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3" r:id="rId2"/>
    <p:sldId id="360" r:id="rId3"/>
    <p:sldId id="429" r:id="rId4"/>
    <p:sldId id="421" r:id="rId5"/>
    <p:sldId id="456" r:id="rId6"/>
    <p:sldId id="455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9" r:id="rId17"/>
    <p:sldId id="471" r:id="rId18"/>
    <p:sldId id="470" r:id="rId19"/>
    <p:sldId id="467" r:id="rId20"/>
    <p:sldId id="472" r:id="rId21"/>
    <p:sldId id="473" r:id="rId22"/>
    <p:sldId id="474" r:id="rId23"/>
    <p:sldId id="475" r:id="rId2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FFFF99"/>
    <a:srgbClr val="FFFF66"/>
    <a:srgbClr val="00FFFF"/>
    <a:srgbClr val="FF3300"/>
    <a:srgbClr val="00FF00"/>
    <a:srgbClr val="EAEAEA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52"/>
        <p:guide pos="383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emf"/><Relationship Id="rId3" Type="http://schemas.openxmlformats.org/officeDocument/2006/relationships/image" Target="../media/image59.wmf"/><Relationship Id="rId7" Type="http://schemas.openxmlformats.org/officeDocument/2006/relationships/image" Target="../media/image62.wmf"/><Relationship Id="rId2" Type="http://schemas.openxmlformats.org/officeDocument/2006/relationships/image" Target="../media/image44.wmf"/><Relationship Id="rId1" Type="http://schemas.openxmlformats.org/officeDocument/2006/relationships/image" Target="../media/image58.wmf"/><Relationship Id="rId6" Type="http://schemas.openxmlformats.org/officeDocument/2006/relationships/image" Target="../media/image61.wmf"/><Relationship Id="rId5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44.wmf"/><Relationship Id="rId1" Type="http://schemas.openxmlformats.org/officeDocument/2006/relationships/image" Target="../media/image64.wmf"/><Relationship Id="rId5" Type="http://schemas.openxmlformats.org/officeDocument/2006/relationships/image" Target="../media/image66.wmf"/><Relationship Id="rId4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68.wmf"/><Relationship Id="rId4" Type="http://schemas.openxmlformats.org/officeDocument/2006/relationships/image" Target="../media/image5.wmf"/><Relationship Id="rId9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e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image" Target="../media/image93.wmf"/><Relationship Id="rId7" Type="http://schemas.openxmlformats.org/officeDocument/2006/relationships/image" Target="../media/image97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Relationship Id="rId9" Type="http://schemas.openxmlformats.org/officeDocument/2006/relationships/image" Target="../media/image9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2" Type="http://schemas.openxmlformats.org/officeDocument/2006/relationships/image" Target="../media/image105.wmf"/><Relationship Id="rId1" Type="http://schemas.openxmlformats.org/officeDocument/2006/relationships/image" Target="../media/image104.emf"/><Relationship Id="rId6" Type="http://schemas.openxmlformats.org/officeDocument/2006/relationships/image" Target="../media/image109.wmf"/><Relationship Id="rId5" Type="http://schemas.openxmlformats.org/officeDocument/2006/relationships/image" Target="../media/image108.emf"/><Relationship Id="rId4" Type="http://schemas.openxmlformats.org/officeDocument/2006/relationships/image" Target="../media/image10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3.wmf"/><Relationship Id="rId2" Type="http://schemas.openxmlformats.org/officeDocument/2006/relationships/image" Target="../media/image46.wmf"/><Relationship Id="rId1" Type="http://schemas.openxmlformats.org/officeDocument/2006/relationships/image" Target="../media/image49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44.wmf"/><Relationship Id="rId1" Type="http://schemas.openxmlformats.org/officeDocument/2006/relationships/image" Target="../media/image54.wmf"/><Relationship Id="rId6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5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1"/>
            </a:lvl1pPr>
          </a:lstStyle>
          <a:p>
            <a:pPr>
              <a:defRPr/>
            </a:pPr>
            <a:fld id="{8C748C39-0E9C-44BD-9BEE-7B4CC85DE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FF8F19FF-5D18-4C56-9115-F2866A452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FFDF2E78-3031-4568-A888-E6713DB18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3D2365B9-9CFC-4956-9B2C-1EA819EC9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A414BF98-21BC-4B03-AACE-697F3D930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1F281F1E-2BF3-4787-9745-6CEFEF4E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B99547E1-7B29-4AC4-B740-979859624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09F641E3-496C-44B2-8BC1-E22B43E35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804DFBE3-6EB9-41B5-8C5C-4F0526DD3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D93F0C2A-A3E9-4EFB-BE2F-4BD48734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9784D622-B5E8-4A7A-9838-85D0F6FCC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0FE7572D-0E52-4F45-BD2B-64F3016E2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F77BAA96-0F3C-48C6-A755-2CC58C2FB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44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56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5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3.e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60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52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78.bin"/><Relationship Id="rId21" Type="http://schemas.openxmlformats.org/officeDocument/2006/relationships/oleObject" Target="../embeddings/oleObject87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86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7.wmf"/><Relationship Id="rId22" Type="http://schemas.openxmlformats.org/officeDocument/2006/relationships/image" Target="../media/image6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e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96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7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10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8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3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10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0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108.bin"/><Relationship Id="rId4" Type="http://schemas.openxmlformats.org/officeDocument/2006/relationships/image" Target="../media/image8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oleObject" Target="../embeddings/oleObject115.bin"/><Relationship Id="rId18" Type="http://schemas.openxmlformats.org/officeDocument/2006/relationships/image" Target="../media/image98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95.wmf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7.wmf"/><Relationship Id="rId20" Type="http://schemas.openxmlformats.org/officeDocument/2006/relationships/image" Target="../media/image99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11.bin"/><Relationship Id="rId15" Type="http://schemas.openxmlformats.org/officeDocument/2006/relationships/oleObject" Target="../embeddings/oleObject116.bin"/><Relationship Id="rId10" Type="http://schemas.openxmlformats.org/officeDocument/2006/relationships/image" Target="../media/image94.wmf"/><Relationship Id="rId19" Type="http://schemas.openxmlformats.org/officeDocument/2006/relationships/oleObject" Target="../embeddings/oleObject118.bin"/><Relationship Id="rId4" Type="http://schemas.openxmlformats.org/officeDocument/2006/relationships/image" Target="../media/image91.wmf"/><Relationship Id="rId9" Type="http://schemas.openxmlformats.org/officeDocument/2006/relationships/oleObject" Target="../embeddings/oleObject113.bin"/><Relationship Id="rId14" Type="http://schemas.openxmlformats.org/officeDocument/2006/relationships/image" Target="../media/image9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120.bin"/><Relationship Id="rId4" Type="http://schemas.openxmlformats.org/officeDocument/2006/relationships/image" Target="../media/image10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oleObject" Target="../embeddings/oleObject127.bin"/><Relationship Id="rId3" Type="http://schemas.openxmlformats.org/officeDocument/2006/relationships/oleObject" Target="../embeddings/oleObject122.bin"/><Relationship Id="rId7" Type="http://schemas.openxmlformats.org/officeDocument/2006/relationships/oleObject" Target="../embeddings/oleObject124.bin"/><Relationship Id="rId12" Type="http://schemas.openxmlformats.org/officeDocument/2006/relationships/image" Target="../media/image108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0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26.bin"/><Relationship Id="rId5" Type="http://schemas.openxmlformats.org/officeDocument/2006/relationships/oleObject" Target="../embeddings/oleObject123.bin"/><Relationship Id="rId15" Type="http://schemas.openxmlformats.org/officeDocument/2006/relationships/oleObject" Target="../embeddings/oleObject128.bin"/><Relationship Id="rId10" Type="http://schemas.openxmlformats.org/officeDocument/2006/relationships/image" Target="../media/image107.wmf"/><Relationship Id="rId4" Type="http://schemas.openxmlformats.org/officeDocument/2006/relationships/image" Target="../media/image104.emf"/><Relationship Id="rId9" Type="http://schemas.openxmlformats.org/officeDocument/2006/relationships/oleObject" Target="../embeddings/oleObject125.bin"/><Relationship Id="rId14" Type="http://schemas.openxmlformats.org/officeDocument/2006/relationships/image" Target="../media/image10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tiff"/><Relationship Id="rId7" Type="http://schemas.openxmlformats.org/officeDocument/2006/relationships/image" Target="../media/image1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0.bin"/><Relationship Id="rId5" Type="http://schemas.openxmlformats.org/officeDocument/2006/relationships/image" Target="../media/image111.wmf"/><Relationship Id="rId4" Type="http://schemas.openxmlformats.org/officeDocument/2006/relationships/oleObject" Target="../embeddings/oleObject12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3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32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6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image" Target="../media/image13.wmf"/><Relationship Id="rId30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0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48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9900"/>
                </a:solidFill>
              </a:rPr>
              <a:t>Spring 2024</a:t>
            </a:r>
            <a:endParaRPr lang="en-US" sz="3200" dirty="0">
              <a:solidFill>
                <a:srgbClr val="FF9900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964917" y="4869421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srgbClr val="0000FF"/>
                </a:solidFill>
              </a:rPr>
              <a:t>Notes 27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Prof. David R. Jackson</a:t>
            </a:r>
          </a:p>
          <a:p>
            <a:pPr algn="ctr" eaLnBrk="0" hangingPunct="0"/>
            <a:r>
              <a:rPr lang="en-US" sz="2400"/>
              <a:t>ECE Dept.</a:t>
            </a:r>
          </a:p>
        </p:txBody>
      </p:sp>
      <p:pic>
        <p:nvPicPr>
          <p:cNvPr id="20486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598" y="3639751"/>
            <a:ext cx="3749675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775D17CE-6704-4C9D-9F8C-9AEB218F109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820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820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820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8194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852528"/>
              </p:ext>
            </p:extLst>
          </p:nvPr>
        </p:nvGraphicFramePr>
        <p:xfrm>
          <a:off x="4679950" y="1493838"/>
          <a:ext cx="2587625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3" imgW="1231560" imgH="1320480" progId="Equation.DSMT4">
                  <p:embed/>
                </p:oleObj>
              </mc:Choice>
              <mc:Fallback>
                <p:oleObj name="Equation" r:id="rId3" imgW="1231560" imgH="13204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1493838"/>
                        <a:ext cx="2587625" cy="274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05" name="Group 40"/>
          <p:cNvGrpSpPr>
            <a:grpSpLocks/>
          </p:cNvGrpSpPr>
          <p:nvPr/>
        </p:nvGrpSpPr>
        <p:grpSpPr bwMode="auto">
          <a:xfrm>
            <a:off x="9464155" y="1782549"/>
            <a:ext cx="931863" cy="1905000"/>
            <a:chOff x="6768943" y="2323811"/>
            <a:chExt cx="931973" cy="1905000"/>
          </a:xfrm>
        </p:grpSpPr>
        <p:grpSp>
          <p:nvGrpSpPr>
            <p:cNvPr id="8226" name="Group 36"/>
            <p:cNvGrpSpPr>
              <a:grpSpLocks/>
            </p:cNvGrpSpPr>
            <p:nvPr/>
          </p:nvGrpSpPr>
          <p:grpSpPr bwMode="auto">
            <a:xfrm>
              <a:off x="6913516" y="2323811"/>
              <a:ext cx="787400" cy="1905000"/>
              <a:chOff x="3648" y="1424"/>
              <a:chExt cx="496" cy="1200"/>
            </a:xfrm>
          </p:grpSpPr>
          <p:sp>
            <p:nvSpPr>
              <p:cNvPr id="8227" name="AutoShape 28"/>
              <p:cNvSpPr>
                <a:spLocks noChangeArrowheads="1"/>
              </p:cNvSpPr>
              <p:nvPr/>
            </p:nvSpPr>
            <p:spPr bwMode="auto">
              <a:xfrm flipV="1">
                <a:off x="3648" y="1424"/>
                <a:ext cx="408" cy="528"/>
              </a:xfrm>
              <a:prstGeom prst="triangle">
                <a:avLst>
                  <a:gd name="adj" fmla="val 50000"/>
                </a:avLst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8200" name="Object 7"/>
              <p:cNvGraphicFramePr>
                <a:graphicFrameLocks noChangeAspect="1"/>
              </p:cNvGraphicFramePr>
              <p:nvPr/>
            </p:nvGraphicFramePr>
            <p:xfrm>
              <a:off x="3969" y="1903"/>
              <a:ext cx="175" cy="2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72" name="Equation" r:id="rId5" imgW="152280" imgH="228600" progId="Equation.DSMT4">
                      <p:embed/>
                    </p:oleObj>
                  </mc:Choice>
                  <mc:Fallback>
                    <p:oleObj name="Equation" r:id="rId5" imgW="152280" imgH="228600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9" y="1903"/>
                            <a:ext cx="175" cy="26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28" name="Line 33"/>
              <p:cNvSpPr>
                <a:spLocks noChangeShapeType="1"/>
              </p:cNvSpPr>
              <p:nvPr/>
            </p:nvSpPr>
            <p:spPr bwMode="auto">
              <a:xfrm>
                <a:off x="3856" y="1936"/>
                <a:ext cx="0" cy="23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Line 34"/>
              <p:cNvSpPr>
                <a:spLocks noChangeShapeType="1"/>
              </p:cNvSpPr>
              <p:nvPr/>
            </p:nvSpPr>
            <p:spPr bwMode="auto">
              <a:xfrm flipV="1">
                <a:off x="3856" y="1976"/>
                <a:ext cx="0" cy="1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AutoShape 27"/>
              <p:cNvSpPr>
                <a:spLocks noChangeArrowheads="1"/>
              </p:cNvSpPr>
              <p:nvPr/>
            </p:nvSpPr>
            <p:spPr bwMode="auto">
              <a:xfrm>
                <a:off x="3649" y="2096"/>
                <a:ext cx="408" cy="528"/>
              </a:xfrm>
              <a:prstGeom prst="triangle">
                <a:avLst>
                  <a:gd name="adj" fmla="val 50000"/>
                </a:avLst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8199" name="Object 9"/>
            <p:cNvGraphicFramePr>
              <a:graphicFrameLocks noChangeAspect="1"/>
            </p:cNvGraphicFramePr>
            <p:nvPr/>
          </p:nvGraphicFramePr>
          <p:xfrm>
            <a:off x="6768943" y="2923965"/>
            <a:ext cx="304838" cy="409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3" name="Equation" r:id="rId7" imgW="177480" imgH="241200" progId="Equation.DSMT4">
                    <p:embed/>
                  </p:oleObj>
                </mc:Choice>
                <mc:Fallback>
                  <p:oleObj name="Equation" r:id="rId7" imgW="177480" imgH="2412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68943" y="2923965"/>
                          <a:ext cx="304838" cy="4094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6" name="Text Box 33"/>
          <p:cNvSpPr txBox="1">
            <a:spLocks noChangeArrowheads="1"/>
          </p:cNvSpPr>
          <p:nvPr/>
        </p:nvSpPr>
        <p:spPr bwMode="auto">
          <a:xfrm>
            <a:off x="2898775" y="908050"/>
            <a:ext cx="646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Reciprocity is invoked, and then the equivalence principle. </a:t>
            </a:r>
          </a:p>
        </p:txBody>
      </p:sp>
      <p:grpSp>
        <p:nvGrpSpPr>
          <p:cNvPr id="8207" name="Group 42"/>
          <p:cNvGrpSpPr>
            <a:grpSpLocks/>
          </p:cNvGrpSpPr>
          <p:nvPr/>
        </p:nvGrpSpPr>
        <p:grpSpPr bwMode="auto">
          <a:xfrm>
            <a:off x="1602736" y="1925733"/>
            <a:ext cx="1257301" cy="1955800"/>
            <a:chOff x="1032701" y="4662979"/>
            <a:chExt cx="1257729" cy="1955800"/>
          </a:xfrm>
        </p:grpSpPr>
        <p:grpSp>
          <p:nvGrpSpPr>
            <p:cNvPr id="8220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74700" cy="1955800"/>
              <a:chOff x="1320800" y="2235200"/>
              <a:chExt cx="774700" cy="1955800"/>
            </a:xfrm>
          </p:grpSpPr>
          <p:sp>
            <p:nvSpPr>
              <p:cNvPr id="8222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8198" name="Object 14"/>
              <p:cNvGraphicFramePr>
                <a:graphicFrameLocks noChangeAspect="1"/>
              </p:cNvGraphicFramePr>
              <p:nvPr/>
            </p:nvGraphicFramePr>
            <p:xfrm>
              <a:off x="1841500" y="2995613"/>
              <a:ext cx="254000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74" name="Equation" r:id="rId9" imgW="139680" imgH="228600" progId="Equation.DSMT4">
                      <p:embed/>
                    </p:oleObj>
                  </mc:Choice>
                  <mc:Fallback>
                    <p:oleObj name="Equation" r:id="rId9" imgW="139680" imgH="228600" progId="Equation.DSMT4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1500" y="2995613"/>
                            <a:ext cx="254000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24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21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819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4926776"/>
                </p:ext>
              </p:extLst>
            </p:nvPr>
          </p:nvGraphicFramePr>
          <p:xfrm>
            <a:off x="1032701" y="4720129"/>
            <a:ext cx="403362" cy="379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5" name="Equation" r:id="rId11" imgW="253800" imgH="241200" progId="Equation.DSMT4">
                    <p:embed/>
                  </p:oleObj>
                </mc:Choice>
                <mc:Fallback>
                  <p:oleObj name="Equation" r:id="rId11" imgW="253800" imgH="241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2701" y="4720129"/>
                          <a:ext cx="403362" cy="379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08" name="Group 51"/>
          <p:cNvGrpSpPr>
            <a:grpSpLocks/>
          </p:cNvGrpSpPr>
          <p:nvPr/>
        </p:nvGrpSpPr>
        <p:grpSpPr bwMode="auto">
          <a:xfrm>
            <a:off x="8493125" y="4152687"/>
            <a:ext cx="1247255" cy="1955800"/>
            <a:chOff x="1056052" y="4662979"/>
            <a:chExt cx="1246414" cy="1955800"/>
          </a:xfrm>
        </p:grpSpPr>
        <p:grpSp>
          <p:nvGrpSpPr>
            <p:cNvPr id="8214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86736" cy="1955800"/>
              <a:chOff x="1320800" y="2235200"/>
              <a:chExt cx="786736" cy="1955800"/>
            </a:xfrm>
          </p:grpSpPr>
          <p:sp>
            <p:nvSpPr>
              <p:cNvPr id="8216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8196" name="Object 11"/>
              <p:cNvGraphicFramePr>
                <a:graphicFrameLocks noChangeAspect="1"/>
              </p:cNvGraphicFramePr>
              <p:nvPr/>
            </p:nvGraphicFramePr>
            <p:xfrm>
              <a:off x="1829724" y="2995564"/>
              <a:ext cx="277812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76" name="Equation" r:id="rId13" imgW="152280" imgH="228600" progId="Equation.DSMT4">
                      <p:embed/>
                    </p:oleObj>
                  </mc:Choice>
                  <mc:Fallback>
                    <p:oleObj name="Equation" r:id="rId13" imgW="152280" imgH="228600" progId="Equation.DSMT4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9724" y="2995564"/>
                            <a:ext cx="277812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18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15" name="Straight Arrow Connector 55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819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0468110"/>
                </p:ext>
              </p:extLst>
            </p:nvPr>
          </p:nvGraphicFramePr>
          <p:xfrm>
            <a:off x="1056052" y="4731455"/>
            <a:ext cx="434682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7" name="Equation" r:id="rId15" imgW="253800" imgH="241200" progId="Equation.DSMT4">
                    <p:embed/>
                  </p:oleObj>
                </mc:Choice>
                <mc:Fallback>
                  <p:oleObj name="Equation" r:id="rId15" imgW="253800" imgH="241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052" y="4731455"/>
                          <a:ext cx="434682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9" name="Curved Left Arrow 65"/>
          <p:cNvSpPr>
            <a:spLocks noChangeArrowheads="1"/>
          </p:cNvSpPr>
          <p:nvPr/>
        </p:nvSpPr>
        <p:spPr bwMode="auto">
          <a:xfrm rot="1238693">
            <a:off x="10249967" y="3717713"/>
            <a:ext cx="936625" cy="1531937"/>
          </a:xfrm>
          <a:prstGeom prst="curvedLeftArrow">
            <a:avLst>
              <a:gd name="adj1" fmla="val 24988"/>
              <a:gd name="adj2" fmla="val 49976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68" name="Rectangle 2"/>
          <p:cNvSpPr txBox="1">
            <a:spLocks noChangeArrowheads="1"/>
          </p:cNvSpPr>
          <p:nvPr/>
        </p:nvSpPr>
        <p:spPr bwMode="auto">
          <a:xfrm>
            <a:off x="1919288" y="114301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</a:p>
        </p:txBody>
      </p:sp>
      <p:sp>
        <p:nvSpPr>
          <p:cNvPr id="8213" name="Slide Number Placeholder 3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A23C2FD4-3B38-4580-B016-E6844F9AE2DD}" type="slidenum">
              <a:rPr lang="en-US"/>
              <a:pPr/>
              <a:t>10</a:t>
            </a:fld>
            <a:endParaRPr lang="en-US"/>
          </a:p>
        </p:txBody>
      </p:sp>
      <p:sp>
        <p:nvSpPr>
          <p:cNvPr id="3" name="TextBox 54">
            <a:extLst>
              <a:ext uri="{FF2B5EF4-FFF2-40B4-BE49-F238E27FC236}">
                <a16:creationId xmlns:a16="http://schemas.microsoft.com/office/drawing/2014/main" id="{2D6D6ED2-167A-8FBA-CA5D-F7233665C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96" y="5177051"/>
            <a:ext cx="5398353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The antenna current </a:t>
            </a:r>
            <a:r>
              <a:rPr lang="en-US" sz="1600" i="1" u="sng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aseline="30000" dirty="0">
                <a:latin typeface="Times New Roman" pitchFamily="18" charset="0"/>
                <a:cs typeface="Times New Roman" pitchFamily="18" charset="0"/>
              </a:rPr>
              <a:t>ant</a:t>
            </a:r>
            <a:r>
              <a:rPr lang="en-US" sz="1600" dirty="0"/>
              <a:t> is that excited on antenna </a:t>
            </a:r>
            <a:r>
              <a:rPr lang="en-US" sz="1600" dirty="0" smtClean="0"/>
              <a:t>2 </a:t>
            </a:r>
            <a:r>
              <a:rPr lang="en-US" sz="1600" dirty="0"/>
              <a:t>when it is in the </a:t>
            </a:r>
            <a:r>
              <a:rPr lang="en-US" sz="1600" u="sng" dirty="0"/>
              <a:t>absence</a:t>
            </a:r>
            <a:r>
              <a:rPr lang="en-US" sz="1600" dirty="0"/>
              <a:t> of open-circuited antenna </a:t>
            </a:r>
            <a:r>
              <a:rPr lang="en-US" sz="1600" dirty="0" smtClean="0"/>
              <a:t>1.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921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346269"/>
              </p:ext>
            </p:extLst>
          </p:nvPr>
        </p:nvGraphicFramePr>
        <p:xfrm>
          <a:off x="4740275" y="2538413"/>
          <a:ext cx="2587625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tion" r:id="rId3" imgW="1231560" imgH="888840" progId="Equation.DSMT4">
                  <p:embed/>
                </p:oleObj>
              </mc:Choice>
              <mc:Fallback>
                <p:oleObj name="Equation" r:id="rId3" imgW="1231560" imgH="8888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75" y="2538413"/>
                        <a:ext cx="2587625" cy="185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 Box 33"/>
          <p:cNvSpPr txBox="1">
            <a:spLocks noChangeArrowheads="1"/>
          </p:cNvSpPr>
          <p:nvPr/>
        </p:nvSpPr>
        <p:spPr bwMode="auto">
          <a:xfrm>
            <a:off x="3937000" y="1281113"/>
            <a:ext cx="4370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Reciprocity is invoked one more time. </a:t>
            </a:r>
          </a:p>
        </p:txBody>
      </p:sp>
      <p:grpSp>
        <p:nvGrpSpPr>
          <p:cNvPr id="9229" name="Group 42"/>
          <p:cNvGrpSpPr>
            <a:grpSpLocks/>
          </p:cNvGrpSpPr>
          <p:nvPr/>
        </p:nvGrpSpPr>
        <p:grpSpPr bwMode="auto">
          <a:xfrm>
            <a:off x="2099480" y="2426174"/>
            <a:ext cx="1319214" cy="1955800"/>
            <a:chOff x="970488" y="4662979"/>
            <a:chExt cx="1319942" cy="1955800"/>
          </a:xfrm>
        </p:grpSpPr>
        <p:grpSp>
          <p:nvGrpSpPr>
            <p:cNvPr id="9239" name="Group 37"/>
            <p:cNvGrpSpPr>
              <a:grpSpLocks/>
            </p:cNvGrpSpPr>
            <p:nvPr/>
          </p:nvGrpSpPr>
          <p:grpSpPr bwMode="auto">
            <a:xfrm>
              <a:off x="983918" y="4662979"/>
              <a:ext cx="1306512" cy="1955800"/>
              <a:chOff x="788988" y="2235200"/>
              <a:chExt cx="1306512" cy="1955800"/>
            </a:xfrm>
          </p:grpSpPr>
          <p:sp>
            <p:nvSpPr>
              <p:cNvPr id="9241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Text Box 12"/>
              <p:cNvSpPr txBox="1">
                <a:spLocks noChangeArrowheads="1"/>
              </p:cNvSpPr>
              <p:nvPr/>
            </p:nvSpPr>
            <p:spPr bwMode="auto">
              <a:xfrm>
                <a:off x="1177925" y="2855913"/>
                <a:ext cx="3175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9244" name="Text Box 13"/>
              <p:cNvSpPr txBox="1">
                <a:spLocks noChangeArrowheads="1"/>
              </p:cNvSpPr>
              <p:nvPr/>
            </p:nvSpPr>
            <p:spPr bwMode="auto">
              <a:xfrm>
                <a:off x="1216025" y="3224213"/>
                <a:ext cx="2603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-</a:t>
                </a:r>
              </a:p>
            </p:txBody>
          </p:sp>
          <p:graphicFrame>
            <p:nvGraphicFramePr>
              <p:cNvPr id="9222" name="Object 14"/>
              <p:cNvGraphicFramePr>
                <a:graphicFrameLocks noChangeAspect="1"/>
              </p:cNvGraphicFramePr>
              <p:nvPr/>
            </p:nvGraphicFramePr>
            <p:xfrm>
              <a:off x="1841500" y="2995613"/>
              <a:ext cx="254000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85" name="Equation" r:id="rId5" imgW="139680" imgH="228600" progId="Equation.DSMT4">
                      <p:embed/>
                    </p:oleObj>
                  </mc:Choice>
                  <mc:Fallback>
                    <p:oleObj name="Equation" r:id="rId5" imgW="139680" imgH="228600" progId="Equation.DSMT4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1500" y="2995613"/>
                            <a:ext cx="254000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3" name="Object 15"/>
              <p:cNvGraphicFramePr>
                <a:graphicFrameLocks noChangeAspect="1"/>
              </p:cNvGraphicFramePr>
              <p:nvPr/>
            </p:nvGraphicFramePr>
            <p:xfrm>
              <a:off x="788988" y="3033713"/>
              <a:ext cx="277812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86" name="Equation" r:id="rId7" imgW="152280" imgH="228600" progId="Equation.DSMT4">
                      <p:embed/>
                    </p:oleObj>
                  </mc:Choice>
                  <mc:Fallback>
                    <p:oleObj name="Equation" r:id="rId7" imgW="152280" imgH="228600" progId="Equation.DSMT4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88988" y="3033713"/>
                            <a:ext cx="277812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45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40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922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2167503"/>
                </p:ext>
              </p:extLst>
            </p:nvPr>
          </p:nvGraphicFramePr>
          <p:xfrm>
            <a:off x="970488" y="4720129"/>
            <a:ext cx="424097" cy="401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7" name="Equation" r:id="rId9" imgW="253800" imgH="241200" progId="Equation.DSMT4">
                    <p:embed/>
                  </p:oleObj>
                </mc:Choice>
                <mc:Fallback>
                  <p:oleObj name="Equation" r:id="rId9" imgW="253800" imgH="241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0488" y="4720129"/>
                          <a:ext cx="424097" cy="4016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30" name="Group 51"/>
          <p:cNvGrpSpPr>
            <a:grpSpLocks/>
          </p:cNvGrpSpPr>
          <p:nvPr/>
        </p:nvGrpSpPr>
        <p:grpSpPr bwMode="auto">
          <a:xfrm>
            <a:off x="9249201" y="2569475"/>
            <a:ext cx="1333501" cy="1955800"/>
            <a:chOff x="968896" y="4662979"/>
            <a:chExt cx="1333570" cy="1955800"/>
          </a:xfrm>
        </p:grpSpPr>
        <p:grpSp>
          <p:nvGrpSpPr>
            <p:cNvPr id="9233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86736" cy="1955800"/>
              <a:chOff x="1320800" y="2235200"/>
              <a:chExt cx="786736" cy="1955800"/>
            </a:xfrm>
          </p:grpSpPr>
          <p:sp>
            <p:nvSpPr>
              <p:cNvPr id="9235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9220" name="Object 11"/>
              <p:cNvGraphicFramePr>
                <a:graphicFrameLocks noChangeAspect="1"/>
              </p:cNvGraphicFramePr>
              <p:nvPr/>
            </p:nvGraphicFramePr>
            <p:xfrm>
              <a:off x="1829724" y="2995564"/>
              <a:ext cx="277812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88" name="Equation" r:id="rId11" imgW="152280" imgH="228600" progId="Equation.DSMT4">
                      <p:embed/>
                    </p:oleObj>
                  </mc:Choice>
                  <mc:Fallback>
                    <p:oleObj name="Equation" r:id="rId11" imgW="152280" imgH="228600" progId="Equation.DSMT4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9724" y="2995564"/>
                            <a:ext cx="277812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7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8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34" name="Straight Arrow Connector 55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921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2396884"/>
                </p:ext>
              </p:extLst>
            </p:nvPr>
          </p:nvGraphicFramePr>
          <p:xfrm>
            <a:off x="968896" y="4742354"/>
            <a:ext cx="412771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9" name="Equation" r:id="rId13" imgW="253800" imgH="241200" progId="Equation.DSMT4">
                    <p:embed/>
                  </p:oleObj>
                </mc:Choice>
                <mc:Fallback>
                  <p:oleObj name="Equation" r:id="rId13" imgW="253800" imgH="241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8896" y="4742354"/>
                          <a:ext cx="412771" cy="388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1919288" y="219076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</a:p>
        </p:txBody>
      </p:sp>
      <p:sp>
        <p:nvSpPr>
          <p:cNvPr id="9232" name="Slide Number Placeholder 3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34C46008-CF60-4FED-A35E-04096646917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02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02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02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1024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423399"/>
              </p:ext>
            </p:extLst>
          </p:nvPr>
        </p:nvGraphicFramePr>
        <p:xfrm>
          <a:off x="4735513" y="1476375"/>
          <a:ext cx="258921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0" name="Equation" r:id="rId3" imgW="1231560" imgH="431640" progId="Equation.DSMT4">
                  <p:embed/>
                </p:oleObj>
              </mc:Choice>
              <mc:Fallback>
                <p:oleObj name="Equation" r:id="rId3" imgW="1231560" imgH="4316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1476375"/>
                        <a:ext cx="258921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54" name="Group 42"/>
          <p:cNvGrpSpPr>
            <a:grpSpLocks/>
          </p:cNvGrpSpPr>
          <p:nvPr/>
        </p:nvGrpSpPr>
        <p:grpSpPr bwMode="auto">
          <a:xfrm>
            <a:off x="1736725" y="2420938"/>
            <a:ext cx="1447800" cy="1955800"/>
            <a:chOff x="842886" y="4662979"/>
            <a:chExt cx="1447544" cy="1955800"/>
          </a:xfrm>
        </p:grpSpPr>
        <p:grpSp>
          <p:nvGrpSpPr>
            <p:cNvPr id="10266" name="Group 37"/>
            <p:cNvGrpSpPr>
              <a:grpSpLocks/>
            </p:cNvGrpSpPr>
            <p:nvPr/>
          </p:nvGrpSpPr>
          <p:grpSpPr bwMode="auto">
            <a:xfrm>
              <a:off x="983918" y="4662979"/>
              <a:ext cx="1306512" cy="1955800"/>
              <a:chOff x="788988" y="2235200"/>
              <a:chExt cx="1306512" cy="1955800"/>
            </a:xfrm>
          </p:grpSpPr>
          <p:sp>
            <p:nvSpPr>
              <p:cNvPr id="10268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9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0" name="Text Box 12"/>
              <p:cNvSpPr txBox="1">
                <a:spLocks noChangeArrowheads="1"/>
              </p:cNvSpPr>
              <p:nvPr/>
            </p:nvSpPr>
            <p:spPr bwMode="auto">
              <a:xfrm>
                <a:off x="1177925" y="2855913"/>
                <a:ext cx="3175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10271" name="Text Box 13"/>
              <p:cNvSpPr txBox="1">
                <a:spLocks noChangeArrowheads="1"/>
              </p:cNvSpPr>
              <p:nvPr/>
            </p:nvSpPr>
            <p:spPr bwMode="auto">
              <a:xfrm>
                <a:off x="1216025" y="3224213"/>
                <a:ext cx="2603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-</a:t>
                </a:r>
              </a:p>
            </p:txBody>
          </p:sp>
          <p:graphicFrame>
            <p:nvGraphicFramePr>
              <p:cNvPr id="10248" name="Object 14"/>
              <p:cNvGraphicFramePr>
                <a:graphicFrameLocks noChangeAspect="1"/>
              </p:cNvGraphicFramePr>
              <p:nvPr/>
            </p:nvGraphicFramePr>
            <p:xfrm>
              <a:off x="1841500" y="2995613"/>
              <a:ext cx="254000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31" name="Equation" r:id="rId5" imgW="139680" imgH="228600" progId="Equation.DSMT4">
                      <p:embed/>
                    </p:oleObj>
                  </mc:Choice>
                  <mc:Fallback>
                    <p:oleObj name="Equation" r:id="rId5" imgW="139680" imgH="228600" progId="Equation.DSMT4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1500" y="2995613"/>
                            <a:ext cx="254000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49" name="Object 15"/>
              <p:cNvGraphicFramePr>
                <a:graphicFrameLocks noChangeAspect="1"/>
              </p:cNvGraphicFramePr>
              <p:nvPr/>
            </p:nvGraphicFramePr>
            <p:xfrm>
              <a:off x="788988" y="3033713"/>
              <a:ext cx="277812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32" name="Equation" r:id="rId7" imgW="152280" imgH="228600" progId="Equation.DSMT4">
                      <p:embed/>
                    </p:oleObj>
                  </mc:Choice>
                  <mc:Fallback>
                    <p:oleObj name="Equation" r:id="rId7" imgW="152280" imgH="228600" progId="Equation.DSMT4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88988" y="3033713"/>
                            <a:ext cx="277812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272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67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1024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2432321"/>
                </p:ext>
              </p:extLst>
            </p:nvPr>
          </p:nvGraphicFramePr>
          <p:xfrm>
            <a:off x="842886" y="4723304"/>
            <a:ext cx="433311" cy="407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" name="Equation" r:id="rId9" imgW="253800" imgH="241200" progId="Equation.DSMT4">
                    <p:embed/>
                  </p:oleObj>
                </mc:Choice>
                <mc:Fallback>
                  <p:oleObj name="Equation" r:id="rId9" imgW="253800" imgH="241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886" y="4723304"/>
                          <a:ext cx="433311" cy="4079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5" name="Group 51"/>
          <p:cNvGrpSpPr>
            <a:grpSpLocks/>
          </p:cNvGrpSpPr>
          <p:nvPr/>
        </p:nvGrpSpPr>
        <p:grpSpPr bwMode="auto">
          <a:xfrm>
            <a:off x="9037638" y="2465388"/>
            <a:ext cx="1458913" cy="1955800"/>
            <a:chOff x="842893" y="4662979"/>
            <a:chExt cx="1459573" cy="1955800"/>
          </a:xfrm>
        </p:grpSpPr>
        <p:grpSp>
          <p:nvGrpSpPr>
            <p:cNvPr id="10260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86736" cy="1955800"/>
              <a:chOff x="1320800" y="2235200"/>
              <a:chExt cx="786736" cy="1955800"/>
            </a:xfrm>
          </p:grpSpPr>
          <p:sp>
            <p:nvSpPr>
              <p:cNvPr id="10262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46" name="Object 11"/>
              <p:cNvGraphicFramePr>
                <a:graphicFrameLocks noChangeAspect="1"/>
              </p:cNvGraphicFramePr>
              <p:nvPr/>
            </p:nvGraphicFramePr>
            <p:xfrm>
              <a:off x="1829724" y="2995564"/>
              <a:ext cx="277812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34" name="Equation" r:id="rId11" imgW="152280" imgH="228600" progId="Equation.DSMT4">
                      <p:embed/>
                    </p:oleObj>
                  </mc:Choice>
                  <mc:Fallback>
                    <p:oleObj name="Equation" r:id="rId11" imgW="152280" imgH="228600" progId="Equation.DSMT4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9724" y="2995564"/>
                            <a:ext cx="277812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264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61" name="Straight Arrow Connector 55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1024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3518701"/>
                </p:ext>
              </p:extLst>
            </p:nvPr>
          </p:nvGraphicFramePr>
          <p:xfrm>
            <a:off x="842893" y="4720129"/>
            <a:ext cx="435172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5" name="Equation" r:id="rId13" imgW="253800" imgH="241200" progId="Equation.DSMT4">
                    <p:embed/>
                  </p:oleObj>
                </mc:Choice>
                <mc:Fallback>
                  <p:oleObj name="Equation" r:id="rId13" imgW="253800" imgH="241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893" y="4720129"/>
                          <a:ext cx="435172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026739"/>
              </p:ext>
            </p:extLst>
          </p:nvPr>
        </p:nvGraphicFramePr>
        <p:xfrm>
          <a:off x="4673600" y="5227638"/>
          <a:ext cx="293687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15" imgW="1396800" imgH="431640" progId="Equation.DSMT4">
                  <p:embed/>
                </p:oleObj>
              </mc:Choice>
              <mc:Fallback>
                <p:oleObj name="Equation" r:id="rId15" imgW="139680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5227638"/>
                        <a:ext cx="2936875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Text Box 33"/>
          <p:cNvSpPr txBox="1">
            <a:spLocks noChangeArrowheads="1"/>
          </p:cNvSpPr>
          <p:nvPr/>
        </p:nvSpPr>
        <p:spPr bwMode="auto">
          <a:xfrm>
            <a:off x="3857128" y="4757951"/>
            <a:ext cx="340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mutual impedance is </a:t>
            </a:r>
            <a:r>
              <a:rPr lang="en-US" dirty="0" smtClean="0">
                <a:solidFill>
                  <a:srgbClr val="0000FF"/>
                </a:solidFill>
              </a:rPr>
              <a:t>then: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1985963" y="200026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</a:p>
        </p:txBody>
      </p:sp>
      <p:sp>
        <p:nvSpPr>
          <p:cNvPr id="10259" name="Slide Number Placeholder 3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2D6E0C30-676E-41DE-AFF7-3CB73A3767ED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229265"/>
              </p:ext>
            </p:extLst>
          </p:nvPr>
        </p:nvGraphicFramePr>
        <p:xfrm>
          <a:off x="5075238" y="2763838"/>
          <a:ext cx="1754187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17" imgW="1754187" imgH="1156896" progId="Equation.DSMT4">
                  <p:embed/>
                </p:oleObj>
              </mc:Choice>
              <mc:Fallback>
                <p:oleObj name="Equation" r:id="rId17" imgW="1754187" imgH="115689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75238" y="2763838"/>
                        <a:ext cx="1754187" cy="1157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11266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123109"/>
              </p:ext>
            </p:extLst>
          </p:nvPr>
        </p:nvGraphicFramePr>
        <p:xfrm>
          <a:off x="4635500" y="2652713"/>
          <a:ext cx="29083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Equation" r:id="rId3" imgW="1384200" imgH="431640" progId="Equation.DSMT4">
                  <p:embed/>
                </p:oleObj>
              </mc:Choice>
              <mc:Fallback>
                <p:oleObj name="Equation" r:id="rId3" imgW="1384200" imgH="4316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0" y="2652713"/>
                        <a:ext cx="2908300" cy="898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 Box 33"/>
          <p:cNvSpPr txBox="1">
            <a:spLocks noChangeArrowheads="1"/>
          </p:cNvSpPr>
          <p:nvPr/>
        </p:nvSpPr>
        <p:spPr bwMode="auto">
          <a:xfrm>
            <a:off x="5026026" y="1257301"/>
            <a:ext cx="1851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Summary</a:t>
            </a:r>
          </a:p>
        </p:txBody>
      </p:sp>
      <p:grpSp>
        <p:nvGrpSpPr>
          <p:cNvPr id="11276" name="Group 42"/>
          <p:cNvGrpSpPr>
            <a:grpSpLocks/>
          </p:cNvGrpSpPr>
          <p:nvPr/>
        </p:nvGrpSpPr>
        <p:grpSpPr bwMode="auto">
          <a:xfrm>
            <a:off x="1515280" y="2154001"/>
            <a:ext cx="1446214" cy="1989138"/>
            <a:chOff x="844473" y="4628780"/>
            <a:chExt cx="1445957" cy="1989999"/>
          </a:xfrm>
        </p:grpSpPr>
        <p:grpSp>
          <p:nvGrpSpPr>
            <p:cNvPr id="11288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74700" cy="1955800"/>
              <a:chOff x="1320800" y="2235200"/>
              <a:chExt cx="774700" cy="1955800"/>
            </a:xfrm>
          </p:grpSpPr>
          <p:sp>
            <p:nvSpPr>
              <p:cNvPr id="11290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1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1270" name="Object 14"/>
              <p:cNvGraphicFramePr>
                <a:graphicFrameLocks noChangeAspect="1"/>
              </p:cNvGraphicFramePr>
              <p:nvPr/>
            </p:nvGraphicFramePr>
            <p:xfrm>
              <a:off x="1841500" y="2995613"/>
              <a:ext cx="254000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2" name="Equation" r:id="rId5" imgW="139680" imgH="228600" progId="Equation.DSMT4">
                      <p:embed/>
                    </p:oleObj>
                  </mc:Choice>
                  <mc:Fallback>
                    <p:oleObj name="Equation" r:id="rId5" imgW="139680" imgH="228600" progId="Equation.DSMT4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1500" y="2995613"/>
                            <a:ext cx="254000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92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3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1289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1126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1510121"/>
                </p:ext>
              </p:extLst>
            </p:nvPr>
          </p:nvGraphicFramePr>
          <p:xfrm>
            <a:off x="844473" y="4628780"/>
            <a:ext cx="534893" cy="503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3" name="Equation" r:id="rId7" imgW="253800" imgH="241200" progId="Equation.DSMT4">
                    <p:embed/>
                  </p:oleObj>
                </mc:Choice>
                <mc:Fallback>
                  <p:oleObj name="Equation" r:id="rId7" imgW="253800" imgH="241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473" y="4628780"/>
                          <a:ext cx="534893" cy="5034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7" name="Group 51"/>
          <p:cNvGrpSpPr>
            <a:grpSpLocks/>
          </p:cNvGrpSpPr>
          <p:nvPr/>
        </p:nvGrpSpPr>
        <p:grpSpPr bwMode="auto">
          <a:xfrm>
            <a:off x="9391508" y="2345069"/>
            <a:ext cx="1457326" cy="1989138"/>
            <a:chOff x="844481" y="4628780"/>
            <a:chExt cx="1457985" cy="1989999"/>
          </a:xfrm>
        </p:grpSpPr>
        <p:grpSp>
          <p:nvGrpSpPr>
            <p:cNvPr id="11282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86736" cy="1955800"/>
              <a:chOff x="1320800" y="2235200"/>
              <a:chExt cx="786736" cy="1955800"/>
            </a:xfrm>
          </p:grpSpPr>
          <p:sp>
            <p:nvSpPr>
              <p:cNvPr id="11284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5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1268" name="Object 11"/>
              <p:cNvGraphicFramePr>
                <a:graphicFrameLocks noChangeAspect="1"/>
              </p:cNvGraphicFramePr>
              <p:nvPr/>
            </p:nvGraphicFramePr>
            <p:xfrm>
              <a:off x="1829724" y="2995564"/>
              <a:ext cx="277812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4" name="Equation" r:id="rId9" imgW="152280" imgH="228600" progId="Equation.DSMT4">
                      <p:embed/>
                    </p:oleObj>
                  </mc:Choice>
                  <mc:Fallback>
                    <p:oleObj name="Equation" r:id="rId9" imgW="152280" imgH="228600" progId="Equation.DSMT4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9724" y="2995564"/>
                            <a:ext cx="277812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86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7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1283" name="Straight Arrow Connector 55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1126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0076512"/>
                </p:ext>
              </p:extLst>
            </p:nvPr>
          </p:nvGraphicFramePr>
          <p:xfrm>
            <a:off x="844481" y="4628780"/>
            <a:ext cx="535230" cy="503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5" name="Equation" r:id="rId11" imgW="253800" imgH="241200" progId="Equation.DSMT4">
                    <p:embed/>
                  </p:oleObj>
                </mc:Choice>
                <mc:Fallback>
                  <p:oleObj name="Equation" r:id="rId11" imgW="253800" imgH="241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481" y="4628780"/>
                          <a:ext cx="535230" cy="5034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8" name="TextBox 31"/>
          <p:cNvSpPr txBox="1">
            <a:spLocks noChangeArrowheads="1"/>
          </p:cNvSpPr>
          <p:nvPr/>
        </p:nvSpPr>
        <p:spPr bwMode="auto">
          <a:xfrm>
            <a:off x="2020581" y="5260548"/>
            <a:ext cx="92400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ant</a:t>
            </a:r>
            <a:r>
              <a:rPr lang="en-US" dirty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dirty="0"/>
              <a:t> current on antenna 1, when excited by current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/>
              <a:t> in the </a:t>
            </a:r>
            <a:r>
              <a:rPr lang="en-US" sz="1600" u="sng" dirty="0"/>
              <a:t>presence</a:t>
            </a:r>
            <a:r>
              <a:rPr lang="en-US" sz="1600" dirty="0"/>
              <a:t> of open-circuited antenna 2.</a:t>
            </a:r>
          </a:p>
        </p:txBody>
      </p:sp>
      <p:sp>
        <p:nvSpPr>
          <p:cNvPr id="11279" name="TextBox 32"/>
          <p:cNvSpPr txBox="1">
            <a:spLocks noChangeArrowheads="1"/>
          </p:cNvSpPr>
          <p:nvPr/>
        </p:nvSpPr>
        <p:spPr bwMode="auto">
          <a:xfrm>
            <a:off x="2019300" y="5757863"/>
            <a:ext cx="78261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ant</a:t>
            </a:r>
            <a:r>
              <a:rPr lang="en-US" dirty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dirty="0"/>
              <a:t> current on antenna 2, when excited by current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/>
              <a:t> in the </a:t>
            </a:r>
            <a:r>
              <a:rPr lang="en-US" sz="1600" u="sng" dirty="0"/>
              <a:t>absence</a:t>
            </a:r>
            <a:r>
              <a:rPr lang="en-US" sz="1600" dirty="0"/>
              <a:t> of antenna 1.</a:t>
            </a: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1966913" y="180976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</a:p>
        </p:txBody>
      </p:sp>
      <p:sp>
        <p:nvSpPr>
          <p:cNvPr id="11281" name="Slide Number Placeholder 2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B0C0332-7CFC-4A93-B0F2-CCB0DE4AF2C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0252" y="193676"/>
            <a:ext cx="11891748" cy="69342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Impedance Between two Patch Antennas</a:t>
            </a:r>
          </a:p>
        </p:txBody>
      </p:sp>
      <p:sp>
        <p:nvSpPr>
          <p:cNvPr id="1230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230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230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230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pSp>
        <p:nvGrpSpPr>
          <p:cNvPr id="12305" name="Group 77"/>
          <p:cNvGrpSpPr>
            <a:grpSpLocks/>
          </p:cNvGrpSpPr>
          <p:nvPr/>
        </p:nvGrpSpPr>
        <p:grpSpPr bwMode="auto">
          <a:xfrm>
            <a:off x="2767013" y="1176338"/>
            <a:ext cx="6540500" cy="2971800"/>
            <a:chOff x="760" y="2240"/>
            <a:chExt cx="4120" cy="1872"/>
          </a:xfrm>
        </p:grpSpPr>
        <p:sp>
          <p:nvSpPr>
            <p:cNvPr id="12308" name="Rectangle 44"/>
            <p:cNvSpPr>
              <a:spLocks noChangeArrowheads="1"/>
            </p:cNvSpPr>
            <p:nvPr/>
          </p:nvSpPr>
          <p:spPr bwMode="auto">
            <a:xfrm>
              <a:off x="760" y="2240"/>
              <a:ext cx="4120" cy="1872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9" name="Rectangle 45"/>
            <p:cNvSpPr>
              <a:spLocks noChangeArrowheads="1"/>
            </p:cNvSpPr>
            <p:nvPr/>
          </p:nvSpPr>
          <p:spPr bwMode="auto">
            <a:xfrm>
              <a:off x="1576" y="3136"/>
              <a:ext cx="520" cy="6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0" name="Rectangle 46"/>
            <p:cNvSpPr>
              <a:spLocks noChangeArrowheads="1"/>
            </p:cNvSpPr>
            <p:nvPr/>
          </p:nvSpPr>
          <p:spPr bwMode="auto">
            <a:xfrm>
              <a:off x="3480" y="2568"/>
              <a:ext cx="520" cy="6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311" name="Oval 47"/>
            <p:cNvSpPr>
              <a:spLocks noChangeArrowheads="1"/>
            </p:cNvSpPr>
            <p:nvPr/>
          </p:nvSpPr>
          <p:spPr bwMode="auto">
            <a:xfrm>
              <a:off x="3584" y="2872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Oval 48"/>
            <p:cNvSpPr>
              <a:spLocks noChangeArrowheads="1"/>
            </p:cNvSpPr>
            <p:nvPr/>
          </p:nvSpPr>
          <p:spPr bwMode="auto">
            <a:xfrm>
              <a:off x="1672" y="3440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Line 10"/>
            <p:cNvSpPr>
              <a:spLocks noChangeShapeType="1"/>
            </p:cNvSpPr>
            <p:nvPr/>
          </p:nvSpPr>
          <p:spPr bwMode="auto">
            <a:xfrm>
              <a:off x="2508" y="3472"/>
              <a:ext cx="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2" name="Object 54"/>
            <p:cNvGraphicFramePr>
              <a:graphicFrameLocks noChangeAspect="1"/>
            </p:cNvGraphicFramePr>
            <p:nvPr/>
          </p:nvGraphicFramePr>
          <p:xfrm>
            <a:off x="2551" y="3532"/>
            <a:ext cx="137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0" name="Equation" r:id="rId3" imgW="126720" imgH="139680" progId="Equation.DSMT4">
                    <p:embed/>
                  </p:oleObj>
                </mc:Choice>
                <mc:Fallback>
                  <p:oleObj name="Equation" r:id="rId3" imgW="126720" imgH="13968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1" y="3532"/>
                          <a:ext cx="137" cy="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4" name="Line 11"/>
            <p:cNvSpPr>
              <a:spLocks noChangeShapeType="1"/>
            </p:cNvSpPr>
            <p:nvPr/>
          </p:nvSpPr>
          <p:spPr bwMode="auto">
            <a:xfrm flipV="1">
              <a:off x="1843" y="2760"/>
              <a:ext cx="1" cy="3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3" name="Object 56"/>
            <p:cNvGraphicFramePr>
              <a:graphicFrameLocks noChangeAspect="1"/>
            </p:cNvGraphicFramePr>
            <p:nvPr/>
          </p:nvGraphicFramePr>
          <p:xfrm>
            <a:off x="1897" y="2814"/>
            <a:ext cx="165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1" name="Equation" r:id="rId5" imgW="139680" imgH="164880" progId="Equation.DSMT4">
                    <p:embed/>
                  </p:oleObj>
                </mc:Choice>
                <mc:Fallback>
                  <p:oleObj name="Equation" r:id="rId5" imgW="139680" imgH="164880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7" y="2814"/>
                          <a:ext cx="165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5" name="Line 58"/>
            <p:cNvSpPr>
              <a:spLocks noChangeShapeType="1"/>
            </p:cNvSpPr>
            <p:nvPr/>
          </p:nvSpPr>
          <p:spPr bwMode="auto">
            <a:xfrm>
              <a:off x="1848" y="2480"/>
              <a:ext cx="18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4" name="Object 59"/>
            <p:cNvGraphicFramePr>
              <a:graphicFrameLocks noChangeAspect="1"/>
            </p:cNvGraphicFramePr>
            <p:nvPr/>
          </p:nvGraphicFramePr>
          <p:xfrm>
            <a:off x="2703" y="2512"/>
            <a:ext cx="233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2" name="Equation" r:id="rId7" imgW="215640" imgH="177480" progId="Equation.DSMT4">
                    <p:embed/>
                  </p:oleObj>
                </mc:Choice>
                <mc:Fallback>
                  <p:oleObj name="Equation" r:id="rId7" imgW="215640" imgH="17748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3" y="2512"/>
                          <a:ext cx="233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6" name="Line 60"/>
            <p:cNvSpPr>
              <a:spLocks noChangeShapeType="1"/>
            </p:cNvSpPr>
            <p:nvPr/>
          </p:nvSpPr>
          <p:spPr bwMode="auto">
            <a:xfrm>
              <a:off x="3168" y="2912"/>
              <a:ext cx="0" cy="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5" name="Object 61"/>
            <p:cNvGraphicFramePr>
              <a:graphicFrameLocks noChangeAspect="1"/>
            </p:cNvGraphicFramePr>
            <p:nvPr/>
          </p:nvGraphicFramePr>
          <p:xfrm>
            <a:off x="2911" y="3067"/>
            <a:ext cx="233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3" name="Equation" r:id="rId9" imgW="215640" imgH="203040" progId="Equation.DSMT4">
                    <p:embed/>
                  </p:oleObj>
                </mc:Choice>
                <mc:Fallback>
                  <p:oleObj name="Equation" r:id="rId9" imgW="215640" imgH="203040" progId="Equation.DSMT4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1" y="3067"/>
                          <a:ext cx="233" cy="2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7" name="Line 62"/>
            <p:cNvSpPr>
              <a:spLocks noChangeShapeType="1"/>
            </p:cNvSpPr>
            <p:nvPr/>
          </p:nvSpPr>
          <p:spPr bwMode="auto">
            <a:xfrm>
              <a:off x="1856" y="3470"/>
              <a:ext cx="2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63"/>
            <p:cNvSpPr>
              <a:spLocks noChangeShapeType="1"/>
            </p:cNvSpPr>
            <p:nvPr/>
          </p:nvSpPr>
          <p:spPr bwMode="auto">
            <a:xfrm flipV="1">
              <a:off x="1844" y="2312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64"/>
            <p:cNvSpPr>
              <a:spLocks noChangeShapeType="1"/>
            </p:cNvSpPr>
            <p:nvPr/>
          </p:nvSpPr>
          <p:spPr bwMode="auto">
            <a:xfrm>
              <a:off x="3736" y="27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65"/>
            <p:cNvSpPr>
              <a:spLocks noChangeShapeType="1"/>
            </p:cNvSpPr>
            <p:nvPr/>
          </p:nvSpPr>
          <p:spPr bwMode="auto">
            <a:xfrm>
              <a:off x="3600" y="2896"/>
              <a:ext cx="2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Line 66"/>
            <p:cNvSpPr>
              <a:spLocks noChangeShapeType="1"/>
            </p:cNvSpPr>
            <p:nvPr/>
          </p:nvSpPr>
          <p:spPr bwMode="auto">
            <a:xfrm flipV="1">
              <a:off x="3742" y="2296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67"/>
            <p:cNvSpPr>
              <a:spLocks noChangeShapeType="1"/>
            </p:cNvSpPr>
            <p:nvPr/>
          </p:nvSpPr>
          <p:spPr bwMode="auto">
            <a:xfrm flipH="1">
              <a:off x="2896" y="289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6" name="Object 70"/>
            <p:cNvGraphicFramePr>
              <a:graphicFrameLocks noChangeAspect="1"/>
            </p:cNvGraphicFramePr>
            <p:nvPr/>
          </p:nvGraphicFramePr>
          <p:xfrm>
            <a:off x="1745" y="3790"/>
            <a:ext cx="166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4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5" y="3790"/>
                          <a:ext cx="166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7" name="Object 71"/>
            <p:cNvGraphicFramePr>
              <a:graphicFrameLocks noChangeAspect="1"/>
            </p:cNvGraphicFramePr>
            <p:nvPr/>
          </p:nvGraphicFramePr>
          <p:xfrm>
            <a:off x="3665" y="3222"/>
            <a:ext cx="166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5" name="Equation" r:id="rId13" imgW="139680" imgH="164880" progId="Equation.DSMT4">
                    <p:embed/>
                  </p:oleObj>
                </mc:Choice>
                <mc:Fallback>
                  <p:oleObj name="Equation" r:id="rId13" imgW="139680" imgH="164880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5" y="3222"/>
                          <a:ext cx="166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8" name="Object 72"/>
            <p:cNvGraphicFramePr>
              <a:graphicFrameLocks noChangeAspect="1"/>
            </p:cNvGraphicFramePr>
            <p:nvPr/>
          </p:nvGraphicFramePr>
          <p:xfrm>
            <a:off x="4074" y="2623"/>
            <a:ext cx="212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6" name="Equation" r:id="rId15" imgW="177480" imgH="177480" progId="Equation.DSMT4">
                    <p:embed/>
                  </p:oleObj>
                </mc:Choice>
                <mc:Fallback>
                  <p:oleObj name="Equation" r:id="rId15" imgW="177480" imgH="17748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4" y="2623"/>
                          <a:ext cx="212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9" name="Object 73"/>
            <p:cNvGraphicFramePr>
              <a:graphicFrameLocks noChangeAspect="1"/>
            </p:cNvGraphicFramePr>
            <p:nvPr/>
          </p:nvGraphicFramePr>
          <p:xfrm>
            <a:off x="2170" y="3183"/>
            <a:ext cx="212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07" name="Equation" r:id="rId17" imgW="177480" imgH="177480" progId="Equation.DSMT4">
                    <p:embed/>
                  </p:oleObj>
                </mc:Choice>
                <mc:Fallback>
                  <p:oleObj name="Equation" r:id="rId17" imgW="177480" imgH="17748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0" y="3183"/>
                          <a:ext cx="212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29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228940"/>
              </p:ext>
            </p:extLst>
          </p:nvPr>
        </p:nvGraphicFramePr>
        <p:xfrm>
          <a:off x="4355721" y="4434363"/>
          <a:ext cx="29083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8" name="Equation" r:id="rId19" imgW="1384200" imgH="431640" progId="Equation.DSMT4">
                  <p:embed/>
                </p:oleObj>
              </mc:Choice>
              <mc:Fallback>
                <p:oleObj name="Equation" r:id="rId19" imgW="1384200" imgH="4316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721" y="4434363"/>
                        <a:ext cx="2908300" cy="898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TextBox 52"/>
          <p:cNvSpPr txBox="1">
            <a:spLocks noChangeArrowheads="1"/>
          </p:cNvSpPr>
          <p:nvPr/>
        </p:nvSpPr>
        <p:spPr bwMode="auto">
          <a:xfrm>
            <a:off x="3660776" y="5837239"/>
            <a:ext cx="1082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Assume </a:t>
            </a:r>
          </a:p>
        </p:txBody>
      </p:sp>
      <p:graphicFrame>
        <p:nvGraphicFramePr>
          <p:cNvPr id="12291" name="Object 19"/>
          <p:cNvGraphicFramePr>
            <a:graphicFrameLocks noChangeAspect="1"/>
          </p:cNvGraphicFramePr>
          <p:nvPr/>
        </p:nvGraphicFramePr>
        <p:xfrm>
          <a:off x="4845051" y="5791201"/>
          <a:ext cx="19224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9" name="Equation" r:id="rId21" imgW="914400" imgH="228600" progId="Equation.DSMT4">
                  <p:embed/>
                </p:oleObj>
              </mc:Choice>
              <mc:Fallback>
                <p:oleObj name="Equation" r:id="rId21" imgW="9144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5051" y="5791201"/>
                        <a:ext cx="19224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Slide Number Placeholder 3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522BD506-DFA2-46F9-8028-D09B892F73A2}" type="slidenum">
              <a:rPr lang="en-US"/>
              <a:pPr/>
              <a:t>14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006687" y="4558351"/>
            <a:ext cx="369626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two patches are assumed to be identical here.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1976" y="222251"/>
            <a:ext cx="863441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Impedance Between Patches (cont.)</a:t>
            </a:r>
          </a:p>
        </p:txBody>
      </p:sp>
      <p:sp>
        <p:nvSpPr>
          <p:cNvPr id="1332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332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332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332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13314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305136"/>
              </p:ext>
            </p:extLst>
          </p:nvPr>
        </p:nvGraphicFramePr>
        <p:xfrm>
          <a:off x="699117" y="1094142"/>
          <a:ext cx="63722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3" name="Equation" r:id="rId3" imgW="3517560" imgH="279360" progId="Equation.DSMT4">
                  <p:embed/>
                </p:oleObj>
              </mc:Choice>
              <mc:Fallback>
                <p:oleObj name="Equation" r:id="rId3" imgW="3517560" imgH="27936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17" y="1094142"/>
                        <a:ext cx="63722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717692"/>
              </p:ext>
            </p:extLst>
          </p:nvPr>
        </p:nvGraphicFramePr>
        <p:xfrm>
          <a:off x="2509957" y="1970182"/>
          <a:ext cx="19748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" name="Equation" r:id="rId5" imgW="1168200" imgH="279360" progId="Equation.DSMT4">
                  <p:embed/>
                </p:oleObj>
              </mc:Choice>
              <mc:Fallback>
                <p:oleObj name="Equation" r:id="rId5" imgW="1168200" imgH="2793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957" y="1970182"/>
                        <a:ext cx="19748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Box 38"/>
          <p:cNvSpPr txBox="1">
            <a:spLocks noChangeArrowheads="1"/>
          </p:cNvSpPr>
          <p:nvPr/>
        </p:nvSpPr>
        <p:spPr bwMode="auto">
          <a:xfrm>
            <a:off x="1436001" y="2003046"/>
            <a:ext cx="928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Denote</a:t>
            </a:r>
          </a:p>
        </p:txBody>
      </p:sp>
      <p:sp>
        <p:nvSpPr>
          <p:cNvPr id="13326" name="TextBox 44"/>
          <p:cNvSpPr txBox="1">
            <a:spLocks noChangeArrowheads="1"/>
          </p:cNvSpPr>
          <p:nvPr/>
        </p:nvSpPr>
        <p:spPr bwMode="auto">
          <a:xfrm>
            <a:off x="2274983" y="3890749"/>
            <a:ext cx="16466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From Notes 9:</a:t>
            </a:r>
          </a:p>
        </p:txBody>
      </p:sp>
      <p:graphicFrame>
        <p:nvGraphicFramePr>
          <p:cNvPr id="133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365517"/>
              </p:ext>
            </p:extLst>
          </p:nvPr>
        </p:nvGraphicFramePr>
        <p:xfrm>
          <a:off x="3625544" y="2770493"/>
          <a:ext cx="1379537" cy="37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Equation" r:id="rId7" imgW="761760" imgH="241200" progId="Equation.DSMT4">
                  <p:embed/>
                </p:oleObj>
              </mc:Choice>
              <mc:Fallback>
                <p:oleObj name="Equation" r:id="rId7" imgW="761760" imgH="241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544" y="2770493"/>
                        <a:ext cx="1379537" cy="3732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7" name="TextBox 46"/>
          <p:cNvSpPr txBox="1">
            <a:spLocks noChangeArrowheads="1"/>
          </p:cNvSpPr>
          <p:nvPr/>
        </p:nvSpPr>
        <p:spPr bwMode="auto">
          <a:xfrm>
            <a:off x="1891994" y="2757819"/>
            <a:ext cx="1633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Then we have</a:t>
            </a:r>
          </a:p>
        </p:txBody>
      </p:sp>
      <p:sp>
        <p:nvSpPr>
          <p:cNvPr id="13329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E3A7D17F-9B9A-45F1-AB7E-70DE3FBC3A8C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1331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845501"/>
              </p:ext>
            </p:extLst>
          </p:nvPr>
        </p:nvGraphicFramePr>
        <p:xfrm>
          <a:off x="8611761" y="1667822"/>
          <a:ext cx="24384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" name="Equation" r:id="rId9" imgW="1346040" imgH="241200" progId="Equation.DSMT4">
                  <p:embed/>
                </p:oleObj>
              </mc:Choice>
              <mc:Fallback>
                <p:oleObj name="Equation" r:id="rId9" imgW="134604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1761" y="1667822"/>
                        <a:ext cx="243840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37C1510-B278-7A35-C7F7-405BC60B9D18}"/>
              </a:ext>
            </a:extLst>
          </p:cNvPr>
          <p:cNvSpPr txBox="1"/>
          <p:nvPr/>
        </p:nvSpPr>
        <p:spPr>
          <a:xfrm>
            <a:off x="7908877" y="2395181"/>
            <a:ext cx="3944203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400" dirty="0"/>
              <a:t> is the amplitude of the patch current when the patch is fed by a 1 A probe current.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D74D210-242F-D8EE-7BAE-F4D028A856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203214"/>
              </p:ext>
            </p:extLst>
          </p:nvPr>
        </p:nvGraphicFramePr>
        <p:xfrm>
          <a:off x="8962291" y="3296455"/>
          <a:ext cx="1492204" cy="650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Equation" r:id="rId11" imgW="990360" imgH="431640" progId="Equation.DSMT4">
                  <p:embed/>
                </p:oleObj>
              </mc:Choice>
              <mc:Fallback>
                <p:oleObj name="Equation" r:id="rId11" imgW="9903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962291" y="3296455"/>
                        <a:ext cx="1492204" cy="650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D7ABA3B-B074-E741-9CF0-0CFAFBBAF1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661793"/>
              </p:ext>
            </p:extLst>
          </p:nvPr>
        </p:nvGraphicFramePr>
        <p:xfrm>
          <a:off x="8939118" y="4021421"/>
          <a:ext cx="2089740" cy="696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Equation" r:id="rId13" imgW="1447560" imgH="482400" progId="Equation.DSMT4">
                  <p:embed/>
                </p:oleObj>
              </mc:Choice>
              <mc:Fallback>
                <p:oleObj name="Equation" r:id="rId13" imgW="1447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939118" y="4021421"/>
                        <a:ext cx="2089740" cy="696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DF65913-D760-9E46-D7A9-F9A1FC2686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725156"/>
              </p:ext>
            </p:extLst>
          </p:nvPr>
        </p:nvGraphicFramePr>
        <p:xfrm>
          <a:off x="1323478" y="4442062"/>
          <a:ext cx="3057525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" name="Equation" r:id="rId15" imgW="3057144" imgH="1310837" progId="Equation.DSMT4">
                  <p:embed/>
                </p:oleObj>
              </mc:Choice>
              <mc:Fallback>
                <p:oleObj name="Equation" r:id="rId15" imgW="3057144" imgH="13108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23478" y="4442062"/>
                        <a:ext cx="3057525" cy="131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A23BDAA-AFB2-6412-1E77-127C3B5F22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134746"/>
              </p:ext>
            </p:extLst>
          </p:nvPr>
        </p:nvGraphicFramePr>
        <p:xfrm>
          <a:off x="5812856" y="6149975"/>
          <a:ext cx="200818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Equation" r:id="rId17" imgW="1282680" imgH="279360" progId="Equation.DSMT4">
                  <p:embed/>
                </p:oleObj>
              </mc:Choice>
              <mc:Fallback>
                <p:oleObj name="Equation" r:id="rId17" imgW="1282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12856" y="6149975"/>
                        <a:ext cx="2008188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48125" y="6162675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New notation: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669994"/>
              </p:ext>
            </p:extLst>
          </p:nvPr>
        </p:nvGraphicFramePr>
        <p:xfrm>
          <a:off x="5495924" y="4462462"/>
          <a:ext cx="28289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Equation" r:id="rId19" imgW="1942920" imgH="863280" progId="Equation.DSMT4">
                  <p:embed/>
                </p:oleObj>
              </mc:Choice>
              <mc:Fallback>
                <p:oleObj name="Equation" r:id="rId19" imgW="194292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95924" y="4462462"/>
                        <a:ext cx="2828925" cy="1257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 bwMode="auto">
          <a:xfrm>
            <a:off x="4733925" y="4962525"/>
            <a:ext cx="361950" cy="266700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34475" y="5029200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“basis functions”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1976" y="222251"/>
            <a:ext cx="863441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Impedance Between Patches (cont.)</a:t>
            </a:r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4346" name="TextBox 38"/>
          <p:cNvSpPr txBox="1">
            <a:spLocks noChangeArrowheads="1"/>
          </p:cNvSpPr>
          <p:nvPr/>
        </p:nvSpPr>
        <p:spPr bwMode="auto">
          <a:xfrm>
            <a:off x="1828800" y="1208088"/>
            <a:ext cx="69317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Calculation of reaction          between patch basis functions:</a:t>
            </a: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485539" y="4222679"/>
            <a:ext cx="66030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integrating over the surface of patch 2, we have: </a:t>
            </a:r>
          </a:p>
        </p:txBody>
      </p:sp>
      <p:graphicFrame>
        <p:nvGraphicFramePr>
          <p:cNvPr id="1433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908046"/>
              </p:ext>
            </p:extLst>
          </p:nvPr>
        </p:nvGraphicFramePr>
        <p:xfrm>
          <a:off x="3082925" y="2789238"/>
          <a:ext cx="548163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3" imgW="2844720" imgH="495000" progId="Equation.DSMT4">
                  <p:embed/>
                </p:oleObj>
              </mc:Choice>
              <mc:Fallback>
                <p:oleObj name="Equation" r:id="rId3" imgW="2844720" imgH="4950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925" y="2789238"/>
                        <a:ext cx="5481638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306029"/>
              </p:ext>
            </p:extLst>
          </p:nvPr>
        </p:nvGraphicFramePr>
        <p:xfrm>
          <a:off x="4523262" y="1920188"/>
          <a:ext cx="227647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5" imgW="1130040" imgH="304560" progId="Equation.DSMT4">
                  <p:embed/>
                </p:oleObj>
              </mc:Choice>
              <mc:Fallback>
                <p:oleObj name="Equation" r:id="rId5" imgW="1130040" imgH="304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262" y="1920188"/>
                        <a:ext cx="2276475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675229"/>
              </p:ext>
            </p:extLst>
          </p:nvPr>
        </p:nvGraphicFramePr>
        <p:xfrm>
          <a:off x="1581957" y="4866565"/>
          <a:ext cx="66722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7" imgW="3949560" imgH="495000" progId="Equation.DSMT4">
                  <p:embed/>
                </p:oleObj>
              </mc:Choice>
              <mc:Fallback>
                <p:oleObj name="Equation" r:id="rId7" imgW="3949560" imgH="495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957" y="4866565"/>
                        <a:ext cx="6672263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5B14A39E-1FF1-44DC-AF25-9EFD14E09D59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14341" name="Object 17"/>
          <p:cNvGraphicFramePr>
            <a:graphicFrameLocks noChangeAspect="1"/>
          </p:cNvGraphicFramePr>
          <p:nvPr/>
        </p:nvGraphicFramePr>
        <p:xfrm>
          <a:off x="4549776" y="1190625"/>
          <a:ext cx="4603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9" imgW="253800" imgH="241200" progId="Equation.DSMT4">
                  <p:embed/>
                </p:oleObj>
              </mc:Choice>
              <mc:Fallback>
                <p:oleObj name="Equation" r:id="rId9" imgW="253800" imgH="241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776" y="1190625"/>
                        <a:ext cx="4603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3772"/>
              </p:ext>
            </p:extLst>
          </p:nvPr>
        </p:nvGraphicFramePr>
        <p:xfrm>
          <a:off x="6245225" y="5762625"/>
          <a:ext cx="39751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11" imgW="2882880" imgH="482400" progId="Equation.DSMT4">
                  <p:embed/>
                </p:oleObj>
              </mc:Choice>
              <mc:Fallback>
                <p:oleObj name="Equation" r:id="rId11" imgW="2882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45225" y="5762625"/>
                        <a:ext cx="3975100" cy="665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1976" y="222251"/>
            <a:ext cx="863441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Impedance Between Patches (cont.)</a:t>
            </a:r>
          </a:p>
        </p:txBody>
      </p:sp>
      <p:sp>
        <p:nvSpPr>
          <p:cNvPr id="1536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15362" name="Object 16"/>
          <p:cNvGraphicFramePr>
            <a:graphicFrameLocks noChangeAspect="1"/>
          </p:cNvGraphicFramePr>
          <p:nvPr/>
        </p:nvGraphicFramePr>
        <p:xfrm>
          <a:off x="2914651" y="987426"/>
          <a:ext cx="66722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3" imgW="3949560" imgH="495000" progId="Equation.DSMT4">
                  <p:embed/>
                </p:oleObj>
              </mc:Choice>
              <mc:Fallback>
                <p:oleObj name="Equation" r:id="rId3" imgW="3949560" imgH="495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1" y="987426"/>
                        <a:ext cx="6672263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429080"/>
              </p:ext>
            </p:extLst>
          </p:nvPr>
        </p:nvGraphicFramePr>
        <p:xfrm>
          <a:off x="1085850" y="2801938"/>
          <a:ext cx="9561513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5" imgW="5168880" imgH="317160" progId="Equation.DSMT4">
                  <p:embed/>
                </p:oleObj>
              </mc:Choice>
              <mc:Fallback>
                <p:oleObj name="Equation" r:id="rId5" imgW="5168880" imgH="3171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2801938"/>
                        <a:ext cx="9561513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Box 36"/>
          <p:cNvSpPr txBox="1">
            <a:spLocks noChangeArrowheads="1"/>
          </p:cNvSpPr>
          <p:nvPr/>
        </p:nvSpPr>
        <p:spPr bwMode="auto">
          <a:xfrm>
            <a:off x="522217" y="2103155"/>
            <a:ext cx="48782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From the Fourier “shifting” theorem, we have: </a:t>
            </a:r>
          </a:p>
        </p:txBody>
      </p:sp>
      <p:sp>
        <p:nvSpPr>
          <p:cNvPr id="15371" name="TextBox 37"/>
          <p:cNvSpPr txBox="1">
            <a:spLocks noChangeArrowheads="1"/>
          </p:cNvSpPr>
          <p:nvPr/>
        </p:nvSpPr>
        <p:spPr bwMode="auto">
          <a:xfrm>
            <a:off x="1447210" y="4167662"/>
            <a:ext cx="19672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1536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178180"/>
              </p:ext>
            </p:extLst>
          </p:nvPr>
        </p:nvGraphicFramePr>
        <p:xfrm>
          <a:off x="2108200" y="4567238"/>
          <a:ext cx="81454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Equation" r:id="rId7" imgW="4813200" imgH="495000" progId="Equation.DSMT4">
                  <p:embed/>
                </p:oleObj>
              </mc:Choice>
              <mc:Fallback>
                <p:oleObj name="Equation" r:id="rId7" imgW="4813200" imgH="495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4567238"/>
                        <a:ext cx="8145463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D318748F-0128-49D7-9B4D-BF479B909031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634292"/>
              </p:ext>
            </p:extLst>
          </p:nvPr>
        </p:nvGraphicFramePr>
        <p:xfrm>
          <a:off x="6848475" y="5967411"/>
          <a:ext cx="26574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Equation" r:id="rId9" imgW="1828800" imgH="304560" progId="Equation.DSMT4">
                  <p:embed/>
                </p:oleObj>
              </mc:Choice>
              <mc:Fallback>
                <p:oleObj name="Equation" r:id="rId9" imgW="1828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48475" y="5967411"/>
                        <a:ext cx="2657475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860109"/>
              </p:ext>
            </p:extLst>
          </p:nvPr>
        </p:nvGraphicFramePr>
        <p:xfrm>
          <a:off x="2133600" y="5589588"/>
          <a:ext cx="4013200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Equation" r:id="rId11" imgW="3288960" imgH="914400" progId="Equation.DSMT4">
                  <p:embed/>
                </p:oleObj>
              </mc:Choice>
              <mc:Fallback>
                <p:oleObj name="Equation" r:id="rId11" imgW="32889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33600" y="5589588"/>
                        <a:ext cx="4013200" cy="1116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1304335" y="5929786"/>
            <a:ext cx="8197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Note: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6393" name="TextBox 37"/>
          <p:cNvSpPr txBox="1">
            <a:spLocks noChangeArrowheads="1"/>
          </p:cNvSpPr>
          <p:nvPr/>
        </p:nvSpPr>
        <p:spPr bwMode="auto">
          <a:xfrm>
            <a:off x="1092817" y="2898917"/>
            <a:ext cx="6913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Since the integrand is an even function of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, we can write: </a:t>
            </a:r>
          </a:p>
        </p:txBody>
      </p:sp>
      <p:sp>
        <p:nvSpPr>
          <p:cNvPr id="16394" name="TextBox 38"/>
          <p:cNvSpPr txBox="1">
            <a:spLocks noChangeArrowheads="1"/>
          </p:cNvSpPr>
          <p:nvPr/>
        </p:nvSpPr>
        <p:spPr bwMode="auto">
          <a:xfrm>
            <a:off x="533613" y="1050120"/>
            <a:ext cx="4506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Converting to polar coordinates, we have: </a:t>
            </a:r>
          </a:p>
        </p:txBody>
      </p:sp>
      <p:graphicFrame>
        <p:nvGraphicFramePr>
          <p:cNvPr id="16386" name="Object 16"/>
          <p:cNvGraphicFramePr>
            <a:graphicFrameLocks noChangeAspect="1"/>
          </p:cNvGraphicFramePr>
          <p:nvPr/>
        </p:nvGraphicFramePr>
        <p:xfrm>
          <a:off x="2293939" y="1627189"/>
          <a:ext cx="780097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Equation" r:id="rId3" imgW="4609800" imgH="495000" progId="Equation.DSMT4">
                  <p:embed/>
                </p:oleObj>
              </mc:Choice>
              <mc:Fallback>
                <p:oleObj name="Equation" r:id="rId3" imgW="4609800" imgH="495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9" y="1627189"/>
                        <a:ext cx="7800975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831976" y="222251"/>
            <a:ext cx="86344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Between Patches (cont.)</a:t>
            </a:r>
            <a:endParaRPr lang="en-US" sz="3200" b="1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384608"/>
              </p:ext>
            </p:extLst>
          </p:nvPr>
        </p:nvGraphicFramePr>
        <p:xfrm>
          <a:off x="1746274" y="3403103"/>
          <a:ext cx="85963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Equation" r:id="rId5" imgW="5079960" imgH="469800" progId="Equation.DSMT4">
                  <p:embed/>
                </p:oleObj>
              </mc:Choice>
              <mc:Fallback>
                <p:oleObj name="Equation" r:id="rId5" imgW="50799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74" y="3403103"/>
                        <a:ext cx="8596312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918915"/>
              </p:ext>
            </p:extLst>
          </p:nvPr>
        </p:nvGraphicFramePr>
        <p:xfrm>
          <a:off x="3175000" y="4719638"/>
          <a:ext cx="5978525" cy="194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Equation" r:id="rId7" imgW="3886200" imgH="1269720" progId="Equation.DSMT4">
                  <p:embed/>
                </p:oleObj>
              </mc:Choice>
              <mc:Fallback>
                <p:oleObj name="Equation" r:id="rId7" imgW="3886200" imgH="12697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4719638"/>
                        <a:ext cx="5978525" cy="194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TextBox 12"/>
          <p:cNvSpPr txBox="1">
            <a:spLocks noChangeArrowheads="1"/>
          </p:cNvSpPr>
          <p:nvPr/>
        </p:nvSpPr>
        <p:spPr bwMode="auto">
          <a:xfrm>
            <a:off x="2343150" y="4752976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Note:</a:t>
            </a:r>
          </a:p>
        </p:txBody>
      </p:sp>
      <p:sp>
        <p:nvSpPr>
          <p:cNvPr id="16397" name="TextBox 13"/>
          <p:cNvSpPr txBox="1">
            <a:spLocks noChangeArrowheads="1"/>
          </p:cNvSpPr>
          <p:nvPr/>
        </p:nvSpPr>
        <p:spPr bwMode="auto">
          <a:xfrm>
            <a:off x="3384550" y="4464051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Quadrant 1</a:t>
            </a:r>
          </a:p>
        </p:txBody>
      </p:sp>
      <p:sp>
        <p:nvSpPr>
          <p:cNvPr id="16398" name="TextBox 14"/>
          <p:cNvSpPr txBox="1">
            <a:spLocks noChangeArrowheads="1"/>
          </p:cNvSpPr>
          <p:nvPr/>
        </p:nvSpPr>
        <p:spPr bwMode="auto">
          <a:xfrm>
            <a:off x="4865688" y="4464051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Quadrant 2</a:t>
            </a:r>
          </a:p>
        </p:txBody>
      </p:sp>
      <p:sp>
        <p:nvSpPr>
          <p:cNvPr id="16399" name="TextBox 16"/>
          <p:cNvSpPr txBox="1">
            <a:spLocks noChangeArrowheads="1"/>
          </p:cNvSpPr>
          <p:nvPr/>
        </p:nvSpPr>
        <p:spPr bwMode="auto">
          <a:xfrm>
            <a:off x="6407150" y="4464051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Quadrant 3</a:t>
            </a:r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7758113" y="4464051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Quadrant 4</a:t>
            </a:r>
          </a:p>
        </p:txBody>
      </p:sp>
      <p:sp>
        <p:nvSpPr>
          <p:cNvPr id="16401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984D5DCB-C7AA-4D28-8C75-881DD83A402B}" type="slidenum">
              <a:rPr lang="en-US"/>
              <a:pPr/>
              <a:t>18</a:t>
            </a:fld>
            <a:endParaRPr lang="en-US"/>
          </a:p>
        </p:txBody>
      </p:sp>
      <p:sp>
        <p:nvSpPr>
          <p:cNvPr id="18" name="TextBox 40"/>
          <p:cNvSpPr txBox="1">
            <a:spLocks noChangeArrowheads="1"/>
          </p:cNvSpPr>
          <p:nvPr/>
        </p:nvSpPr>
        <p:spPr bwMode="auto">
          <a:xfrm>
            <a:off x="5310165" y="1067558"/>
            <a:ext cx="4551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Note: The “1” superscript is dropped henceforth.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2" name="TextBox 38"/>
          <p:cNvSpPr txBox="1">
            <a:spLocks noChangeArrowheads="1"/>
          </p:cNvSpPr>
          <p:nvPr/>
        </p:nvSpPr>
        <p:spPr bwMode="auto">
          <a:xfrm>
            <a:off x="3956051" y="1133476"/>
            <a:ext cx="4171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Final form of mutual reaction: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831976" y="222251"/>
            <a:ext cx="86344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Between Patches (cont.)</a:t>
            </a:r>
            <a:endParaRPr lang="en-US" sz="3200" b="1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4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262442"/>
              </p:ext>
            </p:extLst>
          </p:nvPr>
        </p:nvGraphicFramePr>
        <p:xfrm>
          <a:off x="1811196" y="1821788"/>
          <a:ext cx="8597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9" name="Equation" r:id="rId3" imgW="5079960" imgH="469800" progId="Equation.DSMT4">
                  <p:embed/>
                </p:oleObj>
              </mc:Choice>
              <mc:Fallback>
                <p:oleObj name="Equation" r:id="rId3" imgW="50799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196" y="1821788"/>
                        <a:ext cx="8597900" cy="7921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Slide Number Placeholder 3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738EAF9-33CF-41AD-8646-7BEBF9FEB916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2583302" y="2985709"/>
            <a:ext cx="7282657" cy="3560762"/>
            <a:chOff x="950119" y="2808288"/>
            <a:chExt cx="7282657" cy="3560762"/>
          </a:xfrm>
        </p:grpSpPr>
        <p:sp>
          <p:nvSpPr>
            <p:cNvPr id="45" name="Line 13"/>
            <p:cNvSpPr>
              <a:spLocks noChangeShapeType="1"/>
            </p:cNvSpPr>
            <p:nvPr/>
          </p:nvSpPr>
          <p:spPr bwMode="auto">
            <a:xfrm flipH="1" flipV="1">
              <a:off x="2373644" y="3586163"/>
              <a:ext cx="0" cy="26939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4"/>
            <p:cNvSpPr>
              <a:spLocks noChangeShapeType="1"/>
            </p:cNvSpPr>
            <p:nvPr/>
          </p:nvSpPr>
          <p:spPr bwMode="auto">
            <a:xfrm rot="5400000" flipH="1" flipV="1">
              <a:off x="4176713" y="1600200"/>
              <a:ext cx="0" cy="6453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7" name="Object 15"/>
            <p:cNvGraphicFramePr>
              <a:graphicFrameLocks noChangeAspect="1"/>
            </p:cNvGraphicFramePr>
            <p:nvPr/>
          </p:nvGraphicFramePr>
          <p:xfrm>
            <a:off x="7485063" y="4579938"/>
            <a:ext cx="747713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0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5063" y="4579938"/>
                          <a:ext cx="747713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16"/>
            <p:cNvGraphicFramePr>
              <a:graphicFrameLocks noChangeAspect="1"/>
            </p:cNvGraphicFramePr>
            <p:nvPr/>
          </p:nvGraphicFramePr>
          <p:xfrm>
            <a:off x="2071688" y="2808288"/>
            <a:ext cx="735013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1" name="Equation" r:id="rId7" imgW="342720" imgH="228600" progId="Equation.DSMT4">
                    <p:embed/>
                  </p:oleObj>
                </mc:Choice>
                <mc:Fallback>
                  <p:oleObj name="Equation" r:id="rId7" imgW="342720" imgH="2286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1688" y="2808288"/>
                          <a:ext cx="735013" cy="488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Line 17"/>
            <p:cNvSpPr>
              <a:spLocks noChangeShapeType="1"/>
            </p:cNvSpPr>
            <p:nvPr/>
          </p:nvSpPr>
          <p:spPr bwMode="auto">
            <a:xfrm flipH="1">
              <a:off x="3151188" y="4737100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 flipH="1">
              <a:off x="4560888" y="4737100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" name="Object 19"/>
            <p:cNvGraphicFramePr>
              <a:graphicFrameLocks noChangeAspect="1"/>
            </p:cNvGraphicFramePr>
            <p:nvPr/>
          </p:nvGraphicFramePr>
          <p:xfrm>
            <a:off x="3040064" y="4933950"/>
            <a:ext cx="317378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2" name="Equation" r:id="rId9" imgW="164880" imgH="228600" progId="Equation.DSMT4">
                    <p:embed/>
                  </p:oleObj>
                </mc:Choice>
                <mc:Fallback>
                  <p:oleObj name="Equation" r:id="rId9" imgW="164880" imgH="2286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0064" y="4933950"/>
                          <a:ext cx="317378" cy="438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20"/>
            <p:cNvGraphicFramePr>
              <a:graphicFrameLocks noChangeAspect="1"/>
            </p:cNvGraphicFramePr>
            <p:nvPr/>
          </p:nvGraphicFramePr>
          <p:xfrm>
            <a:off x="4427538" y="4922588"/>
            <a:ext cx="296862" cy="443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3" name="Equation" r:id="rId11" imgW="152280" imgH="228600" progId="Equation.DSMT4">
                    <p:embed/>
                  </p:oleObj>
                </mc:Choice>
                <mc:Fallback>
                  <p:oleObj name="Equation" r:id="rId11" imgW="152280" imgH="22860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7538" y="4922588"/>
                          <a:ext cx="296862" cy="443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" name="Oval 21"/>
            <p:cNvSpPr>
              <a:spLocks noChangeArrowheads="1"/>
            </p:cNvSpPr>
            <p:nvPr/>
          </p:nvSpPr>
          <p:spPr bwMode="auto">
            <a:xfrm>
              <a:off x="3087688" y="4768850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4" name="Group 22"/>
            <p:cNvGrpSpPr>
              <a:grpSpLocks/>
            </p:cNvGrpSpPr>
            <p:nvPr/>
          </p:nvGrpSpPr>
          <p:grpSpPr bwMode="auto">
            <a:xfrm flipH="1">
              <a:off x="2452688" y="4840288"/>
              <a:ext cx="674688" cy="1528762"/>
              <a:chOff x="584" y="2893"/>
              <a:chExt cx="425" cy="963"/>
            </a:xfrm>
          </p:grpSpPr>
          <p:sp>
            <p:nvSpPr>
              <p:cNvPr id="81" name="Freeform 23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0 w 549"/>
                  <a:gd name="T1" fmla="*/ 0 h 3008"/>
                  <a:gd name="T2" fmla="*/ 0 w 549"/>
                  <a:gd name="T3" fmla="*/ 0 h 3008"/>
                  <a:gd name="T4" fmla="*/ 0 w 549"/>
                  <a:gd name="T5" fmla="*/ 0 h 3008"/>
                  <a:gd name="T6" fmla="*/ 0 w 549"/>
                  <a:gd name="T7" fmla="*/ 0 h 3008"/>
                  <a:gd name="T8" fmla="*/ 0 w 549"/>
                  <a:gd name="T9" fmla="*/ 0 h 3008"/>
                  <a:gd name="T10" fmla="*/ 0 w 549"/>
                  <a:gd name="T11" fmla="*/ 0 h 3008"/>
                  <a:gd name="T12" fmla="*/ 0 w 549"/>
                  <a:gd name="T13" fmla="*/ 1 h 3008"/>
                  <a:gd name="T14" fmla="*/ 0 w 549"/>
                  <a:gd name="T15" fmla="*/ 1 h 3008"/>
                  <a:gd name="T16" fmla="*/ 0 w 549"/>
                  <a:gd name="T17" fmla="*/ 1 h 3008"/>
                  <a:gd name="T18" fmla="*/ 0 w 549"/>
                  <a:gd name="T19" fmla="*/ 1 h 3008"/>
                  <a:gd name="T20" fmla="*/ 0 w 549"/>
                  <a:gd name="T21" fmla="*/ 1 h 3008"/>
                  <a:gd name="T22" fmla="*/ 0 w 549"/>
                  <a:gd name="T23" fmla="*/ 1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24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0 w 854"/>
                  <a:gd name="T1" fmla="*/ 0 h 1984"/>
                  <a:gd name="T2" fmla="*/ 0 w 854"/>
                  <a:gd name="T3" fmla="*/ 0 h 1984"/>
                  <a:gd name="T4" fmla="*/ 0 w 854"/>
                  <a:gd name="T5" fmla="*/ 0 h 1984"/>
                  <a:gd name="T6" fmla="*/ 0 w 854"/>
                  <a:gd name="T7" fmla="*/ 0 h 1984"/>
                  <a:gd name="T8" fmla="*/ 0 w 854"/>
                  <a:gd name="T9" fmla="*/ 0 h 1984"/>
                  <a:gd name="T10" fmla="*/ 0 w 854"/>
                  <a:gd name="T11" fmla="*/ 0 h 1984"/>
                  <a:gd name="T12" fmla="*/ 0 w 854"/>
                  <a:gd name="T13" fmla="*/ 0 h 1984"/>
                  <a:gd name="T14" fmla="*/ 0 w 854"/>
                  <a:gd name="T15" fmla="*/ 0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5" name="Group 37"/>
            <p:cNvGrpSpPr>
              <a:grpSpLocks/>
            </p:cNvGrpSpPr>
            <p:nvPr/>
          </p:nvGrpSpPr>
          <p:grpSpPr bwMode="auto">
            <a:xfrm>
              <a:off x="3551238" y="4721225"/>
              <a:ext cx="114300" cy="190500"/>
              <a:chOff x="2353" y="3074"/>
              <a:chExt cx="72" cy="120"/>
            </a:xfrm>
          </p:grpSpPr>
          <p:sp>
            <p:nvSpPr>
              <p:cNvPr id="79" name="Line 25"/>
              <p:cNvSpPr>
                <a:spLocks noChangeShapeType="1"/>
              </p:cNvSpPr>
              <p:nvPr/>
            </p:nvSpPr>
            <p:spPr bwMode="auto">
              <a:xfrm>
                <a:off x="2353" y="3076"/>
                <a:ext cx="72" cy="11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26"/>
              <p:cNvSpPr>
                <a:spLocks noChangeShapeType="1"/>
              </p:cNvSpPr>
              <p:nvPr/>
            </p:nvSpPr>
            <p:spPr bwMode="auto">
              <a:xfrm flipH="1">
                <a:off x="2357" y="3074"/>
                <a:ext cx="64" cy="12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flipH="1">
              <a:off x="2419350" y="4240213"/>
              <a:ext cx="2432050" cy="158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8"/>
            <p:cNvSpPr>
              <a:spLocks noChangeShapeType="1"/>
            </p:cNvSpPr>
            <p:nvPr/>
          </p:nvSpPr>
          <p:spPr bwMode="auto">
            <a:xfrm>
              <a:off x="3316406" y="4244454"/>
              <a:ext cx="46402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9"/>
            <p:cNvSpPr>
              <a:spLocks noChangeShapeType="1"/>
            </p:cNvSpPr>
            <p:nvPr/>
          </p:nvSpPr>
          <p:spPr bwMode="auto">
            <a:xfrm flipV="1">
              <a:off x="2388879" y="4213225"/>
              <a:ext cx="0" cy="61436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30"/>
            <p:cNvSpPr>
              <a:spLocks noChangeShapeType="1"/>
            </p:cNvSpPr>
            <p:nvPr/>
          </p:nvSpPr>
          <p:spPr bwMode="auto">
            <a:xfrm flipH="1" flipV="1">
              <a:off x="4821877" y="4235450"/>
              <a:ext cx="4763" cy="59213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32"/>
            <p:cNvSpPr>
              <a:spLocks noChangeShapeType="1"/>
            </p:cNvSpPr>
            <p:nvPr/>
          </p:nvSpPr>
          <p:spPr bwMode="auto">
            <a:xfrm rot="5400000">
              <a:off x="4670628" y="4511239"/>
              <a:ext cx="31519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" name="Object 33"/>
            <p:cNvGraphicFramePr>
              <a:graphicFrameLocks noChangeAspect="1"/>
            </p:cNvGraphicFramePr>
            <p:nvPr/>
          </p:nvGraphicFramePr>
          <p:xfrm>
            <a:off x="3009901" y="3733799"/>
            <a:ext cx="34416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4" name="Equation" r:id="rId13" imgW="190440" imgH="228600" progId="Equation.DSMT4">
                    <p:embed/>
                  </p:oleObj>
                </mc:Choice>
                <mc:Fallback>
                  <p:oleObj name="Equation" r:id="rId13" imgW="190440" imgH="228600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09901" y="3733799"/>
                          <a:ext cx="344168" cy="411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34"/>
            <p:cNvGraphicFramePr>
              <a:graphicFrameLocks noChangeAspect="1"/>
            </p:cNvGraphicFramePr>
            <p:nvPr/>
          </p:nvGraphicFramePr>
          <p:xfrm>
            <a:off x="4081463" y="3673475"/>
            <a:ext cx="382588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5" name="Equation" r:id="rId15" imgW="152280" imgH="177480" progId="Equation.DSMT4">
                    <p:embed/>
                  </p:oleObj>
                </mc:Choice>
                <mc:Fallback>
                  <p:oleObj name="Equation" r:id="rId15" imgW="152280" imgH="17748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1463" y="3673475"/>
                          <a:ext cx="382588" cy="444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Line 35"/>
            <p:cNvSpPr>
              <a:spLocks noChangeShapeType="1"/>
            </p:cNvSpPr>
            <p:nvPr/>
          </p:nvSpPr>
          <p:spPr bwMode="auto">
            <a:xfrm flipH="1">
              <a:off x="4792663" y="4830123"/>
              <a:ext cx="2432050" cy="158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>
              <a:off x="6114198" y="4837113"/>
              <a:ext cx="3485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5" name="Object 39"/>
            <p:cNvGraphicFramePr>
              <a:graphicFrameLocks noChangeAspect="1"/>
            </p:cNvGraphicFramePr>
            <p:nvPr/>
          </p:nvGraphicFramePr>
          <p:xfrm>
            <a:off x="2516188" y="4324350"/>
            <a:ext cx="333999" cy="430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6" name="Equation" r:id="rId17" imgW="177480" imgH="228600" progId="Equation.DSMT4">
                    <p:embed/>
                  </p:oleObj>
                </mc:Choice>
                <mc:Fallback>
                  <p:oleObj name="Equation" r:id="rId17" imgW="177480" imgH="22860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6188" y="4324350"/>
                          <a:ext cx="333999" cy="430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2245943"/>
                </p:ext>
              </p:extLst>
            </p:nvPr>
          </p:nvGraphicFramePr>
          <p:xfrm>
            <a:off x="3681767" y="4988304"/>
            <a:ext cx="481013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7" name="Equation" r:id="rId19" imgW="317160" imgH="241200" progId="Equation.DSMT4">
                    <p:embed/>
                  </p:oleObj>
                </mc:Choice>
                <mc:Fallback>
                  <p:oleObj name="Equation" r:id="rId19" imgW="317160" imgH="241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1767" y="4988304"/>
                          <a:ext cx="481013" cy="365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7" name="Group 22"/>
            <p:cNvGrpSpPr>
              <a:grpSpLocks/>
            </p:cNvGrpSpPr>
            <p:nvPr/>
          </p:nvGrpSpPr>
          <p:grpSpPr bwMode="auto">
            <a:xfrm flipV="1">
              <a:off x="1593873" y="3297238"/>
              <a:ext cx="674688" cy="1528762"/>
              <a:chOff x="584" y="2893"/>
              <a:chExt cx="425" cy="963"/>
            </a:xfrm>
          </p:grpSpPr>
          <p:sp>
            <p:nvSpPr>
              <p:cNvPr id="77" name="Freeform 23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0 w 549"/>
                  <a:gd name="T1" fmla="*/ 0 h 3008"/>
                  <a:gd name="T2" fmla="*/ 0 w 549"/>
                  <a:gd name="T3" fmla="*/ 0 h 3008"/>
                  <a:gd name="T4" fmla="*/ 0 w 549"/>
                  <a:gd name="T5" fmla="*/ 0 h 3008"/>
                  <a:gd name="T6" fmla="*/ 0 w 549"/>
                  <a:gd name="T7" fmla="*/ 0 h 3008"/>
                  <a:gd name="T8" fmla="*/ 0 w 549"/>
                  <a:gd name="T9" fmla="*/ 0 h 3008"/>
                  <a:gd name="T10" fmla="*/ 0 w 549"/>
                  <a:gd name="T11" fmla="*/ 0 h 3008"/>
                  <a:gd name="T12" fmla="*/ 0 w 549"/>
                  <a:gd name="T13" fmla="*/ 1 h 3008"/>
                  <a:gd name="T14" fmla="*/ 0 w 549"/>
                  <a:gd name="T15" fmla="*/ 1 h 3008"/>
                  <a:gd name="T16" fmla="*/ 0 w 549"/>
                  <a:gd name="T17" fmla="*/ 1 h 3008"/>
                  <a:gd name="T18" fmla="*/ 0 w 549"/>
                  <a:gd name="T19" fmla="*/ 1 h 3008"/>
                  <a:gd name="T20" fmla="*/ 0 w 549"/>
                  <a:gd name="T21" fmla="*/ 1 h 3008"/>
                  <a:gd name="T22" fmla="*/ 0 w 549"/>
                  <a:gd name="T23" fmla="*/ 1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24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0 w 854"/>
                  <a:gd name="T1" fmla="*/ 0 h 1984"/>
                  <a:gd name="T2" fmla="*/ 0 w 854"/>
                  <a:gd name="T3" fmla="*/ 0 h 1984"/>
                  <a:gd name="T4" fmla="*/ 0 w 854"/>
                  <a:gd name="T5" fmla="*/ 0 h 1984"/>
                  <a:gd name="T6" fmla="*/ 0 w 854"/>
                  <a:gd name="T7" fmla="*/ 0 h 1984"/>
                  <a:gd name="T8" fmla="*/ 0 w 854"/>
                  <a:gd name="T9" fmla="*/ 0 h 1984"/>
                  <a:gd name="T10" fmla="*/ 0 w 854"/>
                  <a:gd name="T11" fmla="*/ 0 h 1984"/>
                  <a:gd name="T12" fmla="*/ 0 w 854"/>
                  <a:gd name="T13" fmla="*/ 0 h 1984"/>
                  <a:gd name="T14" fmla="*/ 0 w 854"/>
                  <a:gd name="T15" fmla="*/ 0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" name="Oval 21"/>
            <p:cNvSpPr>
              <a:spLocks noChangeArrowheads="1"/>
            </p:cNvSpPr>
            <p:nvPr/>
          </p:nvSpPr>
          <p:spPr bwMode="auto">
            <a:xfrm>
              <a:off x="1514498" y="4768850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31"/>
            <p:cNvSpPr>
              <a:spLocks noChangeShapeType="1"/>
            </p:cNvSpPr>
            <p:nvPr/>
          </p:nvSpPr>
          <p:spPr bwMode="auto">
            <a:xfrm rot="16200000">
              <a:off x="2154939" y="4556423"/>
              <a:ext cx="46788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95725" y="495301"/>
            <a:ext cx="41084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1511" name="Text Box 176"/>
          <p:cNvSpPr txBox="1">
            <a:spLocks noChangeArrowheads="1"/>
          </p:cNvSpPr>
          <p:nvPr/>
        </p:nvSpPr>
        <p:spPr bwMode="auto">
          <a:xfrm>
            <a:off x="1241854" y="1588273"/>
            <a:ext cx="9470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In this set of notes we use the spectral-domain method to find the </a:t>
            </a:r>
            <a:r>
              <a:rPr lang="en-US" sz="2400" dirty="0">
                <a:solidFill>
                  <a:srgbClr val="FF3300"/>
                </a:solidFill>
              </a:rPr>
              <a:t>mutual impedance</a:t>
            </a:r>
            <a:r>
              <a:rPr lang="en-US" sz="2400" dirty="0"/>
              <a:t> between two rectangular patch antennas. </a:t>
            </a:r>
          </a:p>
        </p:txBody>
      </p:sp>
      <p:sp>
        <p:nvSpPr>
          <p:cNvPr id="2151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C58A280A-D34F-4416-ADD0-AAC4C54917F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831976" y="222251"/>
            <a:ext cx="86344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Summary</a:t>
            </a: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684425"/>
              </p:ext>
            </p:extLst>
          </p:nvPr>
        </p:nvGraphicFramePr>
        <p:xfrm>
          <a:off x="2731590" y="2366561"/>
          <a:ext cx="70945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3" imgW="4190760" imgH="469800" progId="Equation.DSMT4">
                  <p:embed/>
                </p:oleObj>
              </mc:Choice>
              <mc:Fallback>
                <p:oleObj name="Equation" r:id="rId3" imgW="41907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1590" y="2366561"/>
                        <a:ext cx="7094538" cy="7921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093823"/>
              </p:ext>
            </p:extLst>
          </p:nvPr>
        </p:nvGraphicFramePr>
        <p:xfrm>
          <a:off x="5208588" y="1374775"/>
          <a:ext cx="1716087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5" imgW="787320" imgH="241200" progId="Equation.DSMT4">
                  <p:embed/>
                </p:oleObj>
              </mc:Choice>
              <mc:Fallback>
                <p:oleObj name="Equation" r:id="rId5" imgW="78732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588" y="1374775"/>
                        <a:ext cx="1716087" cy="5254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B991EEC-1AE7-435C-89E8-2A46FD2196E9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785DF45-E73E-99DC-B10E-20C0063CAC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530879"/>
              </p:ext>
            </p:extLst>
          </p:nvPr>
        </p:nvGraphicFramePr>
        <p:xfrm>
          <a:off x="4667060" y="3780098"/>
          <a:ext cx="2927919" cy="1301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Equation" r:id="rId7" imgW="1942920" imgH="863280" progId="Equation.DSMT4">
                  <p:embed/>
                </p:oleObj>
              </mc:Choice>
              <mc:Fallback>
                <p:oleObj name="Equation" r:id="rId7" imgW="194292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67060" y="3780098"/>
                        <a:ext cx="2927919" cy="130129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732162" name="Text Box 2"/>
          <p:cNvSpPr txBox="1">
            <a:spLocks noChangeArrowheads="1"/>
          </p:cNvSpPr>
          <p:nvPr/>
        </p:nvSpPr>
        <p:spPr bwMode="auto">
          <a:xfrm>
            <a:off x="4757738" y="1"/>
            <a:ext cx="286226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Results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2663825" y="801689"/>
            <a:ext cx="6978650" cy="530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D. M. </a:t>
            </a:r>
            <a:r>
              <a:rPr lang="en-US" sz="1400" dirty="0" err="1">
                <a:solidFill>
                  <a:srgbClr val="0000FF"/>
                </a:solidFill>
              </a:rPr>
              <a:t>Pozar</a:t>
            </a:r>
            <a:r>
              <a:rPr lang="en-US" sz="1400" dirty="0">
                <a:solidFill>
                  <a:srgbClr val="0000FF"/>
                </a:solidFill>
              </a:rPr>
              <a:t>, "Input Impedance and mutual coupling of rectangular microstrip antennas,“ </a:t>
            </a:r>
            <a:r>
              <a:rPr lang="en-US" sz="1400" i="1" dirty="0">
                <a:solidFill>
                  <a:srgbClr val="0000FF"/>
                </a:solidFill>
              </a:rPr>
              <a:t>IEEE Trans. Antennas </a:t>
            </a:r>
            <a:r>
              <a:rPr lang="en-US" sz="1400" i="1" dirty="0" err="1">
                <a:solidFill>
                  <a:srgbClr val="0000FF"/>
                </a:solidFill>
              </a:rPr>
              <a:t>Propagat</a:t>
            </a:r>
            <a:r>
              <a:rPr lang="en-US" sz="1400" i="1" dirty="0">
                <a:solidFill>
                  <a:srgbClr val="0000FF"/>
                </a:solidFill>
              </a:rPr>
              <a:t>.,</a:t>
            </a:r>
            <a:r>
              <a:rPr lang="en-US" sz="1400" b="1" i="1" dirty="0">
                <a:solidFill>
                  <a:srgbClr val="0000FF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vol. AP-30. pp. 1191-1196, Nov. 1982.</a:t>
            </a:r>
          </a:p>
        </p:txBody>
      </p:sp>
      <p:pic>
        <p:nvPicPr>
          <p:cNvPr id="2253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6325" y="1582738"/>
            <a:ext cx="7323138" cy="5014912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</p:pic>
      <p:sp>
        <p:nvSpPr>
          <p:cNvPr id="22537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3F73291F-5797-4F05-81C2-1EE4DC2AB38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2" name="TextBox 38"/>
          <p:cNvSpPr txBox="1">
            <a:spLocks noChangeArrowheads="1"/>
          </p:cNvSpPr>
          <p:nvPr/>
        </p:nvSpPr>
        <p:spPr bwMode="auto">
          <a:xfrm>
            <a:off x="412031" y="1044624"/>
            <a:ext cx="6152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can also consider the various components of 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831976" y="222251"/>
            <a:ext cx="86344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Components of Mutual Impedance</a:t>
            </a:r>
          </a:p>
        </p:txBody>
      </p:sp>
      <p:sp>
        <p:nvSpPr>
          <p:cNvPr id="17425" name="Slide Number Placeholder 3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738EAF9-33CF-41AD-8646-7BEBF9FEB916}" type="slidenum">
              <a:rPr lang="en-US"/>
              <a:pPr/>
              <a:t>22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47775" y="1571625"/>
            <a:ext cx="466666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 Surface-wave contribution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Space-wave contribution (“lateral wave”)</a:t>
            </a:r>
            <a:endParaRPr lang="en-US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2844AF5-93A1-B3EA-13F5-798BABE8E4F0}"/>
              </a:ext>
            </a:extLst>
          </p:cNvPr>
          <p:cNvGrpSpPr/>
          <p:nvPr/>
        </p:nvGrpSpPr>
        <p:grpSpPr>
          <a:xfrm>
            <a:off x="6531191" y="3381671"/>
            <a:ext cx="4832134" cy="3140887"/>
            <a:chOff x="2692616" y="1557312"/>
            <a:chExt cx="6803571" cy="4422321"/>
          </a:xfrm>
        </p:grpSpPr>
        <p:sp>
          <p:nvSpPr>
            <p:cNvPr id="80" name="Rectangle 3"/>
            <p:cNvSpPr>
              <a:spLocks noChangeArrowheads="1"/>
            </p:cNvSpPr>
            <p:nvPr/>
          </p:nvSpPr>
          <p:spPr bwMode="auto">
            <a:xfrm>
              <a:off x="2692616" y="1557312"/>
              <a:ext cx="6803571" cy="442232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1" dirty="0">
                <a:latin typeface="Times New Roman" pitchFamily="18" charset="0"/>
              </a:endParaRPr>
            </a:p>
          </p:txBody>
        </p:sp>
        <p:sp>
          <p:nvSpPr>
            <p:cNvPr id="81" name="Rectangle 4"/>
            <p:cNvSpPr>
              <a:spLocks noChangeArrowheads="1"/>
            </p:cNvSpPr>
            <p:nvPr/>
          </p:nvSpPr>
          <p:spPr bwMode="auto">
            <a:xfrm>
              <a:off x="5691189" y="3784601"/>
              <a:ext cx="400050" cy="53975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Oval 5"/>
            <p:cNvSpPr>
              <a:spLocks noChangeArrowheads="1"/>
            </p:cNvSpPr>
            <p:nvPr/>
          </p:nvSpPr>
          <p:spPr bwMode="auto">
            <a:xfrm>
              <a:off x="4905376" y="3143251"/>
              <a:ext cx="1928813" cy="1890713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AutoShape 6"/>
            <p:cNvSpPr>
              <a:spLocks noChangeArrowheads="1"/>
            </p:cNvSpPr>
            <p:nvPr/>
          </p:nvSpPr>
          <p:spPr bwMode="auto">
            <a:xfrm>
              <a:off x="7154864" y="3971926"/>
              <a:ext cx="576262" cy="187325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84" name="AutoShape 7"/>
            <p:cNvSpPr>
              <a:spLocks noChangeArrowheads="1"/>
            </p:cNvSpPr>
            <p:nvPr/>
          </p:nvSpPr>
          <p:spPr bwMode="auto">
            <a:xfrm flipH="1" flipV="1">
              <a:off x="4024314" y="3962401"/>
              <a:ext cx="576262" cy="187325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8"/>
            <p:cNvSpPr>
              <a:spLocks noChangeArrowheads="1"/>
            </p:cNvSpPr>
            <p:nvPr/>
          </p:nvSpPr>
          <p:spPr bwMode="auto">
            <a:xfrm>
              <a:off x="5083176" y="3316289"/>
              <a:ext cx="1552575" cy="1552575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9"/>
            <p:cNvSpPr>
              <a:spLocks noChangeArrowheads="1"/>
            </p:cNvSpPr>
            <p:nvPr/>
          </p:nvSpPr>
          <p:spPr bwMode="auto">
            <a:xfrm rot="19509878">
              <a:off x="6845301" y="3160714"/>
              <a:ext cx="354013" cy="90487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10"/>
            <p:cNvSpPr>
              <a:spLocks noChangeArrowheads="1"/>
            </p:cNvSpPr>
            <p:nvPr/>
          </p:nvSpPr>
          <p:spPr bwMode="auto">
            <a:xfrm rot="1913920">
              <a:off x="6823076" y="4979989"/>
              <a:ext cx="327025" cy="9525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88" name="AutoShape 11"/>
            <p:cNvSpPr>
              <a:spLocks noChangeArrowheads="1"/>
            </p:cNvSpPr>
            <p:nvPr/>
          </p:nvSpPr>
          <p:spPr bwMode="auto">
            <a:xfrm rot="9004989">
              <a:off x="4532314" y="4933951"/>
              <a:ext cx="360362" cy="12065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12"/>
            <p:cNvSpPr>
              <a:spLocks noChangeArrowheads="1"/>
            </p:cNvSpPr>
            <p:nvPr/>
          </p:nvSpPr>
          <p:spPr bwMode="auto">
            <a:xfrm rot="2016745" flipH="1" flipV="1">
              <a:off x="4589464" y="3081339"/>
              <a:ext cx="309562" cy="122237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13"/>
            <p:cNvSpPr txBox="1">
              <a:spLocks noChangeArrowheads="1"/>
            </p:cNvSpPr>
            <p:nvPr/>
          </p:nvSpPr>
          <p:spPr bwMode="auto">
            <a:xfrm>
              <a:off x="7112722" y="3228976"/>
              <a:ext cx="2029499" cy="520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>
                  <a:solidFill>
                    <a:srgbClr val="0000FF"/>
                  </a:solidFill>
                  <a:latin typeface="Arial" charset="0"/>
                </a:rPr>
                <a:t>Space wave</a:t>
              </a:r>
              <a:endParaRPr lang="en-US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91" name="Oval 15"/>
            <p:cNvSpPr>
              <a:spLocks noChangeArrowheads="1"/>
            </p:cNvSpPr>
            <p:nvPr/>
          </p:nvSpPr>
          <p:spPr bwMode="auto">
            <a:xfrm>
              <a:off x="5737226" y="4010026"/>
              <a:ext cx="88900" cy="889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16"/>
            <p:cNvSpPr>
              <a:spLocks noChangeArrowheads="1"/>
            </p:cNvSpPr>
            <p:nvPr/>
          </p:nvSpPr>
          <p:spPr bwMode="auto">
            <a:xfrm rot="16200000">
              <a:off x="5805489" y="2863851"/>
              <a:ext cx="165100" cy="508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3774702 h 21600"/>
                <a:gd name="T4" fmla="*/ 2147483647 w 21600"/>
                <a:gd name="T5" fmla="*/ 47549140 h 21600"/>
                <a:gd name="T6" fmla="*/ 2147483647 w 21600"/>
                <a:gd name="T7" fmla="*/ 2377470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93" name="AutoShape 17"/>
            <p:cNvSpPr>
              <a:spLocks noChangeArrowheads="1"/>
            </p:cNvSpPr>
            <p:nvPr/>
          </p:nvSpPr>
          <p:spPr bwMode="auto">
            <a:xfrm rot="5400000" flipV="1">
              <a:off x="5819776" y="5233989"/>
              <a:ext cx="165100" cy="508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3774702 h 21600"/>
                <a:gd name="T4" fmla="*/ 2147483647 w 21600"/>
                <a:gd name="T5" fmla="*/ 47549140 h 21600"/>
                <a:gd name="T6" fmla="*/ 2147483647 w 21600"/>
                <a:gd name="T7" fmla="*/ 2377470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Text Box 18"/>
            <p:cNvSpPr txBox="1">
              <a:spLocks noChangeArrowheads="1"/>
            </p:cNvSpPr>
            <p:nvPr/>
          </p:nvSpPr>
          <p:spPr bwMode="auto">
            <a:xfrm>
              <a:off x="6984418" y="4413251"/>
              <a:ext cx="2343222" cy="520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cos (</a:t>
              </a:r>
              <a:r>
                <a:rPr lang="en-US" i="1" dirty="0">
                  <a:latin typeface="Times New Roman" pitchFamily="18" charset="0"/>
                  <a:sym typeface="Symbol" pitchFamily="18" charset="2"/>
                </a:rPr>
                <a:t></a:t>
              </a:r>
              <a:r>
                <a:rPr lang="en-US" dirty="0">
                  <a:sym typeface="Symbol" pitchFamily="18" charset="2"/>
                </a:rPr>
                <a:t>) pattern</a:t>
              </a:r>
              <a:endParaRPr lang="en-US" dirty="0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8118476" y="4064167"/>
              <a:ext cx="5762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21"/>
            <p:cNvSpPr>
              <a:spLocks noChangeShapeType="1"/>
            </p:cNvSpPr>
            <p:nvPr/>
          </p:nvSpPr>
          <p:spPr bwMode="auto">
            <a:xfrm flipV="1">
              <a:off x="5889626" y="2132014"/>
              <a:ext cx="0" cy="400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Line 21"/>
            <p:cNvSpPr>
              <a:spLocks noChangeShapeType="1"/>
            </p:cNvSpPr>
            <p:nvPr/>
          </p:nvSpPr>
          <p:spPr bwMode="auto">
            <a:xfrm rot="5400000" flipV="1">
              <a:off x="5910399" y="3805689"/>
              <a:ext cx="1444" cy="23109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sm" len="sm"/>
            </a:ln>
          </p:spPr>
          <p:txBody>
            <a:bodyPr wrap="none"/>
            <a:lstStyle/>
            <a:p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5400000" flipV="1">
              <a:off x="5906790" y="4083767"/>
              <a:ext cx="1444" cy="23109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sm" len="sm"/>
            </a:ln>
          </p:spPr>
          <p:txBody>
            <a:bodyPr wrap="none"/>
            <a:lstStyle/>
            <a:p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Line 21"/>
            <p:cNvSpPr>
              <a:spLocks noChangeShapeType="1"/>
            </p:cNvSpPr>
            <p:nvPr/>
          </p:nvSpPr>
          <p:spPr bwMode="auto">
            <a:xfrm rot="5400000" flipH="1" flipV="1">
              <a:off x="5970346" y="3969648"/>
              <a:ext cx="8" cy="1733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sm" len="sm"/>
            </a:ln>
          </p:spPr>
          <p:txBody>
            <a:bodyPr wrap="none"/>
            <a:lstStyle/>
            <a:p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124576" y="3609976"/>
              <a:ext cx="3289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u="sng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1600" i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graphicFrame>
          <p:nvGraphicFramePr>
            <p:cNvPr id="101" name="Object 100">
              <a:extLst>
                <a:ext uri="{FF2B5EF4-FFF2-40B4-BE49-F238E27FC236}">
                  <a16:creationId xmlns:a16="http://schemas.microsoft.com/office/drawing/2014/main" id="{2F7681B0-FC0C-4A8D-2172-55E275CA12C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8742016"/>
                </p:ext>
              </p:extLst>
            </p:nvPr>
          </p:nvGraphicFramePr>
          <p:xfrm>
            <a:off x="8814725" y="3946146"/>
            <a:ext cx="247389" cy="271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78" name="Equation" r:id="rId3" imgW="211942" imgH="233254" progId="Equation.DSMT4">
                    <p:embed/>
                  </p:oleObj>
                </mc:Choice>
                <mc:Fallback>
                  <p:oleObj name="Equation" r:id="rId3" imgW="211942" imgH="233254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2F7681B0-FC0C-4A8D-2172-55E275CA12C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814725" y="3946146"/>
                          <a:ext cx="247389" cy="2713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" name="Object 101">
              <a:extLst>
                <a:ext uri="{FF2B5EF4-FFF2-40B4-BE49-F238E27FC236}">
                  <a16:creationId xmlns:a16="http://schemas.microsoft.com/office/drawing/2014/main" id="{B6815EA2-9F57-8F86-E3B9-C85D6087873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2454623"/>
                </p:ext>
              </p:extLst>
            </p:nvPr>
          </p:nvGraphicFramePr>
          <p:xfrm>
            <a:off x="5778356" y="1727530"/>
            <a:ext cx="233482" cy="2759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79" name="Equation" r:id="rId5" imgW="139680" imgH="164880" progId="Equation.DSMT4">
                    <p:embed/>
                  </p:oleObj>
                </mc:Choice>
                <mc:Fallback>
                  <p:oleObj name="Equation" r:id="rId5" imgW="139680" imgH="16488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B6815EA2-9F57-8F86-E3B9-C85D6087873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778356" y="1727530"/>
                          <a:ext cx="233482" cy="2759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4" name="Rectangle 3"/>
          <p:cNvSpPr>
            <a:spLocks noChangeArrowheads="1"/>
          </p:cNvSpPr>
          <p:nvPr/>
        </p:nvSpPr>
        <p:spPr bwMode="auto">
          <a:xfrm>
            <a:off x="597116" y="3391196"/>
            <a:ext cx="4832135" cy="31408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105" name="Rectangle 4"/>
          <p:cNvSpPr>
            <a:spLocks noChangeArrowheads="1"/>
          </p:cNvSpPr>
          <p:nvPr/>
        </p:nvSpPr>
        <p:spPr bwMode="auto">
          <a:xfrm>
            <a:off x="2726808" y="4973095"/>
            <a:ext cx="284130" cy="383349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Oval 5"/>
          <p:cNvSpPr>
            <a:spLocks noChangeArrowheads="1"/>
          </p:cNvSpPr>
          <p:nvPr/>
        </p:nvSpPr>
        <p:spPr bwMode="auto">
          <a:xfrm>
            <a:off x="2168696" y="4517585"/>
            <a:ext cx="1369911" cy="134285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AutoShape 6"/>
          <p:cNvSpPr>
            <a:spLocks noChangeArrowheads="1"/>
          </p:cNvSpPr>
          <p:nvPr/>
        </p:nvSpPr>
        <p:spPr bwMode="auto">
          <a:xfrm>
            <a:off x="3766361" y="5106139"/>
            <a:ext cx="409282" cy="13304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08" name="AutoShape 7"/>
          <p:cNvSpPr>
            <a:spLocks noChangeArrowheads="1"/>
          </p:cNvSpPr>
          <p:nvPr/>
        </p:nvSpPr>
        <p:spPr bwMode="auto">
          <a:xfrm flipH="1" flipV="1">
            <a:off x="1542935" y="5099374"/>
            <a:ext cx="409282" cy="13304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09" name="Oval 8"/>
          <p:cNvSpPr>
            <a:spLocks noChangeArrowheads="1"/>
          </p:cNvSpPr>
          <p:nvPr/>
        </p:nvSpPr>
        <p:spPr bwMode="auto">
          <a:xfrm>
            <a:off x="2294976" y="4640483"/>
            <a:ext cx="1102693" cy="110269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AutoShape 9"/>
          <p:cNvSpPr>
            <a:spLocks noChangeArrowheads="1"/>
          </p:cNvSpPr>
          <p:nvPr/>
        </p:nvSpPr>
        <p:spPr bwMode="auto">
          <a:xfrm rot="19509878">
            <a:off x="3546499" y="4529988"/>
            <a:ext cx="251432" cy="6426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11" name="AutoShape 10"/>
          <p:cNvSpPr>
            <a:spLocks noChangeArrowheads="1"/>
          </p:cNvSpPr>
          <p:nvPr/>
        </p:nvSpPr>
        <p:spPr bwMode="auto">
          <a:xfrm rot="1913920">
            <a:off x="3530714" y="5822101"/>
            <a:ext cx="232265" cy="676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12" name="AutoShape 11"/>
          <p:cNvSpPr>
            <a:spLocks noChangeArrowheads="1"/>
          </p:cNvSpPr>
          <p:nvPr/>
        </p:nvSpPr>
        <p:spPr bwMode="auto">
          <a:xfrm rot="9004989">
            <a:off x="1903734" y="5789403"/>
            <a:ext cx="255942" cy="8569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13" name="AutoShape 12"/>
          <p:cNvSpPr>
            <a:spLocks noChangeArrowheads="1"/>
          </p:cNvSpPr>
          <p:nvPr/>
        </p:nvSpPr>
        <p:spPr bwMode="auto">
          <a:xfrm rot="2016745" flipH="1" flipV="1">
            <a:off x="1944324" y="4473613"/>
            <a:ext cx="219862" cy="8681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14" name="Text Box 13"/>
          <p:cNvSpPr txBox="1">
            <a:spLocks noChangeArrowheads="1"/>
          </p:cNvSpPr>
          <p:nvPr/>
        </p:nvSpPr>
        <p:spPr bwMode="auto">
          <a:xfrm>
            <a:off x="3808078" y="4578470"/>
            <a:ext cx="1582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Surface wave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5" name="Oval 15"/>
          <p:cNvSpPr>
            <a:spLocks noChangeArrowheads="1"/>
          </p:cNvSpPr>
          <p:nvPr/>
        </p:nvSpPr>
        <p:spPr bwMode="auto">
          <a:xfrm>
            <a:off x="2759505" y="5133199"/>
            <a:ext cx="63140" cy="631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AutoShape 16"/>
          <p:cNvSpPr>
            <a:spLocks noChangeArrowheads="1"/>
          </p:cNvSpPr>
          <p:nvPr/>
        </p:nvSpPr>
        <p:spPr bwMode="auto">
          <a:xfrm rot="16200000">
            <a:off x="2807988" y="4319146"/>
            <a:ext cx="117260" cy="3608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3774702 h 21600"/>
              <a:gd name="T4" fmla="*/ 2147483647 w 21600"/>
              <a:gd name="T5" fmla="*/ 47549140 h 21600"/>
              <a:gd name="T6" fmla="*/ 2147483647 w 21600"/>
              <a:gd name="T7" fmla="*/ 237747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17" name="AutoShape 17"/>
          <p:cNvSpPr>
            <a:spLocks noChangeArrowheads="1"/>
          </p:cNvSpPr>
          <p:nvPr/>
        </p:nvSpPr>
        <p:spPr bwMode="auto">
          <a:xfrm rot="5400000" flipV="1">
            <a:off x="2818135" y="6002501"/>
            <a:ext cx="117260" cy="3608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3774702 h 21600"/>
              <a:gd name="T4" fmla="*/ 2147483647 w 21600"/>
              <a:gd name="T5" fmla="*/ 47549140 h 21600"/>
              <a:gd name="T6" fmla="*/ 2147483647 w 21600"/>
              <a:gd name="T7" fmla="*/ 237747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18" name="Text Box 18"/>
          <p:cNvSpPr txBox="1">
            <a:spLocks noChangeArrowheads="1"/>
          </p:cNvSpPr>
          <p:nvPr/>
        </p:nvSpPr>
        <p:spPr bwMode="auto">
          <a:xfrm>
            <a:off x="3632776" y="5371959"/>
            <a:ext cx="16726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cos (</a:t>
            </a:r>
            <a:r>
              <a:rPr lang="en-US" i="1" dirty="0">
                <a:latin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sym typeface="Symbol" pitchFamily="18" charset="2"/>
              </a:rPr>
              <a:t>) pattern</a:t>
            </a:r>
            <a:endParaRPr lang="en-US" dirty="0"/>
          </a:p>
        </p:txBody>
      </p:sp>
      <p:sp>
        <p:nvSpPr>
          <p:cNvPr id="119" name="Line 19"/>
          <p:cNvSpPr>
            <a:spLocks noChangeShapeType="1"/>
          </p:cNvSpPr>
          <p:nvPr/>
        </p:nvSpPr>
        <p:spPr bwMode="auto">
          <a:xfrm>
            <a:off x="4450752" y="5171652"/>
            <a:ext cx="4092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0" name="Line 21"/>
          <p:cNvSpPr>
            <a:spLocks noChangeShapeType="1"/>
          </p:cNvSpPr>
          <p:nvPr/>
        </p:nvSpPr>
        <p:spPr bwMode="auto">
          <a:xfrm flipV="1">
            <a:off x="2867745" y="3799369"/>
            <a:ext cx="0" cy="2841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1" name="Line 21"/>
          <p:cNvSpPr>
            <a:spLocks noChangeShapeType="1"/>
          </p:cNvSpPr>
          <p:nvPr/>
        </p:nvSpPr>
        <p:spPr bwMode="auto">
          <a:xfrm rot="5400000" flipV="1">
            <a:off x="2882498" y="4988072"/>
            <a:ext cx="1026" cy="16413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sm" len="sm"/>
          </a:ln>
        </p:spPr>
        <p:txBody>
          <a:bodyPr wrap="none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Line 21"/>
          <p:cNvSpPr>
            <a:spLocks noChangeShapeType="1"/>
          </p:cNvSpPr>
          <p:nvPr/>
        </p:nvSpPr>
        <p:spPr bwMode="auto">
          <a:xfrm rot="5400000" flipV="1">
            <a:off x="2879935" y="5185573"/>
            <a:ext cx="1026" cy="16413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sm" len="sm"/>
          </a:ln>
        </p:spPr>
        <p:txBody>
          <a:bodyPr wrap="none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Line 21"/>
          <p:cNvSpPr>
            <a:spLocks noChangeShapeType="1"/>
          </p:cNvSpPr>
          <p:nvPr/>
        </p:nvSpPr>
        <p:spPr bwMode="auto">
          <a:xfrm rot="5400000" flipH="1" flipV="1">
            <a:off x="2925075" y="5104521"/>
            <a:ext cx="6" cy="1230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sm" len="sm"/>
          </a:ln>
        </p:spPr>
        <p:txBody>
          <a:bodyPr wrap="none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034614" y="4849070"/>
            <a:ext cx="233622" cy="240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i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graphicFrame>
        <p:nvGraphicFramePr>
          <p:cNvPr id="125" name="Object 124">
            <a:extLst>
              <a:ext uri="{FF2B5EF4-FFF2-40B4-BE49-F238E27FC236}">
                <a16:creationId xmlns:a16="http://schemas.microsoft.com/office/drawing/2014/main" id="{2F7681B0-FC0C-4A8D-2172-55E275CA12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582624"/>
              </p:ext>
            </p:extLst>
          </p:nvPr>
        </p:nvGraphicFramePr>
        <p:xfrm>
          <a:off x="4945253" y="5087829"/>
          <a:ext cx="175704" cy="19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0" name="Equation" r:id="rId3" imgW="211942" imgH="233254" progId="Equation.DSMT4">
                  <p:embed/>
                </p:oleObj>
              </mc:Choice>
              <mc:Fallback>
                <p:oleObj name="Equation" r:id="rId3" imgW="211942" imgH="233254" progId="Equation.DSMT4">
                  <p:embed/>
                  <p:pic>
                    <p:nvPicPr>
                      <p:cNvPr id="101" name="Object 100">
                        <a:extLst>
                          <a:ext uri="{FF2B5EF4-FFF2-40B4-BE49-F238E27FC236}">
                            <a16:creationId xmlns:a16="http://schemas.microsoft.com/office/drawing/2014/main" id="{2F7681B0-FC0C-4A8D-2172-55E275CA12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5253" y="5087829"/>
                        <a:ext cx="175704" cy="192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>
            <a:extLst>
              <a:ext uri="{FF2B5EF4-FFF2-40B4-BE49-F238E27FC236}">
                <a16:creationId xmlns:a16="http://schemas.microsoft.com/office/drawing/2014/main" id="{B6815EA2-9F57-8F86-E3B9-C85D608787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24921"/>
              </p:ext>
            </p:extLst>
          </p:nvPr>
        </p:nvGraphicFramePr>
        <p:xfrm>
          <a:off x="2788717" y="3512091"/>
          <a:ext cx="165827" cy="195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1" name="Equation" r:id="rId5" imgW="139680" imgH="164880" progId="Equation.DSMT4">
                  <p:embed/>
                </p:oleObj>
              </mc:Choice>
              <mc:Fallback>
                <p:oleObj name="Equation" r:id="rId5" imgW="139680" imgH="164880" progId="Equation.DSMT4">
                  <p:embed/>
                  <p:pic>
                    <p:nvPicPr>
                      <p:cNvPr id="102" name="Object 101">
                        <a:extLst>
                          <a:ext uri="{FF2B5EF4-FFF2-40B4-BE49-F238E27FC236}">
                            <a16:creationId xmlns:a16="http://schemas.microsoft.com/office/drawing/2014/main" id="{B6815EA2-9F57-8F86-E3B9-C85D608787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8717" y="3512091"/>
                        <a:ext cx="165827" cy="195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02816"/>
              </p:ext>
            </p:extLst>
          </p:nvPr>
        </p:nvGraphicFramePr>
        <p:xfrm>
          <a:off x="3873499" y="3595688"/>
          <a:ext cx="612775" cy="38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2" name="Equation" r:id="rId7" imgW="406080" imgH="253800" progId="Equation.DSMT4">
                  <p:embed/>
                </p:oleObj>
              </mc:Choice>
              <mc:Fallback>
                <p:oleObj name="Equation" r:id="rId7" imgW="406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3499" y="3595688"/>
                        <a:ext cx="612775" cy="382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088761"/>
              </p:ext>
            </p:extLst>
          </p:nvPr>
        </p:nvGraphicFramePr>
        <p:xfrm>
          <a:off x="9474200" y="3751263"/>
          <a:ext cx="148872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3" name="Equation" r:id="rId9" imgW="1015920" imgH="228600" progId="Equation.DSMT4">
                  <p:embed/>
                </p:oleObj>
              </mc:Choice>
              <mc:Fallback>
                <p:oleObj name="Equation" r:id="rId9" imgW="1015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74200" y="3751263"/>
                        <a:ext cx="1488720" cy="33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962025" y="2781300"/>
            <a:ext cx="3849688" cy="400050"/>
            <a:chOff x="962025" y="2781300"/>
            <a:chExt cx="3849688" cy="400050"/>
          </a:xfrm>
        </p:grpSpPr>
        <p:sp>
          <p:nvSpPr>
            <p:cNvPr id="128" name="TextBox 127"/>
            <p:cNvSpPr txBox="1"/>
            <p:nvPr/>
          </p:nvSpPr>
          <p:spPr>
            <a:xfrm>
              <a:off x="962025" y="2781300"/>
              <a:ext cx="3320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US" dirty="0" smtClean="0"/>
                <a:t>The space wave decays as </a:t>
              </a:r>
              <a:endParaRPr lang="en-US" dirty="0"/>
            </a:p>
          </p:txBody>
        </p:sp>
        <p:graphicFrame>
          <p:nvGraphicFramePr>
            <p:cNvPr id="129" name="Object 1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9439038"/>
                </p:ext>
              </p:extLst>
            </p:nvPr>
          </p:nvGraphicFramePr>
          <p:xfrm>
            <a:off x="4198938" y="2797175"/>
            <a:ext cx="612775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84" name="Equation" r:id="rId11" imgW="612796" imgH="384310" progId="Equation.DSMT4">
                    <p:embed/>
                  </p:oleObj>
                </mc:Choice>
                <mc:Fallback>
                  <p:oleObj name="Equation" r:id="rId11" imgW="612796" imgH="38431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98938" y="2797175"/>
                          <a:ext cx="612775" cy="384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6343650" y="2276475"/>
            <a:ext cx="5301451" cy="845582"/>
            <a:chOff x="6343650" y="2276475"/>
            <a:chExt cx="5301451" cy="845582"/>
          </a:xfrm>
        </p:grpSpPr>
        <p:sp>
          <p:nvSpPr>
            <p:cNvPr id="9" name="TextBox 8"/>
            <p:cNvSpPr txBox="1"/>
            <p:nvPr/>
          </p:nvSpPr>
          <p:spPr>
            <a:xfrm>
              <a:off x="6638925" y="2276475"/>
              <a:ext cx="4076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en-US" dirty="0" smtClean="0"/>
                <a:t>The space wave initially decays as </a:t>
              </a:r>
              <a:endParaRPr lang="en-US" dirty="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5800805"/>
                </p:ext>
              </p:extLst>
            </p:nvPr>
          </p:nvGraphicFramePr>
          <p:xfrm>
            <a:off x="10636249" y="2343494"/>
            <a:ext cx="431801" cy="300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85" name="Equation" r:id="rId13" imgW="291960" imgH="203040" progId="Equation.DSMT4">
                    <p:embed/>
                  </p:oleObj>
                </mc:Choice>
                <mc:Fallback>
                  <p:oleObj name="Equation" r:id="rId13" imgW="2919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0636249" y="2343494"/>
                          <a:ext cx="431801" cy="3003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6343650" y="2752725"/>
              <a:ext cx="5301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(but eventually transitions to a behavior of          ) </a:t>
              </a:r>
              <a:endParaRPr lang="en-US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4563608"/>
                </p:ext>
              </p:extLst>
            </p:nvPr>
          </p:nvGraphicFramePr>
          <p:xfrm>
            <a:off x="10791825" y="2770188"/>
            <a:ext cx="5715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86" name="Equation" r:id="rId15" imgW="380880" imgH="228600" progId="Equation.DSMT4">
                    <p:embed/>
                  </p:oleObj>
                </mc:Choice>
                <mc:Fallback>
                  <p:oleObj name="Equation" r:id="rId15" imgW="380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0791825" y="2770188"/>
                          <a:ext cx="5715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" name="Text Box 18"/>
          <p:cNvSpPr txBox="1">
            <a:spLocks noChangeArrowheads="1"/>
          </p:cNvSpPr>
          <p:nvPr/>
        </p:nvSpPr>
        <p:spPr bwMode="auto">
          <a:xfrm>
            <a:off x="641926" y="3562209"/>
            <a:ext cx="16726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Substrate</a:t>
            </a:r>
            <a:endParaRPr lang="en-US" dirty="0"/>
          </a:p>
        </p:txBody>
      </p:sp>
      <p:sp>
        <p:nvSpPr>
          <p:cNvPr id="134" name="Text Box 18"/>
          <p:cNvSpPr txBox="1">
            <a:spLocks noChangeArrowheads="1"/>
          </p:cNvSpPr>
          <p:nvPr/>
        </p:nvSpPr>
        <p:spPr bwMode="auto">
          <a:xfrm>
            <a:off x="6547426" y="3543159"/>
            <a:ext cx="16726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Substrate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742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831976" y="167659"/>
            <a:ext cx="86344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Components of Mutual Impedance (cont.)</a:t>
            </a:r>
          </a:p>
        </p:txBody>
      </p:sp>
      <p:sp>
        <p:nvSpPr>
          <p:cNvPr id="17425" name="Slide Number Placeholder 3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738EAF9-33CF-41AD-8646-7BEBF9FEB916}" type="slidenum">
              <a:rPr lang="en-US"/>
              <a:pPr/>
              <a:t>23</a:t>
            </a:fld>
            <a:endParaRPr lang="en-US"/>
          </a:p>
        </p:txBody>
      </p:sp>
      <p:pic>
        <p:nvPicPr>
          <p:cNvPr id="36876" name="Picture 12" descr="D:\USER\Books\Articles\Springer Antenna Handbook\Figures\figure 13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3465" y="2007594"/>
            <a:ext cx="7292975" cy="4727575"/>
          </a:xfrm>
          <a:prstGeom prst="rect">
            <a:avLst/>
          </a:prstGeom>
          <a:noFill/>
        </p:spPr>
      </p:pic>
      <p:sp>
        <p:nvSpPr>
          <p:cNvPr id="52" name="TextBox 38"/>
          <p:cNvSpPr txBox="1">
            <a:spLocks noChangeArrowheads="1"/>
          </p:cNvSpPr>
          <p:nvPr/>
        </p:nvSpPr>
        <p:spPr bwMode="auto">
          <a:xfrm>
            <a:off x="4215349" y="651420"/>
            <a:ext cx="3847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Results for typical patches</a:t>
            </a:r>
            <a:endParaRPr lang="en-US" sz="240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5123" y="1201003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Circular patches</a:t>
            </a:r>
          </a:p>
        </p:txBody>
      </p:sp>
      <p:graphicFrame>
        <p:nvGraphicFramePr>
          <p:cNvPr id="28673" name="Object 16"/>
          <p:cNvGraphicFramePr>
            <a:graphicFrameLocks noChangeAspect="1"/>
          </p:cNvGraphicFramePr>
          <p:nvPr/>
        </p:nvGraphicFramePr>
        <p:xfrm>
          <a:off x="4008771" y="1632259"/>
          <a:ext cx="393223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4" imgW="2323800" imgH="228600" progId="Equation.DSMT4">
                  <p:embed/>
                </p:oleObj>
              </mc:Choice>
              <mc:Fallback>
                <p:oleObj name="Equation" r:id="rId4" imgW="23238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771" y="1632259"/>
                        <a:ext cx="3932237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7A88073-18FA-E04E-24AE-4F2CDBD801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67155"/>
              </p:ext>
            </p:extLst>
          </p:nvPr>
        </p:nvGraphicFramePr>
        <p:xfrm>
          <a:off x="8639175" y="1663368"/>
          <a:ext cx="11144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6" imgW="825480" imgH="253800" progId="Equation.DSMT4">
                  <p:embed/>
                </p:oleObj>
              </mc:Choice>
              <mc:Fallback>
                <p:oleObj name="Equation" r:id="rId6" imgW="825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639175" y="1663368"/>
                        <a:ext cx="1114425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5118CC9-5485-3488-F0DF-8EE42134FCA8}"/>
              </a:ext>
            </a:extLst>
          </p:cNvPr>
          <p:cNvSpPr txBox="1"/>
          <p:nvPr/>
        </p:nvSpPr>
        <p:spPr>
          <a:xfrm>
            <a:off x="4073856" y="2838734"/>
            <a:ext cx="992579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6588" y="192089"/>
            <a:ext cx="60563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Geometry</a:t>
            </a:r>
          </a:p>
        </p:txBody>
      </p:sp>
      <p:sp>
        <p:nvSpPr>
          <p:cNvPr id="10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0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0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104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pSp>
        <p:nvGrpSpPr>
          <p:cNvPr id="1047" name="Group 77"/>
          <p:cNvGrpSpPr>
            <a:grpSpLocks/>
          </p:cNvGrpSpPr>
          <p:nvPr/>
        </p:nvGrpSpPr>
        <p:grpSpPr bwMode="auto">
          <a:xfrm>
            <a:off x="2778125" y="3568700"/>
            <a:ext cx="6540500" cy="2971800"/>
            <a:chOff x="760" y="2240"/>
            <a:chExt cx="4120" cy="1872"/>
          </a:xfrm>
        </p:grpSpPr>
        <p:sp>
          <p:nvSpPr>
            <p:cNvPr id="1061" name="Rectangle 44"/>
            <p:cNvSpPr>
              <a:spLocks noChangeArrowheads="1"/>
            </p:cNvSpPr>
            <p:nvPr/>
          </p:nvSpPr>
          <p:spPr bwMode="auto">
            <a:xfrm>
              <a:off x="760" y="2240"/>
              <a:ext cx="4120" cy="1872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45"/>
            <p:cNvSpPr>
              <a:spLocks noChangeArrowheads="1"/>
            </p:cNvSpPr>
            <p:nvPr/>
          </p:nvSpPr>
          <p:spPr bwMode="auto">
            <a:xfrm>
              <a:off x="1576" y="3136"/>
              <a:ext cx="520" cy="6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46"/>
            <p:cNvSpPr>
              <a:spLocks noChangeArrowheads="1"/>
            </p:cNvSpPr>
            <p:nvPr/>
          </p:nvSpPr>
          <p:spPr bwMode="auto">
            <a:xfrm>
              <a:off x="3480" y="2568"/>
              <a:ext cx="520" cy="6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Oval 47"/>
            <p:cNvSpPr>
              <a:spLocks noChangeArrowheads="1"/>
            </p:cNvSpPr>
            <p:nvPr/>
          </p:nvSpPr>
          <p:spPr bwMode="auto">
            <a:xfrm>
              <a:off x="3584" y="2872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Oval 48"/>
            <p:cNvSpPr>
              <a:spLocks noChangeArrowheads="1"/>
            </p:cNvSpPr>
            <p:nvPr/>
          </p:nvSpPr>
          <p:spPr bwMode="auto">
            <a:xfrm>
              <a:off x="1672" y="3440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Line 10"/>
            <p:cNvSpPr>
              <a:spLocks noChangeShapeType="1"/>
            </p:cNvSpPr>
            <p:nvPr/>
          </p:nvSpPr>
          <p:spPr bwMode="auto">
            <a:xfrm>
              <a:off x="2508" y="3472"/>
              <a:ext cx="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4" name="Object 54"/>
            <p:cNvGraphicFramePr>
              <a:graphicFrameLocks noChangeAspect="1"/>
            </p:cNvGraphicFramePr>
            <p:nvPr/>
          </p:nvGraphicFramePr>
          <p:xfrm>
            <a:off x="2551" y="3532"/>
            <a:ext cx="137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2" name="Equation" r:id="rId3" imgW="126720" imgH="139680" progId="Equation.DSMT4">
                    <p:embed/>
                  </p:oleObj>
                </mc:Choice>
                <mc:Fallback>
                  <p:oleObj name="Equation" r:id="rId3" imgW="126720" imgH="13968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1" y="3532"/>
                          <a:ext cx="137" cy="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7" name="Line 11"/>
            <p:cNvSpPr>
              <a:spLocks noChangeShapeType="1"/>
            </p:cNvSpPr>
            <p:nvPr/>
          </p:nvSpPr>
          <p:spPr bwMode="auto">
            <a:xfrm flipV="1">
              <a:off x="1843" y="2760"/>
              <a:ext cx="1" cy="3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5" name="Object 56"/>
            <p:cNvGraphicFramePr>
              <a:graphicFrameLocks noChangeAspect="1"/>
            </p:cNvGraphicFramePr>
            <p:nvPr/>
          </p:nvGraphicFramePr>
          <p:xfrm>
            <a:off x="1897" y="2814"/>
            <a:ext cx="165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3" name="Equation" r:id="rId5" imgW="139680" imgH="164880" progId="Equation.DSMT4">
                    <p:embed/>
                  </p:oleObj>
                </mc:Choice>
                <mc:Fallback>
                  <p:oleObj name="Equation" r:id="rId5" imgW="139680" imgH="164880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7" y="2814"/>
                          <a:ext cx="165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8" name="Line 58"/>
            <p:cNvSpPr>
              <a:spLocks noChangeShapeType="1"/>
            </p:cNvSpPr>
            <p:nvPr/>
          </p:nvSpPr>
          <p:spPr bwMode="auto">
            <a:xfrm>
              <a:off x="1848" y="2480"/>
              <a:ext cx="18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6" name="Object 59"/>
            <p:cNvGraphicFramePr>
              <a:graphicFrameLocks noChangeAspect="1"/>
            </p:cNvGraphicFramePr>
            <p:nvPr/>
          </p:nvGraphicFramePr>
          <p:xfrm>
            <a:off x="2703" y="2512"/>
            <a:ext cx="233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4" name="Equation" r:id="rId7" imgW="215640" imgH="177480" progId="Equation.DSMT4">
                    <p:embed/>
                  </p:oleObj>
                </mc:Choice>
                <mc:Fallback>
                  <p:oleObj name="Equation" r:id="rId7" imgW="215640" imgH="17748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3" y="2512"/>
                          <a:ext cx="233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9" name="Line 60"/>
            <p:cNvSpPr>
              <a:spLocks noChangeShapeType="1"/>
            </p:cNvSpPr>
            <p:nvPr/>
          </p:nvSpPr>
          <p:spPr bwMode="auto">
            <a:xfrm>
              <a:off x="3168" y="2912"/>
              <a:ext cx="0" cy="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7" name="Object 61"/>
            <p:cNvGraphicFramePr>
              <a:graphicFrameLocks noChangeAspect="1"/>
            </p:cNvGraphicFramePr>
            <p:nvPr/>
          </p:nvGraphicFramePr>
          <p:xfrm>
            <a:off x="2911" y="3067"/>
            <a:ext cx="233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5" name="Equation" r:id="rId9" imgW="215640" imgH="203040" progId="Equation.DSMT4">
                    <p:embed/>
                  </p:oleObj>
                </mc:Choice>
                <mc:Fallback>
                  <p:oleObj name="Equation" r:id="rId9" imgW="215640" imgH="203040" progId="Equation.DSMT4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1" y="3067"/>
                          <a:ext cx="233" cy="2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0" name="Line 62"/>
            <p:cNvSpPr>
              <a:spLocks noChangeShapeType="1"/>
            </p:cNvSpPr>
            <p:nvPr/>
          </p:nvSpPr>
          <p:spPr bwMode="auto">
            <a:xfrm>
              <a:off x="1856" y="3472"/>
              <a:ext cx="2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Line 63"/>
            <p:cNvSpPr>
              <a:spLocks noChangeShapeType="1"/>
            </p:cNvSpPr>
            <p:nvPr/>
          </p:nvSpPr>
          <p:spPr bwMode="auto">
            <a:xfrm flipV="1">
              <a:off x="1844" y="2312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Line 64"/>
            <p:cNvSpPr>
              <a:spLocks noChangeShapeType="1"/>
            </p:cNvSpPr>
            <p:nvPr/>
          </p:nvSpPr>
          <p:spPr bwMode="auto">
            <a:xfrm>
              <a:off x="3736" y="277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Line 65"/>
            <p:cNvSpPr>
              <a:spLocks noChangeShapeType="1"/>
            </p:cNvSpPr>
            <p:nvPr/>
          </p:nvSpPr>
          <p:spPr bwMode="auto">
            <a:xfrm>
              <a:off x="3600" y="2896"/>
              <a:ext cx="2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Line 66"/>
            <p:cNvSpPr>
              <a:spLocks noChangeShapeType="1"/>
            </p:cNvSpPr>
            <p:nvPr/>
          </p:nvSpPr>
          <p:spPr bwMode="auto">
            <a:xfrm flipV="1">
              <a:off x="3736" y="2296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Line 67"/>
            <p:cNvSpPr>
              <a:spLocks noChangeShapeType="1"/>
            </p:cNvSpPr>
            <p:nvPr/>
          </p:nvSpPr>
          <p:spPr bwMode="auto">
            <a:xfrm flipH="1">
              <a:off x="2896" y="289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8" name="Object 70"/>
            <p:cNvGraphicFramePr>
              <a:graphicFrameLocks noChangeAspect="1"/>
            </p:cNvGraphicFramePr>
            <p:nvPr/>
          </p:nvGraphicFramePr>
          <p:xfrm>
            <a:off x="1745" y="3790"/>
            <a:ext cx="166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6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5" y="3790"/>
                          <a:ext cx="166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9" name="Object 71"/>
            <p:cNvGraphicFramePr>
              <a:graphicFrameLocks noChangeAspect="1"/>
            </p:cNvGraphicFramePr>
            <p:nvPr/>
          </p:nvGraphicFramePr>
          <p:xfrm>
            <a:off x="3665" y="3222"/>
            <a:ext cx="166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7" name="Equation" r:id="rId13" imgW="139680" imgH="164880" progId="Equation.DSMT4">
                    <p:embed/>
                  </p:oleObj>
                </mc:Choice>
                <mc:Fallback>
                  <p:oleObj name="Equation" r:id="rId13" imgW="139680" imgH="164880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5" y="3222"/>
                          <a:ext cx="166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0" name="Object 72"/>
            <p:cNvGraphicFramePr>
              <a:graphicFrameLocks noChangeAspect="1"/>
            </p:cNvGraphicFramePr>
            <p:nvPr/>
          </p:nvGraphicFramePr>
          <p:xfrm>
            <a:off x="4074" y="2623"/>
            <a:ext cx="212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" name="Equation" r:id="rId15" imgW="177480" imgH="177480" progId="Equation.DSMT4">
                    <p:embed/>
                  </p:oleObj>
                </mc:Choice>
                <mc:Fallback>
                  <p:oleObj name="Equation" r:id="rId15" imgW="177480" imgH="17748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4" y="2623"/>
                          <a:ext cx="212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1" name="Object 73"/>
            <p:cNvGraphicFramePr>
              <a:graphicFrameLocks noChangeAspect="1"/>
            </p:cNvGraphicFramePr>
            <p:nvPr/>
          </p:nvGraphicFramePr>
          <p:xfrm>
            <a:off x="2170" y="3183"/>
            <a:ext cx="212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9" name="Equation" r:id="rId17" imgW="177480" imgH="177480" progId="Equation.DSMT4">
                    <p:embed/>
                  </p:oleObj>
                </mc:Choice>
                <mc:Fallback>
                  <p:oleObj name="Equation" r:id="rId17" imgW="177480" imgH="17748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0" y="3183"/>
                          <a:ext cx="212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48" name="Group 76"/>
          <p:cNvGrpSpPr>
            <a:grpSpLocks/>
          </p:cNvGrpSpPr>
          <p:nvPr/>
        </p:nvGrpSpPr>
        <p:grpSpPr bwMode="auto">
          <a:xfrm>
            <a:off x="2732088" y="715964"/>
            <a:ext cx="6946900" cy="2319337"/>
            <a:chOff x="776" y="464"/>
            <a:chExt cx="4376" cy="1461"/>
          </a:xfrm>
        </p:grpSpPr>
        <p:sp>
          <p:nvSpPr>
            <p:cNvPr id="1050" name="Rectangle 7"/>
            <p:cNvSpPr>
              <a:spLocks noChangeArrowheads="1"/>
            </p:cNvSpPr>
            <p:nvPr/>
          </p:nvSpPr>
          <p:spPr bwMode="auto">
            <a:xfrm>
              <a:off x="783" y="1402"/>
              <a:ext cx="3880" cy="50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1"/>
            </a:p>
          </p:txBody>
        </p:sp>
        <p:graphicFrame>
          <p:nvGraphicFramePr>
            <p:cNvPr id="1026" name="Object 8"/>
            <p:cNvGraphicFramePr>
              <a:graphicFrameLocks noChangeAspect="1"/>
            </p:cNvGraphicFramePr>
            <p:nvPr/>
          </p:nvGraphicFramePr>
          <p:xfrm>
            <a:off x="5015" y="1332"/>
            <a:ext cx="137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0" name="Equation" r:id="rId19" imgW="126720" imgH="139680" progId="Equation.DSMT4">
                    <p:embed/>
                  </p:oleObj>
                </mc:Choice>
                <mc:Fallback>
                  <p:oleObj name="Equation" r:id="rId19" imgW="126720" imgH="1396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5" y="1332"/>
                          <a:ext cx="137" cy="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9"/>
            <p:cNvGraphicFramePr>
              <a:graphicFrameLocks noChangeAspect="1"/>
            </p:cNvGraphicFramePr>
            <p:nvPr/>
          </p:nvGraphicFramePr>
          <p:xfrm>
            <a:off x="1738" y="464"/>
            <a:ext cx="150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1" name="Equation" r:id="rId21" imgW="126720" imgH="126720" progId="Equation.DSMT4">
                    <p:embed/>
                  </p:oleObj>
                </mc:Choice>
                <mc:Fallback>
                  <p:oleObj name="Equation" r:id="rId21" imgW="126720" imgH="1267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8" y="464"/>
                          <a:ext cx="150" cy="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1" name="Line 10"/>
            <p:cNvSpPr>
              <a:spLocks noChangeShapeType="1"/>
            </p:cNvSpPr>
            <p:nvPr/>
          </p:nvSpPr>
          <p:spPr bwMode="auto">
            <a:xfrm>
              <a:off x="4692" y="1400"/>
              <a:ext cx="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2" name="Line 11"/>
            <p:cNvSpPr>
              <a:spLocks noChangeShapeType="1"/>
            </p:cNvSpPr>
            <p:nvPr/>
          </p:nvSpPr>
          <p:spPr bwMode="auto">
            <a:xfrm flipV="1">
              <a:off x="1803" y="664"/>
              <a:ext cx="1" cy="3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8" name="Object 14"/>
            <p:cNvGraphicFramePr>
              <a:graphicFrameLocks noChangeAspect="1"/>
            </p:cNvGraphicFramePr>
            <p:nvPr/>
          </p:nvGraphicFramePr>
          <p:xfrm>
            <a:off x="1713" y="1094"/>
            <a:ext cx="166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2" name="Equation" r:id="rId23" imgW="139680" imgH="164880" progId="Equation.DSMT4">
                    <p:embed/>
                  </p:oleObj>
                </mc:Choice>
                <mc:Fallback>
                  <p:oleObj name="Equation" r:id="rId23" imgW="139680" imgH="16488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3" y="1094"/>
                          <a:ext cx="166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5"/>
            <p:cNvSpPr>
              <a:spLocks noChangeShapeType="1"/>
            </p:cNvSpPr>
            <p:nvPr/>
          </p:nvSpPr>
          <p:spPr bwMode="auto">
            <a:xfrm>
              <a:off x="1661" y="1379"/>
              <a:ext cx="0" cy="52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17"/>
            <p:cNvSpPr>
              <a:spLocks noChangeShapeType="1"/>
            </p:cNvSpPr>
            <p:nvPr/>
          </p:nvSpPr>
          <p:spPr bwMode="auto">
            <a:xfrm>
              <a:off x="1019" y="1400"/>
              <a:ext cx="0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1349396"/>
                </p:ext>
              </p:extLst>
            </p:nvPr>
          </p:nvGraphicFramePr>
          <p:xfrm>
            <a:off x="1065" y="1561"/>
            <a:ext cx="146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" name="Equation" r:id="rId24" imgW="126720" imgH="177480" progId="Equation.DSMT4">
                    <p:embed/>
                  </p:oleObj>
                </mc:Choice>
                <mc:Fallback>
                  <p:oleObj name="Equation" r:id="rId24" imgW="126720" imgH="1774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5" y="1561"/>
                          <a:ext cx="146" cy="2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5" name="Line 21"/>
            <p:cNvSpPr>
              <a:spLocks noChangeShapeType="1"/>
            </p:cNvSpPr>
            <p:nvPr/>
          </p:nvSpPr>
          <p:spPr bwMode="auto">
            <a:xfrm flipV="1">
              <a:off x="1660" y="1592"/>
              <a:ext cx="1" cy="10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0" name="Object 23"/>
            <p:cNvGraphicFramePr>
              <a:graphicFrameLocks noChangeAspect="1"/>
            </p:cNvGraphicFramePr>
            <p:nvPr/>
          </p:nvGraphicFramePr>
          <p:xfrm>
            <a:off x="2522" y="1513"/>
            <a:ext cx="241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" name="Equation" r:id="rId26" imgW="177480" imgH="241200" progId="Equation.DSMT4">
                    <p:embed/>
                  </p:oleObj>
                </mc:Choice>
                <mc:Fallback>
                  <p:oleObj name="Equation" r:id="rId26" imgW="177480" imgH="2412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1513"/>
                          <a:ext cx="241" cy="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6" name="Rectangle 13"/>
            <p:cNvSpPr>
              <a:spLocks noChangeArrowheads="1"/>
            </p:cNvSpPr>
            <p:nvPr/>
          </p:nvSpPr>
          <p:spPr bwMode="auto">
            <a:xfrm>
              <a:off x="1534" y="1352"/>
              <a:ext cx="520" cy="5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058" name="Line 15"/>
            <p:cNvSpPr>
              <a:spLocks noChangeShapeType="1"/>
            </p:cNvSpPr>
            <p:nvPr/>
          </p:nvSpPr>
          <p:spPr bwMode="auto">
            <a:xfrm>
              <a:off x="3637" y="1395"/>
              <a:ext cx="0" cy="52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21"/>
            <p:cNvSpPr>
              <a:spLocks noChangeShapeType="1"/>
            </p:cNvSpPr>
            <p:nvPr/>
          </p:nvSpPr>
          <p:spPr bwMode="auto">
            <a:xfrm flipV="1">
              <a:off x="3636" y="1616"/>
              <a:ext cx="1" cy="10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1" name="Object 40"/>
            <p:cNvGraphicFramePr>
              <a:graphicFrameLocks noChangeAspect="1"/>
            </p:cNvGraphicFramePr>
            <p:nvPr/>
          </p:nvGraphicFramePr>
          <p:xfrm>
            <a:off x="3673" y="1080"/>
            <a:ext cx="172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5" name="Equation" r:id="rId28" imgW="139680" imgH="164880" progId="Equation.DSMT4">
                    <p:embed/>
                  </p:oleObj>
                </mc:Choice>
                <mc:Fallback>
                  <p:oleObj name="Equation" r:id="rId28" imgW="139680" imgH="16488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3" y="1080"/>
                          <a:ext cx="172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0" name="Rectangle 13"/>
            <p:cNvSpPr>
              <a:spLocks noChangeArrowheads="1"/>
            </p:cNvSpPr>
            <p:nvPr/>
          </p:nvSpPr>
          <p:spPr bwMode="auto">
            <a:xfrm>
              <a:off x="3454" y="1352"/>
              <a:ext cx="520" cy="5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1"/>
            </a:p>
          </p:txBody>
        </p:sp>
        <p:graphicFrame>
          <p:nvGraphicFramePr>
            <p:cNvPr id="1032" name="Object 74"/>
            <p:cNvGraphicFramePr>
              <a:graphicFrameLocks noChangeAspect="1"/>
            </p:cNvGraphicFramePr>
            <p:nvPr/>
          </p:nvGraphicFramePr>
          <p:xfrm>
            <a:off x="1760" y="1583"/>
            <a:ext cx="16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6" name="Equation" r:id="rId29" imgW="139680" imgH="228600" progId="Equation.DSMT4">
                    <p:embed/>
                  </p:oleObj>
                </mc:Choice>
                <mc:Fallback>
                  <p:oleObj name="Equation" r:id="rId29" imgW="139680" imgH="22860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0" y="1583"/>
                          <a:ext cx="16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3" name="Object 75"/>
            <p:cNvGraphicFramePr>
              <a:graphicFrameLocks noChangeAspect="1"/>
            </p:cNvGraphicFramePr>
            <p:nvPr/>
          </p:nvGraphicFramePr>
          <p:xfrm>
            <a:off x="3777" y="1575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7" name="Equation" r:id="rId31" imgW="152280" imgH="228600" progId="Equation.DSMT4">
                    <p:embed/>
                  </p:oleObj>
                </mc:Choice>
                <mc:Fallback>
                  <p:oleObj name="Equation" r:id="rId31" imgW="152280" imgH="228600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7" y="1575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57" name="Straight Connector 34"/>
            <p:cNvCxnSpPr>
              <a:cxnSpLocks noChangeShapeType="1"/>
            </p:cNvCxnSpPr>
            <p:nvPr/>
          </p:nvCxnSpPr>
          <p:spPr bwMode="auto">
            <a:xfrm>
              <a:off x="776" y="1925"/>
              <a:ext cx="3881" cy="0"/>
            </a:xfrm>
            <a:prstGeom prst="line">
              <a:avLst/>
            </a:prstGeom>
            <a:noFill/>
            <a:ln w="57150" algn="ctr">
              <a:solidFill>
                <a:srgbClr val="FFC000"/>
              </a:solidFill>
              <a:round/>
              <a:headEnd/>
              <a:tailEnd/>
            </a:ln>
          </p:spPr>
        </p:cxnSp>
      </p:grpSp>
      <p:sp>
        <p:nvSpPr>
          <p:cNvPr id="1049" name="Slide Number Placeholder 5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0568E85-CB8F-4FEA-9283-A100B14DDBD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01876" y="200026"/>
            <a:ext cx="759301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Impedance Formulation</a:t>
            </a:r>
          </a:p>
        </p:txBody>
      </p:sp>
      <p:sp>
        <p:nvSpPr>
          <p:cNvPr id="205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05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06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06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2062" name="Rectangle 25"/>
          <p:cNvSpPr>
            <a:spLocks noChangeArrowheads="1"/>
          </p:cNvSpPr>
          <p:nvPr/>
        </p:nvSpPr>
        <p:spPr bwMode="auto">
          <a:xfrm>
            <a:off x="3506788" y="977901"/>
            <a:ext cx="5372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Assume two arbitrary antennas, to be general.</a:t>
            </a:r>
          </a:p>
        </p:txBody>
      </p:sp>
      <p:grpSp>
        <p:nvGrpSpPr>
          <p:cNvPr id="2063" name="Group 25"/>
          <p:cNvGrpSpPr>
            <a:grpSpLocks/>
          </p:cNvGrpSpPr>
          <p:nvPr/>
        </p:nvGrpSpPr>
        <p:grpSpPr bwMode="auto">
          <a:xfrm>
            <a:off x="2312988" y="2235200"/>
            <a:ext cx="1249362" cy="1955800"/>
            <a:chOff x="641" y="2088"/>
            <a:chExt cx="787" cy="1232"/>
          </a:xfrm>
        </p:grpSpPr>
        <p:sp>
          <p:nvSpPr>
            <p:cNvPr id="2073" name="AutoShape 16"/>
            <p:cNvSpPr>
              <a:spLocks noChangeArrowheads="1"/>
            </p:cNvSpPr>
            <p:nvPr/>
          </p:nvSpPr>
          <p:spPr bwMode="auto">
            <a:xfrm>
              <a:off x="976" y="2792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AutoShape 17"/>
            <p:cNvSpPr>
              <a:spLocks noChangeArrowheads="1"/>
            </p:cNvSpPr>
            <p:nvPr/>
          </p:nvSpPr>
          <p:spPr bwMode="auto">
            <a:xfrm flipV="1">
              <a:off x="976" y="2088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Text Box 18"/>
            <p:cNvSpPr txBox="1">
              <a:spLocks noChangeArrowheads="1"/>
            </p:cNvSpPr>
            <p:nvPr/>
          </p:nvSpPr>
          <p:spPr bwMode="auto">
            <a:xfrm>
              <a:off x="886" y="2479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2076" name="Text Box 19"/>
            <p:cNvSpPr txBox="1">
              <a:spLocks noChangeArrowheads="1"/>
            </p:cNvSpPr>
            <p:nvPr/>
          </p:nvSpPr>
          <p:spPr bwMode="auto">
            <a:xfrm>
              <a:off x="910" y="2711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2055" name="Object 21"/>
            <p:cNvGraphicFramePr>
              <a:graphicFrameLocks noChangeAspect="1"/>
            </p:cNvGraphicFramePr>
            <p:nvPr/>
          </p:nvGraphicFramePr>
          <p:xfrm>
            <a:off x="1268" y="2567"/>
            <a:ext cx="16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Equation" r:id="rId3" imgW="139680" imgH="228600" progId="Equation.DSMT4">
                    <p:embed/>
                  </p:oleObj>
                </mc:Choice>
                <mc:Fallback>
                  <p:oleObj name="Equation" r:id="rId3" imgW="139680" imgH="2286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8" y="2567"/>
                          <a:ext cx="16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6" name="Object 22"/>
            <p:cNvGraphicFramePr>
              <a:graphicFrameLocks noChangeAspect="1"/>
            </p:cNvGraphicFramePr>
            <p:nvPr/>
          </p:nvGraphicFramePr>
          <p:xfrm>
            <a:off x="641" y="2591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Equation" r:id="rId5" imgW="152280" imgH="228600" progId="Equation.DSMT4">
                    <p:embed/>
                  </p:oleObj>
                </mc:Choice>
                <mc:Fallback>
                  <p:oleObj name="Equation" r:id="rId5" imgW="15228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" y="2591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7" name="Line 23"/>
            <p:cNvSpPr>
              <a:spLocks noChangeShapeType="1"/>
            </p:cNvSpPr>
            <p:nvPr/>
          </p:nvSpPr>
          <p:spPr bwMode="auto">
            <a:xfrm>
              <a:off x="1180" y="2600"/>
              <a:ext cx="0" cy="2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Line 24"/>
            <p:cNvSpPr>
              <a:spLocks noChangeShapeType="1"/>
            </p:cNvSpPr>
            <p:nvPr/>
          </p:nvSpPr>
          <p:spPr bwMode="auto">
            <a:xfrm flipV="1">
              <a:off x="1179" y="2640"/>
              <a:ext cx="0" cy="1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064" name="Group 36"/>
          <p:cNvGrpSpPr>
            <a:grpSpLocks/>
          </p:cNvGrpSpPr>
          <p:nvPr/>
        </p:nvGrpSpPr>
        <p:grpSpPr bwMode="auto">
          <a:xfrm>
            <a:off x="8245476" y="2281239"/>
            <a:ext cx="1273175" cy="1938337"/>
            <a:chOff x="3306" y="1424"/>
            <a:chExt cx="802" cy="1221"/>
          </a:xfrm>
        </p:grpSpPr>
        <p:sp>
          <p:nvSpPr>
            <p:cNvPr id="2067" name="AutoShape 28"/>
            <p:cNvSpPr>
              <a:spLocks noChangeArrowheads="1"/>
            </p:cNvSpPr>
            <p:nvPr/>
          </p:nvSpPr>
          <p:spPr bwMode="auto">
            <a:xfrm flipV="1">
              <a:off x="3641" y="1424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Text Box 29"/>
            <p:cNvSpPr txBox="1">
              <a:spLocks noChangeArrowheads="1"/>
            </p:cNvSpPr>
            <p:nvPr/>
          </p:nvSpPr>
          <p:spPr bwMode="auto">
            <a:xfrm>
              <a:off x="3558" y="181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2069" name="Text Box 30"/>
            <p:cNvSpPr txBox="1">
              <a:spLocks noChangeArrowheads="1"/>
            </p:cNvSpPr>
            <p:nvPr/>
          </p:nvSpPr>
          <p:spPr bwMode="auto">
            <a:xfrm>
              <a:off x="3582" y="2047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2053" name="Object 23"/>
            <p:cNvGraphicFramePr>
              <a:graphicFrameLocks noChangeAspect="1"/>
            </p:cNvGraphicFramePr>
            <p:nvPr/>
          </p:nvGraphicFramePr>
          <p:xfrm>
            <a:off x="3933" y="1909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Equation" r:id="rId7" imgW="152280" imgH="228600" progId="Equation.DSMT4">
                    <p:embed/>
                  </p:oleObj>
                </mc:Choice>
                <mc:Fallback>
                  <p:oleObj name="Equation" r:id="rId7" imgW="1522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3" y="1909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32"/>
            <p:cNvGraphicFramePr>
              <a:graphicFrameLocks noChangeAspect="1"/>
            </p:cNvGraphicFramePr>
            <p:nvPr/>
          </p:nvGraphicFramePr>
          <p:xfrm>
            <a:off x="3306" y="1927"/>
            <a:ext cx="19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Equation" r:id="rId9" imgW="164880" imgH="228600" progId="Equation.DSMT4">
                    <p:embed/>
                  </p:oleObj>
                </mc:Choice>
                <mc:Fallback>
                  <p:oleObj name="Equation" r:id="rId9" imgW="164880" imgH="22860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6" y="1927"/>
                          <a:ext cx="19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0" name="Line 34"/>
            <p:cNvSpPr>
              <a:spLocks noChangeShapeType="1"/>
            </p:cNvSpPr>
            <p:nvPr/>
          </p:nvSpPr>
          <p:spPr bwMode="auto">
            <a:xfrm flipV="1">
              <a:off x="3846" y="1976"/>
              <a:ext cx="0" cy="1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33"/>
            <p:cNvSpPr>
              <a:spLocks noChangeShapeType="1"/>
            </p:cNvSpPr>
            <p:nvPr/>
          </p:nvSpPr>
          <p:spPr bwMode="auto">
            <a:xfrm>
              <a:off x="3846" y="1936"/>
              <a:ext cx="0" cy="2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AutoShape 27"/>
            <p:cNvSpPr>
              <a:spLocks noChangeArrowheads="1"/>
            </p:cNvSpPr>
            <p:nvPr/>
          </p:nvSpPr>
          <p:spPr bwMode="auto">
            <a:xfrm>
              <a:off x="3642" y="2117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050" name="Object 31"/>
          <p:cNvGraphicFramePr>
            <a:graphicFrameLocks noChangeAspect="1"/>
          </p:cNvGraphicFramePr>
          <p:nvPr/>
        </p:nvGraphicFramePr>
        <p:xfrm>
          <a:off x="4678363" y="2813050"/>
          <a:ext cx="245745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1" imgW="1066680" imgH="457200" progId="Equation.DSMT4">
                  <p:embed/>
                </p:oleObj>
              </mc:Choice>
              <mc:Fallback>
                <p:oleObj name="Equation" r:id="rId11" imgW="1066680" imgH="4572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2813050"/>
                        <a:ext cx="245745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TextBox 27"/>
          <p:cNvSpPr txBox="1">
            <a:spLocks noChangeArrowheads="1"/>
          </p:cNvSpPr>
          <p:nvPr/>
        </p:nvSpPr>
        <p:spPr bwMode="auto">
          <a:xfrm>
            <a:off x="2560752" y="5308600"/>
            <a:ext cx="7002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 two-port system is described by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2×2 </a:t>
            </a:r>
            <a:r>
              <a:rPr lang="en-US" dirty="0"/>
              <a:t> impedance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/>
              <a:t> matrix. </a:t>
            </a:r>
          </a:p>
        </p:txBody>
      </p:sp>
      <p:sp>
        <p:nvSpPr>
          <p:cNvPr id="2066" name="Slide Number Placeholder 3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D51968BC-86F4-450C-98F2-D83FA9D4E15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38338" y="247651"/>
            <a:ext cx="84645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 Impedance Formulation (cont.)</a:t>
            </a:r>
          </a:p>
        </p:txBody>
      </p:sp>
      <p:sp>
        <p:nvSpPr>
          <p:cNvPr id="308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308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308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308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3086" name="Rectangle 25"/>
          <p:cNvSpPr>
            <a:spLocks noChangeArrowheads="1"/>
          </p:cNvSpPr>
          <p:nvPr/>
        </p:nvSpPr>
        <p:spPr bwMode="auto">
          <a:xfrm>
            <a:off x="3843339" y="1101725"/>
            <a:ext cx="4352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The self impedance </a:t>
            </a:r>
            <a:r>
              <a:rPr lang="en-US" sz="20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000">
                <a:solidFill>
                  <a:srgbClr val="0000FF"/>
                </a:solidFill>
              </a:rPr>
              <a:t> is calculated.</a:t>
            </a:r>
          </a:p>
        </p:txBody>
      </p:sp>
      <p:grpSp>
        <p:nvGrpSpPr>
          <p:cNvPr id="3087" name="Group 9"/>
          <p:cNvGrpSpPr>
            <a:grpSpLocks/>
          </p:cNvGrpSpPr>
          <p:nvPr/>
        </p:nvGrpSpPr>
        <p:grpSpPr bwMode="auto">
          <a:xfrm>
            <a:off x="2355851" y="2235200"/>
            <a:ext cx="1276350" cy="1955800"/>
            <a:chOff x="668" y="2088"/>
            <a:chExt cx="804" cy="1232"/>
          </a:xfrm>
        </p:grpSpPr>
        <p:sp>
          <p:nvSpPr>
            <p:cNvPr id="3095" name="AutoShape 10"/>
            <p:cNvSpPr>
              <a:spLocks noChangeArrowheads="1"/>
            </p:cNvSpPr>
            <p:nvPr/>
          </p:nvSpPr>
          <p:spPr bwMode="auto">
            <a:xfrm>
              <a:off x="976" y="2792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AutoShape 11"/>
            <p:cNvSpPr>
              <a:spLocks noChangeArrowheads="1"/>
            </p:cNvSpPr>
            <p:nvPr/>
          </p:nvSpPr>
          <p:spPr bwMode="auto">
            <a:xfrm flipV="1">
              <a:off x="976" y="2088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Text Box 12"/>
            <p:cNvSpPr txBox="1">
              <a:spLocks noChangeArrowheads="1"/>
            </p:cNvSpPr>
            <p:nvPr/>
          </p:nvSpPr>
          <p:spPr bwMode="auto">
            <a:xfrm>
              <a:off x="886" y="2479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3098" name="Text Box 13"/>
            <p:cNvSpPr txBox="1">
              <a:spLocks noChangeArrowheads="1"/>
            </p:cNvSpPr>
            <p:nvPr/>
          </p:nvSpPr>
          <p:spPr bwMode="auto">
            <a:xfrm>
              <a:off x="910" y="2711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3079" name="Object 14"/>
            <p:cNvGraphicFramePr>
              <a:graphicFrameLocks noChangeAspect="1"/>
            </p:cNvGraphicFramePr>
            <p:nvPr/>
          </p:nvGraphicFramePr>
          <p:xfrm>
            <a:off x="1297" y="2567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1" name="Equation" r:id="rId3" imgW="152280" imgH="228600" progId="Equation.DSMT4">
                    <p:embed/>
                  </p:oleObj>
                </mc:Choice>
                <mc:Fallback>
                  <p:oleObj name="Equation" r:id="rId3" imgW="1522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7" y="2567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15"/>
            <p:cNvGraphicFramePr>
              <a:graphicFrameLocks noChangeAspect="1"/>
            </p:cNvGraphicFramePr>
            <p:nvPr/>
          </p:nvGraphicFramePr>
          <p:xfrm>
            <a:off x="668" y="2591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Equation" r:id="rId5" imgW="152280" imgH="228600" progId="Equation.DSMT4">
                    <p:embed/>
                  </p:oleObj>
                </mc:Choice>
                <mc:Fallback>
                  <p:oleObj name="Equation" r:id="rId5" imgW="15228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" y="2591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9" name="Line 16"/>
            <p:cNvSpPr>
              <a:spLocks noChangeShapeType="1"/>
            </p:cNvSpPr>
            <p:nvPr/>
          </p:nvSpPr>
          <p:spPr bwMode="auto">
            <a:xfrm>
              <a:off x="1177" y="2600"/>
              <a:ext cx="0" cy="2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17"/>
            <p:cNvSpPr>
              <a:spLocks noChangeShapeType="1"/>
            </p:cNvSpPr>
            <p:nvPr/>
          </p:nvSpPr>
          <p:spPr bwMode="auto">
            <a:xfrm flipV="1">
              <a:off x="1177" y="2640"/>
              <a:ext cx="0" cy="1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8" name="Group 31"/>
          <p:cNvGrpSpPr>
            <a:grpSpLocks/>
          </p:cNvGrpSpPr>
          <p:nvPr/>
        </p:nvGrpSpPr>
        <p:grpSpPr bwMode="auto">
          <a:xfrm>
            <a:off x="8172904" y="2273300"/>
            <a:ext cx="1203325" cy="1905000"/>
            <a:chOff x="4202" y="1384"/>
            <a:chExt cx="758" cy="1200"/>
          </a:xfrm>
        </p:grpSpPr>
        <p:sp>
          <p:nvSpPr>
            <p:cNvPr id="3091" name="AutoShape 19"/>
            <p:cNvSpPr>
              <a:spLocks noChangeArrowheads="1"/>
            </p:cNvSpPr>
            <p:nvPr/>
          </p:nvSpPr>
          <p:spPr bwMode="auto">
            <a:xfrm>
              <a:off x="4552" y="2056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AutoShape 20"/>
            <p:cNvSpPr>
              <a:spLocks noChangeArrowheads="1"/>
            </p:cNvSpPr>
            <p:nvPr/>
          </p:nvSpPr>
          <p:spPr bwMode="auto">
            <a:xfrm flipV="1">
              <a:off x="4544" y="1384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4454" y="177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4478" y="2007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3078" name="Object 23"/>
            <p:cNvGraphicFramePr>
              <a:graphicFrameLocks noChangeAspect="1"/>
            </p:cNvGraphicFramePr>
            <p:nvPr/>
          </p:nvGraphicFramePr>
          <p:xfrm>
            <a:off x="4202" y="1887"/>
            <a:ext cx="19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3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2" y="1887"/>
                          <a:ext cx="19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74" name="Object 31"/>
          <p:cNvGraphicFramePr>
            <a:graphicFrameLocks noChangeAspect="1"/>
          </p:cNvGraphicFramePr>
          <p:nvPr/>
        </p:nvGraphicFramePr>
        <p:xfrm>
          <a:off x="4754563" y="1898650"/>
          <a:ext cx="245745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9" imgW="1066680" imgH="457200" progId="Equation.DSMT4">
                  <p:embed/>
                </p:oleObj>
              </mc:Choice>
              <mc:Fallback>
                <p:oleObj name="Equation" r:id="rId9" imgW="1066680" imgH="4572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3" y="1898650"/>
                        <a:ext cx="245745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419913"/>
              </p:ext>
            </p:extLst>
          </p:nvPr>
        </p:nvGraphicFramePr>
        <p:xfrm>
          <a:off x="5302250" y="4953000"/>
          <a:ext cx="12588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11" imgW="545760" imgH="228600" progId="Equation.DSMT4">
                  <p:embed/>
                </p:oleObj>
              </mc:Choice>
              <mc:Fallback>
                <p:oleObj name="Equation" r:id="rId11" imgW="54576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4953000"/>
                        <a:ext cx="1258888" cy="5207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Text Box 29"/>
          <p:cNvSpPr txBox="1">
            <a:spLocks noChangeArrowheads="1"/>
          </p:cNvSpPr>
          <p:nvPr/>
        </p:nvSpPr>
        <p:spPr bwMode="auto">
          <a:xfrm>
            <a:off x="3167063" y="5788025"/>
            <a:ext cx="600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(The presence of open-circuited antenna 2 does not significantly affect the input impedance of antenna 1.) </a:t>
            </a:r>
          </a:p>
        </p:txBody>
      </p:sp>
      <p:graphicFrame>
        <p:nvGraphicFramePr>
          <p:cNvPr id="3076" name="Object 30"/>
          <p:cNvGraphicFramePr>
            <a:graphicFrameLocks noChangeAspect="1"/>
          </p:cNvGraphicFramePr>
          <p:nvPr/>
        </p:nvGraphicFramePr>
        <p:xfrm>
          <a:off x="5095875" y="3416300"/>
          <a:ext cx="1697038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13" imgW="736560" imgH="507960" progId="Equation.DSMT4">
                  <p:embed/>
                </p:oleObj>
              </mc:Choice>
              <mc:Fallback>
                <p:oleObj name="Equation" r:id="rId13" imgW="736560" imgH="50796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3416300"/>
                        <a:ext cx="1697038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32"/>
          <p:cNvGraphicFramePr>
            <a:graphicFrameLocks noChangeAspect="1"/>
          </p:cNvGraphicFramePr>
          <p:nvPr/>
        </p:nvGraphicFramePr>
        <p:xfrm>
          <a:off x="9329739" y="2982913"/>
          <a:ext cx="685119" cy="380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15" imgW="406080" imgH="228600" progId="Equation.DSMT4">
                  <p:embed/>
                </p:oleObj>
              </mc:Choice>
              <mc:Fallback>
                <p:oleObj name="Equation" r:id="rId15" imgW="40608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9739" y="2982913"/>
                        <a:ext cx="685119" cy="380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Slide Number Placeholder 2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B8893E8F-3DC5-49F4-818D-E20E28F0E6F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aphicFrame>
        <p:nvGraphicFramePr>
          <p:cNvPr id="4098" name="Object 31"/>
          <p:cNvGraphicFramePr>
            <a:graphicFrameLocks noChangeAspect="1"/>
          </p:cNvGraphicFramePr>
          <p:nvPr/>
        </p:nvGraphicFramePr>
        <p:xfrm>
          <a:off x="5145089" y="3316289"/>
          <a:ext cx="1754187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3" imgW="761760" imgH="507960" progId="Equation.DSMT4">
                  <p:embed/>
                </p:oleObj>
              </mc:Choice>
              <mc:Fallback>
                <p:oleObj name="Equation" r:id="rId3" imgW="761760" imgH="50796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9" y="3316289"/>
                        <a:ext cx="1754187" cy="11572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791075" y="1779588"/>
          <a:ext cx="245745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5" imgW="1066680" imgH="457200" progId="Equation.DSMT4">
                  <p:embed/>
                </p:oleObj>
              </mc:Choice>
              <mc:Fallback>
                <p:oleObj name="Equation" r:id="rId5" imgW="10666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1779588"/>
                        <a:ext cx="245745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938338" y="247651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  <a:endParaRPr lang="en-US" sz="3600" b="1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110" name="Rectangle 25"/>
          <p:cNvSpPr>
            <a:spLocks noChangeArrowheads="1"/>
          </p:cNvSpPr>
          <p:nvPr/>
        </p:nvSpPr>
        <p:spPr bwMode="auto">
          <a:xfrm>
            <a:off x="3843338" y="1101725"/>
            <a:ext cx="4722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The mutual impedance </a:t>
            </a:r>
            <a:r>
              <a:rPr lang="en-US" sz="20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000">
                <a:solidFill>
                  <a:srgbClr val="0000FF"/>
                </a:solidFill>
              </a:rPr>
              <a:t> is calculated.</a:t>
            </a:r>
          </a:p>
        </p:txBody>
      </p:sp>
      <p:sp>
        <p:nvSpPr>
          <p:cNvPr id="4112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44609293-0A0C-45EB-8CBC-FD1E3F62EE6E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8" name="Group 9"/>
          <p:cNvGrpSpPr>
            <a:grpSpLocks/>
          </p:cNvGrpSpPr>
          <p:nvPr/>
        </p:nvGrpSpPr>
        <p:grpSpPr bwMode="auto">
          <a:xfrm>
            <a:off x="2334079" y="2866571"/>
            <a:ext cx="1276350" cy="1955800"/>
            <a:chOff x="668" y="2088"/>
            <a:chExt cx="804" cy="1232"/>
          </a:xfrm>
        </p:grpSpPr>
        <p:sp>
          <p:nvSpPr>
            <p:cNvPr id="29" name="AutoShape 10"/>
            <p:cNvSpPr>
              <a:spLocks noChangeArrowheads="1"/>
            </p:cNvSpPr>
            <p:nvPr/>
          </p:nvSpPr>
          <p:spPr bwMode="auto">
            <a:xfrm>
              <a:off x="976" y="2792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utoShape 11"/>
            <p:cNvSpPr>
              <a:spLocks noChangeArrowheads="1"/>
            </p:cNvSpPr>
            <p:nvPr/>
          </p:nvSpPr>
          <p:spPr bwMode="auto">
            <a:xfrm flipV="1">
              <a:off x="976" y="2088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886" y="2479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910" y="2711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33" name="Object 14"/>
            <p:cNvGraphicFramePr>
              <a:graphicFrameLocks noChangeAspect="1"/>
            </p:cNvGraphicFramePr>
            <p:nvPr/>
          </p:nvGraphicFramePr>
          <p:xfrm>
            <a:off x="1297" y="2567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6" name="Equation" r:id="rId7" imgW="152280" imgH="228600" progId="Equation.DSMT4">
                    <p:embed/>
                  </p:oleObj>
                </mc:Choice>
                <mc:Fallback>
                  <p:oleObj name="Equation" r:id="rId7" imgW="1522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7" y="2567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15"/>
            <p:cNvGraphicFramePr>
              <a:graphicFrameLocks noChangeAspect="1"/>
            </p:cNvGraphicFramePr>
            <p:nvPr/>
          </p:nvGraphicFramePr>
          <p:xfrm>
            <a:off x="668" y="2591"/>
            <a:ext cx="175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7" name="Equation" r:id="rId9" imgW="152280" imgH="228600" progId="Equation.DSMT4">
                    <p:embed/>
                  </p:oleObj>
                </mc:Choice>
                <mc:Fallback>
                  <p:oleObj name="Equation" r:id="rId9" imgW="15228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" y="2591"/>
                          <a:ext cx="175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1177" y="2600"/>
              <a:ext cx="0" cy="2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V="1">
              <a:off x="1177" y="2640"/>
              <a:ext cx="0" cy="1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8368847" y="2904672"/>
            <a:ext cx="1203325" cy="1905000"/>
            <a:chOff x="4202" y="1384"/>
            <a:chExt cx="758" cy="1200"/>
          </a:xfrm>
        </p:grpSpPr>
        <p:sp>
          <p:nvSpPr>
            <p:cNvPr id="38" name="AutoShape 19"/>
            <p:cNvSpPr>
              <a:spLocks noChangeArrowheads="1"/>
            </p:cNvSpPr>
            <p:nvPr/>
          </p:nvSpPr>
          <p:spPr bwMode="auto">
            <a:xfrm>
              <a:off x="4552" y="2056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20"/>
            <p:cNvSpPr>
              <a:spLocks noChangeArrowheads="1"/>
            </p:cNvSpPr>
            <p:nvPr/>
          </p:nvSpPr>
          <p:spPr bwMode="auto">
            <a:xfrm flipV="1">
              <a:off x="4544" y="1384"/>
              <a:ext cx="408" cy="528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4454" y="177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4478" y="2007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42" name="Object 23"/>
            <p:cNvGraphicFramePr>
              <a:graphicFrameLocks noChangeAspect="1"/>
            </p:cNvGraphicFramePr>
            <p:nvPr/>
          </p:nvGraphicFramePr>
          <p:xfrm>
            <a:off x="4202" y="1887"/>
            <a:ext cx="19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8" name="Equation" r:id="rId11" imgW="164880" imgH="228600" progId="Equation.DSMT4">
                    <p:embed/>
                  </p:oleObj>
                </mc:Choice>
                <mc:Fallback>
                  <p:oleObj name="Equation" r:id="rId11" imgW="1648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2" y="1887"/>
                          <a:ext cx="19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35"/>
          <p:cNvSpPr txBox="1">
            <a:spLocks noChangeArrowheads="1"/>
          </p:cNvSpPr>
          <p:nvPr/>
        </p:nvSpPr>
        <p:spPr bwMode="auto">
          <a:xfrm>
            <a:off x="4575175" y="5294314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Note:</a:t>
            </a:r>
          </a:p>
        </p:txBody>
      </p:sp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5387975" y="5270501"/>
          <a:ext cx="12001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13" imgW="571320" imgH="228600" progId="Equation.DSMT4">
                  <p:embed/>
                </p:oleObj>
              </mc:Choice>
              <mc:Fallback>
                <p:oleObj name="Equation" r:id="rId13" imgW="57132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975" y="5270501"/>
                        <a:ext cx="12001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479B54-50ED-52DD-1590-0205F2139B53}"/>
              </a:ext>
            </a:extLst>
          </p:cNvPr>
          <p:cNvGrpSpPr/>
          <p:nvPr/>
        </p:nvGrpSpPr>
        <p:grpSpPr>
          <a:xfrm>
            <a:off x="1712486" y="3170687"/>
            <a:ext cx="787401" cy="1955800"/>
            <a:chOff x="2770188" y="3095625"/>
            <a:chExt cx="787401" cy="1955800"/>
          </a:xfrm>
        </p:grpSpPr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>
              <a:off x="2770188" y="4213225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 flipV="1">
              <a:off x="2770188" y="3095625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9171998"/>
                </p:ext>
              </p:extLst>
            </p:nvPr>
          </p:nvGraphicFramePr>
          <p:xfrm>
            <a:off x="3279776" y="3856039"/>
            <a:ext cx="277813" cy="414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6" name="Equation" r:id="rId3" imgW="152280" imgH="228600" progId="Equation.DSMT4">
                    <p:embed/>
                  </p:oleObj>
                </mc:Choice>
                <mc:Fallback>
                  <p:oleObj name="Equation" r:id="rId3" imgW="1522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9776" y="3856039"/>
                          <a:ext cx="277813" cy="4143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2" name="Line 16"/>
            <p:cNvSpPr>
              <a:spLocks noChangeShapeType="1"/>
            </p:cNvSpPr>
            <p:nvPr/>
          </p:nvSpPr>
          <p:spPr bwMode="auto">
            <a:xfrm>
              <a:off x="3095852" y="3908425"/>
              <a:ext cx="0" cy="3683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7"/>
            <p:cNvSpPr>
              <a:spLocks noChangeShapeType="1"/>
            </p:cNvSpPr>
            <p:nvPr/>
          </p:nvSpPr>
          <p:spPr bwMode="auto">
            <a:xfrm flipV="1">
              <a:off x="3099027" y="3971925"/>
              <a:ext cx="0" cy="2921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4" name="Text Box 33"/>
          <p:cNvSpPr txBox="1">
            <a:spLocks noChangeArrowheads="1"/>
          </p:cNvSpPr>
          <p:nvPr/>
        </p:nvSpPr>
        <p:spPr bwMode="auto">
          <a:xfrm>
            <a:off x="4187329" y="3629010"/>
            <a:ext cx="3646487" cy="923925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/>
              <a:t> electric field produced by the feed current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/>
              <a:t>, in the presence of antenna 1 and antenna 2.</a:t>
            </a:r>
          </a:p>
        </p:txBody>
      </p:sp>
      <p:grpSp>
        <p:nvGrpSpPr>
          <p:cNvPr id="5135" name="Group 32"/>
          <p:cNvGrpSpPr>
            <a:grpSpLocks/>
          </p:cNvGrpSpPr>
          <p:nvPr/>
        </p:nvGrpSpPr>
        <p:grpSpPr bwMode="auto">
          <a:xfrm>
            <a:off x="9102220" y="3197984"/>
            <a:ext cx="1416531" cy="1939925"/>
            <a:chOff x="6670675" y="2244602"/>
            <a:chExt cx="1416721" cy="1940626"/>
          </a:xfrm>
        </p:grpSpPr>
        <p:sp>
          <p:nvSpPr>
            <p:cNvPr id="5139" name="Text Box 21"/>
            <p:cNvSpPr txBox="1">
              <a:spLocks noChangeArrowheads="1"/>
            </p:cNvSpPr>
            <p:nvPr/>
          </p:nvSpPr>
          <p:spPr bwMode="auto">
            <a:xfrm>
              <a:off x="7070725" y="2900941"/>
              <a:ext cx="3175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0" name="Text Box 22"/>
            <p:cNvSpPr txBox="1">
              <a:spLocks noChangeArrowheads="1"/>
            </p:cNvSpPr>
            <p:nvPr/>
          </p:nvSpPr>
          <p:spPr bwMode="auto">
            <a:xfrm>
              <a:off x="7108825" y="3209866"/>
              <a:ext cx="260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5124" name="Object 23"/>
            <p:cNvGraphicFramePr>
              <a:graphicFrameLocks noChangeAspect="1"/>
            </p:cNvGraphicFramePr>
            <p:nvPr/>
          </p:nvGraphicFramePr>
          <p:xfrm>
            <a:off x="7739732" y="3015104"/>
            <a:ext cx="347664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7" name="Equation" r:id="rId5" imgW="190440" imgH="228600" progId="Equation.DSMT4">
                    <p:embed/>
                  </p:oleObj>
                </mc:Choice>
                <mc:Fallback>
                  <p:oleObj name="Equation" r:id="rId5" imgW="19044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39732" y="3015104"/>
                          <a:ext cx="347664" cy="414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5" name="Object 24"/>
            <p:cNvGraphicFramePr>
              <a:graphicFrameLocks noChangeAspect="1"/>
            </p:cNvGraphicFramePr>
            <p:nvPr/>
          </p:nvGraphicFramePr>
          <p:xfrm>
            <a:off x="6670675" y="3078741"/>
            <a:ext cx="301625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8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70675" y="3078741"/>
                          <a:ext cx="301625" cy="414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141" name="Straight Connector 28"/>
            <p:cNvCxnSpPr>
              <a:cxnSpLocks noChangeShapeType="1"/>
            </p:cNvCxnSpPr>
            <p:nvPr/>
          </p:nvCxnSpPr>
          <p:spPr bwMode="auto">
            <a:xfrm rot="5400000">
              <a:off x="7309263" y="3295404"/>
              <a:ext cx="439387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5142" name="AutoShape 19"/>
            <p:cNvSpPr>
              <a:spLocks noChangeArrowheads="1"/>
            </p:cNvSpPr>
            <p:nvPr/>
          </p:nvSpPr>
          <p:spPr bwMode="auto">
            <a:xfrm>
              <a:off x="7202550" y="3347028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43" name="Straight Arrow Connector 30"/>
            <p:cNvCxnSpPr>
              <a:cxnSpLocks noChangeShapeType="1"/>
            </p:cNvCxnSpPr>
            <p:nvPr/>
          </p:nvCxnSpPr>
          <p:spPr bwMode="auto">
            <a:xfrm rot="5400000">
              <a:off x="7415473" y="3142556"/>
              <a:ext cx="23374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144" name="AutoShape 20"/>
            <p:cNvSpPr>
              <a:spLocks noChangeArrowheads="1"/>
            </p:cNvSpPr>
            <p:nvPr/>
          </p:nvSpPr>
          <p:spPr bwMode="auto">
            <a:xfrm flipV="1">
              <a:off x="7201725" y="2244602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123" name="Object 31"/>
          <p:cNvGraphicFramePr>
            <a:graphicFrameLocks noChangeAspect="1"/>
          </p:cNvGraphicFramePr>
          <p:nvPr/>
        </p:nvGraphicFramePr>
        <p:xfrm>
          <a:off x="5031695" y="2274207"/>
          <a:ext cx="19304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9" imgW="838080" imgH="393480" progId="Equation.DSMT4">
                  <p:embed/>
                </p:oleObj>
              </mc:Choice>
              <mc:Fallback>
                <p:oleObj name="Equation" r:id="rId9" imgW="838080" imgH="3934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1695" y="2274207"/>
                        <a:ext cx="193040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382138" y="1168195"/>
            <a:ext cx="11586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open-circuit voltage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 is obtained by integrating the electric field  produced from current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 over the path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1938338" y="247651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  <a:endParaRPr lang="en-US" sz="3600" b="1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138" name="Slide Number Placeholder 2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E99C819F-1BFF-426C-ADC2-9D6A1DC947C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615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615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pSp>
        <p:nvGrpSpPr>
          <p:cNvPr id="6158" name="Group 32"/>
          <p:cNvGrpSpPr>
            <a:grpSpLocks/>
          </p:cNvGrpSpPr>
          <p:nvPr/>
        </p:nvGrpSpPr>
        <p:grpSpPr bwMode="auto">
          <a:xfrm>
            <a:off x="9225255" y="2340261"/>
            <a:ext cx="1340305" cy="1939925"/>
            <a:chOff x="6757772" y="2244602"/>
            <a:chExt cx="1340479" cy="1940626"/>
          </a:xfrm>
        </p:grpSpPr>
        <p:sp>
          <p:nvSpPr>
            <p:cNvPr id="6169" name="Text Box 21"/>
            <p:cNvSpPr txBox="1">
              <a:spLocks noChangeArrowheads="1"/>
            </p:cNvSpPr>
            <p:nvPr/>
          </p:nvSpPr>
          <p:spPr bwMode="auto">
            <a:xfrm>
              <a:off x="7070725" y="2900941"/>
              <a:ext cx="3175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6170" name="Text Box 22"/>
            <p:cNvSpPr txBox="1">
              <a:spLocks noChangeArrowheads="1"/>
            </p:cNvSpPr>
            <p:nvPr/>
          </p:nvSpPr>
          <p:spPr bwMode="auto">
            <a:xfrm>
              <a:off x="7108825" y="3209866"/>
              <a:ext cx="260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6150" name="Object 23"/>
            <p:cNvGraphicFramePr>
              <a:graphicFrameLocks noChangeAspect="1"/>
            </p:cNvGraphicFramePr>
            <p:nvPr/>
          </p:nvGraphicFramePr>
          <p:xfrm>
            <a:off x="7750589" y="2993324"/>
            <a:ext cx="347662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3" name="Equation" r:id="rId3" imgW="190440" imgH="228600" progId="Equation.DSMT4">
                    <p:embed/>
                  </p:oleObj>
                </mc:Choice>
                <mc:Fallback>
                  <p:oleObj name="Equation" r:id="rId3" imgW="19044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50589" y="2993324"/>
                          <a:ext cx="347662" cy="414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1" name="Object 24"/>
            <p:cNvGraphicFramePr>
              <a:graphicFrameLocks noChangeAspect="1"/>
            </p:cNvGraphicFramePr>
            <p:nvPr/>
          </p:nvGraphicFramePr>
          <p:xfrm>
            <a:off x="6757772" y="3056962"/>
            <a:ext cx="301625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4" name="Equation" r:id="rId5" imgW="164880" imgH="228600" progId="Equation.DSMT4">
                    <p:embed/>
                  </p:oleObj>
                </mc:Choice>
                <mc:Fallback>
                  <p:oleObj name="Equation" r:id="rId5" imgW="164880" imgH="2286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57772" y="3056962"/>
                          <a:ext cx="301625" cy="414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71" name="Straight Connector 28"/>
            <p:cNvCxnSpPr>
              <a:cxnSpLocks noChangeShapeType="1"/>
            </p:cNvCxnSpPr>
            <p:nvPr/>
          </p:nvCxnSpPr>
          <p:spPr bwMode="auto">
            <a:xfrm rot="5400000">
              <a:off x="7309263" y="3295404"/>
              <a:ext cx="439387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6172" name="AutoShape 19"/>
            <p:cNvSpPr>
              <a:spLocks noChangeArrowheads="1"/>
            </p:cNvSpPr>
            <p:nvPr/>
          </p:nvSpPr>
          <p:spPr bwMode="auto">
            <a:xfrm>
              <a:off x="7202550" y="3347028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73" name="Straight Arrow Connector 30"/>
            <p:cNvCxnSpPr>
              <a:cxnSpLocks noChangeShapeType="1"/>
            </p:cNvCxnSpPr>
            <p:nvPr/>
          </p:nvCxnSpPr>
          <p:spPr bwMode="auto">
            <a:xfrm rot="5400000">
              <a:off x="7412675" y="3115250"/>
              <a:ext cx="23374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174" name="AutoShape 20"/>
            <p:cNvSpPr>
              <a:spLocks noChangeArrowheads="1"/>
            </p:cNvSpPr>
            <p:nvPr/>
          </p:nvSpPr>
          <p:spPr bwMode="auto">
            <a:xfrm flipV="1">
              <a:off x="7201725" y="2244602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146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436512"/>
              </p:ext>
            </p:extLst>
          </p:nvPr>
        </p:nvGraphicFramePr>
        <p:xfrm>
          <a:off x="4297363" y="1965325"/>
          <a:ext cx="2989262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Equation" r:id="rId7" imgW="1422360" imgH="1307880" progId="Equation.DSMT4">
                  <p:embed/>
                </p:oleObj>
              </mc:Choice>
              <mc:Fallback>
                <p:oleObj name="Equation" r:id="rId7" imgW="1422360" imgH="13078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1965325"/>
                        <a:ext cx="2989262" cy="272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0" name="Group 33"/>
          <p:cNvGrpSpPr>
            <a:grpSpLocks/>
          </p:cNvGrpSpPr>
          <p:nvPr/>
        </p:nvGrpSpPr>
        <p:grpSpPr bwMode="auto">
          <a:xfrm>
            <a:off x="7046295" y="4611689"/>
            <a:ext cx="993482" cy="1990725"/>
            <a:chOff x="6017771" y="4716799"/>
            <a:chExt cx="992629" cy="1990728"/>
          </a:xfrm>
        </p:grpSpPr>
        <p:grpSp>
          <p:nvGrpSpPr>
            <p:cNvPr id="6164" name="Group 36"/>
            <p:cNvGrpSpPr>
              <a:grpSpLocks/>
            </p:cNvGrpSpPr>
            <p:nvPr/>
          </p:nvGrpSpPr>
          <p:grpSpPr bwMode="auto">
            <a:xfrm>
              <a:off x="6223000" y="4716799"/>
              <a:ext cx="787400" cy="1990728"/>
              <a:chOff x="3648" y="1424"/>
              <a:chExt cx="496" cy="1254"/>
            </a:xfrm>
          </p:grpSpPr>
          <p:sp>
            <p:nvSpPr>
              <p:cNvPr id="6165" name="AutoShape 28"/>
              <p:cNvSpPr>
                <a:spLocks noChangeArrowheads="1"/>
              </p:cNvSpPr>
              <p:nvPr/>
            </p:nvSpPr>
            <p:spPr bwMode="auto">
              <a:xfrm flipV="1">
                <a:off x="3648" y="1424"/>
                <a:ext cx="408" cy="528"/>
              </a:xfrm>
              <a:prstGeom prst="triangle">
                <a:avLst>
                  <a:gd name="adj" fmla="val 50000"/>
                </a:avLst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6149" name="Object 7"/>
              <p:cNvGraphicFramePr>
                <a:graphicFrameLocks noChangeAspect="1"/>
              </p:cNvGraphicFramePr>
              <p:nvPr/>
            </p:nvGraphicFramePr>
            <p:xfrm>
              <a:off x="3969" y="1903"/>
              <a:ext cx="175" cy="2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26" name="Equation" r:id="rId9" imgW="152280" imgH="228600" progId="Equation.DSMT4">
                      <p:embed/>
                    </p:oleObj>
                  </mc:Choice>
                  <mc:Fallback>
                    <p:oleObj name="Equation" r:id="rId9" imgW="152280" imgH="228600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9" y="1903"/>
                            <a:ext cx="175" cy="26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66" name="Line 34"/>
              <p:cNvSpPr>
                <a:spLocks noChangeShapeType="1"/>
              </p:cNvSpPr>
              <p:nvPr/>
            </p:nvSpPr>
            <p:spPr bwMode="auto">
              <a:xfrm flipV="1">
                <a:off x="3856" y="1976"/>
                <a:ext cx="0" cy="1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Line 33"/>
              <p:cNvSpPr>
                <a:spLocks noChangeShapeType="1"/>
              </p:cNvSpPr>
              <p:nvPr/>
            </p:nvSpPr>
            <p:spPr bwMode="auto">
              <a:xfrm>
                <a:off x="3856" y="1936"/>
                <a:ext cx="0" cy="23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AutoShape 27"/>
              <p:cNvSpPr>
                <a:spLocks noChangeArrowheads="1"/>
              </p:cNvSpPr>
              <p:nvPr/>
            </p:nvSpPr>
            <p:spPr bwMode="auto">
              <a:xfrm>
                <a:off x="3649" y="2150"/>
                <a:ext cx="408" cy="528"/>
              </a:xfrm>
              <a:prstGeom prst="triangle">
                <a:avLst>
                  <a:gd name="adj" fmla="val 50000"/>
                </a:avLst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614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8241375"/>
                </p:ext>
              </p:extLst>
            </p:nvPr>
          </p:nvGraphicFramePr>
          <p:xfrm>
            <a:off x="6017771" y="5380863"/>
            <a:ext cx="3048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7" name="Equation" r:id="rId11" imgW="177480" imgH="241200" progId="Equation.DSMT4">
                    <p:embed/>
                  </p:oleObj>
                </mc:Choice>
                <mc:Fallback>
                  <p:oleObj name="Equation" r:id="rId11" imgW="177480" imgH="2412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7771" y="5380863"/>
                          <a:ext cx="304800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61" name="Text Box 33"/>
          <p:cNvSpPr txBox="1">
            <a:spLocks noChangeArrowheads="1"/>
          </p:cNvSpPr>
          <p:nvPr/>
        </p:nvSpPr>
        <p:spPr bwMode="auto">
          <a:xfrm>
            <a:off x="2939371" y="1056595"/>
            <a:ext cx="6237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open-circuit voltage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 is put in the form of a reaction. 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1938338" y="247651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  <a:endParaRPr lang="en-US" sz="3600" b="1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D03DD42-188F-B6FD-3B7D-1AA7DCCB0680}"/>
              </a:ext>
            </a:extLst>
          </p:cNvPr>
          <p:cNvGrpSpPr/>
          <p:nvPr/>
        </p:nvGrpSpPr>
        <p:grpSpPr>
          <a:xfrm>
            <a:off x="1741361" y="2194091"/>
            <a:ext cx="990086" cy="1955800"/>
            <a:chOff x="1741361" y="2194091"/>
            <a:chExt cx="990086" cy="1955800"/>
          </a:xfrm>
        </p:grpSpPr>
        <p:sp>
          <p:nvSpPr>
            <p:cNvPr id="6175" name="AutoShape 10"/>
            <p:cNvSpPr>
              <a:spLocks noChangeArrowheads="1"/>
            </p:cNvSpPr>
            <p:nvPr/>
          </p:nvSpPr>
          <p:spPr bwMode="auto">
            <a:xfrm>
              <a:off x="1944047" y="3311691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AutoShape 11"/>
            <p:cNvSpPr>
              <a:spLocks noChangeArrowheads="1"/>
            </p:cNvSpPr>
            <p:nvPr/>
          </p:nvSpPr>
          <p:spPr bwMode="auto">
            <a:xfrm flipV="1">
              <a:off x="1944047" y="2194091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15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7173508"/>
                </p:ext>
              </p:extLst>
            </p:nvPr>
          </p:nvGraphicFramePr>
          <p:xfrm>
            <a:off x="2453635" y="2954503"/>
            <a:ext cx="277812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8" name="Equation" r:id="rId13" imgW="152280" imgH="228600" progId="Equation.DSMT4">
                    <p:embed/>
                  </p:oleObj>
                </mc:Choice>
                <mc:Fallback>
                  <p:oleObj name="Equation" r:id="rId13" imgW="1522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3635" y="2954503"/>
                          <a:ext cx="277812" cy="414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7" name="Line 16"/>
            <p:cNvSpPr>
              <a:spLocks noChangeShapeType="1"/>
            </p:cNvSpPr>
            <p:nvPr/>
          </p:nvSpPr>
          <p:spPr bwMode="auto">
            <a:xfrm>
              <a:off x="2263361" y="3006891"/>
              <a:ext cx="0" cy="3683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7"/>
            <p:cNvSpPr>
              <a:spLocks noChangeShapeType="1"/>
            </p:cNvSpPr>
            <p:nvPr/>
          </p:nvSpPr>
          <p:spPr bwMode="auto">
            <a:xfrm flipV="1">
              <a:off x="2263361" y="3070391"/>
              <a:ext cx="0" cy="2921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4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3536661"/>
                </p:ext>
              </p:extLst>
            </p:nvPr>
          </p:nvGraphicFramePr>
          <p:xfrm>
            <a:off x="1741361" y="2860446"/>
            <a:ext cx="3048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9" name="Equation" r:id="rId15" imgW="177480" imgH="241200" progId="Equation.DSMT4">
                    <p:embed/>
                  </p:oleObj>
                </mc:Choice>
                <mc:Fallback>
                  <p:oleObj name="Equation" r:id="rId15" imgW="177480" imgH="241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1361" y="2860446"/>
                          <a:ext cx="304800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63" name="Slide Number Placeholder 3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8A04350B-E6A0-4B91-BA6C-3C30A396FEB4}" type="slidenum">
              <a:rPr lang="en-US"/>
              <a:pPr/>
              <a:t>8</a:t>
            </a:fld>
            <a:endParaRPr lang="en-US"/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 bwMode="auto">
          <a:xfrm>
            <a:off x="6486525" y="2343151"/>
            <a:ext cx="2875839" cy="4341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6753225" y="3552825"/>
            <a:ext cx="723900" cy="8953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/>
          </a:p>
        </p:txBody>
      </p:sp>
      <p:grpSp>
        <p:nvGrpSpPr>
          <p:cNvPr id="7180" name="Group 37"/>
          <p:cNvGrpSpPr>
            <a:grpSpLocks/>
          </p:cNvGrpSpPr>
          <p:nvPr/>
        </p:nvGrpSpPr>
        <p:grpSpPr bwMode="auto">
          <a:xfrm>
            <a:off x="1727105" y="1942034"/>
            <a:ext cx="774700" cy="1955800"/>
            <a:chOff x="1320800" y="2235200"/>
            <a:chExt cx="774700" cy="1955800"/>
          </a:xfrm>
        </p:grpSpPr>
        <p:sp>
          <p:nvSpPr>
            <p:cNvPr id="7200" name="AutoShape 10"/>
            <p:cNvSpPr>
              <a:spLocks noChangeArrowheads="1"/>
            </p:cNvSpPr>
            <p:nvPr/>
          </p:nvSpPr>
          <p:spPr bwMode="auto">
            <a:xfrm>
              <a:off x="1320800" y="3352800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AutoShape 11"/>
            <p:cNvSpPr>
              <a:spLocks noChangeArrowheads="1"/>
            </p:cNvSpPr>
            <p:nvPr/>
          </p:nvSpPr>
          <p:spPr bwMode="auto">
            <a:xfrm flipV="1">
              <a:off x="1320800" y="2235200"/>
              <a:ext cx="647700" cy="838200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75" name="Object 14"/>
            <p:cNvGraphicFramePr>
              <a:graphicFrameLocks noChangeAspect="1"/>
            </p:cNvGraphicFramePr>
            <p:nvPr/>
          </p:nvGraphicFramePr>
          <p:xfrm>
            <a:off x="1841500" y="2995613"/>
            <a:ext cx="254000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6" name="Equation" r:id="rId3" imgW="139680" imgH="228600" progId="Equation.DSMT4">
                    <p:embed/>
                  </p:oleObj>
                </mc:Choice>
                <mc:Fallback>
                  <p:oleObj name="Equation" r:id="rId3" imgW="1396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1500" y="2995613"/>
                          <a:ext cx="254000" cy="414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2" name="Line 16"/>
            <p:cNvSpPr>
              <a:spLocks noChangeShapeType="1"/>
            </p:cNvSpPr>
            <p:nvPr/>
          </p:nvSpPr>
          <p:spPr bwMode="auto">
            <a:xfrm>
              <a:off x="1644623" y="3048000"/>
              <a:ext cx="0" cy="3683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17"/>
            <p:cNvSpPr>
              <a:spLocks noChangeShapeType="1"/>
            </p:cNvSpPr>
            <p:nvPr/>
          </p:nvSpPr>
          <p:spPr bwMode="auto">
            <a:xfrm flipV="1">
              <a:off x="1644621" y="3111500"/>
              <a:ext cx="0" cy="2921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17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260816"/>
              </p:ext>
            </p:extLst>
          </p:nvPr>
        </p:nvGraphicFramePr>
        <p:xfrm>
          <a:off x="4895850" y="1890713"/>
          <a:ext cx="2427288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5" imgW="1155600" imgH="888840" progId="Equation.DSMT4">
                  <p:embed/>
                </p:oleObj>
              </mc:Choice>
              <mc:Fallback>
                <p:oleObj name="Equation" r:id="rId5" imgW="1155600" imgH="8888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1890713"/>
                        <a:ext cx="2427288" cy="185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81" name="Group 40"/>
          <p:cNvGrpSpPr>
            <a:grpSpLocks/>
          </p:cNvGrpSpPr>
          <p:nvPr/>
        </p:nvGrpSpPr>
        <p:grpSpPr bwMode="auto">
          <a:xfrm>
            <a:off x="9500715" y="1949499"/>
            <a:ext cx="974725" cy="1990725"/>
            <a:chOff x="6726412" y="2323817"/>
            <a:chExt cx="974504" cy="1990728"/>
          </a:xfrm>
        </p:grpSpPr>
        <p:grpSp>
          <p:nvGrpSpPr>
            <p:cNvPr id="7195" name="Group 36"/>
            <p:cNvGrpSpPr>
              <a:grpSpLocks/>
            </p:cNvGrpSpPr>
            <p:nvPr/>
          </p:nvGrpSpPr>
          <p:grpSpPr bwMode="auto">
            <a:xfrm>
              <a:off x="6913516" y="2323817"/>
              <a:ext cx="787400" cy="1990728"/>
              <a:chOff x="3648" y="1424"/>
              <a:chExt cx="496" cy="1254"/>
            </a:xfrm>
          </p:grpSpPr>
          <p:sp>
            <p:nvSpPr>
              <p:cNvPr id="7196" name="AutoShape 28"/>
              <p:cNvSpPr>
                <a:spLocks noChangeArrowheads="1"/>
              </p:cNvSpPr>
              <p:nvPr/>
            </p:nvSpPr>
            <p:spPr bwMode="auto">
              <a:xfrm flipV="1">
                <a:off x="3648" y="1424"/>
                <a:ext cx="408" cy="528"/>
              </a:xfrm>
              <a:prstGeom prst="triangle">
                <a:avLst>
                  <a:gd name="adj" fmla="val 50000"/>
                </a:avLst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7174" name="Object 7"/>
              <p:cNvGraphicFramePr>
                <a:graphicFrameLocks noChangeAspect="1"/>
              </p:cNvGraphicFramePr>
              <p:nvPr/>
            </p:nvGraphicFramePr>
            <p:xfrm>
              <a:off x="3969" y="1903"/>
              <a:ext cx="175" cy="2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38" name="Equation" r:id="rId7" imgW="152280" imgH="228600" progId="Equation.DSMT4">
                      <p:embed/>
                    </p:oleObj>
                  </mc:Choice>
                  <mc:Fallback>
                    <p:oleObj name="Equation" r:id="rId7" imgW="152280" imgH="228600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9" y="1903"/>
                            <a:ext cx="175" cy="26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97" name="Line 33"/>
              <p:cNvSpPr>
                <a:spLocks noChangeShapeType="1"/>
              </p:cNvSpPr>
              <p:nvPr/>
            </p:nvSpPr>
            <p:spPr bwMode="auto">
              <a:xfrm>
                <a:off x="3853" y="1936"/>
                <a:ext cx="0" cy="23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Line 34"/>
              <p:cNvSpPr>
                <a:spLocks noChangeShapeType="1"/>
              </p:cNvSpPr>
              <p:nvPr/>
            </p:nvSpPr>
            <p:spPr bwMode="auto">
              <a:xfrm flipV="1">
                <a:off x="3852" y="1976"/>
                <a:ext cx="0" cy="1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AutoShape 27"/>
              <p:cNvSpPr>
                <a:spLocks noChangeArrowheads="1"/>
              </p:cNvSpPr>
              <p:nvPr/>
            </p:nvSpPr>
            <p:spPr bwMode="auto">
              <a:xfrm>
                <a:off x="3649" y="2150"/>
                <a:ext cx="408" cy="528"/>
              </a:xfrm>
              <a:prstGeom prst="triangle">
                <a:avLst>
                  <a:gd name="adj" fmla="val 50000"/>
                </a:avLst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7173" name="Object 9"/>
            <p:cNvGraphicFramePr>
              <a:graphicFrameLocks noChangeAspect="1"/>
            </p:cNvGraphicFramePr>
            <p:nvPr/>
          </p:nvGraphicFramePr>
          <p:xfrm>
            <a:off x="6726412" y="2849526"/>
            <a:ext cx="281099" cy="377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9" name="Equation" r:id="rId9" imgW="177480" imgH="241200" progId="Equation.DSMT4">
                    <p:embed/>
                  </p:oleObj>
                </mc:Choice>
                <mc:Fallback>
                  <p:oleObj name="Equation" r:id="rId9" imgW="177480" imgH="2412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6412" y="2849526"/>
                          <a:ext cx="281099" cy="3775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82" name="Text Box 33"/>
          <p:cNvSpPr txBox="1">
            <a:spLocks noChangeArrowheads="1"/>
          </p:cNvSpPr>
          <p:nvPr/>
        </p:nvSpPr>
        <p:spPr bwMode="auto">
          <a:xfrm>
            <a:off x="2060883" y="1018252"/>
            <a:ext cx="8208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equivalence principle is used to replace antenna 1 with its surface current.  </a:t>
            </a:r>
          </a:p>
        </p:txBody>
      </p:sp>
      <p:sp>
        <p:nvSpPr>
          <p:cNvPr id="7183" name="Curved Left Arrow 41"/>
          <p:cNvSpPr>
            <a:spLocks noChangeArrowheads="1"/>
          </p:cNvSpPr>
          <p:nvPr/>
        </p:nvSpPr>
        <p:spPr bwMode="auto">
          <a:xfrm>
            <a:off x="2778030" y="3618435"/>
            <a:ext cx="935038" cy="1531937"/>
          </a:xfrm>
          <a:prstGeom prst="curvedLeftArrow">
            <a:avLst>
              <a:gd name="adj1" fmla="val 25031"/>
              <a:gd name="adj2" fmla="val 50061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grpSp>
        <p:nvGrpSpPr>
          <p:cNvPr id="7184" name="Group 55"/>
          <p:cNvGrpSpPr>
            <a:grpSpLocks/>
          </p:cNvGrpSpPr>
          <p:nvPr/>
        </p:nvGrpSpPr>
        <p:grpSpPr bwMode="auto">
          <a:xfrm>
            <a:off x="1524000" y="4389959"/>
            <a:ext cx="1173068" cy="1955800"/>
            <a:chOff x="1117846" y="4662979"/>
            <a:chExt cx="1172584" cy="1955800"/>
          </a:xfrm>
        </p:grpSpPr>
        <p:grpSp>
          <p:nvGrpSpPr>
            <p:cNvPr id="7189" name="Group 37"/>
            <p:cNvGrpSpPr>
              <a:grpSpLocks/>
            </p:cNvGrpSpPr>
            <p:nvPr/>
          </p:nvGrpSpPr>
          <p:grpSpPr bwMode="auto">
            <a:xfrm>
              <a:off x="1515730" y="4662979"/>
              <a:ext cx="774700" cy="1955800"/>
              <a:chOff x="1320800" y="2235200"/>
              <a:chExt cx="774700" cy="1955800"/>
            </a:xfrm>
          </p:grpSpPr>
          <p:sp>
            <p:nvSpPr>
              <p:cNvPr id="7191" name="AutoShape 10"/>
              <p:cNvSpPr>
                <a:spLocks noChangeArrowheads="1"/>
              </p:cNvSpPr>
              <p:nvPr/>
            </p:nvSpPr>
            <p:spPr bwMode="auto">
              <a:xfrm>
                <a:off x="1320800" y="33528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2" name="AutoShape 11"/>
              <p:cNvSpPr>
                <a:spLocks noChangeArrowheads="1"/>
              </p:cNvSpPr>
              <p:nvPr/>
            </p:nvSpPr>
            <p:spPr bwMode="auto">
              <a:xfrm flipV="1">
                <a:off x="1320800" y="2235200"/>
                <a:ext cx="647700" cy="83820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7172" name="Object 10"/>
              <p:cNvGraphicFramePr>
                <a:graphicFrameLocks noChangeAspect="1"/>
              </p:cNvGraphicFramePr>
              <p:nvPr/>
            </p:nvGraphicFramePr>
            <p:xfrm>
              <a:off x="1841500" y="2995613"/>
              <a:ext cx="254000" cy="414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40" name="Equation" r:id="rId11" imgW="139680" imgH="228600" progId="Equation.DSMT4">
                      <p:embed/>
                    </p:oleObj>
                  </mc:Choice>
                  <mc:Fallback>
                    <p:oleObj name="Equation" r:id="rId11" imgW="139680" imgH="228600" progId="Equation.DSMT4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1500" y="2995613"/>
                            <a:ext cx="254000" cy="414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93" name="Line 16"/>
              <p:cNvSpPr>
                <a:spLocks noChangeShapeType="1"/>
              </p:cNvSpPr>
              <p:nvPr/>
            </p:nvSpPr>
            <p:spPr bwMode="auto">
              <a:xfrm>
                <a:off x="1651000" y="3048000"/>
                <a:ext cx="0" cy="3683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Line 17"/>
              <p:cNvSpPr>
                <a:spLocks noChangeShapeType="1"/>
              </p:cNvSpPr>
              <p:nvPr/>
            </p:nvSpPr>
            <p:spPr bwMode="auto">
              <a:xfrm flipV="1">
                <a:off x="1651000" y="3111500"/>
                <a:ext cx="0" cy="2921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190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1669312" y="4944140"/>
              <a:ext cx="361507" cy="1588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717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5238144"/>
                </p:ext>
              </p:extLst>
            </p:nvPr>
          </p:nvGraphicFramePr>
          <p:xfrm>
            <a:off x="1117846" y="4698970"/>
            <a:ext cx="401472" cy="379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41" name="Equation" r:id="rId12" imgW="253800" imgH="241200" progId="Equation.DSMT4">
                    <p:embed/>
                  </p:oleObj>
                </mc:Choice>
                <mc:Fallback>
                  <p:oleObj name="Equation" r:id="rId12" imgW="253800" imgH="2412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7846" y="4698970"/>
                          <a:ext cx="401472" cy="379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85" name="TextBox 53"/>
          <p:cNvSpPr txBox="1">
            <a:spLocks noChangeArrowheads="1"/>
          </p:cNvSpPr>
          <p:nvPr/>
        </p:nvSpPr>
        <p:spPr bwMode="auto">
          <a:xfrm>
            <a:off x="4839601" y="4577474"/>
            <a:ext cx="4721225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The field produced by current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/>
              <a:t> exciting antenna 1 is the same as that produced by the current on antenna 1 in free space.</a:t>
            </a:r>
          </a:p>
        </p:txBody>
      </p:sp>
      <p:sp>
        <p:nvSpPr>
          <p:cNvPr id="7186" name="TextBox 54"/>
          <p:cNvSpPr txBox="1">
            <a:spLocks noChangeArrowheads="1"/>
          </p:cNvSpPr>
          <p:nvPr/>
        </p:nvSpPr>
        <p:spPr bwMode="auto">
          <a:xfrm>
            <a:off x="4539493" y="5832144"/>
            <a:ext cx="5398353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The antenna current </a:t>
            </a:r>
            <a:r>
              <a:rPr lang="en-US" sz="1600" i="1" u="sng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aseline="30000" dirty="0">
                <a:latin typeface="Times New Roman" pitchFamily="18" charset="0"/>
                <a:cs typeface="Times New Roman" pitchFamily="18" charset="0"/>
              </a:rPr>
              <a:t>ant</a:t>
            </a:r>
            <a:r>
              <a:rPr lang="en-US" sz="1600" dirty="0"/>
              <a:t> is that excited on antenna 1 when it is in the </a:t>
            </a:r>
            <a:r>
              <a:rPr lang="en-US" sz="1600" u="sng" dirty="0"/>
              <a:t>presence</a:t>
            </a:r>
            <a:r>
              <a:rPr lang="en-US" sz="1600" dirty="0"/>
              <a:t> of open-circuited antenna 2.</a:t>
            </a:r>
          </a:p>
        </p:txBody>
      </p:sp>
      <p:sp>
        <p:nvSpPr>
          <p:cNvPr id="57" name="Rectangle 2"/>
          <p:cNvSpPr txBox="1">
            <a:spLocks noChangeArrowheads="1"/>
          </p:cNvSpPr>
          <p:nvPr/>
        </p:nvSpPr>
        <p:spPr bwMode="auto">
          <a:xfrm>
            <a:off x="1938338" y="247651"/>
            <a:ext cx="8464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Mutual Impedance Formulation (cont.)</a:t>
            </a:r>
            <a:endParaRPr lang="en-US" sz="3600" b="1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188" name="Slide Number Placeholder 3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fld id="{17F9F22E-7404-49C3-876B-BF09D9A5B80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</TotalTime>
  <Words>684</Words>
  <Application>Microsoft Office PowerPoint</Application>
  <PresentationFormat>Widescreen</PresentationFormat>
  <Paragraphs>153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Geometry</vt:lpstr>
      <vt:lpstr>Mutual Impedance Formulation</vt:lpstr>
      <vt:lpstr>Mutual Impedance Formulation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Mutual Impedance Between two Patch Antennas</vt:lpstr>
      <vt:lpstr>Mutual Impedance Between Patches (cont.)</vt:lpstr>
      <vt:lpstr>Mutual Impedance Between Patches (cont.)</vt:lpstr>
      <vt:lpstr>Mutual Impedance Between Patches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518</cp:revision>
  <dcterms:created xsi:type="dcterms:W3CDTF">2006-06-22T19:04:50Z</dcterms:created>
  <dcterms:modified xsi:type="dcterms:W3CDTF">2024-11-20T01:19:22Z</dcterms:modified>
</cp:coreProperties>
</file>