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47"/>
  </p:notesMasterIdLst>
  <p:sldIdLst>
    <p:sldId id="293" r:id="rId3"/>
    <p:sldId id="360" r:id="rId4"/>
    <p:sldId id="491" r:id="rId5"/>
    <p:sldId id="474" r:id="rId6"/>
    <p:sldId id="490" r:id="rId7"/>
    <p:sldId id="492" r:id="rId8"/>
    <p:sldId id="489" r:id="rId9"/>
    <p:sldId id="496" r:id="rId10"/>
    <p:sldId id="518" r:id="rId11"/>
    <p:sldId id="493" r:id="rId12"/>
    <p:sldId id="494" r:id="rId13"/>
    <p:sldId id="495" r:id="rId14"/>
    <p:sldId id="519" r:id="rId15"/>
    <p:sldId id="475" r:id="rId16"/>
    <p:sldId id="476" r:id="rId17"/>
    <p:sldId id="478" r:id="rId18"/>
    <p:sldId id="479" r:id="rId19"/>
    <p:sldId id="480" r:id="rId20"/>
    <p:sldId id="481" r:id="rId21"/>
    <p:sldId id="482" r:id="rId22"/>
    <p:sldId id="483" r:id="rId23"/>
    <p:sldId id="484" r:id="rId24"/>
    <p:sldId id="486" r:id="rId25"/>
    <p:sldId id="487" r:id="rId26"/>
    <p:sldId id="488" r:id="rId27"/>
    <p:sldId id="500" r:id="rId28"/>
    <p:sldId id="497" r:id="rId29"/>
    <p:sldId id="498" r:id="rId30"/>
    <p:sldId id="501" r:id="rId31"/>
    <p:sldId id="502" r:id="rId32"/>
    <p:sldId id="503" r:id="rId33"/>
    <p:sldId id="517" r:id="rId34"/>
    <p:sldId id="504" r:id="rId35"/>
    <p:sldId id="505" r:id="rId36"/>
    <p:sldId id="511" r:id="rId37"/>
    <p:sldId id="506" r:id="rId38"/>
    <p:sldId id="508" r:id="rId39"/>
    <p:sldId id="507" r:id="rId40"/>
    <p:sldId id="509" r:id="rId41"/>
    <p:sldId id="510" r:id="rId42"/>
    <p:sldId id="512" r:id="rId43"/>
    <p:sldId id="513" r:id="rId44"/>
    <p:sldId id="514" r:id="rId45"/>
    <p:sldId id="515" r:id="rId46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2" userDrawn="1">
          <p15:clr>
            <a:srgbClr val="A4A3A4"/>
          </p15:clr>
        </p15:guide>
        <p15:guide id="2" pos="38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CCFFFF"/>
    <a:srgbClr val="FF00FF"/>
    <a:srgbClr val="9933FF"/>
    <a:srgbClr val="00FFFF"/>
    <a:srgbClr val="FF3300"/>
    <a:srgbClr val="99CC00"/>
    <a:srgbClr val="FFFF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5" autoAdjust="0"/>
    <p:restoredTop sz="94638" autoAdjust="0"/>
  </p:normalViewPr>
  <p:slideViewPr>
    <p:cSldViewPr snapToGrid="0">
      <p:cViewPr>
        <p:scale>
          <a:sx n="100" d="100"/>
          <a:sy n="100" d="100"/>
        </p:scale>
        <p:origin x="1530" y="342"/>
      </p:cViewPr>
      <p:guideLst>
        <p:guide orient="horz" pos="2152"/>
        <p:guide pos="3831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2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e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7" Type="http://schemas.openxmlformats.org/officeDocument/2006/relationships/image" Target="../media/image82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6" Type="http://schemas.openxmlformats.org/officeDocument/2006/relationships/image" Target="../media/image81.wmf"/><Relationship Id="rId5" Type="http://schemas.openxmlformats.org/officeDocument/2006/relationships/image" Target="../media/image80.wmf"/><Relationship Id="rId4" Type="http://schemas.openxmlformats.org/officeDocument/2006/relationships/image" Target="../media/image7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8.wmf"/><Relationship Id="rId7" Type="http://schemas.openxmlformats.org/officeDocument/2006/relationships/image" Target="../media/image92.e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6" Type="http://schemas.openxmlformats.org/officeDocument/2006/relationships/image" Target="../media/image91.emf"/><Relationship Id="rId5" Type="http://schemas.openxmlformats.org/officeDocument/2006/relationships/image" Target="../media/image90.wmf"/><Relationship Id="rId4" Type="http://schemas.openxmlformats.org/officeDocument/2006/relationships/image" Target="../media/image8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5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7.wmf"/><Relationship Id="rId1" Type="http://schemas.openxmlformats.org/officeDocument/2006/relationships/image" Target="../media/image9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emf"/><Relationship Id="rId2" Type="http://schemas.openxmlformats.org/officeDocument/2006/relationships/image" Target="../media/image107.wmf"/><Relationship Id="rId1" Type="http://schemas.openxmlformats.org/officeDocument/2006/relationships/image" Target="../media/image10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Relationship Id="rId4" Type="http://schemas.openxmlformats.org/officeDocument/2006/relationships/image" Target="../media/image112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wmf"/><Relationship Id="rId3" Type="http://schemas.openxmlformats.org/officeDocument/2006/relationships/image" Target="../media/image46.wmf"/><Relationship Id="rId7" Type="http://schemas.openxmlformats.org/officeDocument/2006/relationships/image" Target="../media/image117.emf"/><Relationship Id="rId2" Type="http://schemas.openxmlformats.org/officeDocument/2006/relationships/image" Target="../media/image114.emf"/><Relationship Id="rId1" Type="http://schemas.openxmlformats.org/officeDocument/2006/relationships/image" Target="../media/image113.wmf"/><Relationship Id="rId6" Type="http://schemas.openxmlformats.org/officeDocument/2006/relationships/image" Target="../media/image116.wmf"/><Relationship Id="rId5" Type="http://schemas.openxmlformats.org/officeDocument/2006/relationships/image" Target="../media/image115.emf"/><Relationship Id="rId4" Type="http://schemas.openxmlformats.org/officeDocument/2006/relationships/image" Target="../media/image44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wmf"/><Relationship Id="rId2" Type="http://schemas.openxmlformats.org/officeDocument/2006/relationships/image" Target="../media/image120.wmf"/><Relationship Id="rId1" Type="http://schemas.openxmlformats.org/officeDocument/2006/relationships/image" Target="../media/image119.wmf"/><Relationship Id="rId4" Type="http://schemas.openxmlformats.org/officeDocument/2006/relationships/image" Target="../media/image122.e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wmf"/><Relationship Id="rId2" Type="http://schemas.openxmlformats.org/officeDocument/2006/relationships/image" Target="../media/image124.wmf"/><Relationship Id="rId1" Type="http://schemas.openxmlformats.org/officeDocument/2006/relationships/image" Target="../media/image123.wmf"/><Relationship Id="rId4" Type="http://schemas.openxmlformats.org/officeDocument/2006/relationships/image" Target="../media/image126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8.wmf"/><Relationship Id="rId1" Type="http://schemas.openxmlformats.org/officeDocument/2006/relationships/image" Target="../media/image127.wmf"/></Relationships>
</file>

<file path=ppt/drawings/_rels/vmlDrawing2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6.wmf"/><Relationship Id="rId3" Type="http://schemas.openxmlformats.org/officeDocument/2006/relationships/image" Target="../media/image131.wmf"/><Relationship Id="rId7" Type="http://schemas.openxmlformats.org/officeDocument/2006/relationships/image" Target="../media/image135.wmf"/><Relationship Id="rId2" Type="http://schemas.openxmlformats.org/officeDocument/2006/relationships/image" Target="../media/image130.emf"/><Relationship Id="rId1" Type="http://schemas.openxmlformats.org/officeDocument/2006/relationships/image" Target="../media/image129.emf"/><Relationship Id="rId6" Type="http://schemas.openxmlformats.org/officeDocument/2006/relationships/image" Target="../media/image134.wmf"/><Relationship Id="rId5" Type="http://schemas.openxmlformats.org/officeDocument/2006/relationships/image" Target="../media/image133.wmf"/><Relationship Id="rId10" Type="http://schemas.openxmlformats.org/officeDocument/2006/relationships/image" Target="../media/image138.emf"/><Relationship Id="rId4" Type="http://schemas.openxmlformats.org/officeDocument/2006/relationships/image" Target="../media/image132.wmf"/><Relationship Id="rId9" Type="http://schemas.openxmlformats.org/officeDocument/2006/relationships/image" Target="../media/image137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wmf"/><Relationship Id="rId2" Type="http://schemas.openxmlformats.org/officeDocument/2006/relationships/image" Target="../media/image140.wmf"/><Relationship Id="rId1" Type="http://schemas.openxmlformats.org/officeDocument/2006/relationships/image" Target="../media/image139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emf"/><Relationship Id="rId3" Type="http://schemas.openxmlformats.org/officeDocument/2006/relationships/image" Target="../media/image144.wmf"/><Relationship Id="rId7" Type="http://schemas.openxmlformats.org/officeDocument/2006/relationships/image" Target="../media/image148.wmf"/><Relationship Id="rId2" Type="http://schemas.openxmlformats.org/officeDocument/2006/relationships/image" Target="../media/image143.wmf"/><Relationship Id="rId1" Type="http://schemas.openxmlformats.org/officeDocument/2006/relationships/image" Target="../media/image142.wmf"/><Relationship Id="rId6" Type="http://schemas.openxmlformats.org/officeDocument/2006/relationships/image" Target="../media/image147.wmf"/><Relationship Id="rId11" Type="http://schemas.openxmlformats.org/officeDocument/2006/relationships/image" Target="../media/image151.wmf"/><Relationship Id="rId5" Type="http://schemas.openxmlformats.org/officeDocument/2006/relationships/image" Target="../media/image146.wmf"/><Relationship Id="rId10" Type="http://schemas.openxmlformats.org/officeDocument/2006/relationships/image" Target="../media/image150.wmf"/><Relationship Id="rId4" Type="http://schemas.openxmlformats.org/officeDocument/2006/relationships/image" Target="../media/image145.wmf"/><Relationship Id="rId9" Type="http://schemas.openxmlformats.org/officeDocument/2006/relationships/image" Target="../media/image46.wmf"/></Relationships>
</file>

<file path=ppt/drawings/_rels/vmlDrawing2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wmf"/><Relationship Id="rId3" Type="http://schemas.openxmlformats.org/officeDocument/2006/relationships/image" Target="../media/image146.wmf"/><Relationship Id="rId7" Type="http://schemas.openxmlformats.org/officeDocument/2006/relationships/image" Target="../media/image46.wmf"/><Relationship Id="rId2" Type="http://schemas.openxmlformats.org/officeDocument/2006/relationships/image" Target="../media/image153.wmf"/><Relationship Id="rId1" Type="http://schemas.openxmlformats.org/officeDocument/2006/relationships/image" Target="../media/image152.wmf"/><Relationship Id="rId6" Type="http://schemas.openxmlformats.org/officeDocument/2006/relationships/image" Target="../media/image149.emf"/><Relationship Id="rId5" Type="http://schemas.openxmlformats.org/officeDocument/2006/relationships/image" Target="../media/image148.wmf"/><Relationship Id="rId4" Type="http://schemas.openxmlformats.org/officeDocument/2006/relationships/image" Target="../media/image147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6.wmf"/><Relationship Id="rId2" Type="http://schemas.openxmlformats.org/officeDocument/2006/relationships/image" Target="../media/image155.wmf"/><Relationship Id="rId1" Type="http://schemas.openxmlformats.org/officeDocument/2006/relationships/image" Target="../media/image154.wmf"/><Relationship Id="rId6" Type="http://schemas.openxmlformats.org/officeDocument/2006/relationships/image" Target="../media/image158.emf"/><Relationship Id="rId5" Type="http://schemas.openxmlformats.org/officeDocument/2006/relationships/image" Target="../media/image46.wmf"/><Relationship Id="rId4" Type="http://schemas.openxmlformats.org/officeDocument/2006/relationships/image" Target="../media/image15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3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wmf"/><Relationship Id="rId3" Type="http://schemas.openxmlformats.org/officeDocument/2006/relationships/image" Target="../media/image161.wmf"/><Relationship Id="rId7" Type="http://schemas.openxmlformats.org/officeDocument/2006/relationships/image" Target="../media/image132.wmf"/><Relationship Id="rId12" Type="http://schemas.openxmlformats.org/officeDocument/2006/relationships/image" Target="../media/image166.wmf"/><Relationship Id="rId2" Type="http://schemas.openxmlformats.org/officeDocument/2006/relationships/image" Target="../media/image160.wmf"/><Relationship Id="rId1" Type="http://schemas.openxmlformats.org/officeDocument/2006/relationships/image" Target="../media/image159.wmf"/><Relationship Id="rId6" Type="http://schemas.openxmlformats.org/officeDocument/2006/relationships/image" Target="../media/image46.wmf"/><Relationship Id="rId11" Type="http://schemas.openxmlformats.org/officeDocument/2006/relationships/image" Target="../media/image165.wmf"/><Relationship Id="rId5" Type="http://schemas.openxmlformats.org/officeDocument/2006/relationships/image" Target="../media/image163.emf"/><Relationship Id="rId10" Type="http://schemas.openxmlformats.org/officeDocument/2006/relationships/image" Target="../media/image134.wmf"/><Relationship Id="rId4" Type="http://schemas.openxmlformats.org/officeDocument/2006/relationships/image" Target="../media/image162.wmf"/><Relationship Id="rId9" Type="http://schemas.openxmlformats.org/officeDocument/2006/relationships/image" Target="../media/image164.wmf"/></Relationships>
</file>

<file path=ppt/drawings/_rels/vmlDrawing3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1.wmf"/><Relationship Id="rId3" Type="http://schemas.openxmlformats.org/officeDocument/2006/relationships/image" Target="../media/image36.wmf"/><Relationship Id="rId7" Type="http://schemas.openxmlformats.org/officeDocument/2006/relationships/image" Target="../media/image170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169.wmf"/><Relationship Id="rId11" Type="http://schemas.openxmlformats.org/officeDocument/2006/relationships/image" Target="../media/image174.wmf"/><Relationship Id="rId5" Type="http://schemas.openxmlformats.org/officeDocument/2006/relationships/image" Target="../media/image168.emf"/><Relationship Id="rId10" Type="http://schemas.openxmlformats.org/officeDocument/2006/relationships/image" Target="../media/image173.wmf"/><Relationship Id="rId4" Type="http://schemas.openxmlformats.org/officeDocument/2006/relationships/image" Target="../media/image167.wmf"/><Relationship Id="rId9" Type="http://schemas.openxmlformats.org/officeDocument/2006/relationships/image" Target="../media/image172.wmf"/></Relationships>
</file>

<file path=ppt/drawings/_rels/vmlDrawing3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9.emf"/><Relationship Id="rId3" Type="http://schemas.openxmlformats.org/officeDocument/2006/relationships/image" Target="../media/image134.wmf"/><Relationship Id="rId7" Type="http://schemas.openxmlformats.org/officeDocument/2006/relationships/image" Target="../media/image178.wmf"/><Relationship Id="rId2" Type="http://schemas.openxmlformats.org/officeDocument/2006/relationships/image" Target="../media/image176.wmf"/><Relationship Id="rId1" Type="http://schemas.openxmlformats.org/officeDocument/2006/relationships/image" Target="../media/image175.wmf"/><Relationship Id="rId6" Type="http://schemas.openxmlformats.org/officeDocument/2006/relationships/image" Target="../media/image177.emf"/><Relationship Id="rId5" Type="http://schemas.openxmlformats.org/officeDocument/2006/relationships/image" Target="../media/image133.wmf"/><Relationship Id="rId4" Type="http://schemas.openxmlformats.org/officeDocument/2006/relationships/image" Target="../media/image132.wmf"/><Relationship Id="rId9" Type="http://schemas.openxmlformats.org/officeDocument/2006/relationships/image" Target="../media/image180.wmf"/></Relationships>
</file>

<file path=ppt/drawings/_rels/vmlDrawing3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8.wmf"/><Relationship Id="rId3" Type="http://schemas.openxmlformats.org/officeDocument/2006/relationships/image" Target="../media/image183.wmf"/><Relationship Id="rId7" Type="http://schemas.openxmlformats.org/officeDocument/2006/relationships/image" Target="../media/image187.wmf"/><Relationship Id="rId2" Type="http://schemas.openxmlformats.org/officeDocument/2006/relationships/image" Target="../media/image182.wmf"/><Relationship Id="rId1" Type="http://schemas.openxmlformats.org/officeDocument/2006/relationships/image" Target="../media/image181.wmf"/><Relationship Id="rId6" Type="http://schemas.openxmlformats.org/officeDocument/2006/relationships/image" Target="../media/image186.wmf"/><Relationship Id="rId5" Type="http://schemas.openxmlformats.org/officeDocument/2006/relationships/image" Target="../media/image185.wmf"/><Relationship Id="rId4" Type="http://schemas.openxmlformats.org/officeDocument/2006/relationships/image" Target="../media/image184.wmf"/><Relationship Id="rId9" Type="http://schemas.openxmlformats.org/officeDocument/2006/relationships/image" Target="../media/image189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2.wmf"/><Relationship Id="rId2" Type="http://schemas.openxmlformats.org/officeDocument/2006/relationships/image" Target="../media/image191.wmf"/><Relationship Id="rId1" Type="http://schemas.openxmlformats.org/officeDocument/2006/relationships/image" Target="../media/image190.wmf"/><Relationship Id="rId6" Type="http://schemas.openxmlformats.org/officeDocument/2006/relationships/image" Target="../media/image195.wmf"/><Relationship Id="rId5" Type="http://schemas.openxmlformats.org/officeDocument/2006/relationships/image" Target="../media/image194.wmf"/><Relationship Id="rId4" Type="http://schemas.openxmlformats.org/officeDocument/2006/relationships/image" Target="../media/image193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8.wmf"/><Relationship Id="rId2" Type="http://schemas.openxmlformats.org/officeDocument/2006/relationships/image" Target="../media/image197.wmf"/><Relationship Id="rId1" Type="http://schemas.openxmlformats.org/officeDocument/2006/relationships/image" Target="../media/image196.wmf"/><Relationship Id="rId4" Type="http://schemas.openxmlformats.org/officeDocument/2006/relationships/image" Target="../media/image199.wmf"/></Relationships>
</file>

<file path=ppt/drawings/_rels/vmlDrawing3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7.wmf"/><Relationship Id="rId3" Type="http://schemas.openxmlformats.org/officeDocument/2006/relationships/image" Target="../media/image202.wmf"/><Relationship Id="rId7" Type="http://schemas.openxmlformats.org/officeDocument/2006/relationships/image" Target="../media/image206.wmf"/><Relationship Id="rId2" Type="http://schemas.openxmlformats.org/officeDocument/2006/relationships/image" Target="../media/image201.wmf"/><Relationship Id="rId1" Type="http://schemas.openxmlformats.org/officeDocument/2006/relationships/image" Target="../media/image200.wmf"/><Relationship Id="rId6" Type="http://schemas.openxmlformats.org/officeDocument/2006/relationships/image" Target="../media/image205.wmf"/><Relationship Id="rId11" Type="http://schemas.openxmlformats.org/officeDocument/2006/relationships/image" Target="../media/image210.wmf"/><Relationship Id="rId5" Type="http://schemas.openxmlformats.org/officeDocument/2006/relationships/image" Target="../media/image204.wmf"/><Relationship Id="rId10" Type="http://schemas.openxmlformats.org/officeDocument/2006/relationships/image" Target="../media/image209.wmf"/><Relationship Id="rId4" Type="http://schemas.openxmlformats.org/officeDocument/2006/relationships/image" Target="../media/image203.wmf"/><Relationship Id="rId9" Type="http://schemas.openxmlformats.org/officeDocument/2006/relationships/image" Target="../media/image208.w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2.wmf"/><Relationship Id="rId7" Type="http://schemas.openxmlformats.org/officeDocument/2006/relationships/image" Target="../media/image215.wmf"/><Relationship Id="rId2" Type="http://schemas.openxmlformats.org/officeDocument/2006/relationships/image" Target="../media/image201.wmf"/><Relationship Id="rId1" Type="http://schemas.openxmlformats.org/officeDocument/2006/relationships/image" Target="../media/image211.wmf"/><Relationship Id="rId6" Type="http://schemas.openxmlformats.org/officeDocument/2006/relationships/image" Target="../media/image214.wmf"/><Relationship Id="rId5" Type="http://schemas.openxmlformats.org/officeDocument/2006/relationships/image" Target="../media/image213.wmf"/><Relationship Id="rId4" Type="http://schemas.openxmlformats.org/officeDocument/2006/relationships/image" Target="../media/image212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8.wmf"/><Relationship Id="rId2" Type="http://schemas.openxmlformats.org/officeDocument/2006/relationships/image" Target="../media/image217.wmf"/><Relationship Id="rId1" Type="http://schemas.openxmlformats.org/officeDocument/2006/relationships/image" Target="../media/image216.wmf"/><Relationship Id="rId4" Type="http://schemas.openxmlformats.org/officeDocument/2006/relationships/image" Target="../media/image219.wmf"/></Relationships>
</file>

<file path=ppt/drawings/_rels/vmlDrawing3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2.wmf"/><Relationship Id="rId2" Type="http://schemas.openxmlformats.org/officeDocument/2006/relationships/image" Target="../media/image221.wmf"/><Relationship Id="rId1" Type="http://schemas.openxmlformats.org/officeDocument/2006/relationships/image" Target="../media/image220.wmf"/><Relationship Id="rId6" Type="http://schemas.openxmlformats.org/officeDocument/2006/relationships/image" Target="../media/image225.wmf"/><Relationship Id="rId5" Type="http://schemas.openxmlformats.org/officeDocument/2006/relationships/image" Target="../media/image224.wmf"/><Relationship Id="rId4" Type="http://schemas.openxmlformats.org/officeDocument/2006/relationships/image" Target="../media/image22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image" Target="../media/image41.wmf"/><Relationship Id="rId3" Type="http://schemas.openxmlformats.org/officeDocument/2006/relationships/image" Target="../media/image33.wmf"/><Relationship Id="rId7" Type="http://schemas.openxmlformats.org/officeDocument/2006/relationships/image" Target="../media/image23.wmf"/><Relationship Id="rId12" Type="http://schemas.openxmlformats.org/officeDocument/2006/relationships/image" Target="../media/image40.e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22.wmf"/><Relationship Id="rId11" Type="http://schemas.openxmlformats.org/officeDocument/2006/relationships/image" Target="../media/image39.wmf"/><Relationship Id="rId5" Type="http://schemas.openxmlformats.org/officeDocument/2006/relationships/image" Target="../media/image35.wmf"/><Relationship Id="rId15" Type="http://schemas.openxmlformats.org/officeDocument/2006/relationships/image" Target="../media/image43.wmf"/><Relationship Id="rId10" Type="http://schemas.openxmlformats.org/officeDocument/2006/relationships/image" Target="../media/image38.wmf"/><Relationship Id="rId4" Type="http://schemas.openxmlformats.org/officeDocument/2006/relationships/image" Target="../media/image34.wmf"/><Relationship Id="rId9" Type="http://schemas.openxmlformats.org/officeDocument/2006/relationships/image" Target="../media/image37.emf"/><Relationship Id="rId14" Type="http://schemas.openxmlformats.org/officeDocument/2006/relationships/image" Target="../media/image42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8.wmf"/><Relationship Id="rId2" Type="http://schemas.openxmlformats.org/officeDocument/2006/relationships/image" Target="../media/image227.wmf"/><Relationship Id="rId1" Type="http://schemas.openxmlformats.org/officeDocument/2006/relationships/image" Target="../media/image226.wmf"/><Relationship Id="rId4" Type="http://schemas.openxmlformats.org/officeDocument/2006/relationships/image" Target="../media/image229.wmf"/></Relationships>
</file>

<file path=ppt/drawings/_rels/vmlDrawing4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5.wmf"/><Relationship Id="rId3" Type="http://schemas.openxmlformats.org/officeDocument/2006/relationships/image" Target="../media/image202.wmf"/><Relationship Id="rId7" Type="http://schemas.openxmlformats.org/officeDocument/2006/relationships/image" Target="../media/image214.wmf"/><Relationship Id="rId2" Type="http://schemas.openxmlformats.org/officeDocument/2006/relationships/image" Target="../media/image201.wmf"/><Relationship Id="rId1" Type="http://schemas.openxmlformats.org/officeDocument/2006/relationships/image" Target="../media/image230.wmf"/><Relationship Id="rId6" Type="http://schemas.openxmlformats.org/officeDocument/2006/relationships/image" Target="../media/image213.wmf"/><Relationship Id="rId11" Type="http://schemas.openxmlformats.org/officeDocument/2006/relationships/image" Target="../media/image234.wmf"/><Relationship Id="rId5" Type="http://schemas.openxmlformats.org/officeDocument/2006/relationships/image" Target="../media/image212.wmf"/><Relationship Id="rId10" Type="http://schemas.openxmlformats.org/officeDocument/2006/relationships/image" Target="../media/image233.wmf"/><Relationship Id="rId4" Type="http://schemas.openxmlformats.org/officeDocument/2006/relationships/image" Target="../media/image231.wmf"/><Relationship Id="rId9" Type="http://schemas.openxmlformats.org/officeDocument/2006/relationships/image" Target="../media/image232.wmf"/></Relationships>
</file>

<file path=ppt/drawings/_rels/vmlDrawing4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7.wmf"/><Relationship Id="rId2" Type="http://schemas.openxmlformats.org/officeDocument/2006/relationships/image" Target="../media/image236.wmf"/><Relationship Id="rId1" Type="http://schemas.openxmlformats.org/officeDocument/2006/relationships/image" Target="../media/image235.wmf"/><Relationship Id="rId4" Type="http://schemas.openxmlformats.org/officeDocument/2006/relationships/image" Target="../media/image23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emf"/><Relationship Id="rId13" Type="http://schemas.openxmlformats.org/officeDocument/2006/relationships/image" Target="../media/image58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12" Type="http://schemas.openxmlformats.org/officeDocument/2006/relationships/image" Target="../media/image57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11" Type="http://schemas.openxmlformats.org/officeDocument/2006/relationships/image" Target="../media/image56.emf"/><Relationship Id="rId5" Type="http://schemas.openxmlformats.org/officeDocument/2006/relationships/image" Target="../media/image51.wmf"/><Relationship Id="rId10" Type="http://schemas.openxmlformats.org/officeDocument/2006/relationships/image" Target="../media/image44.wmf"/><Relationship Id="rId4" Type="http://schemas.openxmlformats.org/officeDocument/2006/relationships/image" Target="../media/image50.wmf"/><Relationship Id="rId9" Type="http://schemas.openxmlformats.org/officeDocument/2006/relationships/image" Target="../media/image55.emf"/><Relationship Id="rId14" Type="http://schemas.openxmlformats.org/officeDocument/2006/relationships/image" Target="../media/image5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emf"/><Relationship Id="rId3" Type="http://schemas.openxmlformats.org/officeDocument/2006/relationships/image" Target="../media/image62.wmf"/><Relationship Id="rId7" Type="http://schemas.openxmlformats.org/officeDocument/2006/relationships/image" Target="../media/image66.e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10" Type="http://schemas.openxmlformats.org/officeDocument/2006/relationships/image" Target="../media/image69.wmf"/><Relationship Id="rId4" Type="http://schemas.openxmlformats.org/officeDocument/2006/relationships/image" Target="../media/image63.emf"/><Relationship Id="rId9" Type="http://schemas.openxmlformats.org/officeDocument/2006/relationships/image" Target="../media/image68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5.emf"/><Relationship Id="rId13" Type="http://schemas.openxmlformats.org/officeDocument/2006/relationships/image" Target="../media/image59.wmf"/><Relationship Id="rId3" Type="http://schemas.openxmlformats.org/officeDocument/2006/relationships/image" Target="../media/image72.wmf"/><Relationship Id="rId7" Type="http://schemas.openxmlformats.org/officeDocument/2006/relationships/image" Target="../media/image54.emf"/><Relationship Id="rId12" Type="http://schemas.openxmlformats.org/officeDocument/2006/relationships/image" Target="../media/image58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53.wmf"/><Relationship Id="rId11" Type="http://schemas.openxmlformats.org/officeDocument/2006/relationships/image" Target="../media/image57.wmf"/><Relationship Id="rId5" Type="http://schemas.openxmlformats.org/officeDocument/2006/relationships/image" Target="../media/image52.wmf"/><Relationship Id="rId10" Type="http://schemas.openxmlformats.org/officeDocument/2006/relationships/image" Target="../media/image56.emf"/><Relationship Id="rId4" Type="http://schemas.openxmlformats.org/officeDocument/2006/relationships/image" Target="../media/image51.wmf"/><Relationship Id="rId9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5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1"/>
            </a:lvl1pPr>
          </a:lstStyle>
          <a:p>
            <a:pPr>
              <a:defRPr/>
            </a:pPr>
            <a:fld id="{8130155D-E488-429D-89CC-3611753EF9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85800"/>
            <a:ext cx="6502400" cy="365760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492A9A96-B782-4F0C-B644-55B21D1905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367EE8FD-268D-49D1-8E32-7C881643A5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62252FEC-E08B-458C-8DC6-29D04D5E74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 sz="1200"/>
            </a:lvl1pPr>
          </a:lstStyle>
          <a:p>
            <a:pPr algn="r">
              <a:defRPr/>
            </a:pPr>
            <a:endParaRPr lang="en-US" dirty="0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 sz="1200"/>
            </a:lvl1pPr>
          </a:lstStyle>
          <a:p>
            <a:pPr algn="r">
              <a:defRPr/>
            </a:pPr>
            <a:endParaRPr lang="en-US" dirty="0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 sz="1200"/>
            </a:lvl1pPr>
          </a:lstStyle>
          <a:p>
            <a:pPr algn="r">
              <a:defRPr/>
            </a:pPr>
            <a:endParaRPr lang="en-US" dirty="0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 sz="1200"/>
            </a:lvl1pPr>
          </a:lstStyle>
          <a:p>
            <a:pPr algn="r">
              <a:defRPr/>
            </a:pPr>
            <a:endParaRPr lang="en-US" dirty="0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 sz="1200"/>
            </a:lvl1pPr>
          </a:lstStyle>
          <a:p>
            <a:pPr algn="r">
              <a:defRPr/>
            </a:pPr>
            <a:endParaRPr lang="en-US" dirty="0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 sz="1200"/>
            </a:lvl1pPr>
          </a:lstStyle>
          <a:p>
            <a:pPr algn="r">
              <a:defRPr/>
            </a:pPr>
            <a:endParaRPr lang="en-US" dirty="0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 sz="1200"/>
            </a:lvl1pPr>
          </a:lstStyle>
          <a:p>
            <a:pPr algn="r">
              <a:defRPr/>
            </a:pPr>
            <a:endParaRPr lang="en-US" dirty="0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 sz="1200"/>
            </a:lvl1pPr>
          </a:lstStyle>
          <a:p>
            <a:pPr algn="r">
              <a:defRPr/>
            </a:pPr>
            <a:endParaRPr lang="en-US" dirty="0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8A0379E-F120-4D67-9868-316B6342C29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 sz="1200"/>
            </a:lvl1pPr>
          </a:lstStyle>
          <a:p>
            <a:pPr algn="r">
              <a:defRPr/>
            </a:pPr>
            <a:endParaRPr lang="en-US" dirty="0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 sz="1200"/>
            </a:lvl1pPr>
          </a:lstStyle>
          <a:p>
            <a:pPr algn="r">
              <a:defRPr/>
            </a:pPr>
            <a:endParaRPr lang="en-US" dirty="0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 sz="1200"/>
            </a:lvl1pPr>
          </a:lstStyle>
          <a:p>
            <a:pPr algn="r">
              <a:defRPr/>
            </a:pPr>
            <a:endParaRPr lang="en-US" dirty="0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06F6F40E-F4E6-48CB-B45E-732B4023E4F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9C31F92E-78E3-4F1A-8F49-8B4176BB7C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C402927-BB4E-461E-9406-A81F51C9D1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784C82E-6616-47A1-B4B0-1BA114ADFD8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EBA03F47-28BF-4881-B6D4-1C3AD676972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51F95168-EE91-4B9B-BCB0-3372F386CD5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4F705BD-2369-4DDA-8D95-FF95FB9632E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1A9AD0BD-D11D-4F09-8649-4E804192DA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 sz="1200"/>
            </a:lvl1pPr>
          </a:lstStyle>
          <a:p>
            <a:pPr algn="r">
              <a:defRPr/>
            </a:pPr>
            <a:endParaRPr lang="en-US" dirty="0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13" Type="http://schemas.openxmlformats.org/officeDocument/2006/relationships/image" Target="../media/image52.wmf"/><Relationship Id="rId18" Type="http://schemas.openxmlformats.org/officeDocument/2006/relationships/oleObject" Target="../embeddings/oleObject55.bin"/><Relationship Id="rId26" Type="http://schemas.openxmlformats.org/officeDocument/2006/relationships/oleObject" Target="../embeddings/oleObject76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44.wmf"/><Relationship Id="rId7" Type="http://schemas.openxmlformats.org/officeDocument/2006/relationships/image" Target="../media/image71.wmf"/><Relationship Id="rId12" Type="http://schemas.openxmlformats.org/officeDocument/2006/relationships/oleObject" Target="../embeddings/oleObject52.bin"/><Relationship Id="rId17" Type="http://schemas.openxmlformats.org/officeDocument/2006/relationships/image" Target="../media/image54.emf"/><Relationship Id="rId25" Type="http://schemas.openxmlformats.org/officeDocument/2006/relationships/image" Target="../media/image57.w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54.bin"/><Relationship Id="rId20" Type="http://schemas.openxmlformats.org/officeDocument/2006/relationships/oleObject" Target="../embeddings/oleObject56.bin"/><Relationship Id="rId29" Type="http://schemas.openxmlformats.org/officeDocument/2006/relationships/image" Target="../media/image59.wmf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72.bin"/><Relationship Id="rId11" Type="http://schemas.openxmlformats.org/officeDocument/2006/relationships/image" Target="../media/image51.wmf"/><Relationship Id="rId24" Type="http://schemas.openxmlformats.org/officeDocument/2006/relationships/oleObject" Target="../embeddings/oleObject75.bin"/><Relationship Id="rId5" Type="http://schemas.openxmlformats.org/officeDocument/2006/relationships/image" Target="../media/image70.wmf"/><Relationship Id="rId15" Type="http://schemas.openxmlformats.org/officeDocument/2006/relationships/image" Target="../media/image53.wmf"/><Relationship Id="rId23" Type="http://schemas.openxmlformats.org/officeDocument/2006/relationships/image" Target="../media/image56.emf"/><Relationship Id="rId28" Type="http://schemas.openxmlformats.org/officeDocument/2006/relationships/oleObject" Target="../embeddings/oleObject77.bin"/><Relationship Id="rId10" Type="http://schemas.openxmlformats.org/officeDocument/2006/relationships/oleObject" Target="../embeddings/oleObject51.bin"/><Relationship Id="rId19" Type="http://schemas.openxmlformats.org/officeDocument/2006/relationships/image" Target="../media/image55.emf"/><Relationship Id="rId4" Type="http://schemas.openxmlformats.org/officeDocument/2006/relationships/oleObject" Target="../embeddings/oleObject71.bin"/><Relationship Id="rId9" Type="http://schemas.openxmlformats.org/officeDocument/2006/relationships/image" Target="../media/image72.wmf"/><Relationship Id="rId14" Type="http://schemas.openxmlformats.org/officeDocument/2006/relationships/oleObject" Target="../embeddings/oleObject53.bin"/><Relationship Id="rId22" Type="http://schemas.openxmlformats.org/officeDocument/2006/relationships/oleObject" Target="../embeddings/oleObject74.bin"/><Relationship Id="rId27" Type="http://schemas.openxmlformats.org/officeDocument/2006/relationships/image" Target="../media/image5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74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79.bin"/><Relationship Id="rId5" Type="http://schemas.openxmlformats.org/officeDocument/2006/relationships/image" Target="../media/image73.wmf"/><Relationship Id="rId4" Type="http://schemas.openxmlformats.org/officeDocument/2006/relationships/oleObject" Target="../embeddings/oleObject78.bin"/><Relationship Id="rId9" Type="http://schemas.openxmlformats.org/officeDocument/2006/relationships/image" Target="../media/image7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13" Type="http://schemas.openxmlformats.org/officeDocument/2006/relationships/image" Target="../media/image80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77.wmf"/><Relationship Id="rId12" Type="http://schemas.openxmlformats.org/officeDocument/2006/relationships/oleObject" Target="../embeddings/oleObject85.bin"/><Relationship Id="rId17" Type="http://schemas.openxmlformats.org/officeDocument/2006/relationships/image" Target="../media/image82.w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87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82.bin"/><Relationship Id="rId11" Type="http://schemas.openxmlformats.org/officeDocument/2006/relationships/image" Target="../media/image79.wmf"/><Relationship Id="rId5" Type="http://schemas.openxmlformats.org/officeDocument/2006/relationships/image" Target="../media/image76.wmf"/><Relationship Id="rId15" Type="http://schemas.openxmlformats.org/officeDocument/2006/relationships/image" Target="../media/image81.wmf"/><Relationship Id="rId10" Type="http://schemas.openxmlformats.org/officeDocument/2006/relationships/oleObject" Target="../embeddings/oleObject84.bin"/><Relationship Id="rId4" Type="http://schemas.openxmlformats.org/officeDocument/2006/relationships/oleObject" Target="../embeddings/oleObject81.bin"/><Relationship Id="rId9" Type="http://schemas.openxmlformats.org/officeDocument/2006/relationships/image" Target="../media/image78.wmf"/><Relationship Id="rId14" Type="http://schemas.openxmlformats.org/officeDocument/2006/relationships/oleObject" Target="../embeddings/oleObject8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84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89.bin"/><Relationship Id="rId5" Type="http://schemas.openxmlformats.org/officeDocument/2006/relationships/image" Target="../media/image83.wmf"/><Relationship Id="rId4" Type="http://schemas.openxmlformats.org/officeDocument/2006/relationships/oleObject" Target="../embeddings/oleObject88.bin"/><Relationship Id="rId9" Type="http://schemas.openxmlformats.org/officeDocument/2006/relationships/image" Target="../media/image85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3.bin"/><Relationship Id="rId13" Type="http://schemas.openxmlformats.org/officeDocument/2006/relationships/image" Target="../media/image90.wmf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87.wmf"/><Relationship Id="rId12" Type="http://schemas.openxmlformats.org/officeDocument/2006/relationships/oleObject" Target="../embeddings/oleObject95.bin"/><Relationship Id="rId17" Type="http://schemas.openxmlformats.org/officeDocument/2006/relationships/image" Target="../media/image92.e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97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92.bin"/><Relationship Id="rId11" Type="http://schemas.openxmlformats.org/officeDocument/2006/relationships/image" Target="../media/image89.wmf"/><Relationship Id="rId5" Type="http://schemas.openxmlformats.org/officeDocument/2006/relationships/image" Target="../media/image86.wmf"/><Relationship Id="rId15" Type="http://schemas.openxmlformats.org/officeDocument/2006/relationships/image" Target="../media/image91.emf"/><Relationship Id="rId10" Type="http://schemas.openxmlformats.org/officeDocument/2006/relationships/oleObject" Target="../embeddings/oleObject94.bin"/><Relationship Id="rId4" Type="http://schemas.openxmlformats.org/officeDocument/2006/relationships/oleObject" Target="../embeddings/oleObject91.bin"/><Relationship Id="rId9" Type="http://schemas.openxmlformats.org/officeDocument/2006/relationships/image" Target="../media/image88.wmf"/><Relationship Id="rId14" Type="http://schemas.openxmlformats.org/officeDocument/2006/relationships/oleObject" Target="../embeddings/oleObject96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0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94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99.bin"/><Relationship Id="rId5" Type="http://schemas.openxmlformats.org/officeDocument/2006/relationships/image" Target="../media/image93.wmf"/><Relationship Id="rId4" Type="http://schemas.openxmlformats.org/officeDocument/2006/relationships/oleObject" Target="../embeddings/oleObject98.bin"/><Relationship Id="rId9" Type="http://schemas.openxmlformats.org/officeDocument/2006/relationships/image" Target="../media/image9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97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02.bin"/><Relationship Id="rId5" Type="http://schemas.openxmlformats.org/officeDocument/2006/relationships/image" Target="../media/image96.wmf"/><Relationship Id="rId4" Type="http://schemas.openxmlformats.org/officeDocument/2006/relationships/oleObject" Target="../embeddings/oleObject101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5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99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04.bin"/><Relationship Id="rId5" Type="http://schemas.openxmlformats.org/officeDocument/2006/relationships/image" Target="../media/image98.wmf"/><Relationship Id="rId4" Type="http://schemas.openxmlformats.org/officeDocument/2006/relationships/oleObject" Target="../embeddings/oleObject103.bin"/><Relationship Id="rId9" Type="http://schemas.openxmlformats.org/officeDocument/2006/relationships/image" Target="../media/image10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01.wmf"/><Relationship Id="rId4" Type="http://schemas.openxmlformats.org/officeDocument/2006/relationships/oleObject" Target="../embeddings/oleObject10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02.wmf"/><Relationship Id="rId4" Type="http://schemas.openxmlformats.org/officeDocument/2006/relationships/oleObject" Target="../embeddings/oleObject10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0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04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09.bin"/><Relationship Id="rId5" Type="http://schemas.openxmlformats.org/officeDocument/2006/relationships/image" Target="../media/image103.wmf"/><Relationship Id="rId4" Type="http://schemas.openxmlformats.org/officeDocument/2006/relationships/oleObject" Target="../embeddings/oleObject108.bin"/><Relationship Id="rId9" Type="http://schemas.openxmlformats.org/officeDocument/2006/relationships/image" Target="../media/image105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3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07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12.bin"/><Relationship Id="rId5" Type="http://schemas.openxmlformats.org/officeDocument/2006/relationships/image" Target="../media/image106.wmf"/><Relationship Id="rId4" Type="http://schemas.openxmlformats.org/officeDocument/2006/relationships/oleObject" Target="../embeddings/oleObject111.bin"/><Relationship Id="rId9" Type="http://schemas.openxmlformats.org/officeDocument/2006/relationships/image" Target="../media/image108.e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6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10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15.bin"/><Relationship Id="rId11" Type="http://schemas.openxmlformats.org/officeDocument/2006/relationships/image" Target="../media/image112.wmf"/><Relationship Id="rId5" Type="http://schemas.openxmlformats.org/officeDocument/2006/relationships/image" Target="../media/image109.wmf"/><Relationship Id="rId10" Type="http://schemas.openxmlformats.org/officeDocument/2006/relationships/oleObject" Target="../embeddings/oleObject117.bin"/><Relationship Id="rId4" Type="http://schemas.openxmlformats.org/officeDocument/2006/relationships/oleObject" Target="../embeddings/oleObject114.bin"/><Relationship Id="rId9" Type="http://schemas.openxmlformats.org/officeDocument/2006/relationships/image" Target="../media/image111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13" Type="http://schemas.openxmlformats.org/officeDocument/2006/relationships/image" Target="../media/image115.emf"/><Relationship Id="rId18" Type="http://schemas.openxmlformats.org/officeDocument/2006/relationships/oleObject" Target="../embeddings/oleObject125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114.emf"/><Relationship Id="rId12" Type="http://schemas.openxmlformats.org/officeDocument/2006/relationships/oleObject" Target="../embeddings/oleObject122.bin"/><Relationship Id="rId17" Type="http://schemas.openxmlformats.org/officeDocument/2006/relationships/image" Target="../media/image117.e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124.bin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19.bin"/><Relationship Id="rId11" Type="http://schemas.openxmlformats.org/officeDocument/2006/relationships/image" Target="../media/image44.wmf"/><Relationship Id="rId5" Type="http://schemas.openxmlformats.org/officeDocument/2006/relationships/image" Target="../media/image113.wmf"/><Relationship Id="rId15" Type="http://schemas.openxmlformats.org/officeDocument/2006/relationships/image" Target="../media/image116.wmf"/><Relationship Id="rId10" Type="http://schemas.openxmlformats.org/officeDocument/2006/relationships/oleObject" Target="../embeddings/oleObject121.bin"/><Relationship Id="rId19" Type="http://schemas.openxmlformats.org/officeDocument/2006/relationships/image" Target="../media/image118.wmf"/><Relationship Id="rId4" Type="http://schemas.openxmlformats.org/officeDocument/2006/relationships/oleObject" Target="../embeddings/oleObject118.bin"/><Relationship Id="rId9" Type="http://schemas.openxmlformats.org/officeDocument/2006/relationships/image" Target="../media/image46.wmf"/><Relationship Id="rId14" Type="http://schemas.openxmlformats.org/officeDocument/2006/relationships/oleObject" Target="../embeddings/oleObject123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8.bin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120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27.bin"/><Relationship Id="rId11" Type="http://schemas.openxmlformats.org/officeDocument/2006/relationships/image" Target="../media/image122.emf"/><Relationship Id="rId5" Type="http://schemas.openxmlformats.org/officeDocument/2006/relationships/image" Target="../media/image119.wmf"/><Relationship Id="rId10" Type="http://schemas.openxmlformats.org/officeDocument/2006/relationships/oleObject" Target="../embeddings/oleObject129.bin"/><Relationship Id="rId4" Type="http://schemas.openxmlformats.org/officeDocument/2006/relationships/oleObject" Target="../embeddings/oleObject126.bin"/><Relationship Id="rId9" Type="http://schemas.openxmlformats.org/officeDocument/2006/relationships/image" Target="../media/image121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2.bin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124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31.bin"/><Relationship Id="rId11" Type="http://schemas.openxmlformats.org/officeDocument/2006/relationships/image" Target="../media/image126.wmf"/><Relationship Id="rId5" Type="http://schemas.openxmlformats.org/officeDocument/2006/relationships/image" Target="../media/image123.wmf"/><Relationship Id="rId10" Type="http://schemas.openxmlformats.org/officeDocument/2006/relationships/oleObject" Target="../embeddings/oleObject133.bin"/><Relationship Id="rId4" Type="http://schemas.openxmlformats.org/officeDocument/2006/relationships/oleObject" Target="../embeddings/oleObject130.bin"/><Relationship Id="rId9" Type="http://schemas.openxmlformats.org/officeDocument/2006/relationships/image" Target="../media/image125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128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35.bin"/><Relationship Id="rId5" Type="http://schemas.openxmlformats.org/officeDocument/2006/relationships/image" Target="../media/image127.wmf"/><Relationship Id="rId4" Type="http://schemas.openxmlformats.org/officeDocument/2006/relationships/oleObject" Target="../embeddings/oleObject134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8.bin"/><Relationship Id="rId13" Type="http://schemas.openxmlformats.org/officeDocument/2006/relationships/image" Target="../media/image133.wmf"/><Relationship Id="rId18" Type="http://schemas.openxmlformats.org/officeDocument/2006/relationships/oleObject" Target="../embeddings/oleObject143.bin"/><Relationship Id="rId3" Type="http://schemas.openxmlformats.org/officeDocument/2006/relationships/notesSlide" Target="../notesSlides/notesSlide25.xml"/><Relationship Id="rId21" Type="http://schemas.openxmlformats.org/officeDocument/2006/relationships/image" Target="../media/image137.wmf"/><Relationship Id="rId7" Type="http://schemas.openxmlformats.org/officeDocument/2006/relationships/image" Target="../media/image130.emf"/><Relationship Id="rId12" Type="http://schemas.openxmlformats.org/officeDocument/2006/relationships/oleObject" Target="../embeddings/oleObject140.bin"/><Relationship Id="rId17" Type="http://schemas.openxmlformats.org/officeDocument/2006/relationships/image" Target="../media/image135.w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142.bin"/><Relationship Id="rId20" Type="http://schemas.openxmlformats.org/officeDocument/2006/relationships/oleObject" Target="../embeddings/oleObject144.bin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37.bin"/><Relationship Id="rId11" Type="http://schemas.openxmlformats.org/officeDocument/2006/relationships/image" Target="../media/image132.wmf"/><Relationship Id="rId5" Type="http://schemas.openxmlformats.org/officeDocument/2006/relationships/image" Target="../media/image129.emf"/><Relationship Id="rId15" Type="http://schemas.openxmlformats.org/officeDocument/2006/relationships/image" Target="../media/image134.wmf"/><Relationship Id="rId23" Type="http://schemas.openxmlformats.org/officeDocument/2006/relationships/image" Target="../media/image138.emf"/><Relationship Id="rId10" Type="http://schemas.openxmlformats.org/officeDocument/2006/relationships/oleObject" Target="../embeddings/oleObject139.bin"/><Relationship Id="rId19" Type="http://schemas.openxmlformats.org/officeDocument/2006/relationships/image" Target="../media/image136.wmf"/><Relationship Id="rId4" Type="http://schemas.openxmlformats.org/officeDocument/2006/relationships/oleObject" Target="../embeddings/oleObject136.bin"/><Relationship Id="rId9" Type="http://schemas.openxmlformats.org/officeDocument/2006/relationships/image" Target="../media/image131.wmf"/><Relationship Id="rId14" Type="http://schemas.openxmlformats.org/officeDocument/2006/relationships/oleObject" Target="../embeddings/oleObject141.bin"/><Relationship Id="rId22" Type="http://schemas.openxmlformats.org/officeDocument/2006/relationships/oleObject" Target="../embeddings/oleObject145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8.bin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140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47.bin"/><Relationship Id="rId5" Type="http://schemas.openxmlformats.org/officeDocument/2006/relationships/image" Target="../media/image139.wmf"/><Relationship Id="rId4" Type="http://schemas.openxmlformats.org/officeDocument/2006/relationships/oleObject" Target="../embeddings/oleObject146.bin"/><Relationship Id="rId9" Type="http://schemas.openxmlformats.org/officeDocument/2006/relationships/image" Target="../media/image141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1.bin"/><Relationship Id="rId13" Type="http://schemas.openxmlformats.org/officeDocument/2006/relationships/image" Target="../media/image146.wmf"/><Relationship Id="rId18" Type="http://schemas.openxmlformats.org/officeDocument/2006/relationships/oleObject" Target="../embeddings/oleObject156.bin"/><Relationship Id="rId3" Type="http://schemas.openxmlformats.org/officeDocument/2006/relationships/notesSlide" Target="../notesSlides/notesSlide27.xml"/><Relationship Id="rId21" Type="http://schemas.openxmlformats.org/officeDocument/2006/relationships/image" Target="../media/image46.wmf"/><Relationship Id="rId7" Type="http://schemas.openxmlformats.org/officeDocument/2006/relationships/image" Target="../media/image143.wmf"/><Relationship Id="rId12" Type="http://schemas.openxmlformats.org/officeDocument/2006/relationships/oleObject" Target="../embeddings/oleObject153.bin"/><Relationship Id="rId17" Type="http://schemas.openxmlformats.org/officeDocument/2006/relationships/image" Target="../media/image148.wmf"/><Relationship Id="rId25" Type="http://schemas.openxmlformats.org/officeDocument/2006/relationships/image" Target="../media/image151.w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155.bin"/><Relationship Id="rId20" Type="http://schemas.openxmlformats.org/officeDocument/2006/relationships/oleObject" Target="../embeddings/oleObject157.bin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50.bin"/><Relationship Id="rId11" Type="http://schemas.openxmlformats.org/officeDocument/2006/relationships/image" Target="../media/image145.wmf"/><Relationship Id="rId24" Type="http://schemas.openxmlformats.org/officeDocument/2006/relationships/oleObject" Target="../embeddings/oleObject159.bin"/><Relationship Id="rId5" Type="http://schemas.openxmlformats.org/officeDocument/2006/relationships/image" Target="../media/image142.wmf"/><Relationship Id="rId15" Type="http://schemas.openxmlformats.org/officeDocument/2006/relationships/image" Target="../media/image147.wmf"/><Relationship Id="rId23" Type="http://schemas.openxmlformats.org/officeDocument/2006/relationships/image" Target="../media/image150.wmf"/><Relationship Id="rId10" Type="http://schemas.openxmlformats.org/officeDocument/2006/relationships/oleObject" Target="../embeddings/oleObject152.bin"/><Relationship Id="rId19" Type="http://schemas.openxmlformats.org/officeDocument/2006/relationships/image" Target="../media/image149.emf"/><Relationship Id="rId4" Type="http://schemas.openxmlformats.org/officeDocument/2006/relationships/oleObject" Target="../embeddings/oleObject149.bin"/><Relationship Id="rId9" Type="http://schemas.openxmlformats.org/officeDocument/2006/relationships/image" Target="../media/image144.wmf"/><Relationship Id="rId14" Type="http://schemas.openxmlformats.org/officeDocument/2006/relationships/oleObject" Target="../embeddings/oleObject154.bin"/><Relationship Id="rId22" Type="http://schemas.openxmlformats.org/officeDocument/2006/relationships/oleObject" Target="../embeddings/oleObject158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0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emf"/><Relationship Id="rId25" Type="http://schemas.openxmlformats.org/officeDocument/2006/relationships/image" Target="../media/image12.w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4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28" Type="http://schemas.openxmlformats.org/officeDocument/2006/relationships/oleObject" Target="../embeddings/oleObject13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3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3.bin"/><Relationship Id="rId13" Type="http://schemas.openxmlformats.org/officeDocument/2006/relationships/image" Target="../media/image148.wmf"/><Relationship Id="rId18" Type="http://schemas.openxmlformats.org/officeDocument/2006/relationships/oleObject" Target="../embeddings/oleObject162.bin"/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153.wmf"/><Relationship Id="rId12" Type="http://schemas.openxmlformats.org/officeDocument/2006/relationships/oleObject" Target="../embeddings/oleObject155.bin"/><Relationship Id="rId17" Type="http://schemas.openxmlformats.org/officeDocument/2006/relationships/image" Target="../media/image46.w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157.bin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61.bin"/><Relationship Id="rId11" Type="http://schemas.openxmlformats.org/officeDocument/2006/relationships/image" Target="../media/image147.wmf"/><Relationship Id="rId5" Type="http://schemas.openxmlformats.org/officeDocument/2006/relationships/image" Target="../media/image152.wmf"/><Relationship Id="rId15" Type="http://schemas.openxmlformats.org/officeDocument/2006/relationships/image" Target="../media/image149.emf"/><Relationship Id="rId10" Type="http://schemas.openxmlformats.org/officeDocument/2006/relationships/oleObject" Target="../embeddings/oleObject154.bin"/><Relationship Id="rId19" Type="http://schemas.openxmlformats.org/officeDocument/2006/relationships/image" Target="../media/image150.wmf"/><Relationship Id="rId4" Type="http://schemas.openxmlformats.org/officeDocument/2006/relationships/oleObject" Target="../embeddings/oleObject160.bin"/><Relationship Id="rId9" Type="http://schemas.openxmlformats.org/officeDocument/2006/relationships/image" Target="../media/image146.wmf"/><Relationship Id="rId14" Type="http://schemas.openxmlformats.org/officeDocument/2006/relationships/oleObject" Target="../embeddings/oleObject156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5.bin"/><Relationship Id="rId13" Type="http://schemas.openxmlformats.org/officeDocument/2006/relationships/image" Target="../media/image46.wmf"/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155.wmf"/><Relationship Id="rId12" Type="http://schemas.openxmlformats.org/officeDocument/2006/relationships/oleObject" Target="../embeddings/oleObject167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64.bin"/><Relationship Id="rId11" Type="http://schemas.openxmlformats.org/officeDocument/2006/relationships/image" Target="../media/image157.wmf"/><Relationship Id="rId5" Type="http://schemas.openxmlformats.org/officeDocument/2006/relationships/image" Target="../media/image154.wmf"/><Relationship Id="rId15" Type="http://schemas.openxmlformats.org/officeDocument/2006/relationships/image" Target="../media/image158.emf"/><Relationship Id="rId10" Type="http://schemas.openxmlformats.org/officeDocument/2006/relationships/oleObject" Target="../embeddings/oleObject166.bin"/><Relationship Id="rId4" Type="http://schemas.openxmlformats.org/officeDocument/2006/relationships/oleObject" Target="../embeddings/oleObject163.bin"/><Relationship Id="rId9" Type="http://schemas.openxmlformats.org/officeDocument/2006/relationships/image" Target="../media/image156.wmf"/><Relationship Id="rId14" Type="http://schemas.openxmlformats.org/officeDocument/2006/relationships/oleObject" Target="../embeddings/oleObject168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1.bin"/><Relationship Id="rId13" Type="http://schemas.openxmlformats.org/officeDocument/2006/relationships/image" Target="../media/image163.emf"/><Relationship Id="rId18" Type="http://schemas.openxmlformats.org/officeDocument/2006/relationships/oleObject" Target="../embeddings/oleObject176.bin"/><Relationship Id="rId26" Type="http://schemas.openxmlformats.org/officeDocument/2006/relationships/oleObject" Target="../embeddings/oleObject180.bin"/><Relationship Id="rId3" Type="http://schemas.openxmlformats.org/officeDocument/2006/relationships/notesSlide" Target="../notesSlides/notesSlide30.xml"/><Relationship Id="rId21" Type="http://schemas.openxmlformats.org/officeDocument/2006/relationships/image" Target="../media/image164.wmf"/><Relationship Id="rId7" Type="http://schemas.openxmlformats.org/officeDocument/2006/relationships/image" Target="../media/image160.wmf"/><Relationship Id="rId12" Type="http://schemas.openxmlformats.org/officeDocument/2006/relationships/oleObject" Target="../embeddings/oleObject173.bin"/><Relationship Id="rId17" Type="http://schemas.openxmlformats.org/officeDocument/2006/relationships/image" Target="../media/image132.wmf"/><Relationship Id="rId25" Type="http://schemas.openxmlformats.org/officeDocument/2006/relationships/image" Target="../media/image165.w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175.bin"/><Relationship Id="rId20" Type="http://schemas.openxmlformats.org/officeDocument/2006/relationships/oleObject" Target="../embeddings/oleObject177.bin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70.bin"/><Relationship Id="rId11" Type="http://schemas.openxmlformats.org/officeDocument/2006/relationships/image" Target="../media/image162.wmf"/><Relationship Id="rId24" Type="http://schemas.openxmlformats.org/officeDocument/2006/relationships/oleObject" Target="../embeddings/oleObject179.bin"/><Relationship Id="rId5" Type="http://schemas.openxmlformats.org/officeDocument/2006/relationships/image" Target="../media/image159.wmf"/><Relationship Id="rId15" Type="http://schemas.openxmlformats.org/officeDocument/2006/relationships/image" Target="../media/image46.wmf"/><Relationship Id="rId23" Type="http://schemas.openxmlformats.org/officeDocument/2006/relationships/image" Target="../media/image134.wmf"/><Relationship Id="rId10" Type="http://schemas.openxmlformats.org/officeDocument/2006/relationships/oleObject" Target="../embeddings/oleObject172.bin"/><Relationship Id="rId19" Type="http://schemas.openxmlformats.org/officeDocument/2006/relationships/image" Target="../media/image133.wmf"/><Relationship Id="rId4" Type="http://schemas.openxmlformats.org/officeDocument/2006/relationships/oleObject" Target="../embeddings/oleObject169.bin"/><Relationship Id="rId9" Type="http://schemas.openxmlformats.org/officeDocument/2006/relationships/image" Target="../media/image161.wmf"/><Relationship Id="rId14" Type="http://schemas.openxmlformats.org/officeDocument/2006/relationships/oleObject" Target="../embeddings/oleObject174.bin"/><Relationship Id="rId22" Type="http://schemas.openxmlformats.org/officeDocument/2006/relationships/oleObject" Target="../embeddings/oleObject178.bin"/><Relationship Id="rId27" Type="http://schemas.openxmlformats.org/officeDocument/2006/relationships/image" Target="../media/image166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168.emf"/><Relationship Id="rId18" Type="http://schemas.openxmlformats.org/officeDocument/2006/relationships/oleObject" Target="../embeddings/oleObject185.bin"/><Relationship Id="rId3" Type="http://schemas.openxmlformats.org/officeDocument/2006/relationships/notesSlide" Target="../notesSlides/notesSlide31.xml"/><Relationship Id="rId21" Type="http://schemas.openxmlformats.org/officeDocument/2006/relationships/image" Target="../media/image172.wmf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182.bin"/><Relationship Id="rId17" Type="http://schemas.openxmlformats.org/officeDocument/2006/relationships/image" Target="../media/image170.wmf"/><Relationship Id="rId25" Type="http://schemas.openxmlformats.org/officeDocument/2006/relationships/image" Target="../media/image174.w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184.bin"/><Relationship Id="rId20" Type="http://schemas.openxmlformats.org/officeDocument/2006/relationships/oleObject" Target="../embeddings/oleObject186.bin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167.wmf"/><Relationship Id="rId24" Type="http://schemas.openxmlformats.org/officeDocument/2006/relationships/oleObject" Target="../embeddings/oleObject188.bin"/><Relationship Id="rId5" Type="http://schemas.openxmlformats.org/officeDocument/2006/relationships/image" Target="../media/image22.wmf"/><Relationship Id="rId15" Type="http://schemas.openxmlformats.org/officeDocument/2006/relationships/image" Target="../media/image169.wmf"/><Relationship Id="rId23" Type="http://schemas.openxmlformats.org/officeDocument/2006/relationships/image" Target="../media/image173.wmf"/><Relationship Id="rId10" Type="http://schemas.openxmlformats.org/officeDocument/2006/relationships/oleObject" Target="../embeddings/oleObject181.bin"/><Relationship Id="rId19" Type="http://schemas.openxmlformats.org/officeDocument/2006/relationships/image" Target="../media/image171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36.wmf"/><Relationship Id="rId14" Type="http://schemas.openxmlformats.org/officeDocument/2006/relationships/oleObject" Target="../embeddings/oleObject183.bin"/><Relationship Id="rId22" Type="http://schemas.openxmlformats.org/officeDocument/2006/relationships/oleObject" Target="../embeddings/oleObject187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1.bin"/><Relationship Id="rId13" Type="http://schemas.openxmlformats.org/officeDocument/2006/relationships/image" Target="../media/image133.wmf"/><Relationship Id="rId18" Type="http://schemas.openxmlformats.org/officeDocument/2006/relationships/oleObject" Target="../embeddings/oleObject196.bin"/><Relationship Id="rId3" Type="http://schemas.openxmlformats.org/officeDocument/2006/relationships/notesSlide" Target="../notesSlides/notesSlide32.xml"/><Relationship Id="rId21" Type="http://schemas.openxmlformats.org/officeDocument/2006/relationships/image" Target="../media/image180.wmf"/><Relationship Id="rId7" Type="http://schemas.openxmlformats.org/officeDocument/2006/relationships/image" Target="../media/image176.wmf"/><Relationship Id="rId12" Type="http://schemas.openxmlformats.org/officeDocument/2006/relationships/oleObject" Target="../embeddings/oleObject193.bin"/><Relationship Id="rId17" Type="http://schemas.openxmlformats.org/officeDocument/2006/relationships/image" Target="../media/image178.w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195.bin"/><Relationship Id="rId20" Type="http://schemas.openxmlformats.org/officeDocument/2006/relationships/oleObject" Target="../embeddings/oleObject197.bin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90.bin"/><Relationship Id="rId11" Type="http://schemas.openxmlformats.org/officeDocument/2006/relationships/image" Target="../media/image132.wmf"/><Relationship Id="rId5" Type="http://schemas.openxmlformats.org/officeDocument/2006/relationships/image" Target="../media/image175.wmf"/><Relationship Id="rId15" Type="http://schemas.openxmlformats.org/officeDocument/2006/relationships/image" Target="../media/image177.emf"/><Relationship Id="rId10" Type="http://schemas.openxmlformats.org/officeDocument/2006/relationships/oleObject" Target="../embeddings/oleObject192.bin"/><Relationship Id="rId19" Type="http://schemas.openxmlformats.org/officeDocument/2006/relationships/image" Target="../media/image179.emf"/><Relationship Id="rId4" Type="http://schemas.openxmlformats.org/officeDocument/2006/relationships/oleObject" Target="../embeddings/oleObject189.bin"/><Relationship Id="rId9" Type="http://schemas.openxmlformats.org/officeDocument/2006/relationships/image" Target="../media/image134.wmf"/><Relationship Id="rId14" Type="http://schemas.openxmlformats.org/officeDocument/2006/relationships/oleObject" Target="../embeddings/oleObject194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0.bin"/><Relationship Id="rId13" Type="http://schemas.openxmlformats.org/officeDocument/2006/relationships/image" Target="../media/image185.wmf"/><Relationship Id="rId18" Type="http://schemas.openxmlformats.org/officeDocument/2006/relationships/oleObject" Target="../embeddings/oleObject205.bin"/><Relationship Id="rId3" Type="http://schemas.openxmlformats.org/officeDocument/2006/relationships/notesSlide" Target="../notesSlides/notesSlide33.xml"/><Relationship Id="rId21" Type="http://schemas.openxmlformats.org/officeDocument/2006/relationships/image" Target="../media/image189.wmf"/><Relationship Id="rId7" Type="http://schemas.openxmlformats.org/officeDocument/2006/relationships/image" Target="../media/image182.wmf"/><Relationship Id="rId12" Type="http://schemas.openxmlformats.org/officeDocument/2006/relationships/oleObject" Target="../embeddings/oleObject202.bin"/><Relationship Id="rId17" Type="http://schemas.openxmlformats.org/officeDocument/2006/relationships/image" Target="../media/image187.w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204.bin"/><Relationship Id="rId20" Type="http://schemas.openxmlformats.org/officeDocument/2006/relationships/oleObject" Target="../embeddings/oleObject206.bin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99.bin"/><Relationship Id="rId11" Type="http://schemas.openxmlformats.org/officeDocument/2006/relationships/image" Target="../media/image184.wmf"/><Relationship Id="rId5" Type="http://schemas.openxmlformats.org/officeDocument/2006/relationships/image" Target="../media/image181.wmf"/><Relationship Id="rId15" Type="http://schemas.openxmlformats.org/officeDocument/2006/relationships/image" Target="../media/image186.wmf"/><Relationship Id="rId10" Type="http://schemas.openxmlformats.org/officeDocument/2006/relationships/oleObject" Target="../embeddings/oleObject201.bin"/><Relationship Id="rId19" Type="http://schemas.openxmlformats.org/officeDocument/2006/relationships/image" Target="../media/image188.wmf"/><Relationship Id="rId4" Type="http://schemas.openxmlformats.org/officeDocument/2006/relationships/oleObject" Target="../embeddings/oleObject198.bin"/><Relationship Id="rId9" Type="http://schemas.openxmlformats.org/officeDocument/2006/relationships/image" Target="../media/image183.wmf"/><Relationship Id="rId14" Type="http://schemas.openxmlformats.org/officeDocument/2006/relationships/oleObject" Target="../embeddings/oleObject203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9.bin"/><Relationship Id="rId13" Type="http://schemas.openxmlformats.org/officeDocument/2006/relationships/image" Target="../media/image194.wmf"/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191.wmf"/><Relationship Id="rId12" Type="http://schemas.openxmlformats.org/officeDocument/2006/relationships/oleObject" Target="../embeddings/oleObject21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208.bin"/><Relationship Id="rId11" Type="http://schemas.openxmlformats.org/officeDocument/2006/relationships/image" Target="../media/image193.wmf"/><Relationship Id="rId5" Type="http://schemas.openxmlformats.org/officeDocument/2006/relationships/image" Target="../media/image190.wmf"/><Relationship Id="rId15" Type="http://schemas.openxmlformats.org/officeDocument/2006/relationships/image" Target="../media/image195.wmf"/><Relationship Id="rId10" Type="http://schemas.openxmlformats.org/officeDocument/2006/relationships/oleObject" Target="../embeddings/oleObject210.bin"/><Relationship Id="rId4" Type="http://schemas.openxmlformats.org/officeDocument/2006/relationships/oleObject" Target="../embeddings/oleObject207.bin"/><Relationship Id="rId9" Type="http://schemas.openxmlformats.org/officeDocument/2006/relationships/image" Target="../media/image192.wmf"/><Relationship Id="rId14" Type="http://schemas.openxmlformats.org/officeDocument/2006/relationships/oleObject" Target="../embeddings/oleObject212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5.bin"/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197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214.bin"/><Relationship Id="rId11" Type="http://schemas.openxmlformats.org/officeDocument/2006/relationships/image" Target="../media/image199.wmf"/><Relationship Id="rId5" Type="http://schemas.openxmlformats.org/officeDocument/2006/relationships/image" Target="../media/image196.wmf"/><Relationship Id="rId10" Type="http://schemas.openxmlformats.org/officeDocument/2006/relationships/oleObject" Target="../embeddings/oleObject216.bin"/><Relationship Id="rId4" Type="http://schemas.openxmlformats.org/officeDocument/2006/relationships/oleObject" Target="../embeddings/oleObject213.bin"/><Relationship Id="rId9" Type="http://schemas.openxmlformats.org/officeDocument/2006/relationships/image" Target="../media/image198.w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9.bin"/><Relationship Id="rId13" Type="http://schemas.openxmlformats.org/officeDocument/2006/relationships/image" Target="../media/image204.wmf"/><Relationship Id="rId18" Type="http://schemas.openxmlformats.org/officeDocument/2006/relationships/oleObject" Target="../embeddings/oleObject224.bin"/><Relationship Id="rId3" Type="http://schemas.openxmlformats.org/officeDocument/2006/relationships/notesSlide" Target="../notesSlides/notesSlide36.xml"/><Relationship Id="rId21" Type="http://schemas.openxmlformats.org/officeDocument/2006/relationships/image" Target="../media/image208.wmf"/><Relationship Id="rId7" Type="http://schemas.openxmlformats.org/officeDocument/2006/relationships/image" Target="../media/image201.wmf"/><Relationship Id="rId12" Type="http://schemas.openxmlformats.org/officeDocument/2006/relationships/oleObject" Target="../embeddings/oleObject221.bin"/><Relationship Id="rId17" Type="http://schemas.openxmlformats.org/officeDocument/2006/relationships/image" Target="../media/image206.wmf"/><Relationship Id="rId25" Type="http://schemas.openxmlformats.org/officeDocument/2006/relationships/image" Target="../media/image210.w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223.bin"/><Relationship Id="rId20" Type="http://schemas.openxmlformats.org/officeDocument/2006/relationships/oleObject" Target="../embeddings/oleObject225.bin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218.bin"/><Relationship Id="rId11" Type="http://schemas.openxmlformats.org/officeDocument/2006/relationships/image" Target="../media/image203.wmf"/><Relationship Id="rId24" Type="http://schemas.openxmlformats.org/officeDocument/2006/relationships/oleObject" Target="../embeddings/oleObject227.bin"/><Relationship Id="rId5" Type="http://schemas.openxmlformats.org/officeDocument/2006/relationships/image" Target="../media/image200.wmf"/><Relationship Id="rId15" Type="http://schemas.openxmlformats.org/officeDocument/2006/relationships/image" Target="../media/image205.wmf"/><Relationship Id="rId23" Type="http://schemas.openxmlformats.org/officeDocument/2006/relationships/image" Target="../media/image209.wmf"/><Relationship Id="rId10" Type="http://schemas.openxmlformats.org/officeDocument/2006/relationships/oleObject" Target="../embeddings/oleObject220.bin"/><Relationship Id="rId19" Type="http://schemas.openxmlformats.org/officeDocument/2006/relationships/image" Target="../media/image207.wmf"/><Relationship Id="rId4" Type="http://schemas.openxmlformats.org/officeDocument/2006/relationships/oleObject" Target="../embeddings/oleObject217.bin"/><Relationship Id="rId9" Type="http://schemas.openxmlformats.org/officeDocument/2006/relationships/image" Target="../media/image202.wmf"/><Relationship Id="rId14" Type="http://schemas.openxmlformats.org/officeDocument/2006/relationships/oleObject" Target="../embeddings/oleObject222.bin"/><Relationship Id="rId22" Type="http://schemas.openxmlformats.org/officeDocument/2006/relationships/oleObject" Target="../embeddings/oleObject226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0.bin"/><Relationship Id="rId13" Type="http://schemas.openxmlformats.org/officeDocument/2006/relationships/image" Target="../media/image213.wmf"/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201.wmf"/><Relationship Id="rId12" Type="http://schemas.openxmlformats.org/officeDocument/2006/relationships/oleObject" Target="../embeddings/oleObject232.bin"/><Relationship Id="rId17" Type="http://schemas.openxmlformats.org/officeDocument/2006/relationships/image" Target="../media/image215.w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234.bin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229.bin"/><Relationship Id="rId11" Type="http://schemas.openxmlformats.org/officeDocument/2006/relationships/image" Target="../media/image212.wmf"/><Relationship Id="rId5" Type="http://schemas.openxmlformats.org/officeDocument/2006/relationships/image" Target="../media/image211.wmf"/><Relationship Id="rId15" Type="http://schemas.openxmlformats.org/officeDocument/2006/relationships/image" Target="../media/image214.wmf"/><Relationship Id="rId10" Type="http://schemas.openxmlformats.org/officeDocument/2006/relationships/oleObject" Target="../embeddings/oleObject231.bin"/><Relationship Id="rId4" Type="http://schemas.openxmlformats.org/officeDocument/2006/relationships/oleObject" Target="../embeddings/oleObject228.bin"/><Relationship Id="rId9" Type="http://schemas.openxmlformats.org/officeDocument/2006/relationships/image" Target="../media/image202.wmf"/><Relationship Id="rId14" Type="http://schemas.openxmlformats.org/officeDocument/2006/relationships/oleObject" Target="../embeddings/oleObject23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9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7.wmf"/><Relationship Id="rId14" Type="http://schemas.openxmlformats.org/officeDocument/2006/relationships/image" Target="../media/image20.emf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7.bin"/><Relationship Id="rId3" Type="http://schemas.openxmlformats.org/officeDocument/2006/relationships/notesSlide" Target="../notesSlides/notesSlide38.xml"/><Relationship Id="rId7" Type="http://schemas.openxmlformats.org/officeDocument/2006/relationships/image" Target="../media/image217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236.bin"/><Relationship Id="rId11" Type="http://schemas.openxmlformats.org/officeDocument/2006/relationships/image" Target="../media/image219.wmf"/><Relationship Id="rId5" Type="http://schemas.openxmlformats.org/officeDocument/2006/relationships/image" Target="../media/image216.wmf"/><Relationship Id="rId10" Type="http://schemas.openxmlformats.org/officeDocument/2006/relationships/oleObject" Target="../embeddings/oleObject238.bin"/><Relationship Id="rId4" Type="http://schemas.openxmlformats.org/officeDocument/2006/relationships/oleObject" Target="../embeddings/oleObject235.bin"/><Relationship Id="rId9" Type="http://schemas.openxmlformats.org/officeDocument/2006/relationships/image" Target="../media/image218.wmf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1.bin"/><Relationship Id="rId13" Type="http://schemas.openxmlformats.org/officeDocument/2006/relationships/image" Target="../media/image224.wmf"/><Relationship Id="rId3" Type="http://schemas.openxmlformats.org/officeDocument/2006/relationships/notesSlide" Target="../notesSlides/notesSlide39.xml"/><Relationship Id="rId7" Type="http://schemas.openxmlformats.org/officeDocument/2006/relationships/image" Target="../media/image221.wmf"/><Relationship Id="rId12" Type="http://schemas.openxmlformats.org/officeDocument/2006/relationships/oleObject" Target="../embeddings/oleObject243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9.vml"/><Relationship Id="rId6" Type="http://schemas.openxmlformats.org/officeDocument/2006/relationships/oleObject" Target="../embeddings/oleObject240.bin"/><Relationship Id="rId11" Type="http://schemas.openxmlformats.org/officeDocument/2006/relationships/image" Target="../media/image223.wmf"/><Relationship Id="rId5" Type="http://schemas.openxmlformats.org/officeDocument/2006/relationships/image" Target="../media/image220.wmf"/><Relationship Id="rId15" Type="http://schemas.openxmlformats.org/officeDocument/2006/relationships/image" Target="../media/image225.wmf"/><Relationship Id="rId10" Type="http://schemas.openxmlformats.org/officeDocument/2006/relationships/oleObject" Target="../embeddings/oleObject242.bin"/><Relationship Id="rId4" Type="http://schemas.openxmlformats.org/officeDocument/2006/relationships/oleObject" Target="../embeddings/oleObject239.bin"/><Relationship Id="rId9" Type="http://schemas.openxmlformats.org/officeDocument/2006/relationships/image" Target="../media/image222.wmf"/><Relationship Id="rId14" Type="http://schemas.openxmlformats.org/officeDocument/2006/relationships/oleObject" Target="../embeddings/oleObject244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7.bin"/><Relationship Id="rId3" Type="http://schemas.openxmlformats.org/officeDocument/2006/relationships/notesSlide" Target="../notesSlides/notesSlide40.xml"/><Relationship Id="rId7" Type="http://schemas.openxmlformats.org/officeDocument/2006/relationships/image" Target="../media/image227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246.bin"/><Relationship Id="rId11" Type="http://schemas.openxmlformats.org/officeDocument/2006/relationships/image" Target="../media/image229.wmf"/><Relationship Id="rId5" Type="http://schemas.openxmlformats.org/officeDocument/2006/relationships/image" Target="../media/image226.wmf"/><Relationship Id="rId10" Type="http://schemas.openxmlformats.org/officeDocument/2006/relationships/oleObject" Target="../embeddings/oleObject248.bin"/><Relationship Id="rId4" Type="http://schemas.openxmlformats.org/officeDocument/2006/relationships/oleObject" Target="../embeddings/oleObject245.bin"/><Relationship Id="rId9" Type="http://schemas.openxmlformats.org/officeDocument/2006/relationships/image" Target="../media/image228.w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1.bin"/><Relationship Id="rId13" Type="http://schemas.openxmlformats.org/officeDocument/2006/relationships/image" Target="../media/image212.wmf"/><Relationship Id="rId18" Type="http://schemas.openxmlformats.org/officeDocument/2006/relationships/oleObject" Target="../embeddings/oleObject256.bin"/><Relationship Id="rId3" Type="http://schemas.openxmlformats.org/officeDocument/2006/relationships/notesSlide" Target="../notesSlides/notesSlide41.xml"/><Relationship Id="rId21" Type="http://schemas.openxmlformats.org/officeDocument/2006/relationships/image" Target="../media/image232.wmf"/><Relationship Id="rId7" Type="http://schemas.openxmlformats.org/officeDocument/2006/relationships/image" Target="../media/image201.wmf"/><Relationship Id="rId12" Type="http://schemas.openxmlformats.org/officeDocument/2006/relationships/oleObject" Target="../embeddings/oleObject253.bin"/><Relationship Id="rId17" Type="http://schemas.openxmlformats.org/officeDocument/2006/relationships/image" Target="../media/image214.wmf"/><Relationship Id="rId25" Type="http://schemas.openxmlformats.org/officeDocument/2006/relationships/image" Target="../media/image234.w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255.bin"/><Relationship Id="rId20" Type="http://schemas.openxmlformats.org/officeDocument/2006/relationships/oleObject" Target="../embeddings/oleObject257.bin"/><Relationship Id="rId1" Type="http://schemas.openxmlformats.org/officeDocument/2006/relationships/vmlDrawing" Target="../drawings/vmlDrawing41.vml"/><Relationship Id="rId6" Type="http://schemas.openxmlformats.org/officeDocument/2006/relationships/oleObject" Target="../embeddings/oleObject250.bin"/><Relationship Id="rId11" Type="http://schemas.openxmlformats.org/officeDocument/2006/relationships/image" Target="../media/image231.wmf"/><Relationship Id="rId24" Type="http://schemas.openxmlformats.org/officeDocument/2006/relationships/oleObject" Target="../embeddings/oleObject259.bin"/><Relationship Id="rId5" Type="http://schemas.openxmlformats.org/officeDocument/2006/relationships/image" Target="../media/image230.wmf"/><Relationship Id="rId15" Type="http://schemas.openxmlformats.org/officeDocument/2006/relationships/image" Target="../media/image213.wmf"/><Relationship Id="rId23" Type="http://schemas.openxmlformats.org/officeDocument/2006/relationships/image" Target="../media/image233.wmf"/><Relationship Id="rId10" Type="http://schemas.openxmlformats.org/officeDocument/2006/relationships/oleObject" Target="../embeddings/oleObject252.bin"/><Relationship Id="rId19" Type="http://schemas.openxmlformats.org/officeDocument/2006/relationships/image" Target="../media/image215.wmf"/><Relationship Id="rId4" Type="http://schemas.openxmlformats.org/officeDocument/2006/relationships/oleObject" Target="../embeddings/oleObject249.bin"/><Relationship Id="rId9" Type="http://schemas.openxmlformats.org/officeDocument/2006/relationships/image" Target="../media/image202.wmf"/><Relationship Id="rId14" Type="http://schemas.openxmlformats.org/officeDocument/2006/relationships/oleObject" Target="../embeddings/oleObject254.bin"/><Relationship Id="rId22" Type="http://schemas.openxmlformats.org/officeDocument/2006/relationships/oleObject" Target="../embeddings/oleObject258.bin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2.bin"/><Relationship Id="rId3" Type="http://schemas.openxmlformats.org/officeDocument/2006/relationships/notesSlide" Target="../notesSlides/notesSlide42.xml"/><Relationship Id="rId7" Type="http://schemas.openxmlformats.org/officeDocument/2006/relationships/image" Target="../media/image236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2.vml"/><Relationship Id="rId6" Type="http://schemas.openxmlformats.org/officeDocument/2006/relationships/oleObject" Target="../embeddings/oleObject261.bin"/><Relationship Id="rId11" Type="http://schemas.openxmlformats.org/officeDocument/2006/relationships/image" Target="../media/image238.wmf"/><Relationship Id="rId5" Type="http://schemas.openxmlformats.org/officeDocument/2006/relationships/image" Target="../media/image235.wmf"/><Relationship Id="rId10" Type="http://schemas.openxmlformats.org/officeDocument/2006/relationships/oleObject" Target="../embeddings/oleObject263.bin"/><Relationship Id="rId4" Type="http://schemas.openxmlformats.org/officeDocument/2006/relationships/oleObject" Target="../embeddings/oleObject260.bin"/><Relationship Id="rId9" Type="http://schemas.openxmlformats.org/officeDocument/2006/relationships/image" Target="../media/image23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5.wmf"/><Relationship Id="rId18" Type="http://schemas.openxmlformats.org/officeDocument/2006/relationships/oleObject" Target="../embeddings/oleObject26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29.wmf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3.bin"/><Relationship Id="rId17" Type="http://schemas.openxmlformats.org/officeDocument/2006/relationships/image" Target="../media/image27.w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25.bin"/><Relationship Id="rId20" Type="http://schemas.openxmlformats.org/officeDocument/2006/relationships/oleObject" Target="../embeddings/oleObject27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5" Type="http://schemas.openxmlformats.org/officeDocument/2006/relationships/image" Target="../media/image26.wmf"/><Relationship Id="rId23" Type="http://schemas.openxmlformats.org/officeDocument/2006/relationships/image" Target="../media/image30.wmf"/><Relationship Id="rId10" Type="http://schemas.openxmlformats.org/officeDocument/2006/relationships/oleObject" Target="../embeddings/oleObject22.bin"/><Relationship Id="rId19" Type="http://schemas.openxmlformats.org/officeDocument/2006/relationships/image" Target="../media/image28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4.bin"/><Relationship Id="rId22" Type="http://schemas.openxmlformats.org/officeDocument/2006/relationships/oleObject" Target="../embeddings/oleObject28.bin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5.wmf"/><Relationship Id="rId18" Type="http://schemas.openxmlformats.org/officeDocument/2006/relationships/oleObject" Target="../embeddings/oleObject36.bin"/><Relationship Id="rId26" Type="http://schemas.openxmlformats.org/officeDocument/2006/relationships/oleObject" Target="../embeddings/oleObject40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37.emf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33.bin"/><Relationship Id="rId17" Type="http://schemas.openxmlformats.org/officeDocument/2006/relationships/image" Target="../media/image23.wmf"/><Relationship Id="rId25" Type="http://schemas.openxmlformats.org/officeDocument/2006/relationships/image" Target="../media/image39.wmf"/><Relationship Id="rId33" Type="http://schemas.openxmlformats.org/officeDocument/2006/relationships/image" Target="../media/image43.w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35.bin"/><Relationship Id="rId20" Type="http://schemas.openxmlformats.org/officeDocument/2006/relationships/oleObject" Target="../embeddings/oleObject37.bin"/><Relationship Id="rId29" Type="http://schemas.openxmlformats.org/officeDocument/2006/relationships/image" Target="../media/image41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34.wmf"/><Relationship Id="rId24" Type="http://schemas.openxmlformats.org/officeDocument/2006/relationships/oleObject" Target="../embeddings/oleObject39.bin"/><Relationship Id="rId32" Type="http://schemas.openxmlformats.org/officeDocument/2006/relationships/oleObject" Target="../embeddings/oleObject43.bin"/><Relationship Id="rId5" Type="http://schemas.openxmlformats.org/officeDocument/2006/relationships/image" Target="../media/image31.wmf"/><Relationship Id="rId15" Type="http://schemas.openxmlformats.org/officeDocument/2006/relationships/image" Target="../media/image22.wmf"/><Relationship Id="rId23" Type="http://schemas.openxmlformats.org/officeDocument/2006/relationships/image" Target="../media/image38.wmf"/><Relationship Id="rId28" Type="http://schemas.openxmlformats.org/officeDocument/2006/relationships/oleObject" Target="../embeddings/oleObject41.bin"/><Relationship Id="rId10" Type="http://schemas.openxmlformats.org/officeDocument/2006/relationships/oleObject" Target="../embeddings/oleObject32.bin"/><Relationship Id="rId19" Type="http://schemas.openxmlformats.org/officeDocument/2006/relationships/image" Target="../media/image36.wmf"/><Relationship Id="rId31" Type="http://schemas.openxmlformats.org/officeDocument/2006/relationships/image" Target="../media/image42.wmf"/><Relationship Id="rId4" Type="http://schemas.openxmlformats.org/officeDocument/2006/relationships/oleObject" Target="../embeddings/oleObject29.bin"/><Relationship Id="rId9" Type="http://schemas.openxmlformats.org/officeDocument/2006/relationships/image" Target="../media/image33.wmf"/><Relationship Id="rId14" Type="http://schemas.openxmlformats.org/officeDocument/2006/relationships/oleObject" Target="../embeddings/oleObject34.bin"/><Relationship Id="rId22" Type="http://schemas.openxmlformats.org/officeDocument/2006/relationships/oleObject" Target="../embeddings/oleObject38.bin"/><Relationship Id="rId27" Type="http://schemas.openxmlformats.org/officeDocument/2006/relationships/image" Target="../media/image40.emf"/><Relationship Id="rId30" Type="http://schemas.openxmlformats.org/officeDocument/2006/relationships/oleObject" Target="../embeddings/oleObject42.bin"/><Relationship Id="rId8" Type="http://schemas.openxmlformats.org/officeDocument/2006/relationships/oleObject" Target="../embeddings/oleObject3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5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44.bin"/><Relationship Id="rId9" Type="http://schemas.openxmlformats.org/officeDocument/2006/relationships/image" Target="../media/image4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13" Type="http://schemas.openxmlformats.org/officeDocument/2006/relationships/image" Target="../media/image51.wmf"/><Relationship Id="rId18" Type="http://schemas.openxmlformats.org/officeDocument/2006/relationships/oleObject" Target="../embeddings/oleObject54.bin"/><Relationship Id="rId26" Type="http://schemas.openxmlformats.org/officeDocument/2006/relationships/oleObject" Target="../embeddings/oleObject58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55.emf"/><Relationship Id="rId7" Type="http://schemas.openxmlformats.org/officeDocument/2006/relationships/image" Target="../media/image48.wmf"/><Relationship Id="rId12" Type="http://schemas.openxmlformats.org/officeDocument/2006/relationships/oleObject" Target="../embeddings/oleObject51.bin"/><Relationship Id="rId17" Type="http://schemas.openxmlformats.org/officeDocument/2006/relationships/image" Target="../media/image53.wmf"/><Relationship Id="rId25" Type="http://schemas.openxmlformats.org/officeDocument/2006/relationships/image" Target="../media/image56.e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53.bin"/><Relationship Id="rId20" Type="http://schemas.openxmlformats.org/officeDocument/2006/relationships/oleObject" Target="../embeddings/oleObject55.bin"/><Relationship Id="rId29" Type="http://schemas.openxmlformats.org/officeDocument/2006/relationships/image" Target="../media/image58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8.bin"/><Relationship Id="rId11" Type="http://schemas.openxmlformats.org/officeDocument/2006/relationships/image" Target="../media/image50.wmf"/><Relationship Id="rId24" Type="http://schemas.openxmlformats.org/officeDocument/2006/relationships/oleObject" Target="../embeddings/oleObject57.bin"/><Relationship Id="rId5" Type="http://schemas.openxmlformats.org/officeDocument/2006/relationships/image" Target="../media/image47.wmf"/><Relationship Id="rId15" Type="http://schemas.openxmlformats.org/officeDocument/2006/relationships/image" Target="../media/image52.wmf"/><Relationship Id="rId23" Type="http://schemas.openxmlformats.org/officeDocument/2006/relationships/image" Target="../media/image44.wmf"/><Relationship Id="rId28" Type="http://schemas.openxmlformats.org/officeDocument/2006/relationships/oleObject" Target="../embeddings/oleObject59.bin"/><Relationship Id="rId10" Type="http://schemas.openxmlformats.org/officeDocument/2006/relationships/oleObject" Target="../embeddings/oleObject50.bin"/><Relationship Id="rId19" Type="http://schemas.openxmlformats.org/officeDocument/2006/relationships/image" Target="../media/image54.emf"/><Relationship Id="rId31" Type="http://schemas.openxmlformats.org/officeDocument/2006/relationships/image" Target="../media/image59.wmf"/><Relationship Id="rId4" Type="http://schemas.openxmlformats.org/officeDocument/2006/relationships/oleObject" Target="../embeddings/oleObject47.bin"/><Relationship Id="rId9" Type="http://schemas.openxmlformats.org/officeDocument/2006/relationships/image" Target="../media/image49.wmf"/><Relationship Id="rId14" Type="http://schemas.openxmlformats.org/officeDocument/2006/relationships/oleObject" Target="../embeddings/oleObject52.bin"/><Relationship Id="rId22" Type="http://schemas.openxmlformats.org/officeDocument/2006/relationships/oleObject" Target="../embeddings/oleObject56.bin"/><Relationship Id="rId27" Type="http://schemas.openxmlformats.org/officeDocument/2006/relationships/image" Target="../media/image57.wmf"/><Relationship Id="rId30" Type="http://schemas.openxmlformats.org/officeDocument/2006/relationships/oleObject" Target="../embeddings/oleObject6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13" Type="http://schemas.openxmlformats.org/officeDocument/2006/relationships/image" Target="../media/image64.wmf"/><Relationship Id="rId18" Type="http://schemas.openxmlformats.org/officeDocument/2006/relationships/oleObject" Target="../embeddings/oleObject68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68.wmf"/><Relationship Id="rId7" Type="http://schemas.openxmlformats.org/officeDocument/2006/relationships/image" Target="../media/image61.wmf"/><Relationship Id="rId12" Type="http://schemas.openxmlformats.org/officeDocument/2006/relationships/oleObject" Target="../embeddings/oleObject65.bin"/><Relationship Id="rId17" Type="http://schemas.openxmlformats.org/officeDocument/2006/relationships/image" Target="../media/image66.e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67.bin"/><Relationship Id="rId20" Type="http://schemas.openxmlformats.org/officeDocument/2006/relationships/oleObject" Target="../embeddings/oleObject69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2.bin"/><Relationship Id="rId11" Type="http://schemas.openxmlformats.org/officeDocument/2006/relationships/image" Target="../media/image63.emf"/><Relationship Id="rId5" Type="http://schemas.openxmlformats.org/officeDocument/2006/relationships/image" Target="../media/image60.wmf"/><Relationship Id="rId15" Type="http://schemas.openxmlformats.org/officeDocument/2006/relationships/image" Target="../media/image65.wmf"/><Relationship Id="rId23" Type="http://schemas.openxmlformats.org/officeDocument/2006/relationships/image" Target="../media/image69.wmf"/><Relationship Id="rId10" Type="http://schemas.openxmlformats.org/officeDocument/2006/relationships/oleObject" Target="../embeddings/oleObject64.bin"/><Relationship Id="rId19" Type="http://schemas.openxmlformats.org/officeDocument/2006/relationships/image" Target="../media/image67.emf"/><Relationship Id="rId4" Type="http://schemas.openxmlformats.org/officeDocument/2006/relationships/oleObject" Target="../embeddings/oleObject61.bin"/><Relationship Id="rId9" Type="http://schemas.openxmlformats.org/officeDocument/2006/relationships/image" Target="../media/image62.wmf"/><Relationship Id="rId14" Type="http://schemas.openxmlformats.org/officeDocument/2006/relationships/oleObject" Target="../embeddings/oleObject66.bin"/><Relationship Id="rId22" Type="http://schemas.openxmlformats.org/officeDocument/2006/relationships/oleObject" Target="../embeddings/oleObject7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2"/>
          <p:cNvSpPr txBox="1">
            <a:spLocks noChangeArrowheads="1"/>
          </p:cNvSpPr>
          <p:nvPr/>
        </p:nvSpPr>
        <p:spPr bwMode="auto">
          <a:xfrm>
            <a:off x="5019716" y="1146176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9900"/>
                </a:solidFill>
              </a:rPr>
              <a:t>Spring 2024</a:t>
            </a:r>
            <a:endParaRPr lang="en-US" sz="3200" dirty="0">
              <a:solidFill>
                <a:srgbClr val="FF9900"/>
              </a:solidFill>
            </a:endParaRPr>
          </a:p>
        </p:txBody>
      </p:sp>
      <p:sp>
        <p:nvSpPr>
          <p:cNvPr id="44036" name="Rectangle 3"/>
          <p:cNvSpPr>
            <a:spLocks noChangeArrowheads="1"/>
          </p:cNvSpPr>
          <p:nvPr/>
        </p:nvSpPr>
        <p:spPr bwMode="auto">
          <a:xfrm>
            <a:off x="8193517" y="5048595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>
                <a:solidFill>
                  <a:srgbClr val="0000FF"/>
                </a:solidFill>
              </a:rPr>
              <a:t>Notes 28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44038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Prof. David R. Jackson</a:t>
            </a:r>
          </a:p>
          <a:p>
            <a:pPr algn="ctr" eaLnBrk="0" hangingPunct="0"/>
            <a:r>
              <a:rPr lang="en-US" sz="2400"/>
              <a:t>ECE Dept.</a:t>
            </a:r>
          </a:p>
        </p:txBody>
      </p:sp>
      <p:pic>
        <p:nvPicPr>
          <p:cNvPr id="44039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8836" y="3775676"/>
            <a:ext cx="3749675" cy="253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9C31F92E-78E3-4F1A-8F49-8B4176BB7C1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41514" y="1"/>
            <a:ext cx="8281987" cy="6381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Floquet Waves</a:t>
            </a: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46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157317"/>
              </p:ext>
            </p:extLst>
          </p:nvPr>
        </p:nvGraphicFramePr>
        <p:xfrm>
          <a:off x="1834793" y="1563995"/>
          <a:ext cx="3170237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59" name="Equation" r:id="rId4" imgW="1701720" imgH="533160" progId="Equation.DSMT4">
                  <p:embed/>
                </p:oleObj>
              </mc:Choice>
              <mc:Fallback>
                <p:oleObj name="Equation" r:id="rId4" imgW="1701720" imgH="533160" progId="Equation.DSMT4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4793" y="1563995"/>
                        <a:ext cx="3170237" cy="996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1296992"/>
              </p:ext>
            </p:extLst>
          </p:nvPr>
        </p:nvGraphicFramePr>
        <p:xfrm>
          <a:off x="7534480" y="1414105"/>
          <a:ext cx="32639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60" name="Equation" r:id="rId6" imgW="1752480" imgH="304560" progId="Equation.DSMT4">
                  <p:embed/>
                </p:oleObj>
              </mc:Choice>
              <mc:Fallback>
                <p:oleObj name="Equation" r:id="rId6" imgW="1752480" imgH="304560" progId="Equation.DSMT4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4480" y="1414105"/>
                        <a:ext cx="3263900" cy="5683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713728"/>
              </p:ext>
            </p:extLst>
          </p:nvPr>
        </p:nvGraphicFramePr>
        <p:xfrm>
          <a:off x="8242506" y="2199698"/>
          <a:ext cx="2257425" cy="846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61" name="Equation" r:id="rId8" imgW="1358640" imgH="507960" progId="Equation.DSMT4">
                  <p:embed/>
                </p:oleObj>
              </mc:Choice>
              <mc:Fallback>
                <p:oleObj name="Equation" r:id="rId8" imgW="1358640" imgH="507960" progId="Equation.DSMT4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2506" y="2199698"/>
                        <a:ext cx="2257425" cy="84635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AutoShape 65"/>
          <p:cNvSpPr>
            <a:spLocks noChangeArrowheads="1"/>
          </p:cNvSpPr>
          <p:nvPr/>
        </p:nvSpPr>
        <p:spPr bwMode="auto">
          <a:xfrm>
            <a:off x="5765186" y="1884414"/>
            <a:ext cx="698500" cy="406400"/>
          </a:xfrm>
          <a:prstGeom prst="rightArrow">
            <a:avLst>
              <a:gd name="adj1" fmla="val 50000"/>
              <a:gd name="adj2" fmla="val 42969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Text Box 66"/>
          <p:cNvSpPr txBox="1">
            <a:spLocks noChangeArrowheads="1"/>
          </p:cNvSpPr>
          <p:nvPr/>
        </p:nvSpPr>
        <p:spPr bwMode="auto">
          <a:xfrm>
            <a:off x="1338722" y="795901"/>
            <a:ext cx="8874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Let </a:t>
            </a:r>
            <a:r>
              <a:rPr lang="en-US" i="1" dirty="0">
                <a:solidFill>
                  <a:srgbClr val="0000FF"/>
                </a:solidFill>
                <a:sym typeface="Symbol" pitchFamily="18" charset="2"/>
              </a:rPr>
              <a:t>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  denote any component of the surface current or the field (at a fixed value of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z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).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10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997804" y="2486025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172450" y="3324225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(a 2D periodic function)</a:t>
            </a:r>
            <a:endParaRPr lang="en-US" dirty="0"/>
          </a:p>
        </p:txBody>
      </p:sp>
      <p:grpSp>
        <p:nvGrpSpPr>
          <p:cNvPr id="63" name="Group 62"/>
          <p:cNvGrpSpPr/>
          <p:nvPr/>
        </p:nvGrpSpPr>
        <p:grpSpPr>
          <a:xfrm>
            <a:off x="587375" y="3034377"/>
            <a:ext cx="7441762" cy="3696171"/>
            <a:chOff x="2120900" y="3101052"/>
            <a:chExt cx="7441762" cy="3696171"/>
          </a:xfrm>
        </p:grpSpPr>
        <p:sp>
          <p:nvSpPr>
            <p:cNvPr id="64" name="AutoShape 13"/>
            <p:cNvSpPr>
              <a:spLocks noChangeArrowheads="1"/>
            </p:cNvSpPr>
            <p:nvPr/>
          </p:nvSpPr>
          <p:spPr bwMode="auto">
            <a:xfrm>
              <a:off x="2120900" y="3997325"/>
              <a:ext cx="7086600" cy="2298700"/>
            </a:xfrm>
            <a:prstGeom prst="parallelogram">
              <a:avLst>
                <a:gd name="adj" fmla="val 77072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5" name="Group 14"/>
            <p:cNvGrpSpPr>
              <a:grpSpLocks/>
            </p:cNvGrpSpPr>
            <p:nvPr/>
          </p:nvGrpSpPr>
          <p:grpSpPr bwMode="auto">
            <a:xfrm>
              <a:off x="3076575" y="4229100"/>
              <a:ext cx="5181600" cy="1511300"/>
              <a:chOff x="1328" y="2280"/>
              <a:chExt cx="3264" cy="952"/>
            </a:xfrm>
          </p:grpSpPr>
          <p:grpSp>
            <p:nvGrpSpPr>
              <p:cNvPr id="89" name="Group 15"/>
              <p:cNvGrpSpPr>
                <a:grpSpLocks/>
              </p:cNvGrpSpPr>
              <p:nvPr/>
            </p:nvGrpSpPr>
            <p:grpSpPr bwMode="auto">
              <a:xfrm>
                <a:off x="3568" y="2280"/>
                <a:ext cx="1024" cy="952"/>
                <a:chOff x="200" y="1880"/>
                <a:chExt cx="1024" cy="952"/>
              </a:xfrm>
            </p:grpSpPr>
            <p:sp>
              <p:nvSpPr>
                <p:cNvPr id="112" name="AutoShape 16"/>
                <p:cNvSpPr>
                  <a:spLocks noChangeArrowheads="1"/>
                </p:cNvSpPr>
                <p:nvPr/>
              </p:nvSpPr>
              <p:spPr bwMode="auto">
                <a:xfrm>
                  <a:off x="832" y="1880"/>
                  <a:ext cx="392" cy="128"/>
                </a:xfrm>
                <a:prstGeom prst="parallelogram">
                  <a:avLst>
                    <a:gd name="adj" fmla="val 76563"/>
                  </a:avLst>
                </a:prstGeom>
                <a:solidFill>
                  <a:srgbClr val="FF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" name="AutoShape 17"/>
                <p:cNvSpPr>
                  <a:spLocks noChangeArrowheads="1"/>
                </p:cNvSpPr>
                <p:nvPr/>
              </p:nvSpPr>
              <p:spPr bwMode="auto">
                <a:xfrm>
                  <a:off x="624" y="2144"/>
                  <a:ext cx="392" cy="128"/>
                </a:xfrm>
                <a:prstGeom prst="parallelogram">
                  <a:avLst>
                    <a:gd name="adj" fmla="val 76563"/>
                  </a:avLst>
                </a:prstGeom>
                <a:solidFill>
                  <a:srgbClr val="FF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" name="AutoShape 18"/>
                <p:cNvSpPr>
                  <a:spLocks noChangeArrowheads="1"/>
                </p:cNvSpPr>
                <p:nvPr/>
              </p:nvSpPr>
              <p:spPr bwMode="auto">
                <a:xfrm>
                  <a:off x="408" y="2424"/>
                  <a:ext cx="392" cy="128"/>
                </a:xfrm>
                <a:prstGeom prst="parallelogram">
                  <a:avLst>
                    <a:gd name="adj" fmla="val 76563"/>
                  </a:avLst>
                </a:prstGeom>
                <a:solidFill>
                  <a:srgbClr val="FF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" name="AutoShape 19"/>
                <p:cNvSpPr>
                  <a:spLocks noChangeArrowheads="1"/>
                </p:cNvSpPr>
                <p:nvPr/>
              </p:nvSpPr>
              <p:spPr bwMode="auto">
                <a:xfrm>
                  <a:off x="200" y="2704"/>
                  <a:ext cx="392" cy="128"/>
                </a:xfrm>
                <a:prstGeom prst="parallelogram">
                  <a:avLst>
                    <a:gd name="adj" fmla="val 76563"/>
                  </a:avLst>
                </a:prstGeom>
                <a:solidFill>
                  <a:srgbClr val="FF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0" name="Group 20"/>
              <p:cNvGrpSpPr>
                <a:grpSpLocks/>
              </p:cNvGrpSpPr>
              <p:nvPr/>
            </p:nvGrpSpPr>
            <p:grpSpPr bwMode="auto">
              <a:xfrm>
                <a:off x="1328" y="2280"/>
                <a:ext cx="1576" cy="952"/>
                <a:chOff x="1328" y="2280"/>
                <a:chExt cx="1576" cy="952"/>
              </a:xfrm>
            </p:grpSpPr>
            <p:grpSp>
              <p:nvGrpSpPr>
                <p:cNvPr id="102" name="Group 21"/>
                <p:cNvGrpSpPr>
                  <a:grpSpLocks/>
                </p:cNvGrpSpPr>
                <p:nvPr/>
              </p:nvGrpSpPr>
              <p:grpSpPr bwMode="auto">
                <a:xfrm>
                  <a:off x="1328" y="2280"/>
                  <a:ext cx="1024" cy="952"/>
                  <a:chOff x="1328" y="2280"/>
                  <a:chExt cx="1024" cy="952"/>
                </a:xfrm>
              </p:grpSpPr>
              <p:sp>
                <p:nvSpPr>
                  <p:cNvPr id="108" name="AutoShape 22"/>
                  <p:cNvSpPr>
                    <a:spLocks noChangeArrowheads="1"/>
                  </p:cNvSpPr>
                  <p:nvPr/>
                </p:nvSpPr>
                <p:spPr bwMode="auto">
                  <a:xfrm>
                    <a:off x="1960" y="2280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" name="AutoShape 23"/>
                  <p:cNvSpPr>
                    <a:spLocks noChangeArrowheads="1"/>
                  </p:cNvSpPr>
                  <p:nvPr/>
                </p:nvSpPr>
                <p:spPr bwMode="auto">
                  <a:xfrm>
                    <a:off x="1752" y="254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" name="AutoShape 24"/>
                  <p:cNvSpPr>
                    <a:spLocks noChangeArrowheads="1"/>
                  </p:cNvSpPr>
                  <p:nvPr/>
                </p:nvSpPr>
                <p:spPr bwMode="auto">
                  <a:xfrm>
                    <a:off x="1536" y="282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" name="AutoShape 25"/>
                  <p:cNvSpPr>
                    <a:spLocks noChangeArrowheads="1"/>
                  </p:cNvSpPr>
                  <p:nvPr/>
                </p:nvSpPr>
                <p:spPr bwMode="auto">
                  <a:xfrm>
                    <a:off x="1328" y="310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3" name="Group 26"/>
                <p:cNvGrpSpPr>
                  <a:grpSpLocks/>
                </p:cNvGrpSpPr>
                <p:nvPr/>
              </p:nvGrpSpPr>
              <p:grpSpPr bwMode="auto">
                <a:xfrm>
                  <a:off x="1880" y="2280"/>
                  <a:ext cx="1024" cy="952"/>
                  <a:chOff x="200" y="1880"/>
                  <a:chExt cx="1024" cy="952"/>
                </a:xfrm>
              </p:grpSpPr>
              <p:sp>
                <p:nvSpPr>
                  <p:cNvPr id="104" name="AutoShape 27"/>
                  <p:cNvSpPr>
                    <a:spLocks noChangeArrowheads="1"/>
                  </p:cNvSpPr>
                  <p:nvPr/>
                </p:nvSpPr>
                <p:spPr bwMode="auto">
                  <a:xfrm>
                    <a:off x="832" y="1880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5" name="AutoShape 28"/>
                  <p:cNvSpPr>
                    <a:spLocks noChangeArrowheads="1"/>
                  </p:cNvSpPr>
                  <p:nvPr/>
                </p:nvSpPr>
                <p:spPr bwMode="auto">
                  <a:xfrm>
                    <a:off x="624" y="214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6" name="AutoShape 29"/>
                  <p:cNvSpPr>
                    <a:spLocks noChangeArrowheads="1"/>
                  </p:cNvSpPr>
                  <p:nvPr/>
                </p:nvSpPr>
                <p:spPr bwMode="auto">
                  <a:xfrm>
                    <a:off x="408" y="242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" name="AutoShape 30"/>
                  <p:cNvSpPr>
                    <a:spLocks noChangeArrowheads="1"/>
                  </p:cNvSpPr>
                  <p:nvPr/>
                </p:nvSpPr>
                <p:spPr bwMode="auto">
                  <a:xfrm>
                    <a:off x="200" y="270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1" name="Group 31"/>
              <p:cNvGrpSpPr>
                <a:grpSpLocks/>
              </p:cNvGrpSpPr>
              <p:nvPr/>
            </p:nvGrpSpPr>
            <p:grpSpPr bwMode="auto">
              <a:xfrm>
                <a:off x="2448" y="2280"/>
                <a:ext cx="1576" cy="952"/>
                <a:chOff x="1328" y="2280"/>
                <a:chExt cx="1576" cy="952"/>
              </a:xfrm>
            </p:grpSpPr>
            <p:grpSp>
              <p:nvGrpSpPr>
                <p:cNvPr id="92" name="Group 32"/>
                <p:cNvGrpSpPr>
                  <a:grpSpLocks/>
                </p:cNvGrpSpPr>
                <p:nvPr/>
              </p:nvGrpSpPr>
              <p:grpSpPr bwMode="auto">
                <a:xfrm>
                  <a:off x="1328" y="2280"/>
                  <a:ext cx="1024" cy="952"/>
                  <a:chOff x="1328" y="2280"/>
                  <a:chExt cx="1024" cy="952"/>
                </a:xfrm>
              </p:grpSpPr>
              <p:sp>
                <p:nvSpPr>
                  <p:cNvPr id="98" name="AutoShape 33"/>
                  <p:cNvSpPr>
                    <a:spLocks noChangeArrowheads="1"/>
                  </p:cNvSpPr>
                  <p:nvPr/>
                </p:nvSpPr>
                <p:spPr bwMode="auto">
                  <a:xfrm>
                    <a:off x="1960" y="2280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" name="AutoShape 34"/>
                  <p:cNvSpPr>
                    <a:spLocks noChangeArrowheads="1"/>
                  </p:cNvSpPr>
                  <p:nvPr/>
                </p:nvSpPr>
                <p:spPr bwMode="auto">
                  <a:xfrm>
                    <a:off x="1752" y="254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0" name="AutoShape 35"/>
                  <p:cNvSpPr>
                    <a:spLocks noChangeArrowheads="1"/>
                  </p:cNvSpPr>
                  <p:nvPr/>
                </p:nvSpPr>
                <p:spPr bwMode="auto">
                  <a:xfrm>
                    <a:off x="1536" y="282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1" name="AutoShape 36"/>
                  <p:cNvSpPr>
                    <a:spLocks noChangeArrowheads="1"/>
                  </p:cNvSpPr>
                  <p:nvPr/>
                </p:nvSpPr>
                <p:spPr bwMode="auto">
                  <a:xfrm>
                    <a:off x="1328" y="310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3" name="Group 37"/>
                <p:cNvGrpSpPr>
                  <a:grpSpLocks/>
                </p:cNvGrpSpPr>
                <p:nvPr/>
              </p:nvGrpSpPr>
              <p:grpSpPr bwMode="auto">
                <a:xfrm>
                  <a:off x="1880" y="2280"/>
                  <a:ext cx="1024" cy="952"/>
                  <a:chOff x="200" y="1880"/>
                  <a:chExt cx="1024" cy="952"/>
                </a:xfrm>
              </p:grpSpPr>
              <p:sp>
                <p:nvSpPr>
                  <p:cNvPr id="94" name="AutoShape 38"/>
                  <p:cNvSpPr>
                    <a:spLocks noChangeArrowheads="1"/>
                  </p:cNvSpPr>
                  <p:nvPr/>
                </p:nvSpPr>
                <p:spPr bwMode="auto">
                  <a:xfrm>
                    <a:off x="832" y="1880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" name="AutoShape 39"/>
                  <p:cNvSpPr>
                    <a:spLocks noChangeArrowheads="1"/>
                  </p:cNvSpPr>
                  <p:nvPr/>
                </p:nvSpPr>
                <p:spPr bwMode="auto">
                  <a:xfrm>
                    <a:off x="624" y="214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6" name="AutoShape 40"/>
                  <p:cNvSpPr>
                    <a:spLocks noChangeArrowheads="1"/>
                  </p:cNvSpPr>
                  <p:nvPr/>
                </p:nvSpPr>
                <p:spPr bwMode="auto">
                  <a:xfrm>
                    <a:off x="408" y="242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" name="AutoShape 41"/>
                  <p:cNvSpPr>
                    <a:spLocks noChangeArrowheads="1"/>
                  </p:cNvSpPr>
                  <p:nvPr/>
                </p:nvSpPr>
                <p:spPr bwMode="auto">
                  <a:xfrm>
                    <a:off x="200" y="270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66" name="Line 42"/>
            <p:cNvSpPr>
              <a:spLocks noChangeShapeType="1"/>
            </p:cNvSpPr>
            <p:nvPr/>
          </p:nvSpPr>
          <p:spPr bwMode="auto">
            <a:xfrm flipH="1">
              <a:off x="4581525" y="4730750"/>
              <a:ext cx="1257300" cy="172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43"/>
            <p:cNvSpPr>
              <a:spLocks noChangeShapeType="1"/>
            </p:cNvSpPr>
            <p:nvPr/>
          </p:nvSpPr>
          <p:spPr bwMode="auto">
            <a:xfrm>
              <a:off x="5838825" y="4730750"/>
              <a:ext cx="3378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44"/>
            <p:cNvSpPr>
              <a:spLocks noChangeShapeType="1"/>
            </p:cNvSpPr>
            <p:nvPr/>
          </p:nvSpPr>
          <p:spPr bwMode="auto">
            <a:xfrm flipV="1">
              <a:off x="5838825" y="3467100"/>
              <a:ext cx="0" cy="1257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48"/>
            <p:cNvSpPr>
              <a:spLocks noChangeShapeType="1"/>
            </p:cNvSpPr>
            <p:nvPr/>
          </p:nvSpPr>
          <p:spPr bwMode="auto">
            <a:xfrm>
              <a:off x="5876925" y="5915025"/>
              <a:ext cx="939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50"/>
            <p:cNvSpPr>
              <a:spLocks noChangeShapeType="1"/>
            </p:cNvSpPr>
            <p:nvPr/>
          </p:nvSpPr>
          <p:spPr bwMode="auto">
            <a:xfrm flipH="1">
              <a:off x="7419974" y="5210175"/>
              <a:ext cx="263525" cy="4095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Oval 54"/>
            <p:cNvSpPr>
              <a:spLocks noChangeArrowheads="1"/>
            </p:cNvSpPr>
            <p:nvPr/>
          </p:nvSpPr>
          <p:spPr bwMode="auto">
            <a:xfrm>
              <a:off x="6911975" y="5594350"/>
              <a:ext cx="114300" cy="1143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2" name="Object 5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78425744"/>
                </p:ext>
              </p:extLst>
            </p:nvPr>
          </p:nvGraphicFramePr>
          <p:xfrm>
            <a:off x="6346825" y="5225223"/>
            <a:ext cx="449263" cy="449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62" name="Equation" r:id="rId10" imgW="241200" imgH="241200" progId="Equation.DSMT4">
                    <p:embed/>
                  </p:oleObj>
                </mc:Choice>
                <mc:Fallback>
                  <p:oleObj name="Equation" r:id="rId10" imgW="241200" imgH="241200" progId="Equation.DSMT4">
                    <p:embed/>
                    <p:pic>
                      <p:nvPicPr>
                        <p:cNvPr id="5125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46825" y="5225223"/>
                          <a:ext cx="449263" cy="4492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3" name="Text Box 56"/>
            <p:cNvSpPr txBox="1">
              <a:spLocks noChangeArrowheads="1"/>
            </p:cNvSpPr>
            <p:nvPr/>
          </p:nvSpPr>
          <p:spPr bwMode="auto">
            <a:xfrm>
              <a:off x="7581900" y="3465513"/>
              <a:ext cx="171072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Layered media</a:t>
              </a:r>
            </a:p>
          </p:txBody>
        </p:sp>
        <p:graphicFrame>
          <p:nvGraphicFramePr>
            <p:cNvPr id="74" name="Object 5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25939696"/>
                </p:ext>
              </p:extLst>
            </p:nvPr>
          </p:nvGraphicFramePr>
          <p:xfrm>
            <a:off x="5862638" y="4394200"/>
            <a:ext cx="536575" cy="306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63" name="Equation" r:id="rId12" imgW="355320" imgH="203040" progId="Equation.DSMT4">
                    <p:embed/>
                  </p:oleObj>
                </mc:Choice>
                <mc:Fallback>
                  <p:oleObj name="Equation" r:id="rId12" imgW="355320" imgH="203040" progId="Equation.DSMT4">
                    <p:embed/>
                    <p:pic>
                      <p:nvPicPr>
                        <p:cNvPr id="5127" name="Object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62638" y="4394200"/>
                          <a:ext cx="536575" cy="3063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" name="Object 6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14755568"/>
                </p:ext>
              </p:extLst>
            </p:nvPr>
          </p:nvGraphicFramePr>
          <p:xfrm>
            <a:off x="7056438" y="5692775"/>
            <a:ext cx="593725" cy="306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64" name="Equation" r:id="rId14" imgW="393480" imgH="203040" progId="Equation.DSMT4">
                    <p:embed/>
                  </p:oleObj>
                </mc:Choice>
                <mc:Fallback>
                  <p:oleObj name="Equation" r:id="rId14" imgW="393480" imgH="203040" progId="Equation.DSMT4">
                    <p:embed/>
                    <p:pic>
                      <p:nvPicPr>
                        <p:cNvPr id="5128" name="Object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56438" y="5692775"/>
                          <a:ext cx="593725" cy="3063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6" name="Oval 54"/>
            <p:cNvSpPr>
              <a:spLocks noChangeArrowheads="1"/>
            </p:cNvSpPr>
            <p:nvPr/>
          </p:nvSpPr>
          <p:spPr bwMode="auto">
            <a:xfrm>
              <a:off x="5788025" y="4679950"/>
              <a:ext cx="114300" cy="1143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7" name="Object 76">
              <a:extLst>
                <a:ext uri="{FF2B5EF4-FFF2-40B4-BE49-F238E27FC236}">
                  <a16:creationId xmlns:a16="http://schemas.microsoft.com/office/drawing/2014/main" id="{7AB9CE6E-9C07-B9C4-F2B9-E9C99DE1191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20458172"/>
                </p:ext>
              </p:extLst>
            </p:nvPr>
          </p:nvGraphicFramePr>
          <p:xfrm>
            <a:off x="4360249" y="6520528"/>
            <a:ext cx="249851" cy="2766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65" name="Equation" r:id="rId16" imgW="192151" imgH="213426" progId="Equation.DSMT4">
                    <p:embed/>
                  </p:oleObj>
                </mc:Choice>
                <mc:Fallback>
                  <p:oleObj name="Equation" r:id="rId16" imgW="192151" imgH="213426" progId="Equation.DSMT4">
                    <p:embed/>
                    <p:pic>
                      <p:nvPicPr>
                        <p:cNvPr id="2" name="Object 1">
                          <a:extLst>
                            <a:ext uri="{FF2B5EF4-FFF2-40B4-BE49-F238E27FC236}">
                              <a16:creationId xmlns:a16="http://schemas.microsoft.com/office/drawing/2014/main" id="{7AB9CE6E-9C07-B9C4-F2B9-E9C99DE1191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4360249" y="6520528"/>
                          <a:ext cx="249851" cy="27669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8" name="Object 77">
              <a:extLst>
                <a:ext uri="{FF2B5EF4-FFF2-40B4-BE49-F238E27FC236}">
                  <a16:creationId xmlns:a16="http://schemas.microsoft.com/office/drawing/2014/main" id="{DF64C761-8B8F-0A8B-3932-94B3475E89F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92964649"/>
                </p:ext>
              </p:extLst>
            </p:nvPr>
          </p:nvGraphicFramePr>
          <p:xfrm>
            <a:off x="9309459" y="4615478"/>
            <a:ext cx="253203" cy="2994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66" name="Equation" r:id="rId18" imgW="199708" imgH="236499" progId="Equation.DSMT4">
                    <p:embed/>
                  </p:oleObj>
                </mc:Choice>
                <mc:Fallback>
                  <p:oleObj name="Equation" r:id="rId18" imgW="199708" imgH="236499" progId="Equation.DSMT4">
                    <p:embed/>
                    <p:pic>
                      <p:nvPicPr>
                        <p:cNvPr id="3" name="Object 2">
                          <a:extLst>
                            <a:ext uri="{FF2B5EF4-FFF2-40B4-BE49-F238E27FC236}">
                              <a16:creationId xmlns:a16="http://schemas.microsoft.com/office/drawing/2014/main" id="{DF64C761-8B8F-0A8B-3932-94B3475E89F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9309459" y="4615478"/>
                          <a:ext cx="253203" cy="29942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9" name="Object 78">
              <a:extLst>
                <a:ext uri="{FF2B5EF4-FFF2-40B4-BE49-F238E27FC236}">
                  <a16:creationId xmlns:a16="http://schemas.microsoft.com/office/drawing/2014/main" id="{4A424784-2355-6A2C-F44E-666782B76F1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8207793"/>
                </p:ext>
              </p:extLst>
            </p:nvPr>
          </p:nvGraphicFramePr>
          <p:xfrm>
            <a:off x="5744699" y="3101052"/>
            <a:ext cx="251748" cy="2517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67" name="Equation" r:id="rId20" imgW="126720" imgH="126720" progId="Equation.DSMT4">
                    <p:embed/>
                  </p:oleObj>
                </mc:Choice>
                <mc:Fallback>
                  <p:oleObj name="Equation" r:id="rId20" imgW="126720" imgH="126720" progId="Equation.DSMT4">
                    <p:embed/>
                    <p:pic>
                      <p:nvPicPr>
                        <p:cNvPr id="4" name="Object 3">
                          <a:extLst>
                            <a:ext uri="{FF2B5EF4-FFF2-40B4-BE49-F238E27FC236}">
                              <a16:creationId xmlns:a16="http://schemas.microsoft.com/office/drawing/2014/main" id="{4A424784-2355-6A2C-F44E-666782B76F1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5744699" y="3101052"/>
                          <a:ext cx="251748" cy="25174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0" name="Object 7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309294"/>
                </p:ext>
              </p:extLst>
            </p:nvPr>
          </p:nvGraphicFramePr>
          <p:xfrm>
            <a:off x="2870200" y="5487988"/>
            <a:ext cx="2032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68" name="Equation" r:id="rId22" imgW="202946" imgH="240825" progId="Equation.DSMT4">
                    <p:embed/>
                  </p:oleObj>
                </mc:Choice>
                <mc:Fallback>
                  <p:oleObj name="Equation" r:id="rId22" imgW="202946" imgH="240825" progId="Equation.DSMT4">
                    <p:embed/>
                    <p:pic>
                      <p:nvPicPr>
                        <p:cNvPr id="7" name="Object 6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2870200" y="5487988"/>
                          <a:ext cx="203200" cy="241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1" name="Object 8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52735281"/>
                </p:ext>
              </p:extLst>
            </p:nvPr>
          </p:nvGraphicFramePr>
          <p:xfrm>
            <a:off x="3140074" y="5824537"/>
            <a:ext cx="222251" cy="2222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69" name="Equation" r:id="rId24" imgW="177480" imgH="177480" progId="Equation.DSMT4">
                    <p:embed/>
                  </p:oleObj>
                </mc:Choice>
                <mc:Fallback>
                  <p:oleObj name="Equation" r:id="rId24" imgW="177480" imgH="177480" progId="Equation.DSMT4">
                    <p:embed/>
                    <p:pic>
                      <p:nvPicPr>
                        <p:cNvPr id="10" name="Object 9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3140074" y="5824537"/>
                          <a:ext cx="222251" cy="22225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" name="Object 8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7350063"/>
                </p:ext>
              </p:extLst>
            </p:nvPr>
          </p:nvGraphicFramePr>
          <p:xfrm>
            <a:off x="7699374" y="5357813"/>
            <a:ext cx="225425" cy="2479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70" name="Equation" r:id="rId26" imgW="126720" imgH="139680" progId="Equation.DSMT4">
                    <p:embed/>
                  </p:oleObj>
                </mc:Choice>
                <mc:Fallback>
                  <p:oleObj name="Equation" r:id="rId26" imgW="126720" imgH="139680" progId="Equation.DSMT4">
                    <p:embed/>
                    <p:pic>
                      <p:nvPicPr>
                        <p:cNvPr id="11" name="Object 10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7699374" y="5357813"/>
                          <a:ext cx="225425" cy="24796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" name="Object 8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48708743"/>
                </p:ext>
              </p:extLst>
            </p:nvPr>
          </p:nvGraphicFramePr>
          <p:xfrm>
            <a:off x="6194424" y="5976937"/>
            <a:ext cx="206375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71" name="Equation" r:id="rId28" imgW="126720" imgH="177480" progId="Equation.DSMT4">
                    <p:embed/>
                  </p:oleObj>
                </mc:Choice>
                <mc:Fallback>
                  <p:oleObj name="Equation" r:id="rId28" imgW="126720" imgH="177480" progId="Equation.DSMT4">
                    <p:embed/>
                    <p:pic>
                      <p:nvPicPr>
                        <p:cNvPr id="12" name="Object 11"/>
                        <p:cNvPicPr/>
                        <p:nvPr/>
                      </p:nvPicPr>
                      <p:blipFill>
                        <a:blip r:embed="rId29"/>
                        <a:stretch>
                          <a:fillRect/>
                        </a:stretch>
                      </p:blipFill>
                      <p:spPr>
                        <a:xfrm>
                          <a:off x="6194424" y="5976937"/>
                          <a:ext cx="206375" cy="2889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84" name="Straight Arrow Connector 83"/>
            <p:cNvCxnSpPr>
              <a:stCxn id="76" idx="2"/>
              <a:endCxn id="71" idx="1"/>
            </p:cNvCxnSpPr>
            <p:nvPr/>
          </p:nvCxnSpPr>
          <p:spPr>
            <a:xfrm>
              <a:off x="5788025" y="4737100"/>
              <a:ext cx="1140689" cy="87398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7258050" y="5200650"/>
              <a:ext cx="90487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6877050" y="5648325"/>
              <a:ext cx="90487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H="1">
              <a:off x="5715000" y="5600700"/>
              <a:ext cx="361950" cy="542925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>
              <a:off x="6648450" y="5610225"/>
              <a:ext cx="361950" cy="542925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90714" y="1"/>
            <a:ext cx="8281987" cy="6381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Floquet Waves (cont.)</a:t>
            </a:r>
          </a:p>
        </p:txBody>
      </p:sp>
      <p:sp>
        <p:nvSpPr>
          <p:cNvPr id="717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170" name="Object 59"/>
          <p:cNvGraphicFramePr>
            <a:graphicFrameLocks noChangeAspect="1"/>
          </p:cNvGraphicFramePr>
          <p:nvPr/>
        </p:nvGraphicFramePr>
        <p:xfrm>
          <a:off x="4283075" y="1035051"/>
          <a:ext cx="32639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4" name="Equation" r:id="rId4" imgW="1752480" imgH="304560" progId="Equation.DSMT4">
                  <p:embed/>
                </p:oleObj>
              </mc:Choice>
              <mc:Fallback>
                <p:oleObj name="Equation" r:id="rId4" imgW="1752480" imgH="304560" progId="Equation.DSMT4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075" y="1035051"/>
                        <a:ext cx="326390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5597623"/>
              </p:ext>
            </p:extLst>
          </p:nvPr>
        </p:nvGraphicFramePr>
        <p:xfrm>
          <a:off x="4065589" y="2687638"/>
          <a:ext cx="3976687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5" name="Equation" r:id="rId6" imgW="2133360" imgH="482400" progId="Equation.DSMT4">
                  <p:embed/>
                </p:oleObj>
              </mc:Choice>
              <mc:Fallback>
                <p:oleObj name="Equation" r:id="rId6" imgW="2133360" imgH="482400" progId="Equation.DSMT4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5589" y="2687638"/>
                        <a:ext cx="3976687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" name="Text Box 64"/>
          <p:cNvSpPr txBox="1">
            <a:spLocks noChangeArrowheads="1"/>
          </p:cNvSpPr>
          <p:nvPr/>
        </p:nvSpPr>
        <p:spPr bwMode="auto">
          <a:xfrm>
            <a:off x="2273300" y="4265613"/>
            <a:ext cx="2012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Hence, we have:</a:t>
            </a:r>
          </a:p>
        </p:txBody>
      </p:sp>
      <p:sp>
        <p:nvSpPr>
          <p:cNvPr id="7180" name="Text Box 65"/>
          <p:cNvSpPr txBox="1">
            <a:spLocks noChangeArrowheads="1"/>
          </p:cNvSpPr>
          <p:nvPr/>
        </p:nvSpPr>
        <p:spPr bwMode="auto">
          <a:xfrm>
            <a:off x="868619" y="2109788"/>
            <a:ext cx="103828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From Fourier-series theory, we know that the 2D periodic function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en-US" dirty="0">
                <a:solidFill>
                  <a:srgbClr val="0000FF"/>
                </a:solidFill>
              </a:rPr>
              <a:t> can be represented as:</a:t>
            </a:r>
          </a:p>
        </p:txBody>
      </p:sp>
      <p:graphicFrame>
        <p:nvGraphicFramePr>
          <p:cNvPr id="7173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9756433"/>
              </p:ext>
            </p:extLst>
          </p:nvPr>
        </p:nvGraphicFramePr>
        <p:xfrm>
          <a:off x="3852914" y="4740788"/>
          <a:ext cx="4995863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6" name="Equation" r:id="rId8" imgW="2679480" imgH="495000" progId="Equation.DSMT4">
                  <p:embed/>
                </p:oleObj>
              </mc:Choice>
              <mc:Fallback>
                <p:oleObj name="Equation" r:id="rId8" imgW="2679480" imgH="495000" progId="Equation.DSMT4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2914" y="4740788"/>
                        <a:ext cx="4995863" cy="925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19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3734481"/>
              </p:ext>
            </p:extLst>
          </p:nvPr>
        </p:nvGraphicFramePr>
        <p:xfrm>
          <a:off x="4010025" y="1581151"/>
          <a:ext cx="3716338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0" name="Equation" r:id="rId4" imgW="1993680" imgH="444240" progId="Equation.DSMT4">
                  <p:embed/>
                </p:oleObj>
              </mc:Choice>
              <mc:Fallback>
                <p:oleObj name="Equation" r:id="rId4" imgW="1993680" imgH="4442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0025" y="1581151"/>
                        <a:ext cx="3716338" cy="830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14"/>
          <p:cNvGraphicFramePr>
            <a:graphicFrameLocks noChangeAspect="1"/>
          </p:cNvGraphicFramePr>
          <p:nvPr/>
        </p:nvGraphicFramePr>
        <p:xfrm>
          <a:off x="5040313" y="2560639"/>
          <a:ext cx="1651000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1" name="Equation" r:id="rId6" imgW="1002960" imgH="812520" progId="Equation.DSMT4">
                  <p:embed/>
                </p:oleObj>
              </mc:Choice>
              <mc:Fallback>
                <p:oleObj name="Equation" r:id="rId6" imgW="1002960" imgH="81252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0313" y="2560639"/>
                        <a:ext cx="1651000" cy="1336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2" name="Text Box 16"/>
          <p:cNvSpPr txBox="1">
            <a:spLocks noChangeArrowheads="1"/>
          </p:cNvSpPr>
          <p:nvPr/>
        </p:nvSpPr>
        <p:spPr bwMode="auto">
          <a:xfrm>
            <a:off x="391446" y="1030391"/>
            <a:ext cx="98144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Hence, any surface current or field component can be expanded in a set of </a:t>
            </a:r>
            <a:r>
              <a:rPr lang="en-US" dirty="0">
                <a:solidFill>
                  <a:srgbClr val="FF3300"/>
                </a:solidFill>
              </a:rPr>
              <a:t>Floquet waves</a:t>
            </a:r>
            <a:r>
              <a:rPr lang="en-US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12</a:t>
            </a:fld>
            <a:endParaRPr lang="en-US" dirty="0"/>
          </a:p>
        </p:txBody>
      </p:sp>
      <p:graphicFrame>
        <p:nvGraphicFramePr>
          <p:cNvPr id="819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2558113"/>
              </p:ext>
            </p:extLst>
          </p:nvPr>
        </p:nvGraphicFramePr>
        <p:xfrm>
          <a:off x="1997076" y="4275139"/>
          <a:ext cx="455612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2" name="Equation" r:id="rId8" imgW="2768400" imgH="279360" progId="Equation.DSMT4">
                  <p:embed/>
                </p:oleObj>
              </mc:Choice>
              <mc:Fallback>
                <p:oleObj name="Equation" r:id="rId8" imgW="2768400" imgH="2793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7076" y="4275139"/>
                        <a:ext cx="4556125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584722"/>
              </p:ext>
            </p:extLst>
          </p:nvPr>
        </p:nvGraphicFramePr>
        <p:xfrm>
          <a:off x="3355975" y="4891088"/>
          <a:ext cx="203835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3" name="Equation" r:id="rId10" imgW="1091880" imgH="241200" progId="Equation.DSMT4">
                  <p:embed/>
                </p:oleObj>
              </mc:Choice>
              <mc:Fallback>
                <p:oleObj name="Equation" r:id="rId10" imgW="1091880" imgH="241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5975" y="4891088"/>
                        <a:ext cx="2038350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890714" y="1"/>
            <a:ext cx="82819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3600" kern="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Floquet Waves (cont.)</a:t>
            </a:r>
          </a:p>
        </p:txBody>
      </p:sp>
      <p:graphicFrame>
        <p:nvGraphicFramePr>
          <p:cNvPr id="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090528"/>
              </p:ext>
            </p:extLst>
          </p:nvPr>
        </p:nvGraphicFramePr>
        <p:xfrm>
          <a:off x="2265364" y="5492801"/>
          <a:ext cx="4125912" cy="7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4" name="Equation" r:id="rId12" imgW="2692080" imgH="457200" progId="Equation.DSMT4">
                  <p:embed/>
                </p:oleObj>
              </mc:Choice>
              <mc:Fallback>
                <p:oleObj name="Equation" r:id="rId12" imgW="2692080" imgH="457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5364" y="5492801"/>
                        <a:ext cx="4125912" cy="700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905126" y="6191251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Incident part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62501" y="6219826"/>
            <a:ext cx="10454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Periodic part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4419605"/>
              </p:ext>
            </p:extLst>
          </p:nvPr>
        </p:nvGraphicFramePr>
        <p:xfrm>
          <a:off x="8302624" y="5268912"/>
          <a:ext cx="223044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5" name="Equation" r:id="rId14" imgW="1206360" imgH="241200" progId="Equation.DSMT4">
                  <p:embed/>
                </p:oleObj>
              </mc:Choice>
              <mc:Fallback>
                <p:oleObj name="Equation" r:id="rId14" imgW="1206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302624" y="5268912"/>
                        <a:ext cx="2230440" cy="446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884943" y="4772025"/>
            <a:ext cx="7970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Note:</a:t>
            </a:r>
            <a:endParaRPr lang="en-US" sz="2000" dirty="0">
              <a:solidFill>
                <a:srgbClr val="0000FF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06565"/>
              </p:ext>
            </p:extLst>
          </p:nvPr>
        </p:nvGraphicFramePr>
        <p:xfrm>
          <a:off x="9104313" y="5873916"/>
          <a:ext cx="1306512" cy="4125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6" name="Equation" r:id="rId16" imgW="723600" imgH="228600" progId="Equation.DSMT4">
                  <p:embed/>
                </p:oleObj>
              </mc:Choice>
              <mc:Fallback>
                <p:oleObj name="Equation" r:id="rId16" imgW="7236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9104313" y="5873916"/>
                        <a:ext cx="1306512" cy="4125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8210179" y="58674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where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40" name="Text Box 14"/>
          <p:cNvSpPr txBox="1">
            <a:spLocks noChangeArrowheads="1"/>
          </p:cNvSpPr>
          <p:nvPr/>
        </p:nvSpPr>
        <p:spPr bwMode="auto">
          <a:xfrm>
            <a:off x="1924051" y="874713"/>
            <a:ext cx="8448675" cy="64135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Note</a:t>
            </a:r>
            <a:r>
              <a:rPr lang="en-US" dirty="0"/>
              <a:t>: Each Floquet wave repeats from one unit cell to the next, </a:t>
            </a:r>
          </a:p>
          <a:p>
            <a:pPr algn="ctr"/>
            <a:r>
              <a:rPr lang="en-US" dirty="0"/>
              <a:t>except for a phase shift that corresponds to that of the </a:t>
            </a:r>
            <a:r>
              <a:rPr lang="en-US" i="1" dirty="0"/>
              <a:t>incident wave</a:t>
            </a:r>
            <a:r>
              <a:rPr lang="en-US" dirty="0"/>
              <a:t>. 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13</a:t>
            </a:fld>
            <a:endParaRPr lang="en-US" dirty="0"/>
          </a:p>
        </p:txBody>
      </p:sp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6906260"/>
              </p:ext>
            </p:extLst>
          </p:nvPr>
        </p:nvGraphicFramePr>
        <p:xfrm>
          <a:off x="555625" y="2289175"/>
          <a:ext cx="4730750" cy="353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4" name="Equation" r:id="rId4" imgW="2158920" imgH="1612800" progId="Equation.DSMT4">
                  <p:embed/>
                </p:oleObj>
              </mc:Choice>
              <mc:Fallback>
                <p:oleObj name="Equation" r:id="rId4" imgW="2158920" imgH="1612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2289175"/>
                        <a:ext cx="4730750" cy="353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4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8135280"/>
              </p:ext>
            </p:extLst>
          </p:nvPr>
        </p:nvGraphicFramePr>
        <p:xfrm>
          <a:off x="7842149" y="3445382"/>
          <a:ext cx="3600450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5" name="Equation" r:id="rId6" imgW="1676160" imgH="228600" progId="Equation.DSMT4">
                  <p:embed/>
                </p:oleObj>
              </mc:Choice>
              <mc:Fallback>
                <p:oleObj name="Equation" r:id="rId6" imgW="167616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2149" y="3445382"/>
                        <a:ext cx="3600450" cy="4905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4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4821025"/>
              </p:ext>
            </p:extLst>
          </p:nvPr>
        </p:nvGraphicFramePr>
        <p:xfrm>
          <a:off x="7787613" y="4754044"/>
          <a:ext cx="3571875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6" name="Equation" r:id="rId8" imgW="1663560" imgH="253800" progId="Equation.DSMT4">
                  <p:embed/>
                </p:oleObj>
              </mc:Choice>
              <mc:Fallback>
                <p:oleObj name="Equation" r:id="rId8" imgW="1663560" imgH="253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7613" y="4754044"/>
                        <a:ext cx="3571875" cy="5445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521287" y="4325691"/>
            <a:ext cx="12781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Similarly, 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285006" y="2928234"/>
            <a:ext cx="2164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Hence, we have: </a:t>
            </a: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1890714" y="1"/>
            <a:ext cx="82819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3600" kern="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Floquet Waves (cont.)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24239" y="1"/>
            <a:ext cx="5348287" cy="6381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Periodic SDI</a:t>
            </a:r>
          </a:p>
        </p:txBody>
      </p:sp>
      <p:sp>
        <p:nvSpPr>
          <p:cNvPr id="922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9" name="Text Box 7"/>
          <p:cNvSpPr txBox="1">
            <a:spLocks noChangeArrowheads="1"/>
          </p:cNvSpPr>
          <p:nvPr/>
        </p:nvSpPr>
        <p:spPr bwMode="auto">
          <a:xfrm>
            <a:off x="647392" y="1020763"/>
            <a:ext cx="101349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surface current </a:t>
            </a:r>
            <a:r>
              <a:rPr lang="en-US" dirty="0">
                <a:solidFill>
                  <a:srgbClr val="0000FF"/>
                </a:solidFill>
              </a:rPr>
              <a:t>on the periodic structure is </a:t>
            </a:r>
            <a:r>
              <a:rPr lang="en-US" dirty="0" smtClean="0">
                <a:solidFill>
                  <a:srgbClr val="0000FF"/>
                </a:solidFill>
              </a:rPr>
              <a:t>next represented </a:t>
            </a:r>
            <a:r>
              <a:rPr lang="en-US" dirty="0">
                <a:solidFill>
                  <a:srgbClr val="0000FF"/>
                </a:solidFill>
              </a:rPr>
              <a:t>in terms of Floquet waves:</a:t>
            </a:r>
          </a:p>
        </p:txBody>
      </p:sp>
      <p:graphicFrame>
        <p:nvGraphicFramePr>
          <p:cNvPr id="921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6752721"/>
              </p:ext>
            </p:extLst>
          </p:nvPr>
        </p:nvGraphicFramePr>
        <p:xfrm>
          <a:off x="1494351" y="1667388"/>
          <a:ext cx="3311525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0" name="Equation" r:id="rId4" imgW="1777680" imgH="444240" progId="Equation.DSMT4">
                  <p:embed/>
                </p:oleObj>
              </mc:Choice>
              <mc:Fallback>
                <p:oleObj name="Equation" r:id="rId4" imgW="1777680" imgH="4442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4351" y="1667388"/>
                        <a:ext cx="3311525" cy="830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0" name="Text Box 13"/>
          <p:cNvSpPr txBox="1">
            <a:spLocks noChangeArrowheads="1"/>
          </p:cNvSpPr>
          <p:nvPr/>
        </p:nvSpPr>
        <p:spPr bwMode="auto">
          <a:xfrm>
            <a:off x="197261" y="3252788"/>
            <a:ext cx="110760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To solve for the unknown coefficients, multiply both sides by               and integrate over the (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0</a:t>
            </a:r>
            <a:r>
              <a:rPr lang="en-US" dirty="0">
                <a:solidFill>
                  <a:srgbClr val="0000FF"/>
                </a:solidFill>
              </a:rPr>
              <a:t>,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0</a:t>
            </a:r>
            <a:r>
              <a:rPr lang="en-US" dirty="0">
                <a:solidFill>
                  <a:srgbClr val="0000FF"/>
                </a:solidFill>
              </a:rPr>
              <a:t>) unit cell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US" baseline="-25000" dirty="0">
                <a:solidFill>
                  <a:srgbClr val="0000FF"/>
                </a:solidFill>
                <a:latin typeface="Times New Roman" pitchFamily="18" charset="0"/>
              </a:rPr>
              <a:t>0</a:t>
            </a:r>
            <a:r>
              <a:rPr lang="en-US" dirty="0">
                <a:solidFill>
                  <a:srgbClr val="0000FF"/>
                </a:solidFill>
              </a:rPr>
              <a:t>: </a:t>
            </a:r>
          </a:p>
        </p:txBody>
      </p:sp>
      <p:graphicFrame>
        <p:nvGraphicFramePr>
          <p:cNvPr id="922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528710"/>
              </p:ext>
            </p:extLst>
          </p:nvPr>
        </p:nvGraphicFramePr>
        <p:xfrm>
          <a:off x="6429123" y="3270072"/>
          <a:ext cx="711556" cy="39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1" name="Equation" r:id="rId6" imgW="393480" imgH="215640" progId="Equation.DSMT4">
                  <p:embed/>
                </p:oleObj>
              </mc:Choice>
              <mc:Fallback>
                <p:oleObj name="Equation" r:id="rId6" imgW="393480" imgH="2156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23" y="3270072"/>
                        <a:ext cx="711556" cy="39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14</a:t>
            </a:fld>
            <a:endParaRPr lang="en-US" dirty="0"/>
          </a:p>
        </p:txBody>
      </p:sp>
      <p:graphicFrame>
        <p:nvGraphicFramePr>
          <p:cNvPr id="9224" name="Object 7"/>
          <p:cNvGraphicFramePr>
            <a:graphicFrameLocks noChangeAspect="1"/>
          </p:cNvGraphicFramePr>
          <p:nvPr/>
        </p:nvGraphicFramePr>
        <p:xfrm>
          <a:off x="2684463" y="3817939"/>
          <a:ext cx="6648450" cy="185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2" name="Equation" r:id="rId8" imgW="3568680" imgH="990360" progId="Equation.DSMT4">
                  <p:embed/>
                </p:oleObj>
              </mc:Choice>
              <mc:Fallback>
                <p:oleObj name="Equation" r:id="rId8" imgW="3568680" imgH="9903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4463" y="3817939"/>
                        <a:ext cx="6648450" cy="185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1177925" y="5938839"/>
            <a:ext cx="2230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Use orthogonality:</a:t>
            </a:r>
          </a:p>
        </p:txBody>
      </p:sp>
      <p:graphicFrame>
        <p:nvGraphicFramePr>
          <p:cNvPr id="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186549"/>
              </p:ext>
            </p:extLst>
          </p:nvPr>
        </p:nvGraphicFramePr>
        <p:xfrm>
          <a:off x="3548063" y="5873751"/>
          <a:ext cx="3217862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3" name="Equation" r:id="rId10" imgW="1726920" imgH="393480" progId="Equation.DSMT4">
                  <p:embed/>
                </p:oleObj>
              </mc:Choice>
              <mc:Fallback>
                <p:oleObj name="Equation" r:id="rId10" imgW="172692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8063" y="5873751"/>
                        <a:ext cx="3217862" cy="735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06256"/>
              </p:ext>
            </p:extLst>
          </p:nvPr>
        </p:nvGraphicFramePr>
        <p:xfrm>
          <a:off x="6681788" y="1700213"/>
          <a:ext cx="1663700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4" name="Equation" r:id="rId12" imgW="1041120" imgH="241200" progId="Equation.DSMT4">
                  <p:embed/>
                </p:oleObj>
              </mc:Choice>
              <mc:Fallback>
                <p:oleObj name="Equation" r:id="rId12" imgW="10411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681788" y="1700213"/>
                        <a:ext cx="1663700" cy="385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0829090"/>
              </p:ext>
            </p:extLst>
          </p:nvPr>
        </p:nvGraphicFramePr>
        <p:xfrm>
          <a:off x="6651625" y="2264315"/>
          <a:ext cx="3806825" cy="647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5" name="Equation" r:id="rId14" imgW="4127288" imgH="701204" progId="Equation.DSMT4">
                  <p:embed/>
                </p:oleObj>
              </mc:Choice>
              <mc:Fallback>
                <p:oleObj name="Equation" r:id="rId14" imgW="4127288" imgH="70120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651625" y="2264315"/>
                        <a:ext cx="3806825" cy="647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077757"/>
              </p:ext>
            </p:extLst>
          </p:nvPr>
        </p:nvGraphicFramePr>
        <p:xfrm>
          <a:off x="7850188" y="6031056"/>
          <a:ext cx="2655887" cy="363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6" name="Equation" r:id="rId16" imgW="3121194" imgH="426851" progId="Equation.DSMT4">
                  <p:embed/>
                </p:oleObj>
              </mc:Choice>
              <mc:Fallback>
                <p:oleObj name="Equation" r:id="rId16" imgW="3121194" imgH="42685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850188" y="6031056"/>
                        <a:ext cx="2655887" cy="3633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4042443"/>
              </p:ext>
            </p:extLst>
          </p:nvPr>
        </p:nvGraphicFramePr>
        <p:xfrm>
          <a:off x="4481564" y="1450925"/>
          <a:ext cx="314642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3" name="Equation" r:id="rId4" imgW="1688760" imgH="457200" progId="Equation.DSMT4">
                  <p:embed/>
                </p:oleObj>
              </mc:Choice>
              <mc:Fallback>
                <p:oleObj name="Equation" r:id="rId4" imgW="1688760" imgH="457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1564" y="1450925"/>
                        <a:ext cx="3146425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93" name="Rectangle 13"/>
          <p:cNvSpPr>
            <a:spLocks noChangeArrowheads="1"/>
          </p:cNvSpPr>
          <p:nvPr/>
        </p:nvSpPr>
        <p:spPr bwMode="auto">
          <a:xfrm>
            <a:off x="3433764" y="1"/>
            <a:ext cx="53482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Periodic SDI (cont.)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15</a:t>
            </a:fld>
            <a:endParaRPr lang="en-US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492376" y="1023938"/>
            <a:ext cx="20938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Hence, we have:</a:t>
            </a:r>
          </a:p>
        </p:txBody>
      </p:sp>
      <p:graphicFrame>
        <p:nvGraphicFramePr>
          <p:cNvPr id="1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266767"/>
              </p:ext>
            </p:extLst>
          </p:nvPr>
        </p:nvGraphicFramePr>
        <p:xfrm>
          <a:off x="1631950" y="3192463"/>
          <a:ext cx="3906838" cy="2436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4" name="Equation" r:id="rId6" imgW="2184120" imgH="1358640" progId="Equation.DSMT4">
                  <p:embed/>
                </p:oleObj>
              </mc:Choice>
              <mc:Fallback>
                <p:oleObj name="Equation" r:id="rId6" imgW="2184120" imgH="1358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950" y="3192463"/>
                        <a:ext cx="3906838" cy="2436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1205552" y="2494012"/>
            <a:ext cx="25330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Therefore, we have: 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420261" y="4254143"/>
            <a:ext cx="5116051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The current </a:t>
            </a:r>
            <a:r>
              <a:rPr lang="en-US" i="1" u="sng" dirty="0">
                <a:solidFill>
                  <a:srgbClr val="0000FF"/>
                </a:solidFill>
                <a:latin typeface="Times New Roman" pitchFamily="18" charset="0"/>
              </a:rPr>
              <a:t>J</a:t>
            </a:r>
            <a:r>
              <a:rPr lang="en-US" baseline="-25000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US" baseline="30000" dirty="0">
                <a:solidFill>
                  <a:srgbClr val="0000FF"/>
                </a:solidFill>
                <a:latin typeface="Times New Roman" pitchFamily="18" charset="0"/>
              </a:rPr>
              <a:t>00</a:t>
            </a:r>
            <a:r>
              <a:rPr lang="en-US" dirty="0">
                <a:solidFill>
                  <a:srgbClr val="0000FF"/>
                </a:solidFill>
              </a:rPr>
              <a:t> is the current on the (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0,0</a:t>
            </a:r>
            <a:r>
              <a:rPr lang="en-US" dirty="0">
                <a:solidFill>
                  <a:srgbClr val="0000FF"/>
                </a:solidFill>
              </a:rPr>
              <a:t>) patch. </a:t>
            </a:r>
          </a:p>
        </p:txBody>
      </p:sp>
      <p:graphicFrame>
        <p:nvGraphicFramePr>
          <p:cNvPr id="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137676"/>
              </p:ext>
            </p:extLst>
          </p:nvPr>
        </p:nvGraphicFramePr>
        <p:xfrm>
          <a:off x="7378700" y="5541963"/>
          <a:ext cx="2871788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5" name="Equation" r:id="rId8" imgW="1295280" imgH="393480" progId="Equation.DSMT4">
                  <p:embed/>
                </p:oleObj>
              </mc:Choice>
              <mc:Fallback>
                <p:oleObj name="Equation" r:id="rId8" imgW="129528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8700" y="5541963"/>
                        <a:ext cx="2871788" cy="8747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791325" y="5083585"/>
            <a:ext cx="1668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We then have: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195108" y="3001963"/>
            <a:ext cx="118254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We now calculate</a:t>
            </a:r>
            <a:r>
              <a:rPr lang="en-US" dirty="0">
                <a:solidFill>
                  <a:srgbClr val="FF0000"/>
                </a:solidFill>
              </a:rPr>
              <a:t> the Fourier transform</a:t>
            </a:r>
            <a:r>
              <a:rPr lang="en-US" dirty="0">
                <a:solidFill>
                  <a:srgbClr val="0000FF"/>
                </a:solidFill>
              </a:rPr>
              <a:t> of the 2D periodic current </a:t>
            </a:r>
            <a:r>
              <a:rPr lang="en-US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>
                <a:solidFill>
                  <a:srgbClr val="0000FF"/>
                </a:solidFill>
              </a:rPr>
              <a:t> (this is what we need in the SDI method):</a:t>
            </a:r>
          </a:p>
        </p:txBody>
      </p:sp>
      <p:graphicFrame>
        <p:nvGraphicFramePr>
          <p:cNvPr id="1229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457633"/>
              </p:ext>
            </p:extLst>
          </p:nvPr>
        </p:nvGraphicFramePr>
        <p:xfrm>
          <a:off x="3740150" y="1489075"/>
          <a:ext cx="4613275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2" name="Equation" r:id="rId4" imgW="2476440" imgH="444240" progId="Equation.DSMT4">
                  <p:embed/>
                </p:oleObj>
              </mc:Choice>
              <mc:Fallback>
                <p:oleObj name="Equation" r:id="rId4" imgW="2476440" imgH="4442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0150" y="1489075"/>
                        <a:ext cx="4613275" cy="83026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2057401" y="900113"/>
            <a:ext cx="82772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Hence the current on the 2D periodic structure can be represented as</a:t>
            </a:r>
          </a:p>
        </p:txBody>
      </p:sp>
      <p:graphicFrame>
        <p:nvGraphicFramePr>
          <p:cNvPr id="1229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608610"/>
              </p:ext>
            </p:extLst>
          </p:nvPr>
        </p:nvGraphicFramePr>
        <p:xfrm>
          <a:off x="3365603" y="3706984"/>
          <a:ext cx="5032375" cy="27320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3" name="Equation" r:id="rId6" imgW="2908080" imgH="1574640" progId="Equation.DSMT4">
                  <p:embed/>
                </p:oleObj>
              </mc:Choice>
              <mc:Fallback>
                <p:oleObj name="Equation" r:id="rId6" imgW="2908080" imgH="1574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603" y="3706984"/>
                        <a:ext cx="5032375" cy="27320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7" name="Rectangle 11"/>
          <p:cNvSpPr>
            <a:spLocks noChangeArrowheads="1"/>
          </p:cNvSpPr>
          <p:nvPr/>
        </p:nvSpPr>
        <p:spPr bwMode="auto">
          <a:xfrm>
            <a:off x="3452814" y="1"/>
            <a:ext cx="53482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Periodic SDI (cont.)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945127" y="3285870"/>
            <a:ext cx="74390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Next, we calculate the field produced by the periodic patch currents: </a:t>
            </a:r>
          </a:p>
        </p:txBody>
      </p:sp>
      <p:graphicFrame>
        <p:nvGraphicFramePr>
          <p:cNvPr id="13314" name="Object 7"/>
          <p:cNvGraphicFramePr>
            <a:graphicFrameLocks noChangeAspect="1"/>
          </p:cNvGraphicFramePr>
          <p:nvPr/>
        </p:nvGraphicFramePr>
        <p:xfrm>
          <a:off x="2265364" y="1717676"/>
          <a:ext cx="7312025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8" name="Equation" r:id="rId4" imgW="3924000" imgH="444240" progId="Equation.DSMT4">
                  <p:embed/>
                </p:oleObj>
              </mc:Choice>
              <mc:Fallback>
                <p:oleObj name="Equation" r:id="rId4" imgW="3924000" imgH="4442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5364" y="1717676"/>
                        <a:ext cx="7312025" cy="830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" name="Text Box 8"/>
          <p:cNvSpPr txBox="1">
            <a:spLocks noChangeArrowheads="1"/>
          </p:cNvSpPr>
          <p:nvPr/>
        </p:nvSpPr>
        <p:spPr bwMode="auto">
          <a:xfrm>
            <a:off x="1549401" y="1132195"/>
            <a:ext cx="23957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Hence, we have:</a:t>
            </a:r>
          </a:p>
        </p:txBody>
      </p:sp>
      <p:graphicFrame>
        <p:nvGraphicFramePr>
          <p:cNvPr id="1331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089844"/>
              </p:ext>
            </p:extLst>
          </p:nvPr>
        </p:nvGraphicFramePr>
        <p:xfrm>
          <a:off x="2319440" y="4867379"/>
          <a:ext cx="7478712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9" name="Equation" r:id="rId6" imgW="4012920" imgH="495000" progId="Equation.DSMT4">
                  <p:embed/>
                </p:oleObj>
              </mc:Choice>
              <mc:Fallback>
                <p:oleObj name="Equation" r:id="rId6" imgW="4012920" imgH="4950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9440" y="4867379"/>
                        <a:ext cx="7478712" cy="925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8617973"/>
              </p:ext>
            </p:extLst>
          </p:nvPr>
        </p:nvGraphicFramePr>
        <p:xfrm>
          <a:off x="2332703" y="4032917"/>
          <a:ext cx="4541838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0" name="Equation" r:id="rId8" imgW="2438280" imgH="279360" progId="Equation.DSMT4">
                  <p:embed/>
                </p:oleObj>
              </mc:Choice>
              <mc:Fallback>
                <p:oleObj name="Equation" r:id="rId8" imgW="2438280" imgH="2793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2703" y="4032917"/>
                        <a:ext cx="4541838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35" name="Rectangle 11"/>
          <p:cNvSpPr>
            <a:spLocks noChangeArrowheads="1"/>
          </p:cNvSpPr>
          <p:nvPr/>
        </p:nvSpPr>
        <p:spPr bwMode="auto">
          <a:xfrm>
            <a:off x="3481389" y="1"/>
            <a:ext cx="53482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Periodic SDI (cont.)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1133988" y="1409036"/>
            <a:ext cx="2100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Hence, we have:</a:t>
            </a:r>
          </a:p>
        </p:txBody>
      </p:sp>
      <p:graphicFrame>
        <p:nvGraphicFramePr>
          <p:cNvPr id="14338" name="Object 7"/>
          <p:cNvGraphicFramePr>
            <a:graphicFrameLocks noChangeAspect="1"/>
          </p:cNvGraphicFramePr>
          <p:nvPr/>
        </p:nvGraphicFramePr>
        <p:xfrm>
          <a:off x="1863725" y="1973263"/>
          <a:ext cx="8496300" cy="244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8" name="Equation" r:id="rId4" imgW="4559040" imgH="1307880" progId="Equation.DSMT4">
                  <p:embed/>
                </p:oleObj>
              </mc:Choice>
              <mc:Fallback>
                <p:oleObj name="Equation" r:id="rId4" imgW="4559040" imgH="13078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3725" y="1973263"/>
                        <a:ext cx="8496300" cy="2443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3490914" y="1"/>
            <a:ext cx="53482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Periodic SDI (cont.)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1208652" y="1347071"/>
            <a:ext cx="6270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Therefore, integrating over the delta functions, we have:</a:t>
            </a:r>
          </a:p>
        </p:txBody>
      </p:sp>
      <p:graphicFrame>
        <p:nvGraphicFramePr>
          <p:cNvPr id="1536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468404"/>
              </p:ext>
            </p:extLst>
          </p:nvPr>
        </p:nvGraphicFramePr>
        <p:xfrm>
          <a:off x="2168526" y="2058989"/>
          <a:ext cx="7661275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3" name="Equation" r:id="rId4" imgW="3835080" imgH="444240" progId="Equation.DSMT4">
                  <p:embed/>
                </p:oleObj>
              </mc:Choice>
              <mc:Fallback>
                <p:oleObj name="Equation" r:id="rId4" imgW="3835080" imgH="4442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8526" y="2058989"/>
                        <a:ext cx="7661275" cy="8905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3405189" y="1"/>
            <a:ext cx="53482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Periodic SDI (cont.)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19</a:t>
            </a:fld>
            <a:endParaRPr lang="en-US" dirty="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797050" y="3735388"/>
            <a:ext cx="7785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The field is thus in the form of a double summation of </a:t>
            </a:r>
            <a:r>
              <a:rPr lang="en-US" u="sng" dirty="0">
                <a:solidFill>
                  <a:srgbClr val="0000FF"/>
                </a:solidFill>
              </a:rPr>
              <a:t>Floquet waves</a:t>
            </a:r>
            <a:r>
              <a:rPr lang="en-US" dirty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895725" y="495301"/>
            <a:ext cx="410845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45064" name="Text Box 176"/>
          <p:cNvSpPr txBox="1">
            <a:spLocks noChangeArrowheads="1"/>
          </p:cNvSpPr>
          <p:nvPr/>
        </p:nvSpPr>
        <p:spPr bwMode="auto">
          <a:xfrm>
            <a:off x="698500" y="1635126"/>
            <a:ext cx="100393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/>
              <a:t>In this set of notes we extend the spectral-domain method to analyze </a:t>
            </a:r>
            <a:r>
              <a:rPr lang="en-US" sz="2400" dirty="0">
                <a:solidFill>
                  <a:srgbClr val="FF0000"/>
                </a:solidFill>
              </a:rPr>
              <a:t>infinite periodic structures</a:t>
            </a:r>
            <a:r>
              <a:rPr lang="en-US" sz="2400" dirty="0"/>
              <a:t>. </a:t>
            </a:r>
          </a:p>
        </p:txBody>
      </p:sp>
      <p:sp>
        <p:nvSpPr>
          <p:cNvPr id="45065" name="Text Box 10"/>
          <p:cNvSpPr txBox="1">
            <a:spLocks noChangeArrowheads="1"/>
          </p:cNvSpPr>
          <p:nvPr/>
        </p:nvSpPr>
        <p:spPr bwMode="auto">
          <a:xfrm>
            <a:off x="2420938" y="3128963"/>
            <a:ext cx="669927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63500"/>
            <a:r>
              <a:rPr lang="en-US" sz="2000" dirty="0">
                <a:solidFill>
                  <a:srgbClr val="0000FF"/>
                </a:solidFill>
              </a:rPr>
              <a:t>Two typical examples of infinite periodic problems:</a:t>
            </a:r>
          </a:p>
          <a:p>
            <a:pPr indent="63500"/>
            <a:endParaRPr lang="en-US" sz="2000" dirty="0">
              <a:solidFill>
                <a:srgbClr val="0000FF"/>
              </a:solidFill>
            </a:endParaRPr>
          </a:p>
          <a:p>
            <a:pPr lvl="1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000" dirty="0"/>
              <a:t> Scattering from a frequency selective surface (</a:t>
            </a:r>
            <a:r>
              <a:rPr lang="en-US" sz="2000" dirty="0" err="1"/>
              <a:t>FSS</a:t>
            </a:r>
            <a:r>
              <a:rPr lang="en-US" sz="20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 Input impedance of a microstrip phased array 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BA03F47-28BF-4881-B6D4-1C3AD676972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1097219" y="1118267"/>
            <a:ext cx="1744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Compare:</a:t>
            </a:r>
          </a:p>
        </p:txBody>
      </p:sp>
      <p:graphicFrame>
        <p:nvGraphicFramePr>
          <p:cNvPr id="1638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781662"/>
              </p:ext>
            </p:extLst>
          </p:nvPr>
        </p:nvGraphicFramePr>
        <p:xfrm>
          <a:off x="2032001" y="4386263"/>
          <a:ext cx="7148513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8" name="Equation" r:id="rId4" imgW="3835080" imgH="444240" progId="Equation.DSMT4">
                  <p:embed/>
                </p:oleObj>
              </mc:Choice>
              <mc:Fallback>
                <p:oleObj name="Equation" r:id="rId4" imgW="3835080" imgH="4442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1" y="4386263"/>
                        <a:ext cx="7148513" cy="830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598328"/>
              </p:ext>
            </p:extLst>
          </p:nvPr>
        </p:nvGraphicFramePr>
        <p:xfrm>
          <a:off x="2001839" y="2482851"/>
          <a:ext cx="7526337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9" name="Equation" r:id="rId6" imgW="4038480" imgH="495000" progId="Equation.DSMT4">
                  <p:embed/>
                </p:oleObj>
              </mc:Choice>
              <mc:Fallback>
                <p:oleObj name="Equation" r:id="rId6" imgW="4038480" imgH="495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1839" y="2482851"/>
                        <a:ext cx="7526337" cy="925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778000" y="1913450"/>
            <a:ext cx="323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Single element (non-periodic):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806369" y="3903663"/>
            <a:ext cx="45704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Infinite periodic </a:t>
            </a:r>
            <a:r>
              <a:rPr lang="en-US" dirty="0">
                <a:solidFill>
                  <a:srgbClr val="0000FF"/>
                </a:solidFill>
              </a:rPr>
              <a:t>array of phased elements:</a:t>
            </a:r>
          </a:p>
        </p:txBody>
      </p:sp>
      <p:sp>
        <p:nvSpPr>
          <p:cNvPr id="83979" name="Rectangle 11"/>
          <p:cNvSpPr>
            <a:spLocks noChangeArrowheads="1"/>
          </p:cNvSpPr>
          <p:nvPr/>
        </p:nvSpPr>
        <p:spPr bwMode="auto">
          <a:xfrm>
            <a:off x="3424239" y="1"/>
            <a:ext cx="53482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Periodic SDI (cont.)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20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638550" y="6049963"/>
            <a:ext cx="4679950" cy="466725"/>
            <a:chOff x="3543300" y="5954713"/>
            <a:chExt cx="4679950" cy="466725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84728722"/>
                </p:ext>
              </p:extLst>
            </p:nvPr>
          </p:nvGraphicFramePr>
          <p:xfrm>
            <a:off x="4476750" y="5954713"/>
            <a:ext cx="3746500" cy="466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90" name="Equation" r:id="rId8" imgW="2450880" imgH="304560" progId="Equation.DSMT4">
                    <p:embed/>
                  </p:oleObj>
                </mc:Choice>
                <mc:Fallback>
                  <p:oleObj name="Equation" r:id="rId8" imgW="2450880" imgH="304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4476750" y="5954713"/>
                          <a:ext cx="3746500" cy="4667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" name="TextBox 2"/>
            <p:cNvSpPr txBox="1"/>
            <p:nvPr/>
          </p:nvSpPr>
          <p:spPr>
            <a:xfrm>
              <a:off x="3543300" y="5962650"/>
              <a:ext cx="736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Note: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6" name="Text Box 6"/>
          <p:cNvSpPr txBox="1">
            <a:spLocks noChangeArrowheads="1"/>
          </p:cNvSpPr>
          <p:nvPr/>
        </p:nvSpPr>
        <p:spPr bwMode="auto">
          <a:xfrm>
            <a:off x="1965326" y="1189038"/>
            <a:ext cx="2125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Conclusion:</a:t>
            </a:r>
          </a:p>
        </p:txBody>
      </p:sp>
      <p:graphicFrame>
        <p:nvGraphicFramePr>
          <p:cNvPr id="1741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970103"/>
              </p:ext>
            </p:extLst>
          </p:nvPr>
        </p:nvGraphicFramePr>
        <p:xfrm>
          <a:off x="2814638" y="1838326"/>
          <a:ext cx="5821362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0" name="Equation" r:id="rId4" imgW="3124080" imgH="495000" progId="Equation.DSMT4">
                  <p:embed/>
                </p:oleObj>
              </mc:Choice>
              <mc:Fallback>
                <p:oleObj name="Equation" r:id="rId4" imgW="3124080" imgH="4950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4638" y="1838326"/>
                        <a:ext cx="5821362" cy="92551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2438400" y="3446464"/>
            <a:ext cx="876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86027" name="Rectangle 11"/>
          <p:cNvSpPr>
            <a:spLocks noChangeArrowheads="1"/>
          </p:cNvSpPr>
          <p:nvPr/>
        </p:nvSpPr>
        <p:spPr bwMode="auto">
          <a:xfrm>
            <a:off x="3443289" y="1"/>
            <a:ext cx="53482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Periodic SDI (cont.)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21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E8E2C99-F316-D35B-D7B7-77A3693078DE}"/>
              </a:ext>
            </a:extLst>
          </p:cNvPr>
          <p:cNvGrpSpPr/>
          <p:nvPr/>
        </p:nvGrpSpPr>
        <p:grpSpPr>
          <a:xfrm>
            <a:off x="1093146" y="5485837"/>
            <a:ext cx="9647193" cy="435641"/>
            <a:chOff x="1093146" y="5485837"/>
            <a:chExt cx="9647193" cy="435641"/>
          </a:xfrm>
          <a:solidFill>
            <a:srgbClr val="FFFF99"/>
          </a:solidFill>
        </p:grpSpPr>
        <p:sp>
          <p:nvSpPr>
            <p:cNvPr id="17417" name="Text Box 8"/>
            <p:cNvSpPr txBox="1">
              <a:spLocks noChangeArrowheads="1"/>
            </p:cNvSpPr>
            <p:nvPr/>
          </p:nvSpPr>
          <p:spPr bwMode="auto">
            <a:xfrm>
              <a:off x="1093146" y="5509445"/>
              <a:ext cx="9647193" cy="40011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</a:rPr>
                <a:t>The double integral is replaced by a double sum, and a factor               is introduced.</a:t>
              </a:r>
            </a:p>
          </p:txBody>
        </p:sp>
        <p:graphicFrame>
          <p:nvGraphicFramePr>
            <p:cNvPr id="2" name="Object 1">
              <a:extLst>
                <a:ext uri="{FF2B5EF4-FFF2-40B4-BE49-F238E27FC236}">
                  <a16:creationId xmlns:a16="http://schemas.microsoft.com/office/drawing/2014/main" id="{B67AEDAE-9D7D-0F3D-3792-510A8129D72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7951329"/>
                </p:ext>
              </p:extLst>
            </p:nvPr>
          </p:nvGraphicFramePr>
          <p:xfrm>
            <a:off x="8143364" y="5485837"/>
            <a:ext cx="950489" cy="4356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31" name="Equation" r:id="rId6" imgW="609480" imgH="279360" progId="Equation.DSMT4">
                    <p:embed/>
                  </p:oleObj>
                </mc:Choice>
                <mc:Fallback>
                  <p:oleObj name="Equation" r:id="rId6" imgW="609480" imgH="2793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8143364" y="5485837"/>
                          <a:ext cx="950489" cy="43564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6016133"/>
              </p:ext>
            </p:extLst>
          </p:nvPr>
        </p:nvGraphicFramePr>
        <p:xfrm>
          <a:off x="4259263" y="3673475"/>
          <a:ext cx="1652587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2" name="Equation" r:id="rId8" imgW="1651995" imgH="1336794" progId="Equation.DSMT4">
                  <p:embed/>
                </p:oleObj>
              </mc:Choice>
              <mc:Fallback>
                <p:oleObj name="Equation" r:id="rId8" imgW="1651995" imgH="133679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259263" y="3673475"/>
                        <a:ext cx="1652587" cy="1336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118" name="Group 117"/>
          <p:cNvGrpSpPr/>
          <p:nvPr/>
        </p:nvGrpSpPr>
        <p:grpSpPr>
          <a:xfrm>
            <a:off x="3429001" y="1716088"/>
            <a:ext cx="5865813" cy="4710112"/>
            <a:chOff x="1905000" y="1716088"/>
            <a:chExt cx="5865813" cy="4710112"/>
          </a:xfrm>
        </p:grpSpPr>
        <p:sp>
          <p:nvSpPr>
            <p:cNvPr id="18446" name="Line 6"/>
            <p:cNvSpPr>
              <a:spLocks noChangeShapeType="1"/>
            </p:cNvSpPr>
            <p:nvPr/>
          </p:nvSpPr>
          <p:spPr bwMode="auto">
            <a:xfrm>
              <a:off x="1905000" y="4127500"/>
              <a:ext cx="53721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Line 7"/>
            <p:cNvSpPr>
              <a:spLocks noChangeShapeType="1"/>
            </p:cNvSpPr>
            <p:nvPr/>
          </p:nvSpPr>
          <p:spPr bwMode="auto">
            <a:xfrm flipV="1">
              <a:off x="4368800" y="2298700"/>
              <a:ext cx="0" cy="3619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Text Box 8"/>
            <p:cNvSpPr txBox="1">
              <a:spLocks noChangeArrowheads="1"/>
            </p:cNvSpPr>
            <p:nvPr/>
          </p:nvSpPr>
          <p:spPr bwMode="auto">
            <a:xfrm>
              <a:off x="7312025" y="3900488"/>
              <a:ext cx="37382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Times New Roman" pitchFamily="18" charset="0"/>
                </a:rPr>
                <a:t>k</a:t>
              </a:r>
              <a:r>
                <a:rPr lang="en-US" sz="2000" i="1" baseline="-25000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8449" name="Text Box 9"/>
            <p:cNvSpPr txBox="1">
              <a:spLocks noChangeArrowheads="1"/>
            </p:cNvSpPr>
            <p:nvPr/>
          </p:nvSpPr>
          <p:spPr bwMode="auto">
            <a:xfrm>
              <a:off x="4187825" y="1716088"/>
              <a:ext cx="37382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Times New Roman" pitchFamily="18" charset="0"/>
                </a:rPr>
                <a:t>k</a:t>
              </a:r>
              <a:r>
                <a:rPr lang="en-US" sz="2000" i="1" baseline="-25000">
                  <a:latin typeface="Times New Roman" pitchFamily="18" charset="0"/>
                </a:rPr>
                <a:t>y</a:t>
              </a:r>
            </a:p>
          </p:txBody>
        </p:sp>
        <p:grpSp>
          <p:nvGrpSpPr>
            <p:cNvPr id="18450" name="Group 10"/>
            <p:cNvGrpSpPr>
              <a:grpSpLocks/>
            </p:cNvGrpSpPr>
            <p:nvPr/>
          </p:nvGrpSpPr>
          <p:grpSpPr bwMode="auto">
            <a:xfrm>
              <a:off x="2438400" y="3895725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18538" name="Oval 11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9" name="Oval 12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40" name="Oval 13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41" name="Oval 14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42" name="Oval 15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43" name="Oval 16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44" name="Oval 17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45" name="Oval 18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46" name="Oval 19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47" name="Oval 20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48" name="Oval 21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51" name="Group 22"/>
            <p:cNvGrpSpPr>
              <a:grpSpLocks/>
            </p:cNvGrpSpPr>
            <p:nvPr/>
          </p:nvGrpSpPr>
          <p:grpSpPr bwMode="auto">
            <a:xfrm>
              <a:off x="2438400" y="4256088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18527" name="Oval 23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28" name="Oval 24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29" name="Oval 25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0" name="Oval 26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1" name="Oval 27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2" name="Oval 28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3" name="Oval 29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4" name="Oval 30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5" name="Oval 31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6" name="Oval 32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7" name="Oval 33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52" name="Group 34"/>
            <p:cNvGrpSpPr>
              <a:grpSpLocks/>
            </p:cNvGrpSpPr>
            <p:nvPr/>
          </p:nvGrpSpPr>
          <p:grpSpPr bwMode="auto">
            <a:xfrm>
              <a:off x="2438400" y="4618038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18516" name="Oval 35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17" name="Oval 36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18" name="Oval 37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19" name="Oval 38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20" name="Oval 39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21" name="Oval 40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22" name="Oval 41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23" name="Oval 42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24" name="Oval 43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25" name="Oval 44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26" name="Oval 45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53" name="Group 46"/>
            <p:cNvGrpSpPr>
              <a:grpSpLocks/>
            </p:cNvGrpSpPr>
            <p:nvPr/>
          </p:nvGrpSpPr>
          <p:grpSpPr bwMode="auto">
            <a:xfrm>
              <a:off x="2438400" y="3533775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18505" name="Oval 47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06" name="Oval 48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07" name="Oval 49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08" name="Oval 50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09" name="Oval 51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10" name="Oval 52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11" name="Oval 53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12" name="Oval 54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13" name="Oval 55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14" name="Oval 56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15" name="Oval 57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54" name="Group 58"/>
            <p:cNvGrpSpPr>
              <a:grpSpLocks/>
            </p:cNvGrpSpPr>
            <p:nvPr/>
          </p:nvGrpSpPr>
          <p:grpSpPr bwMode="auto">
            <a:xfrm>
              <a:off x="2438400" y="3173413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18494" name="Oval 59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5" name="Oval 60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6" name="Oval 61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7" name="Oval 62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8" name="Oval 63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9" name="Oval 64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00" name="Oval 65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01" name="Oval 66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02" name="Oval 67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03" name="Oval 68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04" name="Oval 69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55" name="Group 70"/>
            <p:cNvGrpSpPr>
              <a:grpSpLocks/>
            </p:cNvGrpSpPr>
            <p:nvPr/>
          </p:nvGrpSpPr>
          <p:grpSpPr bwMode="auto">
            <a:xfrm>
              <a:off x="2438400" y="4978400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18483" name="Oval 71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4" name="Oval 72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5" name="Oval 73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6" name="Oval 74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7" name="Oval 75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8" name="Oval 76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9" name="Oval 77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0" name="Oval 78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1" name="Oval 79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2" name="Oval 80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3" name="Oval 81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56" name="Group 82"/>
            <p:cNvGrpSpPr>
              <a:grpSpLocks/>
            </p:cNvGrpSpPr>
            <p:nvPr/>
          </p:nvGrpSpPr>
          <p:grpSpPr bwMode="auto">
            <a:xfrm>
              <a:off x="2438400" y="5340350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18472" name="Oval 83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3" name="Oval 84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4" name="Oval 85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5" name="Oval 86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6" name="Oval 87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7" name="Oval 88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8" name="Oval 89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9" name="Oval 90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0" name="Oval 91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1" name="Oval 92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2" name="Oval 93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57" name="Group 94"/>
            <p:cNvGrpSpPr>
              <a:grpSpLocks/>
            </p:cNvGrpSpPr>
            <p:nvPr/>
          </p:nvGrpSpPr>
          <p:grpSpPr bwMode="auto">
            <a:xfrm>
              <a:off x="2438400" y="2813050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18461" name="Oval 95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2" name="Oval 96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3" name="Oval 97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4" name="Oval 98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5" name="Oval 99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6" name="Oval 100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7" name="Oval 101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8" name="Oval 102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9" name="Oval 103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0" name="Oval 104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1" name="Oval 105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18434" name="Object 106"/>
            <p:cNvGraphicFramePr>
              <a:graphicFrameLocks noChangeAspect="1"/>
            </p:cNvGraphicFramePr>
            <p:nvPr/>
          </p:nvGraphicFramePr>
          <p:xfrm>
            <a:off x="5922963" y="2306638"/>
            <a:ext cx="784225" cy="385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74" name="Equation" r:id="rId4" imgW="571320" imgH="279360" progId="Equation.DSMT4">
                    <p:embed/>
                  </p:oleObj>
                </mc:Choice>
                <mc:Fallback>
                  <p:oleObj name="Equation" r:id="rId4" imgW="571320" imgH="279360" progId="Equation.DSMT4">
                    <p:embed/>
                    <p:pic>
                      <p:nvPicPr>
                        <p:cNvPr id="0" name="Object 10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22963" y="2306638"/>
                          <a:ext cx="784225" cy="3857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35" name="Object 107"/>
            <p:cNvGraphicFramePr>
              <a:graphicFrameLocks noChangeAspect="1"/>
            </p:cNvGraphicFramePr>
            <p:nvPr/>
          </p:nvGraphicFramePr>
          <p:xfrm>
            <a:off x="4808538" y="6040438"/>
            <a:ext cx="801688" cy="385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75" name="Equation" r:id="rId6" imgW="583920" imgH="279360" progId="Equation.DSMT4">
                    <p:embed/>
                  </p:oleObj>
                </mc:Choice>
                <mc:Fallback>
                  <p:oleObj name="Equation" r:id="rId6" imgW="583920" imgH="279360" progId="Equation.DSMT4">
                    <p:embed/>
                    <p:pic>
                      <p:nvPicPr>
                        <p:cNvPr id="0" name="Object 10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8538" y="6040438"/>
                          <a:ext cx="801688" cy="3857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58" name="Line 108"/>
            <p:cNvSpPr>
              <a:spLocks noChangeShapeType="1"/>
            </p:cNvSpPr>
            <p:nvPr/>
          </p:nvSpPr>
          <p:spPr bwMode="auto">
            <a:xfrm flipH="1" flipV="1">
              <a:off x="4597400" y="3962400"/>
              <a:ext cx="469900" cy="2057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8436" name="Object 109"/>
            <p:cNvGraphicFramePr>
              <a:graphicFrameLocks noChangeAspect="1"/>
            </p:cNvGraphicFramePr>
            <p:nvPr/>
          </p:nvGraphicFramePr>
          <p:xfrm>
            <a:off x="6145213" y="5654675"/>
            <a:ext cx="736600" cy="331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76" name="Equation" r:id="rId8" imgW="393480" imgH="177480" progId="Equation.DSMT4">
                    <p:embed/>
                  </p:oleObj>
                </mc:Choice>
                <mc:Fallback>
                  <p:oleObj name="Equation" r:id="rId8" imgW="393480" imgH="177480" progId="Equation.DSMT4">
                    <p:embed/>
                    <p:pic>
                      <p:nvPicPr>
                        <p:cNvPr id="0" name="Object 10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45213" y="5654675"/>
                          <a:ext cx="736600" cy="3317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59" name="Line 110"/>
            <p:cNvSpPr>
              <a:spLocks noChangeShapeType="1"/>
            </p:cNvSpPr>
            <p:nvPr/>
          </p:nvSpPr>
          <p:spPr bwMode="auto">
            <a:xfrm>
              <a:off x="6261100" y="5537200"/>
              <a:ext cx="444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Line 111"/>
            <p:cNvSpPr>
              <a:spLocks noChangeShapeType="1"/>
            </p:cNvSpPr>
            <p:nvPr/>
          </p:nvSpPr>
          <p:spPr bwMode="auto">
            <a:xfrm>
              <a:off x="6908800" y="5016500"/>
              <a:ext cx="0" cy="3937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8437" name="Object 112"/>
            <p:cNvGraphicFramePr>
              <a:graphicFrameLocks noChangeAspect="1"/>
            </p:cNvGraphicFramePr>
            <p:nvPr/>
          </p:nvGraphicFramePr>
          <p:xfrm>
            <a:off x="7035800" y="5057775"/>
            <a:ext cx="735013" cy="331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77" name="Equation" r:id="rId10" imgW="393480" imgH="177480" progId="Equation.DSMT4">
                    <p:embed/>
                  </p:oleObj>
                </mc:Choice>
                <mc:Fallback>
                  <p:oleObj name="Equation" r:id="rId10" imgW="393480" imgH="177480" progId="Equation.DSMT4">
                    <p:embed/>
                    <p:pic>
                      <p:nvPicPr>
                        <p:cNvPr id="0" name="Object 1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35800" y="5057775"/>
                          <a:ext cx="735013" cy="3317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8177" name="Rectangle 113"/>
          <p:cNvSpPr>
            <a:spLocks noChangeArrowheads="1"/>
          </p:cNvSpPr>
          <p:nvPr/>
        </p:nvSpPr>
        <p:spPr bwMode="auto">
          <a:xfrm>
            <a:off x="3414714" y="1"/>
            <a:ext cx="53482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Periodic SDI (cont.)</a:t>
            </a:r>
          </a:p>
        </p:txBody>
      </p:sp>
      <p:sp>
        <p:nvSpPr>
          <p:cNvPr id="18444" name="Text Box 114"/>
          <p:cNvSpPr txBox="1">
            <a:spLocks noChangeArrowheads="1"/>
          </p:cNvSpPr>
          <p:nvPr/>
        </p:nvSpPr>
        <p:spPr bwMode="auto">
          <a:xfrm>
            <a:off x="4042799" y="1013132"/>
            <a:ext cx="39661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Sample points in the 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US" sz="2000" i="1" baseline="-25000" dirty="0" err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000" dirty="0">
                <a:solidFill>
                  <a:srgbClr val="0000FF"/>
                </a:solidFill>
              </a:rPr>
              <a:t>,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US" sz="2000" i="1" baseline="-25000" dirty="0" err="1">
                <a:solidFill>
                  <a:srgbClr val="0000FF"/>
                </a:solidFill>
                <a:latin typeface="Times New Roman" pitchFamily="18" charset="0"/>
              </a:rPr>
              <a:t>y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  <a:r>
              <a:rPr lang="en-US" sz="2000" dirty="0">
                <a:solidFill>
                  <a:srgbClr val="0000FF"/>
                </a:solidFill>
              </a:rPr>
              <a:t> plane</a:t>
            </a:r>
          </a:p>
        </p:txBody>
      </p:sp>
      <p:sp>
        <p:nvSpPr>
          <p:cNvPr id="117" name="Slide Number Placeholder 11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1761512" y="1053127"/>
            <a:ext cx="1427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FF00FF"/>
                </a:solidFill>
              </a:rPr>
              <a:t>Example</a:t>
            </a:r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auto">
          <a:xfrm>
            <a:off x="2506664" y="1"/>
            <a:ext cx="72151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Microstrip Patch Phased Array</a:t>
            </a:r>
          </a:p>
        </p:txBody>
      </p:sp>
      <p:sp>
        <p:nvSpPr>
          <p:cNvPr id="19466" name="Text Box 44"/>
          <p:cNvSpPr txBox="1">
            <a:spLocks noChangeArrowheads="1"/>
          </p:cNvSpPr>
          <p:nvPr/>
        </p:nvSpPr>
        <p:spPr bwMode="auto">
          <a:xfrm>
            <a:off x="3698876" y="5545138"/>
            <a:ext cx="47037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Microstrip Patch Phased Array</a:t>
            </a:r>
          </a:p>
        </p:txBody>
      </p:sp>
      <p:graphicFrame>
        <p:nvGraphicFramePr>
          <p:cNvPr id="19458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564850"/>
              </p:ext>
            </p:extLst>
          </p:nvPr>
        </p:nvGraphicFramePr>
        <p:xfrm>
          <a:off x="8556064" y="4031569"/>
          <a:ext cx="1966912" cy="77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6" name="Equation" r:id="rId4" imgW="1218960" imgH="482400" progId="Equation.DSMT4">
                  <p:embed/>
                </p:oleObj>
              </mc:Choice>
              <mc:Fallback>
                <p:oleObj name="Equation" r:id="rId4" imgW="1218960" imgH="482400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6064" y="4031569"/>
                        <a:ext cx="1966912" cy="77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7" name="Text Box 46"/>
          <p:cNvSpPr txBox="1">
            <a:spLocks noChangeArrowheads="1"/>
          </p:cNvSpPr>
          <p:nvPr/>
        </p:nvSpPr>
        <p:spPr bwMode="auto">
          <a:xfrm>
            <a:off x="2647950" y="1793875"/>
            <a:ext cx="1684338" cy="40005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Find </a:t>
            </a:r>
            <a:r>
              <a:rPr lang="en-US" sz="2000" i="1" dirty="0">
                <a:latin typeface="Times New Roman" pitchFamily="18" charset="0"/>
              </a:rPr>
              <a:t>E</a:t>
            </a:r>
            <a:r>
              <a:rPr lang="en-US" sz="2000" i="1" baseline="-25000" dirty="0">
                <a:latin typeface="Times New Roman" pitchFamily="18" charset="0"/>
              </a:rPr>
              <a:t>x</a:t>
            </a:r>
            <a:r>
              <a:rPr lang="en-US" sz="1200" i="1" baseline="-25000" dirty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</a:rPr>
              <a:t>x</a:t>
            </a:r>
            <a:r>
              <a:rPr lang="en-US" sz="2000" dirty="0">
                <a:latin typeface="Times New Roman" pitchFamily="18" charset="0"/>
              </a:rPr>
              <a:t>,</a:t>
            </a:r>
            <a:r>
              <a:rPr lang="en-US" sz="2000" i="1" dirty="0">
                <a:latin typeface="Times New Roman" pitchFamily="18" charset="0"/>
              </a:rPr>
              <a:t>y</a:t>
            </a:r>
            <a:r>
              <a:rPr lang="en-US" sz="2000" dirty="0">
                <a:latin typeface="Times New Roman" pitchFamily="18" charset="0"/>
              </a:rPr>
              <a:t>,0)</a:t>
            </a:r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23</a:t>
            </a:fld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302001" y="1550423"/>
            <a:ext cx="6144341" cy="3481559"/>
            <a:chOff x="3302001" y="1550423"/>
            <a:chExt cx="6144341" cy="3481559"/>
          </a:xfrm>
        </p:grpSpPr>
        <p:sp>
          <p:nvSpPr>
            <p:cNvPr id="19469" name="AutoShape 9"/>
            <p:cNvSpPr>
              <a:spLocks noChangeArrowheads="1"/>
            </p:cNvSpPr>
            <p:nvPr/>
          </p:nvSpPr>
          <p:spPr bwMode="auto">
            <a:xfrm>
              <a:off x="3302001" y="2489200"/>
              <a:ext cx="5511800" cy="2019300"/>
            </a:xfrm>
            <a:prstGeom prst="cube">
              <a:avLst>
                <a:gd name="adj" fmla="val 84120"/>
              </a:avLst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0" name="Line 10"/>
            <p:cNvSpPr>
              <a:spLocks noChangeShapeType="1"/>
            </p:cNvSpPr>
            <p:nvPr/>
          </p:nvSpPr>
          <p:spPr bwMode="auto">
            <a:xfrm>
              <a:off x="3302001" y="4519152"/>
              <a:ext cx="3784600" cy="0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1" name="Line 11"/>
            <p:cNvSpPr>
              <a:spLocks noChangeShapeType="1"/>
            </p:cNvSpPr>
            <p:nvPr/>
          </p:nvSpPr>
          <p:spPr bwMode="auto">
            <a:xfrm flipV="1">
              <a:off x="7073901" y="2781300"/>
              <a:ext cx="1727200" cy="1739900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5" name="Line 15"/>
            <p:cNvSpPr>
              <a:spLocks noChangeShapeType="1"/>
            </p:cNvSpPr>
            <p:nvPr/>
          </p:nvSpPr>
          <p:spPr bwMode="auto">
            <a:xfrm>
              <a:off x="4625976" y="4203700"/>
              <a:ext cx="83184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7" name="Line 17"/>
            <p:cNvSpPr>
              <a:spLocks noChangeShapeType="1"/>
            </p:cNvSpPr>
            <p:nvPr/>
          </p:nvSpPr>
          <p:spPr bwMode="auto">
            <a:xfrm flipH="1">
              <a:off x="6057899" y="3613150"/>
              <a:ext cx="317499" cy="368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8" name="AutoShape 20"/>
            <p:cNvSpPr>
              <a:spLocks noChangeArrowheads="1"/>
            </p:cNvSpPr>
            <p:nvPr/>
          </p:nvSpPr>
          <p:spPr bwMode="auto">
            <a:xfrm>
              <a:off x="4889501" y="2578100"/>
              <a:ext cx="622300" cy="203200"/>
            </a:xfrm>
            <a:prstGeom prst="parallelogram">
              <a:avLst>
                <a:gd name="adj" fmla="val 95306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9" name="AutoShape 21"/>
            <p:cNvSpPr>
              <a:spLocks noChangeArrowheads="1"/>
            </p:cNvSpPr>
            <p:nvPr/>
          </p:nvSpPr>
          <p:spPr bwMode="auto">
            <a:xfrm>
              <a:off x="4483101" y="2997200"/>
              <a:ext cx="622300" cy="203200"/>
            </a:xfrm>
            <a:prstGeom prst="parallelogram">
              <a:avLst>
                <a:gd name="adj" fmla="val 89068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0" name="AutoShape 22"/>
            <p:cNvSpPr>
              <a:spLocks noChangeArrowheads="1"/>
            </p:cNvSpPr>
            <p:nvPr/>
          </p:nvSpPr>
          <p:spPr bwMode="auto">
            <a:xfrm>
              <a:off x="4064001" y="3441700"/>
              <a:ext cx="622300" cy="203200"/>
            </a:xfrm>
            <a:prstGeom prst="parallelogram">
              <a:avLst>
                <a:gd name="adj" fmla="val 89068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1" name="AutoShape 23"/>
            <p:cNvSpPr>
              <a:spLocks noChangeArrowheads="1"/>
            </p:cNvSpPr>
            <p:nvPr/>
          </p:nvSpPr>
          <p:spPr bwMode="auto">
            <a:xfrm>
              <a:off x="3684589" y="3860800"/>
              <a:ext cx="622300" cy="203200"/>
            </a:xfrm>
            <a:prstGeom prst="parallelogram">
              <a:avLst>
                <a:gd name="adj" fmla="val 101559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480" name="Group 26"/>
            <p:cNvGrpSpPr>
              <a:grpSpLocks/>
            </p:cNvGrpSpPr>
            <p:nvPr/>
          </p:nvGrpSpPr>
          <p:grpSpPr bwMode="auto">
            <a:xfrm>
              <a:off x="4483101" y="2616200"/>
              <a:ext cx="1866900" cy="1485900"/>
              <a:chOff x="3808" y="2792"/>
              <a:chExt cx="1176" cy="936"/>
            </a:xfrm>
          </p:grpSpPr>
          <p:sp>
            <p:nvSpPr>
              <p:cNvPr id="19494" name="AutoShape 27"/>
              <p:cNvSpPr>
                <a:spLocks noChangeArrowheads="1"/>
              </p:cNvSpPr>
              <p:nvPr/>
            </p:nvSpPr>
            <p:spPr bwMode="auto">
              <a:xfrm>
                <a:off x="4592" y="2792"/>
                <a:ext cx="392" cy="128"/>
              </a:xfrm>
              <a:prstGeom prst="parallelogram">
                <a:avLst>
                  <a:gd name="adj" fmla="val 95306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5" name="AutoShape 28"/>
              <p:cNvSpPr>
                <a:spLocks noChangeArrowheads="1"/>
              </p:cNvSpPr>
              <p:nvPr/>
            </p:nvSpPr>
            <p:spPr bwMode="auto">
              <a:xfrm>
                <a:off x="4336" y="3056"/>
                <a:ext cx="392" cy="128"/>
              </a:xfrm>
              <a:prstGeom prst="parallelogram">
                <a:avLst>
                  <a:gd name="adj" fmla="val 89068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6" name="AutoShape 29"/>
              <p:cNvSpPr>
                <a:spLocks noChangeArrowheads="1"/>
              </p:cNvSpPr>
              <p:nvPr/>
            </p:nvSpPr>
            <p:spPr bwMode="auto">
              <a:xfrm>
                <a:off x="4072" y="3336"/>
                <a:ext cx="392" cy="128"/>
              </a:xfrm>
              <a:prstGeom prst="parallelogram">
                <a:avLst>
                  <a:gd name="adj" fmla="val 89068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7" name="AutoShape 30"/>
              <p:cNvSpPr>
                <a:spLocks noChangeArrowheads="1"/>
              </p:cNvSpPr>
              <p:nvPr/>
            </p:nvSpPr>
            <p:spPr bwMode="auto">
              <a:xfrm>
                <a:off x="3808" y="3600"/>
                <a:ext cx="392" cy="128"/>
              </a:xfrm>
              <a:prstGeom prst="parallelogram">
                <a:avLst>
                  <a:gd name="adj" fmla="val 101559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481" name="Group 31"/>
            <p:cNvGrpSpPr>
              <a:grpSpLocks/>
            </p:cNvGrpSpPr>
            <p:nvPr/>
          </p:nvGrpSpPr>
          <p:grpSpPr bwMode="auto">
            <a:xfrm>
              <a:off x="5346701" y="2616200"/>
              <a:ext cx="1866900" cy="1485900"/>
              <a:chOff x="3808" y="2792"/>
              <a:chExt cx="1176" cy="936"/>
            </a:xfrm>
          </p:grpSpPr>
          <p:sp>
            <p:nvSpPr>
              <p:cNvPr id="19490" name="AutoShape 32"/>
              <p:cNvSpPr>
                <a:spLocks noChangeArrowheads="1"/>
              </p:cNvSpPr>
              <p:nvPr/>
            </p:nvSpPr>
            <p:spPr bwMode="auto">
              <a:xfrm>
                <a:off x="4592" y="2792"/>
                <a:ext cx="392" cy="128"/>
              </a:xfrm>
              <a:prstGeom prst="parallelogram">
                <a:avLst>
                  <a:gd name="adj" fmla="val 95306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1" name="AutoShape 33"/>
              <p:cNvSpPr>
                <a:spLocks noChangeArrowheads="1"/>
              </p:cNvSpPr>
              <p:nvPr/>
            </p:nvSpPr>
            <p:spPr bwMode="auto">
              <a:xfrm>
                <a:off x="4336" y="3056"/>
                <a:ext cx="392" cy="128"/>
              </a:xfrm>
              <a:prstGeom prst="parallelogram">
                <a:avLst>
                  <a:gd name="adj" fmla="val 89068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2" name="AutoShape 34"/>
              <p:cNvSpPr>
                <a:spLocks noChangeArrowheads="1"/>
              </p:cNvSpPr>
              <p:nvPr/>
            </p:nvSpPr>
            <p:spPr bwMode="auto">
              <a:xfrm>
                <a:off x="4072" y="3336"/>
                <a:ext cx="392" cy="128"/>
              </a:xfrm>
              <a:prstGeom prst="parallelogram">
                <a:avLst>
                  <a:gd name="adj" fmla="val 89068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3" name="AutoShape 35"/>
              <p:cNvSpPr>
                <a:spLocks noChangeArrowheads="1"/>
              </p:cNvSpPr>
              <p:nvPr/>
            </p:nvSpPr>
            <p:spPr bwMode="auto">
              <a:xfrm>
                <a:off x="3808" y="3600"/>
                <a:ext cx="392" cy="128"/>
              </a:xfrm>
              <a:prstGeom prst="parallelogram">
                <a:avLst>
                  <a:gd name="adj" fmla="val 101559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482" name="Group 36"/>
            <p:cNvGrpSpPr>
              <a:grpSpLocks/>
            </p:cNvGrpSpPr>
            <p:nvPr/>
          </p:nvGrpSpPr>
          <p:grpSpPr bwMode="auto">
            <a:xfrm>
              <a:off x="6337301" y="2628900"/>
              <a:ext cx="1866900" cy="1485900"/>
              <a:chOff x="3808" y="2792"/>
              <a:chExt cx="1176" cy="936"/>
            </a:xfrm>
          </p:grpSpPr>
          <p:sp>
            <p:nvSpPr>
              <p:cNvPr id="19486" name="AutoShape 37"/>
              <p:cNvSpPr>
                <a:spLocks noChangeArrowheads="1"/>
              </p:cNvSpPr>
              <p:nvPr/>
            </p:nvSpPr>
            <p:spPr bwMode="auto">
              <a:xfrm>
                <a:off x="4592" y="2792"/>
                <a:ext cx="392" cy="128"/>
              </a:xfrm>
              <a:prstGeom prst="parallelogram">
                <a:avLst>
                  <a:gd name="adj" fmla="val 95306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87" name="AutoShape 38"/>
              <p:cNvSpPr>
                <a:spLocks noChangeArrowheads="1"/>
              </p:cNvSpPr>
              <p:nvPr/>
            </p:nvSpPr>
            <p:spPr bwMode="auto">
              <a:xfrm>
                <a:off x="4336" y="3056"/>
                <a:ext cx="392" cy="128"/>
              </a:xfrm>
              <a:prstGeom prst="parallelogram">
                <a:avLst>
                  <a:gd name="adj" fmla="val 89068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88" name="AutoShape 39"/>
              <p:cNvSpPr>
                <a:spLocks noChangeArrowheads="1"/>
              </p:cNvSpPr>
              <p:nvPr/>
            </p:nvSpPr>
            <p:spPr bwMode="auto">
              <a:xfrm>
                <a:off x="4072" y="3336"/>
                <a:ext cx="392" cy="128"/>
              </a:xfrm>
              <a:prstGeom prst="parallelogram">
                <a:avLst>
                  <a:gd name="adj" fmla="val 89068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89" name="AutoShape 40"/>
              <p:cNvSpPr>
                <a:spLocks noChangeArrowheads="1"/>
              </p:cNvSpPr>
              <p:nvPr/>
            </p:nvSpPr>
            <p:spPr bwMode="auto">
              <a:xfrm>
                <a:off x="3808" y="3600"/>
                <a:ext cx="392" cy="128"/>
              </a:xfrm>
              <a:prstGeom prst="parallelogram">
                <a:avLst>
                  <a:gd name="adj" fmla="val 101559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483" name="Line 41"/>
            <p:cNvSpPr>
              <a:spLocks noChangeShapeType="1"/>
            </p:cNvSpPr>
            <p:nvPr/>
          </p:nvSpPr>
          <p:spPr bwMode="auto">
            <a:xfrm>
              <a:off x="6482327" y="3144274"/>
              <a:ext cx="2565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4" name="Line 42"/>
            <p:cNvSpPr>
              <a:spLocks noChangeShapeType="1"/>
            </p:cNvSpPr>
            <p:nvPr/>
          </p:nvSpPr>
          <p:spPr bwMode="auto">
            <a:xfrm flipH="1">
              <a:off x="4941889" y="3149600"/>
              <a:ext cx="1524000" cy="1600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5" name="Line 43"/>
            <p:cNvSpPr>
              <a:spLocks noChangeShapeType="1"/>
            </p:cNvSpPr>
            <p:nvPr/>
          </p:nvSpPr>
          <p:spPr bwMode="auto">
            <a:xfrm flipV="1">
              <a:off x="6475414" y="1894348"/>
              <a:ext cx="0" cy="1257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6D27A170-8F85-D045-6F51-E425FF9EEF0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63103162"/>
                </p:ext>
              </p:extLst>
            </p:nvPr>
          </p:nvGraphicFramePr>
          <p:xfrm>
            <a:off x="4704582" y="4786005"/>
            <a:ext cx="221379" cy="2459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47" name="Equation" r:id="rId6" imgW="143531" imgH="158387" progId="Equation.DSMT4">
                    <p:embed/>
                  </p:oleObj>
                </mc:Choice>
                <mc:Fallback>
                  <p:oleObj name="Equation" r:id="rId6" imgW="143531" imgH="15838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704582" y="4786005"/>
                          <a:ext cx="221379" cy="24597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94034338-C825-18F7-1109-A1AE6F30400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62569740"/>
                </p:ext>
              </p:extLst>
            </p:nvPr>
          </p:nvGraphicFramePr>
          <p:xfrm>
            <a:off x="9217127" y="3041752"/>
            <a:ext cx="229215" cy="2708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48" name="Equation" r:id="rId8" imgW="139680" imgH="164880" progId="Equation.DSMT4">
                    <p:embed/>
                  </p:oleObj>
                </mc:Choice>
                <mc:Fallback>
                  <p:oleObj name="Equation" r:id="rId8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9217127" y="3041752"/>
                          <a:ext cx="229215" cy="27089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6F1369CC-D6BD-59D3-EA81-E89FF050A12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84487553"/>
                </p:ext>
              </p:extLst>
            </p:nvPr>
          </p:nvGraphicFramePr>
          <p:xfrm>
            <a:off x="6377089" y="1550423"/>
            <a:ext cx="215439" cy="2154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49" name="Equation" r:id="rId10" imgW="126720" imgH="126720" progId="Equation.DSMT4">
                    <p:embed/>
                  </p:oleObj>
                </mc:Choice>
                <mc:Fallback>
                  <p:oleObj name="Equation" r:id="rId10" imgW="126720" imgH="1267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6377089" y="1550423"/>
                          <a:ext cx="215439" cy="2154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39883680"/>
                </p:ext>
              </p:extLst>
            </p:nvPr>
          </p:nvGraphicFramePr>
          <p:xfrm>
            <a:off x="6259513" y="3713163"/>
            <a:ext cx="225425" cy="247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50" name="Equation" r:id="rId12" imgW="225616" imgH="248396" progId="Equation.DSMT4">
                    <p:embed/>
                  </p:oleObj>
                </mc:Choice>
                <mc:Fallback>
                  <p:oleObj name="Equation" r:id="rId12" imgW="225616" imgH="248396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6259513" y="3713163"/>
                          <a:ext cx="225425" cy="2476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86484129"/>
                </p:ext>
              </p:extLst>
            </p:nvPr>
          </p:nvGraphicFramePr>
          <p:xfrm>
            <a:off x="4908549" y="4224337"/>
            <a:ext cx="225425" cy="3155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51" name="Equation" r:id="rId14" imgW="126720" imgH="177480" progId="Equation.DSMT4">
                    <p:embed/>
                  </p:oleObj>
                </mc:Choice>
                <mc:Fallback>
                  <p:oleObj name="Equation" r:id="rId14" imgW="1267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4908549" y="4224337"/>
                          <a:ext cx="225425" cy="31559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96541163"/>
                </p:ext>
              </p:extLst>
            </p:nvPr>
          </p:nvGraphicFramePr>
          <p:xfrm>
            <a:off x="3571875" y="3830638"/>
            <a:ext cx="188913" cy="2238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52" name="Equation" r:id="rId16" imgW="189272" imgH="224241" progId="Equation.DSMT4">
                    <p:embed/>
                  </p:oleObj>
                </mc:Choice>
                <mc:Fallback>
                  <p:oleObj name="Equation" r:id="rId16" imgW="189272" imgH="22424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3571875" y="3830638"/>
                          <a:ext cx="188913" cy="2238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29680024"/>
                </p:ext>
              </p:extLst>
            </p:nvPr>
          </p:nvGraphicFramePr>
          <p:xfrm>
            <a:off x="3757612" y="4119562"/>
            <a:ext cx="242887" cy="242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53" name="Equation" r:id="rId18" imgW="177480" imgH="177480" progId="Equation.DSMT4">
                    <p:embed/>
                  </p:oleObj>
                </mc:Choice>
                <mc:Fallback>
                  <p:oleObj name="Equation" r:id="rId18" imgW="17748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3757612" y="4119562"/>
                          <a:ext cx="242887" cy="2428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52" name="Straight Connector 51"/>
            <p:cNvCxnSpPr/>
            <p:nvPr/>
          </p:nvCxnSpPr>
          <p:spPr>
            <a:xfrm>
              <a:off x="6048375" y="3581400"/>
              <a:ext cx="90487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5648325" y="4010025"/>
              <a:ext cx="90487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4448176" y="3771900"/>
              <a:ext cx="571499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917165" y="1584890"/>
            <a:ext cx="1652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Single patch:</a:t>
            </a:r>
          </a:p>
        </p:txBody>
      </p:sp>
      <p:graphicFrame>
        <p:nvGraphicFramePr>
          <p:cNvPr id="2048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3076001"/>
              </p:ext>
            </p:extLst>
          </p:nvPr>
        </p:nvGraphicFramePr>
        <p:xfrm>
          <a:off x="1880624" y="2124434"/>
          <a:ext cx="8415338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6" name="Equation" r:id="rId4" imgW="3962160" imgH="444240" progId="Equation.DSMT4">
                  <p:embed/>
                </p:oleObj>
              </mc:Choice>
              <mc:Fallback>
                <p:oleObj name="Equation" r:id="rId4" imgW="3962160" imgH="4442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0624" y="2124434"/>
                        <a:ext cx="8415338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16" name="Rectangle 8"/>
          <p:cNvSpPr>
            <a:spLocks noChangeArrowheads="1"/>
          </p:cNvSpPr>
          <p:nvPr/>
        </p:nvSpPr>
        <p:spPr bwMode="auto">
          <a:xfrm>
            <a:off x="2967039" y="1"/>
            <a:ext cx="59197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Phased Array (cont.)</a:t>
            </a:r>
          </a:p>
        </p:txBody>
      </p:sp>
      <p:graphicFrame>
        <p:nvGraphicFramePr>
          <p:cNvPr id="2048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22074"/>
              </p:ext>
            </p:extLst>
          </p:nvPr>
        </p:nvGraphicFramePr>
        <p:xfrm>
          <a:off x="1408626" y="3784959"/>
          <a:ext cx="2143125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7" name="Equation" r:id="rId6" imgW="1104840" imgH="368280" progId="Equation.DSMT4">
                  <p:embed/>
                </p:oleObj>
              </mc:Choice>
              <mc:Fallback>
                <p:oleObj name="Equation" r:id="rId6" imgW="1104840" imgH="3682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8626" y="3784959"/>
                        <a:ext cx="2143125" cy="71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260409"/>
              </p:ext>
            </p:extLst>
          </p:nvPr>
        </p:nvGraphicFramePr>
        <p:xfrm>
          <a:off x="1361205" y="4483590"/>
          <a:ext cx="5122862" cy="1449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8" name="Equation" r:id="rId8" imgW="3225600" imgH="914400" progId="Equation.DSMT4">
                  <p:embed/>
                </p:oleObj>
              </mc:Choice>
              <mc:Fallback>
                <p:oleObj name="Equation" r:id="rId8" imgW="3225600" imgH="9144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1205" y="4483590"/>
                        <a:ext cx="5122862" cy="14499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24</a:t>
            </a:fld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53681"/>
              </p:ext>
            </p:extLst>
          </p:nvPr>
        </p:nvGraphicFramePr>
        <p:xfrm>
          <a:off x="7553325" y="4735513"/>
          <a:ext cx="3764048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9" name="Equation" r:id="rId10" imgW="1921802" imgH="490370" progId="Equation.DSMT4">
                  <p:embed/>
                </p:oleObj>
              </mc:Choice>
              <mc:Fallback>
                <p:oleObj name="Equation" r:id="rId10" imgW="1921802" imgH="49037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553325" y="4735513"/>
                        <a:ext cx="3764048" cy="960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4" name="Text Box 6"/>
          <p:cNvSpPr txBox="1">
            <a:spLocks noChangeArrowheads="1"/>
          </p:cNvSpPr>
          <p:nvPr/>
        </p:nvSpPr>
        <p:spPr bwMode="auto">
          <a:xfrm>
            <a:off x="1234769" y="1157288"/>
            <a:ext cx="34020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2D phased array of patches:</a:t>
            </a:r>
          </a:p>
        </p:txBody>
      </p:sp>
      <p:graphicFrame>
        <p:nvGraphicFramePr>
          <p:cNvPr id="2150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273631"/>
              </p:ext>
            </p:extLst>
          </p:nvPr>
        </p:nvGraphicFramePr>
        <p:xfrm>
          <a:off x="2405063" y="1679575"/>
          <a:ext cx="7843837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2" name="Equation" r:id="rId4" imgW="3873240" imgH="495000" progId="Equation.DSMT4">
                  <p:embed/>
                </p:oleObj>
              </mc:Choice>
              <mc:Fallback>
                <p:oleObj name="Equation" r:id="rId4" imgW="3873240" imgH="4950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5063" y="1679575"/>
                        <a:ext cx="7843837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8"/>
          <p:cNvGraphicFramePr>
            <a:graphicFrameLocks noChangeAspect="1"/>
          </p:cNvGraphicFramePr>
          <p:nvPr/>
        </p:nvGraphicFramePr>
        <p:xfrm>
          <a:off x="4838700" y="5999163"/>
          <a:ext cx="1536700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3" name="Equation" r:id="rId6" imgW="1015920" imgH="304560" progId="Equation.DSMT4">
                  <p:embed/>
                </p:oleObj>
              </mc:Choice>
              <mc:Fallback>
                <p:oleObj name="Equation" r:id="rId6" imgW="1015920" imgH="3045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0" y="5999163"/>
                        <a:ext cx="1536700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5" name="Text Box 9"/>
          <p:cNvSpPr txBox="1">
            <a:spLocks noChangeArrowheads="1"/>
          </p:cNvSpPr>
          <p:nvPr/>
        </p:nvSpPr>
        <p:spPr bwMode="auto">
          <a:xfrm>
            <a:off x="2346325" y="2970214"/>
            <a:ext cx="876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96266" name="Rectangle 10"/>
          <p:cNvSpPr>
            <a:spLocks noChangeArrowheads="1"/>
          </p:cNvSpPr>
          <p:nvPr/>
        </p:nvSpPr>
        <p:spPr bwMode="auto">
          <a:xfrm>
            <a:off x="2947989" y="1"/>
            <a:ext cx="59197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Phased Array (cont.)</a:t>
            </a:r>
          </a:p>
        </p:txBody>
      </p:sp>
      <p:graphicFrame>
        <p:nvGraphicFramePr>
          <p:cNvPr id="2150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68854"/>
              </p:ext>
            </p:extLst>
          </p:nvPr>
        </p:nvGraphicFramePr>
        <p:xfrm>
          <a:off x="3084052" y="3542942"/>
          <a:ext cx="2192338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4" name="Equation" r:id="rId8" imgW="1130040" imgH="368280" progId="Equation.DSMT4">
                  <p:embed/>
                </p:oleObj>
              </mc:Choice>
              <mc:Fallback>
                <p:oleObj name="Equation" r:id="rId8" imgW="1130040" imgH="3682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4052" y="3542942"/>
                        <a:ext cx="2192338" cy="71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15"/>
          <p:cNvGraphicFramePr>
            <a:graphicFrameLocks noChangeAspect="1"/>
          </p:cNvGraphicFramePr>
          <p:nvPr/>
        </p:nvGraphicFramePr>
        <p:xfrm>
          <a:off x="3059114" y="4250908"/>
          <a:ext cx="5237162" cy="1389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5" name="Equation" r:id="rId10" imgW="3441600" imgH="914400" progId="Equation.DSMT4">
                  <p:embed/>
                </p:oleObj>
              </mc:Choice>
              <mc:Fallback>
                <p:oleObj name="Equation" r:id="rId10" imgW="3441600" imgH="9144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4" y="4250908"/>
                        <a:ext cx="5237162" cy="13894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6" name="Text Box 6"/>
          <p:cNvSpPr txBox="1">
            <a:spLocks noChangeArrowheads="1"/>
          </p:cNvSpPr>
          <p:nvPr/>
        </p:nvSpPr>
        <p:spPr bwMode="auto">
          <a:xfrm>
            <a:off x="1493786" y="1048519"/>
            <a:ext cx="39292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The field is of the following form: </a:t>
            </a:r>
          </a:p>
        </p:txBody>
      </p:sp>
      <p:graphicFrame>
        <p:nvGraphicFramePr>
          <p:cNvPr id="22530" name="Object 7"/>
          <p:cNvGraphicFramePr>
            <a:graphicFrameLocks noChangeAspect="1"/>
          </p:cNvGraphicFramePr>
          <p:nvPr/>
        </p:nvGraphicFramePr>
        <p:xfrm>
          <a:off x="3827463" y="1592264"/>
          <a:ext cx="3981450" cy="251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4" name="Equation" r:id="rId4" imgW="1854000" imgH="1168200" progId="Equation.DSMT4">
                  <p:embed/>
                </p:oleObj>
              </mc:Choice>
              <mc:Fallback>
                <p:oleObj name="Equation" r:id="rId4" imgW="1854000" imgH="1168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7463" y="1592264"/>
                        <a:ext cx="3981450" cy="2511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8"/>
          <p:cNvGraphicFramePr>
            <a:graphicFrameLocks noChangeAspect="1"/>
          </p:cNvGraphicFramePr>
          <p:nvPr/>
        </p:nvGraphicFramePr>
        <p:xfrm>
          <a:off x="2817813" y="4676775"/>
          <a:ext cx="5726112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5" name="Equation" r:id="rId6" imgW="3492360" imgH="457200" progId="Equation.DSMT4">
                  <p:embed/>
                </p:oleObj>
              </mc:Choice>
              <mc:Fallback>
                <p:oleObj name="Equation" r:id="rId6" imgW="349236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813" y="4676775"/>
                        <a:ext cx="5726112" cy="750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2463800" y="5770564"/>
            <a:ext cx="6711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The field is thus represented as a “sum of Floquet waves.”</a:t>
            </a:r>
          </a:p>
        </p:txBody>
      </p:sp>
      <p:sp>
        <p:nvSpPr>
          <p:cNvPr id="122890" name="Rectangle 10"/>
          <p:cNvSpPr>
            <a:spLocks noChangeArrowheads="1"/>
          </p:cNvSpPr>
          <p:nvPr/>
        </p:nvSpPr>
        <p:spPr bwMode="auto">
          <a:xfrm>
            <a:off x="2995614" y="1"/>
            <a:ext cx="59197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Phased Array (cont.)</a:t>
            </a:r>
          </a:p>
        </p:txBody>
      </p:sp>
      <p:sp>
        <p:nvSpPr>
          <p:cNvPr id="22539" name="Text Box 13"/>
          <p:cNvSpPr txBox="1">
            <a:spLocks noChangeArrowheads="1"/>
          </p:cNvSpPr>
          <p:nvPr/>
        </p:nvSpPr>
        <p:spPr bwMode="auto">
          <a:xfrm>
            <a:off x="2381250" y="4106864"/>
            <a:ext cx="876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6850" name="Rectangle 114"/>
          <p:cNvSpPr>
            <a:spLocks noChangeArrowheads="1"/>
          </p:cNvSpPr>
          <p:nvPr/>
        </p:nvSpPr>
        <p:spPr bwMode="auto">
          <a:xfrm>
            <a:off x="2450275" y="1"/>
            <a:ext cx="756458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Scan Blindness in </a:t>
            </a:r>
            <a:r>
              <a:rPr lang="en-US" sz="3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Phased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Array</a:t>
            </a:r>
          </a:p>
        </p:txBody>
      </p:sp>
      <p:sp>
        <p:nvSpPr>
          <p:cNvPr id="23564" name="Text Box 120"/>
          <p:cNvSpPr txBox="1">
            <a:spLocks noChangeArrowheads="1"/>
          </p:cNvSpPr>
          <p:nvPr/>
        </p:nvSpPr>
        <p:spPr bwMode="auto">
          <a:xfrm>
            <a:off x="292203" y="998539"/>
            <a:ext cx="108253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This occurs when one of the sample points (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,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</a:rPr>
              <a:t>q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  <a:r>
              <a:rPr lang="en-US" dirty="0">
                <a:solidFill>
                  <a:srgbClr val="0000FF"/>
                </a:solidFill>
              </a:rPr>
              <a:t> lies on the surface-wave circle (shown for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(-2, 0)</a:t>
            </a:r>
            <a:r>
              <a:rPr lang="en-US" dirty="0">
                <a:solidFill>
                  <a:srgbClr val="0000FF"/>
                </a:solidFill>
              </a:rPr>
              <a:t>).</a:t>
            </a:r>
          </a:p>
        </p:txBody>
      </p:sp>
      <p:sp>
        <p:nvSpPr>
          <p:cNvPr id="123" name="Slide Number Placeholder 12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27</a:t>
            </a:fld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64566D7-7F2D-E46E-2EC9-408A5F1BD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0251366"/>
              </p:ext>
            </p:extLst>
          </p:nvPr>
        </p:nvGraphicFramePr>
        <p:xfrm>
          <a:off x="9632131" y="1768526"/>
          <a:ext cx="1966913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98" name="Equation" r:id="rId4" imgW="1967569" imgH="780517" progId="Equation.DSMT4">
                  <p:embed/>
                </p:oleObj>
              </mc:Choice>
              <mc:Fallback>
                <p:oleObj name="Equation" r:id="rId4" imgW="1967569" imgH="78051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632131" y="1768526"/>
                        <a:ext cx="1966913" cy="781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1178027" y="1720594"/>
            <a:ext cx="8672639" cy="4913570"/>
            <a:chOff x="1178027" y="1720594"/>
            <a:chExt cx="8672639" cy="4913570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31193897"/>
                </p:ext>
              </p:extLst>
            </p:nvPr>
          </p:nvGraphicFramePr>
          <p:xfrm>
            <a:off x="5105400" y="4368800"/>
            <a:ext cx="333375" cy="3130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99" name="Equation" r:id="rId6" imgW="207866" imgH="196009" progId="Equation.DSMT4">
                    <p:embed/>
                  </p:oleObj>
                </mc:Choice>
                <mc:Fallback>
                  <p:oleObj name="Equation" r:id="rId6" imgW="207866" imgH="196009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5105400" y="4368800"/>
                          <a:ext cx="333375" cy="313016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67" name="Oval 116"/>
            <p:cNvSpPr>
              <a:spLocks noChangeArrowheads="1"/>
            </p:cNvSpPr>
            <p:nvPr/>
          </p:nvSpPr>
          <p:spPr bwMode="auto">
            <a:xfrm>
              <a:off x="5470525" y="3519489"/>
              <a:ext cx="947738" cy="9429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8" name="Line 7"/>
            <p:cNvSpPr>
              <a:spLocks noChangeShapeType="1"/>
            </p:cNvSpPr>
            <p:nvPr/>
          </p:nvSpPr>
          <p:spPr bwMode="auto">
            <a:xfrm>
              <a:off x="3629025" y="3992564"/>
              <a:ext cx="53721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Line 8"/>
            <p:cNvSpPr>
              <a:spLocks noChangeShapeType="1"/>
            </p:cNvSpPr>
            <p:nvPr/>
          </p:nvSpPr>
          <p:spPr bwMode="auto">
            <a:xfrm flipV="1">
              <a:off x="5955173" y="2316164"/>
              <a:ext cx="0" cy="3619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72" name="Group 11"/>
            <p:cNvGrpSpPr>
              <a:grpSpLocks/>
            </p:cNvGrpSpPr>
            <p:nvPr/>
          </p:nvGrpSpPr>
          <p:grpSpPr bwMode="auto">
            <a:xfrm>
              <a:off x="4162425" y="3938589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23664" name="Oval 12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5" name="Oval 13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6" name="Oval 14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7" name="Oval 15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8" name="Oval 16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9" name="Oval 17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70" name="Oval 18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71" name="Oval 19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72" name="Oval 20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73" name="Oval 21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74" name="Oval 22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3" name="Group 23"/>
            <p:cNvGrpSpPr>
              <a:grpSpLocks/>
            </p:cNvGrpSpPr>
            <p:nvPr/>
          </p:nvGrpSpPr>
          <p:grpSpPr bwMode="auto">
            <a:xfrm>
              <a:off x="4162425" y="4298951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23653" name="Oval 24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54" name="Oval 25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55" name="Oval 26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56" name="Oval 27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57" name="Oval 28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58" name="Oval 29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59" name="Oval 30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0" name="Oval 31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1" name="Oval 32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2" name="Oval 33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3" name="Oval 34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4" name="Group 35"/>
            <p:cNvGrpSpPr>
              <a:grpSpLocks/>
            </p:cNvGrpSpPr>
            <p:nvPr/>
          </p:nvGrpSpPr>
          <p:grpSpPr bwMode="auto">
            <a:xfrm>
              <a:off x="4162425" y="4660901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23642" name="Oval 36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3" name="Oval 37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4" name="Oval 38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5" name="Oval 39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6" name="Oval 40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7" name="Oval 41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8" name="Oval 42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9" name="Oval 43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50" name="Oval 44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51" name="Oval 45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52" name="Oval 46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5" name="Group 47"/>
            <p:cNvGrpSpPr>
              <a:grpSpLocks/>
            </p:cNvGrpSpPr>
            <p:nvPr/>
          </p:nvGrpSpPr>
          <p:grpSpPr bwMode="auto">
            <a:xfrm>
              <a:off x="4162425" y="3576639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23631" name="Oval 48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32" name="Oval 49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33" name="Oval 50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34" name="Oval 51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35" name="Oval 52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36" name="Oval 53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37" name="Oval 54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38" name="Oval 55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39" name="Oval 56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0" name="Oval 57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1" name="Oval 58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6" name="Group 59"/>
            <p:cNvGrpSpPr>
              <a:grpSpLocks/>
            </p:cNvGrpSpPr>
            <p:nvPr/>
          </p:nvGrpSpPr>
          <p:grpSpPr bwMode="auto">
            <a:xfrm>
              <a:off x="4162425" y="3216276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23620" name="Oval 60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21" name="Oval 61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22" name="Oval 62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23" name="Oval 63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24" name="Oval 64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25" name="Oval 65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26" name="Oval 66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27" name="Oval 67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28" name="Oval 68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29" name="Oval 69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30" name="Oval 70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7" name="Group 71"/>
            <p:cNvGrpSpPr>
              <a:grpSpLocks/>
            </p:cNvGrpSpPr>
            <p:nvPr/>
          </p:nvGrpSpPr>
          <p:grpSpPr bwMode="auto">
            <a:xfrm>
              <a:off x="4162425" y="5021264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23609" name="Oval 72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10" name="Oval 73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11" name="Oval 74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12" name="Oval 75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13" name="Oval 76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14" name="Oval 77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15" name="Oval 78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16" name="Oval 79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17" name="Oval 80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18" name="Oval 81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19" name="Oval 82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8" name="Group 83"/>
            <p:cNvGrpSpPr>
              <a:grpSpLocks/>
            </p:cNvGrpSpPr>
            <p:nvPr/>
          </p:nvGrpSpPr>
          <p:grpSpPr bwMode="auto">
            <a:xfrm>
              <a:off x="4162425" y="5383214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23598" name="Oval 84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9" name="Oval 85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0" name="Oval 86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1" name="Oval 87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2" name="Oval 88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3" name="Oval 89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4" name="Oval 90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5" name="Oval 91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6" name="Oval 92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7" name="Oval 93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8" name="Oval 94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9" name="Group 95"/>
            <p:cNvGrpSpPr>
              <a:grpSpLocks/>
            </p:cNvGrpSpPr>
            <p:nvPr/>
          </p:nvGrpSpPr>
          <p:grpSpPr bwMode="auto">
            <a:xfrm>
              <a:off x="4162425" y="2855914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23587" name="Oval 96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8" name="Oval 97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9" name="Oval 98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0" name="Oval 99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1" name="Oval 100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2" name="Oval 101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3" name="Oval 102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4" name="Oval 103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5" name="Oval 104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6" name="Oval 105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7" name="Oval 106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23554" name="Object 10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37919135"/>
                </p:ext>
              </p:extLst>
            </p:nvPr>
          </p:nvGraphicFramePr>
          <p:xfrm>
            <a:off x="7305675" y="2433639"/>
            <a:ext cx="784225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00" name="Equation" r:id="rId8" imgW="571320" imgH="279360" progId="Equation.DSMT4">
                    <p:embed/>
                  </p:oleObj>
                </mc:Choice>
                <mc:Fallback>
                  <p:oleObj name="Equation" r:id="rId8" imgW="571320" imgH="279360" progId="Equation.DSMT4">
                    <p:embed/>
                    <p:pic>
                      <p:nvPicPr>
                        <p:cNvPr id="0" name="Object 10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05675" y="2433639"/>
                          <a:ext cx="784225" cy="3857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55" name="Object 1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44698288"/>
                </p:ext>
              </p:extLst>
            </p:nvPr>
          </p:nvGraphicFramePr>
          <p:xfrm>
            <a:off x="7869238" y="5697539"/>
            <a:ext cx="736600" cy="331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01" name="Equation" r:id="rId10" imgW="393480" imgH="177480" progId="Equation.DSMT4">
                    <p:embed/>
                  </p:oleObj>
                </mc:Choice>
                <mc:Fallback>
                  <p:oleObj name="Equation" r:id="rId10" imgW="393480" imgH="177480" progId="Equation.DSMT4">
                    <p:embed/>
                    <p:pic>
                      <p:nvPicPr>
                        <p:cNvPr id="0" name="Object 1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69238" y="5697539"/>
                          <a:ext cx="736600" cy="3317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80" name="Line 111"/>
            <p:cNvSpPr>
              <a:spLocks noChangeShapeType="1"/>
            </p:cNvSpPr>
            <p:nvPr/>
          </p:nvSpPr>
          <p:spPr bwMode="auto">
            <a:xfrm>
              <a:off x="7985125" y="5580064"/>
              <a:ext cx="444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1" name="Line 112"/>
            <p:cNvSpPr>
              <a:spLocks noChangeShapeType="1"/>
            </p:cNvSpPr>
            <p:nvPr/>
          </p:nvSpPr>
          <p:spPr bwMode="auto">
            <a:xfrm>
              <a:off x="8632825" y="5059364"/>
              <a:ext cx="0" cy="3937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3556" name="Object 1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65399241"/>
                </p:ext>
              </p:extLst>
            </p:nvPr>
          </p:nvGraphicFramePr>
          <p:xfrm>
            <a:off x="8759825" y="5100639"/>
            <a:ext cx="735013" cy="331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02" name="Equation" r:id="rId12" imgW="393480" imgH="177480" progId="Equation.DSMT4">
                    <p:embed/>
                  </p:oleObj>
                </mc:Choice>
                <mc:Fallback>
                  <p:oleObj name="Equation" r:id="rId12" imgW="393480" imgH="177480" progId="Equation.DSMT4">
                    <p:embed/>
                    <p:pic>
                      <p:nvPicPr>
                        <p:cNvPr id="0" name="Object 1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59825" y="5100639"/>
                          <a:ext cx="735013" cy="3317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57" name="Object 1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86348853"/>
                </p:ext>
              </p:extLst>
            </p:nvPr>
          </p:nvGraphicFramePr>
          <p:xfrm>
            <a:off x="6532563" y="6248401"/>
            <a:ext cx="801688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03" name="Equation" r:id="rId14" imgW="583920" imgH="279360" progId="Equation.DSMT4">
                    <p:embed/>
                  </p:oleObj>
                </mc:Choice>
                <mc:Fallback>
                  <p:oleObj name="Equation" r:id="rId14" imgW="583920" imgH="279360" progId="Equation.DSMT4">
                    <p:embed/>
                    <p:pic>
                      <p:nvPicPr>
                        <p:cNvPr id="0" name="Object 1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32563" y="6248401"/>
                          <a:ext cx="801688" cy="3857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82" name="Line 118"/>
            <p:cNvSpPr>
              <a:spLocks noChangeShapeType="1"/>
            </p:cNvSpPr>
            <p:nvPr/>
          </p:nvSpPr>
          <p:spPr bwMode="auto">
            <a:xfrm flipH="1" flipV="1">
              <a:off x="6346825" y="4094164"/>
              <a:ext cx="469900" cy="2057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3" name="Line 122"/>
            <p:cNvSpPr>
              <a:spLocks noChangeShapeType="1"/>
            </p:cNvSpPr>
            <p:nvPr/>
          </p:nvSpPr>
          <p:spPr bwMode="auto">
            <a:xfrm>
              <a:off x="4759325" y="2303464"/>
              <a:ext cx="647700" cy="1524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4" name="Line 124"/>
            <p:cNvSpPr>
              <a:spLocks noChangeShapeType="1"/>
            </p:cNvSpPr>
            <p:nvPr/>
          </p:nvSpPr>
          <p:spPr bwMode="auto">
            <a:xfrm flipV="1">
              <a:off x="5940425" y="3586164"/>
              <a:ext cx="228600" cy="406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3558" name="Object 1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88441438"/>
                </p:ext>
              </p:extLst>
            </p:nvPr>
          </p:nvGraphicFramePr>
          <p:xfrm>
            <a:off x="6194425" y="3263900"/>
            <a:ext cx="436563" cy="333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04" name="Equation" r:id="rId16" imgW="317160" imgH="241200" progId="Equation.DSMT4">
                    <p:embed/>
                  </p:oleObj>
                </mc:Choice>
                <mc:Fallback>
                  <p:oleObj name="Equation" r:id="rId16" imgW="317160" imgH="241200" progId="Equation.DSMT4">
                    <p:embed/>
                    <p:pic>
                      <p:nvPicPr>
                        <p:cNvPr id="0" name="Object 1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94425" y="3263900"/>
                          <a:ext cx="436563" cy="3333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85" name="Text Box 127"/>
            <p:cNvSpPr txBox="1">
              <a:spLocks noChangeArrowheads="1"/>
            </p:cNvSpPr>
            <p:nvPr/>
          </p:nvSpPr>
          <p:spPr bwMode="auto">
            <a:xfrm>
              <a:off x="7397750" y="6264276"/>
              <a:ext cx="245291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(E-plane scan, </a:t>
              </a: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</a:t>
              </a:r>
              <a:r>
                <a:rPr lang="en-US" baseline="-250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0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= 0</a:t>
              </a:r>
              <a:r>
                <a:rPr lang="en-US" dirty="0"/>
                <a:t>)</a:t>
              </a:r>
            </a:p>
          </p:txBody>
        </p:sp>
        <p:sp>
          <p:nvSpPr>
            <p:cNvPr id="23586" name="Text Box 129"/>
            <p:cNvSpPr txBox="1">
              <a:spLocks noChangeArrowheads="1"/>
            </p:cNvSpPr>
            <p:nvPr/>
          </p:nvSpPr>
          <p:spPr bwMode="auto">
            <a:xfrm>
              <a:off x="1178027" y="1821734"/>
              <a:ext cx="428835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Scan blindness from </a:t>
              </a:r>
              <a:r>
                <a:rPr lang="en-US" dirty="0">
                  <a:solidFill>
                    <a:srgbClr val="FF0000"/>
                  </a:solidFill>
                  <a:latin typeface="Times New Roman" pitchFamily="18" charset="0"/>
                </a:rPr>
                <a:t>(-2,0) </a:t>
              </a:r>
              <a:r>
                <a:rPr lang="en-US" dirty="0">
                  <a:latin typeface="+mn-lt"/>
                </a:rPr>
                <a:t>Floquet wave</a:t>
              </a:r>
            </a:p>
          </p:txBody>
        </p:sp>
        <p:graphicFrame>
          <p:nvGraphicFramePr>
            <p:cNvPr id="2" name="Object 1">
              <a:extLst>
                <a:ext uri="{FF2B5EF4-FFF2-40B4-BE49-F238E27FC236}">
                  <a16:creationId xmlns:a16="http://schemas.microsoft.com/office/drawing/2014/main" id="{BD99AA9E-4687-8DC6-1349-C899BFF7C9B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13240034"/>
                </p:ext>
              </p:extLst>
            </p:nvPr>
          </p:nvGraphicFramePr>
          <p:xfrm>
            <a:off x="9184303" y="3806927"/>
            <a:ext cx="291536" cy="4036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05" name="Equation" r:id="rId18" imgW="164880" imgH="228600" progId="Equation.DSMT4">
                    <p:embed/>
                  </p:oleObj>
                </mc:Choice>
                <mc:Fallback>
                  <p:oleObj name="Equation" r:id="rId18" imgW="1648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9184303" y="3806927"/>
                          <a:ext cx="291536" cy="40366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14A6A2A9-A1AE-9A7B-29B8-C480E13C52B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02987145"/>
                </p:ext>
              </p:extLst>
            </p:nvPr>
          </p:nvGraphicFramePr>
          <p:xfrm>
            <a:off x="5815422" y="1720594"/>
            <a:ext cx="319907" cy="4341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06" name="Equation" r:id="rId20" imgW="177480" imgH="241200" progId="Equation.DSMT4">
                    <p:embed/>
                  </p:oleObj>
                </mc:Choice>
                <mc:Fallback>
                  <p:oleObj name="Equation" r:id="rId20" imgW="177480" imgH="241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5815422" y="1720594"/>
                          <a:ext cx="319907" cy="4341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4" name="Line 118"/>
            <p:cNvSpPr>
              <a:spLocks noChangeShapeType="1"/>
            </p:cNvSpPr>
            <p:nvPr/>
          </p:nvSpPr>
          <p:spPr bwMode="auto">
            <a:xfrm flipH="1">
              <a:off x="5095875" y="3998914"/>
              <a:ext cx="863600" cy="3444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81656261"/>
                </p:ext>
              </p:extLst>
            </p:nvPr>
          </p:nvGraphicFramePr>
          <p:xfrm>
            <a:off x="4652963" y="4041775"/>
            <a:ext cx="409575" cy="257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07" name="Equation" r:id="rId22" imgW="410210" imgH="257769" progId="Equation.DSMT4">
                    <p:embed/>
                  </p:oleObj>
                </mc:Choice>
                <mc:Fallback>
                  <p:oleObj name="Equation" r:id="rId22" imgW="410210" imgH="257769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4652963" y="4041775"/>
                          <a:ext cx="409575" cy="2571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8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8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8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457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776897"/>
              </p:ext>
            </p:extLst>
          </p:nvPr>
        </p:nvGraphicFramePr>
        <p:xfrm>
          <a:off x="1947863" y="2640013"/>
          <a:ext cx="8318500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5" name="Equation" r:id="rId4" imgW="3873240" imgH="495000" progId="Equation.DSMT4">
                  <p:embed/>
                </p:oleObj>
              </mc:Choice>
              <mc:Fallback>
                <p:oleObj name="Equation" r:id="rId4" imgW="3873240" imgH="4950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7863" y="2640013"/>
                        <a:ext cx="8318500" cy="1065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797" name="Rectangle 13"/>
          <p:cNvSpPr>
            <a:spLocks noChangeArrowheads="1"/>
          </p:cNvSpPr>
          <p:nvPr/>
        </p:nvSpPr>
        <p:spPr bwMode="auto">
          <a:xfrm>
            <a:off x="3386139" y="1"/>
            <a:ext cx="53482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Scan Blindness (cont.)</a:t>
            </a:r>
          </a:p>
        </p:txBody>
      </p:sp>
      <p:graphicFrame>
        <p:nvGraphicFramePr>
          <p:cNvPr id="2457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199299"/>
              </p:ext>
            </p:extLst>
          </p:nvPr>
        </p:nvGraphicFramePr>
        <p:xfrm>
          <a:off x="3776663" y="1716088"/>
          <a:ext cx="39814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6" name="Equation" r:id="rId6" imgW="1854000" imgH="241200" progId="Equation.DSMT4">
                  <p:embed/>
                </p:oleObj>
              </mc:Choice>
              <mc:Fallback>
                <p:oleObj name="Equation" r:id="rId6" imgW="1854000" imgH="241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6663" y="1716088"/>
                        <a:ext cx="3981450" cy="5175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6" name="Text Box 15"/>
          <p:cNvSpPr txBox="1">
            <a:spLocks noChangeArrowheads="1"/>
          </p:cNvSpPr>
          <p:nvPr/>
        </p:nvSpPr>
        <p:spPr bwMode="auto">
          <a:xfrm>
            <a:off x="1618328" y="1072177"/>
            <a:ext cx="35189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The scan blindness condition is: </a:t>
            </a:r>
          </a:p>
        </p:txBody>
      </p:sp>
      <p:graphicFrame>
        <p:nvGraphicFramePr>
          <p:cNvPr id="2458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144386"/>
              </p:ext>
            </p:extLst>
          </p:nvPr>
        </p:nvGraphicFramePr>
        <p:xfrm>
          <a:off x="5240338" y="4510088"/>
          <a:ext cx="2865437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7" name="Equation" r:id="rId8" imgW="1333440" imgH="266400" progId="Equation.DSMT4">
                  <p:embed/>
                </p:oleObj>
              </mc:Choice>
              <mc:Fallback>
                <p:oleObj name="Equation" r:id="rId8" imgW="1333440" imgH="2664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0338" y="4510088"/>
                        <a:ext cx="2865437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7" name="Line 17"/>
          <p:cNvSpPr>
            <a:spLocks noChangeShapeType="1"/>
          </p:cNvSpPr>
          <p:nvPr/>
        </p:nvSpPr>
        <p:spPr bwMode="auto">
          <a:xfrm flipV="1">
            <a:off x="5665839" y="3746090"/>
            <a:ext cx="0" cy="63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8" name="Text Box 18"/>
          <p:cNvSpPr txBox="1">
            <a:spLocks noChangeArrowheads="1"/>
          </p:cNvSpPr>
          <p:nvPr/>
        </p:nvSpPr>
        <p:spPr bwMode="auto">
          <a:xfrm>
            <a:off x="3028029" y="5517178"/>
            <a:ext cx="6356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The field produced by an </a:t>
            </a:r>
            <a:r>
              <a:rPr lang="en-US" i="1" dirty="0">
                <a:solidFill>
                  <a:srgbClr val="0000FF"/>
                </a:solidFill>
              </a:rPr>
              <a:t>impressed</a:t>
            </a:r>
            <a:r>
              <a:rPr lang="en-US" dirty="0">
                <a:solidFill>
                  <a:srgbClr val="0000FF"/>
                </a:solidFill>
              </a:rPr>
              <a:t> set of infinite periodic phased surface-current sources will be </a:t>
            </a:r>
            <a:r>
              <a:rPr lang="en-US" dirty="0">
                <a:solidFill>
                  <a:srgbClr val="FF0000"/>
                </a:solidFill>
              </a:rPr>
              <a:t>infinite</a:t>
            </a:r>
            <a:r>
              <a:rPr lang="en-US" dirty="0">
                <a:solidFill>
                  <a:srgbClr val="0000FF"/>
                </a:solidFill>
              </a:rPr>
              <a:t>. 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0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0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1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3395664" y="1"/>
            <a:ext cx="53482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Scan Blindness (cont.)</a:t>
            </a:r>
          </a:p>
        </p:txBody>
      </p:sp>
      <p:sp>
        <p:nvSpPr>
          <p:cNvPr id="25612" name="Text Box 8"/>
          <p:cNvSpPr txBox="1">
            <a:spLocks noChangeArrowheads="1"/>
          </p:cNvSpPr>
          <p:nvPr/>
        </p:nvSpPr>
        <p:spPr bwMode="auto">
          <a:xfrm>
            <a:off x="549069" y="759491"/>
            <a:ext cx="10128456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Physical interpretation</a:t>
            </a:r>
            <a:r>
              <a:rPr lang="en-US" dirty="0">
                <a:solidFill>
                  <a:srgbClr val="0000FF"/>
                </a:solidFill>
              </a:rPr>
              <a:t>: All of the surface-wave fields excited from the patches add up </a:t>
            </a:r>
            <a:r>
              <a:rPr lang="en-US" u="sng" dirty="0">
                <a:solidFill>
                  <a:srgbClr val="0000FF"/>
                </a:solidFill>
              </a:rPr>
              <a:t>in phase </a:t>
            </a:r>
            <a:r>
              <a:rPr lang="en-US" dirty="0">
                <a:solidFill>
                  <a:srgbClr val="0000FF"/>
                </a:solidFill>
              </a:rPr>
              <a:t>in the direction of the transverse phasing vector:</a:t>
            </a:r>
          </a:p>
        </p:txBody>
      </p:sp>
      <p:graphicFrame>
        <p:nvGraphicFramePr>
          <p:cNvPr id="25602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94031"/>
              </p:ext>
            </p:extLst>
          </p:nvPr>
        </p:nvGraphicFramePr>
        <p:xfrm>
          <a:off x="2508209" y="1701800"/>
          <a:ext cx="200660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94" name="Equation" r:id="rId4" imgW="1054080" imgH="241200" progId="Equation.DSMT4">
                  <p:embed/>
                </p:oleObj>
              </mc:Choice>
              <mc:Fallback>
                <p:oleObj name="Equation" r:id="rId4" imgW="1054080" imgH="241200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09" y="1701800"/>
                        <a:ext cx="2006600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436631"/>
              </p:ext>
            </p:extLst>
          </p:nvPr>
        </p:nvGraphicFramePr>
        <p:xfrm>
          <a:off x="1008063" y="3248024"/>
          <a:ext cx="4148670" cy="349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95" name="Equation" r:id="rId6" imgW="2349360" imgH="1981080" progId="Equation.DSMT4">
                  <p:embed/>
                </p:oleObj>
              </mc:Choice>
              <mc:Fallback>
                <p:oleObj name="Equation" r:id="rId6" imgW="2349360" imgH="198108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063" y="3248024"/>
                        <a:ext cx="4148670" cy="3497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3" name="Text Box 49"/>
          <p:cNvSpPr txBox="1">
            <a:spLocks noChangeArrowheads="1"/>
          </p:cNvSpPr>
          <p:nvPr/>
        </p:nvSpPr>
        <p:spPr bwMode="auto">
          <a:xfrm>
            <a:off x="831133" y="2298342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solidFill>
                  <a:srgbClr val="0000FF"/>
                </a:solidFill>
              </a:rPr>
              <a:t>Proof:</a:t>
            </a:r>
          </a:p>
        </p:txBody>
      </p:sp>
      <p:sp>
        <p:nvSpPr>
          <p:cNvPr id="25614" name="Text Box 50"/>
          <p:cNvSpPr txBox="1">
            <a:spLocks noChangeArrowheads="1"/>
          </p:cNvSpPr>
          <p:nvPr/>
        </p:nvSpPr>
        <p:spPr bwMode="auto">
          <a:xfrm>
            <a:off x="285135" y="2799377"/>
            <a:ext cx="422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Start with the </a:t>
            </a:r>
            <a:r>
              <a:rPr lang="en-US" i="1" dirty="0"/>
              <a:t>surface-wave array factor</a:t>
            </a:r>
            <a:r>
              <a:rPr lang="en-US" dirty="0"/>
              <a:t>:</a:t>
            </a:r>
          </a:p>
        </p:txBody>
      </p:sp>
      <p:graphicFrame>
        <p:nvGraphicFramePr>
          <p:cNvPr id="25604" name="Object 1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359567"/>
              </p:ext>
            </p:extLst>
          </p:nvPr>
        </p:nvGraphicFramePr>
        <p:xfrm>
          <a:off x="5551488" y="1546225"/>
          <a:ext cx="1627187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96" name="Equation" r:id="rId8" imgW="977760" imgH="507960" progId="Equation.DSMT4">
                  <p:embed/>
                </p:oleObj>
              </mc:Choice>
              <mc:Fallback>
                <p:oleObj name="Equation" r:id="rId8" imgW="977760" imgH="507960" progId="Equation.DSMT4">
                  <p:embed/>
                  <p:pic>
                    <p:nvPicPr>
                      <p:cNvPr id="0" name="Object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1488" y="1546225"/>
                        <a:ext cx="1627187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Slide Number Placeholder 3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29</a:t>
            </a:fld>
            <a:endParaRPr lang="en-US" dirty="0"/>
          </a:p>
        </p:txBody>
      </p:sp>
      <p:sp>
        <p:nvSpPr>
          <p:cNvPr id="37" name="Right Arrow 36"/>
          <p:cNvSpPr/>
          <p:nvPr/>
        </p:nvSpPr>
        <p:spPr>
          <a:xfrm>
            <a:off x="4867399" y="1833625"/>
            <a:ext cx="403761" cy="237507"/>
          </a:xfrm>
          <a:prstGeom prst="rightArrow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6589613"/>
              </p:ext>
            </p:extLst>
          </p:nvPr>
        </p:nvGraphicFramePr>
        <p:xfrm>
          <a:off x="8047038" y="1747838"/>
          <a:ext cx="3594100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97" name="Equation" r:id="rId10" imgW="2489040" imgH="253800" progId="Equation.DSMT4">
                  <p:embed/>
                </p:oleObj>
              </mc:Choice>
              <mc:Fallback>
                <p:oleObj name="Equation" r:id="rId10" imgW="24890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047038" y="1747838"/>
                        <a:ext cx="3594100" cy="3667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7251700" y="2438144"/>
            <a:ext cx="3938588" cy="4042031"/>
            <a:chOff x="7366000" y="2304794"/>
            <a:chExt cx="3938588" cy="4042031"/>
          </a:xfrm>
        </p:grpSpPr>
        <p:sp>
          <p:nvSpPr>
            <p:cNvPr id="25615" name="Text Box 100"/>
            <p:cNvSpPr txBox="1">
              <a:spLocks noChangeArrowheads="1"/>
            </p:cNvSpPr>
            <p:nvPr/>
          </p:nvSpPr>
          <p:spPr bwMode="auto">
            <a:xfrm>
              <a:off x="7820025" y="5980113"/>
              <a:ext cx="13271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0000FF"/>
                  </a:solidFill>
                  <a:latin typeface="Times New Roman" pitchFamily="18" charset="0"/>
                </a:rPr>
                <a:t>N</a:t>
              </a:r>
              <a:r>
                <a:rPr lang="en-US">
                  <a:solidFill>
                    <a:srgbClr val="0000FF"/>
                  </a:solidFill>
                </a:rPr>
                <a:t> elements</a:t>
              </a:r>
            </a:p>
          </p:txBody>
        </p:sp>
        <p:sp>
          <p:nvSpPr>
            <p:cNvPr id="25622" name="Rectangle 104"/>
            <p:cNvSpPr>
              <a:spLocks noChangeArrowheads="1"/>
            </p:cNvSpPr>
            <p:nvPr/>
          </p:nvSpPr>
          <p:spPr bwMode="auto">
            <a:xfrm rot="16200000">
              <a:off x="8272463" y="5032375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3" name="Rectangle 105"/>
            <p:cNvSpPr>
              <a:spLocks noChangeArrowheads="1"/>
            </p:cNvSpPr>
            <p:nvPr/>
          </p:nvSpPr>
          <p:spPr bwMode="auto">
            <a:xfrm rot="16200000">
              <a:off x="8274050" y="4051300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4" name="Rectangle 106"/>
            <p:cNvSpPr>
              <a:spLocks noChangeArrowheads="1"/>
            </p:cNvSpPr>
            <p:nvPr/>
          </p:nvSpPr>
          <p:spPr bwMode="auto">
            <a:xfrm rot="16200000">
              <a:off x="8274050" y="3070225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5" name="Rectangle 107"/>
            <p:cNvSpPr>
              <a:spLocks noChangeArrowheads="1"/>
            </p:cNvSpPr>
            <p:nvPr/>
          </p:nvSpPr>
          <p:spPr bwMode="auto">
            <a:xfrm rot="16200000">
              <a:off x="8915400" y="5032375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6" name="Rectangle 108"/>
            <p:cNvSpPr>
              <a:spLocks noChangeArrowheads="1"/>
            </p:cNvSpPr>
            <p:nvPr/>
          </p:nvSpPr>
          <p:spPr bwMode="auto">
            <a:xfrm rot="16200000">
              <a:off x="8915400" y="4051300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7" name="Rectangle 109"/>
            <p:cNvSpPr>
              <a:spLocks noChangeArrowheads="1"/>
            </p:cNvSpPr>
            <p:nvPr/>
          </p:nvSpPr>
          <p:spPr bwMode="auto">
            <a:xfrm rot="16200000">
              <a:off x="8915400" y="3070225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8" name="Rectangle 110"/>
            <p:cNvSpPr>
              <a:spLocks noChangeArrowheads="1"/>
            </p:cNvSpPr>
            <p:nvPr/>
          </p:nvSpPr>
          <p:spPr bwMode="auto">
            <a:xfrm rot="16200000">
              <a:off x="7632700" y="5032375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9" name="Rectangle 111"/>
            <p:cNvSpPr>
              <a:spLocks noChangeArrowheads="1"/>
            </p:cNvSpPr>
            <p:nvPr/>
          </p:nvSpPr>
          <p:spPr bwMode="auto">
            <a:xfrm rot="16200000">
              <a:off x="7632700" y="4051300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0" name="Rectangle 112"/>
            <p:cNvSpPr>
              <a:spLocks noChangeArrowheads="1"/>
            </p:cNvSpPr>
            <p:nvPr/>
          </p:nvSpPr>
          <p:spPr bwMode="auto">
            <a:xfrm rot="16200000">
              <a:off x="7632700" y="3070225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1" name="Line 113"/>
            <p:cNvSpPr>
              <a:spLocks noChangeShapeType="1"/>
            </p:cNvSpPr>
            <p:nvPr/>
          </p:nvSpPr>
          <p:spPr bwMode="auto">
            <a:xfrm>
              <a:off x="7366000" y="4140200"/>
              <a:ext cx="2222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2" name="Line 114"/>
            <p:cNvSpPr>
              <a:spLocks noChangeShapeType="1"/>
            </p:cNvSpPr>
            <p:nvPr/>
          </p:nvSpPr>
          <p:spPr bwMode="auto">
            <a:xfrm>
              <a:off x="8496300" y="2679700"/>
              <a:ext cx="11113" cy="3136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9" name="Line 117"/>
            <p:cNvSpPr>
              <a:spLocks noChangeShapeType="1"/>
            </p:cNvSpPr>
            <p:nvPr/>
          </p:nvSpPr>
          <p:spPr bwMode="auto">
            <a:xfrm flipV="1">
              <a:off x="8496300" y="3213100"/>
              <a:ext cx="1219200" cy="9271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0" name="Oval 118"/>
            <p:cNvSpPr>
              <a:spLocks noChangeArrowheads="1"/>
            </p:cNvSpPr>
            <p:nvPr/>
          </p:nvSpPr>
          <p:spPr bwMode="auto">
            <a:xfrm>
              <a:off x="9702800" y="3140075"/>
              <a:ext cx="88900" cy="889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5605" name="Object 1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20933029"/>
                </p:ext>
              </p:extLst>
            </p:nvPr>
          </p:nvGraphicFramePr>
          <p:xfrm>
            <a:off x="8545513" y="3435350"/>
            <a:ext cx="411162" cy="458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898" name="Equation" r:id="rId12" imgW="215640" imgH="241200" progId="Equation.DSMT4">
                    <p:embed/>
                  </p:oleObj>
                </mc:Choice>
                <mc:Fallback>
                  <p:oleObj name="Equation" r:id="rId12" imgW="215640" imgH="241200" progId="Equation.DSMT4">
                    <p:embed/>
                    <p:pic>
                      <p:nvPicPr>
                        <p:cNvPr id="0" name="Object 1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45513" y="3435350"/>
                          <a:ext cx="411162" cy="4587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6" name="Object 1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14250547"/>
                </p:ext>
              </p:extLst>
            </p:nvPr>
          </p:nvGraphicFramePr>
          <p:xfrm>
            <a:off x="9867900" y="2854325"/>
            <a:ext cx="241300" cy="312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899" name="Equation" r:id="rId14" imgW="126720" imgH="164880" progId="Equation.DSMT4">
                    <p:embed/>
                  </p:oleObj>
                </mc:Choice>
                <mc:Fallback>
                  <p:oleObj name="Equation" r:id="rId14" imgW="126720" imgH="164880" progId="Equation.DSMT4">
                    <p:embed/>
                    <p:pic>
                      <p:nvPicPr>
                        <p:cNvPr id="0" name="Object 1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867900" y="2854325"/>
                          <a:ext cx="241300" cy="3127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21" name="Freeform 121"/>
            <p:cNvSpPr>
              <a:spLocks/>
            </p:cNvSpPr>
            <p:nvPr/>
          </p:nvSpPr>
          <p:spPr bwMode="auto">
            <a:xfrm>
              <a:off x="8747125" y="3948113"/>
              <a:ext cx="44450" cy="182563"/>
            </a:xfrm>
            <a:custGeom>
              <a:avLst/>
              <a:gdLst>
                <a:gd name="T0" fmla="*/ 0 w 28"/>
                <a:gd name="T1" fmla="*/ 0 h 115"/>
                <a:gd name="T2" fmla="*/ 24 w 28"/>
                <a:gd name="T3" fmla="*/ 55 h 115"/>
                <a:gd name="T4" fmla="*/ 27 w 28"/>
                <a:gd name="T5" fmla="*/ 115 h 115"/>
                <a:gd name="T6" fmla="*/ 0 60000 65536"/>
                <a:gd name="T7" fmla="*/ 0 60000 65536"/>
                <a:gd name="T8" fmla="*/ 0 60000 65536"/>
                <a:gd name="T9" fmla="*/ 0 w 28"/>
                <a:gd name="T10" fmla="*/ 0 h 115"/>
                <a:gd name="T11" fmla="*/ 28 w 28"/>
                <a:gd name="T12" fmla="*/ 115 h 1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115">
                  <a:moveTo>
                    <a:pt x="0" y="0"/>
                  </a:moveTo>
                  <a:cubicBezTo>
                    <a:pt x="4" y="9"/>
                    <a:pt x="20" y="36"/>
                    <a:pt x="24" y="55"/>
                  </a:cubicBezTo>
                  <a:cubicBezTo>
                    <a:pt x="28" y="74"/>
                    <a:pt x="27" y="103"/>
                    <a:pt x="27" y="11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" name="Object 4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05632344"/>
                </p:ext>
              </p:extLst>
            </p:nvPr>
          </p:nvGraphicFramePr>
          <p:xfrm>
            <a:off x="9585326" y="5200650"/>
            <a:ext cx="816561" cy="684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00" name="Equation" r:id="rId16" imgW="545760" imgH="457200" progId="Equation.DSMT4">
                    <p:embed/>
                  </p:oleObj>
                </mc:Choice>
                <mc:Fallback>
                  <p:oleObj name="Equation" r:id="rId16" imgW="545760" imgH="45720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85326" y="5200650"/>
                          <a:ext cx="816561" cy="6842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20B3AC92-C963-1865-23BB-30FC8A51175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58009820"/>
                </p:ext>
              </p:extLst>
            </p:nvPr>
          </p:nvGraphicFramePr>
          <p:xfrm>
            <a:off x="9708843" y="4011510"/>
            <a:ext cx="220663" cy="247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01" name="Equation" r:id="rId18" imgW="220938" imgH="246954" progId="Equation.DSMT4">
                    <p:embed/>
                  </p:oleObj>
                </mc:Choice>
                <mc:Fallback>
                  <p:oleObj name="Equation" r:id="rId18" imgW="220938" imgH="246954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9708843" y="4011510"/>
                          <a:ext cx="220663" cy="2476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009A6D1B-E8CF-8E4B-E065-6F93406F17B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477913"/>
                </p:ext>
              </p:extLst>
            </p:nvPr>
          </p:nvGraphicFramePr>
          <p:xfrm>
            <a:off x="8386096" y="2304794"/>
            <a:ext cx="226962" cy="268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02" name="Equation" r:id="rId20" imgW="139680" imgH="164880" progId="Equation.DSMT4">
                    <p:embed/>
                  </p:oleObj>
                </mc:Choice>
                <mc:Fallback>
                  <p:oleObj name="Equation" r:id="rId20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8386096" y="2304794"/>
                          <a:ext cx="226962" cy="26822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Line 117"/>
            <p:cNvSpPr>
              <a:spLocks noChangeShapeType="1"/>
            </p:cNvSpPr>
            <p:nvPr/>
          </p:nvSpPr>
          <p:spPr bwMode="auto">
            <a:xfrm flipV="1">
              <a:off x="9229724" y="3400423"/>
              <a:ext cx="238125" cy="1714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03175640"/>
                </p:ext>
              </p:extLst>
            </p:nvPr>
          </p:nvGraphicFramePr>
          <p:xfrm>
            <a:off x="9529763" y="3443288"/>
            <a:ext cx="1774825" cy="3730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03" name="Equation" r:id="rId22" imgW="1206360" imgH="253800" progId="Equation.DSMT4">
                    <p:embed/>
                  </p:oleObj>
                </mc:Choice>
                <mc:Fallback>
                  <p:oleObj name="Equation" r:id="rId22" imgW="120636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9529763" y="3443288"/>
                          <a:ext cx="1774825" cy="37306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316038"/>
              </p:ext>
            </p:extLst>
          </p:nvPr>
        </p:nvGraphicFramePr>
        <p:xfrm>
          <a:off x="5257799" y="2811462"/>
          <a:ext cx="809123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04" name="Equation" r:id="rId24" imgW="457200" imgH="241200" progId="Equation.DSMT4">
                  <p:embed/>
                </p:oleObj>
              </mc:Choice>
              <mc:Fallback>
                <p:oleObj name="Equation" r:id="rId24" imgW="457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5257799" y="2811462"/>
                        <a:ext cx="809123" cy="4270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0414" y="1"/>
            <a:ext cx="8281987" cy="6381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FSS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Geometry</a:t>
            </a:r>
          </a:p>
        </p:txBody>
      </p:sp>
      <p:sp>
        <p:nvSpPr>
          <p:cNvPr id="103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" name="Slide Number Placeholder 7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3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955801" y="1306514"/>
            <a:ext cx="8329613" cy="5183187"/>
            <a:chOff x="1955801" y="1306514"/>
            <a:chExt cx="8329613" cy="5183187"/>
          </a:xfrm>
        </p:grpSpPr>
        <p:sp>
          <p:nvSpPr>
            <p:cNvPr id="1039" name="Text Box 7"/>
            <p:cNvSpPr txBox="1">
              <a:spLocks noChangeArrowheads="1"/>
            </p:cNvSpPr>
            <p:nvPr/>
          </p:nvSpPr>
          <p:spPr bwMode="auto">
            <a:xfrm>
              <a:off x="7477126" y="1306514"/>
              <a:ext cx="28003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dirty="0"/>
                <a:t>Incident plane wave</a:t>
              </a:r>
            </a:p>
          </p:txBody>
        </p:sp>
        <p:sp>
          <p:nvSpPr>
            <p:cNvPr id="1040" name="Text Box 8"/>
            <p:cNvSpPr txBox="1">
              <a:spLocks noChangeArrowheads="1"/>
            </p:cNvSpPr>
            <p:nvPr/>
          </p:nvSpPr>
          <p:spPr bwMode="auto">
            <a:xfrm>
              <a:off x="2867026" y="1357314"/>
              <a:ext cx="27622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dirty="0"/>
                <a:t>Reflected plane wave</a:t>
              </a:r>
            </a:p>
          </p:txBody>
        </p:sp>
        <p:grpSp>
          <p:nvGrpSpPr>
            <p:cNvPr id="1041" name="Group 9"/>
            <p:cNvGrpSpPr>
              <a:grpSpLocks/>
            </p:cNvGrpSpPr>
            <p:nvPr/>
          </p:nvGrpSpPr>
          <p:grpSpPr bwMode="auto">
            <a:xfrm>
              <a:off x="4305301" y="5562601"/>
              <a:ext cx="1117600" cy="927100"/>
              <a:chOff x="4008" y="1200"/>
              <a:chExt cx="704" cy="584"/>
            </a:xfrm>
          </p:grpSpPr>
          <p:sp>
            <p:nvSpPr>
              <p:cNvPr id="1094" name="Line 10"/>
              <p:cNvSpPr>
                <a:spLocks noChangeShapeType="1"/>
              </p:cNvSpPr>
              <p:nvPr/>
            </p:nvSpPr>
            <p:spPr bwMode="auto">
              <a:xfrm flipH="1">
                <a:off x="4008" y="1200"/>
                <a:ext cx="704" cy="584"/>
              </a:xfrm>
              <a:prstGeom prst="line">
                <a:avLst/>
              </a:prstGeom>
              <a:noFill/>
              <a:ln w="57150">
                <a:solidFill>
                  <a:srgbClr val="FF33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5" name="Line 11"/>
              <p:cNvSpPr>
                <a:spLocks noChangeShapeType="1"/>
              </p:cNvSpPr>
              <p:nvPr/>
            </p:nvSpPr>
            <p:spPr bwMode="auto">
              <a:xfrm>
                <a:off x="4248" y="1360"/>
                <a:ext cx="224" cy="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" name="Line 12"/>
              <p:cNvSpPr>
                <a:spLocks noChangeShapeType="1"/>
              </p:cNvSpPr>
              <p:nvPr/>
            </p:nvSpPr>
            <p:spPr bwMode="auto">
              <a:xfrm>
                <a:off x="4312" y="1312"/>
                <a:ext cx="224" cy="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7" name="Line 13"/>
              <p:cNvSpPr>
                <a:spLocks noChangeShapeType="1"/>
              </p:cNvSpPr>
              <p:nvPr/>
            </p:nvSpPr>
            <p:spPr bwMode="auto">
              <a:xfrm>
                <a:off x="4184" y="1408"/>
                <a:ext cx="224" cy="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2" name="Text Box 14"/>
            <p:cNvSpPr txBox="1">
              <a:spLocks noChangeArrowheads="1"/>
            </p:cNvSpPr>
            <p:nvPr/>
          </p:nvSpPr>
          <p:spPr bwMode="auto">
            <a:xfrm>
              <a:off x="8823326" y="4340226"/>
              <a:ext cx="1462088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/>
                <a:t>Metal patches</a:t>
              </a:r>
            </a:p>
          </p:txBody>
        </p:sp>
        <p:sp>
          <p:nvSpPr>
            <p:cNvPr id="1043" name="Text Box 15"/>
            <p:cNvSpPr txBox="1">
              <a:spLocks noChangeArrowheads="1"/>
            </p:cNvSpPr>
            <p:nvPr/>
          </p:nvSpPr>
          <p:spPr bwMode="auto">
            <a:xfrm>
              <a:off x="5559426" y="6043614"/>
              <a:ext cx="26098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Transmitted plane wave</a:t>
              </a:r>
            </a:p>
          </p:txBody>
        </p:sp>
        <p:sp>
          <p:nvSpPr>
            <p:cNvPr id="1044" name="Text Box 16"/>
            <p:cNvSpPr txBox="1">
              <a:spLocks noChangeArrowheads="1"/>
            </p:cNvSpPr>
            <p:nvPr/>
          </p:nvSpPr>
          <p:spPr bwMode="auto">
            <a:xfrm>
              <a:off x="7185026" y="5356226"/>
              <a:ext cx="151447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Dielectric layer</a:t>
              </a:r>
            </a:p>
          </p:txBody>
        </p:sp>
        <p:sp>
          <p:nvSpPr>
            <p:cNvPr id="1045" name="AutoShape 18"/>
            <p:cNvSpPr>
              <a:spLocks noChangeArrowheads="1"/>
            </p:cNvSpPr>
            <p:nvPr/>
          </p:nvSpPr>
          <p:spPr bwMode="auto">
            <a:xfrm>
              <a:off x="1968501" y="2628901"/>
              <a:ext cx="8216900" cy="2692400"/>
            </a:xfrm>
            <a:prstGeom prst="cube">
              <a:avLst>
                <a:gd name="adj" fmla="val 87676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46" name="AutoShape 19"/>
            <p:cNvSpPr>
              <a:spLocks noChangeArrowheads="1"/>
            </p:cNvSpPr>
            <p:nvPr/>
          </p:nvSpPr>
          <p:spPr bwMode="auto">
            <a:xfrm>
              <a:off x="1955801" y="2616201"/>
              <a:ext cx="8229600" cy="2374900"/>
            </a:xfrm>
            <a:prstGeom prst="parallelogram">
              <a:avLst>
                <a:gd name="adj" fmla="val 99802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Line 23"/>
            <p:cNvSpPr>
              <a:spLocks noChangeShapeType="1"/>
            </p:cNvSpPr>
            <p:nvPr/>
          </p:nvSpPr>
          <p:spPr bwMode="auto">
            <a:xfrm>
              <a:off x="5232401" y="4813301"/>
              <a:ext cx="11811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Line 25"/>
            <p:cNvSpPr>
              <a:spLocks noChangeShapeType="1"/>
            </p:cNvSpPr>
            <p:nvPr/>
          </p:nvSpPr>
          <p:spPr bwMode="auto">
            <a:xfrm flipH="1">
              <a:off x="6832601" y="4044951"/>
              <a:ext cx="558800" cy="603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54" name="Group 27"/>
            <p:cNvGrpSpPr>
              <a:grpSpLocks/>
            </p:cNvGrpSpPr>
            <p:nvPr/>
          </p:nvGrpSpPr>
          <p:grpSpPr bwMode="auto">
            <a:xfrm>
              <a:off x="7531101" y="2832101"/>
              <a:ext cx="2095500" cy="1905000"/>
              <a:chOff x="3832" y="2088"/>
              <a:chExt cx="1320" cy="1200"/>
            </a:xfrm>
          </p:grpSpPr>
          <p:sp>
            <p:nvSpPr>
              <p:cNvPr id="1090" name="AutoShape 28"/>
              <p:cNvSpPr>
                <a:spLocks noChangeArrowheads="1"/>
              </p:cNvSpPr>
              <p:nvPr/>
            </p:nvSpPr>
            <p:spPr bwMode="auto">
              <a:xfrm>
                <a:off x="4160" y="2744"/>
                <a:ext cx="352" cy="208"/>
              </a:xfrm>
              <a:prstGeom prst="parallelogram">
                <a:avLst>
                  <a:gd name="adj" fmla="val 9745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AutoShape 29"/>
              <p:cNvSpPr>
                <a:spLocks noChangeArrowheads="1"/>
              </p:cNvSpPr>
              <p:nvPr/>
            </p:nvSpPr>
            <p:spPr bwMode="auto">
              <a:xfrm>
                <a:off x="4480" y="2416"/>
                <a:ext cx="352" cy="208"/>
              </a:xfrm>
              <a:prstGeom prst="parallelogram">
                <a:avLst>
                  <a:gd name="adj" fmla="val 9745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AutoShape 30"/>
              <p:cNvSpPr>
                <a:spLocks noChangeArrowheads="1"/>
              </p:cNvSpPr>
              <p:nvPr/>
            </p:nvSpPr>
            <p:spPr bwMode="auto">
              <a:xfrm>
                <a:off x="4800" y="2088"/>
                <a:ext cx="352" cy="208"/>
              </a:xfrm>
              <a:prstGeom prst="parallelogram">
                <a:avLst>
                  <a:gd name="adj" fmla="val 9745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AutoShape 31"/>
              <p:cNvSpPr>
                <a:spLocks noChangeArrowheads="1"/>
              </p:cNvSpPr>
              <p:nvPr/>
            </p:nvSpPr>
            <p:spPr bwMode="auto">
              <a:xfrm>
                <a:off x="3832" y="3080"/>
                <a:ext cx="352" cy="208"/>
              </a:xfrm>
              <a:prstGeom prst="parallelogram">
                <a:avLst>
                  <a:gd name="adj" fmla="val 9745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5" name="Group 32"/>
            <p:cNvGrpSpPr>
              <a:grpSpLocks/>
            </p:cNvGrpSpPr>
            <p:nvPr/>
          </p:nvGrpSpPr>
          <p:grpSpPr bwMode="auto">
            <a:xfrm>
              <a:off x="6337301" y="2794001"/>
              <a:ext cx="2095500" cy="1905000"/>
              <a:chOff x="3832" y="2088"/>
              <a:chExt cx="1320" cy="1200"/>
            </a:xfrm>
          </p:grpSpPr>
          <p:sp>
            <p:nvSpPr>
              <p:cNvPr id="1086" name="AutoShape 33"/>
              <p:cNvSpPr>
                <a:spLocks noChangeArrowheads="1"/>
              </p:cNvSpPr>
              <p:nvPr/>
            </p:nvSpPr>
            <p:spPr bwMode="auto">
              <a:xfrm>
                <a:off x="4160" y="2744"/>
                <a:ext cx="352" cy="208"/>
              </a:xfrm>
              <a:prstGeom prst="parallelogram">
                <a:avLst>
                  <a:gd name="adj" fmla="val 9745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AutoShape 34"/>
              <p:cNvSpPr>
                <a:spLocks noChangeArrowheads="1"/>
              </p:cNvSpPr>
              <p:nvPr/>
            </p:nvSpPr>
            <p:spPr bwMode="auto">
              <a:xfrm>
                <a:off x="4480" y="2416"/>
                <a:ext cx="352" cy="208"/>
              </a:xfrm>
              <a:prstGeom prst="parallelogram">
                <a:avLst>
                  <a:gd name="adj" fmla="val 9745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AutoShape 35"/>
              <p:cNvSpPr>
                <a:spLocks noChangeArrowheads="1"/>
              </p:cNvSpPr>
              <p:nvPr/>
            </p:nvSpPr>
            <p:spPr bwMode="auto">
              <a:xfrm>
                <a:off x="4800" y="2088"/>
                <a:ext cx="352" cy="208"/>
              </a:xfrm>
              <a:prstGeom prst="parallelogram">
                <a:avLst>
                  <a:gd name="adj" fmla="val 9745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AutoShape 36"/>
              <p:cNvSpPr>
                <a:spLocks noChangeArrowheads="1"/>
              </p:cNvSpPr>
              <p:nvPr/>
            </p:nvSpPr>
            <p:spPr bwMode="auto">
              <a:xfrm>
                <a:off x="3832" y="3080"/>
                <a:ext cx="352" cy="208"/>
              </a:xfrm>
              <a:prstGeom prst="parallelogram">
                <a:avLst>
                  <a:gd name="adj" fmla="val 9745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6" name="Group 37"/>
            <p:cNvGrpSpPr>
              <a:grpSpLocks/>
            </p:cNvGrpSpPr>
            <p:nvPr/>
          </p:nvGrpSpPr>
          <p:grpSpPr bwMode="auto">
            <a:xfrm>
              <a:off x="5118101" y="2832101"/>
              <a:ext cx="2095500" cy="1905000"/>
              <a:chOff x="3832" y="2088"/>
              <a:chExt cx="1320" cy="1200"/>
            </a:xfrm>
          </p:grpSpPr>
          <p:sp>
            <p:nvSpPr>
              <p:cNvPr id="1082" name="AutoShape 38"/>
              <p:cNvSpPr>
                <a:spLocks noChangeArrowheads="1"/>
              </p:cNvSpPr>
              <p:nvPr/>
            </p:nvSpPr>
            <p:spPr bwMode="auto">
              <a:xfrm>
                <a:off x="4160" y="2744"/>
                <a:ext cx="352" cy="208"/>
              </a:xfrm>
              <a:prstGeom prst="parallelogram">
                <a:avLst>
                  <a:gd name="adj" fmla="val 9745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AutoShape 39"/>
              <p:cNvSpPr>
                <a:spLocks noChangeArrowheads="1"/>
              </p:cNvSpPr>
              <p:nvPr/>
            </p:nvSpPr>
            <p:spPr bwMode="auto">
              <a:xfrm>
                <a:off x="4480" y="2416"/>
                <a:ext cx="352" cy="208"/>
              </a:xfrm>
              <a:prstGeom prst="parallelogram">
                <a:avLst>
                  <a:gd name="adj" fmla="val 9745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AutoShape 40"/>
              <p:cNvSpPr>
                <a:spLocks noChangeArrowheads="1"/>
              </p:cNvSpPr>
              <p:nvPr/>
            </p:nvSpPr>
            <p:spPr bwMode="auto">
              <a:xfrm>
                <a:off x="4800" y="2088"/>
                <a:ext cx="352" cy="208"/>
              </a:xfrm>
              <a:prstGeom prst="parallelogram">
                <a:avLst>
                  <a:gd name="adj" fmla="val 9745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AutoShape 41"/>
              <p:cNvSpPr>
                <a:spLocks noChangeArrowheads="1"/>
              </p:cNvSpPr>
              <p:nvPr/>
            </p:nvSpPr>
            <p:spPr bwMode="auto">
              <a:xfrm>
                <a:off x="3832" y="3080"/>
                <a:ext cx="352" cy="208"/>
              </a:xfrm>
              <a:prstGeom prst="parallelogram">
                <a:avLst>
                  <a:gd name="adj" fmla="val 9745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" name="Group 42"/>
            <p:cNvGrpSpPr>
              <a:grpSpLocks/>
            </p:cNvGrpSpPr>
            <p:nvPr/>
          </p:nvGrpSpPr>
          <p:grpSpPr bwMode="auto">
            <a:xfrm>
              <a:off x="3937001" y="2844801"/>
              <a:ext cx="2095500" cy="1905000"/>
              <a:chOff x="3832" y="2088"/>
              <a:chExt cx="1320" cy="1200"/>
            </a:xfrm>
          </p:grpSpPr>
          <p:sp>
            <p:nvSpPr>
              <p:cNvPr id="1078" name="AutoShape 43"/>
              <p:cNvSpPr>
                <a:spLocks noChangeArrowheads="1"/>
              </p:cNvSpPr>
              <p:nvPr/>
            </p:nvSpPr>
            <p:spPr bwMode="auto">
              <a:xfrm>
                <a:off x="4160" y="2744"/>
                <a:ext cx="352" cy="208"/>
              </a:xfrm>
              <a:prstGeom prst="parallelogram">
                <a:avLst>
                  <a:gd name="adj" fmla="val 9745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AutoShape 44"/>
              <p:cNvSpPr>
                <a:spLocks noChangeArrowheads="1"/>
              </p:cNvSpPr>
              <p:nvPr/>
            </p:nvSpPr>
            <p:spPr bwMode="auto">
              <a:xfrm>
                <a:off x="4480" y="2416"/>
                <a:ext cx="352" cy="208"/>
              </a:xfrm>
              <a:prstGeom prst="parallelogram">
                <a:avLst>
                  <a:gd name="adj" fmla="val 9745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AutoShape 45"/>
              <p:cNvSpPr>
                <a:spLocks noChangeArrowheads="1"/>
              </p:cNvSpPr>
              <p:nvPr/>
            </p:nvSpPr>
            <p:spPr bwMode="auto">
              <a:xfrm>
                <a:off x="4800" y="2088"/>
                <a:ext cx="352" cy="208"/>
              </a:xfrm>
              <a:prstGeom prst="parallelogram">
                <a:avLst>
                  <a:gd name="adj" fmla="val 9745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AutoShape 46"/>
              <p:cNvSpPr>
                <a:spLocks noChangeArrowheads="1"/>
              </p:cNvSpPr>
              <p:nvPr/>
            </p:nvSpPr>
            <p:spPr bwMode="auto">
              <a:xfrm>
                <a:off x="3832" y="3080"/>
                <a:ext cx="352" cy="208"/>
              </a:xfrm>
              <a:prstGeom prst="parallelogram">
                <a:avLst>
                  <a:gd name="adj" fmla="val 9745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8" name="Group 47"/>
            <p:cNvGrpSpPr>
              <a:grpSpLocks/>
            </p:cNvGrpSpPr>
            <p:nvPr/>
          </p:nvGrpSpPr>
          <p:grpSpPr bwMode="auto">
            <a:xfrm>
              <a:off x="2844801" y="2832101"/>
              <a:ext cx="2095500" cy="1905000"/>
              <a:chOff x="3832" y="2088"/>
              <a:chExt cx="1320" cy="1200"/>
            </a:xfrm>
          </p:grpSpPr>
          <p:sp>
            <p:nvSpPr>
              <p:cNvPr id="1074" name="AutoShape 48"/>
              <p:cNvSpPr>
                <a:spLocks noChangeArrowheads="1"/>
              </p:cNvSpPr>
              <p:nvPr/>
            </p:nvSpPr>
            <p:spPr bwMode="auto">
              <a:xfrm>
                <a:off x="4160" y="2744"/>
                <a:ext cx="352" cy="208"/>
              </a:xfrm>
              <a:prstGeom prst="parallelogram">
                <a:avLst>
                  <a:gd name="adj" fmla="val 9745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AutoShape 49"/>
              <p:cNvSpPr>
                <a:spLocks noChangeArrowheads="1"/>
              </p:cNvSpPr>
              <p:nvPr/>
            </p:nvSpPr>
            <p:spPr bwMode="auto">
              <a:xfrm>
                <a:off x="4480" y="2416"/>
                <a:ext cx="352" cy="208"/>
              </a:xfrm>
              <a:prstGeom prst="parallelogram">
                <a:avLst>
                  <a:gd name="adj" fmla="val 9745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AutoShape 50"/>
              <p:cNvSpPr>
                <a:spLocks noChangeArrowheads="1"/>
              </p:cNvSpPr>
              <p:nvPr/>
            </p:nvSpPr>
            <p:spPr bwMode="auto">
              <a:xfrm>
                <a:off x="4800" y="2088"/>
                <a:ext cx="352" cy="208"/>
              </a:xfrm>
              <a:prstGeom prst="parallelogram">
                <a:avLst>
                  <a:gd name="adj" fmla="val 9745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AutoShape 51"/>
              <p:cNvSpPr>
                <a:spLocks noChangeArrowheads="1"/>
              </p:cNvSpPr>
              <p:nvPr/>
            </p:nvSpPr>
            <p:spPr bwMode="auto">
              <a:xfrm>
                <a:off x="3832" y="3080"/>
                <a:ext cx="352" cy="208"/>
              </a:xfrm>
              <a:prstGeom prst="parallelogram">
                <a:avLst>
                  <a:gd name="adj" fmla="val 9745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59" name="Line 52"/>
            <p:cNvSpPr>
              <a:spLocks noChangeShapeType="1"/>
            </p:cNvSpPr>
            <p:nvPr/>
          </p:nvSpPr>
          <p:spPr bwMode="auto">
            <a:xfrm flipV="1">
              <a:off x="6438901" y="2235201"/>
              <a:ext cx="0" cy="1257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60" name="Line 53"/>
            <p:cNvSpPr>
              <a:spLocks noChangeShapeType="1"/>
            </p:cNvSpPr>
            <p:nvPr/>
          </p:nvSpPr>
          <p:spPr bwMode="auto">
            <a:xfrm>
              <a:off x="6426201" y="3505201"/>
              <a:ext cx="16637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1" name="Line 54"/>
            <p:cNvSpPr>
              <a:spLocks noChangeShapeType="1"/>
            </p:cNvSpPr>
            <p:nvPr/>
          </p:nvSpPr>
          <p:spPr bwMode="auto">
            <a:xfrm flipH="1">
              <a:off x="5038726" y="3517901"/>
              <a:ext cx="1387475" cy="14097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4" name="Group 57"/>
            <p:cNvGrpSpPr>
              <a:grpSpLocks/>
            </p:cNvGrpSpPr>
            <p:nvPr/>
          </p:nvGrpSpPr>
          <p:grpSpPr bwMode="auto">
            <a:xfrm>
              <a:off x="7581901" y="1955801"/>
              <a:ext cx="1117600" cy="927100"/>
              <a:chOff x="4008" y="1200"/>
              <a:chExt cx="704" cy="584"/>
            </a:xfrm>
          </p:grpSpPr>
          <p:sp>
            <p:nvSpPr>
              <p:cNvPr id="1070" name="Line 58"/>
              <p:cNvSpPr>
                <a:spLocks noChangeShapeType="1"/>
              </p:cNvSpPr>
              <p:nvPr/>
            </p:nvSpPr>
            <p:spPr bwMode="auto">
              <a:xfrm flipH="1">
                <a:off x="4008" y="1200"/>
                <a:ext cx="704" cy="584"/>
              </a:xfrm>
              <a:prstGeom prst="line">
                <a:avLst/>
              </a:prstGeom>
              <a:noFill/>
              <a:ln w="57150">
                <a:solidFill>
                  <a:srgbClr val="FF33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1" name="Line 59"/>
              <p:cNvSpPr>
                <a:spLocks noChangeShapeType="1"/>
              </p:cNvSpPr>
              <p:nvPr/>
            </p:nvSpPr>
            <p:spPr bwMode="auto">
              <a:xfrm>
                <a:off x="4248" y="1360"/>
                <a:ext cx="224" cy="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2" name="Line 60"/>
              <p:cNvSpPr>
                <a:spLocks noChangeShapeType="1"/>
              </p:cNvSpPr>
              <p:nvPr/>
            </p:nvSpPr>
            <p:spPr bwMode="auto">
              <a:xfrm>
                <a:off x="4312" y="1312"/>
                <a:ext cx="224" cy="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" name="Line 61"/>
              <p:cNvSpPr>
                <a:spLocks noChangeShapeType="1"/>
              </p:cNvSpPr>
              <p:nvPr/>
            </p:nvSpPr>
            <p:spPr bwMode="auto">
              <a:xfrm>
                <a:off x="4184" y="1408"/>
                <a:ext cx="224" cy="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65" name="Group 62"/>
            <p:cNvGrpSpPr>
              <a:grpSpLocks/>
            </p:cNvGrpSpPr>
            <p:nvPr/>
          </p:nvGrpSpPr>
          <p:grpSpPr bwMode="auto">
            <a:xfrm flipV="1">
              <a:off x="4114801" y="2019301"/>
              <a:ext cx="1117600" cy="927100"/>
              <a:chOff x="4008" y="1200"/>
              <a:chExt cx="704" cy="584"/>
            </a:xfrm>
          </p:grpSpPr>
          <p:sp>
            <p:nvSpPr>
              <p:cNvPr id="1066" name="Line 63"/>
              <p:cNvSpPr>
                <a:spLocks noChangeShapeType="1"/>
              </p:cNvSpPr>
              <p:nvPr/>
            </p:nvSpPr>
            <p:spPr bwMode="auto">
              <a:xfrm flipH="1">
                <a:off x="4008" y="1200"/>
                <a:ext cx="704" cy="584"/>
              </a:xfrm>
              <a:prstGeom prst="line">
                <a:avLst/>
              </a:prstGeom>
              <a:noFill/>
              <a:ln w="57150">
                <a:solidFill>
                  <a:srgbClr val="FF33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" name="Line 64"/>
              <p:cNvSpPr>
                <a:spLocks noChangeShapeType="1"/>
              </p:cNvSpPr>
              <p:nvPr/>
            </p:nvSpPr>
            <p:spPr bwMode="auto">
              <a:xfrm>
                <a:off x="4248" y="1360"/>
                <a:ext cx="224" cy="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" name="Line 65"/>
              <p:cNvSpPr>
                <a:spLocks noChangeShapeType="1"/>
              </p:cNvSpPr>
              <p:nvPr/>
            </p:nvSpPr>
            <p:spPr bwMode="auto">
              <a:xfrm>
                <a:off x="4312" y="1312"/>
                <a:ext cx="224" cy="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" name="Line 66"/>
              <p:cNvSpPr>
                <a:spLocks noChangeShapeType="1"/>
              </p:cNvSpPr>
              <p:nvPr/>
            </p:nvSpPr>
            <p:spPr bwMode="auto">
              <a:xfrm>
                <a:off x="4184" y="1408"/>
                <a:ext cx="224" cy="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aphicFrame>
          <p:nvGraphicFramePr>
            <p:cNvPr id="1026" name="Object 7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560659"/>
                </p:ext>
              </p:extLst>
            </p:nvPr>
          </p:nvGraphicFramePr>
          <p:xfrm>
            <a:off x="5762626" y="3182939"/>
            <a:ext cx="538163" cy="371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0" name="Equation" r:id="rId4" imgW="368280" imgH="253800" progId="Equation.DSMT4">
                    <p:embed/>
                  </p:oleObj>
                </mc:Choice>
                <mc:Fallback>
                  <p:oleObj name="Equation" r:id="rId4" imgW="368280" imgH="253800" progId="Equation.DSMT4">
                    <p:embed/>
                    <p:pic>
                      <p:nvPicPr>
                        <p:cNvPr id="0" name="Object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2626" y="3182939"/>
                          <a:ext cx="538163" cy="3714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" name="Object 7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5265549"/>
                </p:ext>
              </p:extLst>
            </p:nvPr>
          </p:nvGraphicFramePr>
          <p:xfrm>
            <a:off x="7589839" y="3792539"/>
            <a:ext cx="593725" cy="371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1" name="Equation" r:id="rId6" imgW="406080" imgH="253800" progId="Equation.DSMT4">
                    <p:embed/>
                  </p:oleObj>
                </mc:Choice>
                <mc:Fallback>
                  <p:oleObj name="Equation" r:id="rId6" imgW="406080" imgH="253800" progId="Equation.DSMT4">
                    <p:embed/>
                    <p:pic>
                      <p:nvPicPr>
                        <p:cNvPr id="0" name="Object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89839" y="3792539"/>
                          <a:ext cx="593725" cy="3714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" name="Object 7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2412692"/>
                </p:ext>
              </p:extLst>
            </p:nvPr>
          </p:nvGraphicFramePr>
          <p:xfrm>
            <a:off x="5260976" y="3767139"/>
            <a:ext cx="500063" cy="371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2" name="Equation" r:id="rId8" imgW="342720" imgH="253800" progId="Equation.DSMT4">
                    <p:embed/>
                  </p:oleObj>
                </mc:Choice>
                <mc:Fallback>
                  <p:oleObj name="Equation" r:id="rId8" imgW="342720" imgH="253800" progId="Equation.DSMT4">
                    <p:embed/>
                    <p:pic>
                      <p:nvPicPr>
                        <p:cNvPr id="0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60976" y="3767139"/>
                          <a:ext cx="500063" cy="3714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9" name="Object 7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97800730"/>
                </p:ext>
              </p:extLst>
            </p:nvPr>
          </p:nvGraphicFramePr>
          <p:xfrm>
            <a:off x="7062789" y="3157539"/>
            <a:ext cx="501650" cy="371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3" name="Equation" r:id="rId10" imgW="342720" imgH="253800" progId="Equation.DSMT4">
                    <p:embed/>
                  </p:oleObj>
                </mc:Choice>
                <mc:Fallback>
                  <p:oleObj name="Equation" r:id="rId10" imgW="342720" imgH="253800" progId="Equation.DSMT4">
                    <p:embed/>
                    <p:pic>
                      <p:nvPicPr>
                        <p:cNvPr id="0" name="Object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62789" y="3157539"/>
                          <a:ext cx="501650" cy="3714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0" name="Object 7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85990466"/>
                </p:ext>
              </p:extLst>
            </p:nvPr>
          </p:nvGraphicFramePr>
          <p:xfrm>
            <a:off x="6216651" y="2674939"/>
            <a:ext cx="647700" cy="371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4" name="Equation" r:id="rId12" imgW="444240" imgH="253800" progId="Equation.DSMT4">
                    <p:embed/>
                  </p:oleObj>
                </mc:Choice>
                <mc:Fallback>
                  <p:oleObj name="Equation" r:id="rId12" imgW="444240" imgH="253800" progId="Equation.DSMT4">
                    <p:embed/>
                    <p:pic>
                      <p:nvPicPr>
                        <p:cNvPr id="0" name="Object 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16651" y="2674939"/>
                          <a:ext cx="647700" cy="3714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1" name="Object 7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59451645"/>
                </p:ext>
              </p:extLst>
            </p:nvPr>
          </p:nvGraphicFramePr>
          <p:xfrm>
            <a:off x="4600576" y="3119439"/>
            <a:ext cx="650875" cy="371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5" name="Equation" r:id="rId14" imgW="444240" imgH="253800" progId="Equation.DSMT4">
                    <p:embed/>
                  </p:oleObj>
                </mc:Choice>
                <mc:Fallback>
                  <p:oleObj name="Equation" r:id="rId14" imgW="444240" imgH="253800" progId="Equation.DSMT4">
                    <p:embed/>
                    <p:pic>
                      <p:nvPicPr>
                        <p:cNvPr id="0" name="Object 7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00576" y="3119439"/>
                          <a:ext cx="650875" cy="3714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43613977"/>
                </p:ext>
              </p:extLst>
            </p:nvPr>
          </p:nvGraphicFramePr>
          <p:xfrm>
            <a:off x="4778375" y="5041900"/>
            <a:ext cx="234950" cy="257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6" name="Equation" r:id="rId16" imgW="234971" imgH="257769" progId="Equation.DSMT4">
                    <p:embed/>
                  </p:oleObj>
                </mc:Choice>
                <mc:Fallback>
                  <p:oleObj name="Equation" r:id="rId16" imgW="234971" imgH="257769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4778375" y="5041900"/>
                          <a:ext cx="234950" cy="2571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23318738"/>
                </p:ext>
              </p:extLst>
            </p:nvPr>
          </p:nvGraphicFramePr>
          <p:xfrm>
            <a:off x="8226424" y="3411538"/>
            <a:ext cx="231775" cy="2739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7" name="Equation" r:id="rId18" imgW="139680" imgH="164880" progId="Equation.DSMT4">
                    <p:embed/>
                  </p:oleObj>
                </mc:Choice>
                <mc:Fallback>
                  <p:oleObj name="Equation" r:id="rId18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8226424" y="3411538"/>
                          <a:ext cx="231775" cy="27391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78191368"/>
                </p:ext>
              </p:extLst>
            </p:nvPr>
          </p:nvGraphicFramePr>
          <p:xfrm>
            <a:off x="6327775" y="1906588"/>
            <a:ext cx="227012" cy="227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8" name="Equation" r:id="rId20" imgW="126720" imgH="126720" progId="Equation.DSMT4">
                    <p:embed/>
                  </p:oleObj>
                </mc:Choice>
                <mc:Fallback>
                  <p:oleObj name="Equation" r:id="rId20" imgW="126720" imgH="1267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6327775" y="1906588"/>
                          <a:ext cx="227012" cy="2270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6186177"/>
                </p:ext>
              </p:extLst>
            </p:nvPr>
          </p:nvGraphicFramePr>
          <p:xfrm>
            <a:off x="2682874" y="4438650"/>
            <a:ext cx="203811" cy="2408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" name="Equation" r:id="rId22" imgW="139680" imgH="164880" progId="Equation.DSMT4">
                    <p:embed/>
                  </p:oleObj>
                </mc:Choice>
                <mc:Fallback>
                  <p:oleObj name="Equation" r:id="rId22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2682874" y="4438650"/>
                          <a:ext cx="203811" cy="24086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80705072"/>
                </p:ext>
              </p:extLst>
            </p:nvPr>
          </p:nvGraphicFramePr>
          <p:xfrm>
            <a:off x="2778125" y="4776788"/>
            <a:ext cx="242887" cy="242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" name="Equation" r:id="rId24" imgW="177480" imgH="177480" progId="Equation.DSMT4">
                    <p:embed/>
                  </p:oleObj>
                </mc:Choice>
                <mc:Fallback>
                  <p:oleObj name="Equation" r:id="rId24" imgW="17748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2778125" y="4776788"/>
                          <a:ext cx="242887" cy="2428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35110280"/>
                </p:ext>
              </p:extLst>
            </p:nvPr>
          </p:nvGraphicFramePr>
          <p:xfrm>
            <a:off x="7185025" y="4329112"/>
            <a:ext cx="220806" cy="242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1" name="Equation" r:id="rId26" imgW="126720" imgH="139680" progId="Equation.DSMT4">
                    <p:embed/>
                  </p:oleObj>
                </mc:Choice>
                <mc:Fallback>
                  <p:oleObj name="Equation" r:id="rId26" imgW="12672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7185025" y="4329112"/>
                          <a:ext cx="220806" cy="2428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87345743"/>
                </p:ext>
              </p:extLst>
            </p:nvPr>
          </p:nvGraphicFramePr>
          <p:xfrm>
            <a:off x="5794375" y="4481513"/>
            <a:ext cx="234950" cy="3289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2" name="Equation" r:id="rId28" imgW="126720" imgH="177480" progId="Equation.DSMT4">
                    <p:embed/>
                  </p:oleObj>
                </mc:Choice>
                <mc:Fallback>
                  <p:oleObj name="Equation" r:id="rId28" imgW="1267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9"/>
                        <a:stretch>
                          <a:fillRect/>
                        </a:stretch>
                      </p:blipFill>
                      <p:spPr>
                        <a:xfrm>
                          <a:off x="5794375" y="4481513"/>
                          <a:ext cx="234950" cy="32893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3433764" y="1"/>
            <a:ext cx="53482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Scan Blindness (cont.)</a:t>
            </a:r>
          </a:p>
        </p:txBody>
      </p:sp>
      <p:graphicFrame>
        <p:nvGraphicFramePr>
          <p:cNvPr id="26626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9762579"/>
              </p:ext>
            </p:extLst>
          </p:nvPr>
        </p:nvGraphicFramePr>
        <p:xfrm>
          <a:off x="1401763" y="1320800"/>
          <a:ext cx="5661025" cy="535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72" name="Equation" r:id="rId4" imgW="3517560" imgH="3327120" progId="Equation.DSMT4">
                  <p:embed/>
                </p:oleObj>
              </mc:Choice>
              <mc:Fallback>
                <p:oleObj name="Equation" r:id="rId4" imgW="3517560" imgH="332712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1763" y="1320800"/>
                        <a:ext cx="5661025" cy="5354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5" name="Text Box 39"/>
          <p:cNvSpPr txBox="1">
            <a:spLocks noChangeArrowheads="1"/>
          </p:cNvSpPr>
          <p:nvPr/>
        </p:nvSpPr>
        <p:spPr bwMode="auto">
          <a:xfrm>
            <a:off x="933757" y="872255"/>
            <a:ext cx="51336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Hence, we </a:t>
            </a:r>
            <a:r>
              <a:rPr lang="en-US" dirty="0" smtClean="0">
                <a:solidFill>
                  <a:srgbClr val="0000FF"/>
                </a:solidFill>
              </a:rPr>
              <a:t>have </a:t>
            </a:r>
            <a:r>
              <a:rPr lang="en-US" dirty="0">
                <a:solidFill>
                  <a:srgbClr val="0000FF"/>
                </a:solidFill>
              </a:rPr>
              <a:t>in this </a:t>
            </a:r>
            <a:r>
              <a:rPr lang="en-US" dirty="0" smtClean="0">
                <a:solidFill>
                  <a:srgbClr val="0000FF"/>
                </a:solidFill>
              </a:rPr>
              <a:t>direction (</a:t>
            </a:r>
            <a:r>
              <a:rPr lang="en-US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i="1" baseline="-25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pq</a:t>
            </a:r>
            <a:r>
              <a:rPr lang="en-US" dirty="0" smtClean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>
                <a:solidFill>
                  <a:srgbClr val="0000FF"/>
                </a:solidFill>
              </a:rPr>
              <a:t>that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 dirty="0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30</a:t>
            </a:fld>
            <a:endParaRPr lang="en-US" dirty="0"/>
          </a:p>
        </p:txBody>
      </p:sp>
      <p:graphicFrame>
        <p:nvGraphicFramePr>
          <p:cNvPr id="2" name="Object 1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7906810"/>
              </p:ext>
            </p:extLst>
          </p:nvPr>
        </p:nvGraphicFramePr>
        <p:xfrm>
          <a:off x="8631238" y="5473700"/>
          <a:ext cx="162877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73" name="Equation" r:id="rId6" imgW="977760" imgH="507960" progId="Equation.DSMT4">
                  <p:embed/>
                </p:oleObj>
              </mc:Choice>
              <mc:Fallback>
                <p:oleObj name="Equation" r:id="rId6" imgW="977760" imgH="507960" progId="Equation.DSMT4">
                  <p:embed/>
                  <p:pic>
                    <p:nvPicPr>
                      <p:cNvPr id="0" name="Object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1238" y="5473700"/>
                        <a:ext cx="1628775" cy="8445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" name="Group 38"/>
          <p:cNvGrpSpPr/>
          <p:nvPr/>
        </p:nvGrpSpPr>
        <p:grpSpPr>
          <a:xfrm>
            <a:off x="7927975" y="828419"/>
            <a:ext cx="3938588" cy="4042031"/>
            <a:chOff x="7366000" y="2304794"/>
            <a:chExt cx="3938588" cy="4042031"/>
          </a:xfrm>
        </p:grpSpPr>
        <p:sp>
          <p:nvSpPr>
            <p:cNvPr id="40" name="Text Box 100"/>
            <p:cNvSpPr txBox="1">
              <a:spLocks noChangeArrowheads="1"/>
            </p:cNvSpPr>
            <p:nvPr/>
          </p:nvSpPr>
          <p:spPr bwMode="auto">
            <a:xfrm>
              <a:off x="7820025" y="5980113"/>
              <a:ext cx="13271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0000FF"/>
                  </a:solidFill>
                  <a:latin typeface="Times New Roman" pitchFamily="18" charset="0"/>
                </a:rPr>
                <a:t>N</a:t>
              </a:r>
              <a:r>
                <a:rPr lang="en-US">
                  <a:solidFill>
                    <a:srgbClr val="0000FF"/>
                  </a:solidFill>
                </a:rPr>
                <a:t> elements</a:t>
              </a:r>
            </a:p>
          </p:txBody>
        </p:sp>
        <p:sp>
          <p:nvSpPr>
            <p:cNvPr id="41" name="Rectangle 104"/>
            <p:cNvSpPr>
              <a:spLocks noChangeArrowheads="1"/>
            </p:cNvSpPr>
            <p:nvPr/>
          </p:nvSpPr>
          <p:spPr bwMode="auto">
            <a:xfrm rot="16200000">
              <a:off x="8272463" y="5032375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Rectangle 105"/>
            <p:cNvSpPr>
              <a:spLocks noChangeArrowheads="1"/>
            </p:cNvSpPr>
            <p:nvPr/>
          </p:nvSpPr>
          <p:spPr bwMode="auto">
            <a:xfrm rot="16200000">
              <a:off x="8274050" y="4051300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Rectangle 106"/>
            <p:cNvSpPr>
              <a:spLocks noChangeArrowheads="1"/>
            </p:cNvSpPr>
            <p:nvPr/>
          </p:nvSpPr>
          <p:spPr bwMode="auto">
            <a:xfrm rot="16200000">
              <a:off x="8274050" y="3070225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107"/>
            <p:cNvSpPr>
              <a:spLocks noChangeArrowheads="1"/>
            </p:cNvSpPr>
            <p:nvPr/>
          </p:nvSpPr>
          <p:spPr bwMode="auto">
            <a:xfrm rot="16200000">
              <a:off x="8915400" y="5032375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Rectangle 108"/>
            <p:cNvSpPr>
              <a:spLocks noChangeArrowheads="1"/>
            </p:cNvSpPr>
            <p:nvPr/>
          </p:nvSpPr>
          <p:spPr bwMode="auto">
            <a:xfrm rot="16200000">
              <a:off x="8915400" y="4051300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109"/>
            <p:cNvSpPr>
              <a:spLocks noChangeArrowheads="1"/>
            </p:cNvSpPr>
            <p:nvPr/>
          </p:nvSpPr>
          <p:spPr bwMode="auto">
            <a:xfrm rot="16200000">
              <a:off x="8915400" y="3070225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110"/>
            <p:cNvSpPr>
              <a:spLocks noChangeArrowheads="1"/>
            </p:cNvSpPr>
            <p:nvPr/>
          </p:nvSpPr>
          <p:spPr bwMode="auto">
            <a:xfrm rot="16200000">
              <a:off x="7632700" y="5032375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111"/>
            <p:cNvSpPr>
              <a:spLocks noChangeArrowheads="1"/>
            </p:cNvSpPr>
            <p:nvPr/>
          </p:nvSpPr>
          <p:spPr bwMode="auto">
            <a:xfrm rot="16200000">
              <a:off x="7632700" y="4051300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112"/>
            <p:cNvSpPr>
              <a:spLocks noChangeArrowheads="1"/>
            </p:cNvSpPr>
            <p:nvPr/>
          </p:nvSpPr>
          <p:spPr bwMode="auto">
            <a:xfrm rot="16200000">
              <a:off x="7632700" y="3070225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113"/>
            <p:cNvSpPr>
              <a:spLocks noChangeShapeType="1"/>
            </p:cNvSpPr>
            <p:nvPr/>
          </p:nvSpPr>
          <p:spPr bwMode="auto">
            <a:xfrm>
              <a:off x="7366000" y="4140200"/>
              <a:ext cx="2222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114"/>
            <p:cNvSpPr>
              <a:spLocks noChangeShapeType="1"/>
            </p:cNvSpPr>
            <p:nvPr/>
          </p:nvSpPr>
          <p:spPr bwMode="auto">
            <a:xfrm>
              <a:off x="8496300" y="2679700"/>
              <a:ext cx="11113" cy="3136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Line 117"/>
            <p:cNvSpPr>
              <a:spLocks noChangeShapeType="1"/>
            </p:cNvSpPr>
            <p:nvPr/>
          </p:nvSpPr>
          <p:spPr bwMode="auto">
            <a:xfrm flipV="1">
              <a:off x="8496300" y="3213100"/>
              <a:ext cx="1219200" cy="9271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Oval 118"/>
            <p:cNvSpPr>
              <a:spLocks noChangeArrowheads="1"/>
            </p:cNvSpPr>
            <p:nvPr/>
          </p:nvSpPr>
          <p:spPr bwMode="auto">
            <a:xfrm>
              <a:off x="9702800" y="3140075"/>
              <a:ext cx="88900" cy="889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4" name="Object 1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33494721"/>
                </p:ext>
              </p:extLst>
            </p:nvPr>
          </p:nvGraphicFramePr>
          <p:xfrm>
            <a:off x="8545513" y="3435350"/>
            <a:ext cx="411162" cy="458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74" name="Equation" r:id="rId8" imgW="215640" imgH="241200" progId="Equation.DSMT4">
                    <p:embed/>
                  </p:oleObj>
                </mc:Choice>
                <mc:Fallback>
                  <p:oleObj name="Equation" r:id="rId8" imgW="215640" imgH="241200" progId="Equation.DSMT4">
                    <p:embed/>
                    <p:pic>
                      <p:nvPicPr>
                        <p:cNvPr id="25605" name="Object 1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45513" y="3435350"/>
                          <a:ext cx="411162" cy="4587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5" name="Object 1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6094755"/>
                </p:ext>
              </p:extLst>
            </p:nvPr>
          </p:nvGraphicFramePr>
          <p:xfrm>
            <a:off x="9867900" y="2854325"/>
            <a:ext cx="241300" cy="312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75" name="Equation" r:id="rId10" imgW="126720" imgH="164880" progId="Equation.DSMT4">
                    <p:embed/>
                  </p:oleObj>
                </mc:Choice>
                <mc:Fallback>
                  <p:oleObj name="Equation" r:id="rId10" imgW="126720" imgH="164880" progId="Equation.DSMT4">
                    <p:embed/>
                    <p:pic>
                      <p:nvPicPr>
                        <p:cNvPr id="25606" name="Object 1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867900" y="2854325"/>
                          <a:ext cx="241300" cy="3127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6" name="Freeform 121"/>
            <p:cNvSpPr>
              <a:spLocks/>
            </p:cNvSpPr>
            <p:nvPr/>
          </p:nvSpPr>
          <p:spPr bwMode="auto">
            <a:xfrm>
              <a:off x="8747125" y="3948113"/>
              <a:ext cx="44450" cy="182563"/>
            </a:xfrm>
            <a:custGeom>
              <a:avLst/>
              <a:gdLst>
                <a:gd name="T0" fmla="*/ 0 w 28"/>
                <a:gd name="T1" fmla="*/ 0 h 115"/>
                <a:gd name="T2" fmla="*/ 24 w 28"/>
                <a:gd name="T3" fmla="*/ 55 h 115"/>
                <a:gd name="T4" fmla="*/ 27 w 28"/>
                <a:gd name="T5" fmla="*/ 115 h 115"/>
                <a:gd name="T6" fmla="*/ 0 60000 65536"/>
                <a:gd name="T7" fmla="*/ 0 60000 65536"/>
                <a:gd name="T8" fmla="*/ 0 60000 65536"/>
                <a:gd name="T9" fmla="*/ 0 w 28"/>
                <a:gd name="T10" fmla="*/ 0 h 115"/>
                <a:gd name="T11" fmla="*/ 28 w 28"/>
                <a:gd name="T12" fmla="*/ 115 h 1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115">
                  <a:moveTo>
                    <a:pt x="0" y="0"/>
                  </a:moveTo>
                  <a:cubicBezTo>
                    <a:pt x="4" y="9"/>
                    <a:pt x="20" y="36"/>
                    <a:pt x="24" y="55"/>
                  </a:cubicBezTo>
                  <a:cubicBezTo>
                    <a:pt x="28" y="74"/>
                    <a:pt x="27" y="103"/>
                    <a:pt x="27" y="11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7" name="Object 4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10007248"/>
                </p:ext>
              </p:extLst>
            </p:nvPr>
          </p:nvGraphicFramePr>
          <p:xfrm>
            <a:off x="9585326" y="5200650"/>
            <a:ext cx="816561" cy="684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76" name="Equation" r:id="rId12" imgW="545760" imgH="457200" progId="Equation.DSMT4">
                    <p:embed/>
                  </p:oleObj>
                </mc:Choice>
                <mc:Fallback>
                  <p:oleObj name="Equation" r:id="rId12" imgW="545760" imgH="457200" progId="Equation.DSMT4">
                    <p:embed/>
                    <p:pic>
                      <p:nvPicPr>
                        <p:cNvPr id="2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85326" y="5200650"/>
                          <a:ext cx="816561" cy="6842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" name="Object 57">
              <a:extLst>
                <a:ext uri="{FF2B5EF4-FFF2-40B4-BE49-F238E27FC236}">
                  <a16:creationId xmlns:a16="http://schemas.microsoft.com/office/drawing/2014/main" id="{20B3AC92-C963-1865-23BB-30FC8A51175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68588529"/>
                </p:ext>
              </p:extLst>
            </p:nvPr>
          </p:nvGraphicFramePr>
          <p:xfrm>
            <a:off x="9708843" y="4011510"/>
            <a:ext cx="220663" cy="247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77" name="Equation" r:id="rId14" imgW="220938" imgH="246954" progId="Equation.DSMT4">
                    <p:embed/>
                  </p:oleObj>
                </mc:Choice>
                <mc:Fallback>
                  <p:oleObj name="Equation" r:id="rId14" imgW="220938" imgH="246954" progId="Equation.DSMT4">
                    <p:embed/>
                    <p:pic>
                      <p:nvPicPr>
                        <p:cNvPr id="3" name="Object 2">
                          <a:extLst>
                            <a:ext uri="{FF2B5EF4-FFF2-40B4-BE49-F238E27FC236}">
                              <a16:creationId xmlns:a16="http://schemas.microsoft.com/office/drawing/2014/main" id="{20B3AC92-C963-1865-23BB-30FC8A51175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9708843" y="4011510"/>
                          <a:ext cx="220663" cy="2476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9" name="Object 58">
              <a:extLst>
                <a:ext uri="{FF2B5EF4-FFF2-40B4-BE49-F238E27FC236}">
                  <a16:creationId xmlns:a16="http://schemas.microsoft.com/office/drawing/2014/main" id="{009A6D1B-E8CF-8E4B-E065-6F93406F17B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21571105"/>
                </p:ext>
              </p:extLst>
            </p:nvPr>
          </p:nvGraphicFramePr>
          <p:xfrm>
            <a:off x="8386096" y="2304794"/>
            <a:ext cx="226962" cy="268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78" name="Equation" r:id="rId16" imgW="139680" imgH="164880" progId="Equation.DSMT4">
                    <p:embed/>
                  </p:oleObj>
                </mc:Choice>
                <mc:Fallback>
                  <p:oleObj name="Equation" r:id="rId16" imgW="139680" imgH="164880" progId="Equation.DSMT4">
                    <p:embed/>
                    <p:pic>
                      <p:nvPicPr>
                        <p:cNvPr id="4" name="Object 3">
                          <a:extLst>
                            <a:ext uri="{FF2B5EF4-FFF2-40B4-BE49-F238E27FC236}">
                              <a16:creationId xmlns:a16="http://schemas.microsoft.com/office/drawing/2014/main" id="{009A6D1B-E8CF-8E4B-E065-6F93406F17B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8386096" y="2304794"/>
                          <a:ext cx="226962" cy="26822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0" name="Line 117"/>
            <p:cNvSpPr>
              <a:spLocks noChangeShapeType="1"/>
            </p:cNvSpPr>
            <p:nvPr/>
          </p:nvSpPr>
          <p:spPr bwMode="auto">
            <a:xfrm flipV="1">
              <a:off x="9229724" y="3400423"/>
              <a:ext cx="238125" cy="1714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1" name="Object 6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00570827"/>
                </p:ext>
              </p:extLst>
            </p:nvPr>
          </p:nvGraphicFramePr>
          <p:xfrm>
            <a:off x="9529763" y="3443288"/>
            <a:ext cx="1774825" cy="3730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79" name="Equation" r:id="rId18" imgW="1206360" imgH="253800" progId="Equation.DSMT4">
                    <p:embed/>
                  </p:oleObj>
                </mc:Choice>
                <mc:Fallback>
                  <p:oleObj name="Equation" r:id="rId18" imgW="1206360" imgH="253800" progId="Equation.DSMT4">
                    <p:embed/>
                    <p:pic>
                      <p:nvPicPr>
                        <p:cNvPr id="9" name="Object 8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9529763" y="3443288"/>
                          <a:ext cx="1774825" cy="37306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9030" name="Rectangle 6"/>
          <p:cNvSpPr>
            <a:spLocks noChangeArrowheads="1"/>
          </p:cNvSpPr>
          <p:nvPr/>
        </p:nvSpPr>
        <p:spPr bwMode="auto">
          <a:xfrm>
            <a:off x="3462339" y="1"/>
            <a:ext cx="53482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Scan Blindness (cont.)</a:t>
            </a:r>
          </a:p>
        </p:txBody>
      </p:sp>
      <p:graphicFrame>
        <p:nvGraphicFramePr>
          <p:cNvPr id="27651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116039"/>
              </p:ext>
            </p:extLst>
          </p:nvPr>
        </p:nvGraphicFramePr>
        <p:xfrm>
          <a:off x="6723063" y="3367088"/>
          <a:ext cx="1916112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36" name="Equation" r:id="rId4" imgW="1066680" imgH="533160" progId="Equation.DSMT4">
                  <p:embed/>
                </p:oleObj>
              </mc:Choice>
              <mc:Fallback>
                <p:oleObj name="Equation" r:id="rId4" imgW="1066680" imgH="53316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3063" y="3367088"/>
                        <a:ext cx="1916112" cy="9572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70" name="Text Box 41"/>
          <p:cNvSpPr txBox="1">
            <a:spLocks noChangeArrowheads="1"/>
          </p:cNvSpPr>
          <p:nvPr/>
        </p:nvSpPr>
        <p:spPr bwMode="auto">
          <a:xfrm>
            <a:off x="5761037" y="2357438"/>
            <a:ext cx="4583113" cy="6463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In the direction </a:t>
            </a:r>
            <a:r>
              <a:rPr lang="en-US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</a:t>
            </a:r>
            <a:r>
              <a:rPr lang="en-US" dirty="0" smtClean="0">
                <a:solidFill>
                  <a:srgbClr val="0000FF"/>
                </a:solidFill>
                <a:sym typeface="Symbol" panose="05050102010706020507" pitchFamily="18" charset="2"/>
              </a:rPr>
              <a:t> </a:t>
            </a:r>
            <a:r>
              <a:rPr lang="en-US" i="1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</a:t>
            </a:r>
            <a:r>
              <a:rPr lang="en-US" i="1" baseline="-25000" dirty="0" err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pq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,</a:t>
            </a:r>
            <a:r>
              <a:rPr lang="en-US" dirty="0" smtClean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the surface fields from each patch add up in phase.</a:t>
            </a:r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31</a:t>
            </a:fld>
            <a:endParaRPr lang="en-US" dirty="0"/>
          </a:p>
        </p:txBody>
      </p:sp>
      <p:graphicFrame>
        <p:nvGraphicFramePr>
          <p:cNvPr id="2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3304016"/>
              </p:ext>
            </p:extLst>
          </p:nvPr>
        </p:nvGraphicFramePr>
        <p:xfrm>
          <a:off x="7258030" y="4775242"/>
          <a:ext cx="2738437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37" name="Equation" r:id="rId6" imgW="1701720" imgH="304560" progId="Equation.DSMT4">
                  <p:embed/>
                </p:oleObj>
              </mc:Choice>
              <mc:Fallback>
                <p:oleObj name="Equation" r:id="rId6" imgW="1701720" imgH="30456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8030" y="4775242"/>
                        <a:ext cx="2738437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ight Arrow 37"/>
          <p:cNvSpPr/>
          <p:nvPr/>
        </p:nvSpPr>
        <p:spPr>
          <a:xfrm>
            <a:off x="6533190" y="4895507"/>
            <a:ext cx="391885" cy="249382"/>
          </a:xfrm>
          <a:prstGeom prst="rightArrow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479039" y="5911369"/>
            <a:ext cx="638652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Note:</a:t>
            </a:r>
            <a:r>
              <a:rPr lang="en-US" dirty="0"/>
              <a:t> There is also a surface-wave element pattern as well, with the field decaying as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1/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/>
              </a:rPr>
              <a:t>1/2</a:t>
            </a:r>
            <a:r>
              <a:rPr lang="en-US" dirty="0">
                <a:sym typeface="Symbol"/>
              </a:rPr>
              <a:t>, </a:t>
            </a:r>
            <a:r>
              <a:rPr lang="en-US" dirty="0"/>
              <a:t>but this is ignored here.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22E5E49-D185-FF80-DCE4-66F09E749D41}"/>
              </a:ext>
            </a:extLst>
          </p:cNvPr>
          <p:cNvGrpSpPr/>
          <p:nvPr/>
        </p:nvGrpSpPr>
        <p:grpSpPr>
          <a:xfrm>
            <a:off x="1125794" y="1287462"/>
            <a:ext cx="5083174" cy="4185522"/>
            <a:chOff x="1125794" y="1287462"/>
            <a:chExt cx="5083174" cy="4185522"/>
          </a:xfrm>
        </p:grpSpPr>
        <p:sp>
          <p:nvSpPr>
            <p:cNvPr id="27660" name="Text Box 29"/>
            <p:cNvSpPr txBox="1">
              <a:spLocks noChangeArrowheads="1"/>
            </p:cNvSpPr>
            <p:nvPr/>
          </p:nvSpPr>
          <p:spPr bwMode="auto">
            <a:xfrm>
              <a:off x="1580228" y="5106272"/>
              <a:ext cx="13271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0000FF"/>
                  </a:solidFill>
                  <a:latin typeface="Times New Roman" pitchFamily="18" charset="0"/>
                </a:rPr>
                <a:t>N</a:t>
              </a:r>
              <a:r>
                <a:rPr lang="en-US" dirty="0">
                  <a:solidFill>
                    <a:srgbClr val="0000FF"/>
                  </a:solidFill>
                </a:rPr>
                <a:t> elements</a:t>
              </a:r>
            </a:p>
          </p:txBody>
        </p:sp>
        <p:sp>
          <p:nvSpPr>
            <p:cNvPr id="27672" name="Rectangle 9"/>
            <p:cNvSpPr>
              <a:spLocks noChangeArrowheads="1"/>
            </p:cNvSpPr>
            <p:nvPr/>
          </p:nvSpPr>
          <p:spPr bwMode="auto">
            <a:xfrm rot="16200000">
              <a:off x="2032257" y="4076188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3" name="Rectangle 10"/>
            <p:cNvSpPr>
              <a:spLocks noChangeArrowheads="1"/>
            </p:cNvSpPr>
            <p:nvPr/>
          </p:nvSpPr>
          <p:spPr bwMode="auto">
            <a:xfrm rot="16200000">
              <a:off x="2033844" y="3095113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4" name="Rectangle 11"/>
            <p:cNvSpPr>
              <a:spLocks noChangeArrowheads="1"/>
            </p:cNvSpPr>
            <p:nvPr/>
          </p:nvSpPr>
          <p:spPr bwMode="auto">
            <a:xfrm rot="16200000">
              <a:off x="2033844" y="2114038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5" name="Rectangle 12"/>
            <p:cNvSpPr>
              <a:spLocks noChangeArrowheads="1"/>
            </p:cNvSpPr>
            <p:nvPr/>
          </p:nvSpPr>
          <p:spPr bwMode="auto">
            <a:xfrm rot="16200000">
              <a:off x="2675194" y="4076188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6" name="Rectangle 13"/>
            <p:cNvSpPr>
              <a:spLocks noChangeArrowheads="1"/>
            </p:cNvSpPr>
            <p:nvPr/>
          </p:nvSpPr>
          <p:spPr bwMode="auto">
            <a:xfrm rot="16200000">
              <a:off x="2675194" y="3095113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7" name="Rectangle 14"/>
            <p:cNvSpPr>
              <a:spLocks noChangeArrowheads="1"/>
            </p:cNvSpPr>
            <p:nvPr/>
          </p:nvSpPr>
          <p:spPr bwMode="auto">
            <a:xfrm rot="16200000">
              <a:off x="2675194" y="2114038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8" name="Rectangle 15"/>
            <p:cNvSpPr>
              <a:spLocks noChangeArrowheads="1"/>
            </p:cNvSpPr>
            <p:nvPr/>
          </p:nvSpPr>
          <p:spPr bwMode="auto">
            <a:xfrm rot="16200000">
              <a:off x="1392494" y="4076188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9" name="Rectangle 16"/>
            <p:cNvSpPr>
              <a:spLocks noChangeArrowheads="1"/>
            </p:cNvSpPr>
            <p:nvPr/>
          </p:nvSpPr>
          <p:spPr bwMode="auto">
            <a:xfrm rot="16200000">
              <a:off x="1392494" y="3095113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0" name="Rectangle 17"/>
            <p:cNvSpPr>
              <a:spLocks noChangeArrowheads="1"/>
            </p:cNvSpPr>
            <p:nvPr/>
          </p:nvSpPr>
          <p:spPr bwMode="auto">
            <a:xfrm rot="16200000">
              <a:off x="1392494" y="2114038"/>
              <a:ext cx="444500" cy="20320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1" name="Line 18"/>
            <p:cNvSpPr>
              <a:spLocks noChangeShapeType="1"/>
            </p:cNvSpPr>
            <p:nvPr/>
          </p:nvSpPr>
          <p:spPr bwMode="auto">
            <a:xfrm>
              <a:off x="1125794" y="3184013"/>
              <a:ext cx="2222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2" name="Line 19"/>
            <p:cNvSpPr>
              <a:spLocks noChangeShapeType="1"/>
            </p:cNvSpPr>
            <p:nvPr/>
          </p:nvSpPr>
          <p:spPr bwMode="auto">
            <a:xfrm>
              <a:off x="2256094" y="1723513"/>
              <a:ext cx="11113" cy="3136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AB792FF1-6FF6-F28B-1979-1BFF67B9EF45}"/>
                </a:ext>
              </a:extLst>
            </p:cNvPr>
            <p:cNvGrpSpPr/>
            <p:nvPr/>
          </p:nvGrpSpPr>
          <p:grpSpPr>
            <a:xfrm>
              <a:off x="1595693" y="1442526"/>
              <a:ext cx="4613275" cy="2795587"/>
              <a:chOff x="2908300" y="1560513"/>
              <a:chExt cx="4613275" cy="2795587"/>
            </a:xfrm>
          </p:grpSpPr>
          <p:graphicFrame>
            <p:nvGraphicFramePr>
              <p:cNvPr id="27650" name="Object 2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3712688"/>
                  </p:ext>
                </p:extLst>
              </p:nvPr>
            </p:nvGraphicFramePr>
            <p:xfrm>
              <a:off x="3693857" y="2521462"/>
              <a:ext cx="411163" cy="4587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838" name="Equation" r:id="rId8" imgW="215640" imgH="241200" progId="Equation.DSMT4">
                      <p:embed/>
                    </p:oleObj>
                  </mc:Choice>
                  <mc:Fallback>
                    <p:oleObj name="Equation" r:id="rId8" imgW="215640" imgH="241200" progId="Equation.DSMT4">
                      <p:embed/>
                      <p:pic>
                        <p:nvPicPr>
                          <p:cNvPr id="0" name="Object 2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93857" y="2521462"/>
                            <a:ext cx="411163" cy="45878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00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7659" name="Freeform 26"/>
              <p:cNvSpPr>
                <a:spLocks/>
              </p:cNvSpPr>
              <p:nvPr/>
            </p:nvSpPr>
            <p:spPr bwMode="auto">
              <a:xfrm>
                <a:off x="3819525" y="3109913"/>
                <a:ext cx="44450" cy="182562"/>
              </a:xfrm>
              <a:custGeom>
                <a:avLst/>
                <a:gdLst>
                  <a:gd name="T0" fmla="*/ 0 w 28"/>
                  <a:gd name="T1" fmla="*/ 0 h 115"/>
                  <a:gd name="T2" fmla="*/ 2147483647 w 28"/>
                  <a:gd name="T3" fmla="*/ 2147483647 h 115"/>
                  <a:gd name="T4" fmla="*/ 2147483647 w 28"/>
                  <a:gd name="T5" fmla="*/ 2147483647 h 115"/>
                  <a:gd name="T6" fmla="*/ 0 60000 65536"/>
                  <a:gd name="T7" fmla="*/ 0 60000 65536"/>
                  <a:gd name="T8" fmla="*/ 0 60000 65536"/>
                  <a:gd name="T9" fmla="*/ 0 w 28"/>
                  <a:gd name="T10" fmla="*/ 0 h 115"/>
                  <a:gd name="T11" fmla="*/ 28 w 28"/>
                  <a:gd name="T12" fmla="*/ 115 h 1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" h="115">
                    <a:moveTo>
                      <a:pt x="0" y="0"/>
                    </a:moveTo>
                    <a:cubicBezTo>
                      <a:pt x="4" y="9"/>
                      <a:pt x="20" y="36"/>
                      <a:pt x="24" y="55"/>
                    </a:cubicBezTo>
                    <a:cubicBezTo>
                      <a:pt x="28" y="74"/>
                      <a:pt x="27" y="103"/>
                      <a:pt x="27" y="115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1" name="Line 32"/>
              <p:cNvSpPr>
                <a:spLocks noChangeShapeType="1"/>
              </p:cNvSpPr>
              <p:nvPr/>
            </p:nvSpPr>
            <p:spPr bwMode="auto">
              <a:xfrm flipV="1">
                <a:off x="4203700" y="3822700"/>
                <a:ext cx="736600" cy="533400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2" name="Line 33"/>
              <p:cNvSpPr>
                <a:spLocks noChangeShapeType="1"/>
              </p:cNvSpPr>
              <p:nvPr/>
            </p:nvSpPr>
            <p:spPr bwMode="auto">
              <a:xfrm flipV="1">
                <a:off x="2908300" y="3759200"/>
                <a:ext cx="736600" cy="533400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3" name="Line 34"/>
              <p:cNvSpPr>
                <a:spLocks noChangeShapeType="1"/>
              </p:cNvSpPr>
              <p:nvPr/>
            </p:nvSpPr>
            <p:spPr bwMode="auto">
              <a:xfrm flipV="1">
                <a:off x="3505200" y="3771900"/>
                <a:ext cx="736600" cy="533400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4" name="Line 35"/>
              <p:cNvSpPr>
                <a:spLocks noChangeShapeType="1"/>
              </p:cNvSpPr>
              <p:nvPr/>
            </p:nvSpPr>
            <p:spPr bwMode="auto">
              <a:xfrm flipV="1">
                <a:off x="4229100" y="2755900"/>
                <a:ext cx="736600" cy="533400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5" name="Line 36"/>
              <p:cNvSpPr>
                <a:spLocks noChangeShapeType="1"/>
              </p:cNvSpPr>
              <p:nvPr/>
            </p:nvSpPr>
            <p:spPr bwMode="auto">
              <a:xfrm flipV="1">
                <a:off x="3594100" y="2743200"/>
                <a:ext cx="736600" cy="533400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6" name="Line 37"/>
              <p:cNvSpPr>
                <a:spLocks noChangeShapeType="1"/>
              </p:cNvSpPr>
              <p:nvPr/>
            </p:nvSpPr>
            <p:spPr bwMode="auto">
              <a:xfrm flipV="1">
                <a:off x="2908300" y="2781300"/>
                <a:ext cx="736600" cy="533400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7" name="Line 38"/>
              <p:cNvSpPr>
                <a:spLocks noChangeShapeType="1"/>
              </p:cNvSpPr>
              <p:nvPr/>
            </p:nvSpPr>
            <p:spPr bwMode="auto">
              <a:xfrm flipV="1">
                <a:off x="4203700" y="1803400"/>
                <a:ext cx="736600" cy="533400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8" name="Line 39"/>
              <p:cNvSpPr>
                <a:spLocks noChangeShapeType="1"/>
              </p:cNvSpPr>
              <p:nvPr/>
            </p:nvSpPr>
            <p:spPr bwMode="auto">
              <a:xfrm flipV="1">
                <a:off x="3568700" y="1790700"/>
                <a:ext cx="736600" cy="533400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9" name="Line 40"/>
              <p:cNvSpPr>
                <a:spLocks noChangeShapeType="1"/>
              </p:cNvSpPr>
              <p:nvPr/>
            </p:nvSpPr>
            <p:spPr bwMode="auto">
              <a:xfrm flipV="1">
                <a:off x="2921000" y="1790700"/>
                <a:ext cx="736600" cy="533400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27652" name="Object 4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73291100"/>
                  </p:ext>
                </p:extLst>
              </p:nvPr>
            </p:nvGraphicFramePr>
            <p:xfrm>
              <a:off x="5273675" y="1560513"/>
              <a:ext cx="2247900" cy="4349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839" name="Equation" r:id="rId10" imgW="1180800" imgH="228600" progId="Equation.DSMT4">
                      <p:embed/>
                    </p:oleObj>
                  </mc:Choice>
                  <mc:Fallback>
                    <p:oleObj name="Equation" r:id="rId10" imgW="1180800" imgH="228600" progId="Equation.DSMT4">
                      <p:embed/>
                      <p:pic>
                        <p:nvPicPr>
                          <p:cNvPr id="0" name="Object 4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73675" y="1560513"/>
                            <a:ext cx="2247900" cy="43497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00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8" name="Object 7">
              <a:extLst>
                <a:ext uri="{FF2B5EF4-FFF2-40B4-BE49-F238E27FC236}">
                  <a16:creationId xmlns:a16="http://schemas.microsoft.com/office/drawing/2014/main" id="{DA0538FC-2F78-04E9-3640-0454BFB2079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9219052"/>
                </p:ext>
              </p:extLst>
            </p:nvPr>
          </p:nvGraphicFramePr>
          <p:xfrm>
            <a:off x="2168524" y="1287462"/>
            <a:ext cx="220947" cy="2611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40" name="Equation" r:id="rId12" imgW="139680" imgH="164880" progId="Equation.DSMT4">
                    <p:embed/>
                  </p:oleObj>
                </mc:Choice>
                <mc:Fallback>
                  <p:oleObj name="Equation" r:id="rId12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2168524" y="1287462"/>
                          <a:ext cx="220947" cy="26111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>
              <a:extLst>
                <a:ext uri="{FF2B5EF4-FFF2-40B4-BE49-F238E27FC236}">
                  <a16:creationId xmlns:a16="http://schemas.microsoft.com/office/drawing/2014/main" id="{2407A210-750B-2C97-52E6-CA3322ED895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202552"/>
                </p:ext>
              </p:extLst>
            </p:nvPr>
          </p:nvGraphicFramePr>
          <p:xfrm>
            <a:off x="3421474" y="3067819"/>
            <a:ext cx="228752" cy="2541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41" name="Equation" r:id="rId14" imgW="143531" imgH="158387" progId="Equation.DSMT4">
                    <p:embed/>
                  </p:oleObj>
                </mc:Choice>
                <mc:Fallback>
                  <p:oleObj name="Equation" r:id="rId14" imgW="143531" imgH="15838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3421474" y="3067819"/>
                          <a:ext cx="228752" cy="25416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0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8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8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8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0839" name="Rectangle 7"/>
          <p:cNvSpPr>
            <a:spLocks noChangeArrowheads="1"/>
          </p:cNvSpPr>
          <p:nvPr/>
        </p:nvSpPr>
        <p:spPr bwMode="auto">
          <a:xfrm>
            <a:off x="3443289" y="1"/>
            <a:ext cx="53482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Scan Blindness (cont.)</a:t>
            </a:r>
          </a:p>
        </p:txBody>
      </p:sp>
      <p:sp>
        <p:nvSpPr>
          <p:cNvPr id="28687" name="TextBox 202"/>
          <p:cNvSpPr txBox="1">
            <a:spLocks noChangeArrowheads="1"/>
          </p:cNvSpPr>
          <p:nvPr/>
        </p:nvSpPr>
        <p:spPr bwMode="auto">
          <a:xfrm>
            <a:off x="1300625" y="967197"/>
            <a:ext cx="13827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FF"/>
                </a:solidFill>
              </a:rPr>
              <a:t>Example</a:t>
            </a:r>
          </a:p>
        </p:txBody>
      </p:sp>
      <p:graphicFrame>
        <p:nvGraphicFramePr>
          <p:cNvPr id="2867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3274087"/>
              </p:ext>
            </p:extLst>
          </p:nvPr>
        </p:nvGraphicFramePr>
        <p:xfrm>
          <a:off x="1719571" y="2112247"/>
          <a:ext cx="1363662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8" name="Equation" r:id="rId4" imgW="634680" imgH="419040" progId="Equation.DSMT4">
                  <p:embed/>
                </p:oleObj>
              </mc:Choice>
              <mc:Fallback>
                <p:oleObj name="Equation" r:id="rId4" imgW="634680" imgH="4190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9571" y="2112247"/>
                        <a:ext cx="1363662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4294031"/>
              </p:ext>
            </p:extLst>
          </p:nvPr>
        </p:nvGraphicFramePr>
        <p:xfrm>
          <a:off x="1554472" y="1618534"/>
          <a:ext cx="16906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9" name="Equation" r:id="rId6" imgW="787320" imgH="177480" progId="Equation.DSMT4">
                  <p:embed/>
                </p:oleObj>
              </mc:Choice>
              <mc:Fallback>
                <p:oleObj name="Equation" r:id="rId6" imgW="787320" imgH="177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4472" y="1618534"/>
                        <a:ext cx="1690687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Slide Number Placeholder 8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32</a:t>
            </a:fld>
            <a:endParaRPr lang="en-US" dirty="0"/>
          </a:p>
        </p:txBody>
      </p:sp>
      <p:graphicFrame>
        <p:nvGraphicFramePr>
          <p:cNvPr id="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825662"/>
              </p:ext>
            </p:extLst>
          </p:nvPr>
        </p:nvGraphicFramePr>
        <p:xfrm>
          <a:off x="3467100" y="2016125"/>
          <a:ext cx="2132013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0" name="Equation" r:id="rId8" imgW="1460160" imgH="533160" progId="Equation.DSMT4">
                  <p:embed/>
                </p:oleObj>
              </mc:Choice>
              <mc:Fallback>
                <p:oleObj name="Equation" r:id="rId8" imgW="1460160" imgH="53316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100" y="2016125"/>
                        <a:ext cx="2132013" cy="7778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23975B75-FC58-8B50-1704-F94018BA6576}"/>
              </a:ext>
            </a:extLst>
          </p:cNvPr>
          <p:cNvGrpSpPr/>
          <p:nvPr/>
        </p:nvGrpSpPr>
        <p:grpSpPr>
          <a:xfrm>
            <a:off x="6654800" y="1364226"/>
            <a:ext cx="4363474" cy="4557915"/>
            <a:chOff x="6654800" y="1364226"/>
            <a:chExt cx="4363474" cy="4557915"/>
          </a:xfrm>
        </p:grpSpPr>
        <p:grpSp>
          <p:nvGrpSpPr>
            <p:cNvPr id="28689" name="Group 151"/>
            <p:cNvGrpSpPr>
              <a:grpSpLocks/>
            </p:cNvGrpSpPr>
            <p:nvPr/>
          </p:nvGrpSpPr>
          <p:grpSpPr bwMode="auto">
            <a:xfrm rot="16200000">
              <a:off x="6899467" y="2718779"/>
              <a:ext cx="3905399" cy="2501325"/>
              <a:chOff x="1536" y="2048"/>
              <a:chExt cx="2752" cy="1744"/>
            </a:xfrm>
          </p:grpSpPr>
          <p:grpSp>
            <p:nvGrpSpPr>
              <p:cNvPr id="28695" name="Group 126"/>
              <p:cNvGrpSpPr>
                <a:grpSpLocks/>
              </p:cNvGrpSpPr>
              <p:nvPr/>
            </p:nvGrpSpPr>
            <p:grpSpPr bwMode="auto">
              <a:xfrm>
                <a:off x="1536" y="2856"/>
                <a:ext cx="2752" cy="128"/>
                <a:chOff x="1536" y="2808"/>
                <a:chExt cx="2752" cy="128"/>
              </a:xfrm>
            </p:grpSpPr>
            <p:sp>
              <p:nvSpPr>
                <p:cNvPr id="28720" name="Rectangle 121"/>
                <p:cNvSpPr>
                  <a:spLocks noChangeArrowheads="1"/>
                </p:cNvSpPr>
                <p:nvPr/>
              </p:nvSpPr>
              <p:spPr bwMode="auto">
                <a:xfrm>
                  <a:off x="1536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21" name="Rectangle 122"/>
                <p:cNvSpPr>
                  <a:spLocks noChangeArrowheads="1"/>
                </p:cNvSpPr>
                <p:nvPr/>
              </p:nvSpPr>
              <p:spPr bwMode="auto">
                <a:xfrm>
                  <a:off x="2154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22" name="Rectangle 123"/>
                <p:cNvSpPr>
                  <a:spLocks noChangeArrowheads="1"/>
                </p:cNvSpPr>
                <p:nvPr/>
              </p:nvSpPr>
              <p:spPr bwMode="auto">
                <a:xfrm>
                  <a:off x="2772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23" name="Rectangle 124"/>
                <p:cNvSpPr>
                  <a:spLocks noChangeArrowheads="1"/>
                </p:cNvSpPr>
                <p:nvPr/>
              </p:nvSpPr>
              <p:spPr bwMode="auto">
                <a:xfrm>
                  <a:off x="3390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24" name="Rectangle 125"/>
                <p:cNvSpPr>
                  <a:spLocks noChangeArrowheads="1"/>
                </p:cNvSpPr>
                <p:nvPr/>
              </p:nvSpPr>
              <p:spPr bwMode="auto">
                <a:xfrm>
                  <a:off x="4008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8696" name="Group 127"/>
              <p:cNvGrpSpPr>
                <a:grpSpLocks/>
              </p:cNvGrpSpPr>
              <p:nvPr/>
            </p:nvGrpSpPr>
            <p:grpSpPr bwMode="auto">
              <a:xfrm>
                <a:off x="1536" y="3260"/>
                <a:ext cx="2752" cy="128"/>
                <a:chOff x="1536" y="2808"/>
                <a:chExt cx="2752" cy="128"/>
              </a:xfrm>
            </p:grpSpPr>
            <p:sp>
              <p:nvSpPr>
                <p:cNvPr id="28715" name="Rectangle 128"/>
                <p:cNvSpPr>
                  <a:spLocks noChangeArrowheads="1"/>
                </p:cNvSpPr>
                <p:nvPr/>
              </p:nvSpPr>
              <p:spPr bwMode="auto">
                <a:xfrm>
                  <a:off x="1536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16" name="Rectangle 129"/>
                <p:cNvSpPr>
                  <a:spLocks noChangeArrowheads="1"/>
                </p:cNvSpPr>
                <p:nvPr/>
              </p:nvSpPr>
              <p:spPr bwMode="auto">
                <a:xfrm>
                  <a:off x="2154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17" name="Rectangle 130"/>
                <p:cNvSpPr>
                  <a:spLocks noChangeArrowheads="1"/>
                </p:cNvSpPr>
                <p:nvPr/>
              </p:nvSpPr>
              <p:spPr bwMode="auto">
                <a:xfrm>
                  <a:off x="2772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18" name="Rectangle 131"/>
                <p:cNvSpPr>
                  <a:spLocks noChangeArrowheads="1"/>
                </p:cNvSpPr>
                <p:nvPr/>
              </p:nvSpPr>
              <p:spPr bwMode="auto">
                <a:xfrm>
                  <a:off x="3390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19" name="Rectangle 132"/>
                <p:cNvSpPr>
                  <a:spLocks noChangeArrowheads="1"/>
                </p:cNvSpPr>
                <p:nvPr/>
              </p:nvSpPr>
              <p:spPr bwMode="auto">
                <a:xfrm>
                  <a:off x="4008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8697" name="Group 133"/>
              <p:cNvGrpSpPr>
                <a:grpSpLocks/>
              </p:cNvGrpSpPr>
              <p:nvPr/>
            </p:nvGrpSpPr>
            <p:grpSpPr bwMode="auto">
              <a:xfrm>
                <a:off x="1536" y="3664"/>
                <a:ext cx="2752" cy="128"/>
                <a:chOff x="1536" y="2808"/>
                <a:chExt cx="2752" cy="128"/>
              </a:xfrm>
            </p:grpSpPr>
            <p:sp>
              <p:nvSpPr>
                <p:cNvPr id="28710" name="Rectangle 134"/>
                <p:cNvSpPr>
                  <a:spLocks noChangeArrowheads="1"/>
                </p:cNvSpPr>
                <p:nvPr/>
              </p:nvSpPr>
              <p:spPr bwMode="auto">
                <a:xfrm>
                  <a:off x="1536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11" name="Rectangle 135"/>
                <p:cNvSpPr>
                  <a:spLocks noChangeArrowheads="1"/>
                </p:cNvSpPr>
                <p:nvPr/>
              </p:nvSpPr>
              <p:spPr bwMode="auto">
                <a:xfrm>
                  <a:off x="2154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12" name="Rectangle 136"/>
                <p:cNvSpPr>
                  <a:spLocks noChangeArrowheads="1"/>
                </p:cNvSpPr>
                <p:nvPr/>
              </p:nvSpPr>
              <p:spPr bwMode="auto">
                <a:xfrm>
                  <a:off x="2772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13" name="Rectangle 137"/>
                <p:cNvSpPr>
                  <a:spLocks noChangeArrowheads="1"/>
                </p:cNvSpPr>
                <p:nvPr/>
              </p:nvSpPr>
              <p:spPr bwMode="auto">
                <a:xfrm>
                  <a:off x="3390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14" name="Rectangle 138"/>
                <p:cNvSpPr>
                  <a:spLocks noChangeArrowheads="1"/>
                </p:cNvSpPr>
                <p:nvPr/>
              </p:nvSpPr>
              <p:spPr bwMode="auto">
                <a:xfrm>
                  <a:off x="4008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8698" name="Group 139"/>
              <p:cNvGrpSpPr>
                <a:grpSpLocks/>
              </p:cNvGrpSpPr>
              <p:nvPr/>
            </p:nvGrpSpPr>
            <p:grpSpPr bwMode="auto">
              <a:xfrm>
                <a:off x="1536" y="2452"/>
                <a:ext cx="2752" cy="128"/>
                <a:chOff x="1536" y="2808"/>
                <a:chExt cx="2752" cy="128"/>
              </a:xfrm>
            </p:grpSpPr>
            <p:sp>
              <p:nvSpPr>
                <p:cNvPr id="28705" name="Rectangle 140"/>
                <p:cNvSpPr>
                  <a:spLocks noChangeArrowheads="1"/>
                </p:cNvSpPr>
                <p:nvPr/>
              </p:nvSpPr>
              <p:spPr bwMode="auto">
                <a:xfrm>
                  <a:off x="1536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06" name="Rectangle 141"/>
                <p:cNvSpPr>
                  <a:spLocks noChangeArrowheads="1"/>
                </p:cNvSpPr>
                <p:nvPr/>
              </p:nvSpPr>
              <p:spPr bwMode="auto">
                <a:xfrm>
                  <a:off x="2154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07" name="Rectangle 142"/>
                <p:cNvSpPr>
                  <a:spLocks noChangeArrowheads="1"/>
                </p:cNvSpPr>
                <p:nvPr/>
              </p:nvSpPr>
              <p:spPr bwMode="auto">
                <a:xfrm>
                  <a:off x="2772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08" name="Rectangle 143"/>
                <p:cNvSpPr>
                  <a:spLocks noChangeArrowheads="1"/>
                </p:cNvSpPr>
                <p:nvPr/>
              </p:nvSpPr>
              <p:spPr bwMode="auto">
                <a:xfrm>
                  <a:off x="3390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09" name="Rectangle 144"/>
                <p:cNvSpPr>
                  <a:spLocks noChangeArrowheads="1"/>
                </p:cNvSpPr>
                <p:nvPr/>
              </p:nvSpPr>
              <p:spPr bwMode="auto">
                <a:xfrm>
                  <a:off x="4008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8699" name="Group 145"/>
              <p:cNvGrpSpPr>
                <a:grpSpLocks/>
              </p:cNvGrpSpPr>
              <p:nvPr/>
            </p:nvGrpSpPr>
            <p:grpSpPr bwMode="auto">
              <a:xfrm>
                <a:off x="1536" y="2048"/>
                <a:ext cx="2752" cy="128"/>
                <a:chOff x="1536" y="2808"/>
                <a:chExt cx="2752" cy="128"/>
              </a:xfrm>
            </p:grpSpPr>
            <p:sp>
              <p:nvSpPr>
                <p:cNvPr id="28700" name="Rectangle 146"/>
                <p:cNvSpPr>
                  <a:spLocks noChangeArrowheads="1"/>
                </p:cNvSpPr>
                <p:nvPr/>
              </p:nvSpPr>
              <p:spPr bwMode="auto">
                <a:xfrm>
                  <a:off x="1536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01" name="Rectangle 147"/>
                <p:cNvSpPr>
                  <a:spLocks noChangeArrowheads="1"/>
                </p:cNvSpPr>
                <p:nvPr/>
              </p:nvSpPr>
              <p:spPr bwMode="auto">
                <a:xfrm>
                  <a:off x="2154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02" name="Rectangle 148"/>
                <p:cNvSpPr>
                  <a:spLocks noChangeArrowheads="1"/>
                </p:cNvSpPr>
                <p:nvPr/>
              </p:nvSpPr>
              <p:spPr bwMode="auto">
                <a:xfrm>
                  <a:off x="2772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03" name="Rectangle 149"/>
                <p:cNvSpPr>
                  <a:spLocks noChangeArrowheads="1"/>
                </p:cNvSpPr>
                <p:nvPr/>
              </p:nvSpPr>
              <p:spPr bwMode="auto">
                <a:xfrm>
                  <a:off x="3390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04" name="Rectangle 150"/>
                <p:cNvSpPr>
                  <a:spLocks noChangeArrowheads="1"/>
                </p:cNvSpPr>
                <p:nvPr/>
              </p:nvSpPr>
              <p:spPr bwMode="auto">
                <a:xfrm>
                  <a:off x="4008" y="2808"/>
                  <a:ext cx="280" cy="128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8690" name="Line 152"/>
            <p:cNvSpPr>
              <a:spLocks noChangeShapeType="1"/>
            </p:cNvSpPr>
            <p:nvPr/>
          </p:nvSpPr>
          <p:spPr bwMode="auto">
            <a:xfrm>
              <a:off x="7141111" y="3958089"/>
              <a:ext cx="35139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1" name="Line 153"/>
            <p:cNvSpPr>
              <a:spLocks noChangeShapeType="1"/>
            </p:cNvSpPr>
            <p:nvPr/>
          </p:nvSpPr>
          <p:spPr bwMode="auto">
            <a:xfrm>
              <a:off x="8863640" y="1710214"/>
              <a:ext cx="0" cy="41097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4" name="Line 156"/>
            <p:cNvSpPr>
              <a:spLocks noChangeShapeType="1"/>
            </p:cNvSpPr>
            <p:nvPr/>
          </p:nvSpPr>
          <p:spPr bwMode="auto">
            <a:xfrm flipH="1">
              <a:off x="7394972" y="3583444"/>
              <a:ext cx="1090027" cy="0"/>
            </a:xfrm>
            <a:prstGeom prst="line">
              <a:avLst/>
            </a:prstGeom>
            <a:noFill/>
            <a:ln w="76200">
              <a:solidFill>
                <a:srgbClr val="FF33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8676" name="Object 15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30178716"/>
                </p:ext>
              </p:extLst>
            </p:nvPr>
          </p:nvGraphicFramePr>
          <p:xfrm>
            <a:off x="6654800" y="3395663"/>
            <a:ext cx="541338" cy="414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01" name="Equation" r:id="rId10" imgW="279360" imgH="215640" progId="Equation.DSMT4">
                    <p:embed/>
                  </p:oleObj>
                </mc:Choice>
                <mc:Fallback>
                  <p:oleObj name="Equation" r:id="rId10" imgW="279360" imgH="215640" progId="Equation.DSMT4">
                    <p:embed/>
                    <p:pic>
                      <p:nvPicPr>
                        <p:cNvPr id="0" name="Object 1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54800" y="3395663"/>
                          <a:ext cx="541338" cy="4143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37E268FA-6827-265E-68AD-EF938DEC2BD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00322591"/>
                </p:ext>
              </p:extLst>
            </p:nvPr>
          </p:nvGraphicFramePr>
          <p:xfrm>
            <a:off x="10789674" y="3846103"/>
            <a:ext cx="228600" cy="25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02" name="Equation" r:id="rId12" imgW="228854" imgH="254524" progId="Equation.DSMT4">
                    <p:embed/>
                  </p:oleObj>
                </mc:Choice>
                <mc:Fallback>
                  <p:oleObj name="Equation" r:id="rId12" imgW="228854" imgH="254524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10789674" y="3846103"/>
                          <a:ext cx="228600" cy="254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DAF74AFA-1948-7C15-B374-470ED200845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60494941"/>
                </p:ext>
              </p:extLst>
            </p:nvPr>
          </p:nvGraphicFramePr>
          <p:xfrm>
            <a:off x="8769554" y="1364226"/>
            <a:ext cx="218389" cy="2580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03" name="Equation" r:id="rId14" imgW="139680" imgH="164880" progId="Equation.DSMT4">
                    <p:embed/>
                  </p:oleObj>
                </mc:Choice>
                <mc:Fallback>
                  <p:oleObj name="Equation" r:id="rId14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8769554" y="1364226"/>
                          <a:ext cx="218389" cy="25809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48FA1DE0-1E71-F070-A7A6-724DDCA78CE6}"/>
              </a:ext>
            </a:extLst>
          </p:cNvPr>
          <p:cNvGrpSpPr/>
          <p:nvPr/>
        </p:nvGrpSpPr>
        <p:grpSpPr>
          <a:xfrm>
            <a:off x="1414923" y="3392897"/>
            <a:ext cx="3286126" cy="3072742"/>
            <a:chOff x="1300623" y="3602447"/>
            <a:chExt cx="3286126" cy="3072742"/>
          </a:xfrm>
        </p:grpSpPr>
        <p:sp>
          <p:nvSpPr>
            <p:cNvPr id="87" name="TextBox 86"/>
            <p:cNvSpPr txBox="1"/>
            <p:nvPr/>
          </p:nvSpPr>
          <p:spPr>
            <a:xfrm>
              <a:off x="1785169" y="6305857"/>
              <a:ext cx="1531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E-plane scan</a:t>
              </a:r>
            </a:p>
          </p:txBody>
        </p:sp>
        <p:sp>
          <p:nvSpPr>
            <p:cNvPr id="28725" name="Oval 116"/>
            <p:cNvSpPr>
              <a:spLocks noChangeArrowheads="1"/>
            </p:cNvSpPr>
            <p:nvPr/>
          </p:nvSpPr>
          <p:spPr bwMode="auto">
            <a:xfrm>
              <a:off x="2052735" y="4522434"/>
              <a:ext cx="948161" cy="94263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6" name="Line 7"/>
            <p:cNvSpPr>
              <a:spLocks noChangeShapeType="1"/>
            </p:cNvSpPr>
            <p:nvPr/>
          </p:nvSpPr>
          <p:spPr bwMode="auto">
            <a:xfrm>
              <a:off x="1300623" y="4995338"/>
              <a:ext cx="228108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727" name="Line 8"/>
            <p:cNvSpPr>
              <a:spLocks noChangeShapeType="1"/>
            </p:cNvSpPr>
            <p:nvPr/>
          </p:nvSpPr>
          <p:spPr bwMode="auto">
            <a:xfrm flipV="1">
              <a:off x="2544967" y="4054887"/>
              <a:ext cx="0" cy="18993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0" name="Oval 14"/>
            <p:cNvSpPr>
              <a:spLocks noChangeArrowheads="1"/>
            </p:cNvSpPr>
            <p:nvPr/>
          </p:nvSpPr>
          <p:spPr bwMode="auto">
            <a:xfrm>
              <a:off x="1587390" y="4941383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1" name="Oval 15"/>
            <p:cNvSpPr>
              <a:spLocks noChangeArrowheads="1"/>
            </p:cNvSpPr>
            <p:nvPr/>
          </p:nvSpPr>
          <p:spPr bwMode="auto">
            <a:xfrm>
              <a:off x="2008265" y="4941383"/>
              <a:ext cx="88940" cy="8886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2" name="Oval 16"/>
            <p:cNvSpPr>
              <a:spLocks noChangeArrowheads="1"/>
            </p:cNvSpPr>
            <p:nvPr/>
          </p:nvSpPr>
          <p:spPr bwMode="auto">
            <a:xfrm>
              <a:off x="2430729" y="4941383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3" name="Oval 17"/>
            <p:cNvSpPr>
              <a:spLocks noChangeArrowheads="1"/>
            </p:cNvSpPr>
            <p:nvPr/>
          </p:nvSpPr>
          <p:spPr bwMode="auto">
            <a:xfrm>
              <a:off x="2853192" y="4941383"/>
              <a:ext cx="88940" cy="8886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4" name="Oval 18"/>
            <p:cNvSpPr>
              <a:spLocks noChangeArrowheads="1"/>
            </p:cNvSpPr>
            <p:nvPr/>
          </p:nvSpPr>
          <p:spPr bwMode="auto">
            <a:xfrm>
              <a:off x="3274068" y="4941383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5" name="Oval 26"/>
            <p:cNvSpPr>
              <a:spLocks noChangeArrowheads="1"/>
            </p:cNvSpPr>
            <p:nvPr/>
          </p:nvSpPr>
          <p:spPr bwMode="auto">
            <a:xfrm>
              <a:off x="1587390" y="5301616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6" name="Oval 27"/>
            <p:cNvSpPr>
              <a:spLocks noChangeArrowheads="1"/>
            </p:cNvSpPr>
            <p:nvPr/>
          </p:nvSpPr>
          <p:spPr bwMode="auto">
            <a:xfrm>
              <a:off x="2008265" y="5301616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7" name="Oval 28"/>
            <p:cNvSpPr>
              <a:spLocks noChangeArrowheads="1"/>
            </p:cNvSpPr>
            <p:nvPr/>
          </p:nvSpPr>
          <p:spPr bwMode="auto">
            <a:xfrm>
              <a:off x="2430729" y="5301616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8" name="Oval 29"/>
            <p:cNvSpPr>
              <a:spLocks noChangeArrowheads="1"/>
            </p:cNvSpPr>
            <p:nvPr/>
          </p:nvSpPr>
          <p:spPr bwMode="auto">
            <a:xfrm>
              <a:off x="2853192" y="5301616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9" name="Oval 30"/>
            <p:cNvSpPr>
              <a:spLocks noChangeArrowheads="1"/>
            </p:cNvSpPr>
            <p:nvPr/>
          </p:nvSpPr>
          <p:spPr bwMode="auto">
            <a:xfrm>
              <a:off x="3274068" y="5301616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0" name="Oval 38"/>
            <p:cNvSpPr>
              <a:spLocks noChangeArrowheads="1"/>
            </p:cNvSpPr>
            <p:nvPr/>
          </p:nvSpPr>
          <p:spPr bwMode="auto">
            <a:xfrm>
              <a:off x="1587390" y="5663435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1" name="Oval 39"/>
            <p:cNvSpPr>
              <a:spLocks noChangeArrowheads="1"/>
            </p:cNvSpPr>
            <p:nvPr/>
          </p:nvSpPr>
          <p:spPr bwMode="auto">
            <a:xfrm>
              <a:off x="2008265" y="5663435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2" name="Oval 40"/>
            <p:cNvSpPr>
              <a:spLocks noChangeArrowheads="1"/>
            </p:cNvSpPr>
            <p:nvPr/>
          </p:nvSpPr>
          <p:spPr bwMode="auto">
            <a:xfrm>
              <a:off x="2430729" y="5663435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3" name="Oval 41"/>
            <p:cNvSpPr>
              <a:spLocks noChangeArrowheads="1"/>
            </p:cNvSpPr>
            <p:nvPr/>
          </p:nvSpPr>
          <p:spPr bwMode="auto">
            <a:xfrm>
              <a:off x="2853192" y="5663435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4" name="Oval 42"/>
            <p:cNvSpPr>
              <a:spLocks noChangeArrowheads="1"/>
            </p:cNvSpPr>
            <p:nvPr/>
          </p:nvSpPr>
          <p:spPr bwMode="auto">
            <a:xfrm>
              <a:off x="3274068" y="5663435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5" name="Oval 50"/>
            <p:cNvSpPr>
              <a:spLocks noChangeArrowheads="1"/>
            </p:cNvSpPr>
            <p:nvPr/>
          </p:nvSpPr>
          <p:spPr bwMode="auto">
            <a:xfrm>
              <a:off x="1587390" y="4579563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6" name="Oval 51"/>
            <p:cNvSpPr>
              <a:spLocks noChangeArrowheads="1"/>
            </p:cNvSpPr>
            <p:nvPr/>
          </p:nvSpPr>
          <p:spPr bwMode="auto">
            <a:xfrm>
              <a:off x="2008265" y="4579563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7" name="Oval 52"/>
            <p:cNvSpPr>
              <a:spLocks noChangeArrowheads="1"/>
            </p:cNvSpPr>
            <p:nvPr/>
          </p:nvSpPr>
          <p:spPr bwMode="auto">
            <a:xfrm>
              <a:off x="2430729" y="4579563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8" name="Oval 53"/>
            <p:cNvSpPr>
              <a:spLocks noChangeArrowheads="1"/>
            </p:cNvSpPr>
            <p:nvPr/>
          </p:nvSpPr>
          <p:spPr bwMode="auto">
            <a:xfrm>
              <a:off x="2853192" y="4579563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9" name="Oval 54"/>
            <p:cNvSpPr>
              <a:spLocks noChangeArrowheads="1"/>
            </p:cNvSpPr>
            <p:nvPr/>
          </p:nvSpPr>
          <p:spPr bwMode="auto">
            <a:xfrm>
              <a:off x="3274068" y="4579563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0" name="Oval 62"/>
            <p:cNvSpPr>
              <a:spLocks noChangeArrowheads="1"/>
            </p:cNvSpPr>
            <p:nvPr/>
          </p:nvSpPr>
          <p:spPr bwMode="auto">
            <a:xfrm>
              <a:off x="1587390" y="4219331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1" name="Oval 63"/>
            <p:cNvSpPr>
              <a:spLocks noChangeArrowheads="1"/>
            </p:cNvSpPr>
            <p:nvPr/>
          </p:nvSpPr>
          <p:spPr bwMode="auto">
            <a:xfrm>
              <a:off x="2008265" y="4219331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2" name="Oval 64"/>
            <p:cNvSpPr>
              <a:spLocks noChangeArrowheads="1"/>
            </p:cNvSpPr>
            <p:nvPr/>
          </p:nvSpPr>
          <p:spPr bwMode="auto">
            <a:xfrm>
              <a:off x="2430729" y="4219331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3" name="Oval 65"/>
            <p:cNvSpPr>
              <a:spLocks noChangeArrowheads="1"/>
            </p:cNvSpPr>
            <p:nvPr/>
          </p:nvSpPr>
          <p:spPr bwMode="auto">
            <a:xfrm>
              <a:off x="2853192" y="4219331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4" name="Oval 66"/>
            <p:cNvSpPr>
              <a:spLocks noChangeArrowheads="1"/>
            </p:cNvSpPr>
            <p:nvPr/>
          </p:nvSpPr>
          <p:spPr bwMode="auto">
            <a:xfrm>
              <a:off x="3274068" y="4219331"/>
              <a:ext cx="88940" cy="888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8677" name="Object 1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54822420"/>
                </p:ext>
              </p:extLst>
            </p:nvPr>
          </p:nvGraphicFramePr>
          <p:xfrm>
            <a:off x="2824873" y="5975587"/>
            <a:ext cx="578624" cy="2604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04" name="Equation" r:id="rId16" imgW="393480" imgH="177480" progId="Equation.DSMT4">
                    <p:embed/>
                  </p:oleObj>
                </mc:Choice>
                <mc:Fallback>
                  <p:oleObj name="Equation" r:id="rId16" imgW="393480" imgH="177480" progId="Equation.DSMT4">
                    <p:embed/>
                    <p:pic>
                      <p:nvPicPr>
                        <p:cNvPr id="0" name="Object 1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24873" y="5975587"/>
                          <a:ext cx="578624" cy="2604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755" name="Line 111"/>
            <p:cNvSpPr>
              <a:spLocks noChangeShapeType="1"/>
            </p:cNvSpPr>
            <p:nvPr/>
          </p:nvSpPr>
          <p:spPr bwMode="auto">
            <a:xfrm>
              <a:off x="2893289" y="5834390"/>
              <a:ext cx="44469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6" name="Line 112"/>
            <p:cNvSpPr>
              <a:spLocks noChangeShapeType="1"/>
            </p:cNvSpPr>
            <p:nvPr/>
          </p:nvSpPr>
          <p:spPr bwMode="auto">
            <a:xfrm>
              <a:off x="3505637" y="5349491"/>
              <a:ext cx="0" cy="3935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8678" name="Object 1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0919716"/>
                </p:ext>
              </p:extLst>
            </p:nvPr>
          </p:nvGraphicFramePr>
          <p:xfrm>
            <a:off x="3632694" y="5445332"/>
            <a:ext cx="614329" cy="2770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05" name="Equation" r:id="rId18" imgW="393480" imgH="177480" progId="Equation.DSMT4">
                    <p:embed/>
                  </p:oleObj>
                </mc:Choice>
                <mc:Fallback>
                  <p:oleObj name="Equation" r:id="rId18" imgW="393480" imgH="177480" progId="Equation.DSMT4">
                    <p:embed/>
                    <p:pic>
                      <p:nvPicPr>
                        <p:cNvPr id="0" name="Object 1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32694" y="5445332"/>
                          <a:ext cx="614329" cy="27708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757" name="Line 124"/>
            <p:cNvSpPr>
              <a:spLocks noChangeShapeType="1"/>
            </p:cNvSpPr>
            <p:nvPr/>
          </p:nvSpPr>
          <p:spPr bwMode="auto">
            <a:xfrm flipV="1">
              <a:off x="2522845" y="4589085"/>
              <a:ext cx="228702" cy="4062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8679" name="Object 1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29294178"/>
                </p:ext>
              </p:extLst>
            </p:nvPr>
          </p:nvGraphicFramePr>
          <p:xfrm>
            <a:off x="2776998" y="4267507"/>
            <a:ext cx="436563" cy="333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06" name="Equation" r:id="rId20" imgW="317160" imgH="241200" progId="Equation.DSMT4">
                    <p:embed/>
                  </p:oleObj>
                </mc:Choice>
                <mc:Fallback>
                  <p:oleObj name="Equation" r:id="rId20" imgW="317160" imgH="241200" progId="Equation.DSMT4">
                    <p:embed/>
                    <p:pic>
                      <p:nvPicPr>
                        <p:cNvPr id="0" name="Object 1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76998" y="4267507"/>
                          <a:ext cx="436563" cy="3333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9" name="Object 1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80324702"/>
                </p:ext>
              </p:extLst>
            </p:nvPr>
          </p:nvGraphicFramePr>
          <p:xfrm>
            <a:off x="3785061" y="4305607"/>
            <a:ext cx="801688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07" name="Equation" r:id="rId22" imgW="583920" imgH="279360" progId="Equation.DSMT4">
                    <p:embed/>
                  </p:oleObj>
                </mc:Choice>
                <mc:Fallback>
                  <p:oleObj name="Equation" r:id="rId22" imgW="583920" imgH="279360" progId="Equation.DSMT4">
                    <p:embed/>
                    <p:pic>
                      <p:nvPicPr>
                        <p:cNvPr id="0" name="Object 1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85061" y="4305607"/>
                          <a:ext cx="801688" cy="3857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91" name="Straight Arrow Connector 90"/>
            <p:cNvCxnSpPr/>
            <p:nvPr/>
          </p:nvCxnSpPr>
          <p:spPr>
            <a:xfrm flipH="1">
              <a:off x="3000896" y="4600882"/>
              <a:ext cx="709552" cy="35477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6" name="Object 5">
              <a:extLst>
                <a:ext uri="{FF2B5EF4-FFF2-40B4-BE49-F238E27FC236}">
                  <a16:creationId xmlns:a16="http://schemas.microsoft.com/office/drawing/2014/main" id="{790268D9-2E13-0A55-2C36-62D5A8E9B92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5494685"/>
                </p:ext>
              </p:extLst>
            </p:nvPr>
          </p:nvGraphicFramePr>
          <p:xfrm>
            <a:off x="3734823" y="4802700"/>
            <a:ext cx="254615" cy="3525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08" name="Equation" r:id="rId24" imgW="164880" imgH="228600" progId="Equation.DSMT4">
                    <p:embed/>
                  </p:oleObj>
                </mc:Choice>
                <mc:Fallback>
                  <p:oleObj name="Equation" r:id="rId24" imgW="1648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3734823" y="4802700"/>
                          <a:ext cx="254615" cy="35254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id="{3BC77586-38C9-5BBB-912D-C0EB3AB24B5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04404423"/>
                </p:ext>
              </p:extLst>
            </p:nvPr>
          </p:nvGraphicFramePr>
          <p:xfrm>
            <a:off x="2453455" y="3602447"/>
            <a:ext cx="252873" cy="3431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09" name="Equation" r:id="rId26" imgW="177480" imgH="241200" progId="Equation.DSMT4">
                    <p:embed/>
                  </p:oleObj>
                </mc:Choice>
                <mc:Fallback>
                  <p:oleObj name="Equation" r:id="rId26" imgW="177480" imgH="241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2453455" y="3602447"/>
                          <a:ext cx="252873" cy="34318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1078" name="Rectangle 6"/>
          <p:cNvSpPr>
            <a:spLocks noChangeArrowheads="1"/>
          </p:cNvSpPr>
          <p:nvPr/>
        </p:nvSpPr>
        <p:spPr bwMode="auto">
          <a:xfrm>
            <a:off x="3452814" y="1"/>
            <a:ext cx="53482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Grating Lobes</a:t>
            </a:r>
          </a:p>
        </p:txBody>
      </p:sp>
      <p:sp>
        <p:nvSpPr>
          <p:cNvPr id="29707" name="Text Box 58"/>
          <p:cNvSpPr txBox="1">
            <a:spLocks noChangeArrowheads="1"/>
          </p:cNvSpPr>
          <p:nvPr/>
        </p:nvSpPr>
        <p:spPr bwMode="auto">
          <a:xfrm>
            <a:off x="744794" y="1006629"/>
            <a:ext cx="10913806" cy="723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>
              <a:spcAft>
                <a:spcPts val="600"/>
              </a:spcAft>
              <a:buFont typeface="Wingdings" pitchFamily="2" charset="2"/>
              <a:buChar char="v"/>
            </a:pPr>
            <a:r>
              <a:rPr lang="en-US" dirty="0">
                <a:solidFill>
                  <a:srgbClr val="0000FF"/>
                </a:solidFill>
              </a:rPr>
              <a:t>Grating lobes occur when one or more of the higher-order Floquet waves </a:t>
            </a:r>
            <a:r>
              <a:rPr lang="en-US" u="sng" dirty="0">
                <a:solidFill>
                  <a:srgbClr val="0000FF"/>
                </a:solidFill>
              </a:rPr>
              <a:t>propagates</a:t>
            </a:r>
            <a:r>
              <a:rPr lang="en-US" dirty="0">
                <a:solidFill>
                  <a:srgbClr val="0000FF"/>
                </a:solidFill>
              </a:rPr>
              <a:t> in space. </a:t>
            </a:r>
          </a:p>
          <a:p>
            <a:pPr marL="228600" indent="-228600">
              <a:buFont typeface="Wingdings" pitchFamily="2" charset="2"/>
              <a:buChar char="v"/>
            </a:pPr>
            <a:r>
              <a:rPr lang="en-US" dirty="0">
                <a:solidFill>
                  <a:srgbClr val="0000FF"/>
                </a:solidFill>
              </a:rPr>
              <a:t>For a finite-size array, this corresponds to a secondary beam </a:t>
            </a:r>
            <a:r>
              <a:rPr lang="en-US" dirty="0" smtClean="0">
                <a:solidFill>
                  <a:srgbClr val="0000FF"/>
                </a:solidFill>
              </a:rPr>
              <a:t>(grating lobe) that </a:t>
            </a:r>
            <a:r>
              <a:rPr lang="en-US" dirty="0">
                <a:solidFill>
                  <a:srgbClr val="0000FF"/>
                </a:solidFill>
              </a:rPr>
              <a:t>gets radiated.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33</a:t>
            </a:fld>
            <a:endParaRPr lang="en-US" dirty="0"/>
          </a:p>
        </p:txBody>
      </p:sp>
      <p:grpSp>
        <p:nvGrpSpPr>
          <p:cNvPr id="29730" name="Group 29729"/>
          <p:cNvGrpSpPr/>
          <p:nvPr/>
        </p:nvGrpSpPr>
        <p:grpSpPr>
          <a:xfrm>
            <a:off x="1881597" y="2183428"/>
            <a:ext cx="8391970" cy="4407707"/>
            <a:chOff x="1881597" y="2183428"/>
            <a:chExt cx="8391970" cy="4407707"/>
          </a:xfrm>
        </p:grpSpPr>
        <p:sp>
          <p:nvSpPr>
            <p:cNvPr id="10" name="AutoShape 8">
              <a:extLst>
                <a:ext uri="{FF2B5EF4-FFF2-40B4-BE49-F238E27FC236}">
                  <a16:creationId xmlns:a16="http://schemas.microsoft.com/office/drawing/2014/main" id="{557C7E1D-235A-0626-5FB8-D96F3C4DC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9535" y="3371440"/>
              <a:ext cx="8216900" cy="2692400"/>
            </a:xfrm>
            <a:prstGeom prst="cube">
              <a:avLst>
                <a:gd name="adj" fmla="val 87676"/>
              </a:avLst>
            </a:prstGeom>
            <a:solidFill>
              <a:srgbClr val="DDDDD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" name="AutoShape 9">
              <a:extLst>
                <a:ext uri="{FF2B5EF4-FFF2-40B4-BE49-F238E27FC236}">
                  <a16:creationId xmlns:a16="http://schemas.microsoft.com/office/drawing/2014/main" id="{B5ACF23E-63E0-C5F2-C852-0228ECBA78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9535" y="3358740"/>
              <a:ext cx="8229600" cy="2374900"/>
            </a:xfrm>
            <a:prstGeom prst="parallelogram">
              <a:avLst>
                <a:gd name="adj" fmla="val 99802"/>
              </a:avLst>
            </a:prstGeom>
            <a:solidFill>
              <a:srgbClr val="DDDDD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64">
              <a:extLst>
                <a:ext uri="{FF2B5EF4-FFF2-40B4-BE49-F238E27FC236}">
                  <a16:creationId xmlns:a16="http://schemas.microsoft.com/office/drawing/2014/main" id="{2F1FB80B-0E9D-10CD-57E3-DA6D15D458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85610" y="5432015"/>
              <a:ext cx="123507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/>
                <a:t>Metal patch</a:t>
              </a:r>
            </a:p>
          </p:txBody>
        </p:sp>
        <p:sp>
          <p:nvSpPr>
            <p:cNvPr id="16" name="Text Box 66">
              <a:extLst>
                <a:ext uri="{FF2B5EF4-FFF2-40B4-BE49-F238E27FC236}">
                  <a16:creationId xmlns:a16="http://schemas.microsoft.com/office/drawing/2014/main" id="{B18DDB75-24FC-7CA0-4CEA-4BB148FBA2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67835" y="5720940"/>
              <a:ext cx="151447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/>
                <a:t>Dielectric layer</a:t>
              </a:r>
            </a:p>
          </p:txBody>
        </p:sp>
        <p:sp>
          <p:nvSpPr>
            <p:cNvPr id="17" name="Line 68">
              <a:extLst>
                <a:ext uri="{FF2B5EF4-FFF2-40B4-BE49-F238E27FC236}">
                  <a16:creationId xmlns:a16="http://schemas.microsoft.com/office/drawing/2014/main" id="{E19B285B-64B2-EFDE-BBF2-AC5B10D5ED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81597" y="6101940"/>
              <a:ext cx="5870575" cy="0"/>
            </a:xfrm>
            <a:prstGeom prst="line">
              <a:avLst/>
            </a:prstGeom>
            <a:noFill/>
            <a:ln w="76200">
              <a:solidFill>
                <a:srgbClr val="FF99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69">
              <a:extLst>
                <a:ext uri="{FF2B5EF4-FFF2-40B4-BE49-F238E27FC236}">
                  <a16:creationId xmlns:a16="http://schemas.microsoft.com/office/drawing/2014/main" id="{3C943019-A509-D66E-40A7-DC6F6E7202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29947" y="3715928"/>
              <a:ext cx="2398713" cy="2398712"/>
            </a:xfrm>
            <a:prstGeom prst="line">
              <a:avLst/>
            </a:prstGeom>
            <a:noFill/>
            <a:ln w="76200">
              <a:solidFill>
                <a:srgbClr val="FF99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Rectangle 70">
              <a:extLst>
                <a:ext uri="{FF2B5EF4-FFF2-40B4-BE49-F238E27FC236}">
                  <a16:creationId xmlns:a16="http://schemas.microsoft.com/office/drawing/2014/main" id="{731516EC-60E2-5210-AED4-97790B13AE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17547" y="3627028"/>
              <a:ext cx="88900" cy="20002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" name="Group 74">
              <a:extLst>
                <a:ext uri="{FF2B5EF4-FFF2-40B4-BE49-F238E27FC236}">
                  <a16:creationId xmlns:a16="http://schemas.microsoft.com/office/drawing/2014/main" id="{0294E9D4-652E-9578-CA55-7F558F133D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97535" y="3523840"/>
              <a:ext cx="2921000" cy="2019300"/>
              <a:chOff x="416" y="1704"/>
              <a:chExt cx="1840" cy="1272"/>
            </a:xfrm>
          </p:grpSpPr>
          <p:sp>
            <p:nvSpPr>
              <p:cNvPr id="29722" name="AutoShape 36">
                <a:extLst>
                  <a:ext uri="{FF2B5EF4-FFF2-40B4-BE49-F238E27FC236}">
                    <a16:creationId xmlns:a16="http://schemas.microsoft.com/office/drawing/2014/main" id="{723CCFFA-3254-1A67-3A79-C5B8B63F70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2" y="1704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3" name="AutoShape 71">
                <a:extLst>
                  <a:ext uri="{FF2B5EF4-FFF2-40B4-BE49-F238E27FC236}">
                    <a16:creationId xmlns:a16="http://schemas.microsoft.com/office/drawing/2014/main" id="{F2003A6E-6939-3279-C698-A5F70FD3C3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8" y="204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4" name="AutoShape 72">
                <a:extLst>
                  <a:ext uri="{FF2B5EF4-FFF2-40B4-BE49-F238E27FC236}">
                    <a16:creationId xmlns:a16="http://schemas.microsoft.com/office/drawing/2014/main" id="{EE752A60-131A-2ECD-28EC-3158460B99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6" y="2416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5" name="AutoShape 73">
                <a:extLst>
                  <a:ext uri="{FF2B5EF4-FFF2-40B4-BE49-F238E27FC236}">
                    <a16:creationId xmlns:a16="http://schemas.microsoft.com/office/drawing/2014/main" id="{C0F82F23-89C1-CBA9-A7A8-6AE4675882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" y="276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" name="Group 75">
              <a:extLst>
                <a:ext uri="{FF2B5EF4-FFF2-40B4-BE49-F238E27FC236}">
                  <a16:creationId xmlns:a16="http://schemas.microsoft.com/office/drawing/2014/main" id="{36C5951D-B50A-80FF-B72A-869F54A609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8035" y="3511140"/>
              <a:ext cx="2921000" cy="2019300"/>
              <a:chOff x="416" y="1704"/>
              <a:chExt cx="1840" cy="1272"/>
            </a:xfrm>
          </p:grpSpPr>
          <p:sp>
            <p:nvSpPr>
              <p:cNvPr id="29718" name="AutoShape 76">
                <a:extLst>
                  <a:ext uri="{FF2B5EF4-FFF2-40B4-BE49-F238E27FC236}">
                    <a16:creationId xmlns:a16="http://schemas.microsoft.com/office/drawing/2014/main" id="{90F358F9-F685-F738-DA52-1CCE47340C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2" y="1704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9" name="AutoShape 77">
                <a:extLst>
                  <a:ext uri="{FF2B5EF4-FFF2-40B4-BE49-F238E27FC236}">
                    <a16:creationId xmlns:a16="http://schemas.microsoft.com/office/drawing/2014/main" id="{65D5BE3F-3DFE-A258-7F52-5C2D82A489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8" y="204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0" name="AutoShape 78">
                <a:extLst>
                  <a:ext uri="{FF2B5EF4-FFF2-40B4-BE49-F238E27FC236}">
                    <a16:creationId xmlns:a16="http://schemas.microsoft.com/office/drawing/2014/main" id="{7B8A866E-AED3-497D-CEF7-862C8D53F6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6" y="2416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1" name="AutoShape 79">
                <a:extLst>
                  <a:ext uri="{FF2B5EF4-FFF2-40B4-BE49-F238E27FC236}">
                    <a16:creationId xmlns:a16="http://schemas.microsoft.com/office/drawing/2014/main" id="{E6F8F950-0BEE-DA43-FE1D-A17C483443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" y="276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" name="Line 43">
              <a:extLst>
                <a:ext uri="{FF2B5EF4-FFF2-40B4-BE49-F238E27FC236}">
                  <a16:creationId xmlns:a16="http://schemas.microsoft.com/office/drawing/2014/main" id="{81B17555-FA4A-1244-FAD8-598FBDCD6C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91585" y="2939640"/>
              <a:ext cx="0" cy="1257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" name="Line 45">
              <a:extLst>
                <a:ext uri="{FF2B5EF4-FFF2-40B4-BE49-F238E27FC236}">
                  <a16:creationId xmlns:a16="http://schemas.microsoft.com/office/drawing/2014/main" id="{9DFC303C-92C0-C2AC-08AD-5D0727736B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90925" y="4196939"/>
              <a:ext cx="2007010" cy="20800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" name="Group 80">
              <a:extLst>
                <a:ext uri="{FF2B5EF4-FFF2-40B4-BE49-F238E27FC236}">
                  <a16:creationId xmlns:a16="http://schemas.microsoft.com/office/drawing/2014/main" id="{389D66DB-D5A5-F8C9-9E11-17C5E478D0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0435" y="3511140"/>
              <a:ext cx="2921000" cy="2019300"/>
              <a:chOff x="416" y="1704"/>
              <a:chExt cx="1840" cy="1272"/>
            </a:xfrm>
          </p:grpSpPr>
          <p:sp>
            <p:nvSpPr>
              <p:cNvPr id="29705" name="AutoShape 81">
                <a:extLst>
                  <a:ext uri="{FF2B5EF4-FFF2-40B4-BE49-F238E27FC236}">
                    <a16:creationId xmlns:a16="http://schemas.microsoft.com/office/drawing/2014/main" id="{0311CB9D-71F3-3B22-0EAF-47A7F47B9B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2" y="1704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06" name="AutoShape 82">
                <a:extLst>
                  <a:ext uri="{FF2B5EF4-FFF2-40B4-BE49-F238E27FC236}">
                    <a16:creationId xmlns:a16="http://schemas.microsoft.com/office/drawing/2014/main" id="{B088CF41-5328-3F68-5C06-9920E4A299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8" y="204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08" name="AutoShape 83">
                <a:extLst>
                  <a:ext uri="{FF2B5EF4-FFF2-40B4-BE49-F238E27FC236}">
                    <a16:creationId xmlns:a16="http://schemas.microsoft.com/office/drawing/2014/main" id="{D7B8D140-DE79-0284-CE85-81BF886383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6" y="2416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7" name="AutoShape 84">
                <a:extLst>
                  <a:ext uri="{FF2B5EF4-FFF2-40B4-BE49-F238E27FC236}">
                    <a16:creationId xmlns:a16="http://schemas.microsoft.com/office/drawing/2014/main" id="{1382262E-D485-2E68-E4A5-0DAD4BA908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" y="276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" name="Group 85">
              <a:extLst>
                <a:ext uri="{FF2B5EF4-FFF2-40B4-BE49-F238E27FC236}">
                  <a16:creationId xmlns:a16="http://schemas.microsoft.com/office/drawing/2014/main" id="{AA13297B-6B96-B826-DD60-FD1A0A7DF0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77435" y="3523840"/>
              <a:ext cx="2921000" cy="2019300"/>
              <a:chOff x="416" y="1704"/>
              <a:chExt cx="1840" cy="1272"/>
            </a:xfrm>
          </p:grpSpPr>
          <p:sp>
            <p:nvSpPr>
              <p:cNvPr id="63" name="AutoShape 86">
                <a:extLst>
                  <a:ext uri="{FF2B5EF4-FFF2-40B4-BE49-F238E27FC236}">
                    <a16:creationId xmlns:a16="http://schemas.microsoft.com/office/drawing/2014/main" id="{A056B45F-596B-CEE9-CB27-2B9A44875F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2" y="1704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696" name="AutoShape 87">
                <a:extLst>
                  <a:ext uri="{FF2B5EF4-FFF2-40B4-BE49-F238E27FC236}">
                    <a16:creationId xmlns:a16="http://schemas.microsoft.com/office/drawing/2014/main" id="{AD30C850-2822-21CB-CA70-ECD993A909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8" y="204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697" name="AutoShape 88">
                <a:extLst>
                  <a:ext uri="{FF2B5EF4-FFF2-40B4-BE49-F238E27FC236}">
                    <a16:creationId xmlns:a16="http://schemas.microsoft.com/office/drawing/2014/main" id="{03132C94-C49B-DD39-060A-CB2A1F7ABC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6" y="2416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04" name="AutoShape 89">
                <a:extLst>
                  <a:ext uri="{FF2B5EF4-FFF2-40B4-BE49-F238E27FC236}">
                    <a16:creationId xmlns:a16="http://schemas.microsoft.com/office/drawing/2014/main" id="{EBABABEA-6C49-98A1-FE78-C9C10F6E49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" y="276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" name="Line 44">
              <a:extLst>
                <a:ext uri="{FF2B5EF4-FFF2-40B4-BE49-F238E27FC236}">
                  <a16:creationId xmlns:a16="http://schemas.microsoft.com/office/drawing/2014/main" id="{5F04D83C-6511-5E97-40E3-67A20DF460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3647" y="4196940"/>
              <a:ext cx="4281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15">
              <a:extLst>
                <a:ext uri="{FF2B5EF4-FFF2-40B4-BE49-F238E27FC236}">
                  <a16:creationId xmlns:a16="http://schemas.microsoft.com/office/drawing/2014/main" id="{5418A093-5F24-6E96-B719-69B6E9248B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69485" y="4772025"/>
              <a:ext cx="545690" cy="5710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13">
              <a:extLst>
                <a:ext uri="{FF2B5EF4-FFF2-40B4-BE49-F238E27FC236}">
                  <a16:creationId xmlns:a16="http://schemas.microsoft.com/office/drawing/2014/main" id="{A492037A-B61A-3CE9-C5C1-F0F9F56F88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39010" y="5870165"/>
              <a:ext cx="14097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7" name="Group 95">
              <a:extLst>
                <a:ext uri="{FF2B5EF4-FFF2-40B4-BE49-F238E27FC236}">
                  <a16:creationId xmlns:a16="http://schemas.microsoft.com/office/drawing/2014/main" id="{0D1F603A-C6EE-A7CC-DB49-4E1A1D0DD7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56535" y="3676240"/>
              <a:ext cx="4406900" cy="101600"/>
              <a:chOff x="1944" y="1880"/>
              <a:chExt cx="2776" cy="64"/>
            </a:xfrm>
          </p:grpSpPr>
          <p:sp>
            <p:nvSpPr>
              <p:cNvPr id="59" name="Oval 91">
                <a:extLst>
                  <a:ext uri="{FF2B5EF4-FFF2-40B4-BE49-F238E27FC236}">
                    <a16:creationId xmlns:a16="http://schemas.microsoft.com/office/drawing/2014/main" id="{BD5021F6-EEEC-27CF-A7B6-4522C0F9D4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Oval 92">
                <a:extLst>
                  <a:ext uri="{FF2B5EF4-FFF2-40B4-BE49-F238E27FC236}">
                    <a16:creationId xmlns:a16="http://schemas.microsoft.com/office/drawing/2014/main" id="{8F43CE39-BDCB-A259-3FC1-50B9C35816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Oval 93">
                <a:extLst>
                  <a:ext uri="{FF2B5EF4-FFF2-40B4-BE49-F238E27FC236}">
                    <a16:creationId xmlns:a16="http://schemas.microsoft.com/office/drawing/2014/main" id="{C65B4974-2BBF-1988-A117-F5AB48D3C3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6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Oval 94">
                <a:extLst>
                  <a:ext uri="{FF2B5EF4-FFF2-40B4-BE49-F238E27FC236}">
                    <a16:creationId xmlns:a16="http://schemas.microsoft.com/office/drawing/2014/main" id="{E85EF7A2-4FA2-09C1-E9AD-C8CF581355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4" y="1888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" name="Group 96">
              <a:extLst>
                <a:ext uri="{FF2B5EF4-FFF2-40B4-BE49-F238E27FC236}">
                  <a16:creationId xmlns:a16="http://schemas.microsoft.com/office/drawing/2014/main" id="{C0C0EAC1-D7B6-3B41-2494-4C0C8069AA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10435" y="4222340"/>
              <a:ext cx="4406900" cy="101600"/>
              <a:chOff x="1944" y="1880"/>
              <a:chExt cx="2776" cy="64"/>
            </a:xfrm>
          </p:grpSpPr>
          <p:sp>
            <p:nvSpPr>
              <p:cNvPr id="55" name="Oval 97">
                <a:extLst>
                  <a:ext uri="{FF2B5EF4-FFF2-40B4-BE49-F238E27FC236}">
                    <a16:creationId xmlns:a16="http://schemas.microsoft.com/office/drawing/2014/main" id="{C4284704-9212-DAAD-A711-D5D0BE4AF6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Oval 98">
                <a:extLst>
                  <a:ext uri="{FF2B5EF4-FFF2-40B4-BE49-F238E27FC236}">
                    <a16:creationId xmlns:a16="http://schemas.microsoft.com/office/drawing/2014/main" id="{2155177D-B426-352C-6BAB-F43B9AE1F5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Oval 99">
                <a:extLst>
                  <a:ext uri="{FF2B5EF4-FFF2-40B4-BE49-F238E27FC236}">
                    <a16:creationId xmlns:a16="http://schemas.microsoft.com/office/drawing/2014/main" id="{02774039-CBB2-2F77-F55B-A41C5C9A10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6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Oval 100">
                <a:extLst>
                  <a:ext uri="{FF2B5EF4-FFF2-40B4-BE49-F238E27FC236}">
                    <a16:creationId xmlns:a16="http://schemas.microsoft.com/office/drawing/2014/main" id="{F7E6D658-7CC2-E465-3509-8ABBAFC45D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4" y="1888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" name="Group 101">
              <a:extLst>
                <a:ext uri="{FF2B5EF4-FFF2-40B4-BE49-F238E27FC236}">
                  <a16:creationId xmlns:a16="http://schemas.microsoft.com/office/drawing/2014/main" id="{01B05605-AF7D-29BE-3CCB-E9601043CC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51635" y="4819240"/>
              <a:ext cx="4406900" cy="101600"/>
              <a:chOff x="1944" y="1880"/>
              <a:chExt cx="2776" cy="64"/>
            </a:xfrm>
          </p:grpSpPr>
          <p:sp>
            <p:nvSpPr>
              <p:cNvPr id="51" name="Oval 102">
                <a:extLst>
                  <a:ext uri="{FF2B5EF4-FFF2-40B4-BE49-F238E27FC236}">
                    <a16:creationId xmlns:a16="http://schemas.microsoft.com/office/drawing/2014/main" id="{FB0DE188-C022-4A1D-03BF-B7167E5B1F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Oval 103">
                <a:extLst>
                  <a:ext uri="{FF2B5EF4-FFF2-40B4-BE49-F238E27FC236}">
                    <a16:creationId xmlns:a16="http://schemas.microsoft.com/office/drawing/2014/main" id="{1FFB77BB-9721-1E90-C962-5233B0206E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Oval 104">
                <a:extLst>
                  <a:ext uri="{FF2B5EF4-FFF2-40B4-BE49-F238E27FC236}">
                    <a16:creationId xmlns:a16="http://schemas.microsoft.com/office/drawing/2014/main" id="{9EAE49DE-2D48-A542-7A4E-F4960839A5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6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Oval 105">
                <a:extLst>
                  <a:ext uri="{FF2B5EF4-FFF2-40B4-BE49-F238E27FC236}">
                    <a16:creationId xmlns:a16="http://schemas.microsoft.com/office/drawing/2014/main" id="{8C8B0BBE-F2EC-25B6-1787-0F5BE5AA35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4" y="1888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" name="Group 106">
              <a:extLst>
                <a:ext uri="{FF2B5EF4-FFF2-40B4-BE49-F238E27FC236}">
                  <a16:creationId xmlns:a16="http://schemas.microsoft.com/office/drawing/2014/main" id="{AD03427E-F97D-D4AD-AF84-84DF933546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5535" y="5378040"/>
              <a:ext cx="4406900" cy="101600"/>
              <a:chOff x="1944" y="1880"/>
              <a:chExt cx="2776" cy="64"/>
            </a:xfrm>
          </p:grpSpPr>
          <p:sp>
            <p:nvSpPr>
              <p:cNvPr id="47" name="Oval 107">
                <a:extLst>
                  <a:ext uri="{FF2B5EF4-FFF2-40B4-BE49-F238E27FC236}">
                    <a16:creationId xmlns:a16="http://schemas.microsoft.com/office/drawing/2014/main" id="{7C5D6DDD-FAB6-25C3-5F06-96BC5F40CB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Oval 108">
                <a:extLst>
                  <a:ext uri="{FF2B5EF4-FFF2-40B4-BE49-F238E27FC236}">
                    <a16:creationId xmlns:a16="http://schemas.microsoft.com/office/drawing/2014/main" id="{C9CFF678-EC3E-3803-00BD-342A327AEA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Oval 109">
                <a:extLst>
                  <a:ext uri="{FF2B5EF4-FFF2-40B4-BE49-F238E27FC236}">
                    <a16:creationId xmlns:a16="http://schemas.microsoft.com/office/drawing/2014/main" id="{DED7A280-6E89-3F0F-52E8-DB50415C45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6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Oval 110">
                <a:extLst>
                  <a:ext uri="{FF2B5EF4-FFF2-40B4-BE49-F238E27FC236}">
                    <a16:creationId xmlns:a16="http://schemas.microsoft.com/office/drawing/2014/main" id="{724D99A3-E3EC-9A7D-014B-0D8DCA3BE0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4" y="1888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" name="Text Box 111">
              <a:extLst>
                <a:ext uri="{FF2B5EF4-FFF2-40B4-BE49-F238E27FC236}">
                  <a16:creationId xmlns:a16="http://schemas.microsoft.com/office/drawing/2014/main" id="{92E730EC-6CB6-5B96-A27E-DBD01522E3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9260" y="6152740"/>
              <a:ext cx="141446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/>
                <a:t>Ground plane</a:t>
              </a:r>
            </a:p>
          </p:txBody>
        </p:sp>
        <p:sp>
          <p:nvSpPr>
            <p:cNvPr id="42" name="Text Box 112">
              <a:extLst>
                <a:ext uri="{FF2B5EF4-FFF2-40B4-BE49-F238E27FC236}">
                  <a16:creationId xmlns:a16="http://schemas.microsoft.com/office/drawing/2014/main" id="{9B8BCF87-CBD8-0ED5-BB63-71CB047998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77760" y="2860265"/>
              <a:ext cx="72548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/>
                <a:t>Probe</a:t>
              </a:r>
            </a:p>
          </p:txBody>
        </p:sp>
        <p:sp>
          <p:nvSpPr>
            <p:cNvPr id="43" name="Line 113">
              <a:extLst>
                <a:ext uri="{FF2B5EF4-FFF2-40B4-BE49-F238E27FC236}">
                  <a16:creationId xmlns:a16="http://schemas.microsoft.com/office/drawing/2014/main" id="{9CDC12DA-00AA-ED90-4B55-3B64EB39BC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963435" y="3180940"/>
              <a:ext cx="41910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114">
              <a:extLst>
                <a:ext uri="{FF2B5EF4-FFF2-40B4-BE49-F238E27FC236}">
                  <a16:creationId xmlns:a16="http://schemas.microsoft.com/office/drawing/2014/main" id="{1FF91941-31D0-544F-802E-59F4ABDB3F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093485" y="4885915"/>
              <a:ext cx="698500" cy="495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5" name="Object 120">
              <a:extLst>
                <a:ext uri="{FF2B5EF4-FFF2-40B4-BE49-F238E27FC236}">
                  <a16:creationId xmlns:a16="http://schemas.microsoft.com/office/drawing/2014/main" id="{25FCB20B-914B-8A03-5F62-4395CDF8238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32798632"/>
                </p:ext>
              </p:extLst>
            </p:nvPr>
          </p:nvGraphicFramePr>
          <p:xfrm>
            <a:off x="5674135" y="3933415"/>
            <a:ext cx="546100" cy="376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85" name="Equation" r:id="rId4" imgW="368280" imgH="253800" progId="Equation.DSMT4">
                    <p:embed/>
                  </p:oleObj>
                </mc:Choice>
                <mc:Fallback>
                  <p:oleObj name="Equation" r:id="rId4" imgW="368280" imgH="253800" progId="Equation.DSMT4">
                    <p:embed/>
                    <p:pic>
                      <p:nvPicPr>
                        <p:cNvPr id="38" name="Object 120">
                          <a:extLst>
                            <a:ext uri="{FF2B5EF4-FFF2-40B4-BE49-F238E27FC236}">
                              <a16:creationId xmlns:a16="http://schemas.microsoft.com/office/drawing/2014/main" id="{9C6B21A9-1E63-C4F5-9667-EAEAC1F2A78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74135" y="3933415"/>
                          <a:ext cx="546100" cy="3762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6" name="Object 121">
              <a:extLst>
                <a:ext uri="{FF2B5EF4-FFF2-40B4-BE49-F238E27FC236}">
                  <a16:creationId xmlns:a16="http://schemas.microsoft.com/office/drawing/2014/main" id="{C776AC8E-1E7E-684D-88AE-5180BCFAE6C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00287648"/>
                </p:ext>
              </p:extLst>
            </p:nvPr>
          </p:nvGraphicFramePr>
          <p:xfrm>
            <a:off x="7839485" y="4533490"/>
            <a:ext cx="603250" cy="376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86" name="Equation" r:id="rId6" imgW="406080" imgH="253800" progId="Equation.DSMT4">
                    <p:embed/>
                  </p:oleObj>
                </mc:Choice>
                <mc:Fallback>
                  <p:oleObj name="Equation" r:id="rId6" imgW="406080" imgH="253800" progId="Equation.DSMT4">
                    <p:embed/>
                    <p:pic>
                      <p:nvPicPr>
                        <p:cNvPr id="39" name="Object 121">
                          <a:extLst>
                            <a:ext uri="{FF2B5EF4-FFF2-40B4-BE49-F238E27FC236}">
                              <a16:creationId xmlns:a16="http://schemas.microsoft.com/office/drawing/2014/main" id="{70D8AF31-25BB-187C-F981-3AC537516AC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39485" y="4533490"/>
                          <a:ext cx="603250" cy="3762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" name="Group 83">
              <a:extLst>
                <a:ext uri="{FF2B5EF4-FFF2-40B4-BE49-F238E27FC236}">
                  <a16:creationId xmlns:a16="http://schemas.microsoft.com/office/drawing/2014/main" id="{E5C7F2C9-C3A8-D561-78FA-F17CA8EFAF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78489" y="2223474"/>
              <a:ext cx="2611722" cy="1792609"/>
              <a:chOff x="2632" y="1695"/>
              <a:chExt cx="1645" cy="1129"/>
            </a:xfrm>
          </p:grpSpPr>
          <p:sp>
            <p:nvSpPr>
              <p:cNvPr id="6" name="Freeform 78">
                <a:extLst>
                  <a:ext uri="{FF2B5EF4-FFF2-40B4-BE49-F238E27FC236}">
                    <a16:creationId xmlns:a16="http://schemas.microsoft.com/office/drawing/2014/main" id="{99DC1CE0-1FC8-EF86-688A-38332FB81D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0" y="2093"/>
                <a:ext cx="941" cy="731"/>
              </a:xfrm>
              <a:custGeom>
                <a:avLst/>
                <a:gdLst>
                  <a:gd name="T0" fmla="*/ 0 w 941"/>
                  <a:gd name="T1" fmla="*/ 731 h 731"/>
                  <a:gd name="T2" fmla="*/ 184 w 941"/>
                  <a:gd name="T3" fmla="*/ 347 h 731"/>
                  <a:gd name="T4" fmla="*/ 448 w 941"/>
                  <a:gd name="T5" fmla="*/ 75 h 731"/>
                  <a:gd name="T6" fmla="*/ 744 w 941"/>
                  <a:gd name="T7" fmla="*/ 3 h 731"/>
                  <a:gd name="T8" fmla="*/ 912 w 941"/>
                  <a:gd name="T9" fmla="*/ 91 h 731"/>
                  <a:gd name="T10" fmla="*/ 912 w 941"/>
                  <a:gd name="T11" fmla="*/ 323 h 731"/>
                  <a:gd name="T12" fmla="*/ 736 w 941"/>
                  <a:gd name="T13" fmla="*/ 523 h 731"/>
                  <a:gd name="T14" fmla="*/ 544 w 941"/>
                  <a:gd name="T15" fmla="*/ 635 h 731"/>
                  <a:gd name="T16" fmla="*/ 336 w 941"/>
                  <a:gd name="T17" fmla="*/ 699 h 731"/>
                  <a:gd name="T18" fmla="*/ 8 w 941"/>
                  <a:gd name="T19" fmla="*/ 723 h 73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41"/>
                  <a:gd name="T31" fmla="*/ 0 h 731"/>
                  <a:gd name="T32" fmla="*/ 941 w 941"/>
                  <a:gd name="T33" fmla="*/ 731 h 73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41" h="731">
                    <a:moveTo>
                      <a:pt x="0" y="731"/>
                    </a:moveTo>
                    <a:cubicBezTo>
                      <a:pt x="29" y="667"/>
                      <a:pt x="109" y="456"/>
                      <a:pt x="184" y="347"/>
                    </a:cubicBezTo>
                    <a:cubicBezTo>
                      <a:pt x="259" y="238"/>
                      <a:pt x="355" y="132"/>
                      <a:pt x="448" y="75"/>
                    </a:cubicBezTo>
                    <a:cubicBezTo>
                      <a:pt x="541" y="18"/>
                      <a:pt x="667" y="0"/>
                      <a:pt x="744" y="3"/>
                    </a:cubicBezTo>
                    <a:cubicBezTo>
                      <a:pt x="821" y="6"/>
                      <a:pt x="884" y="38"/>
                      <a:pt x="912" y="91"/>
                    </a:cubicBezTo>
                    <a:cubicBezTo>
                      <a:pt x="940" y="144"/>
                      <a:pt x="941" y="251"/>
                      <a:pt x="912" y="323"/>
                    </a:cubicBezTo>
                    <a:cubicBezTo>
                      <a:pt x="883" y="395"/>
                      <a:pt x="797" y="471"/>
                      <a:pt x="736" y="523"/>
                    </a:cubicBezTo>
                    <a:cubicBezTo>
                      <a:pt x="675" y="575"/>
                      <a:pt x="611" y="606"/>
                      <a:pt x="544" y="635"/>
                    </a:cubicBezTo>
                    <a:cubicBezTo>
                      <a:pt x="477" y="664"/>
                      <a:pt x="425" y="684"/>
                      <a:pt x="336" y="699"/>
                    </a:cubicBezTo>
                    <a:cubicBezTo>
                      <a:pt x="247" y="714"/>
                      <a:pt x="76" y="718"/>
                      <a:pt x="8" y="723"/>
                    </a:cubicBezTo>
                  </a:path>
                </a:pathLst>
              </a:custGeom>
              <a:gradFill rotWithShape="1">
                <a:gsLst>
                  <a:gs pos="0">
                    <a:srgbClr val="76762F"/>
                  </a:gs>
                  <a:gs pos="50000">
                    <a:srgbClr val="FFFF66"/>
                  </a:gs>
                  <a:gs pos="100000">
                    <a:srgbClr val="76762F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" name="Line 79">
                <a:extLst>
                  <a:ext uri="{FF2B5EF4-FFF2-40B4-BE49-F238E27FC236}">
                    <a16:creationId xmlns:a16="http://schemas.microsoft.com/office/drawing/2014/main" id="{14FA8D60-35A9-47C9-BEF7-59E2983709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32" y="1944"/>
                <a:ext cx="1176" cy="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Freeform 81">
                <a:extLst>
                  <a:ext uri="{FF2B5EF4-FFF2-40B4-BE49-F238E27FC236}">
                    <a16:creationId xmlns:a16="http://schemas.microsoft.com/office/drawing/2014/main" id="{941835E2-5251-0B46-AC44-3706DD4FF5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2" y="2172"/>
                <a:ext cx="418" cy="375"/>
              </a:xfrm>
              <a:custGeom>
                <a:avLst/>
                <a:gdLst>
                  <a:gd name="T0" fmla="*/ 58 w 440"/>
                  <a:gd name="T1" fmla="*/ 0 h 387"/>
                  <a:gd name="T2" fmla="*/ 17 w 440"/>
                  <a:gd name="T3" fmla="*/ 72 h 387"/>
                  <a:gd name="T4" fmla="*/ 8 w 440"/>
                  <a:gd name="T5" fmla="*/ 168 h 387"/>
                  <a:gd name="T6" fmla="*/ 66 w 440"/>
                  <a:gd name="T7" fmla="*/ 288 h 387"/>
                  <a:gd name="T8" fmla="*/ 158 w 440"/>
                  <a:gd name="T9" fmla="*/ 352 h 387"/>
                  <a:gd name="T10" fmla="*/ 304 w 440"/>
                  <a:gd name="T11" fmla="*/ 384 h 387"/>
                  <a:gd name="T12" fmla="*/ 440 w 440"/>
                  <a:gd name="T13" fmla="*/ 368 h 3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40"/>
                  <a:gd name="T22" fmla="*/ 0 h 387"/>
                  <a:gd name="T23" fmla="*/ 440 w 440"/>
                  <a:gd name="T24" fmla="*/ 387 h 38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40" h="387">
                    <a:moveTo>
                      <a:pt x="58" y="0"/>
                    </a:moveTo>
                    <a:cubicBezTo>
                      <a:pt x="53" y="12"/>
                      <a:pt x="25" y="44"/>
                      <a:pt x="17" y="72"/>
                    </a:cubicBezTo>
                    <a:cubicBezTo>
                      <a:pt x="8" y="100"/>
                      <a:pt x="0" y="132"/>
                      <a:pt x="8" y="168"/>
                    </a:cubicBezTo>
                    <a:cubicBezTo>
                      <a:pt x="17" y="204"/>
                      <a:pt x="42" y="257"/>
                      <a:pt x="66" y="288"/>
                    </a:cubicBezTo>
                    <a:cubicBezTo>
                      <a:pt x="91" y="319"/>
                      <a:pt x="118" y="336"/>
                      <a:pt x="158" y="352"/>
                    </a:cubicBezTo>
                    <a:cubicBezTo>
                      <a:pt x="198" y="368"/>
                      <a:pt x="257" y="381"/>
                      <a:pt x="304" y="384"/>
                    </a:cubicBezTo>
                    <a:cubicBezTo>
                      <a:pt x="351" y="387"/>
                      <a:pt x="412" y="371"/>
                      <a:pt x="440" y="3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9" name="Object 80">
                <a:extLst>
                  <a:ext uri="{FF2B5EF4-FFF2-40B4-BE49-F238E27FC236}">
                    <a16:creationId xmlns:a16="http://schemas.microsoft.com/office/drawing/2014/main" id="{5F0E9863-16A7-BDED-1546-C52DC9AF25EA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777" y="1695"/>
              <a:ext cx="500" cy="2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887" name="Equation" r:id="rId8" imgW="482400" imgH="253800" progId="Equation.DSMT4">
                      <p:embed/>
                    </p:oleObj>
                  </mc:Choice>
                  <mc:Fallback>
                    <p:oleObj name="Equation" r:id="rId8" imgW="482400" imgH="253800" progId="Equation.DSMT4">
                      <p:embed/>
                      <p:pic>
                        <p:nvPicPr>
                          <p:cNvPr id="4102" name="Object 8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77" y="1695"/>
                            <a:ext cx="500" cy="26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CC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1FFC229-C7EF-6178-434E-4FF85DC090C3}"/>
                </a:ext>
              </a:extLst>
            </p:cNvPr>
            <p:cNvSpPr txBox="1"/>
            <p:nvPr/>
          </p:nvSpPr>
          <p:spPr>
            <a:xfrm>
              <a:off x="5669833" y="2243598"/>
              <a:ext cx="16850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Antenna beam</a:t>
              </a:r>
            </a:p>
          </p:txBody>
        </p:sp>
        <p:grpSp>
          <p:nvGrpSpPr>
            <p:cNvPr id="29726" name="Group 29725">
              <a:extLst>
                <a:ext uri="{FF2B5EF4-FFF2-40B4-BE49-F238E27FC236}">
                  <a16:creationId xmlns:a16="http://schemas.microsoft.com/office/drawing/2014/main" id="{D23679E8-ED15-D50D-DDEC-B879791B04A3}"/>
                </a:ext>
              </a:extLst>
            </p:cNvPr>
            <p:cNvGrpSpPr/>
            <p:nvPr/>
          </p:nvGrpSpPr>
          <p:grpSpPr>
            <a:xfrm>
              <a:off x="3834580" y="2183428"/>
              <a:ext cx="1524000" cy="1858963"/>
              <a:chOff x="0" y="2109687"/>
              <a:chExt cx="1524000" cy="1858963"/>
            </a:xfrm>
          </p:grpSpPr>
          <p:grpSp>
            <p:nvGrpSpPr>
              <p:cNvPr id="29710" name="Group 54"/>
              <p:cNvGrpSpPr>
                <a:grpSpLocks/>
              </p:cNvGrpSpPr>
              <p:nvPr/>
            </p:nvGrpSpPr>
            <p:grpSpPr bwMode="auto">
              <a:xfrm rot="16200000">
                <a:off x="749300" y="3151087"/>
                <a:ext cx="833438" cy="677863"/>
                <a:chOff x="448" y="1477"/>
                <a:chExt cx="941" cy="731"/>
              </a:xfrm>
            </p:grpSpPr>
            <p:sp>
              <p:nvSpPr>
                <p:cNvPr id="29712" name="Freeform 50"/>
                <p:cNvSpPr>
                  <a:spLocks/>
                </p:cNvSpPr>
                <p:nvPr/>
              </p:nvSpPr>
              <p:spPr bwMode="auto">
                <a:xfrm>
                  <a:off x="448" y="1477"/>
                  <a:ext cx="941" cy="731"/>
                </a:xfrm>
                <a:custGeom>
                  <a:avLst/>
                  <a:gdLst>
                    <a:gd name="T0" fmla="*/ 0 w 941"/>
                    <a:gd name="T1" fmla="*/ 731 h 731"/>
                    <a:gd name="T2" fmla="*/ 184 w 941"/>
                    <a:gd name="T3" fmla="*/ 347 h 731"/>
                    <a:gd name="T4" fmla="*/ 448 w 941"/>
                    <a:gd name="T5" fmla="*/ 75 h 731"/>
                    <a:gd name="T6" fmla="*/ 744 w 941"/>
                    <a:gd name="T7" fmla="*/ 3 h 731"/>
                    <a:gd name="T8" fmla="*/ 912 w 941"/>
                    <a:gd name="T9" fmla="*/ 91 h 731"/>
                    <a:gd name="T10" fmla="*/ 912 w 941"/>
                    <a:gd name="T11" fmla="*/ 323 h 731"/>
                    <a:gd name="T12" fmla="*/ 736 w 941"/>
                    <a:gd name="T13" fmla="*/ 523 h 731"/>
                    <a:gd name="T14" fmla="*/ 544 w 941"/>
                    <a:gd name="T15" fmla="*/ 635 h 731"/>
                    <a:gd name="T16" fmla="*/ 336 w 941"/>
                    <a:gd name="T17" fmla="*/ 699 h 731"/>
                    <a:gd name="T18" fmla="*/ 8 w 941"/>
                    <a:gd name="T19" fmla="*/ 723 h 7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41"/>
                    <a:gd name="T31" fmla="*/ 0 h 731"/>
                    <a:gd name="T32" fmla="*/ 941 w 941"/>
                    <a:gd name="T33" fmla="*/ 731 h 7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41" h="731">
                      <a:moveTo>
                        <a:pt x="0" y="731"/>
                      </a:moveTo>
                      <a:cubicBezTo>
                        <a:pt x="29" y="667"/>
                        <a:pt x="109" y="456"/>
                        <a:pt x="184" y="347"/>
                      </a:cubicBezTo>
                      <a:cubicBezTo>
                        <a:pt x="259" y="238"/>
                        <a:pt x="355" y="132"/>
                        <a:pt x="448" y="75"/>
                      </a:cubicBezTo>
                      <a:cubicBezTo>
                        <a:pt x="541" y="18"/>
                        <a:pt x="667" y="0"/>
                        <a:pt x="744" y="3"/>
                      </a:cubicBezTo>
                      <a:cubicBezTo>
                        <a:pt x="821" y="6"/>
                        <a:pt x="884" y="38"/>
                        <a:pt x="912" y="91"/>
                      </a:cubicBezTo>
                      <a:cubicBezTo>
                        <a:pt x="940" y="144"/>
                        <a:pt x="941" y="251"/>
                        <a:pt x="912" y="323"/>
                      </a:cubicBezTo>
                      <a:cubicBezTo>
                        <a:pt x="883" y="395"/>
                        <a:pt x="797" y="471"/>
                        <a:pt x="736" y="523"/>
                      </a:cubicBezTo>
                      <a:cubicBezTo>
                        <a:pt x="675" y="575"/>
                        <a:pt x="611" y="606"/>
                        <a:pt x="544" y="635"/>
                      </a:cubicBezTo>
                      <a:cubicBezTo>
                        <a:pt x="477" y="664"/>
                        <a:pt x="425" y="684"/>
                        <a:pt x="336" y="699"/>
                      </a:cubicBezTo>
                      <a:cubicBezTo>
                        <a:pt x="247" y="714"/>
                        <a:pt x="76" y="718"/>
                        <a:pt x="8" y="723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76762F"/>
                    </a:gs>
                    <a:gs pos="50000">
                      <a:srgbClr val="FFFF66"/>
                    </a:gs>
                    <a:gs pos="100000">
                      <a:srgbClr val="76762F"/>
                    </a:gs>
                  </a:gsLst>
                  <a:lin ang="27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13" name="Freeform 53"/>
                <p:cNvSpPr>
                  <a:spLocks/>
                </p:cNvSpPr>
                <p:nvPr/>
              </p:nvSpPr>
              <p:spPr bwMode="auto">
                <a:xfrm>
                  <a:off x="840" y="1544"/>
                  <a:ext cx="440" cy="387"/>
                </a:xfrm>
                <a:custGeom>
                  <a:avLst/>
                  <a:gdLst>
                    <a:gd name="T0" fmla="*/ 58 w 440"/>
                    <a:gd name="T1" fmla="*/ 0 h 387"/>
                    <a:gd name="T2" fmla="*/ 17 w 440"/>
                    <a:gd name="T3" fmla="*/ 72 h 387"/>
                    <a:gd name="T4" fmla="*/ 8 w 440"/>
                    <a:gd name="T5" fmla="*/ 168 h 387"/>
                    <a:gd name="T6" fmla="*/ 66 w 440"/>
                    <a:gd name="T7" fmla="*/ 288 h 387"/>
                    <a:gd name="T8" fmla="*/ 158 w 440"/>
                    <a:gd name="T9" fmla="*/ 352 h 387"/>
                    <a:gd name="T10" fmla="*/ 304 w 440"/>
                    <a:gd name="T11" fmla="*/ 384 h 387"/>
                    <a:gd name="T12" fmla="*/ 440 w 440"/>
                    <a:gd name="T13" fmla="*/ 368 h 38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40"/>
                    <a:gd name="T22" fmla="*/ 0 h 387"/>
                    <a:gd name="T23" fmla="*/ 440 w 440"/>
                    <a:gd name="T24" fmla="*/ 387 h 387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40" h="387">
                      <a:moveTo>
                        <a:pt x="58" y="0"/>
                      </a:moveTo>
                      <a:cubicBezTo>
                        <a:pt x="53" y="12"/>
                        <a:pt x="25" y="44"/>
                        <a:pt x="17" y="72"/>
                      </a:cubicBezTo>
                      <a:cubicBezTo>
                        <a:pt x="8" y="100"/>
                        <a:pt x="0" y="132"/>
                        <a:pt x="8" y="168"/>
                      </a:cubicBezTo>
                      <a:cubicBezTo>
                        <a:pt x="17" y="204"/>
                        <a:pt x="42" y="257"/>
                        <a:pt x="66" y="288"/>
                      </a:cubicBezTo>
                      <a:cubicBezTo>
                        <a:pt x="91" y="319"/>
                        <a:pt x="118" y="336"/>
                        <a:pt x="158" y="352"/>
                      </a:cubicBezTo>
                      <a:cubicBezTo>
                        <a:pt x="198" y="368"/>
                        <a:pt x="257" y="381"/>
                        <a:pt x="304" y="384"/>
                      </a:cubicBezTo>
                      <a:cubicBezTo>
                        <a:pt x="351" y="387"/>
                        <a:pt x="412" y="371"/>
                        <a:pt x="440" y="36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711" name="Line 55"/>
              <p:cNvSpPr>
                <a:spLocks noChangeShapeType="1"/>
              </p:cNvSpPr>
              <p:nvPr/>
            </p:nvSpPr>
            <p:spPr bwMode="auto">
              <a:xfrm flipH="1" flipV="1">
                <a:off x="508000" y="2546250"/>
                <a:ext cx="1016000" cy="142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29698" name="Object 5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40407591"/>
                  </p:ext>
                </p:extLst>
              </p:nvPr>
            </p:nvGraphicFramePr>
            <p:xfrm>
              <a:off x="0" y="2109687"/>
              <a:ext cx="808038" cy="4540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888" name="Equation" r:id="rId10" imgW="495000" imgH="279360" progId="Equation.DSMT4">
                      <p:embed/>
                    </p:oleObj>
                  </mc:Choice>
                  <mc:Fallback>
                    <p:oleObj name="Equation" r:id="rId10" imgW="495000" imgH="279360" progId="Equation.DSMT4">
                      <p:embed/>
                      <p:pic>
                        <p:nvPicPr>
                          <p:cNvPr id="0" name="Object 5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0" y="2109687"/>
                            <a:ext cx="808038" cy="45402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00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9727" name="TextBox 29726">
              <a:extLst>
                <a:ext uri="{FF2B5EF4-FFF2-40B4-BE49-F238E27FC236}">
                  <a16:creationId xmlns:a16="http://schemas.microsoft.com/office/drawing/2014/main" id="{66ACBF98-6373-379F-1702-A345F44E7EB3}"/>
                </a:ext>
              </a:extLst>
            </p:cNvPr>
            <p:cNvSpPr txBox="1"/>
            <p:nvPr/>
          </p:nvSpPr>
          <p:spPr>
            <a:xfrm>
              <a:off x="2326865" y="2580353"/>
              <a:ext cx="1582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Grating beam</a:t>
              </a:r>
            </a:p>
          </p:txBody>
        </p:sp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3939049"/>
                </p:ext>
              </p:extLst>
            </p:nvPr>
          </p:nvGraphicFramePr>
          <p:xfrm>
            <a:off x="3348038" y="6323013"/>
            <a:ext cx="242887" cy="2681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89" name="Equation" r:id="rId12" imgW="122151" imgH="134843" progId="Equation.DSMT4">
                    <p:embed/>
                  </p:oleObj>
                </mc:Choice>
                <mc:Fallback>
                  <p:oleObj name="Equation" r:id="rId12" imgW="122151" imgH="134843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3348038" y="6323013"/>
                          <a:ext cx="242887" cy="26812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87494284"/>
                </p:ext>
              </p:extLst>
            </p:nvPr>
          </p:nvGraphicFramePr>
          <p:xfrm>
            <a:off x="10025063" y="4116387"/>
            <a:ext cx="248504" cy="293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90" name="Equation" r:id="rId14" imgW="139680" imgH="164880" progId="Equation.DSMT4">
                    <p:embed/>
                  </p:oleObj>
                </mc:Choice>
                <mc:Fallback>
                  <p:oleObj name="Equation" r:id="rId14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10025063" y="4116387"/>
                          <a:ext cx="248504" cy="2936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699" name="Object 2969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24010100"/>
                </p:ext>
              </p:extLst>
            </p:nvPr>
          </p:nvGraphicFramePr>
          <p:xfrm>
            <a:off x="5499099" y="2640011"/>
            <a:ext cx="215901" cy="2159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91" name="Equation" r:id="rId16" imgW="126720" imgH="126720" progId="Equation.DSMT4">
                    <p:embed/>
                  </p:oleObj>
                </mc:Choice>
                <mc:Fallback>
                  <p:oleObj name="Equation" r:id="rId16" imgW="126720" imgH="1267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5499099" y="2640011"/>
                          <a:ext cx="215901" cy="21590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09" name="Object 2970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56771547"/>
                </p:ext>
              </p:extLst>
            </p:nvPr>
          </p:nvGraphicFramePr>
          <p:xfrm>
            <a:off x="6918325" y="4957762"/>
            <a:ext cx="203488" cy="2238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92" name="Equation" r:id="rId18" imgW="126720" imgH="139680" progId="Equation.DSMT4">
                    <p:embed/>
                  </p:oleObj>
                </mc:Choice>
                <mc:Fallback>
                  <p:oleObj name="Equation" r:id="rId18" imgW="12672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6918325" y="4957762"/>
                          <a:ext cx="203488" cy="2238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14" name="Object 297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55646691"/>
                </p:ext>
              </p:extLst>
            </p:nvPr>
          </p:nvGraphicFramePr>
          <p:xfrm>
            <a:off x="4918075" y="5491162"/>
            <a:ext cx="187098" cy="261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93" name="Equation" r:id="rId20" imgW="126720" imgH="177480" progId="Equation.DSMT4">
                    <p:embed/>
                  </p:oleObj>
                </mc:Choice>
                <mc:Fallback>
                  <p:oleObj name="Equation" r:id="rId20" imgW="1267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4918075" y="5491162"/>
                          <a:ext cx="187098" cy="2619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96" name="Straight Connector 95"/>
            <p:cNvCxnSpPr/>
            <p:nvPr/>
          </p:nvCxnSpPr>
          <p:spPr>
            <a:xfrm>
              <a:off x="6362700" y="4791075"/>
              <a:ext cx="90487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5895975" y="5353050"/>
              <a:ext cx="90487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H="1">
              <a:off x="5324476" y="5353050"/>
              <a:ext cx="571499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9716" name="Object 297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9083740"/>
                </p:ext>
              </p:extLst>
            </p:nvPr>
          </p:nvGraphicFramePr>
          <p:xfrm>
            <a:off x="4633912" y="4179308"/>
            <a:ext cx="195263" cy="2307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94" name="Equation" r:id="rId22" imgW="139680" imgH="164880" progId="Equation.DSMT4">
                    <p:embed/>
                  </p:oleObj>
                </mc:Choice>
                <mc:Fallback>
                  <p:oleObj name="Equation" r:id="rId22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4633912" y="4179308"/>
                          <a:ext cx="195263" cy="23076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29" name="Object 297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39525430"/>
                </p:ext>
              </p:extLst>
            </p:nvPr>
          </p:nvGraphicFramePr>
          <p:xfrm>
            <a:off x="3778249" y="4414837"/>
            <a:ext cx="231775" cy="231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95" name="Equation" r:id="rId24" imgW="177480" imgH="177480" progId="Equation.DSMT4">
                    <p:embed/>
                  </p:oleObj>
                </mc:Choice>
                <mc:Fallback>
                  <p:oleObj name="Equation" r:id="rId24" imgW="17748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3778249" y="4414837"/>
                          <a:ext cx="231775" cy="2317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2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2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3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26" name="Rectangle 6"/>
          <p:cNvSpPr>
            <a:spLocks noChangeArrowheads="1"/>
          </p:cNvSpPr>
          <p:nvPr/>
        </p:nvSpPr>
        <p:spPr bwMode="auto">
          <a:xfrm>
            <a:off x="3452814" y="1"/>
            <a:ext cx="53482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Grating Lobes (cont.)</a:t>
            </a:r>
          </a:p>
        </p:txBody>
      </p:sp>
      <p:graphicFrame>
        <p:nvGraphicFramePr>
          <p:cNvPr id="30722" name="Object 21"/>
          <p:cNvGraphicFramePr>
            <a:graphicFrameLocks noChangeAspect="1"/>
          </p:cNvGraphicFramePr>
          <p:nvPr/>
        </p:nvGraphicFramePr>
        <p:xfrm>
          <a:off x="4003676" y="1046164"/>
          <a:ext cx="381476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2" name="Equation" r:id="rId4" imgW="1777680" imgH="241200" progId="Equation.DSMT4">
                  <p:embed/>
                </p:oleObj>
              </mc:Choice>
              <mc:Fallback>
                <p:oleObj name="Equation" r:id="rId4" imgW="1777680" imgH="2412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3676" y="1046164"/>
                        <a:ext cx="3814763" cy="5175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" name="Slide Number Placeholder 12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34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216025" y="1858963"/>
            <a:ext cx="7939088" cy="4694237"/>
            <a:chOff x="1216025" y="1858963"/>
            <a:chExt cx="7939088" cy="4694237"/>
          </a:xfrm>
        </p:grpSpPr>
        <p:sp>
          <p:nvSpPr>
            <p:cNvPr id="30734" name="Oval 130"/>
            <p:cNvSpPr>
              <a:spLocks noChangeArrowheads="1"/>
            </p:cNvSpPr>
            <p:nvPr/>
          </p:nvSpPr>
          <p:spPr bwMode="auto">
            <a:xfrm>
              <a:off x="5461000" y="3882188"/>
              <a:ext cx="610937" cy="556124"/>
            </a:xfrm>
            <a:prstGeom prst="ellipse">
              <a:avLst/>
            </a:prstGeom>
            <a:solidFill>
              <a:srgbClr val="00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5" name="Line 23"/>
            <p:cNvSpPr>
              <a:spLocks noChangeShapeType="1"/>
            </p:cNvSpPr>
            <p:nvPr/>
          </p:nvSpPr>
          <p:spPr bwMode="auto">
            <a:xfrm>
              <a:off x="3289300" y="4178300"/>
              <a:ext cx="53721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6" name="Line 24"/>
            <p:cNvSpPr>
              <a:spLocks noChangeShapeType="1"/>
            </p:cNvSpPr>
            <p:nvPr/>
          </p:nvSpPr>
          <p:spPr bwMode="auto">
            <a:xfrm flipV="1">
              <a:off x="5778500" y="2387600"/>
              <a:ext cx="0" cy="3619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739" name="Group 27"/>
            <p:cNvGrpSpPr>
              <a:grpSpLocks/>
            </p:cNvGrpSpPr>
            <p:nvPr/>
          </p:nvGrpSpPr>
          <p:grpSpPr bwMode="auto">
            <a:xfrm>
              <a:off x="3822700" y="4022725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30831" name="Oval 28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32" name="Oval 29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33" name="Oval 30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34" name="Oval 31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35" name="Oval 32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36" name="Oval 33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37" name="Oval 34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38" name="Oval 35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39" name="Oval 36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40" name="Oval 37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41" name="Oval 38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740" name="Group 39"/>
            <p:cNvGrpSpPr>
              <a:grpSpLocks/>
            </p:cNvGrpSpPr>
            <p:nvPr/>
          </p:nvGrpSpPr>
          <p:grpSpPr bwMode="auto">
            <a:xfrm>
              <a:off x="3822700" y="4383088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30820" name="Oval 40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1" name="Oval 41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2" name="Oval 42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3" name="Oval 43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4" name="Oval 44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5" name="Oval 45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6" name="Oval 46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7" name="Oval 47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8" name="Oval 48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9" name="Oval 49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30" name="Oval 50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741" name="Group 51"/>
            <p:cNvGrpSpPr>
              <a:grpSpLocks/>
            </p:cNvGrpSpPr>
            <p:nvPr/>
          </p:nvGrpSpPr>
          <p:grpSpPr bwMode="auto">
            <a:xfrm>
              <a:off x="3822700" y="4745038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30809" name="Oval 52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0" name="Oval 53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1" name="Oval 54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2" name="Oval 55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3" name="Oval 56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4" name="Oval 57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5" name="Oval 58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6" name="Oval 59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7" name="Oval 60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8" name="Oval 61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9" name="Oval 62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742" name="Group 63"/>
            <p:cNvGrpSpPr>
              <a:grpSpLocks/>
            </p:cNvGrpSpPr>
            <p:nvPr/>
          </p:nvGrpSpPr>
          <p:grpSpPr bwMode="auto">
            <a:xfrm>
              <a:off x="3822700" y="3660775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30798" name="Oval 64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99" name="Oval 65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00" name="Oval 66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01" name="Oval 67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02" name="Oval 68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03" name="Oval 69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04" name="Oval 70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05" name="Oval 71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06" name="Oval 72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07" name="Oval 73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08" name="Oval 74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743" name="Group 75"/>
            <p:cNvGrpSpPr>
              <a:grpSpLocks/>
            </p:cNvGrpSpPr>
            <p:nvPr/>
          </p:nvGrpSpPr>
          <p:grpSpPr bwMode="auto">
            <a:xfrm>
              <a:off x="3822700" y="3300413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30787" name="Oval 76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8" name="Oval 77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9" name="Oval 78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90" name="Oval 79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91" name="Oval 80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92" name="Oval 81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93" name="Oval 82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94" name="Oval 83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95" name="Oval 84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96" name="Oval 85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97" name="Oval 86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744" name="Group 87"/>
            <p:cNvGrpSpPr>
              <a:grpSpLocks/>
            </p:cNvGrpSpPr>
            <p:nvPr/>
          </p:nvGrpSpPr>
          <p:grpSpPr bwMode="auto">
            <a:xfrm>
              <a:off x="3822700" y="5105400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30776" name="Oval 88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7" name="Oval 89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8" name="Oval 90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9" name="Oval 91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0" name="Oval 92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1" name="Oval 93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2" name="Oval 94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3" name="Oval 95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4" name="Oval 96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5" name="Oval 97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6" name="Oval 98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745" name="Group 99"/>
            <p:cNvGrpSpPr>
              <a:grpSpLocks/>
            </p:cNvGrpSpPr>
            <p:nvPr/>
          </p:nvGrpSpPr>
          <p:grpSpPr bwMode="auto">
            <a:xfrm>
              <a:off x="3822700" y="5467350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30765" name="Oval 100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6" name="Oval 101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7" name="Oval 102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8" name="Oval 103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9" name="Oval 104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0" name="Oval 105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1" name="Oval 106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2" name="Oval 107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3" name="Oval 108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4" name="Oval 109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5" name="Oval 110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746" name="Group 111"/>
            <p:cNvGrpSpPr>
              <a:grpSpLocks/>
            </p:cNvGrpSpPr>
            <p:nvPr/>
          </p:nvGrpSpPr>
          <p:grpSpPr bwMode="auto">
            <a:xfrm>
              <a:off x="3822700" y="2940050"/>
              <a:ext cx="4305300" cy="88900"/>
              <a:chOff x="1344" y="2148"/>
              <a:chExt cx="2712" cy="56"/>
            </a:xfrm>
            <a:solidFill>
              <a:schemeClr val="tx1"/>
            </a:solidFill>
          </p:grpSpPr>
          <p:sp>
            <p:nvSpPr>
              <p:cNvPr id="30754" name="Oval 112"/>
              <p:cNvSpPr>
                <a:spLocks noChangeArrowheads="1"/>
              </p:cNvSpPr>
              <p:nvPr/>
            </p:nvSpPr>
            <p:spPr bwMode="auto">
              <a:xfrm>
                <a:off x="134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5" name="Oval 113"/>
              <p:cNvSpPr>
                <a:spLocks noChangeArrowheads="1"/>
              </p:cNvSpPr>
              <p:nvPr/>
            </p:nvSpPr>
            <p:spPr bwMode="auto">
              <a:xfrm>
                <a:off x="1609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6" name="Oval 114"/>
              <p:cNvSpPr>
                <a:spLocks noChangeArrowheads="1"/>
              </p:cNvSpPr>
              <p:nvPr/>
            </p:nvSpPr>
            <p:spPr bwMode="auto">
              <a:xfrm>
                <a:off x="1875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7" name="Oval 115"/>
              <p:cNvSpPr>
                <a:spLocks noChangeArrowheads="1"/>
              </p:cNvSpPr>
              <p:nvPr/>
            </p:nvSpPr>
            <p:spPr bwMode="auto">
              <a:xfrm>
                <a:off x="214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8" name="Oval 116"/>
              <p:cNvSpPr>
                <a:spLocks noChangeArrowheads="1"/>
              </p:cNvSpPr>
              <p:nvPr/>
            </p:nvSpPr>
            <p:spPr bwMode="auto">
              <a:xfrm>
                <a:off x="2406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9" name="Oval 117"/>
              <p:cNvSpPr>
                <a:spLocks noChangeArrowheads="1"/>
              </p:cNvSpPr>
              <p:nvPr/>
            </p:nvSpPr>
            <p:spPr bwMode="auto">
              <a:xfrm>
                <a:off x="2672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0" name="Oval 118"/>
              <p:cNvSpPr>
                <a:spLocks noChangeArrowheads="1"/>
              </p:cNvSpPr>
              <p:nvPr/>
            </p:nvSpPr>
            <p:spPr bwMode="auto">
              <a:xfrm>
                <a:off x="2937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1" name="Oval 119"/>
              <p:cNvSpPr>
                <a:spLocks noChangeArrowheads="1"/>
              </p:cNvSpPr>
              <p:nvPr/>
            </p:nvSpPr>
            <p:spPr bwMode="auto">
              <a:xfrm>
                <a:off x="3203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2" name="Oval 120"/>
              <p:cNvSpPr>
                <a:spLocks noChangeArrowheads="1"/>
              </p:cNvSpPr>
              <p:nvPr/>
            </p:nvSpPr>
            <p:spPr bwMode="auto">
              <a:xfrm>
                <a:off x="3468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3" name="Oval 121"/>
              <p:cNvSpPr>
                <a:spLocks noChangeArrowheads="1"/>
              </p:cNvSpPr>
              <p:nvPr/>
            </p:nvSpPr>
            <p:spPr bwMode="auto">
              <a:xfrm>
                <a:off x="3734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4" name="Oval 122"/>
              <p:cNvSpPr>
                <a:spLocks noChangeArrowheads="1"/>
              </p:cNvSpPr>
              <p:nvPr/>
            </p:nvSpPr>
            <p:spPr bwMode="auto">
              <a:xfrm>
                <a:off x="4000" y="214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30723" name="Object 1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05842456"/>
                </p:ext>
              </p:extLst>
            </p:nvPr>
          </p:nvGraphicFramePr>
          <p:xfrm>
            <a:off x="7307263" y="2433638"/>
            <a:ext cx="784225" cy="385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93" name="Equation" r:id="rId6" imgW="571320" imgH="279360" progId="Equation.DSMT4">
                    <p:embed/>
                  </p:oleObj>
                </mc:Choice>
                <mc:Fallback>
                  <p:oleObj name="Equation" r:id="rId6" imgW="571320" imgH="279360" progId="Equation.DSMT4">
                    <p:embed/>
                    <p:pic>
                      <p:nvPicPr>
                        <p:cNvPr id="0" name="Object 1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07263" y="2433638"/>
                          <a:ext cx="784225" cy="3857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24" name="Object 1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83908624"/>
                </p:ext>
              </p:extLst>
            </p:nvPr>
          </p:nvGraphicFramePr>
          <p:xfrm>
            <a:off x="6192838" y="6167438"/>
            <a:ext cx="801688" cy="385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94" name="Equation" r:id="rId8" imgW="583920" imgH="279360" progId="Equation.DSMT4">
                    <p:embed/>
                  </p:oleObj>
                </mc:Choice>
                <mc:Fallback>
                  <p:oleObj name="Equation" r:id="rId8" imgW="583920" imgH="279360" progId="Equation.DSMT4">
                    <p:embed/>
                    <p:pic>
                      <p:nvPicPr>
                        <p:cNvPr id="0" name="Object 1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92838" y="6167438"/>
                          <a:ext cx="801688" cy="3857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747" name="Line 125"/>
            <p:cNvSpPr>
              <a:spLocks noChangeShapeType="1"/>
            </p:cNvSpPr>
            <p:nvPr/>
          </p:nvSpPr>
          <p:spPr bwMode="auto">
            <a:xfrm flipH="1" flipV="1">
              <a:off x="5981700" y="4089400"/>
              <a:ext cx="469900" cy="2057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0725" name="Object 1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05987690"/>
                </p:ext>
              </p:extLst>
            </p:nvPr>
          </p:nvGraphicFramePr>
          <p:xfrm>
            <a:off x="7529513" y="5781675"/>
            <a:ext cx="736600" cy="331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95" name="Equation" r:id="rId10" imgW="393480" imgH="177480" progId="Equation.DSMT4">
                    <p:embed/>
                  </p:oleObj>
                </mc:Choice>
                <mc:Fallback>
                  <p:oleObj name="Equation" r:id="rId10" imgW="393480" imgH="177480" progId="Equation.DSMT4">
                    <p:embed/>
                    <p:pic>
                      <p:nvPicPr>
                        <p:cNvPr id="0" name="Object 1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29513" y="5781675"/>
                          <a:ext cx="736600" cy="3317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748" name="Line 127"/>
            <p:cNvSpPr>
              <a:spLocks noChangeShapeType="1"/>
            </p:cNvSpPr>
            <p:nvPr/>
          </p:nvSpPr>
          <p:spPr bwMode="auto">
            <a:xfrm>
              <a:off x="7645400" y="5664200"/>
              <a:ext cx="4445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9" name="Line 128"/>
            <p:cNvSpPr>
              <a:spLocks noChangeShapeType="1"/>
            </p:cNvSpPr>
            <p:nvPr/>
          </p:nvSpPr>
          <p:spPr bwMode="auto">
            <a:xfrm>
              <a:off x="8293100" y="5143500"/>
              <a:ext cx="0" cy="393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0726" name="Object 1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41379010"/>
                </p:ext>
              </p:extLst>
            </p:nvPr>
          </p:nvGraphicFramePr>
          <p:xfrm>
            <a:off x="8420100" y="5184775"/>
            <a:ext cx="735013" cy="331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96" name="Equation" r:id="rId12" imgW="393480" imgH="177480" progId="Equation.DSMT4">
                    <p:embed/>
                  </p:oleObj>
                </mc:Choice>
                <mc:Fallback>
                  <p:oleObj name="Equation" r:id="rId12" imgW="393480" imgH="177480" progId="Equation.DSMT4">
                    <p:embed/>
                    <p:pic>
                      <p:nvPicPr>
                        <p:cNvPr id="0" name="Object 1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20100" y="5184775"/>
                          <a:ext cx="735013" cy="3317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750" name="Text Box 131"/>
            <p:cNvSpPr txBox="1">
              <a:spLocks noChangeArrowheads="1"/>
            </p:cNvSpPr>
            <p:nvPr/>
          </p:nvSpPr>
          <p:spPr bwMode="auto">
            <a:xfrm>
              <a:off x="1216025" y="1906588"/>
              <a:ext cx="389080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Grating wave for </a:t>
              </a:r>
              <a:r>
                <a:rPr lang="en-US" dirty="0">
                  <a:solidFill>
                    <a:srgbClr val="FF0000"/>
                  </a:solidFill>
                  <a:latin typeface="Times New Roman" pitchFamily="18" charset="0"/>
                </a:rPr>
                <a:t>(-1,0</a:t>
              </a:r>
              <a:r>
                <a:rPr lang="en-US" dirty="0" smtClean="0">
                  <a:solidFill>
                    <a:srgbClr val="FF0000"/>
                  </a:solidFill>
                  <a:latin typeface="Times New Roman" pitchFamily="18" charset="0"/>
                </a:rPr>
                <a:t>) </a:t>
              </a:r>
              <a:r>
                <a:rPr lang="en-US" dirty="0"/>
                <a:t>Floquet wave</a:t>
              </a:r>
            </a:p>
          </p:txBody>
        </p:sp>
        <p:sp>
          <p:nvSpPr>
            <p:cNvPr id="30751" name="Line 132"/>
            <p:cNvSpPr>
              <a:spLocks noChangeShapeType="1"/>
            </p:cNvSpPr>
            <p:nvPr/>
          </p:nvSpPr>
          <p:spPr bwMode="auto">
            <a:xfrm>
              <a:off x="4140200" y="2451100"/>
              <a:ext cx="1333500" cy="15367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3" name="Text Box 25"/>
            <p:cNvSpPr txBox="1">
              <a:spLocks noChangeArrowheads="1"/>
            </p:cNvSpPr>
            <p:nvPr/>
          </p:nvSpPr>
          <p:spPr bwMode="auto">
            <a:xfrm>
              <a:off x="5476257" y="4405518"/>
              <a:ext cx="34496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 dirty="0">
                  <a:latin typeface="Times New Roman" pitchFamily="18" charset="0"/>
                </a:rPr>
                <a:t>k</a:t>
              </a:r>
              <a:r>
                <a:rPr lang="en-US" sz="1600" baseline="-25000" dirty="0">
                  <a:latin typeface="Times New Roman" pitchFamily="18" charset="0"/>
                </a:rPr>
                <a:t>0</a:t>
              </a:r>
            </a:p>
          </p:txBody>
        </p:sp>
        <p:cxnSp>
          <p:nvCxnSpPr>
            <p:cNvPr id="132" name="Straight Arrow Connector 131"/>
            <p:cNvCxnSpPr>
              <a:endCxn id="30753" idx="0"/>
            </p:cNvCxnSpPr>
            <p:nvPr/>
          </p:nvCxnSpPr>
          <p:spPr>
            <a:xfrm flipH="1">
              <a:off x="5648740" y="4178968"/>
              <a:ext cx="126418" cy="22655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40011383"/>
                </p:ext>
              </p:extLst>
            </p:nvPr>
          </p:nvGraphicFramePr>
          <p:xfrm>
            <a:off x="8816974" y="3956050"/>
            <a:ext cx="327025" cy="4537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97" name="Equation" r:id="rId14" imgW="254762" imgH="352224" progId="Equation.DSMT4">
                    <p:embed/>
                  </p:oleObj>
                </mc:Choice>
                <mc:Fallback>
                  <p:oleObj name="Equation" r:id="rId14" imgW="254762" imgH="352224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8816974" y="3956050"/>
                          <a:ext cx="327025" cy="45374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66600882"/>
                </p:ext>
              </p:extLst>
            </p:nvPr>
          </p:nvGraphicFramePr>
          <p:xfrm>
            <a:off x="5635625" y="1858963"/>
            <a:ext cx="336550" cy="4567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98" name="Equation" r:id="rId16" imgW="177480" imgH="241200" progId="Equation.DSMT4">
                    <p:embed/>
                  </p:oleObj>
                </mc:Choice>
                <mc:Fallback>
                  <p:oleObj name="Equation" r:id="rId16" imgW="177480" imgH="241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5635625" y="1858963"/>
                          <a:ext cx="336550" cy="45674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1113090"/>
                </p:ext>
              </p:extLst>
            </p:nvPr>
          </p:nvGraphicFramePr>
          <p:xfrm>
            <a:off x="4767263" y="4824413"/>
            <a:ext cx="333375" cy="3127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99" name="Equation" r:id="rId18" imgW="333925" imgH="312567" progId="Equation.DSMT4">
                    <p:embed/>
                  </p:oleObj>
                </mc:Choice>
                <mc:Fallback>
                  <p:oleObj name="Equation" r:id="rId18" imgW="333925" imgH="31256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4767263" y="4824413"/>
                          <a:ext cx="333375" cy="3127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23" name="Straight Arrow Connector 122"/>
            <p:cNvCxnSpPr>
              <a:endCxn id="30811" idx="7"/>
            </p:cNvCxnSpPr>
            <p:nvPr/>
          </p:nvCxnSpPr>
          <p:spPr>
            <a:xfrm flipH="1">
              <a:off x="4741544" y="4191000"/>
              <a:ext cx="1030606" cy="56705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48398484"/>
                </p:ext>
              </p:extLst>
            </p:nvPr>
          </p:nvGraphicFramePr>
          <p:xfrm>
            <a:off x="4333875" y="4495093"/>
            <a:ext cx="409576" cy="2578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00" name="Equation" r:id="rId20" imgW="342720" imgH="215640" progId="Equation.DSMT4">
                    <p:embed/>
                  </p:oleObj>
                </mc:Choice>
                <mc:Fallback>
                  <p:oleObj name="Equation" r:id="rId20" imgW="342720" imgH="2156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4333875" y="4495093"/>
                          <a:ext cx="409576" cy="257881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3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5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5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5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5414" name="Rectangle 6"/>
          <p:cNvSpPr>
            <a:spLocks noChangeArrowheads="1"/>
          </p:cNvSpPr>
          <p:nvPr/>
        </p:nvSpPr>
        <p:spPr bwMode="auto">
          <a:xfrm>
            <a:off x="3414714" y="1"/>
            <a:ext cx="53482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Pozar Circle Diagram</a:t>
            </a:r>
          </a:p>
        </p:txBody>
      </p:sp>
      <p:graphicFrame>
        <p:nvGraphicFramePr>
          <p:cNvPr id="31746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730906"/>
              </p:ext>
            </p:extLst>
          </p:nvPr>
        </p:nvGraphicFramePr>
        <p:xfrm>
          <a:off x="1198859" y="1913850"/>
          <a:ext cx="2666218" cy="870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1" name="Equation" r:id="rId4" imgW="1206360" imgH="393480" progId="Equation.DSMT4">
                  <p:embed/>
                </p:oleObj>
              </mc:Choice>
              <mc:Fallback>
                <p:oleObj name="Equation" r:id="rId4" imgW="1206360" imgH="393480" progId="Equation.DSMT4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8859" y="1913850"/>
                        <a:ext cx="2666218" cy="87073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7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8594112"/>
              </p:ext>
            </p:extLst>
          </p:nvPr>
        </p:nvGraphicFramePr>
        <p:xfrm>
          <a:off x="1489791" y="5665482"/>
          <a:ext cx="2395538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2" name="Equation" r:id="rId6" imgW="1117440" imgH="190440" progId="Equation.DSMT4">
                  <p:embed/>
                </p:oleObj>
              </mc:Choice>
              <mc:Fallback>
                <p:oleObj name="Equation" r:id="rId6" imgW="1117440" imgH="190440" progId="Equation.DSMT4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791" y="5665482"/>
                        <a:ext cx="2395538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076239"/>
              </p:ext>
            </p:extLst>
          </p:nvPr>
        </p:nvGraphicFramePr>
        <p:xfrm>
          <a:off x="1352244" y="3905660"/>
          <a:ext cx="212407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3" name="Equation" r:id="rId8" imgW="990360" imgH="203040" progId="Equation.DSMT4">
                  <p:embed/>
                </p:oleObj>
              </mc:Choice>
              <mc:Fallback>
                <p:oleObj name="Equation" r:id="rId8" imgW="990360" imgH="203040" progId="Equation.DSMT4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244" y="3905660"/>
                        <a:ext cx="2124075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0" name="Text Box 78"/>
          <p:cNvSpPr txBox="1">
            <a:spLocks noChangeArrowheads="1"/>
          </p:cNvSpPr>
          <p:nvPr/>
        </p:nvSpPr>
        <p:spPr bwMode="auto">
          <a:xfrm>
            <a:off x="1991545" y="1407704"/>
            <a:ext cx="8515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Define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35</a:t>
            </a:fld>
            <a:endParaRPr lang="en-US" dirty="0"/>
          </a:p>
        </p:txBody>
      </p:sp>
      <p:graphicFrame>
        <p:nvGraphicFramePr>
          <p:cNvPr id="2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038748"/>
              </p:ext>
            </p:extLst>
          </p:nvPr>
        </p:nvGraphicFramePr>
        <p:xfrm>
          <a:off x="1393007" y="4348010"/>
          <a:ext cx="2722563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4" name="Equation" r:id="rId10" imgW="1269720" imgH="241200" progId="Equation.DSMT4">
                  <p:embed/>
                </p:oleObj>
              </mc:Choice>
              <mc:Fallback>
                <p:oleObj name="Equation" r:id="rId10" imgW="1269720" imgH="241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3007" y="4348010"/>
                        <a:ext cx="2722563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8954602"/>
              </p:ext>
            </p:extLst>
          </p:nvPr>
        </p:nvGraphicFramePr>
        <p:xfrm>
          <a:off x="1543818" y="6088627"/>
          <a:ext cx="13335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5" name="Equation" r:id="rId12" imgW="622080" imgH="190440" progId="Equation.DSMT4">
                  <p:embed/>
                </p:oleObj>
              </mc:Choice>
              <mc:Fallback>
                <p:oleObj name="Equation" r:id="rId12" imgW="622080" imgH="1904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818" y="6088627"/>
                        <a:ext cx="133350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E58AE894-7A34-CB83-B61E-D1862057E1F5}"/>
              </a:ext>
            </a:extLst>
          </p:cNvPr>
          <p:cNvGrpSpPr/>
          <p:nvPr/>
        </p:nvGrpSpPr>
        <p:grpSpPr>
          <a:xfrm>
            <a:off x="4895645" y="1344971"/>
            <a:ext cx="5778719" cy="4689578"/>
            <a:chOff x="4895645" y="1344971"/>
            <a:chExt cx="5778719" cy="4689578"/>
          </a:xfrm>
        </p:grpSpPr>
        <p:sp>
          <p:nvSpPr>
            <p:cNvPr id="31761" name="Oval 12"/>
            <p:cNvSpPr>
              <a:spLocks noChangeArrowheads="1"/>
            </p:cNvSpPr>
            <p:nvPr/>
          </p:nvSpPr>
          <p:spPr bwMode="auto">
            <a:xfrm>
              <a:off x="6114845" y="2700799"/>
              <a:ext cx="2438400" cy="2397125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1762" name="Line 13"/>
            <p:cNvSpPr>
              <a:spLocks noChangeShapeType="1"/>
            </p:cNvSpPr>
            <p:nvPr/>
          </p:nvSpPr>
          <p:spPr bwMode="auto">
            <a:xfrm>
              <a:off x="7336093" y="1703849"/>
              <a:ext cx="0" cy="43307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3" name="Line 14"/>
            <p:cNvSpPr>
              <a:spLocks noChangeShapeType="1"/>
            </p:cNvSpPr>
            <p:nvPr/>
          </p:nvSpPr>
          <p:spPr bwMode="auto">
            <a:xfrm>
              <a:off x="4895645" y="3926349"/>
              <a:ext cx="4775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1749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47914694"/>
                </p:ext>
              </p:extLst>
            </p:nvPr>
          </p:nvGraphicFramePr>
          <p:xfrm>
            <a:off x="9826420" y="3799349"/>
            <a:ext cx="246063" cy="273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06" name="Equation" r:id="rId14" imgW="114120" imgH="126720" progId="Equation.DSMT4">
                    <p:embed/>
                  </p:oleObj>
                </mc:Choice>
                <mc:Fallback>
                  <p:oleObj name="Equation" r:id="rId14" imgW="114120" imgH="12672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826420" y="3799349"/>
                          <a:ext cx="246063" cy="273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750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20638464"/>
                </p:ext>
              </p:extLst>
            </p:nvPr>
          </p:nvGraphicFramePr>
          <p:xfrm>
            <a:off x="7213498" y="1344971"/>
            <a:ext cx="219075" cy="273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07" name="Equation" r:id="rId16" imgW="101520" imgH="126720" progId="Equation.DSMT4">
                    <p:embed/>
                  </p:oleObj>
                </mc:Choice>
                <mc:Fallback>
                  <p:oleObj name="Equation" r:id="rId16" imgW="101520" imgH="12672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13498" y="1344971"/>
                          <a:ext cx="219075" cy="273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764" name="Line 60"/>
            <p:cNvSpPr>
              <a:spLocks noChangeShapeType="1"/>
            </p:cNvSpPr>
            <p:nvPr/>
          </p:nvSpPr>
          <p:spPr bwMode="auto">
            <a:xfrm>
              <a:off x="7321345" y="3913649"/>
              <a:ext cx="1257300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5" name="Line 61"/>
            <p:cNvSpPr>
              <a:spLocks noChangeShapeType="1"/>
            </p:cNvSpPr>
            <p:nvPr/>
          </p:nvSpPr>
          <p:spPr bwMode="auto">
            <a:xfrm flipV="1">
              <a:off x="7334045" y="2719849"/>
              <a:ext cx="0" cy="12065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6" name="Text Box 62"/>
            <p:cNvSpPr txBox="1">
              <a:spLocks noChangeArrowheads="1"/>
            </p:cNvSpPr>
            <p:nvPr/>
          </p:nvSpPr>
          <p:spPr bwMode="auto">
            <a:xfrm>
              <a:off x="7935708" y="5472574"/>
              <a:ext cx="15176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E-plane scan</a:t>
              </a:r>
            </a:p>
          </p:txBody>
        </p:sp>
        <p:sp>
          <p:nvSpPr>
            <p:cNvPr id="31767" name="Text Box 63"/>
            <p:cNvSpPr txBox="1">
              <a:spLocks noChangeArrowheads="1"/>
            </p:cNvSpPr>
            <p:nvPr/>
          </p:nvSpPr>
          <p:spPr bwMode="auto">
            <a:xfrm>
              <a:off x="8740570" y="1676862"/>
              <a:ext cx="15303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H-plane scan</a:t>
              </a:r>
            </a:p>
          </p:txBody>
        </p:sp>
        <p:sp>
          <p:nvSpPr>
            <p:cNvPr id="31768" name="Line 64"/>
            <p:cNvSpPr>
              <a:spLocks noChangeShapeType="1"/>
            </p:cNvSpPr>
            <p:nvPr/>
          </p:nvSpPr>
          <p:spPr bwMode="auto">
            <a:xfrm flipH="1" flipV="1">
              <a:off x="7676945" y="4002549"/>
              <a:ext cx="406400" cy="13843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9" name="Line 65"/>
            <p:cNvSpPr>
              <a:spLocks noChangeShapeType="1"/>
            </p:cNvSpPr>
            <p:nvPr/>
          </p:nvSpPr>
          <p:spPr bwMode="auto">
            <a:xfrm flipH="1">
              <a:off x="7422945" y="2021349"/>
              <a:ext cx="1333500" cy="1092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70" name="Line 67"/>
            <p:cNvSpPr>
              <a:spLocks noChangeShapeType="1"/>
            </p:cNvSpPr>
            <p:nvPr/>
          </p:nvSpPr>
          <p:spPr bwMode="auto">
            <a:xfrm flipV="1">
              <a:off x="7308645" y="3291349"/>
              <a:ext cx="749300" cy="635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71" name="Oval 68"/>
            <p:cNvSpPr>
              <a:spLocks noChangeArrowheads="1"/>
            </p:cNvSpPr>
            <p:nvPr/>
          </p:nvSpPr>
          <p:spPr bwMode="auto">
            <a:xfrm>
              <a:off x="8019845" y="3232612"/>
              <a:ext cx="88900" cy="889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1772" name="Freeform 71"/>
            <p:cNvSpPr>
              <a:spLocks/>
            </p:cNvSpPr>
            <p:nvPr/>
          </p:nvSpPr>
          <p:spPr bwMode="auto">
            <a:xfrm>
              <a:off x="7534070" y="3734262"/>
              <a:ext cx="87313" cy="160338"/>
            </a:xfrm>
            <a:custGeom>
              <a:avLst/>
              <a:gdLst>
                <a:gd name="T0" fmla="*/ 0 w 135"/>
                <a:gd name="T1" fmla="*/ 0 h 222"/>
                <a:gd name="T2" fmla="*/ 4 w 135"/>
                <a:gd name="T3" fmla="*/ 4 h 222"/>
                <a:gd name="T4" fmla="*/ 7 w 135"/>
                <a:gd name="T5" fmla="*/ 9 h 222"/>
                <a:gd name="T6" fmla="*/ 9 w 135"/>
                <a:gd name="T7" fmla="*/ 14 h 222"/>
                <a:gd name="T8" fmla="*/ 9 w 135"/>
                <a:gd name="T9" fmla="*/ 21 h 2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5"/>
                <a:gd name="T16" fmla="*/ 0 h 222"/>
                <a:gd name="T17" fmla="*/ 135 w 135"/>
                <a:gd name="T18" fmla="*/ 222 h 2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5" h="222">
                  <a:moveTo>
                    <a:pt x="0" y="0"/>
                  </a:moveTo>
                  <a:cubicBezTo>
                    <a:pt x="10" y="6"/>
                    <a:pt x="43" y="26"/>
                    <a:pt x="60" y="42"/>
                  </a:cubicBezTo>
                  <a:cubicBezTo>
                    <a:pt x="77" y="58"/>
                    <a:pt x="91" y="75"/>
                    <a:pt x="102" y="93"/>
                  </a:cubicBezTo>
                  <a:cubicBezTo>
                    <a:pt x="113" y="111"/>
                    <a:pt x="122" y="127"/>
                    <a:pt x="127" y="148"/>
                  </a:cubicBezTo>
                  <a:cubicBezTo>
                    <a:pt x="132" y="169"/>
                    <a:pt x="133" y="207"/>
                    <a:pt x="135" y="222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73" name="Line 72"/>
            <p:cNvSpPr>
              <a:spLocks noChangeShapeType="1"/>
            </p:cNvSpPr>
            <p:nvPr/>
          </p:nvSpPr>
          <p:spPr bwMode="auto">
            <a:xfrm flipH="1">
              <a:off x="6172200" y="3932699"/>
              <a:ext cx="1139620" cy="3295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1752" name="Object 7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09264216"/>
                </p:ext>
              </p:extLst>
            </p:nvPr>
          </p:nvGraphicFramePr>
          <p:xfrm>
            <a:off x="6689060" y="4134465"/>
            <a:ext cx="327025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08" name="Equation" r:id="rId18" imgW="152280" imgH="190440" progId="Equation.DSMT4">
                    <p:embed/>
                  </p:oleObj>
                </mc:Choice>
                <mc:Fallback>
                  <p:oleObj name="Equation" r:id="rId18" imgW="152280" imgH="190440" progId="Equation.DSMT4">
                    <p:embed/>
                    <p:pic>
                      <p:nvPicPr>
                        <p:cNvPr id="0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89060" y="4134465"/>
                          <a:ext cx="327025" cy="409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774" name="Text Box 76"/>
            <p:cNvSpPr txBox="1">
              <a:spLocks noChangeArrowheads="1"/>
            </p:cNvSpPr>
            <p:nvPr/>
          </p:nvSpPr>
          <p:spPr bwMode="auto">
            <a:xfrm rot="19314094">
              <a:off x="7245145" y="3154824"/>
              <a:ext cx="94456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i="1" dirty="0">
                  <a:latin typeface="Times New Roman" pitchFamily="18" charset="0"/>
                </a:rPr>
                <a:t>k</a:t>
              </a:r>
              <a:r>
                <a:rPr lang="en-US" baseline="-25000" dirty="0">
                  <a:latin typeface="Times New Roman" pitchFamily="18" charset="0"/>
                </a:rPr>
                <a:t>0</a:t>
              </a:r>
              <a:r>
                <a:rPr lang="en-US" dirty="0">
                  <a:latin typeface="Times New Roman" pitchFamily="18" charset="0"/>
                </a:rPr>
                <a:t>sin</a:t>
              </a:r>
              <a:r>
                <a:rPr lang="en-US" dirty="0">
                  <a:sym typeface="Symbol" pitchFamily="18" charset="2"/>
                </a:rPr>
                <a:t></a:t>
              </a:r>
              <a:r>
                <a:rPr lang="en-US" baseline="-25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0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311025" y="2636583"/>
              <a:ext cx="23633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</a:rPr>
                <a:t>Visible space circle</a:t>
              </a:r>
            </a:p>
          </p:txBody>
        </p:sp>
        <p:sp>
          <p:nvSpPr>
            <p:cNvPr id="35" name="Freeform 34"/>
            <p:cNvSpPr/>
            <p:nvPr/>
          </p:nvSpPr>
          <p:spPr>
            <a:xfrm>
              <a:off x="7948551" y="3503222"/>
              <a:ext cx="202870" cy="391885"/>
            </a:xfrm>
            <a:custGeom>
              <a:avLst/>
              <a:gdLst>
                <a:gd name="connsiteX0" fmla="*/ 190005 w 215735"/>
                <a:gd name="connsiteY0" fmla="*/ 391885 h 391885"/>
                <a:gd name="connsiteX1" fmla="*/ 201880 w 215735"/>
                <a:gd name="connsiteY1" fmla="*/ 320634 h 391885"/>
                <a:gd name="connsiteX2" fmla="*/ 106878 w 215735"/>
                <a:gd name="connsiteY2" fmla="*/ 83127 h 391885"/>
                <a:gd name="connsiteX3" fmla="*/ 0 w 215735"/>
                <a:gd name="connsiteY3" fmla="*/ 0 h 391885"/>
                <a:gd name="connsiteX0" fmla="*/ 190005 w 205838"/>
                <a:gd name="connsiteY0" fmla="*/ 391885 h 391885"/>
                <a:gd name="connsiteX1" fmla="*/ 201880 w 205838"/>
                <a:gd name="connsiteY1" fmla="*/ 320634 h 391885"/>
                <a:gd name="connsiteX2" fmla="*/ 166255 w 205838"/>
                <a:gd name="connsiteY2" fmla="*/ 166254 h 391885"/>
                <a:gd name="connsiteX3" fmla="*/ 0 w 205838"/>
                <a:gd name="connsiteY3" fmla="*/ 0 h 391885"/>
                <a:gd name="connsiteX0" fmla="*/ 190005 w 209797"/>
                <a:gd name="connsiteY0" fmla="*/ 391885 h 391885"/>
                <a:gd name="connsiteX1" fmla="*/ 201880 w 209797"/>
                <a:gd name="connsiteY1" fmla="*/ 320634 h 391885"/>
                <a:gd name="connsiteX2" fmla="*/ 142504 w 209797"/>
                <a:gd name="connsiteY2" fmla="*/ 118752 h 391885"/>
                <a:gd name="connsiteX3" fmla="*/ 0 w 209797"/>
                <a:gd name="connsiteY3" fmla="*/ 0 h 391885"/>
                <a:gd name="connsiteX0" fmla="*/ 190005 w 202870"/>
                <a:gd name="connsiteY0" fmla="*/ 391885 h 391885"/>
                <a:gd name="connsiteX1" fmla="*/ 167375 w 202870"/>
                <a:gd name="connsiteY1" fmla="*/ 242996 h 391885"/>
                <a:gd name="connsiteX2" fmla="*/ 142504 w 202870"/>
                <a:gd name="connsiteY2" fmla="*/ 118752 h 391885"/>
                <a:gd name="connsiteX3" fmla="*/ 0 w 202870"/>
                <a:gd name="connsiteY3" fmla="*/ 0 h 391885"/>
                <a:gd name="connsiteX0" fmla="*/ 190005 w 202870"/>
                <a:gd name="connsiteY0" fmla="*/ 391885 h 391885"/>
                <a:gd name="connsiteX1" fmla="*/ 193254 w 202870"/>
                <a:gd name="connsiteY1" fmla="*/ 242996 h 391885"/>
                <a:gd name="connsiteX2" fmla="*/ 142504 w 202870"/>
                <a:gd name="connsiteY2" fmla="*/ 118752 h 391885"/>
                <a:gd name="connsiteX3" fmla="*/ 0 w 202870"/>
                <a:gd name="connsiteY3" fmla="*/ 0 h 391885"/>
                <a:gd name="connsiteX0" fmla="*/ 190005 w 202870"/>
                <a:gd name="connsiteY0" fmla="*/ 391885 h 391885"/>
                <a:gd name="connsiteX1" fmla="*/ 193254 w 202870"/>
                <a:gd name="connsiteY1" fmla="*/ 242996 h 391885"/>
                <a:gd name="connsiteX2" fmla="*/ 142504 w 202870"/>
                <a:gd name="connsiteY2" fmla="*/ 92873 h 391885"/>
                <a:gd name="connsiteX3" fmla="*/ 0 w 202870"/>
                <a:gd name="connsiteY3" fmla="*/ 0 h 391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70" h="391885">
                  <a:moveTo>
                    <a:pt x="190005" y="391885"/>
                  </a:moveTo>
                  <a:cubicBezTo>
                    <a:pt x="202870" y="381989"/>
                    <a:pt x="201171" y="292831"/>
                    <a:pt x="193254" y="242996"/>
                  </a:cubicBezTo>
                  <a:cubicBezTo>
                    <a:pt x="185337" y="193161"/>
                    <a:pt x="174713" y="133372"/>
                    <a:pt x="142504" y="92873"/>
                  </a:cubicBezTo>
                  <a:cubicBezTo>
                    <a:pt x="110295" y="52374"/>
                    <a:pt x="36615" y="14844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36" name="Object 7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83467885"/>
                </p:ext>
              </p:extLst>
            </p:nvPr>
          </p:nvGraphicFramePr>
          <p:xfrm>
            <a:off x="7767638" y="3539614"/>
            <a:ext cx="272445" cy="3758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09" name="Equation" r:id="rId20" imgW="164880" imgH="228600" progId="Equation.DSMT4">
                    <p:embed/>
                  </p:oleObj>
                </mc:Choice>
                <mc:Fallback>
                  <p:oleObj name="Equation" r:id="rId20" imgW="164880" imgH="228600" progId="Equation.DSMT4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67638" y="3539614"/>
                          <a:ext cx="272445" cy="3758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FB2BDFDB-0224-5594-83E4-680A200F62F5}"/>
              </a:ext>
            </a:extLst>
          </p:cNvPr>
          <p:cNvSpPr txBox="1"/>
          <p:nvPr/>
        </p:nvSpPr>
        <p:spPr>
          <a:xfrm>
            <a:off x="700550" y="3406877"/>
            <a:ext cx="3005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Radial distance in </a:t>
            </a:r>
            <a:r>
              <a:rPr 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</a:t>
            </a:r>
            <a:r>
              <a:rPr lang="en-US" dirty="0">
                <a:solidFill>
                  <a:srgbClr val="0000FF"/>
                </a:solidFill>
              </a:rPr>
              <a:t> plane: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0B2F51-FBA6-FD4B-1B3E-DB75C616A92E}"/>
              </a:ext>
            </a:extLst>
          </p:cNvPr>
          <p:cNvSpPr txBox="1"/>
          <p:nvPr/>
        </p:nvSpPr>
        <p:spPr>
          <a:xfrm>
            <a:off x="727588" y="5174226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Angle in </a:t>
            </a:r>
            <a:r>
              <a:rPr lang="en-US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</a:t>
            </a:r>
            <a:r>
              <a:rPr lang="en-US" dirty="0">
                <a:solidFill>
                  <a:srgbClr val="0000FF"/>
                </a:solidFill>
              </a:rPr>
              <a:t> plane: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5175" name="Rectangle 7"/>
          <p:cNvSpPr>
            <a:spLocks noChangeArrowheads="1"/>
          </p:cNvSpPr>
          <p:nvPr/>
        </p:nvSpPr>
        <p:spPr bwMode="auto">
          <a:xfrm>
            <a:off x="2820989" y="1"/>
            <a:ext cx="64785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Pozar Circle Diagram (cont.)</a:t>
            </a:r>
          </a:p>
        </p:txBody>
      </p:sp>
      <p:graphicFrame>
        <p:nvGraphicFramePr>
          <p:cNvPr id="32770" name="Object 9"/>
          <p:cNvGraphicFramePr>
            <a:graphicFrameLocks noChangeAspect="1"/>
          </p:cNvGraphicFramePr>
          <p:nvPr/>
        </p:nvGraphicFramePr>
        <p:xfrm>
          <a:off x="3132139" y="1296039"/>
          <a:ext cx="5221287" cy="505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0" name="Equation" r:id="rId4" imgW="2222280" imgH="215640" progId="Equation.DSMT4">
                  <p:embed/>
                </p:oleObj>
              </mc:Choice>
              <mc:Fallback>
                <p:oleObj name="Equation" r:id="rId4" imgW="2222280" imgH="215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9" y="1296039"/>
                        <a:ext cx="5221287" cy="505774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429932"/>
              </p:ext>
            </p:extLst>
          </p:nvPr>
        </p:nvGraphicFramePr>
        <p:xfrm>
          <a:off x="3193743" y="2408699"/>
          <a:ext cx="152558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1" name="Equation" r:id="rId6" imgW="711000" imgH="215640" progId="Equation.DSMT4">
                  <p:embed/>
                </p:oleObj>
              </mc:Choice>
              <mc:Fallback>
                <p:oleObj name="Equation" r:id="rId6" imgW="711000" imgH="215640" progId="Equation.DSMT4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3743" y="2408699"/>
                        <a:ext cx="1525588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1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6235344"/>
              </p:ext>
            </p:extLst>
          </p:nvPr>
        </p:nvGraphicFramePr>
        <p:xfrm>
          <a:off x="2609595" y="3436904"/>
          <a:ext cx="3198812" cy="703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2" name="Equation" r:id="rId8" imgW="1790640" imgH="393480" progId="Equation.DSMT4">
                  <p:embed/>
                </p:oleObj>
              </mc:Choice>
              <mc:Fallback>
                <p:oleObj name="Equation" r:id="rId8" imgW="1790640" imgH="393480" progId="Equation.DSMT4">
                  <p:embed/>
                  <p:pic>
                    <p:nvPicPr>
                      <p:cNvPr id="0" name="Object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595" y="3436904"/>
                        <a:ext cx="3198812" cy="7035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3" name="Object 1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7810739"/>
              </p:ext>
            </p:extLst>
          </p:nvPr>
        </p:nvGraphicFramePr>
        <p:xfrm>
          <a:off x="3570545" y="4633913"/>
          <a:ext cx="5260975" cy="71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3" name="Equation" r:id="rId10" imgW="2895480" imgH="393480" progId="Equation.DSMT4">
                  <p:embed/>
                </p:oleObj>
              </mc:Choice>
              <mc:Fallback>
                <p:oleObj name="Equation" r:id="rId10" imgW="2895480" imgH="393480" progId="Equation.DSMT4">
                  <p:embed/>
                  <p:pic>
                    <p:nvPicPr>
                      <p:cNvPr id="0" name="Object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0545" y="4633913"/>
                        <a:ext cx="5260975" cy="71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" name="Object 1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2314784"/>
              </p:ext>
            </p:extLst>
          </p:nvPr>
        </p:nvGraphicFramePr>
        <p:xfrm>
          <a:off x="4761119" y="5910281"/>
          <a:ext cx="3062287" cy="753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4" name="Equation" r:id="rId12" imgW="1600200" imgH="393480" progId="Equation.DSMT4">
                  <p:embed/>
                </p:oleObj>
              </mc:Choice>
              <mc:Fallback>
                <p:oleObj name="Equation" r:id="rId12" imgW="1600200" imgH="393480" progId="Equation.DSMT4">
                  <p:embed/>
                  <p:pic>
                    <p:nvPicPr>
                      <p:cNvPr id="0" name="Object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1119" y="5910281"/>
                        <a:ext cx="3062287" cy="7535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1" name="Text Box 124"/>
          <p:cNvSpPr txBox="1">
            <a:spLocks noChangeArrowheads="1"/>
          </p:cNvSpPr>
          <p:nvPr/>
        </p:nvSpPr>
        <p:spPr bwMode="auto">
          <a:xfrm>
            <a:off x="4875474" y="656301"/>
            <a:ext cx="2100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Grating Lobes</a:t>
            </a:r>
          </a:p>
        </p:txBody>
      </p:sp>
      <p:sp>
        <p:nvSpPr>
          <p:cNvPr id="32782" name="Text Box 125"/>
          <p:cNvSpPr txBox="1">
            <a:spLocks noChangeArrowheads="1"/>
          </p:cNvSpPr>
          <p:nvPr/>
        </p:nvSpPr>
        <p:spPr bwMode="auto">
          <a:xfrm>
            <a:off x="1161744" y="2029287"/>
            <a:ext cx="2121093" cy="456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</a:rPr>
              <a:t>So, we require that</a:t>
            </a:r>
          </a:p>
        </p:txBody>
      </p:sp>
      <p:sp>
        <p:nvSpPr>
          <p:cNvPr id="32783" name="Text Box 126"/>
          <p:cNvSpPr txBox="1">
            <a:spLocks noChangeArrowheads="1"/>
          </p:cNvSpPr>
          <p:nvPr/>
        </p:nvSpPr>
        <p:spPr bwMode="auto">
          <a:xfrm>
            <a:off x="1669436" y="3013638"/>
            <a:ext cx="30828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The first inequality gives us: </a:t>
            </a:r>
          </a:p>
        </p:txBody>
      </p:sp>
      <p:sp>
        <p:nvSpPr>
          <p:cNvPr id="32784" name="Text Box 127"/>
          <p:cNvSpPr txBox="1">
            <a:spLocks noChangeArrowheads="1"/>
          </p:cNvSpPr>
          <p:nvPr/>
        </p:nvSpPr>
        <p:spPr bwMode="auto">
          <a:xfrm>
            <a:off x="3113344" y="4246051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32785" name="Text Box 128"/>
          <p:cNvSpPr txBox="1">
            <a:spLocks noChangeArrowheads="1"/>
          </p:cNvSpPr>
          <p:nvPr/>
        </p:nvSpPr>
        <p:spPr bwMode="auto">
          <a:xfrm>
            <a:off x="4233606" y="5446610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36</a:t>
            </a:fld>
            <a:endParaRPr lang="en-US" dirty="0"/>
          </a:p>
        </p:txBody>
      </p:sp>
      <p:graphicFrame>
        <p:nvGraphicFramePr>
          <p:cNvPr id="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8435109"/>
              </p:ext>
            </p:extLst>
          </p:nvPr>
        </p:nvGraphicFramePr>
        <p:xfrm>
          <a:off x="5282893" y="2424574"/>
          <a:ext cx="17716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5" name="Equation" r:id="rId14" imgW="825480" imgH="203040" progId="Equation.DSMT4">
                  <p:embed/>
                </p:oleObj>
              </mc:Choice>
              <mc:Fallback>
                <p:oleObj name="Equation" r:id="rId14" imgW="825480" imgH="2030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2893" y="2424574"/>
                        <a:ext cx="177165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48651" y="2333625"/>
            <a:ext cx="3467100" cy="646331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(A grating lobe then appears from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 smtClean="0"/>
              <a:t>Floquet</a:t>
            </a:r>
            <a:r>
              <a:rPr lang="en-US" dirty="0" smtClean="0"/>
              <a:t> wave.)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79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79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0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379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9265694"/>
              </p:ext>
            </p:extLst>
          </p:nvPr>
        </p:nvGraphicFramePr>
        <p:xfrm>
          <a:off x="2228137" y="1241983"/>
          <a:ext cx="43307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30" name="Equation" r:id="rId4" imgW="2019240" imgH="419040" progId="Equation.DSMT4">
                  <p:embed/>
                </p:oleObj>
              </mc:Choice>
              <mc:Fallback>
                <p:oleObj name="Equation" r:id="rId4" imgW="2019240" imgH="4190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8137" y="1241983"/>
                        <a:ext cx="4330700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3321626"/>
              </p:ext>
            </p:extLst>
          </p:nvPr>
        </p:nvGraphicFramePr>
        <p:xfrm>
          <a:off x="3540125" y="2960688"/>
          <a:ext cx="7615238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31" name="Equation" r:id="rId6" imgW="3898800" imgH="266400" progId="Equation.DSMT4">
                  <p:embed/>
                </p:oleObj>
              </mc:Choice>
              <mc:Fallback>
                <p:oleObj name="Equation" r:id="rId6" imgW="3898800" imgH="266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0125" y="2960688"/>
                        <a:ext cx="7615238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3067903"/>
              </p:ext>
            </p:extLst>
          </p:nvPr>
        </p:nvGraphicFramePr>
        <p:xfrm>
          <a:off x="4119101" y="3754029"/>
          <a:ext cx="2516188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32" name="Equation" r:id="rId8" imgW="1358640" imgH="355320" progId="Equation.DSMT4">
                  <p:embed/>
                </p:oleObj>
              </mc:Choice>
              <mc:Fallback>
                <p:oleObj name="Equation" r:id="rId8" imgW="1358640" imgH="35532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9101" y="3754029"/>
                        <a:ext cx="2516188" cy="6588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2" name="Text Box 15"/>
          <p:cNvSpPr txBox="1">
            <a:spLocks noChangeArrowheads="1"/>
          </p:cNvSpPr>
          <p:nvPr/>
        </p:nvSpPr>
        <p:spPr bwMode="auto">
          <a:xfrm>
            <a:off x="1107567" y="818785"/>
            <a:ext cx="23006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Therefore, we have: </a:t>
            </a:r>
          </a:p>
        </p:txBody>
      </p:sp>
      <p:sp>
        <p:nvSpPr>
          <p:cNvPr id="33803" name="Text Box 16"/>
          <p:cNvSpPr txBox="1">
            <a:spLocks noChangeArrowheads="1"/>
          </p:cNvSpPr>
          <p:nvPr/>
        </p:nvSpPr>
        <p:spPr bwMode="auto">
          <a:xfrm>
            <a:off x="2970405" y="2435680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139282" name="Rectangle 18"/>
          <p:cNvSpPr>
            <a:spLocks noChangeArrowheads="1"/>
          </p:cNvSpPr>
          <p:nvPr/>
        </p:nvSpPr>
        <p:spPr bwMode="auto">
          <a:xfrm>
            <a:off x="2840039" y="1"/>
            <a:ext cx="64785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Pozar Circle Diagram (cont.)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37</a:t>
            </a:fld>
            <a:endParaRPr lang="en-US" dirty="0"/>
          </a:p>
        </p:txBody>
      </p:sp>
      <p:graphicFrame>
        <p:nvGraphicFramePr>
          <p:cNvPr id="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8462097"/>
              </p:ext>
            </p:extLst>
          </p:nvPr>
        </p:nvGraphicFramePr>
        <p:xfrm>
          <a:off x="2193875" y="5355867"/>
          <a:ext cx="3078162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33" name="Equation" r:id="rId10" imgW="1434960" imgH="469800" progId="Equation.DSMT4">
                  <p:embed/>
                </p:oleObj>
              </mc:Choice>
              <mc:Fallback>
                <p:oleObj name="Equation" r:id="rId10" imgW="1434960" imgH="469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3875" y="5355867"/>
                        <a:ext cx="3078162" cy="10096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858912" y="4849454"/>
            <a:ext cx="3762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Summary of grating lobe condition: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90893" y="5531260"/>
            <a:ext cx="3505200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</a:rPr>
              <a:t>Part of the </a:t>
            </a:r>
            <a:r>
              <a:rPr lang="en-US" sz="1600" i="1" dirty="0">
                <a:solidFill>
                  <a:srgbClr val="0000FF"/>
                </a:solidFill>
              </a:rPr>
              <a:t>interior</a:t>
            </a:r>
            <a:r>
              <a:rPr lang="en-US" sz="1600" dirty="0">
                <a:solidFill>
                  <a:srgbClr val="0000FF"/>
                </a:solidFill>
              </a:rPr>
              <a:t> of the </a:t>
            </a:r>
            <a:r>
              <a:rPr lang="en-US" sz="1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600" dirty="0">
                <a:solidFill>
                  <a:srgbClr val="0000FF"/>
                </a:solidFill>
              </a:rPr>
              <a:t>circle is also inside the visible space circle.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10425" y="3933825"/>
            <a:ext cx="3967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(This is the center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p,q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smtClean="0"/>
              <a:t>circle.) 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2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3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3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481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687567"/>
              </p:ext>
            </p:extLst>
          </p:nvPr>
        </p:nvGraphicFramePr>
        <p:xfrm>
          <a:off x="8858251" y="1000125"/>
          <a:ext cx="1227373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08" name="Equation" r:id="rId4" imgW="647640" imgH="698400" progId="Equation.DSMT4">
                  <p:embed/>
                </p:oleObj>
              </mc:Choice>
              <mc:Fallback>
                <p:oleObj name="Equation" r:id="rId4" imgW="647640" imgH="698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8251" y="1000125"/>
                        <a:ext cx="1227373" cy="1325563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7294" name="Rectangle 78"/>
          <p:cNvSpPr>
            <a:spLocks noChangeArrowheads="1"/>
          </p:cNvSpPr>
          <p:nvPr/>
        </p:nvSpPr>
        <p:spPr bwMode="auto">
          <a:xfrm>
            <a:off x="2773364" y="1"/>
            <a:ext cx="64785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Pozar Circle Diagram (cont.)</a:t>
            </a:r>
          </a:p>
        </p:txBody>
      </p:sp>
      <p:sp>
        <p:nvSpPr>
          <p:cNvPr id="73" name="Slide Number Placeholder 7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38</a:t>
            </a:fld>
            <a:endParaRPr lang="en-US" dirty="0"/>
          </a:p>
        </p:txBody>
      </p:sp>
      <p:grpSp>
        <p:nvGrpSpPr>
          <p:cNvPr id="76" name="Group 75"/>
          <p:cNvGrpSpPr/>
          <p:nvPr/>
        </p:nvGrpSpPr>
        <p:grpSpPr>
          <a:xfrm>
            <a:off x="2032000" y="1745258"/>
            <a:ext cx="7615238" cy="5032375"/>
            <a:chOff x="508000" y="1622425"/>
            <a:chExt cx="7615238" cy="5032375"/>
          </a:xfrm>
        </p:grpSpPr>
        <p:sp>
          <p:nvSpPr>
            <p:cNvPr id="34838" name="Oval 19"/>
            <p:cNvSpPr>
              <a:spLocks noChangeArrowheads="1"/>
            </p:cNvSpPr>
            <p:nvPr/>
          </p:nvSpPr>
          <p:spPr bwMode="auto">
            <a:xfrm>
              <a:off x="3289300" y="3787775"/>
              <a:ext cx="1511300" cy="14859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9" name="Line 14"/>
            <p:cNvSpPr>
              <a:spLocks noChangeShapeType="1"/>
            </p:cNvSpPr>
            <p:nvPr/>
          </p:nvSpPr>
          <p:spPr bwMode="auto">
            <a:xfrm>
              <a:off x="4038600" y="2044700"/>
              <a:ext cx="0" cy="4610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40" name="Line 15"/>
            <p:cNvSpPr>
              <a:spLocks noChangeShapeType="1"/>
            </p:cNvSpPr>
            <p:nvPr/>
          </p:nvSpPr>
          <p:spPr bwMode="auto">
            <a:xfrm>
              <a:off x="508000" y="4546600"/>
              <a:ext cx="72009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4821" name="Object 17"/>
            <p:cNvGraphicFramePr>
              <a:graphicFrameLocks noChangeAspect="1"/>
            </p:cNvGraphicFramePr>
            <p:nvPr/>
          </p:nvGraphicFramePr>
          <p:xfrm>
            <a:off x="7877175" y="4419600"/>
            <a:ext cx="246063" cy="273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109" name="Equation" r:id="rId6" imgW="114120" imgH="126720" progId="Equation.DSMT4">
                    <p:embed/>
                  </p:oleObj>
                </mc:Choice>
                <mc:Fallback>
                  <p:oleObj name="Equation" r:id="rId6" imgW="114120" imgH="126720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77175" y="4419600"/>
                          <a:ext cx="246063" cy="273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822" name="Object 18"/>
            <p:cNvGraphicFramePr>
              <a:graphicFrameLocks noChangeAspect="1"/>
            </p:cNvGraphicFramePr>
            <p:nvPr/>
          </p:nvGraphicFramePr>
          <p:xfrm>
            <a:off x="3917950" y="1622425"/>
            <a:ext cx="219075" cy="273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110" name="Equation" r:id="rId8" imgW="101520" imgH="126720" progId="Equation.DSMT4">
                    <p:embed/>
                  </p:oleObj>
                </mc:Choice>
                <mc:Fallback>
                  <p:oleObj name="Equation" r:id="rId8" imgW="101520" imgH="126720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17950" y="1622425"/>
                          <a:ext cx="219075" cy="273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841" name="Line 20"/>
            <p:cNvSpPr>
              <a:spLocks noChangeShapeType="1"/>
            </p:cNvSpPr>
            <p:nvPr/>
          </p:nvSpPr>
          <p:spPr bwMode="auto">
            <a:xfrm flipV="1">
              <a:off x="4038601" y="4011017"/>
              <a:ext cx="514350" cy="5403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4823" name="Object 21"/>
            <p:cNvGraphicFramePr>
              <a:graphicFrameLocks noChangeAspect="1"/>
            </p:cNvGraphicFramePr>
            <p:nvPr/>
          </p:nvGraphicFramePr>
          <p:xfrm>
            <a:off x="4283075" y="4221163"/>
            <a:ext cx="277813" cy="346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111" name="Equation" r:id="rId10" imgW="152280" imgH="190440" progId="Equation.DSMT4">
                    <p:embed/>
                  </p:oleObj>
                </mc:Choice>
                <mc:Fallback>
                  <p:oleObj name="Equation" r:id="rId10" imgW="152280" imgH="190440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3075" y="4221163"/>
                          <a:ext cx="277813" cy="3460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842" name="Oval 22"/>
            <p:cNvSpPr>
              <a:spLocks noChangeArrowheads="1"/>
            </p:cNvSpPr>
            <p:nvPr/>
          </p:nvSpPr>
          <p:spPr bwMode="auto">
            <a:xfrm>
              <a:off x="5778500" y="38100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3" name="Oval 23"/>
            <p:cNvSpPr>
              <a:spLocks noChangeArrowheads="1"/>
            </p:cNvSpPr>
            <p:nvPr/>
          </p:nvSpPr>
          <p:spPr bwMode="auto">
            <a:xfrm>
              <a:off x="2012950" y="38100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4" name="Oval 24"/>
            <p:cNvSpPr>
              <a:spLocks noChangeArrowheads="1"/>
            </p:cNvSpPr>
            <p:nvPr/>
          </p:nvSpPr>
          <p:spPr bwMode="auto">
            <a:xfrm>
              <a:off x="3238500" y="26035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5" name="Oval 25"/>
            <p:cNvSpPr>
              <a:spLocks noChangeArrowheads="1"/>
            </p:cNvSpPr>
            <p:nvPr/>
          </p:nvSpPr>
          <p:spPr bwMode="auto">
            <a:xfrm>
              <a:off x="3289300" y="4981575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6" name="Oval 26"/>
            <p:cNvSpPr>
              <a:spLocks noChangeArrowheads="1"/>
            </p:cNvSpPr>
            <p:nvPr/>
          </p:nvSpPr>
          <p:spPr bwMode="auto">
            <a:xfrm>
              <a:off x="4597400" y="38100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7" name="Oval 27"/>
            <p:cNvSpPr>
              <a:spLocks noChangeArrowheads="1"/>
            </p:cNvSpPr>
            <p:nvPr/>
          </p:nvSpPr>
          <p:spPr bwMode="auto">
            <a:xfrm>
              <a:off x="927100" y="38100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8" name="Oval 28"/>
            <p:cNvSpPr>
              <a:spLocks noChangeArrowheads="1"/>
            </p:cNvSpPr>
            <p:nvPr/>
          </p:nvSpPr>
          <p:spPr bwMode="auto">
            <a:xfrm>
              <a:off x="4546600" y="26035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9" name="Oval 29"/>
            <p:cNvSpPr>
              <a:spLocks noChangeArrowheads="1"/>
            </p:cNvSpPr>
            <p:nvPr/>
          </p:nvSpPr>
          <p:spPr bwMode="auto">
            <a:xfrm>
              <a:off x="2019300" y="26289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0" name="Oval 30"/>
            <p:cNvSpPr>
              <a:spLocks noChangeArrowheads="1"/>
            </p:cNvSpPr>
            <p:nvPr/>
          </p:nvSpPr>
          <p:spPr bwMode="auto">
            <a:xfrm>
              <a:off x="2057400" y="50292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1" name="Oval 31"/>
            <p:cNvSpPr>
              <a:spLocks noChangeArrowheads="1"/>
            </p:cNvSpPr>
            <p:nvPr/>
          </p:nvSpPr>
          <p:spPr bwMode="auto">
            <a:xfrm>
              <a:off x="4584700" y="50165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2" name="Oval 32"/>
            <p:cNvSpPr>
              <a:spLocks noChangeArrowheads="1"/>
            </p:cNvSpPr>
            <p:nvPr/>
          </p:nvSpPr>
          <p:spPr bwMode="auto">
            <a:xfrm>
              <a:off x="5765800" y="26162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3" name="Oval 33"/>
            <p:cNvSpPr>
              <a:spLocks noChangeArrowheads="1"/>
            </p:cNvSpPr>
            <p:nvPr/>
          </p:nvSpPr>
          <p:spPr bwMode="auto">
            <a:xfrm>
              <a:off x="5740400" y="50038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4" name="Oval 34"/>
            <p:cNvSpPr>
              <a:spLocks noChangeArrowheads="1"/>
            </p:cNvSpPr>
            <p:nvPr/>
          </p:nvSpPr>
          <p:spPr bwMode="auto">
            <a:xfrm>
              <a:off x="914400" y="26289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5" name="Oval 35"/>
            <p:cNvSpPr>
              <a:spLocks noChangeArrowheads="1"/>
            </p:cNvSpPr>
            <p:nvPr/>
          </p:nvSpPr>
          <p:spPr bwMode="auto">
            <a:xfrm>
              <a:off x="876300" y="49784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6" name="Line 37"/>
            <p:cNvSpPr>
              <a:spLocks noChangeShapeType="1"/>
            </p:cNvSpPr>
            <p:nvPr/>
          </p:nvSpPr>
          <p:spPr bwMode="auto">
            <a:xfrm>
              <a:off x="5372100" y="4483100"/>
              <a:ext cx="0" cy="165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4824" name="Object 38"/>
            <p:cNvGraphicFramePr>
              <a:graphicFrameLocks noChangeAspect="1"/>
            </p:cNvGraphicFramePr>
            <p:nvPr/>
          </p:nvGraphicFramePr>
          <p:xfrm>
            <a:off x="5049838" y="4119563"/>
            <a:ext cx="642938" cy="365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112" name="Equation" r:id="rId12" imgW="380880" imgH="215640" progId="Equation.DSMT4">
                    <p:embed/>
                  </p:oleObj>
                </mc:Choice>
                <mc:Fallback>
                  <p:oleObj name="Equation" r:id="rId12" imgW="380880" imgH="215640" progId="Equation.DSMT4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49838" y="4119563"/>
                          <a:ext cx="642938" cy="365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857" name="Line 39"/>
            <p:cNvSpPr>
              <a:spLocks noChangeShapeType="1"/>
            </p:cNvSpPr>
            <p:nvPr/>
          </p:nvSpPr>
          <p:spPr bwMode="auto">
            <a:xfrm>
              <a:off x="2832100" y="4470400"/>
              <a:ext cx="0" cy="165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4825" name="Object 40"/>
            <p:cNvGraphicFramePr>
              <a:graphicFrameLocks noChangeAspect="1"/>
            </p:cNvGraphicFramePr>
            <p:nvPr/>
          </p:nvGraphicFramePr>
          <p:xfrm>
            <a:off x="2609850" y="4068763"/>
            <a:ext cx="492125" cy="365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113" name="Equation" r:id="rId14" imgW="291960" imgH="215640" progId="Equation.DSMT4">
                    <p:embed/>
                  </p:oleObj>
                </mc:Choice>
                <mc:Fallback>
                  <p:oleObj name="Equation" r:id="rId14" imgW="291960" imgH="215640" progId="Equation.DSMT4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9850" y="4068763"/>
                          <a:ext cx="492125" cy="365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858" name="Line 41"/>
            <p:cNvSpPr>
              <a:spLocks noChangeShapeType="1"/>
            </p:cNvSpPr>
            <p:nvPr/>
          </p:nvSpPr>
          <p:spPr bwMode="auto">
            <a:xfrm>
              <a:off x="3924300" y="3289300"/>
              <a:ext cx="2159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4826" name="Object 42"/>
            <p:cNvGraphicFramePr>
              <a:graphicFrameLocks noChangeAspect="1"/>
            </p:cNvGraphicFramePr>
            <p:nvPr/>
          </p:nvGraphicFramePr>
          <p:xfrm>
            <a:off x="4033838" y="2798763"/>
            <a:ext cx="642938" cy="365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114" name="Equation" r:id="rId16" imgW="380880" imgH="215640" progId="Equation.DSMT4">
                    <p:embed/>
                  </p:oleObj>
                </mc:Choice>
                <mc:Fallback>
                  <p:oleObj name="Equation" r:id="rId16" imgW="380880" imgH="215640" progId="Equation.DSMT4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3838" y="2798763"/>
                          <a:ext cx="642938" cy="365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827" name="Object 43"/>
            <p:cNvGraphicFramePr>
              <a:graphicFrameLocks noChangeAspect="1"/>
            </p:cNvGraphicFramePr>
            <p:nvPr/>
          </p:nvGraphicFramePr>
          <p:xfrm>
            <a:off x="4083050" y="5351463"/>
            <a:ext cx="492125" cy="365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115" name="Equation" r:id="rId18" imgW="291960" imgH="215640" progId="Equation.DSMT4">
                    <p:embed/>
                  </p:oleObj>
                </mc:Choice>
                <mc:Fallback>
                  <p:oleObj name="Equation" r:id="rId18" imgW="291960" imgH="215640" progId="Equation.DSMT4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3050" y="5351463"/>
                          <a:ext cx="492125" cy="365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859" name="Line 44"/>
            <p:cNvSpPr>
              <a:spLocks noChangeShapeType="1"/>
            </p:cNvSpPr>
            <p:nvPr/>
          </p:nvSpPr>
          <p:spPr bwMode="auto">
            <a:xfrm>
              <a:off x="3924300" y="5778500"/>
              <a:ext cx="2159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860" name="Group 51"/>
            <p:cNvGrpSpPr>
              <a:grpSpLocks/>
            </p:cNvGrpSpPr>
            <p:nvPr/>
          </p:nvGrpSpPr>
          <p:grpSpPr bwMode="auto">
            <a:xfrm>
              <a:off x="4600575" y="4305300"/>
              <a:ext cx="193675" cy="504825"/>
              <a:chOff x="2898" y="2712"/>
              <a:chExt cx="122" cy="318"/>
            </a:xfrm>
          </p:grpSpPr>
          <p:sp>
            <p:nvSpPr>
              <p:cNvPr id="34883" name="Line 45"/>
              <p:cNvSpPr>
                <a:spLocks noChangeShapeType="1"/>
              </p:cNvSpPr>
              <p:nvPr/>
            </p:nvSpPr>
            <p:spPr bwMode="auto">
              <a:xfrm flipH="1" flipV="1">
                <a:off x="2928" y="2712"/>
                <a:ext cx="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4" name="Line 46"/>
              <p:cNvSpPr>
                <a:spLocks noChangeShapeType="1"/>
              </p:cNvSpPr>
              <p:nvPr/>
            </p:nvSpPr>
            <p:spPr bwMode="auto">
              <a:xfrm flipH="1">
                <a:off x="2904" y="2832"/>
                <a:ext cx="1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5" name="Line 47"/>
              <p:cNvSpPr>
                <a:spLocks noChangeShapeType="1"/>
              </p:cNvSpPr>
              <p:nvPr/>
            </p:nvSpPr>
            <p:spPr bwMode="auto">
              <a:xfrm flipH="1">
                <a:off x="2898" y="2913"/>
                <a:ext cx="1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6" name="Line 48"/>
              <p:cNvSpPr>
                <a:spLocks noChangeShapeType="1"/>
              </p:cNvSpPr>
              <p:nvPr/>
            </p:nvSpPr>
            <p:spPr bwMode="auto">
              <a:xfrm flipH="1" flipV="1">
                <a:off x="2919" y="3030"/>
                <a:ext cx="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7" name="Line 49"/>
              <p:cNvSpPr>
                <a:spLocks noChangeShapeType="1"/>
              </p:cNvSpPr>
              <p:nvPr/>
            </p:nvSpPr>
            <p:spPr bwMode="auto">
              <a:xfrm flipH="1">
                <a:off x="2904" y="2775"/>
                <a:ext cx="11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8" name="Line 50"/>
              <p:cNvSpPr>
                <a:spLocks noChangeShapeType="1"/>
              </p:cNvSpPr>
              <p:nvPr/>
            </p:nvSpPr>
            <p:spPr bwMode="auto">
              <a:xfrm flipH="1">
                <a:off x="2904" y="2967"/>
                <a:ext cx="11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861" name="Group 52"/>
            <p:cNvGrpSpPr>
              <a:grpSpLocks/>
            </p:cNvGrpSpPr>
            <p:nvPr/>
          </p:nvGrpSpPr>
          <p:grpSpPr bwMode="auto">
            <a:xfrm>
              <a:off x="3309938" y="4276725"/>
              <a:ext cx="193675" cy="504825"/>
              <a:chOff x="2898" y="2712"/>
              <a:chExt cx="122" cy="318"/>
            </a:xfrm>
          </p:grpSpPr>
          <p:sp>
            <p:nvSpPr>
              <p:cNvPr id="34877" name="Line 53"/>
              <p:cNvSpPr>
                <a:spLocks noChangeShapeType="1"/>
              </p:cNvSpPr>
              <p:nvPr/>
            </p:nvSpPr>
            <p:spPr bwMode="auto">
              <a:xfrm flipH="1" flipV="1">
                <a:off x="2928" y="2712"/>
                <a:ext cx="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8" name="Line 54"/>
              <p:cNvSpPr>
                <a:spLocks noChangeShapeType="1"/>
              </p:cNvSpPr>
              <p:nvPr/>
            </p:nvSpPr>
            <p:spPr bwMode="auto">
              <a:xfrm flipH="1">
                <a:off x="2904" y="2832"/>
                <a:ext cx="1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9" name="Line 55"/>
              <p:cNvSpPr>
                <a:spLocks noChangeShapeType="1"/>
              </p:cNvSpPr>
              <p:nvPr/>
            </p:nvSpPr>
            <p:spPr bwMode="auto">
              <a:xfrm flipH="1">
                <a:off x="2898" y="2913"/>
                <a:ext cx="1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0" name="Line 56"/>
              <p:cNvSpPr>
                <a:spLocks noChangeShapeType="1"/>
              </p:cNvSpPr>
              <p:nvPr/>
            </p:nvSpPr>
            <p:spPr bwMode="auto">
              <a:xfrm flipH="1" flipV="1">
                <a:off x="2919" y="3030"/>
                <a:ext cx="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1" name="Line 57"/>
              <p:cNvSpPr>
                <a:spLocks noChangeShapeType="1"/>
              </p:cNvSpPr>
              <p:nvPr/>
            </p:nvSpPr>
            <p:spPr bwMode="auto">
              <a:xfrm flipH="1">
                <a:off x="2904" y="2775"/>
                <a:ext cx="11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2" name="Line 58"/>
              <p:cNvSpPr>
                <a:spLocks noChangeShapeType="1"/>
              </p:cNvSpPr>
              <p:nvPr/>
            </p:nvSpPr>
            <p:spPr bwMode="auto">
              <a:xfrm flipH="1">
                <a:off x="2904" y="2967"/>
                <a:ext cx="11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862" name="Group 66"/>
            <p:cNvGrpSpPr>
              <a:grpSpLocks/>
            </p:cNvGrpSpPr>
            <p:nvPr/>
          </p:nvGrpSpPr>
          <p:grpSpPr bwMode="auto">
            <a:xfrm>
              <a:off x="3667125" y="3805238"/>
              <a:ext cx="700088" cy="280987"/>
              <a:chOff x="2310" y="2397"/>
              <a:chExt cx="441" cy="177"/>
            </a:xfrm>
          </p:grpSpPr>
          <p:sp>
            <p:nvSpPr>
              <p:cNvPr id="34871" name="Line 59"/>
              <p:cNvSpPr>
                <a:spLocks noChangeShapeType="1"/>
              </p:cNvSpPr>
              <p:nvPr/>
            </p:nvSpPr>
            <p:spPr bwMode="auto">
              <a:xfrm>
                <a:off x="2310" y="2457"/>
                <a:ext cx="0" cy="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2" name="Line 60"/>
              <p:cNvSpPr>
                <a:spLocks noChangeShapeType="1"/>
              </p:cNvSpPr>
              <p:nvPr/>
            </p:nvSpPr>
            <p:spPr bwMode="auto">
              <a:xfrm>
                <a:off x="2751" y="2442"/>
                <a:ext cx="0" cy="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3" name="Line 61"/>
              <p:cNvSpPr>
                <a:spLocks noChangeShapeType="1"/>
              </p:cNvSpPr>
              <p:nvPr/>
            </p:nvSpPr>
            <p:spPr bwMode="auto">
              <a:xfrm>
                <a:off x="2388" y="2421"/>
                <a:ext cx="0" cy="1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4" name="Line 63"/>
              <p:cNvSpPr>
                <a:spLocks noChangeShapeType="1"/>
              </p:cNvSpPr>
              <p:nvPr/>
            </p:nvSpPr>
            <p:spPr bwMode="auto">
              <a:xfrm>
                <a:off x="2481" y="2397"/>
                <a:ext cx="0" cy="17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5" name="Line 64"/>
              <p:cNvSpPr>
                <a:spLocks noChangeShapeType="1"/>
              </p:cNvSpPr>
              <p:nvPr/>
            </p:nvSpPr>
            <p:spPr bwMode="auto">
              <a:xfrm>
                <a:off x="2604" y="2397"/>
                <a:ext cx="0" cy="1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6" name="Line 65"/>
              <p:cNvSpPr>
                <a:spLocks noChangeShapeType="1"/>
              </p:cNvSpPr>
              <p:nvPr/>
            </p:nvSpPr>
            <p:spPr bwMode="auto">
              <a:xfrm>
                <a:off x="2679" y="2406"/>
                <a:ext cx="0" cy="1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863" name="Line 68"/>
            <p:cNvSpPr>
              <a:spLocks noChangeShapeType="1"/>
            </p:cNvSpPr>
            <p:nvPr/>
          </p:nvSpPr>
          <p:spPr bwMode="auto">
            <a:xfrm>
              <a:off x="3671888" y="5072063"/>
              <a:ext cx="0" cy="114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4" name="Line 69"/>
            <p:cNvSpPr>
              <a:spLocks noChangeShapeType="1"/>
            </p:cNvSpPr>
            <p:nvPr/>
          </p:nvSpPr>
          <p:spPr bwMode="auto">
            <a:xfrm>
              <a:off x="4391025" y="5076825"/>
              <a:ext cx="0" cy="114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5" name="Line 70"/>
            <p:cNvSpPr>
              <a:spLocks noChangeShapeType="1"/>
            </p:cNvSpPr>
            <p:nvPr/>
          </p:nvSpPr>
          <p:spPr bwMode="auto">
            <a:xfrm>
              <a:off x="3795713" y="5014913"/>
              <a:ext cx="0" cy="219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6" name="Line 71"/>
            <p:cNvSpPr>
              <a:spLocks noChangeShapeType="1"/>
            </p:cNvSpPr>
            <p:nvPr/>
          </p:nvSpPr>
          <p:spPr bwMode="auto">
            <a:xfrm>
              <a:off x="3943350" y="4991100"/>
              <a:ext cx="0" cy="2809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7" name="Line 72"/>
            <p:cNvSpPr>
              <a:spLocks noChangeShapeType="1"/>
            </p:cNvSpPr>
            <p:nvPr/>
          </p:nvSpPr>
          <p:spPr bwMode="auto">
            <a:xfrm>
              <a:off x="4138613" y="5000625"/>
              <a:ext cx="0" cy="2714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8" name="Line 73"/>
            <p:cNvSpPr>
              <a:spLocks noChangeShapeType="1"/>
            </p:cNvSpPr>
            <p:nvPr/>
          </p:nvSpPr>
          <p:spPr bwMode="auto">
            <a:xfrm>
              <a:off x="4257675" y="5019675"/>
              <a:ext cx="0" cy="2238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9" name="Text Box 74"/>
            <p:cNvSpPr txBox="1">
              <a:spLocks noChangeArrowheads="1"/>
            </p:cNvSpPr>
            <p:nvPr/>
          </p:nvSpPr>
          <p:spPr bwMode="auto">
            <a:xfrm>
              <a:off x="962025" y="1903413"/>
              <a:ext cx="21272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Grating lobe region</a:t>
              </a:r>
            </a:p>
          </p:txBody>
        </p:sp>
        <p:sp>
          <p:nvSpPr>
            <p:cNvPr id="34870" name="Line 75"/>
            <p:cNvSpPr>
              <a:spLocks noChangeShapeType="1"/>
            </p:cNvSpPr>
            <p:nvPr/>
          </p:nvSpPr>
          <p:spPr bwMode="auto">
            <a:xfrm>
              <a:off x="2984500" y="2298700"/>
              <a:ext cx="965200" cy="1625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7" name="Line 80"/>
            <p:cNvSpPr>
              <a:spLocks noChangeShapeType="1"/>
            </p:cNvSpPr>
            <p:nvPr/>
          </p:nvSpPr>
          <p:spPr bwMode="auto">
            <a:xfrm>
              <a:off x="6657974" y="3371850"/>
              <a:ext cx="523875" cy="29527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4820" name="Object 8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00146736"/>
                </p:ext>
              </p:extLst>
            </p:nvPr>
          </p:nvGraphicFramePr>
          <p:xfrm>
            <a:off x="7332663" y="3525838"/>
            <a:ext cx="327025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116" name="Equation" r:id="rId20" imgW="152280" imgH="190440" progId="Equation.DSMT4">
                    <p:embed/>
                  </p:oleObj>
                </mc:Choice>
                <mc:Fallback>
                  <p:oleObj name="Equation" r:id="rId20" imgW="152280" imgH="190440" progId="Equation.DSMT4">
                    <p:embed/>
                    <p:pic>
                      <p:nvPicPr>
                        <p:cNvPr id="0" name="Object 8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32663" y="3525838"/>
                          <a:ext cx="327025" cy="409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" name="Object 42"/>
            <p:cNvGraphicFramePr>
              <a:graphicFrameLocks noChangeAspect="1"/>
            </p:cNvGraphicFramePr>
            <p:nvPr/>
          </p:nvGraphicFramePr>
          <p:xfrm>
            <a:off x="6364288" y="2844800"/>
            <a:ext cx="706437" cy="407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117" name="Equation" r:id="rId22" imgW="419040" imgH="241200" progId="Equation.DSMT4">
                    <p:embed/>
                  </p:oleObj>
                </mc:Choice>
                <mc:Fallback>
                  <p:oleObj name="Equation" r:id="rId22" imgW="419040" imgH="241200" progId="Equation.DSMT4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64288" y="2844800"/>
                          <a:ext cx="706437" cy="4079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" name="Text Box 79"/>
            <p:cNvSpPr txBox="1">
              <a:spLocks noChangeArrowheads="1"/>
            </p:cNvSpPr>
            <p:nvPr/>
          </p:nvSpPr>
          <p:spPr bwMode="auto">
            <a:xfrm>
              <a:off x="6432550" y="3167063"/>
              <a:ext cx="3175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graphicFrame>
        <p:nvGraphicFramePr>
          <p:cNvPr id="3" name="Object 13"/>
          <p:cNvGraphicFramePr>
            <a:graphicFrameLocks noChangeAspect="1"/>
          </p:cNvGraphicFramePr>
          <p:nvPr/>
        </p:nvGraphicFramePr>
        <p:xfrm>
          <a:off x="4299921" y="741318"/>
          <a:ext cx="2737774" cy="898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18" name="Equation" r:id="rId24" imgW="1434960" imgH="469800" progId="Equation.DSMT4">
                  <p:embed/>
                </p:oleObj>
              </mc:Choice>
              <mc:Fallback>
                <p:oleObj name="Equation" r:id="rId24" imgW="1434960" imgH="4698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9921" y="741318"/>
                        <a:ext cx="2737774" cy="898001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5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5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5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5842" name="Object 68"/>
          <p:cNvGraphicFramePr>
            <a:graphicFrameLocks noChangeAspect="1"/>
          </p:cNvGraphicFramePr>
          <p:nvPr/>
        </p:nvGraphicFramePr>
        <p:xfrm>
          <a:off x="3306764" y="1354139"/>
          <a:ext cx="4740275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44" name="Equation" r:id="rId4" imgW="2209680" imgH="190440" progId="Equation.DSMT4">
                  <p:embed/>
                </p:oleObj>
              </mc:Choice>
              <mc:Fallback>
                <p:oleObj name="Equation" r:id="rId4" imgW="2209680" imgH="190440" progId="Equation.DSMT4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6764" y="1354139"/>
                        <a:ext cx="4740275" cy="40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5854" name="Group 75"/>
          <p:cNvGrpSpPr>
            <a:grpSpLocks/>
          </p:cNvGrpSpPr>
          <p:nvPr/>
        </p:nvGrpSpPr>
        <p:grpSpPr bwMode="auto">
          <a:xfrm>
            <a:off x="3136901" y="1898650"/>
            <a:ext cx="6784975" cy="4756150"/>
            <a:chOff x="1016" y="1196"/>
            <a:chExt cx="4274" cy="2996"/>
          </a:xfrm>
        </p:grpSpPr>
        <p:sp>
          <p:nvSpPr>
            <p:cNvPr id="35856" name="Oval 2"/>
            <p:cNvSpPr>
              <a:spLocks noChangeArrowheads="1"/>
            </p:cNvSpPr>
            <p:nvPr/>
          </p:nvSpPr>
          <p:spPr bwMode="auto">
            <a:xfrm>
              <a:off x="2072" y="2386"/>
              <a:ext cx="952" cy="93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7" name="Line 11"/>
            <p:cNvSpPr>
              <a:spLocks noChangeShapeType="1"/>
            </p:cNvSpPr>
            <p:nvPr/>
          </p:nvSpPr>
          <p:spPr bwMode="auto">
            <a:xfrm>
              <a:off x="2544" y="1464"/>
              <a:ext cx="0" cy="2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8" name="Line 12"/>
            <p:cNvSpPr>
              <a:spLocks noChangeShapeType="1"/>
            </p:cNvSpPr>
            <p:nvPr/>
          </p:nvSpPr>
          <p:spPr bwMode="auto">
            <a:xfrm>
              <a:off x="1016" y="2864"/>
              <a:ext cx="30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5843" name="Object 13"/>
            <p:cNvGraphicFramePr>
              <a:graphicFrameLocks noChangeAspect="1"/>
            </p:cNvGraphicFramePr>
            <p:nvPr/>
          </p:nvGraphicFramePr>
          <p:xfrm>
            <a:off x="4122" y="2792"/>
            <a:ext cx="155" cy="1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045" name="Equation" r:id="rId6" imgW="114120" imgH="126720" progId="Equation.DSMT4">
                    <p:embed/>
                  </p:oleObj>
                </mc:Choice>
                <mc:Fallback>
                  <p:oleObj name="Equation" r:id="rId6" imgW="114120" imgH="12672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22" y="2792"/>
                          <a:ext cx="155" cy="1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844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65512589"/>
                </p:ext>
              </p:extLst>
            </p:nvPr>
          </p:nvGraphicFramePr>
          <p:xfrm>
            <a:off x="2486" y="1196"/>
            <a:ext cx="138" cy="1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046" name="Equation" r:id="rId8" imgW="101520" imgH="126720" progId="Equation.DSMT4">
                    <p:embed/>
                  </p:oleObj>
                </mc:Choice>
                <mc:Fallback>
                  <p:oleObj name="Equation" r:id="rId8" imgW="101520" imgH="12672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86" y="1196"/>
                          <a:ext cx="138" cy="1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859" name="Oval 18"/>
            <p:cNvSpPr>
              <a:spLocks noChangeArrowheads="1"/>
            </p:cNvSpPr>
            <p:nvPr/>
          </p:nvSpPr>
          <p:spPr bwMode="auto">
            <a:xfrm>
              <a:off x="1268" y="2400"/>
              <a:ext cx="952" cy="9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0" name="Oval 19"/>
            <p:cNvSpPr>
              <a:spLocks noChangeArrowheads="1"/>
            </p:cNvSpPr>
            <p:nvPr/>
          </p:nvSpPr>
          <p:spPr bwMode="auto">
            <a:xfrm>
              <a:off x="2040" y="1640"/>
              <a:ext cx="952" cy="9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1" name="Oval 20"/>
            <p:cNvSpPr>
              <a:spLocks noChangeArrowheads="1"/>
            </p:cNvSpPr>
            <p:nvPr/>
          </p:nvSpPr>
          <p:spPr bwMode="auto">
            <a:xfrm>
              <a:off x="2072" y="3138"/>
              <a:ext cx="952" cy="9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2" name="Oval 21"/>
            <p:cNvSpPr>
              <a:spLocks noChangeArrowheads="1"/>
            </p:cNvSpPr>
            <p:nvPr/>
          </p:nvSpPr>
          <p:spPr bwMode="auto">
            <a:xfrm>
              <a:off x="2896" y="2400"/>
              <a:ext cx="952" cy="9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3" name="Oval 23"/>
            <p:cNvSpPr>
              <a:spLocks noChangeArrowheads="1"/>
            </p:cNvSpPr>
            <p:nvPr/>
          </p:nvSpPr>
          <p:spPr bwMode="auto">
            <a:xfrm>
              <a:off x="2864" y="1640"/>
              <a:ext cx="952" cy="9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4" name="Oval 24"/>
            <p:cNvSpPr>
              <a:spLocks noChangeArrowheads="1"/>
            </p:cNvSpPr>
            <p:nvPr/>
          </p:nvSpPr>
          <p:spPr bwMode="auto">
            <a:xfrm>
              <a:off x="1272" y="1656"/>
              <a:ext cx="952" cy="9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5" name="Oval 25"/>
            <p:cNvSpPr>
              <a:spLocks noChangeArrowheads="1"/>
            </p:cNvSpPr>
            <p:nvPr/>
          </p:nvSpPr>
          <p:spPr bwMode="auto">
            <a:xfrm>
              <a:off x="1296" y="3168"/>
              <a:ext cx="952" cy="9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6" name="Oval 26"/>
            <p:cNvSpPr>
              <a:spLocks noChangeArrowheads="1"/>
            </p:cNvSpPr>
            <p:nvPr/>
          </p:nvSpPr>
          <p:spPr bwMode="auto">
            <a:xfrm>
              <a:off x="2888" y="3160"/>
              <a:ext cx="952" cy="9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7" name="Line 31"/>
            <p:cNvSpPr>
              <a:spLocks noChangeShapeType="1"/>
            </p:cNvSpPr>
            <p:nvPr/>
          </p:nvSpPr>
          <p:spPr bwMode="auto">
            <a:xfrm>
              <a:off x="3384" y="2824"/>
              <a:ext cx="0" cy="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5845" name="Object 32"/>
            <p:cNvGraphicFramePr>
              <a:graphicFrameLocks noChangeAspect="1"/>
            </p:cNvGraphicFramePr>
            <p:nvPr/>
          </p:nvGraphicFramePr>
          <p:xfrm>
            <a:off x="3181" y="2595"/>
            <a:ext cx="405" cy="2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047" name="Equation" r:id="rId10" imgW="380880" imgH="215640" progId="Equation.DSMT4">
                    <p:embed/>
                  </p:oleObj>
                </mc:Choice>
                <mc:Fallback>
                  <p:oleObj name="Equation" r:id="rId10" imgW="380880" imgH="215640" progId="Equation.DSMT4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81" y="2595"/>
                          <a:ext cx="405" cy="2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868" name="Line 33"/>
            <p:cNvSpPr>
              <a:spLocks noChangeShapeType="1"/>
            </p:cNvSpPr>
            <p:nvPr/>
          </p:nvSpPr>
          <p:spPr bwMode="auto">
            <a:xfrm>
              <a:off x="1784" y="2816"/>
              <a:ext cx="0" cy="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5846" name="Object 34"/>
            <p:cNvGraphicFramePr>
              <a:graphicFrameLocks noChangeAspect="1"/>
            </p:cNvGraphicFramePr>
            <p:nvPr/>
          </p:nvGraphicFramePr>
          <p:xfrm>
            <a:off x="1644" y="2563"/>
            <a:ext cx="310" cy="2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048" name="Equation" r:id="rId12" imgW="291960" imgH="215640" progId="Equation.DSMT4">
                    <p:embed/>
                  </p:oleObj>
                </mc:Choice>
                <mc:Fallback>
                  <p:oleObj name="Equation" r:id="rId12" imgW="291960" imgH="215640" progId="Equation.DSMT4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4" y="2563"/>
                          <a:ext cx="310" cy="2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869" name="Line 35"/>
            <p:cNvSpPr>
              <a:spLocks noChangeShapeType="1"/>
            </p:cNvSpPr>
            <p:nvPr/>
          </p:nvSpPr>
          <p:spPr bwMode="auto">
            <a:xfrm>
              <a:off x="2472" y="2072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5847" name="Object 36"/>
            <p:cNvGraphicFramePr>
              <a:graphicFrameLocks noChangeAspect="1"/>
            </p:cNvGraphicFramePr>
            <p:nvPr/>
          </p:nvGraphicFramePr>
          <p:xfrm>
            <a:off x="2541" y="1763"/>
            <a:ext cx="405" cy="2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049" name="Equation" r:id="rId14" imgW="380880" imgH="215640" progId="Equation.DSMT4">
                    <p:embed/>
                  </p:oleObj>
                </mc:Choice>
                <mc:Fallback>
                  <p:oleObj name="Equation" r:id="rId14" imgW="380880" imgH="215640" progId="Equation.DSMT4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1" y="1763"/>
                          <a:ext cx="405" cy="2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848" name="Object 37"/>
            <p:cNvGraphicFramePr>
              <a:graphicFrameLocks noChangeAspect="1"/>
            </p:cNvGraphicFramePr>
            <p:nvPr/>
          </p:nvGraphicFramePr>
          <p:xfrm>
            <a:off x="2572" y="3371"/>
            <a:ext cx="310" cy="2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050" name="Equation" r:id="rId16" imgW="291960" imgH="215640" progId="Equation.DSMT4">
                    <p:embed/>
                  </p:oleObj>
                </mc:Choice>
                <mc:Fallback>
                  <p:oleObj name="Equation" r:id="rId16" imgW="291960" imgH="215640" progId="Equation.DSMT4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2" y="3371"/>
                          <a:ext cx="310" cy="2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870" name="Line 38"/>
            <p:cNvSpPr>
              <a:spLocks noChangeShapeType="1"/>
            </p:cNvSpPr>
            <p:nvPr/>
          </p:nvSpPr>
          <p:spPr bwMode="auto">
            <a:xfrm>
              <a:off x="2472" y="3640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5871" name="Group 39"/>
            <p:cNvGrpSpPr>
              <a:grpSpLocks/>
            </p:cNvGrpSpPr>
            <p:nvPr/>
          </p:nvGrpSpPr>
          <p:grpSpPr bwMode="auto">
            <a:xfrm>
              <a:off x="2898" y="2712"/>
              <a:ext cx="122" cy="318"/>
              <a:chOff x="2898" y="2712"/>
              <a:chExt cx="122" cy="318"/>
            </a:xfrm>
          </p:grpSpPr>
          <p:sp>
            <p:nvSpPr>
              <p:cNvPr id="35898" name="Line 40"/>
              <p:cNvSpPr>
                <a:spLocks noChangeShapeType="1"/>
              </p:cNvSpPr>
              <p:nvPr/>
            </p:nvSpPr>
            <p:spPr bwMode="auto">
              <a:xfrm flipH="1" flipV="1">
                <a:off x="2928" y="2712"/>
                <a:ext cx="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99" name="Line 41"/>
              <p:cNvSpPr>
                <a:spLocks noChangeShapeType="1"/>
              </p:cNvSpPr>
              <p:nvPr/>
            </p:nvSpPr>
            <p:spPr bwMode="auto">
              <a:xfrm flipH="1">
                <a:off x="2904" y="2832"/>
                <a:ext cx="1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00" name="Line 42"/>
              <p:cNvSpPr>
                <a:spLocks noChangeShapeType="1"/>
              </p:cNvSpPr>
              <p:nvPr/>
            </p:nvSpPr>
            <p:spPr bwMode="auto">
              <a:xfrm flipH="1">
                <a:off x="2898" y="2913"/>
                <a:ext cx="1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01" name="Line 43"/>
              <p:cNvSpPr>
                <a:spLocks noChangeShapeType="1"/>
              </p:cNvSpPr>
              <p:nvPr/>
            </p:nvSpPr>
            <p:spPr bwMode="auto">
              <a:xfrm flipH="1" flipV="1">
                <a:off x="2919" y="3030"/>
                <a:ext cx="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02" name="Line 44"/>
              <p:cNvSpPr>
                <a:spLocks noChangeShapeType="1"/>
              </p:cNvSpPr>
              <p:nvPr/>
            </p:nvSpPr>
            <p:spPr bwMode="auto">
              <a:xfrm flipH="1">
                <a:off x="2904" y="2775"/>
                <a:ext cx="11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03" name="Line 45"/>
              <p:cNvSpPr>
                <a:spLocks noChangeShapeType="1"/>
              </p:cNvSpPr>
              <p:nvPr/>
            </p:nvSpPr>
            <p:spPr bwMode="auto">
              <a:xfrm flipH="1">
                <a:off x="2904" y="2967"/>
                <a:ext cx="11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5872" name="Group 46"/>
            <p:cNvGrpSpPr>
              <a:grpSpLocks/>
            </p:cNvGrpSpPr>
            <p:nvPr/>
          </p:nvGrpSpPr>
          <p:grpSpPr bwMode="auto">
            <a:xfrm>
              <a:off x="2085" y="2694"/>
              <a:ext cx="122" cy="318"/>
              <a:chOff x="2898" y="2712"/>
              <a:chExt cx="122" cy="318"/>
            </a:xfrm>
          </p:grpSpPr>
          <p:sp>
            <p:nvSpPr>
              <p:cNvPr id="35892" name="Line 47"/>
              <p:cNvSpPr>
                <a:spLocks noChangeShapeType="1"/>
              </p:cNvSpPr>
              <p:nvPr/>
            </p:nvSpPr>
            <p:spPr bwMode="auto">
              <a:xfrm flipH="1" flipV="1">
                <a:off x="2928" y="2712"/>
                <a:ext cx="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93" name="Line 48"/>
              <p:cNvSpPr>
                <a:spLocks noChangeShapeType="1"/>
              </p:cNvSpPr>
              <p:nvPr/>
            </p:nvSpPr>
            <p:spPr bwMode="auto">
              <a:xfrm flipH="1">
                <a:off x="2904" y="2832"/>
                <a:ext cx="1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94" name="Line 49"/>
              <p:cNvSpPr>
                <a:spLocks noChangeShapeType="1"/>
              </p:cNvSpPr>
              <p:nvPr/>
            </p:nvSpPr>
            <p:spPr bwMode="auto">
              <a:xfrm flipH="1">
                <a:off x="2898" y="2913"/>
                <a:ext cx="1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95" name="Line 50"/>
              <p:cNvSpPr>
                <a:spLocks noChangeShapeType="1"/>
              </p:cNvSpPr>
              <p:nvPr/>
            </p:nvSpPr>
            <p:spPr bwMode="auto">
              <a:xfrm flipH="1" flipV="1">
                <a:off x="2919" y="3030"/>
                <a:ext cx="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96" name="Line 51"/>
              <p:cNvSpPr>
                <a:spLocks noChangeShapeType="1"/>
              </p:cNvSpPr>
              <p:nvPr/>
            </p:nvSpPr>
            <p:spPr bwMode="auto">
              <a:xfrm flipH="1">
                <a:off x="2904" y="2775"/>
                <a:ext cx="11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97" name="Line 52"/>
              <p:cNvSpPr>
                <a:spLocks noChangeShapeType="1"/>
              </p:cNvSpPr>
              <p:nvPr/>
            </p:nvSpPr>
            <p:spPr bwMode="auto">
              <a:xfrm flipH="1">
                <a:off x="2904" y="2967"/>
                <a:ext cx="11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5873" name="Group 53"/>
            <p:cNvGrpSpPr>
              <a:grpSpLocks/>
            </p:cNvGrpSpPr>
            <p:nvPr/>
          </p:nvGrpSpPr>
          <p:grpSpPr bwMode="auto">
            <a:xfrm>
              <a:off x="2310" y="2397"/>
              <a:ext cx="441" cy="177"/>
              <a:chOff x="2310" y="2397"/>
              <a:chExt cx="441" cy="177"/>
            </a:xfrm>
          </p:grpSpPr>
          <p:sp>
            <p:nvSpPr>
              <p:cNvPr id="35886" name="Line 54"/>
              <p:cNvSpPr>
                <a:spLocks noChangeShapeType="1"/>
              </p:cNvSpPr>
              <p:nvPr/>
            </p:nvSpPr>
            <p:spPr bwMode="auto">
              <a:xfrm>
                <a:off x="2310" y="2457"/>
                <a:ext cx="0" cy="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87" name="Line 55"/>
              <p:cNvSpPr>
                <a:spLocks noChangeShapeType="1"/>
              </p:cNvSpPr>
              <p:nvPr/>
            </p:nvSpPr>
            <p:spPr bwMode="auto">
              <a:xfrm>
                <a:off x="2751" y="2442"/>
                <a:ext cx="0" cy="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88" name="Line 56"/>
              <p:cNvSpPr>
                <a:spLocks noChangeShapeType="1"/>
              </p:cNvSpPr>
              <p:nvPr/>
            </p:nvSpPr>
            <p:spPr bwMode="auto">
              <a:xfrm>
                <a:off x="2388" y="2421"/>
                <a:ext cx="0" cy="1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89" name="Line 57"/>
              <p:cNvSpPr>
                <a:spLocks noChangeShapeType="1"/>
              </p:cNvSpPr>
              <p:nvPr/>
            </p:nvSpPr>
            <p:spPr bwMode="auto">
              <a:xfrm>
                <a:off x="2481" y="2397"/>
                <a:ext cx="0" cy="17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90" name="Line 58"/>
              <p:cNvSpPr>
                <a:spLocks noChangeShapeType="1"/>
              </p:cNvSpPr>
              <p:nvPr/>
            </p:nvSpPr>
            <p:spPr bwMode="auto">
              <a:xfrm>
                <a:off x="2604" y="2397"/>
                <a:ext cx="0" cy="1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91" name="Line 59"/>
              <p:cNvSpPr>
                <a:spLocks noChangeShapeType="1"/>
              </p:cNvSpPr>
              <p:nvPr/>
            </p:nvSpPr>
            <p:spPr bwMode="auto">
              <a:xfrm>
                <a:off x="2679" y="2406"/>
                <a:ext cx="0" cy="1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874" name="Line 60"/>
            <p:cNvSpPr>
              <a:spLocks noChangeShapeType="1"/>
            </p:cNvSpPr>
            <p:nvPr/>
          </p:nvSpPr>
          <p:spPr bwMode="auto">
            <a:xfrm>
              <a:off x="2313" y="3195"/>
              <a:ext cx="0" cy="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5" name="Line 61"/>
            <p:cNvSpPr>
              <a:spLocks noChangeShapeType="1"/>
            </p:cNvSpPr>
            <p:nvPr/>
          </p:nvSpPr>
          <p:spPr bwMode="auto">
            <a:xfrm>
              <a:off x="2766" y="3198"/>
              <a:ext cx="0" cy="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6" name="Line 62"/>
            <p:cNvSpPr>
              <a:spLocks noChangeShapeType="1"/>
            </p:cNvSpPr>
            <p:nvPr/>
          </p:nvSpPr>
          <p:spPr bwMode="auto">
            <a:xfrm>
              <a:off x="2391" y="3159"/>
              <a:ext cx="0" cy="1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7" name="Line 63"/>
            <p:cNvSpPr>
              <a:spLocks noChangeShapeType="1"/>
            </p:cNvSpPr>
            <p:nvPr/>
          </p:nvSpPr>
          <p:spPr bwMode="auto">
            <a:xfrm>
              <a:off x="2484" y="3144"/>
              <a:ext cx="0" cy="1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8" name="Line 64"/>
            <p:cNvSpPr>
              <a:spLocks noChangeShapeType="1"/>
            </p:cNvSpPr>
            <p:nvPr/>
          </p:nvSpPr>
          <p:spPr bwMode="auto">
            <a:xfrm>
              <a:off x="2607" y="3150"/>
              <a:ext cx="0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9" name="Line 65"/>
            <p:cNvSpPr>
              <a:spLocks noChangeShapeType="1"/>
            </p:cNvSpPr>
            <p:nvPr/>
          </p:nvSpPr>
          <p:spPr bwMode="auto">
            <a:xfrm>
              <a:off x="2682" y="3162"/>
              <a:ext cx="0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0" name="Line 69"/>
            <p:cNvSpPr>
              <a:spLocks noChangeShapeType="1"/>
            </p:cNvSpPr>
            <p:nvPr/>
          </p:nvSpPr>
          <p:spPr bwMode="auto">
            <a:xfrm>
              <a:off x="2544" y="2856"/>
              <a:ext cx="3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1" name="Line 70"/>
            <p:cNvSpPr>
              <a:spLocks noChangeShapeType="1"/>
            </p:cNvSpPr>
            <p:nvPr/>
          </p:nvSpPr>
          <p:spPr bwMode="auto">
            <a:xfrm flipV="1">
              <a:off x="2552" y="2568"/>
              <a:ext cx="0" cy="2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2" name="Text Box 71"/>
            <p:cNvSpPr txBox="1">
              <a:spLocks noChangeArrowheads="1"/>
            </p:cNvSpPr>
            <p:nvPr/>
          </p:nvSpPr>
          <p:spPr bwMode="auto">
            <a:xfrm>
              <a:off x="4334" y="3495"/>
              <a:ext cx="9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E-plane scan</a:t>
              </a:r>
            </a:p>
          </p:txBody>
        </p:sp>
        <p:sp>
          <p:nvSpPr>
            <p:cNvPr id="35883" name="Text Box 72"/>
            <p:cNvSpPr txBox="1">
              <a:spLocks noChangeArrowheads="1"/>
            </p:cNvSpPr>
            <p:nvPr/>
          </p:nvSpPr>
          <p:spPr bwMode="auto">
            <a:xfrm>
              <a:off x="4326" y="1927"/>
              <a:ext cx="9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H-plane scan</a:t>
              </a:r>
            </a:p>
          </p:txBody>
        </p:sp>
        <p:sp>
          <p:nvSpPr>
            <p:cNvPr id="35884" name="Line 73"/>
            <p:cNvSpPr>
              <a:spLocks noChangeShapeType="1"/>
            </p:cNvSpPr>
            <p:nvPr/>
          </p:nvSpPr>
          <p:spPr bwMode="auto">
            <a:xfrm flipH="1" flipV="1">
              <a:off x="2768" y="2912"/>
              <a:ext cx="1560" cy="6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5" name="Line 74"/>
            <p:cNvSpPr>
              <a:spLocks noChangeShapeType="1"/>
            </p:cNvSpPr>
            <p:nvPr/>
          </p:nvSpPr>
          <p:spPr bwMode="auto">
            <a:xfrm flipH="1">
              <a:off x="2624" y="2096"/>
              <a:ext cx="1656" cy="5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1388" name="Rectangle 76"/>
          <p:cNvSpPr>
            <a:spLocks noChangeArrowheads="1"/>
          </p:cNvSpPr>
          <p:nvPr/>
        </p:nvSpPr>
        <p:spPr bwMode="auto">
          <a:xfrm>
            <a:off x="2792414" y="1"/>
            <a:ext cx="64785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Pozar Circle Diagram (cont.)</a:t>
            </a: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39</a:t>
            </a:fld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2085975" y="771525"/>
            <a:ext cx="772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This diagram shows when grating lobes occur in the principal scan planes.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68514" y="9526"/>
            <a:ext cx="8281987" cy="6381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FSS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Geometry (cont.)</a:t>
            </a:r>
          </a:p>
        </p:txBody>
      </p:sp>
      <p:sp>
        <p:nvSpPr>
          <p:cNvPr id="205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0" name="Object 1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882306"/>
              </p:ext>
            </p:extLst>
          </p:nvPr>
        </p:nvGraphicFramePr>
        <p:xfrm>
          <a:off x="2698750" y="1047750"/>
          <a:ext cx="29098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Equation" r:id="rId4" imgW="1562040" imgH="279360" progId="Equation.DSMT4">
                  <p:embed/>
                </p:oleObj>
              </mc:Choice>
              <mc:Fallback>
                <p:oleObj name="Equation" r:id="rId4" imgW="1562040" imgH="279360" progId="Equation.DSMT4">
                  <p:embed/>
                  <p:pic>
                    <p:nvPicPr>
                      <p:cNvPr id="0" name="Object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750" y="1047750"/>
                        <a:ext cx="2909888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121"/>
          <p:cNvGraphicFramePr>
            <a:graphicFrameLocks noChangeAspect="1"/>
          </p:cNvGraphicFramePr>
          <p:nvPr/>
        </p:nvGraphicFramePr>
        <p:xfrm>
          <a:off x="6615113" y="960439"/>
          <a:ext cx="215265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" name="Equation" r:id="rId6" imgW="1307880" imgH="228600" progId="Equation.DSMT4">
                  <p:embed/>
                </p:oleObj>
              </mc:Choice>
              <mc:Fallback>
                <p:oleObj name="Equation" r:id="rId6" imgW="1307880" imgH="228600" progId="Equation.DSMT4">
                  <p:embed/>
                  <p:pic>
                    <p:nvPicPr>
                      <p:cNvPr id="0" name="Object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5113" y="960439"/>
                        <a:ext cx="2152650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122"/>
          <p:cNvGraphicFramePr>
            <a:graphicFrameLocks noChangeAspect="1"/>
          </p:cNvGraphicFramePr>
          <p:nvPr/>
        </p:nvGraphicFramePr>
        <p:xfrm>
          <a:off x="6586539" y="1395414"/>
          <a:ext cx="213042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" name="Equation" r:id="rId8" imgW="1295280" imgH="241200" progId="Equation.DSMT4">
                  <p:embed/>
                </p:oleObj>
              </mc:Choice>
              <mc:Fallback>
                <p:oleObj name="Equation" r:id="rId8" imgW="1295280" imgH="241200" progId="Equation.DSMT4">
                  <p:embed/>
                  <p:pic>
                    <p:nvPicPr>
                      <p:cNvPr id="0" name="Object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6539" y="1395414"/>
                        <a:ext cx="2130425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126"/>
          <p:cNvGraphicFramePr>
            <a:graphicFrameLocks noChangeAspect="1"/>
          </p:cNvGraphicFramePr>
          <p:nvPr/>
        </p:nvGraphicFramePr>
        <p:xfrm>
          <a:off x="6596063" y="1870075"/>
          <a:ext cx="1420812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" name="Equation" r:id="rId10" imgW="863280" imgH="228600" progId="Equation.DSMT4">
                  <p:embed/>
                </p:oleObj>
              </mc:Choice>
              <mc:Fallback>
                <p:oleObj name="Equation" r:id="rId10" imgW="863280" imgH="228600" progId="Equation.DSMT4">
                  <p:embed/>
                  <p:pic>
                    <p:nvPicPr>
                      <p:cNvPr id="0" name="Object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6063" y="1870075"/>
                        <a:ext cx="1420812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127"/>
          <p:cNvGraphicFramePr>
            <a:graphicFrameLocks noChangeAspect="1"/>
          </p:cNvGraphicFramePr>
          <p:nvPr/>
        </p:nvGraphicFramePr>
        <p:xfrm>
          <a:off x="2962275" y="1703389"/>
          <a:ext cx="2484438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" name="Equation" r:id="rId12" imgW="1511280" imgH="253800" progId="Equation.DSMT4">
                  <p:embed/>
                </p:oleObj>
              </mc:Choice>
              <mc:Fallback>
                <p:oleObj name="Equation" r:id="rId12" imgW="1511280" imgH="253800" progId="Equation.DSMT4">
                  <p:embed/>
                  <p:pic>
                    <p:nvPicPr>
                      <p:cNvPr id="0" name="Object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2275" y="1703389"/>
                        <a:ext cx="2484438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60" name="Picture 12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017714" y="2571750"/>
            <a:ext cx="5474135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4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383969" y="6336373"/>
            <a:ext cx="8921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00FF"/>
                </a:solidFill>
              </a:rPr>
              <a:t>Note:</a:t>
            </a:r>
            <a:r>
              <a:rPr lang="en-US" sz="1400" dirty="0">
                <a:solidFill>
                  <a:srgbClr val="0000FF"/>
                </a:solidFill>
              </a:rPr>
              <a:t> We are following “plane-wave” convention for </a:t>
            </a:r>
            <a:r>
              <a:rPr lang="en-US" sz="1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400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400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400" dirty="0">
                <a:solidFill>
                  <a:srgbClr val="0000FF"/>
                </a:solidFill>
              </a:rPr>
              <a:t> and </a:t>
            </a:r>
            <a:r>
              <a:rPr lang="en-US" sz="1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400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400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400" dirty="0">
                <a:solidFill>
                  <a:srgbClr val="0000FF"/>
                </a:solidFill>
              </a:rPr>
              <a:t>, and “transmission-line” convention for </a:t>
            </a:r>
            <a:r>
              <a:rPr lang="en-US" sz="1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400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400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400" dirty="0">
                <a:solidFill>
                  <a:srgbClr val="0000FF"/>
                </a:solidFill>
              </a:rPr>
              <a:t>.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10501" y="3867151"/>
            <a:ext cx="3105149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Note:</a:t>
            </a:r>
            <a:r>
              <a:rPr lang="en-US" dirty="0"/>
              <a:t> </a:t>
            </a:r>
          </a:p>
          <a:p>
            <a:pPr algn="ctr"/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</a:t>
            </a:r>
            <a:r>
              <a:rPr lang="en-US" dirty="0">
                <a:sym typeface="Symbol"/>
              </a:rPr>
              <a:t>  denotes any field component of interest.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7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7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7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6866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7973570"/>
              </p:ext>
            </p:extLst>
          </p:nvPr>
        </p:nvGraphicFramePr>
        <p:xfrm>
          <a:off x="5219700" y="1546225"/>
          <a:ext cx="1266825" cy="1004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02" name="Equation" r:id="rId4" imgW="495000" imgH="393480" progId="Equation.DSMT4">
                  <p:embed/>
                </p:oleObj>
              </mc:Choice>
              <mc:Fallback>
                <p:oleObj name="Equation" r:id="rId4" imgW="495000" imgH="393480" progId="Equation.DSMT4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1546225"/>
                        <a:ext cx="1266825" cy="1004789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742211"/>
              </p:ext>
            </p:extLst>
          </p:nvPr>
        </p:nvGraphicFramePr>
        <p:xfrm>
          <a:off x="2689941" y="3011233"/>
          <a:ext cx="1093788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03" name="Equation" r:id="rId6" imgW="507960" imgH="698400" progId="Equation.DSMT4">
                  <p:embed/>
                </p:oleObj>
              </mc:Choice>
              <mc:Fallback>
                <p:oleObj name="Equation" r:id="rId6" imgW="507960" imgH="698400" progId="Equation.DSMT4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9941" y="3011233"/>
                        <a:ext cx="1093788" cy="150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3040878"/>
              </p:ext>
            </p:extLst>
          </p:nvPr>
        </p:nvGraphicFramePr>
        <p:xfrm>
          <a:off x="2700031" y="5411224"/>
          <a:ext cx="93027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04" name="Equation" r:id="rId8" imgW="431640" imgH="393480" progId="Equation.DSMT4">
                  <p:embed/>
                </p:oleObj>
              </mc:Choice>
              <mc:Fallback>
                <p:oleObj name="Equation" r:id="rId8" imgW="431640" imgH="393480" progId="Equation.DSMT4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031" y="5411224"/>
                        <a:ext cx="930275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67"/>
          <p:cNvGraphicFramePr>
            <a:graphicFrameLocks noChangeAspect="1"/>
          </p:cNvGraphicFramePr>
          <p:nvPr/>
        </p:nvGraphicFramePr>
        <p:xfrm>
          <a:off x="6997700" y="5391150"/>
          <a:ext cx="1206656" cy="933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05" name="Equation" r:id="rId10" imgW="507960" imgH="393480" progId="Equation.DSMT4">
                  <p:embed/>
                </p:oleObj>
              </mc:Choice>
              <mc:Fallback>
                <p:oleObj name="Equation" r:id="rId10" imgW="507960" imgH="393480" progId="Equation.DSMT4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7700" y="5391150"/>
                        <a:ext cx="1206656" cy="933451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5" name="Text Box 68"/>
          <p:cNvSpPr txBox="1">
            <a:spLocks noChangeArrowheads="1"/>
          </p:cNvSpPr>
          <p:nvPr/>
        </p:nvSpPr>
        <p:spPr bwMode="auto">
          <a:xfrm>
            <a:off x="2178766" y="4994020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36876" name="Text Box 69"/>
          <p:cNvSpPr txBox="1">
            <a:spLocks noChangeArrowheads="1"/>
          </p:cNvSpPr>
          <p:nvPr/>
        </p:nvSpPr>
        <p:spPr bwMode="auto">
          <a:xfrm>
            <a:off x="5436112" y="4765829"/>
            <a:ext cx="42242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Hence, to avoid grating lobes we have: </a:t>
            </a:r>
          </a:p>
        </p:txBody>
      </p:sp>
      <p:sp>
        <p:nvSpPr>
          <p:cNvPr id="36877" name="Text Box 70"/>
          <p:cNvSpPr txBox="1">
            <a:spLocks noChangeArrowheads="1"/>
          </p:cNvSpPr>
          <p:nvPr/>
        </p:nvSpPr>
        <p:spPr bwMode="auto">
          <a:xfrm>
            <a:off x="911840" y="846650"/>
            <a:ext cx="62252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To avoid grating lobes for all scan angles, we require:</a:t>
            </a:r>
          </a:p>
        </p:txBody>
      </p:sp>
      <p:sp>
        <p:nvSpPr>
          <p:cNvPr id="36878" name="Text Box 71"/>
          <p:cNvSpPr txBox="1">
            <a:spLocks noChangeArrowheads="1"/>
          </p:cNvSpPr>
          <p:nvPr/>
        </p:nvSpPr>
        <p:spPr bwMode="auto">
          <a:xfrm>
            <a:off x="1032487" y="2523665"/>
            <a:ext cx="22365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Therefore, we have:</a:t>
            </a:r>
          </a:p>
        </p:txBody>
      </p:sp>
      <p:sp>
        <p:nvSpPr>
          <p:cNvPr id="143432" name="Rectangle 72"/>
          <p:cNvSpPr>
            <a:spLocks noChangeArrowheads="1"/>
          </p:cNvSpPr>
          <p:nvPr/>
        </p:nvSpPr>
        <p:spPr bwMode="auto">
          <a:xfrm>
            <a:off x="2801939" y="1"/>
            <a:ext cx="64785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Pozar Circle Diagram (cont.)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40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10376" y="1838325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(The circles do not overlap.)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5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89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89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89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2840039" y="1"/>
            <a:ext cx="64785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Pozar Circle Diagram (cont.)</a:t>
            </a:r>
          </a:p>
        </p:txBody>
      </p:sp>
      <p:graphicFrame>
        <p:nvGraphicFramePr>
          <p:cNvPr id="3789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7789668"/>
              </p:ext>
            </p:extLst>
          </p:nvPr>
        </p:nvGraphicFramePr>
        <p:xfrm>
          <a:off x="3284538" y="1308100"/>
          <a:ext cx="542290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70" name="Equation" r:id="rId4" imgW="2298600" imgH="228600" progId="Equation.DSMT4">
                  <p:embed/>
                </p:oleObj>
              </mc:Choice>
              <mc:Fallback>
                <p:oleObj name="Equation" r:id="rId4" imgW="229860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4538" y="1308100"/>
                        <a:ext cx="5422900" cy="5381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46276"/>
              </p:ext>
            </p:extLst>
          </p:nvPr>
        </p:nvGraphicFramePr>
        <p:xfrm>
          <a:off x="2688662" y="2546119"/>
          <a:ext cx="1770062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71" name="Equation" r:id="rId6" imgW="825480" imgH="228600" progId="Equation.DSMT4">
                  <p:embed/>
                </p:oleObj>
              </mc:Choice>
              <mc:Fallback>
                <p:oleObj name="Equation" r:id="rId6" imgW="82548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8662" y="2546119"/>
                        <a:ext cx="1770062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668945"/>
              </p:ext>
            </p:extLst>
          </p:nvPr>
        </p:nvGraphicFramePr>
        <p:xfrm>
          <a:off x="1790700" y="3592513"/>
          <a:ext cx="3668713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72" name="Equation" r:id="rId8" imgW="1917360" imgH="393480" progId="Equation.DSMT4">
                  <p:embed/>
                </p:oleObj>
              </mc:Choice>
              <mc:Fallback>
                <p:oleObj name="Equation" r:id="rId8" imgW="191736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3592513"/>
                        <a:ext cx="3668713" cy="75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051419"/>
              </p:ext>
            </p:extLst>
          </p:nvPr>
        </p:nvGraphicFramePr>
        <p:xfrm>
          <a:off x="2488126" y="4686119"/>
          <a:ext cx="5592762" cy="73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73" name="Equation" r:id="rId10" imgW="3009600" imgH="393480" progId="Equation.DSMT4">
                  <p:embed/>
                </p:oleObj>
              </mc:Choice>
              <mc:Fallback>
                <p:oleObj name="Equation" r:id="rId10" imgW="300960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8126" y="4686119"/>
                        <a:ext cx="5592762" cy="731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8323535"/>
              </p:ext>
            </p:extLst>
          </p:nvPr>
        </p:nvGraphicFramePr>
        <p:xfrm>
          <a:off x="2925763" y="5954713"/>
          <a:ext cx="313055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74" name="Equation" r:id="rId12" imgW="1726920" imgH="393480" progId="Equation.DSMT4">
                  <p:embed/>
                </p:oleObj>
              </mc:Choice>
              <mc:Fallback>
                <p:oleObj name="Equation" r:id="rId12" imgW="172692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5763" y="5954713"/>
                        <a:ext cx="3130550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4733594" y="743922"/>
            <a:ext cx="2287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Scan Blindness</a:t>
            </a: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1601224" y="3150626"/>
            <a:ext cx="24929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The equation gives us</a:t>
            </a: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1899674" y="4361580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2423549" y="5612530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41</a:t>
            </a:fld>
            <a:endParaRPr lang="en-US" dirty="0"/>
          </a:p>
        </p:txBody>
      </p:sp>
      <p:sp>
        <p:nvSpPr>
          <p:cNvPr id="19" name="Text Box 125"/>
          <p:cNvSpPr txBox="1">
            <a:spLocks noChangeArrowheads="1"/>
          </p:cNvSpPr>
          <p:nvPr/>
        </p:nvSpPr>
        <p:spPr bwMode="auto">
          <a:xfrm>
            <a:off x="1226575" y="2154955"/>
            <a:ext cx="21210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So, we require that</a:t>
            </a:r>
          </a:p>
        </p:txBody>
      </p:sp>
      <p:graphicFrame>
        <p:nvGraphicFramePr>
          <p:cNvPr id="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2215752"/>
              </p:ext>
            </p:extLst>
          </p:nvPr>
        </p:nvGraphicFramePr>
        <p:xfrm>
          <a:off x="4841762" y="2565452"/>
          <a:ext cx="17716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75" name="Equation" r:id="rId14" imgW="825480" imgH="203040" progId="Equation.DSMT4">
                  <p:embed/>
                </p:oleObj>
              </mc:Choice>
              <mc:Fallback>
                <p:oleObj name="Equation" r:id="rId14" imgW="825480" imgH="2030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762" y="2565452"/>
                        <a:ext cx="177165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891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891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892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891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905120"/>
              </p:ext>
            </p:extLst>
          </p:nvPr>
        </p:nvGraphicFramePr>
        <p:xfrm>
          <a:off x="2428159" y="1315167"/>
          <a:ext cx="460375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0" name="Equation" r:id="rId4" imgW="2145960" imgH="419040" progId="Equation.DSMT4">
                  <p:embed/>
                </p:oleObj>
              </mc:Choice>
              <mc:Fallback>
                <p:oleObj name="Equation" r:id="rId4" imgW="2145960" imgH="4190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159" y="1315167"/>
                        <a:ext cx="4603750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8801678"/>
              </p:ext>
            </p:extLst>
          </p:nvPr>
        </p:nvGraphicFramePr>
        <p:xfrm>
          <a:off x="3460955" y="3118054"/>
          <a:ext cx="3022600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1" name="Equation" r:id="rId6" imgW="1409400" imgH="266400" progId="Equation.DSMT4">
                  <p:embed/>
                </p:oleObj>
              </mc:Choice>
              <mc:Fallback>
                <p:oleObj name="Equation" r:id="rId6" imgW="1409400" imgH="266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955" y="3118054"/>
                        <a:ext cx="3022600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083839"/>
              </p:ext>
            </p:extLst>
          </p:nvPr>
        </p:nvGraphicFramePr>
        <p:xfrm>
          <a:off x="8691000" y="3195074"/>
          <a:ext cx="1389063" cy="150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2" name="Equation" r:id="rId8" imgW="647640" imgH="698400" progId="Equation.DSMT4">
                  <p:embed/>
                </p:oleObj>
              </mc:Choice>
              <mc:Fallback>
                <p:oleObj name="Equation" r:id="rId8" imgW="647640" imgH="698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1000" y="3195074"/>
                        <a:ext cx="1389063" cy="15001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1113299" y="831901"/>
            <a:ext cx="17322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We then have: </a:t>
            </a: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2954286" y="2508096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8628873" y="2678853"/>
            <a:ext cx="806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149517" name="Rectangle 13"/>
          <p:cNvSpPr>
            <a:spLocks noChangeArrowheads="1"/>
          </p:cNvSpPr>
          <p:nvPr/>
        </p:nvSpPr>
        <p:spPr bwMode="auto">
          <a:xfrm>
            <a:off x="2820989" y="1"/>
            <a:ext cx="64785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Pozar Circle Diagram (cont.)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42</a:t>
            </a:fld>
            <a:endParaRPr lang="en-US" dirty="0"/>
          </a:p>
        </p:txBody>
      </p:sp>
      <p:graphicFrame>
        <p:nvGraphicFramePr>
          <p:cNvPr id="1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3334350"/>
              </p:ext>
            </p:extLst>
          </p:nvPr>
        </p:nvGraphicFramePr>
        <p:xfrm>
          <a:off x="1854200" y="5324475"/>
          <a:ext cx="3324225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3" name="Equation" r:id="rId10" imgW="1549080" imgH="469800" progId="Equation.DSMT4">
                  <p:embed/>
                </p:oleObj>
              </mc:Choice>
              <mc:Fallback>
                <p:oleObj name="Equation" r:id="rId10" imgW="1549080" imgH="469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4200" y="5324475"/>
                        <a:ext cx="3324225" cy="10096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621709" y="4780629"/>
            <a:ext cx="4070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Summary of scan blindness condition: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67501" y="5562601"/>
            <a:ext cx="3705225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</a:rPr>
              <a:t>Part of the </a:t>
            </a:r>
            <a:r>
              <a:rPr lang="en-US" sz="1600" i="1" dirty="0">
                <a:solidFill>
                  <a:srgbClr val="0000FF"/>
                </a:solidFill>
              </a:rPr>
              <a:t>boundary</a:t>
            </a:r>
            <a:r>
              <a:rPr lang="en-US" sz="1600" dirty="0">
                <a:solidFill>
                  <a:srgbClr val="0000FF"/>
                </a:solidFill>
              </a:rPr>
              <a:t> of the </a:t>
            </a:r>
            <a:r>
              <a:rPr lang="en-US" sz="1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600" dirty="0">
                <a:solidFill>
                  <a:srgbClr val="0000FF"/>
                </a:solidFill>
              </a:rPr>
              <a:t>circle is inside the visible space circle.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94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95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95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993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6810305"/>
              </p:ext>
            </p:extLst>
          </p:nvPr>
        </p:nvGraphicFramePr>
        <p:xfrm>
          <a:off x="9146459" y="855304"/>
          <a:ext cx="1389063" cy="150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28" name="Equation" r:id="rId4" imgW="647640" imgH="698400" progId="Equation.DSMT4">
                  <p:embed/>
                </p:oleObj>
              </mc:Choice>
              <mc:Fallback>
                <p:oleObj name="Equation" r:id="rId4" imgW="647640" imgH="698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6459" y="855304"/>
                        <a:ext cx="1389063" cy="1500188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620" name="Rectangle 68"/>
          <p:cNvSpPr>
            <a:spLocks noChangeArrowheads="1"/>
          </p:cNvSpPr>
          <p:nvPr/>
        </p:nvSpPr>
        <p:spPr bwMode="auto">
          <a:xfrm>
            <a:off x="2782889" y="1"/>
            <a:ext cx="64785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Pozar Circle Diagram (cont.)</a:t>
            </a:r>
          </a:p>
        </p:txBody>
      </p:sp>
      <p:sp>
        <p:nvSpPr>
          <p:cNvPr id="49" name="Slide Number Placeholder 4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43</a:t>
            </a:fld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2032000" y="1821458"/>
            <a:ext cx="7577138" cy="4956175"/>
            <a:chOff x="508000" y="1698625"/>
            <a:chExt cx="7577138" cy="4956175"/>
          </a:xfrm>
        </p:grpSpPr>
        <p:sp>
          <p:nvSpPr>
            <p:cNvPr id="39957" name="Oval 10"/>
            <p:cNvSpPr>
              <a:spLocks noChangeArrowheads="1"/>
            </p:cNvSpPr>
            <p:nvPr/>
          </p:nvSpPr>
          <p:spPr bwMode="auto">
            <a:xfrm>
              <a:off x="3289300" y="3787775"/>
              <a:ext cx="1511300" cy="14859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8" name="Line 11"/>
            <p:cNvSpPr>
              <a:spLocks noChangeShapeType="1"/>
            </p:cNvSpPr>
            <p:nvPr/>
          </p:nvSpPr>
          <p:spPr bwMode="auto">
            <a:xfrm>
              <a:off x="4038600" y="2044700"/>
              <a:ext cx="0" cy="4610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59" name="Line 12"/>
            <p:cNvSpPr>
              <a:spLocks noChangeShapeType="1"/>
            </p:cNvSpPr>
            <p:nvPr/>
          </p:nvSpPr>
          <p:spPr bwMode="auto">
            <a:xfrm>
              <a:off x="508000" y="4546600"/>
              <a:ext cx="72009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9941" name="Object 13"/>
            <p:cNvGraphicFramePr>
              <a:graphicFrameLocks noChangeAspect="1"/>
            </p:cNvGraphicFramePr>
            <p:nvPr/>
          </p:nvGraphicFramePr>
          <p:xfrm>
            <a:off x="7839075" y="4429125"/>
            <a:ext cx="246063" cy="273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29" name="Equation" r:id="rId6" imgW="114120" imgH="126720" progId="Equation.DSMT4">
                    <p:embed/>
                  </p:oleObj>
                </mc:Choice>
                <mc:Fallback>
                  <p:oleObj name="Equation" r:id="rId6" imgW="114120" imgH="12672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39075" y="4429125"/>
                          <a:ext cx="246063" cy="273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942" name="Object 14"/>
            <p:cNvGraphicFramePr>
              <a:graphicFrameLocks noChangeAspect="1"/>
            </p:cNvGraphicFramePr>
            <p:nvPr/>
          </p:nvGraphicFramePr>
          <p:xfrm>
            <a:off x="3937000" y="1698625"/>
            <a:ext cx="219075" cy="273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30" name="Equation" r:id="rId8" imgW="101520" imgH="126720" progId="Equation.DSMT4">
                    <p:embed/>
                  </p:oleObj>
                </mc:Choice>
                <mc:Fallback>
                  <p:oleObj name="Equation" r:id="rId8" imgW="101520" imgH="12672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7000" y="1698625"/>
                          <a:ext cx="219075" cy="273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960" name="Line 15"/>
            <p:cNvSpPr>
              <a:spLocks noChangeShapeType="1"/>
            </p:cNvSpPr>
            <p:nvPr/>
          </p:nvSpPr>
          <p:spPr bwMode="auto">
            <a:xfrm flipV="1">
              <a:off x="4038601" y="4039591"/>
              <a:ext cx="533400" cy="5117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9943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8350366"/>
                </p:ext>
              </p:extLst>
            </p:nvPr>
          </p:nvGraphicFramePr>
          <p:xfrm>
            <a:off x="4283075" y="4230688"/>
            <a:ext cx="277813" cy="346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31" name="Equation" r:id="rId10" imgW="152280" imgH="190440" progId="Equation.DSMT4">
                    <p:embed/>
                  </p:oleObj>
                </mc:Choice>
                <mc:Fallback>
                  <p:oleObj name="Equation" r:id="rId10" imgW="152280" imgH="19044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3075" y="4230688"/>
                          <a:ext cx="277813" cy="3460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961" name="Oval 17"/>
            <p:cNvSpPr>
              <a:spLocks noChangeArrowheads="1"/>
            </p:cNvSpPr>
            <p:nvPr/>
          </p:nvSpPr>
          <p:spPr bwMode="auto">
            <a:xfrm>
              <a:off x="5778500" y="38100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2" name="Oval 18"/>
            <p:cNvSpPr>
              <a:spLocks noChangeArrowheads="1"/>
            </p:cNvSpPr>
            <p:nvPr/>
          </p:nvSpPr>
          <p:spPr bwMode="auto">
            <a:xfrm>
              <a:off x="1989138" y="38100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3" name="Oval 19"/>
            <p:cNvSpPr>
              <a:spLocks noChangeArrowheads="1"/>
            </p:cNvSpPr>
            <p:nvPr/>
          </p:nvSpPr>
          <p:spPr bwMode="auto">
            <a:xfrm>
              <a:off x="3238500" y="26035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4" name="Oval 21"/>
            <p:cNvSpPr>
              <a:spLocks noChangeArrowheads="1"/>
            </p:cNvSpPr>
            <p:nvPr/>
          </p:nvSpPr>
          <p:spPr bwMode="auto">
            <a:xfrm>
              <a:off x="4597400" y="38100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5" name="Oval 22"/>
            <p:cNvSpPr>
              <a:spLocks noChangeArrowheads="1"/>
            </p:cNvSpPr>
            <p:nvPr/>
          </p:nvSpPr>
          <p:spPr bwMode="auto">
            <a:xfrm>
              <a:off x="927100" y="38100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6" name="Oval 23"/>
            <p:cNvSpPr>
              <a:spLocks noChangeArrowheads="1"/>
            </p:cNvSpPr>
            <p:nvPr/>
          </p:nvSpPr>
          <p:spPr bwMode="auto">
            <a:xfrm>
              <a:off x="4546600" y="26035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7" name="Oval 24"/>
            <p:cNvSpPr>
              <a:spLocks noChangeArrowheads="1"/>
            </p:cNvSpPr>
            <p:nvPr/>
          </p:nvSpPr>
          <p:spPr bwMode="auto">
            <a:xfrm>
              <a:off x="2019300" y="26289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8" name="Oval 25"/>
            <p:cNvSpPr>
              <a:spLocks noChangeArrowheads="1"/>
            </p:cNvSpPr>
            <p:nvPr/>
          </p:nvSpPr>
          <p:spPr bwMode="auto">
            <a:xfrm>
              <a:off x="2057400" y="50292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9" name="Oval 26"/>
            <p:cNvSpPr>
              <a:spLocks noChangeArrowheads="1"/>
            </p:cNvSpPr>
            <p:nvPr/>
          </p:nvSpPr>
          <p:spPr bwMode="auto">
            <a:xfrm>
              <a:off x="4533900" y="50165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0" name="Oval 27"/>
            <p:cNvSpPr>
              <a:spLocks noChangeArrowheads="1"/>
            </p:cNvSpPr>
            <p:nvPr/>
          </p:nvSpPr>
          <p:spPr bwMode="auto">
            <a:xfrm>
              <a:off x="5765800" y="26162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1" name="Oval 28"/>
            <p:cNvSpPr>
              <a:spLocks noChangeArrowheads="1"/>
            </p:cNvSpPr>
            <p:nvPr/>
          </p:nvSpPr>
          <p:spPr bwMode="auto">
            <a:xfrm>
              <a:off x="5740400" y="50038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2" name="Oval 29"/>
            <p:cNvSpPr>
              <a:spLocks noChangeArrowheads="1"/>
            </p:cNvSpPr>
            <p:nvPr/>
          </p:nvSpPr>
          <p:spPr bwMode="auto">
            <a:xfrm>
              <a:off x="914400" y="26289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3" name="Oval 30"/>
            <p:cNvSpPr>
              <a:spLocks noChangeArrowheads="1"/>
            </p:cNvSpPr>
            <p:nvPr/>
          </p:nvSpPr>
          <p:spPr bwMode="auto">
            <a:xfrm>
              <a:off x="876300" y="4978400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4" name="Line 31"/>
            <p:cNvSpPr>
              <a:spLocks noChangeShapeType="1"/>
            </p:cNvSpPr>
            <p:nvPr/>
          </p:nvSpPr>
          <p:spPr bwMode="auto">
            <a:xfrm>
              <a:off x="5372100" y="4483100"/>
              <a:ext cx="0" cy="165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9944" name="Object 32"/>
            <p:cNvGraphicFramePr>
              <a:graphicFrameLocks noChangeAspect="1"/>
            </p:cNvGraphicFramePr>
            <p:nvPr/>
          </p:nvGraphicFramePr>
          <p:xfrm>
            <a:off x="5049838" y="4119563"/>
            <a:ext cx="642938" cy="365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32" name="Equation" r:id="rId12" imgW="380880" imgH="215640" progId="Equation.DSMT4">
                    <p:embed/>
                  </p:oleObj>
                </mc:Choice>
                <mc:Fallback>
                  <p:oleObj name="Equation" r:id="rId12" imgW="380880" imgH="215640" progId="Equation.DSMT4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49838" y="4119563"/>
                          <a:ext cx="642938" cy="365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975" name="Line 33"/>
            <p:cNvSpPr>
              <a:spLocks noChangeShapeType="1"/>
            </p:cNvSpPr>
            <p:nvPr/>
          </p:nvSpPr>
          <p:spPr bwMode="auto">
            <a:xfrm>
              <a:off x="2832100" y="4470400"/>
              <a:ext cx="0" cy="165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9945" name="Object 34"/>
            <p:cNvGraphicFramePr>
              <a:graphicFrameLocks noChangeAspect="1"/>
            </p:cNvGraphicFramePr>
            <p:nvPr/>
          </p:nvGraphicFramePr>
          <p:xfrm>
            <a:off x="2609850" y="4068763"/>
            <a:ext cx="492125" cy="365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33" name="Equation" r:id="rId14" imgW="291960" imgH="215640" progId="Equation.DSMT4">
                    <p:embed/>
                  </p:oleObj>
                </mc:Choice>
                <mc:Fallback>
                  <p:oleObj name="Equation" r:id="rId14" imgW="291960" imgH="215640" progId="Equation.DSMT4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9850" y="4068763"/>
                          <a:ext cx="492125" cy="365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976" name="Line 35"/>
            <p:cNvSpPr>
              <a:spLocks noChangeShapeType="1"/>
            </p:cNvSpPr>
            <p:nvPr/>
          </p:nvSpPr>
          <p:spPr bwMode="auto">
            <a:xfrm>
              <a:off x="3924300" y="3289300"/>
              <a:ext cx="2159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9946" name="Object 36"/>
            <p:cNvGraphicFramePr>
              <a:graphicFrameLocks noChangeAspect="1"/>
            </p:cNvGraphicFramePr>
            <p:nvPr/>
          </p:nvGraphicFramePr>
          <p:xfrm>
            <a:off x="4033838" y="2798763"/>
            <a:ext cx="642938" cy="365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34" name="Equation" r:id="rId16" imgW="380880" imgH="215640" progId="Equation.DSMT4">
                    <p:embed/>
                  </p:oleObj>
                </mc:Choice>
                <mc:Fallback>
                  <p:oleObj name="Equation" r:id="rId16" imgW="380880" imgH="215640" progId="Equation.DSMT4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3838" y="2798763"/>
                          <a:ext cx="642938" cy="365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947" name="Object 37"/>
            <p:cNvGraphicFramePr>
              <a:graphicFrameLocks noChangeAspect="1"/>
            </p:cNvGraphicFramePr>
            <p:nvPr/>
          </p:nvGraphicFramePr>
          <p:xfrm>
            <a:off x="4083050" y="5351463"/>
            <a:ext cx="492125" cy="365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35" name="Equation" r:id="rId18" imgW="291960" imgH="215640" progId="Equation.DSMT4">
                    <p:embed/>
                  </p:oleObj>
                </mc:Choice>
                <mc:Fallback>
                  <p:oleObj name="Equation" r:id="rId18" imgW="291960" imgH="215640" progId="Equation.DSMT4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3050" y="5351463"/>
                          <a:ext cx="492125" cy="365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977" name="Line 38"/>
            <p:cNvSpPr>
              <a:spLocks noChangeShapeType="1"/>
            </p:cNvSpPr>
            <p:nvPr/>
          </p:nvSpPr>
          <p:spPr bwMode="auto">
            <a:xfrm>
              <a:off x="3924300" y="5778500"/>
              <a:ext cx="2159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78" name="Text Box 66"/>
            <p:cNvSpPr txBox="1">
              <a:spLocks noChangeArrowheads="1"/>
            </p:cNvSpPr>
            <p:nvPr/>
          </p:nvSpPr>
          <p:spPr bwMode="auto">
            <a:xfrm>
              <a:off x="962025" y="1903413"/>
              <a:ext cx="23558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Scan blindness curve</a:t>
              </a:r>
            </a:p>
          </p:txBody>
        </p:sp>
        <p:sp>
          <p:nvSpPr>
            <p:cNvPr id="39979" name="Line 67"/>
            <p:cNvSpPr>
              <a:spLocks noChangeShapeType="1"/>
            </p:cNvSpPr>
            <p:nvPr/>
          </p:nvSpPr>
          <p:spPr bwMode="auto">
            <a:xfrm>
              <a:off x="2984500" y="2298700"/>
              <a:ext cx="952500" cy="17145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80" name="Oval 20"/>
            <p:cNvSpPr>
              <a:spLocks noChangeArrowheads="1"/>
            </p:cNvSpPr>
            <p:nvPr/>
          </p:nvSpPr>
          <p:spPr bwMode="auto">
            <a:xfrm>
              <a:off x="3276600" y="4995863"/>
              <a:ext cx="1511300" cy="1485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1" name="Freeform 71"/>
            <p:cNvSpPr>
              <a:spLocks/>
            </p:cNvSpPr>
            <p:nvPr/>
          </p:nvSpPr>
          <p:spPr bwMode="auto">
            <a:xfrm>
              <a:off x="3562350" y="3929063"/>
              <a:ext cx="914400" cy="161925"/>
            </a:xfrm>
            <a:custGeom>
              <a:avLst/>
              <a:gdLst>
                <a:gd name="T0" fmla="*/ 0 w 576"/>
                <a:gd name="T1" fmla="*/ 18 h 102"/>
                <a:gd name="T2" fmla="*/ 57 w 576"/>
                <a:gd name="T3" fmla="*/ 51 h 102"/>
                <a:gd name="T4" fmla="*/ 108 w 576"/>
                <a:gd name="T5" fmla="*/ 75 h 102"/>
                <a:gd name="T6" fmla="*/ 171 w 576"/>
                <a:gd name="T7" fmla="*/ 93 h 102"/>
                <a:gd name="T8" fmla="*/ 231 w 576"/>
                <a:gd name="T9" fmla="*/ 99 h 102"/>
                <a:gd name="T10" fmla="*/ 276 w 576"/>
                <a:gd name="T11" fmla="*/ 102 h 102"/>
                <a:gd name="T12" fmla="*/ 348 w 576"/>
                <a:gd name="T13" fmla="*/ 96 h 102"/>
                <a:gd name="T14" fmla="*/ 414 w 576"/>
                <a:gd name="T15" fmla="*/ 84 h 102"/>
                <a:gd name="T16" fmla="*/ 471 w 576"/>
                <a:gd name="T17" fmla="*/ 66 h 102"/>
                <a:gd name="T18" fmla="*/ 513 w 576"/>
                <a:gd name="T19" fmla="*/ 45 h 102"/>
                <a:gd name="T20" fmla="*/ 546 w 576"/>
                <a:gd name="T21" fmla="*/ 24 h 102"/>
                <a:gd name="T22" fmla="*/ 576 w 576"/>
                <a:gd name="T23" fmla="*/ 0 h 1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76"/>
                <a:gd name="T37" fmla="*/ 0 h 102"/>
                <a:gd name="T38" fmla="*/ 576 w 576"/>
                <a:gd name="T39" fmla="*/ 102 h 10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76" h="102">
                  <a:moveTo>
                    <a:pt x="0" y="18"/>
                  </a:moveTo>
                  <a:cubicBezTo>
                    <a:pt x="18" y="29"/>
                    <a:pt x="39" y="42"/>
                    <a:pt x="57" y="51"/>
                  </a:cubicBezTo>
                  <a:cubicBezTo>
                    <a:pt x="75" y="60"/>
                    <a:pt x="89" y="68"/>
                    <a:pt x="108" y="75"/>
                  </a:cubicBezTo>
                  <a:cubicBezTo>
                    <a:pt x="127" y="82"/>
                    <a:pt x="151" y="89"/>
                    <a:pt x="171" y="93"/>
                  </a:cubicBezTo>
                  <a:cubicBezTo>
                    <a:pt x="191" y="97"/>
                    <a:pt x="214" y="98"/>
                    <a:pt x="231" y="99"/>
                  </a:cubicBezTo>
                  <a:cubicBezTo>
                    <a:pt x="248" y="100"/>
                    <a:pt x="257" y="102"/>
                    <a:pt x="276" y="102"/>
                  </a:cubicBezTo>
                  <a:cubicBezTo>
                    <a:pt x="295" y="102"/>
                    <a:pt x="325" y="99"/>
                    <a:pt x="348" y="96"/>
                  </a:cubicBezTo>
                  <a:cubicBezTo>
                    <a:pt x="371" y="93"/>
                    <a:pt x="394" y="89"/>
                    <a:pt x="414" y="84"/>
                  </a:cubicBezTo>
                  <a:cubicBezTo>
                    <a:pt x="434" y="79"/>
                    <a:pt x="455" y="72"/>
                    <a:pt x="471" y="66"/>
                  </a:cubicBezTo>
                  <a:cubicBezTo>
                    <a:pt x="487" y="60"/>
                    <a:pt x="501" y="52"/>
                    <a:pt x="513" y="45"/>
                  </a:cubicBezTo>
                  <a:cubicBezTo>
                    <a:pt x="525" y="38"/>
                    <a:pt x="536" y="31"/>
                    <a:pt x="546" y="24"/>
                  </a:cubicBezTo>
                  <a:cubicBezTo>
                    <a:pt x="556" y="17"/>
                    <a:pt x="570" y="5"/>
                    <a:pt x="576" y="0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82" name="Freeform 72"/>
            <p:cNvSpPr>
              <a:spLocks/>
            </p:cNvSpPr>
            <p:nvPr/>
          </p:nvSpPr>
          <p:spPr bwMode="auto">
            <a:xfrm flipV="1">
              <a:off x="3595688" y="4986338"/>
              <a:ext cx="914400" cy="161925"/>
            </a:xfrm>
            <a:custGeom>
              <a:avLst/>
              <a:gdLst>
                <a:gd name="T0" fmla="*/ 0 w 576"/>
                <a:gd name="T1" fmla="*/ 18 h 102"/>
                <a:gd name="T2" fmla="*/ 57 w 576"/>
                <a:gd name="T3" fmla="*/ 51 h 102"/>
                <a:gd name="T4" fmla="*/ 108 w 576"/>
                <a:gd name="T5" fmla="*/ 75 h 102"/>
                <a:gd name="T6" fmla="*/ 171 w 576"/>
                <a:gd name="T7" fmla="*/ 93 h 102"/>
                <a:gd name="T8" fmla="*/ 231 w 576"/>
                <a:gd name="T9" fmla="*/ 99 h 102"/>
                <a:gd name="T10" fmla="*/ 276 w 576"/>
                <a:gd name="T11" fmla="*/ 102 h 102"/>
                <a:gd name="T12" fmla="*/ 348 w 576"/>
                <a:gd name="T13" fmla="*/ 96 h 102"/>
                <a:gd name="T14" fmla="*/ 414 w 576"/>
                <a:gd name="T15" fmla="*/ 84 h 102"/>
                <a:gd name="T16" fmla="*/ 471 w 576"/>
                <a:gd name="T17" fmla="*/ 66 h 102"/>
                <a:gd name="T18" fmla="*/ 513 w 576"/>
                <a:gd name="T19" fmla="*/ 45 h 102"/>
                <a:gd name="T20" fmla="*/ 546 w 576"/>
                <a:gd name="T21" fmla="*/ 24 h 102"/>
                <a:gd name="T22" fmla="*/ 576 w 576"/>
                <a:gd name="T23" fmla="*/ 0 h 1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76"/>
                <a:gd name="T37" fmla="*/ 0 h 102"/>
                <a:gd name="T38" fmla="*/ 576 w 576"/>
                <a:gd name="T39" fmla="*/ 102 h 10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76" h="102">
                  <a:moveTo>
                    <a:pt x="0" y="18"/>
                  </a:moveTo>
                  <a:cubicBezTo>
                    <a:pt x="18" y="29"/>
                    <a:pt x="39" y="42"/>
                    <a:pt x="57" y="51"/>
                  </a:cubicBezTo>
                  <a:cubicBezTo>
                    <a:pt x="75" y="60"/>
                    <a:pt x="89" y="68"/>
                    <a:pt x="108" y="75"/>
                  </a:cubicBezTo>
                  <a:cubicBezTo>
                    <a:pt x="127" y="82"/>
                    <a:pt x="151" y="89"/>
                    <a:pt x="171" y="93"/>
                  </a:cubicBezTo>
                  <a:cubicBezTo>
                    <a:pt x="191" y="97"/>
                    <a:pt x="214" y="98"/>
                    <a:pt x="231" y="99"/>
                  </a:cubicBezTo>
                  <a:cubicBezTo>
                    <a:pt x="248" y="100"/>
                    <a:pt x="257" y="102"/>
                    <a:pt x="276" y="102"/>
                  </a:cubicBezTo>
                  <a:cubicBezTo>
                    <a:pt x="295" y="102"/>
                    <a:pt x="325" y="99"/>
                    <a:pt x="348" y="96"/>
                  </a:cubicBezTo>
                  <a:cubicBezTo>
                    <a:pt x="371" y="93"/>
                    <a:pt x="394" y="89"/>
                    <a:pt x="414" y="84"/>
                  </a:cubicBezTo>
                  <a:cubicBezTo>
                    <a:pt x="434" y="79"/>
                    <a:pt x="455" y="72"/>
                    <a:pt x="471" y="66"/>
                  </a:cubicBezTo>
                  <a:cubicBezTo>
                    <a:pt x="487" y="60"/>
                    <a:pt x="501" y="52"/>
                    <a:pt x="513" y="45"/>
                  </a:cubicBezTo>
                  <a:cubicBezTo>
                    <a:pt x="525" y="38"/>
                    <a:pt x="536" y="31"/>
                    <a:pt x="546" y="24"/>
                  </a:cubicBezTo>
                  <a:cubicBezTo>
                    <a:pt x="556" y="17"/>
                    <a:pt x="570" y="5"/>
                    <a:pt x="576" y="0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83" name="Freeform 73"/>
            <p:cNvSpPr>
              <a:spLocks/>
            </p:cNvSpPr>
            <p:nvPr/>
          </p:nvSpPr>
          <p:spPr bwMode="auto">
            <a:xfrm rot="5634030">
              <a:off x="4284663" y="4495800"/>
              <a:ext cx="739775" cy="111125"/>
            </a:xfrm>
            <a:custGeom>
              <a:avLst/>
              <a:gdLst>
                <a:gd name="T0" fmla="*/ 0 w 576"/>
                <a:gd name="T1" fmla="*/ 5 h 102"/>
                <a:gd name="T2" fmla="*/ 30 w 576"/>
                <a:gd name="T3" fmla="*/ 16 h 102"/>
                <a:gd name="T4" fmla="*/ 57 w 576"/>
                <a:gd name="T5" fmla="*/ 24 h 102"/>
                <a:gd name="T6" fmla="*/ 91 w 576"/>
                <a:gd name="T7" fmla="*/ 30 h 102"/>
                <a:gd name="T8" fmla="*/ 122 w 576"/>
                <a:gd name="T9" fmla="*/ 32 h 102"/>
                <a:gd name="T10" fmla="*/ 146 w 576"/>
                <a:gd name="T11" fmla="*/ 33 h 102"/>
                <a:gd name="T12" fmla="*/ 184 w 576"/>
                <a:gd name="T13" fmla="*/ 31 h 102"/>
                <a:gd name="T14" fmla="*/ 219 w 576"/>
                <a:gd name="T15" fmla="*/ 27 h 102"/>
                <a:gd name="T16" fmla="*/ 249 w 576"/>
                <a:gd name="T17" fmla="*/ 21 h 102"/>
                <a:gd name="T18" fmla="*/ 272 w 576"/>
                <a:gd name="T19" fmla="*/ 14 h 102"/>
                <a:gd name="T20" fmla="*/ 290 w 576"/>
                <a:gd name="T21" fmla="*/ 8 h 102"/>
                <a:gd name="T22" fmla="*/ 305 w 576"/>
                <a:gd name="T23" fmla="*/ 0 h 1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76"/>
                <a:gd name="T37" fmla="*/ 0 h 102"/>
                <a:gd name="T38" fmla="*/ 576 w 576"/>
                <a:gd name="T39" fmla="*/ 102 h 10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76" h="102">
                  <a:moveTo>
                    <a:pt x="0" y="18"/>
                  </a:moveTo>
                  <a:cubicBezTo>
                    <a:pt x="18" y="29"/>
                    <a:pt x="39" y="42"/>
                    <a:pt x="57" y="51"/>
                  </a:cubicBezTo>
                  <a:cubicBezTo>
                    <a:pt x="75" y="60"/>
                    <a:pt x="89" y="68"/>
                    <a:pt x="108" y="75"/>
                  </a:cubicBezTo>
                  <a:cubicBezTo>
                    <a:pt x="127" y="82"/>
                    <a:pt x="151" y="89"/>
                    <a:pt x="171" y="93"/>
                  </a:cubicBezTo>
                  <a:cubicBezTo>
                    <a:pt x="191" y="97"/>
                    <a:pt x="214" y="98"/>
                    <a:pt x="231" y="99"/>
                  </a:cubicBezTo>
                  <a:cubicBezTo>
                    <a:pt x="248" y="100"/>
                    <a:pt x="257" y="102"/>
                    <a:pt x="276" y="102"/>
                  </a:cubicBezTo>
                  <a:cubicBezTo>
                    <a:pt x="295" y="102"/>
                    <a:pt x="325" y="99"/>
                    <a:pt x="348" y="96"/>
                  </a:cubicBezTo>
                  <a:cubicBezTo>
                    <a:pt x="371" y="93"/>
                    <a:pt x="394" y="89"/>
                    <a:pt x="414" y="84"/>
                  </a:cubicBezTo>
                  <a:cubicBezTo>
                    <a:pt x="434" y="79"/>
                    <a:pt x="455" y="72"/>
                    <a:pt x="471" y="66"/>
                  </a:cubicBezTo>
                  <a:cubicBezTo>
                    <a:pt x="487" y="60"/>
                    <a:pt x="501" y="52"/>
                    <a:pt x="513" y="45"/>
                  </a:cubicBezTo>
                  <a:cubicBezTo>
                    <a:pt x="525" y="38"/>
                    <a:pt x="536" y="31"/>
                    <a:pt x="546" y="24"/>
                  </a:cubicBezTo>
                  <a:cubicBezTo>
                    <a:pt x="556" y="17"/>
                    <a:pt x="570" y="5"/>
                    <a:pt x="576" y="0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84" name="Freeform 74"/>
            <p:cNvSpPr>
              <a:spLocks/>
            </p:cNvSpPr>
            <p:nvPr/>
          </p:nvSpPr>
          <p:spPr bwMode="auto">
            <a:xfrm rot="15965970" flipH="1">
              <a:off x="3068638" y="4495800"/>
              <a:ext cx="749300" cy="111125"/>
            </a:xfrm>
            <a:custGeom>
              <a:avLst/>
              <a:gdLst>
                <a:gd name="T0" fmla="*/ 0 w 576"/>
                <a:gd name="T1" fmla="*/ 5 h 102"/>
                <a:gd name="T2" fmla="*/ 32 w 576"/>
                <a:gd name="T3" fmla="*/ 16 h 102"/>
                <a:gd name="T4" fmla="*/ 59 w 576"/>
                <a:gd name="T5" fmla="*/ 24 h 102"/>
                <a:gd name="T6" fmla="*/ 94 w 576"/>
                <a:gd name="T7" fmla="*/ 30 h 102"/>
                <a:gd name="T8" fmla="*/ 127 w 576"/>
                <a:gd name="T9" fmla="*/ 32 h 102"/>
                <a:gd name="T10" fmla="*/ 152 w 576"/>
                <a:gd name="T11" fmla="*/ 33 h 102"/>
                <a:gd name="T12" fmla="*/ 192 w 576"/>
                <a:gd name="T13" fmla="*/ 31 h 102"/>
                <a:gd name="T14" fmla="*/ 228 w 576"/>
                <a:gd name="T15" fmla="*/ 27 h 102"/>
                <a:gd name="T16" fmla="*/ 259 w 576"/>
                <a:gd name="T17" fmla="*/ 21 h 102"/>
                <a:gd name="T18" fmla="*/ 282 w 576"/>
                <a:gd name="T19" fmla="*/ 14 h 102"/>
                <a:gd name="T20" fmla="*/ 300 w 576"/>
                <a:gd name="T21" fmla="*/ 8 h 102"/>
                <a:gd name="T22" fmla="*/ 317 w 576"/>
                <a:gd name="T23" fmla="*/ 0 h 1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76"/>
                <a:gd name="T37" fmla="*/ 0 h 102"/>
                <a:gd name="T38" fmla="*/ 576 w 576"/>
                <a:gd name="T39" fmla="*/ 102 h 10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76" h="102">
                  <a:moveTo>
                    <a:pt x="0" y="18"/>
                  </a:moveTo>
                  <a:cubicBezTo>
                    <a:pt x="18" y="29"/>
                    <a:pt x="39" y="42"/>
                    <a:pt x="57" y="51"/>
                  </a:cubicBezTo>
                  <a:cubicBezTo>
                    <a:pt x="75" y="60"/>
                    <a:pt x="89" y="68"/>
                    <a:pt x="108" y="75"/>
                  </a:cubicBezTo>
                  <a:cubicBezTo>
                    <a:pt x="127" y="82"/>
                    <a:pt x="151" y="89"/>
                    <a:pt x="171" y="93"/>
                  </a:cubicBezTo>
                  <a:cubicBezTo>
                    <a:pt x="191" y="97"/>
                    <a:pt x="214" y="98"/>
                    <a:pt x="231" y="99"/>
                  </a:cubicBezTo>
                  <a:cubicBezTo>
                    <a:pt x="248" y="100"/>
                    <a:pt x="257" y="102"/>
                    <a:pt x="276" y="102"/>
                  </a:cubicBezTo>
                  <a:cubicBezTo>
                    <a:pt x="295" y="102"/>
                    <a:pt x="325" y="99"/>
                    <a:pt x="348" y="96"/>
                  </a:cubicBezTo>
                  <a:cubicBezTo>
                    <a:pt x="371" y="93"/>
                    <a:pt x="394" y="89"/>
                    <a:pt x="414" y="84"/>
                  </a:cubicBezTo>
                  <a:cubicBezTo>
                    <a:pt x="434" y="79"/>
                    <a:pt x="455" y="72"/>
                    <a:pt x="471" y="66"/>
                  </a:cubicBezTo>
                  <a:cubicBezTo>
                    <a:pt x="487" y="60"/>
                    <a:pt x="501" y="52"/>
                    <a:pt x="513" y="45"/>
                  </a:cubicBezTo>
                  <a:cubicBezTo>
                    <a:pt x="525" y="38"/>
                    <a:pt x="536" y="31"/>
                    <a:pt x="546" y="24"/>
                  </a:cubicBezTo>
                  <a:cubicBezTo>
                    <a:pt x="556" y="17"/>
                    <a:pt x="570" y="5"/>
                    <a:pt x="576" y="0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55" name="Line 76"/>
            <p:cNvSpPr>
              <a:spLocks noChangeShapeType="1"/>
            </p:cNvSpPr>
            <p:nvPr/>
          </p:nvSpPr>
          <p:spPr bwMode="auto">
            <a:xfrm>
              <a:off x="6556374" y="3371849"/>
              <a:ext cx="625475" cy="31432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9940" name="Object 7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82277689"/>
                </p:ext>
              </p:extLst>
            </p:nvPr>
          </p:nvGraphicFramePr>
          <p:xfrm>
            <a:off x="7283450" y="3434755"/>
            <a:ext cx="598488" cy="463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36" name="Equation" r:id="rId20" imgW="279360" imgH="215640" progId="Equation.DSMT4">
                    <p:embed/>
                  </p:oleObj>
                </mc:Choice>
                <mc:Fallback>
                  <p:oleObj name="Equation" r:id="rId20" imgW="279360" imgH="215640" progId="Equation.DSMT4">
                    <p:embed/>
                    <p:pic>
                      <p:nvPicPr>
                        <p:cNvPr id="0" name="Object 7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83450" y="3434755"/>
                          <a:ext cx="598488" cy="463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956" name="Text Box 78"/>
            <p:cNvSpPr txBox="1">
              <a:spLocks noChangeArrowheads="1"/>
            </p:cNvSpPr>
            <p:nvPr/>
          </p:nvSpPr>
          <p:spPr bwMode="auto">
            <a:xfrm>
              <a:off x="6365875" y="3173413"/>
              <a:ext cx="3175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graphicFrame>
          <p:nvGraphicFramePr>
            <p:cNvPr id="50" name="Object 42"/>
            <p:cNvGraphicFramePr>
              <a:graphicFrameLocks noChangeAspect="1"/>
            </p:cNvGraphicFramePr>
            <p:nvPr/>
          </p:nvGraphicFramePr>
          <p:xfrm>
            <a:off x="6383338" y="2825750"/>
            <a:ext cx="706437" cy="407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37" name="Equation" r:id="rId22" imgW="419040" imgH="241200" progId="Equation.DSMT4">
                    <p:embed/>
                  </p:oleObj>
                </mc:Choice>
                <mc:Fallback>
                  <p:oleObj name="Equation" r:id="rId22" imgW="419040" imgH="241200" progId="Equation.DSMT4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83338" y="2825750"/>
                          <a:ext cx="706437" cy="4079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7247114"/>
              </p:ext>
            </p:extLst>
          </p:nvPr>
        </p:nvGraphicFramePr>
        <p:xfrm>
          <a:off x="4300538" y="714375"/>
          <a:ext cx="2859087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38" name="Equation" r:id="rId24" imgW="1549080" imgH="469800" progId="Equation.DSMT4">
                  <p:embed/>
                </p:oleObj>
              </mc:Choice>
              <mc:Fallback>
                <p:oleObj name="Equation" r:id="rId24" imgW="1549080" imgH="4698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0538" y="714375"/>
                        <a:ext cx="2859087" cy="8683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6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6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6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6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1668780"/>
              </p:ext>
            </p:extLst>
          </p:nvPr>
        </p:nvGraphicFramePr>
        <p:xfrm>
          <a:off x="4629150" y="1646238"/>
          <a:ext cx="1920875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98" name="Equation" r:id="rId4" imgW="787320" imgH="419040" progId="Equation.DSMT4">
                  <p:embed/>
                </p:oleObj>
              </mc:Choice>
              <mc:Fallback>
                <p:oleObj name="Equation" r:id="rId4" imgW="787320" imgH="4190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9150" y="1646238"/>
                        <a:ext cx="1920875" cy="10223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2254751"/>
              </p:ext>
            </p:extLst>
          </p:nvPr>
        </p:nvGraphicFramePr>
        <p:xfrm>
          <a:off x="2701925" y="2914651"/>
          <a:ext cx="1722438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99" name="Equation" r:id="rId6" imgW="799920" imgH="698400" progId="Equation.DSMT4">
                  <p:embed/>
                </p:oleObj>
              </mc:Choice>
              <mc:Fallback>
                <p:oleObj name="Equation" r:id="rId6" imgW="799920" imgH="698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1925" y="2914651"/>
                        <a:ext cx="1722438" cy="150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3832555"/>
              </p:ext>
            </p:extLst>
          </p:nvPr>
        </p:nvGraphicFramePr>
        <p:xfrm>
          <a:off x="2668588" y="4886325"/>
          <a:ext cx="2078037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0" name="Equation" r:id="rId8" imgW="965160" imgH="749160" progId="Equation.DSMT4">
                  <p:embed/>
                </p:oleObj>
              </mc:Choice>
              <mc:Fallback>
                <p:oleObj name="Equation" r:id="rId8" imgW="965160" imgH="7491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8588" y="4886325"/>
                        <a:ext cx="2078037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8023754"/>
              </p:ext>
            </p:extLst>
          </p:nvPr>
        </p:nvGraphicFramePr>
        <p:xfrm>
          <a:off x="7307263" y="3697288"/>
          <a:ext cx="2403475" cy="179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1" name="Equation" r:id="rId10" imgW="1066680" imgH="799920" progId="Equation.DSMT4">
                  <p:embed/>
                </p:oleObj>
              </mc:Choice>
              <mc:Fallback>
                <p:oleObj name="Equation" r:id="rId10" imgW="1066680" imgH="79992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7263" y="3697288"/>
                        <a:ext cx="2403475" cy="179863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1844880" y="4525349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7908925" y="3097213"/>
            <a:ext cx="84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Hence</a:t>
            </a: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821507" y="906258"/>
            <a:ext cx="65249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To avoid scan blindness for all scan angles, we require: </a:t>
            </a:r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1059528" y="2352419"/>
            <a:ext cx="23006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Therefore, we have: </a:t>
            </a:r>
          </a:p>
        </p:txBody>
      </p:sp>
      <p:sp>
        <p:nvSpPr>
          <p:cNvPr id="153615" name="Rectangle 15"/>
          <p:cNvSpPr>
            <a:spLocks noChangeArrowheads="1"/>
          </p:cNvSpPr>
          <p:nvPr/>
        </p:nvSpPr>
        <p:spPr bwMode="auto">
          <a:xfrm>
            <a:off x="2763839" y="1"/>
            <a:ext cx="64785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Pozar Circle Diagram (cont.)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44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48476" y="1924050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(The circles do not overlap.)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49464" y="1"/>
            <a:ext cx="8281987" cy="6381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Microstrip Phased Array Geometry</a:t>
            </a:r>
          </a:p>
        </p:txBody>
      </p:sp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4" name="Object 1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958633"/>
              </p:ext>
            </p:extLst>
          </p:nvPr>
        </p:nvGraphicFramePr>
        <p:xfrm>
          <a:off x="3671889" y="900113"/>
          <a:ext cx="2460625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4" name="Equation" r:id="rId4" imgW="1320480" imgH="291960" progId="Equation.DSMT4">
                  <p:embed/>
                </p:oleObj>
              </mc:Choice>
              <mc:Fallback>
                <p:oleObj name="Equation" r:id="rId4" imgW="1320480" imgH="291960" progId="Equation.DSMT4">
                  <p:embed/>
                  <p:pic>
                    <p:nvPicPr>
                      <p:cNvPr id="0" name="Object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889" y="900113"/>
                        <a:ext cx="2460625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Text Box 117"/>
          <p:cNvSpPr txBox="1">
            <a:spLocks noChangeArrowheads="1"/>
          </p:cNvSpPr>
          <p:nvPr/>
        </p:nvSpPr>
        <p:spPr bwMode="auto">
          <a:xfrm>
            <a:off x="1606551" y="1027113"/>
            <a:ext cx="21146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Probe current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</a:rPr>
              <a:t>mn</a:t>
            </a:r>
            <a:r>
              <a:rPr lang="en-US" sz="6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: </a:t>
            </a:r>
          </a:p>
        </p:txBody>
      </p:sp>
      <p:sp>
        <p:nvSpPr>
          <p:cNvPr id="76" name="Slide Number Placeholder 7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5</a:t>
            </a:fld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2628900" y="6238875"/>
            <a:ext cx="6760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The wavenumbers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>
                <a:solidFill>
                  <a:srgbClr val="0000FF"/>
                </a:solidFill>
              </a:rPr>
              <a:t> and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>
                <a:solidFill>
                  <a:srgbClr val="0000FF"/>
                </a:solidFill>
              </a:rPr>
              <a:t> are impressed by the feed network.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978027" y="1801812"/>
            <a:ext cx="8393842" cy="4157345"/>
            <a:chOff x="1978027" y="1801812"/>
            <a:chExt cx="8393842" cy="4157345"/>
          </a:xfrm>
        </p:grpSpPr>
        <p:sp>
          <p:nvSpPr>
            <p:cNvPr id="3085" name="AutoShape 8"/>
            <p:cNvSpPr>
              <a:spLocks noChangeArrowheads="1"/>
            </p:cNvSpPr>
            <p:nvPr/>
          </p:nvSpPr>
          <p:spPr bwMode="auto">
            <a:xfrm>
              <a:off x="1978027" y="2597150"/>
              <a:ext cx="8216900" cy="2692400"/>
            </a:xfrm>
            <a:prstGeom prst="cube">
              <a:avLst>
                <a:gd name="adj" fmla="val 87676"/>
              </a:avLst>
            </a:prstGeom>
            <a:solidFill>
              <a:srgbClr val="DDDDD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086" name="AutoShape 9"/>
            <p:cNvSpPr>
              <a:spLocks noChangeArrowheads="1"/>
            </p:cNvSpPr>
            <p:nvPr/>
          </p:nvSpPr>
          <p:spPr bwMode="auto">
            <a:xfrm>
              <a:off x="1978027" y="2584450"/>
              <a:ext cx="8229600" cy="2374900"/>
            </a:xfrm>
            <a:prstGeom prst="parallelogram">
              <a:avLst>
                <a:gd name="adj" fmla="val 99802"/>
              </a:avLst>
            </a:prstGeom>
            <a:solidFill>
              <a:srgbClr val="DDDDD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" name="Text Box 64"/>
            <p:cNvSpPr txBox="1">
              <a:spLocks noChangeArrowheads="1"/>
            </p:cNvSpPr>
            <p:nvPr/>
          </p:nvSpPr>
          <p:spPr bwMode="auto">
            <a:xfrm>
              <a:off x="8674102" y="4657725"/>
              <a:ext cx="123507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/>
                <a:t>Metal patch</a:t>
              </a:r>
            </a:p>
          </p:txBody>
        </p:sp>
        <p:sp>
          <p:nvSpPr>
            <p:cNvPr id="3091" name="Text Box 66"/>
            <p:cNvSpPr txBox="1">
              <a:spLocks noChangeArrowheads="1"/>
            </p:cNvSpPr>
            <p:nvPr/>
          </p:nvSpPr>
          <p:spPr bwMode="auto">
            <a:xfrm>
              <a:off x="6156327" y="4946650"/>
              <a:ext cx="151447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/>
                <a:t>Dielectric layer</a:t>
              </a:r>
            </a:p>
          </p:txBody>
        </p:sp>
        <p:sp>
          <p:nvSpPr>
            <p:cNvPr id="3092" name="Line 68"/>
            <p:cNvSpPr>
              <a:spLocks noChangeShapeType="1"/>
            </p:cNvSpPr>
            <p:nvPr/>
          </p:nvSpPr>
          <p:spPr bwMode="auto">
            <a:xfrm flipV="1">
              <a:off x="1979614" y="5327650"/>
              <a:ext cx="5870575" cy="0"/>
            </a:xfrm>
            <a:prstGeom prst="line">
              <a:avLst/>
            </a:prstGeom>
            <a:noFill/>
            <a:ln w="76200">
              <a:solidFill>
                <a:srgbClr val="FF99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Line 69"/>
            <p:cNvSpPr>
              <a:spLocks noChangeShapeType="1"/>
            </p:cNvSpPr>
            <p:nvPr/>
          </p:nvSpPr>
          <p:spPr bwMode="auto">
            <a:xfrm flipV="1">
              <a:off x="7827964" y="2941638"/>
              <a:ext cx="2398713" cy="2398712"/>
            </a:xfrm>
            <a:prstGeom prst="line">
              <a:avLst/>
            </a:prstGeom>
            <a:noFill/>
            <a:ln w="76200">
              <a:solidFill>
                <a:srgbClr val="FF99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Rectangle 70"/>
            <p:cNvSpPr>
              <a:spLocks noChangeArrowheads="1"/>
            </p:cNvSpPr>
            <p:nvPr/>
          </p:nvSpPr>
          <p:spPr bwMode="auto">
            <a:xfrm>
              <a:off x="10206039" y="2852738"/>
              <a:ext cx="88900" cy="20002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95" name="Group 74"/>
            <p:cNvGrpSpPr>
              <a:grpSpLocks/>
            </p:cNvGrpSpPr>
            <p:nvPr/>
          </p:nvGrpSpPr>
          <p:grpSpPr bwMode="auto">
            <a:xfrm>
              <a:off x="2486027" y="2749550"/>
              <a:ext cx="2921000" cy="2019300"/>
              <a:chOff x="416" y="1704"/>
              <a:chExt cx="1840" cy="1272"/>
            </a:xfrm>
          </p:grpSpPr>
          <p:sp>
            <p:nvSpPr>
              <p:cNvPr id="3144" name="AutoShape 36"/>
              <p:cNvSpPr>
                <a:spLocks noChangeArrowheads="1"/>
              </p:cNvSpPr>
              <p:nvPr/>
            </p:nvSpPr>
            <p:spPr bwMode="auto">
              <a:xfrm>
                <a:off x="1472" y="1704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5" name="AutoShape 71"/>
              <p:cNvSpPr>
                <a:spLocks noChangeArrowheads="1"/>
              </p:cNvSpPr>
              <p:nvPr/>
            </p:nvSpPr>
            <p:spPr bwMode="auto">
              <a:xfrm>
                <a:off x="1128" y="204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6" name="AutoShape 72"/>
              <p:cNvSpPr>
                <a:spLocks noChangeArrowheads="1"/>
              </p:cNvSpPr>
              <p:nvPr/>
            </p:nvSpPr>
            <p:spPr bwMode="auto">
              <a:xfrm>
                <a:off x="776" y="2416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7" name="AutoShape 73"/>
              <p:cNvSpPr>
                <a:spLocks noChangeArrowheads="1"/>
              </p:cNvSpPr>
              <p:nvPr/>
            </p:nvSpPr>
            <p:spPr bwMode="auto">
              <a:xfrm>
                <a:off x="416" y="276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96" name="Group 75"/>
            <p:cNvGrpSpPr>
              <a:grpSpLocks/>
            </p:cNvGrpSpPr>
            <p:nvPr/>
          </p:nvGrpSpPr>
          <p:grpSpPr bwMode="auto">
            <a:xfrm>
              <a:off x="3946527" y="2736850"/>
              <a:ext cx="2921000" cy="2019300"/>
              <a:chOff x="416" y="1704"/>
              <a:chExt cx="1840" cy="1272"/>
            </a:xfrm>
          </p:grpSpPr>
          <p:sp>
            <p:nvSpPr>
              <p:cNvPr id="3140" name="AutoShape 76"/>
              <p:cNvSpPr>
                <a:spLocks noChangeArrowheads="1"/>
              </p:cNvSpPr>
              <p:nvPr/>
            </p:nvSpPr>
            <p:spPr bwMode="auto">
              <a:xfrm>
                <a:off x="1472" y="1704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1" name="AutoShape 77"/>
              <p:cNvSpPr>
                <a:spLocks noChangeArrowheads="1"/>
              </p:cNvSpPr>
              <p:nvPr/>
            </p:nvSpPr>
            <p:spPr bwMode="auto">
              <a:xfrm>
                <a:off x="1128" y="204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2" name="AutoShape 78"/>
              <p:cNvSpPr>
                <a:spLocks noChangeArrowheads="1"/>
              </p:cNvSpPr>
              <p:nvPr/>
            </p:nvSpPr>
            <p:spPr bwMode="auto">
              <a:xfrm>
                <a:off x="776" y="2416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3" name="AutoShape 79"/>
              <p:cNvSpPr>
                <a:spLocks noChangeArrowheads="1"/>
              </p:cNvSpPr>
              <p:nvPr/>
            </p:nvSpPr>
            <p:spPr bwMode="auto">
              <a:xfrm>
                <a:off x="416" y="276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97" name="Line 43"/>
            <p:cNvSpPr>
              <a:spLocks noChangeShapeType="1"/>
            </p:cNvSpPr>
            <p:nvPr/>
          </p:nvSpPr>
          <p:spPr bwMode="auto">
            <a:xfrm flipV="1">
              <a:off x="5680077" y="2165350"/>
              <a:ext cx="0" cy="1257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98" name="Line 45"/>
            <p:cNvSpPr>
              <a:spLocks noChangeShapeType="1"/>
            </p:cNvSpPr>
            <p:nvPr/>
          </p:nvSpPr>
          <p:spPr bwMode="auto">
            <a:xfrm flipH="1">
              <a:off x="3533774" y="3422650"/>
              <a:ext cx="2143127" cy="2216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01" name="Group 80"/>
            <p:cNvGrpSpPr>
              <a:grpSpLocks/>
            </p:cNvGrpSpPr>
            <p:nvPr/>
          </p:nvGrpSpPr>
          <p:grpSpPr bwMode="auto">
            <a:xfrm>
              <a:off x="5368927" y="2736850"/>
              <a:ext cx="2921000" cy="2019300"/>
              <a:chOff x="416" y="1704"/>
              <a:chExt cx="1840" cy="1272"/>
            </a:xfrm>
          </p:grpSpPr>
          <p:sp>
            <p:nvSpPr>
              <p:cNvPr id="3136" name="AutoShape 81"/>
              <p:cNvSpPr>
                <a:spLocks noChangeArrowheads="1"/>
              </p:cNvSpPr>
              <p:nvPr/>
            </p:nvSpPr>
            <p:spPr bwMode="auto">
              <a:xfrm>
                <a:off x="1472" y="1704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7" name="AutoShape 82"/>
              <p:cNvSpPr>
                <a:spLocks noChangeArrowheads="1"/>
              </p:cNvSpPr>
              <p:nvPr/>
            </p:nvSpPr>
            <p:spPr bwMode="auto">
              <a:xfrm>
                <a:off x="1128" y="204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8" name="AutoShape 83"/>
              <p:cNvSpPr>
                <a:spLocks noChangeArrowheads="1"/>
              </p:cNvSpPr>
              <p:nvPr/>
            </p:nvSpPr>
            <p:spPr bwMode="auto">
              <a:xfrm>
                <a:off x="776" y="2416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9" name="AutoShape 84"/>
              <p:cNvSpPr>
                <a:spLocks noChangeArrowheads="1"/>
              </p:cNvSpPr>
              <p:nvPr/>
            </p:nvSpPr>
            <p:spPr bwMode="auto">
              <a:xfrm>
                <a:off x="416" y="276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02" name="Group 85"/>
            <p:cNvGrpSpPr>
              <a:grpSpLocks/>
            </p:cNvGrpSpPr>
            <p:nvPr/>
          </p:nvGrpSpPr>
          <p:grpSpPr bwMode="auto">
            <a:xfrm>
              <a:off x="6765927" y="2749550"/>
              <a:ext cx="2921000" cy="2019300"/>
              <a:chOff x="416" y="1704"/>
              <a:chExt cx="1840" cy="1272"/>
            </a:xfrm>
          </p:grpSpPr>
          <p:sp>
            <p:nvSpPr>
              <p:cNvPr id="3132" name="AutoShape 86"/>
              <p:cNvSpPr>
                <a:spLocks noChangeArrowheads="1"/>
              </p:cNvSpPr>
              <p:nvPr/>
            </p:nvSpPr>
            <p:spPr bwMode="auto">
              <a:xfrm>
                <a:off x="1472" y="1704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3" name="AutoShape 87"/>
              <p:cNvSpPr>
                <a:spLocks noChangeArrowheads="1"/>
              </p:cNvSpPr>
              <p:nvPr/>
            </p:nvSpPr>
            <p:spPr bwMode="auto">
              <a:xfrm>
                <a:off x="1128" y="204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4" name="AutoShape 88"/>
              <p:cNvSpPr>
                <a:spLocks noChangeArrowheads="1"/>
              </p:cNvSpPr>
              <p:nvPr/>
            </p:nvSpPr>
            <p:spPr bwMode="auto">
              <a:xfrm>
                <a:off x="776" y="2416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5" name="AutoShape 89"/>
              <p:cNvSpPr>
                <a:spLocks noChangeArrowheads="1"/>
              </p:cNvSpPr>
              <p:nvPr/>
            </p:nvSpPr>
            <p:spPr bwMode="auto">
              <a:xfrm>
                <a:off x="416" y="276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05" name="Line 44"/>
            <p:cNvSpPr>
              <a:spLocks noChangeShapeType="1"/>
            </p:cNvSpPr>
            <p:nvPr/>
          </p:nvSpPr>
          <p:spPr bwMode="auto">
            <a:xfrm>
              <a:off x="5672139" y="3422650"/>
              <a:ext cx="4281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Line 15"/>
            <p:cNvSpPr>
              <a:spLocks noChangeShapeType="1"/>
            </p:cNvSpPr>
            <p:nvPr/>
          </p:nvSpPr>
          <p:spPr bwMode="auto">
            <a:xfrm flipH="1">
              <a:off x="6677025" y="4041775"/>
              <a:ext cx="495302" cy="5492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Line 13"/>
            <p:cNvSpPr>
              <a:spLocks noChangeShapeType="1"/>
            </p:cNvSpPr>
            <p:nvPr/>
          </p:nvSpPr>
          <p:spPr bwMode="auto">
            <a:xfrm flipV="1">
              <a:off x="4308477" y="4895850"/>
              <a:ext cx="14097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08" name="Group 95"/>
            <p:cNvGrpSpPr>
              <a:grpSpLocks/>
            </p:cNvGrpSpPr>
            <p:nvPr/>
          </p:nvGrpSpPr>
          <p:grpSpPr bwMode="auto">
            <a:xfrm>
              <a:off x="4645027" y="2901950"/>
              <a:ext cx="4406900" cy="101600"/>
              <a:chOff x="1944" y="1880"/>
              <a:chExt cx="2776" cy="64"/>
            </a:xfrm>
          </p:grpSpPr>
          <p:sp>
            <p:nvSpPr>
              <p:cNvPr id="3128" name="Oval 91"/>
              <p:cNvSpPr>
                <a:spLocks noChangeArrowheads="1"/>
              </p:cNvSpPr>
              <p:nvPr/>
            </p:nvSpPr>
            <p:spPr bwMode="auto">
              <a:xfrm>
                <a:off x="286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9" name="Oval 92"/>
              <p:cNvSpPr>
                <a:spLocks noChangeArrowheads="1"/>
              </p:cNvSpPr>
              <p:nvPr/>
            </p:nvSpPr>
            <p:spPr bwMode="auto">
              <a:xfrm>
                <a:off x="194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0" name="Oval 93"/>
              <p:cNvSpPr>
                <a:spLocks noChangeArrowheads="1"/>
              </p:cNvSpPr>
              <p:nvPr/>
            </p:nvSpPr>
            <p:spPr bwMode="auto">
              <a:xfrm>
                <a:off x="3776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1" name="Oval 94"/>
              <p:cNvSpPr>
                <a:spLocks noChangeArrowheads="1"/>
              </p:cNvSpPr>
              <p:nvPr/>
            </p:nvSpPr>
            <p:spPr bwMode="auto">
              <a:xfrm>
                <a:off x="4664" y="1888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09" name="Group 96"/>
            <p:cNvGrpSpPr>
              <a:grpSpLocks/>
            </p:cNvGrpSpPr>
            <p:nvPr/>
          </p:nvGrpSpPr>
          <p:grpSpPr bwMode="auto">
            <a:xfrm>
              <a:off x="4098927" y="3448050"/>
              <a:ext cx="4406900" cy="101600"/>
              <a:chOff x="1944" y="1880"/>
              <a:chExt cx="2776" cy="64"/>
            </a:xfrm>
          </p:grpSpPr>
          <p:sp>
            <p:nvSpPr>
              <p:cNvPr id="3124" name="Oval 97"/>
              <p:cNvSpPr>
                <a:spLocks noChangeArrowheads="1"/>
              </p:cNvSpPr>
              <p:nvPr/>
            </p:nvSpPr>
            <p:spPr bwMode="auto">
              <a:xfrm>
                <a:off x="286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5" name="Oval 98"/>
              <p:cNvSpPr>
                <a:spLocks noChangeArrowheads="1"/>
              </p:cNvSpPr>
              <p:nvPr/>
            </p:nvSpPr>
            <p:spPr bwMode="auto">
              <a:xfrm>
                <a:off x="194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6" name="Oval 99"/>
              <p:cNvSpPr>
                <a:spLocks noChangeArrowheads="1"/>
              </p:cNvSpPr>
              <p:nvPr/>
            </p:nvSpPr>
            <p:spPr bwMode="auto">
              <a:xfrm>
                <a:off x="3776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7" name="Oval 100"/>
              <p:cNvSpPr>
                <a:spLocks noChangeArrowheads="1"/>
              </p:cNvSpPr>
              <p:nvPr/>
            </p:nvSpPr>
            <p:spPr bwMode="auto">
              <a:xfrm>
                <a:off x="4664" y="1888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10" name="Group 101"/>
            <p:cNvGrpSpPr>
              <a:grpSpLocks/>
            </p:cNvGrpSpPr>
            <p:nvPr/>
          </p:nvGrpSpPr>
          <p:grpSpPr bwMode="auto">
            <a:xfrm>
              <a:off x="3540127" y="4044950"/>
              <a:ext cx="4406900" cy="101600"/>
              <a:chOff x="1944" y="1880"/>
              <a:chExt cx="2776" cy="64"/>
            </a:xfrm>
          </p:grpSpPr>
          <p:sp>
            <p:nvSpPr>
              <p:cNvPr id="3120" name="Oval 102"/>
              <p:cNvSpPr>
                <a:spLocks noChangeArrowheads="1"/>
              </p:cNvSpPr>
              <p:nvPr/>
            </p:nvSpPr>
            <p:spPr bwMode="auto">
              <a:xfrm>
                <a:off x="286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1" name="Oval 103"/>
              <p:cNvSpPr>
                <a:spLocks noChangeArrowheads="1"/>
              </p:cNvSpPr>
              <p:nvPr/>
            </p:nvSpPr>
            <p:spPr bwMode="auto">
              <a:xfrm>
                <a:off x="194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2" name="Oval 104"/>
              <p:cNvSpPr>
                <a:spLocks noChangeArrowheads="1"/>
              </p:cNvSpPr>
              <p:nvPr/>
            </p:nvSpPr>
            <p:spPr bwMode="auto">
              <a:xfrm>
                <a:off x="3776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3" name="Oval 105"/>
              <p:cNvSpPr>
                <a:spLocks noChangeArrowheads="1"/>
              </p:cNvSpPr>
              <p:nvPr/>
            </p:nvSpPr>
            <p:spPr bwMode="auto">
              <a:xfrm>
                <a:off x="4664" y="1888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11" name="Group 106"/>
            <p:cNvGrpSpPr>
              <a:grpSpLocks/>
            </p:cNvGrpSpPr>
            <p:nvPr/>
          </p:nvGrpSpPr>
          <p:grpSpPr bwMode="auto">
            <a:xfrm>
              <a:off x="2994027" y="4603750"/>
              <a:ext cx="4406900" cy="101600"/>
              <a:chOff x="1944" y="1880"/>
              <a:chExt cx="2776" cy="64"/>
            </a:xfrm>
          </p:grpSpPr>
          <p:sp>
            <p:nvSpPr>
              <p:cNvPr id="3116" name="Oval 107"/>
              <p:cNvSpPr>
                <a:spLocks noChangeArrowheads="1"/>
              </p:cNvSpPr>
              <p:nvPr/>
            </p:nvSpPr>
            <p:spPr bwMode="auto">
              <a:xfrm>
                <a:off x="286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7" name="Oval 108"/>
              <p:cNvSpPr>
                <a:spLocks noChangeArrowheads="1"/>
              </p:cNvSpPr>
              <p:nvPr/>
            </p:nvSpPr>
            <p:spPr bwMode="auto">
              <a:xfrm>
                <a:off x="194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8" name="Oval 109"/>
              <p:cNvSpPr>
                <a:spLocks noChangeArrowheads="1"/>
              </p:cNvSpPr>
              <p:nvPr/>
            </p:nvSpPr>
            <p:spPr bwMode="auto">
              <a:xfrm>
                <a:off x="3776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9" name="Oval 110"/>
              <p:cNvSpPr>
                <a:spLocks noChangeArrowheads="1"/>
              </p:cNvSpPr>
              <p:nvPr/>
            </p:nvSpPr>
            <p:spPr bwMode="auto">
              <a:xfrm>
                <a:off x="4664" y="1888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12" name="Text Box 111"/>
            <p:cNvSpPr txBox="1">
              <a:spLocks noChangeArrowheads="1"/>
            </p:cNvSpPr>
            <p:nvPr/>
          </p:nvSpPr>
          <p:spPr bwMode="auto">
            <a:xfrm>
              <a:off x="4857752" y="5378450"/>
              <a:ext cx="141446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/>
                <a:t>Ground plane</a:t>
              </a:r>
            </a:p>
          </p:txBody>
        </p:sp>
        <p:sp>
          <p:nvSpPr>
            <p:cNvPr id="3113" name="Text Box 112"/>
            <p:cNvSpPr txBox="1">
              <a:spLocks noChangeArrowheads="1"/>
            </p:cNvSpPr>
            <p:nvPr/>
          </p:nvSpPr>
          <p:spPr bwMode="auto">
            <a:xfrm>
              <a:off x="9366252" y="2085975"/>
              <a:ext cx="72548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/>
                <a:t>Probe</a:t>
              </a:r>
            </a:p>
          </p:txBody>
        </p:sp>
        <p:sp>
          <p:nvSpPr>
            <p:cNvPr id="3114" name="Line 113"/>
            <p:cNvSpPr>
              <a:spLocks noChangeShapeType="1"/>
            </p:cNvSpPr>
            <p:nvPr/>
          </p:nvSpPr>
          <p:spPr bwMode="auto">
            <a:xfrm flipH="1">
              <a:off x="9051927" y="2406650"/>
              <a:ext cx="41910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Line 114"/>
            <p:cNvSpPr>
              <a:spLocks noChangeShapeType="1"/>
            </p:cNvSpPr>
            <p:nvPr/>
          </p:nvSpPr>
          <p:spPr bwMode="auto">
            <a:xfrm flipH="1" flipV="1">
              <a:off x="8181977" y="4111625"/>
              <a:ext cx="698500" cy="495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075" name="Object 1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5795117"/>
                </p:ext>
              </p:extLst>
            </p:nvPr>
          </p:nvGraphicFramePr>
          <p:xfrm>
            <a:off x="5762627" y="3159125"/>
            <a:ext cx="546100" cy="376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5" name="Equation" r:id="rId6" imgW="368280" imgH="253800" progId="Equation.DSMT4">
                    <p:embed/>
                  </p:oleObj>
                </mc:Choice>
                <mc:Fallback>
                  <p:oleObj name="Equation" r:id="rId6" imgW="368280" imgH="253800" progId="Equation.DSMT4">
                    <p:embed/>
                    <p:pic>
                      <p:nvPicPr>
                        <p:cNvPr id="0" name="Object 1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2627" y="3159125"/>
                          <a:ext cx="546100" cy="3762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6" name="Object 1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7882939"/>
                </p:ext>
              </p:extLst>
            </p:nvPr>
          </p:nvGraphicFramePr>
          <p:xfrm>
            <a:off x="7927977" y="3759200"/>
            <a:ext cx="603250" cy="376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6" name="Equation" r:id="rId8" imgW="406080" imgH="253800" progId="Equation.DSMT4">
                    <p:embed/>
                  </p:oleObj>
                </mc:Choice>
                <mc:Fallback>
                  <p:oleObj name="Equation" r:id="rId8" imgW="406080" imgH="253800" progId="Equation.DSMT4">
                    <p:embed/>
                    <p:pic>
                      <p:nvPicPr>
                        <p:cNvPr id="0" name="Object 1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27977" y="3759200"/>
                          <a:ext cx="603250" cy="3762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40299658"/>
                </p:ext>
              </p:extLst>
            </p:nvPr>
          </p:nvGraphicFramePr>
          <p:xfrm>
            <a:off x="3298825" y="5700712"/>
            <a:ext cx="234950" cy="2584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7" name="Equation" r:id="rId10" imgW="126720" imgH="139680" progId="Equation.DSMT4">
                    <p:embed/>
                  </p:oleObj>
                </mc:Choice>
                <mc:Fallback>
                  <p:oleObj name="Equation" r:id="rId10" imgW="12672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3298825" y="5700712"/>
                          <a:ext cx="234950" cy="25844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20742711"/>
                </p:ext>
              </p:extLst>
            </p:nvPr>
          </p:nvGraphicFramePr>
          <p:xfrm>
            <a:off x="10131424" y="3344863"/>
            <a:ext cx="240445" cy="284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8" name="Equation" r:id="rId12" imgW="139680" imgH="164880" progId="Equation.DSMT4">
                    <p:embed/>
                  </p:oleObj>
                </mc:Choice>
                <mc:Fallback>
                  <p:oleObj name="Equation" r:id="rId12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10131424" y="3344863"/>
                          <a:ext cx="240445" cy="28416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55380960"/>
                </p:ext>
              </p:extLst>
            </p:nvPr>
          </p:nvGraphicFramePr>
          <p:xfrm>
            <a:off x="5575299" y="1801812"/>
            <a:ext cx="246063" cy="2460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9" name="Equation" r:id="rId14" imgW="126720" imgH="126720" progId="Equation.DSMT4">
                    <p:embed/>
                  </p:oleObj>
                </mc:Choice>
                <mc:Fallback>
                  <p:oleObj name="Equation" r:id="rId14" imgW="126720" imgH="1267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5575299" y="1801812"/>
                          <a:ext cx="246063" cy="2460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80" name="Straight Connector 79"/>
            <p:cNvCxnSpPr/>
            <p:nvPr/>
          </p:nvCxnSpPr>
          <p:spPr>
            <a:xfrm>
              <a:off x="6619875" y="4029075"/>
              <a:ext cx="90487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6038850" y="4591050"/>
              <a:ext cx="90487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93560384"/>
                </p:ext>
              </p:extLst>
            </p:nvPr>
          </p:nvGraphicFramePr>
          <p:xfrm>
            <a:off x="7023100" y="4205288"/>
            <a:ext cx="215900" cy="2374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0" name="Equation" r:id="rId16" imgW="126720" imgH="139680" progId="Equation.DSMT4">
                    <p:embed/>
                  </p:oleObj>
                </mc:Choice>
                <mc:Fallback>
                  <p:oleObj name="Equation" r:id="rId16" imgW="12672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7023100" y="4205288"/>
                          <a:ext cx="215900" cy="23749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72484852"/>
                </p:ext>
              </p:extLst>
            </p:nvPr>
          </p:nvGraphicFramePr>
          <p:xfrm>
            <a:off x="4899024" y="4976812"/>
            <a:ext cx="206375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1" name="Equation" r:id="rId18" imgW="126720" imgH="177480" progId="Equation.DSMT4">
                    <p:embed/>
                  </p:oleObj>
                </mc:Choice>
                <mc:Fallback>
                  <p:oleObj name="Equation" r:id="rId18" imgW="1267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4899024" y="4976812"/>
                          <a:ext cx="206375" cy="2889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84" name="Straight Connector 83"/>
            <p:cNvCxnSpPr/>
            <p:nvPr/>
          </p:nvCxnSpPr>
          <p:spPr>
            <a:xfrm flipH="1">
              <a:off x="5486400" y="4505325"/>
              <a:ext cx="581026" cy="68580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09680108"/>
                </p:ext>
              </p:extLst>
            </p:nvPr>
          </p:nvGraphicFramePr>
          <p:xfrm>
            <a:off x="4702175" y="3392488"/>
            <a:ext cx="224326" cy="265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2" name="Equation" r:id="rId20" imgW="139680" imgH="164880" progId="Equation.DSMT4">
                    <p:embed/>
                  </p:oleObj>
                </mc:Choice>
                <mc:Fallback>
                  <p:oleObj name="Equation" r:id="rId20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4702175" y="3392488"/>
                          <a:ext cx="224326" cy="2651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4418830"/>
                </p:ext>
              </p:extLst>
            </p:nvPr>
          </p:nvGraphicFramePr>
          <p:xfrm>
            <a:off x="3863975" y="3624263"/>
            <a:ext cx="271462" cy="271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3" name="Equation" r:id="rId22" imgW="177480" imgH="177480" progId="Equation.DSMT4">
                    <p:embed/>
                  </p:oleObj>
                </mc:Choice>
                <mc:Fallback>
                  <p:oleObj name="Equation" r:id="rId22" imgW="17748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3863975" y="3624263"/>
                          <a:ext cx="271462" cy="27146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43076" y="1"/>
            <a:ext cx="8924924" cy="6381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Microstrip Phased Array Geometry (cont.)</a:t>
            </a: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8" name="Object 71"/>
          <p:cNvGraphicFramePr>
            <a:graphicFrameLocks noChangeAspect="1"/>
          </p:cNvGraphicFramePr>
          <p:nvPr/>
        </p:nvGraphicFramePr>
        <p:xfrm>
          <a:off x="2697164" y="985838"/>
          <a:ext cx="2460625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7" name="Equation" r:id="rId4" imgW="1320480" imgH="291960" progId="Equation.DSMT4">
                  <p:embed/>
                </p:oleObj>
              </mc:Choice>
              <mc:Fallback>
                <p:oleObj name="Equation" r:id="rId4" imgW="1320480" imgH="291960" progId="Equation.DSMT4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7164" y="985838"/>
                        <a:ext cx="2460625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3997383"/>
              </p:ext>
            </p:extLst>
          </p:nvPr>
        </p:nvGraphicFramePr>
        <p:xfrm>
          <a:off x="7126288" y="1169989"/>
          <a:ext cx="200660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8" name="Equation" r:id="rId6" imgW="1218960" imgH="228600" progId="Equation.DSMT4">
                  <p:embed/>
                </p:oleObj>
              </mc:Choice>
              <mc:Fallback>
                <p:oleObj name="Equation" r:id="rId6" imgW="1218960" imgH="228600" progId="Equation.DSMT4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6288" y="1169989"/>
                        <a:ext cx="2006600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9209340"/>
              </p:ext>
            </p:extLst>
          </p:nvPr>
        </p:nvGraphicFramePr>
        <p:xfrm>
          <a:off x="7119939" y="1639889"/>
          <a:ext cx="19843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9" name="Equation" r:id="rId8" imgW="1206360" imgH="241200" progId="Equation.DSMT4">
                  <p:embed/>
                </p:oleObj>
              </mc:Choice>
              <mc:Fallback>
                <p:oleObj name="Equation" r:id="rId8" imgW="1206360" imgH="241200" progId="Equation.DSMT4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9939" y="1639889"/>
                        <a:ext cx="1984375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77"/>
          <p:cNvGraphicFramePr>
            <a:graphicFrameLocks noChangeAspect="1"/>
          </p:cNvGraphicFramePr>
          <p:nvPr/>
        </p:nvGraphicFramePr>
        <p:xfrm>
          <a:off x="2579688" y="1697039"/>
          <a:ext cx="273526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0" name="Equation" r:id="rId10" imgW="1663560" imgH="253800" progId="Equation.DSMT4">
                  <p:embed/>
                </p:oleObj>
              </mc:Choice>
              <mc:Fallback>
                <p:oleObj name="Equation" r:id="rId10" imgW="1663560" imgH="253800" progId="Equation.DSMT4">
                  <p:embed/>
                  <p:pic>
                    <p:nvPicPr>
                      <p:cNvPr id="0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9688" y="1697039"/>
                        <a:ext cx="2735262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Slide Number Placeholder 1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6</a:t>
            </a:fld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01718" y="2693824"/>
            <a:ext cx="4036650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Note: </a:t>
            </a:r>
          </a:p>
          <a:p>
            <a:pPr algn="ctr"/>
            <a:r>
              <a:rPr lang="en-US" dirty="0"/>
              <a:t>If the structure is </a:t>
            </a:r>
            <a:r>
              <a:rPr lang="en-US" u="sng" dirty="0"/>
              <a:t>infinite</a:t>
            </a:r>
            <a:r>
              <a:rPr lang="en-US" dirty="0"/>
              <a:t>, an infinite plane wave gets launched.</a:t>
            </a:r>
          </a:p>
        </p:txBody>
      </p:sp>
      <p:sp>
        <p:nvSpPr>
          <p:cNvPr id="4" name="AutoShape 8">
            <a:extLst>
              <a:ext uri="{FF2B5EF4-FFF2-40B4-BE49-F238E27FC236}">
                <a16:creationId xmlns:a16="http://schemas.microsoft.com/office/drawing/2014/main" id="{AC3C6B6E-0075-4CFC-1BBA-AAA14DC68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6749" y="3610795"/>
            <a:ext cx="8216900" cy="2692400"/>
          </a:xfrm>
          <a:prstGeom prst="cube">
            <a:avLst>
              <a:gd name="adj" fmla="val 87676"/>
            </a:avLst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" name="AutoShape 9">
            <a:extLst>
              <a:ext uri="{FF2B5EF4-FFF2-40B4-BE49-F238E27FC236}">
                <a16:creationId xmlns:a16="http://schemas.microsoft.com/office/drawing/2014/main" id="{F9D3BE90-D473-AAD0-0984-997D30B6C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6749" y="3598095"/>
            <a:ext cx="8229600" cy="2374900"/>
          </a:xfrm>
          <a:prstGeom prst="parallelogram">
            <a:avLst>
              <a:gd name="adj" fmla="val 99802"/>
            </a:avLst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68">
            <a:extLst>
              <a:ext uri="{FF2B5EF4-FFF2-40B4-BE49-F238E27FC236}">
                <a16:creationId xmlns:a16="http://schemas.microsoft.com/office/drawing/2014/main" id="{691D6A45-3A32-A9F6-2E05-8E03E75F12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08811" y="6341295"/>
            <a:ext cx="5870575" cy="0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0972452"/>
              </p:ext>
            </p:extLst>
          </p:nvPr>
        </p:nvGraphicFramePr>
        <p:xfrm>
          <a:off x="827087" y="4697413"/>
          <a:ext cx="1689197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1" name="Equation" r:id="rId12" imgW="952200" imgH="203040" progId="Equation.DSMT4">
                  <p:embed/>
                </p:oleObj>
              </mc:Choice>
              <mc:Fallback>
                <p:oleObj name="Equation" r:id="rId12" imgW="952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27087" y="4697413"/>
                        <a:ext cx="1689197" cy="360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8" name="TextBox 4117"/>
          <p:cNvSpPr txBox="1"/>
          <p:nvPr/>
        </p:nvSpPr>
        <p:spPr>
          <a:xfrm>
            <a:off x="457200" y="4267200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Center of patch </a:t>
            </a:r>
            <a:r>
              <a:rPr 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 smtClean="0">
                <a:solidFill>
                  <a:srgbClr val="0000FF"/>
                </a:solidFill>
              </a:rPr>
              <a:t>:</a:t>
            </a:r>
            <a:endParaRPr lang="en-US" dirty="0">
              <a:solidFill>
                <a:srgbClr val="0000FF"/>
              </a:solidFill>
            </a:endParaRPr>
          </a:p>
        </p:txBody>
      </p:sp>
      <p:grpSp>
        <p:nvGrpSpPr>
          <p:cNvPr id="4128" name="Group 4127"/>
          <p:cNvGrpSpPr/>
          <p:nvPr/>
        </p:nvGrpSpPr>
        <p:grpSpPr>
          <a:xfrm>
            <a:off x="3824749" y="2360357"/>
            <a:ext cx="7808912" cy="4419856"/>
            <a:chOff x="3824749" y="2360357"/>
            <a:chExt cx="7808912" cy="4419856"/>
          </a:xfrm>
        </p:grpSpPr>
        <p:sp>
          <p:nvSpPr>
            <p:cNvPr id="9" name="Text Box 64">
              <a:extLst>
                <a:ext uri="{FF2B5EF4-FFF2-40B4-BE49-F238E27FC236}">
                  <a16:creationId xmlns:a16="http://schemas.microsoft.com/office/drawing/2014/main" id="{1440832F-7308-645A-4A93-2A02A3127C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12824" y="5671370"/>
              <a:ext cx="123507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/>
                <a:t>Metal patch</a:t>
              </a:r>
            </a:p>
          </p:txBody>
        </p:sp>
        <p:sp>
          <p:nvSpPr>
            <p:cNvPr id="10" name="Text Box 66">
              <a:extLst>
                <a:ext uri="{FF2B5EF4-FFF2-40B4-BE49-F238E27FC236}">
                  <a16:creationId xmlns:a16="http://schemas.microsoft.com/office/drawing/2014/main" id="{D2BFFA6E-242D-0B99-B6B5-684F022A0B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95049" y="5960295"/>
              <a:ext cx="151447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/>
                <a:t>Dielectric layer</a:t>
              </a:r>
            </a:p>
          </p:txBody>
        </p:sp>
        <p:sp>
          <p:nvSpPr>
            <p:cNvPr id="12" name="Line 69">
              <a:extLst>
                <a:ext uri="{FF2B5EF4-FFF2-40B4-BE49-F238E27FC236}">
                  <a16:creationId xmlns:a16="http://schemas.microsoft.com/office/drawing/2014/main" id="{C5DDFB95-93DE-9965-54B3-F1046E1B83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57161" y="3955283"/>
              <a:ext cx="2398713" cy="2398712"/>
            </a:xfrm>
            <a:prstGeom prst="line">
              <a:avLst/>
            </a:prstGeom>
            <a:noFill/>
            <a:ln w="76200">
              <a:solidFill>
                <a:srgbClr val="FF99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70">
              <a:extLst>
                <a:ext uri="{FF2B5EF4-FFF2-40B4-BE49-F238E27FC236}">
                  <a16:creationId xmlns:a16="http://schemas.microsoft.com/office/drawing/2014/main" id="{51BA4BE2-22B6-5D66-A3FB-8D2528E5D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44761" y="3866383"/>
              <a:ext cx="88900" cy="20002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" name="Group 74">
              <a:extLst>
                <a:ext uri="{FF2B5EF4-FFF2-40B4-BE49-F238E27FC236}">
                  <a16:creationId xmlns:a16="http://schemas.microsoft.com/office/drawing/2014/main" id="{F56AD783-89B7-7E44-D1BF-A4E3347531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24749" y="3763195"/>
              <a:ext cx="2921000" cy="2019300"/>
              <a:chOff x="416" y="1704"/>
              <a:chExt cx="1840" cy="1272"/>
            </a:xfrm>
          </p:grpSpPr>
          <p:sp>
            <p:nvSpPr>
              <p:cNvPr id="4109" name="AutoShape 36">
                <a:extLst>
                  <a:ext uri="{FF2B5EF4-FFF2-40B4-BE49-F238E27FC236}">
                    <a16:creationId xmlns:a16="http://schemas.microsoft.com/office/drawing/2014/main" id="{77B959D8-EF77-E57E-D626-4FB990F7EE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2" y="1704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0" name="AutoShape 71">
                <a:extLst>
                  <a:ext uri="{FF2B5EF4-FFF2-40B4-BE49-F238E27FC236}">
                    <a16:creationId xmlns:a16="http://schemas.microsoft.com/office/drawing/2014/main" id="{906602AC-C531-8729-DAC1-AA02EF36F8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8" y="204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5" name="AutoShape 72">
                <a:extLst>
                  <a:ext uri="{FF2B5EF4-FFF2-40B4-BE49-F238E27FC236}">
                    <a16:creationId xmlns:a16="http://schemas.microsoft.com/office/drawing/2014/main" id="{9712D338-162A-266B-126B-D803D236AF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6" y="2416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6" name="AutoShape 73">
                <a:extLst>
                  <a:ext uri="{FF2B5EF4-FFF2-40B4-BE49-F238E27FC236}">
                    <a16:creationId xmlns:a16="http://schemas.microsoft.com/office/drawing/2014/main" id="{2C35B0A6-9EE8-702B-2600-6ABA8C9BE6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" y="276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" name="Group 75">
              <a:extLst>
                <a:ext uri="{FF2B5EF4-FFF2-40B4-BE49-F238E27FC236}">
                  <a16:creationId xmlns:a16="http://schemas.microsoft.com/office/drawing/2014/main" id="{0CE2B797-3A2F-3303-E601-DC475BC566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5249" y="3750495"/>
              <a:ext cx="2921000" cy="2019300"/>
              <a:chOff x="416" y="1704"/>
              <a:chExt cx="1840" cy="1272"/>
            </a:xfrm>
          </p:grpSpPr>
          <p:sp>
            <p:nvSpPr>
              <p:cNvPr id="4096" name="AutoShape 76">
                <a:extLst>
                  <a:ext uri="{FF2B5EF4-FFF2-40B4-BE49-F238E27FC236}">
                    <a16:creationId xmlns:a16="http://schemas.microsoft.com/office/drawing/2014/main" id="{7BC9DDC2-A546-5323-7812-D27C9F2FC1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2" y="1704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97" name="AutoShape 77">
                <a:extLst>
                  <a:ext uri="{FF2B5EF4-FFF2-40B4-BE49-F238E27FC236}">
                    <a16:creationId xmlns:a16="http://schemas.microsoft.com/office/drawing/2014/main" id="{7A01BA26-D273-32CF-BEDE-6BD1454BA6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8" y="204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3" name="AutoShape 78">
                <a:extLst>
                  <a:ext uri="{FF2B5EF4-FFF2-40B4-BE49-F238E27FC236}">
                    <a16:creationId xmlns:a16="http://schemas.microsoft.com/office/drawing/2014/main" id="{9CBA140B-AC2E-17DD-721D-0FB1C6E710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6" y="2416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8" name="AutoShape 79">
                <a:extLst>
                  <a:ext uri="{FF2B5EF4-FFF2-40B4-BE49-F238E27FC236}">
                    <a16:creationId xmlns:a16="http://schemas.microsoft.com/office/drawing/2014/main" id="{1B96CD84-7D57-30E4-6162-F5230EA745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" y="276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" name="Line 43">
              <a:extLst>
                <a:ext uri="{FF2B5EF4-FFF2-40B4-BE49-F238E27FC236}">
                  <a16:creationId xmlns:a16="http://schemas.microsoft.com/office/drawing/2014/main" id="{8B7BB9EB-0B50-26F6-431F-FF780D412A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18799" y="3178995"/>
              <a:ext cx="0" cy="1257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Line 45">
              <a:extLst>
                <a:ext uri="{FF2B5EF4-FFF2-40B4-BE49-F238E27FC236}">
                  <a16:creationId xmlns:a16="http://schemas.microsoft.com/office/drawing/2014/main" id="{CF024704-0106-0628-A87A-A34E33AFDD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57774" y="4436294"/>
              <a:ext cx="1957849" cy="20407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" name="Group 80">
              <a:extLst>
                <a:ext uri="{FF2B5EF4-FFF2-40B4-BE49-F238E27FC236}">
                  <a16:creationId xmlns:a16="http://schemas.microsoft.com/office/drawing/2014/main" id="{59259363-3420-9E01-B618-E250560622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07649" y="3750495"/>
              <a:ext cx="2921000" cy="2019300"/>
              <a:chOff x="416" y="1704"/>
              <a:chExt cx="1840" cy="1272"/>
            </a:xfrm>
          </p:grpSpPr>
          <p:sp>
            <p:nvSpPr>
              <p:cNvPr id="60" name="AutoShape 81">
                <a:extLst>
                  <a:ext uri="{FF2B5EF4-FFF2-40B4-BE49-F238E27FC236}">
                    <a16:creationId xmlns:a16="http://schemas.microsoft.com/office/drawing/2014/main" id="{4223FB3A-A2C4-660C-CC28-F802D05BC5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2" y="1704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AutoShape 82">
                <a:extLst>
                  <a:ext uri="{FF2B5EF4-FFF2-40B4-BE49-F238E27FC236}">
                    <a16:creationId xmlns:a16="http://schemas.microsoft.com/office/drawing/2014/main" id="{8E439F84-3728-A6C1-7F1F-6EF4F279C4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8" y="204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AutoShape 83">
                <a:extLst>
                  <a:ext uri="{FF2B5EF4-FFF2-40B4-BE49-F238E27FC236}">
                    <a16:creationId xmlns:a16="http://schemas.microsoft.com/office/drawing/2014/main" id="{995473C8-DC6E-1C5B-7242-FE20CC39F0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6" y="2416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AutoShape 84">
                <a:extLst>
                  <a:ext uri="{FF2B5EF4-FFF2-40B4-BE49-F238E27FC236}">
                    <a16:creationId xmlns:a16="http://schemas.microsoft.com/office/drawing/2014/main" id="{51FE421B-F9E7-F456-1411-93E99F7157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" y="276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" name="Group 85">
              <a:extLst>
                <a:ext uri="{FF2B5EF4-FFF2-40B4-BE49-F238E27FC236}">
                  <a16:creationId xmlns:a16="http://schemas.microsoft.com/office/drawing/2014/main" id="{7C2C6C1D-5867-7F34-A3ED-CDA8A069C2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04649" y="3763195"/>
              <a:ext cx="2921000" cy="2019300"/>
              <a:chOff x="416" y="1704"/>
              <a:chExt cx="1840" cy="1272"/>
            </a:xfrm>
          </p:grpSpPr>
          <p:sp>
            <p:nvSpPr>
              <p:cNvPr id="56" name="AutoShape 86">
                <a:extLst>
                  <a:ext uri="{FF2B5EF4-FFF2-40B4-BE49-F238E27FC236}">
                    <a16:creationId xmlns:a16="http://schemas.microsoft.com/office/drawing/2014/main" id="{A143032D-DA59-67F3-9B3B-D61CDEEA95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2" y="1704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AutoShape 87">
                <a:extLst>
                  <a:ext uri="{FF2B5EF4-FFF2-40B4-BE49-F238E27FC236}">
                    <a16:creationId xmlns:a16="http://schemas.microsoft.com/office/drawing/2014/main" id="{D7297105-D4B4-60D5-ADDA-6EC0764F94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8" y="204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AutoShape 88">
                <a:extLst>
                  <a:ext uri="{FF2B5EF4-FFF2-40B4-BE49-F238E27FC236}">
                    <a16:creationId xmlns:a16="http://schemas.microsoft.com/office/drawing/2014/main" id="{E4E234C4-65DB-9128-FB6C-C785992E8D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6" y="2416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AutoShape 89">
                <a:extLst>
                  <a:ext uri="{FF2B5EF4-FFF2-40B4-BE49-F238E27FC236}">
                    <a16:creationId xmlns:a16="http://schemas.microsoft.com/office/drawing/2014/main" id="{AEEFA4BA-6E3F-3C64-FDA6-C2B5BD1EC3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" y="2768"/>
                <a:ext cx="784" cy="208"/>
              </a:xfrm>
              <a:prstGeom prst="parallelogram">
                <a:avLst>
                  <a:gd name="adj" fmla="val 100007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" name="Line 44">
              <a:extLst>
                <a:ext uri="{FF2B5EF4-FFF2-40B4-BE49-F238E27FC236}">
                  <a16:creationId xmlns:a16="http://schemas.microsoft.com/office/drawing/2014/main" id="{88E0529A-14AF-D269-FC0D-DA7A6AF494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10861" y="4436295"/>
              <a:ext cx="4281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15">
              <a:extLst>
                <a:ext uri="{FF2B5EF4-FFF2-40B4-BE49-F238E27FC236}">
                  <a16:creationId xmlns:a16="http://schemas.microsoft.com/office/drawing/2014/main" id="{B701EC0B-1988-3CED-86A8-BE5E6B656A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10524" y="5019675"/>
              <a:ext cx="504826" cy="5238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13">
              <a:extLst>
                <a:ext uri="{FF2B5EF4-FFF2-40B4-BE49-F238E27FC236}">
                  <a16:creationId xmlns:a16="http://schemas.microsoft.com/office/drawing/2014/main" id="{EF8556E7-2C73-9614-FF6D-592F7EE8D2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66249" y="5871395"/>
              <a:ext cx="14097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" name="Group 95">
              <a:extLst>
                <a:ext uri="{FF2B5EF4-FFF2-40B4-BE49-F238E27FC236}">
                  <a16:creationId xmlns:a16="http://schemas.microsoft.com/office/drawing/2014/main" id="{132F866A-58AD-A078-6079-BB78E4BA9D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83749" y="3915595"/>
              <a:ext cx="4406900" cy="101600"/>
              <a:chOff x="1944" y="1880"/>
              <a:chExt cx="2776" cy="64"/>
            </a:xfrm>
          </p:grpSpPr>
          <p:sp>
            <p:nvSpPr>
              <p:cNvPr id="52" name="Oval 91">
                <a:extLst>
                  <a:ext uri="{FF2B5EF4-FFF2-40B4-BE49-F238E27FC236}">
                    <a16:creationId xmlns:a16="http://schemas.microsoft.com/office/drawing/2014/main" id="{6DBC2392-67C2-FC83-C06E-3A111D78FF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Oval 92">
                <a:extLst>
                  <a:ext uri="{FF2B5EF4-FFF2-40B4-BE49-F238E27FC236}">
                    <a16:creationId xmlns:a16="http://schemas.microsoft.com/office/drawing/2014/main" id="{CE048685-BE6A-E454-44AE-76F9242E7C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Oval 93">
                <a:extLst>
                  <a:ext uri="{FF2B5EF4-FFF2-40B4-BE49-F238E27FC236}">
                    <a16:creationId xmlns:a16="http://schemas.microsoft.com/office/drawing/2014/main" id="{75DF9BEC-BCD0-C19E-C1F1-08F1F3D9AF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6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Oval 94">
                <a:extLst>
                  <a:ext uri="{FF2B5EF4-FFF2-40B4-BE49-F238E27FC236}">
                    <a16:creationId xmlns:a16="http://schemas.microsoft.com/office/drawing/2014/main" id="{23532D20-4F37-193C-A471-6B61FD97E7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4" y="1888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" name="Group 96">
              <a:extLst>
                <a:ext uri="{FF2B5EF4-FFF2-40B4-BE49-F238E27FC236}">
                  <a16:creationId xmlns:a16="http://schemas.microsoft.com/office/drawing/2014/main" id="{318EDB73-8795-D623-6045-47245801F7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37649" y="4461695"/>
              <a:ext cx="4406900" cy="101600"/>
              <a:chOff x="1944" y="1880"/>
              <a:chExt cx="2776" cy="64"/>
            </a:xfrm>
          </p:grpSpPr>
          <p:sp>
            <p:nvSpPr>
              <p:cNvPr id="48" name="Oval 97">
                <a:extLst>
                  <a:ext uri="{FF2B5EF4-FFF2-40B4-BE49-F238E27FC236}">
                    <a16:creationId xmlns:a16="http://schemas.microsoft.com/office/drawing/2014/main" id="{E49F3FC1-1951-7D52-E508-3380913DD5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Oval 98">
                <a:extLst>
                  <a:ext uri="{FF2B5EF4-FFF2-40B4-BE49-F238E27FC236}">
                    <a16:creationId xmlns:a16="http://schemas.microsoft.com/office/drawing/2014/main" id="{AB47705A-061F-81F1-3A9F-3B7DC41AA1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Oval 99">
                <a:extLst>
                  <a:ext uri="{FF2B5EF4-FFF2-40B4-BE49-F238E27FC236}">
                    <a16:creationId xmlns:a16="http://schemas.microsoft.com/office/drawing/2014/main" id="{4F13331C-2260-C8D6-B8D3-5AD9CC9979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6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Oval 100">
                <a:extLst>
                  <a:ext uri="{FF2B5EF4-FFF2-40B4-BE49-F238E27FC236}">
                    <a16:creationId xmlns:a16="http://schemas.microsoft.com/office/drawing/2014/main" id="{1E624DC5-517A-D85F-0F28-2B7C76A223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4" y="1888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" name="Group 101">
              <a:extLst>
                <a:ext uri="{FF2B5EF4-FFF2-40B4-BE49-F238E27FC236}">
                  <a16:creationId xmlns:a16="http://schemas.microsoft.com/office/drawing/2014/main" id="{EC346095-1F0F-8D50-A73D-58DC741A9F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8849" y="5058595"/>
              <a:ext cx="4406900" cy="101600"/>
              <a:chOff x="1944" y="1880"/>
              <a:chExt cx="2776" cy="64"/>
            </a:xfrm>
          </p:grpSpPr>
          <p:sp>
            <p:nvSpPr>
              <p:cNvPr id="44" name="Oval 102">
                <a:extLst>
                  <a:ext uri="{FF2B5EF4-FFF2-40B4-BE49-F238E27FC236}">
                    <a16:creationId xmlns:a16="http://schemas.microsoft.com/office/drawing/2014/main" id="{59E320CC-7B09-BC6C-BEBD-03824E1DF1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Oval 103">
                <a:extLst>
                  <a:ext uri="{FF2B5EF4-FFF2-40B4-BE49-F238E27FC236}">
                    <a16:creationId xmlns:a16="http://schemas.microsoft.com/office/drawing/2014/main" id="{08B8A5FC-002D-B0AD-98A7-B1CB9D9292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Oval 104">
                <a:extLst>
                  <a:ext uri="{FF2B5EF4-FFF2-40B4-BE49-F238E27FC236}">
                    <a16:creationId xmlns:a16="http://schemas.microsoft.com/office/drawing/2014/main" id="{2696E2AF-671A-6519-8ED3-0239F5F096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6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Oval 105">
                <a:extLst>
                  <a:ext uri="{FF2B5EF4-FFF2-40B4-BE49-F238E27FC236}">
                    <a16:creationId xmlns:a16="http://schemas.microsoft.com/office/drawing/2014/main" id="{5B5BE957-4D55-7B85-BCD8-A7CAD5124A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4" y="1888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3" name="Group 106">
              <a:extLst>
                <a:ext uri="{FF2B5EF4-FFF2-40B4-BE49-F238E27FC236}">
                  <a16:creationId xmlns:a16="http://schemas.microsoft.com/office/drawing/2014/main" id="{7B5CEBE9-5E1A-3638-0AF7-8F66F27064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32749" y="5617395"/>
              <a:ext cx="4406900" cy="101600"/>
              <a:chOff x="1944" y="1880"/>
              <a:chExt cx="2776" cy="64"/>
            </a:xfrm>
          </p:grpSpPr>
          <p:sp>
            <p:nvSpPr>
              <p:cNvPr id="40" name="Oval 107">
                <a:extLst>
                  <a:ext uri="{FF2B5EF4-FFF2-40B4-BE49-F238E27FC236}">
                    <a16:creationId xmlns:a16="http://schemas.microsoft.com/office/drawing/2014/main" id="{6BDA2B70-8054-BE07-2E08-8A67957A1B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Oval 108">
                <a:extLst>
                  <a:ext uri="{FF2B5EF4-FFF2-40B4-BE49-F238E27FC236}">
                    <a16:creationId xmlns:a16="http://schemas.microsoft.com/office/drawing/2014/main" id="{039D8742-9CDB-EE1D-6A26-7F704979E8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4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Oval 109">
                <a:extLst>
                  <a:ext uri="{FF2B5EF4-FFF2-40B4-BE49-F238E27FC236}">
                    <a16:creationId xmlns:a16="http://schemas.microsoft.com/office/drawing/2014/main" id="{AF184579-7B6E-A04D-92E0-0343A12EB6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6" y="1880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Oval 110">
                <a:extLst>
                  <a:ext uri="{FF2B5EF4-FFF2-40B4-BE49-F238E27FC236}">
                    <a16:creationId xmlns:a16="http://schemas.microsoft.com/office/drawing/2014/main" id="{4DA2E28D-9999-8C9B-A116-B9649BA3F6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4" y="1888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" name="Text Box 111">
              <a:extLst>
                <a:ext uri="{FF2B5EF4-FFF2-40B4-BE49-F238E27FC236}">
                  <a16:creationId xmlns:a16="http://schemas.microsoft.com/office/drawing/2014/main" id="{B094C029-11C1-00DC-2CB7-9107B8ED5B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96474" y="6392095"/>
              <a:ext cx="141446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/>
                <a:t>Ground plane</a:t>
              </a:r>
            </a:p>
          </p:txBody>
        </p:sp>
        <p:sp>
          <p:nvSpPr>
            <p:cNvPr id="35" name="Text Box 112">
              <a:extLst>
                <a:ext uri="{FF2B5EF4-FFF2-40B4-BE49-F238E27FC236}">
                  <a16:creationId xmlns:a16="http://schemas.microsoft.com/office/drawing/2014/main" id="{5328F17F-F50A-C7FC-79C5-12AE73B692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04974" y="3099620"/>
              <a:ext cx="72548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/>
                <a:t>Probe</a:t>
              </a:r>
            </a:p>
          </p:txBody>
        </p:sp>
        <p:sp>
          <p:nvSpPr>
            <p:cNvPr id="36" name="Line 113">
              <a:extLst>
                <a:ext uri="{FF2B5EF4-FFF2-40B4-BE49-F238E27FC236}">
                  <a16:creationId xmlns:a16="http://schemas.microsoft.com/office/drawing/2014/main" id="{81A065A7-B9D3-ECF3-30A3-BCB9DBE94B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390649" y="3420295"/>
              <a:ext cx="41910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114">
              <a:extLst>
                <a:ext uri="{FF2B5EF4-FFF2-40B4-BE49-F238E27FC236}">
                  <a16:creationId xmlns:a16="http://schemas.microsoft.com/office/drawing/2014/main" id="{B8BB949B-9521-C0E4-1EC2-65813B729D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520699" y="5125270"/>
              <a:ext cx="698500" cy="495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8" name="Object 120">
              <a:extLst>
                <a:ext uri="{FF2B5EF4-FFF2-40B4-BE49-F238E27FC236}">
                  <a16:creationId xmlns:a16="http://schemas.microsoft.com/office/drawing/2014/main" id="{9C6B21A9-1E63-C4F5-9667-EAEAC1F2A78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8469193"/>
                </p:ext>
              </p:extLst>
            </p:nvPr>
          </p:nvGraphicFramePr>
          <p:xfrm>
            <a:off x="7101349" y="4172770"/>
            <a:ext cx="546100" cy="376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72" name="Equation" r:id="rId14" imgW="368280" imgH="253800" progId="Equation.DSMT4">
                    <p:embed/>
                  </p:oleObj>
                </mc:Choice>
                <mc:Fallback>
                  <p:oleObj name="Equation" r:id="rId14" imgW="368280" imgH="253800" progId="Equation.DSMT4">
                    <p:embed/>
                    <p:pic>
                      <p:nvPicPr>
                        <p:cNvPr id="3075" name="Object 1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01349" y="4172770"/>
                          <a:ext cx="546100" cy="3762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" name="Object 121">
              <a:extLst>
                <a:ext uri="{FF2B5EF4-FFF2-40B4-BE49-F238E27FC236}">
                  <a16:creationId xmlns:a16="http://schemas.microsoft.com/office/drawing/2014/main" id="{70D8AF31-25BB-187C-F981-3AC537516AC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6216235"/>
                </p:ext>
              </p:extLst>
            </p:nvPr>
          </p:nvGraphicFramePr>
          <p:xfrm>
            <a:off x="9266699" y="4772845"/>
            <a:ext cx="603250" cy="376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73" name="Equation" r:id="rId16" imgW="406080" imgH="253800" progId="Equation.DSMT4">
                    <p:embed/>
                  </p:oleObj>
                </mc:Choice>
                <mc:Fallback>
                  <p:oleObj name="Equation" r:id="rId16" imgW="406080" imgH="253800" progId="Equation.DSMT4">
                    <p:embed/>
                    <p:pic>
                      <p:nvPicPr>
                        <p:cNvPr id="3076" name="Object 1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66699" y="4772845"/>
                          <a:ext cx="603250" cy="3762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111" name="Group 83"/>
            <p:cNvGrpSpPr>
              <a:grpSpLocks/>
            </p:cNvGrpSpPr>
            <p:nvPr/>
          </p:nvGrpSpPr>
          <p:grpSpPr bwMode="auto">
            <a:xfrm>
              <a:off x="7424753" y="2415204"/>
              <a:ext cx="2611722" cy="1792609"/>
              <a:chOff x="2632" y="1695"/>
              <a:chExt cx="1645" cy="1129"/>
            </a:xfrm>
          </p:grpSpPr>
          <p:sp>
            <p:nvSpPr>
              <p:cNvPr id="4112" name="Freeform 78"/>
              <p:cNvSpPr>
                <a:spLocks/>
              </p:cNvSpPr>
              <p:nvPr/>
            </p:nvSpPr>
            <p:spPr bwMode="auto">
              <a:xfrm>
                <a:off x="2640" y="2093"/>
                <a:ext cx="941" cy="731"/>
              </a:xfrm>
              <a:custGeom>
                <a:avLst/>
                <a:gdLst>
                  <a:gd name="T0" fmla="*/ 0 w 941"/>
                  <a:gd name="T1" fmla="*/ 731 h 731"/>
                  <a:gd name="T2" fmla="*/ 184 w 941"/>
                  <a:gd name="T3" fmla="*/ 347 h 731"/>
                  <a:gd name="T4" fmla="*/ 448 w 941"/>
                  <a:gd name="T5" fmla="*/ 75 h 731"/>
                  <a:gd name="T6" fmla="*/ 744 w 941"/>
                  <a:gd name="T7" fmla="*/ 3 h 731"/>
                  <a:gd name="T8" fmla="*/ 912 w 941"/>
                  <a:gd name="T9" fmla="*/ 91 h 731"/>
                  <a:gd name="T10" fmla="*/ 912 w 941"/>
                  <a:gd name="T11" fmla="*/ 323 h 731"/>
                  <a:gd name="T12" fmla="*/ 736 w 941"/>
                  <a:gd name="T13" fmla="*/ 523 h 731"/>
                  <a:gd name="T14" fmla="*/ 544 w 941"/>
                  <a:gd name="T15" fmla="*/ 635 h 731"/>
                  <a:gd name="T16" fmla="*/ 336 w 941"/>
                  <a:gd name="T17" fmla="*/ 699 h 731"/>
                  <a:gd name="T18" fmla="*/ 8 w 941"/>
                  <a:gd name="T19" fmla="*/ 723 h 73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41"/>
                  <a:gd name="T31" fmla="*/ 0 h 731"/>
                  <a:gd name="T32" fmla="*/ 941 w 941"/>
                  <a:gd name="T33" fmla="*/ 731 h 73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41" h="731">
                    <a:moveTo>
                      <a:pt x="0" y="731"/>
                    </a:moveTo>
                    <a:cubicBezTo>
                      <a:pt x="29" y="667"/>
                      <a:pt x="109" y="456"/>
                      <a:pt x="184" y="347"/>
                    </a:cubicBezTo>
                    <a:cubicBezTo>
                      <a:pt x="259" y="238"/>
                      <a:pt x="355" y="132"/>
                      <a:pt x="448" y="75"/>
                    </a:cubicBezTo>
                    <a:cubicBezTo>
                      <a:pt x="541" y="18"/>
                      <a:pt x="667" y="0"/>
                      <a:pt x="744" y="3"/>
                    </a:cubicBezTo>
                    <a:cubicBezTo>
                      <a:pt x="821" y="6"/>
                      <a:pt x="884" y="38"/>
                      <a:pt x="912" y="91"/>
                    </a:cubicBezTo>
                    <a:cubicBezTo>
                      <a:pt x="940" y="144"/>
                      <a:pt x="941" y="251"/>
                      <a:pt x="912" y="323"/>
                    </a:cubicBezTo>
                    <a:cubicBezTo>
                      <a:pt x="883" y="395"/>
                      <a:pt x="797" y="471"/>
                      <a:pt x="736" y="523"/>
                    </a:cubicBezTo>
                    <a:cubicBezTo>
                      <a:pt x="675" y="575"/>
                      <a:pt x="611" y="606"/>
                      <a:pt x="544" y="635"/>
                    </a:cubicBezTo>
                    <a:cubicBezTo>
                      <a:pt x="477" y="664"/>
                      <a:pt x="425" y="684"/>
                      <a:pt x="336" y="699"/>
                    </a:cubicBezTo>
                    <a:cubicBezTo>
                      <a:pt x="247" y="714"/>
                      <a:pt x="76" y="718"/>
                      <a:pt x="8" y="723"/>
                    </a:cubicBezTo>
                  </a:path>
                </a:pathLst>
              </a:custGeom>
              <a:gradFill rotWithShape="1">
                <a:gsLst>
                  <a:gs pos="0">
                    <a:srgbClr val="76762F"/>
                  </a:gs>
                  <a:gs pos="50000">
                    <a:srgbClr val="FFFF66"/>
                  </a:gs>
                  <a:gs pos="100000">
                    <a:srgbClr val="76762F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3" name="Line 79"/>
              <p:cNvSpPr>
                <a:spLocks noChangeShapeType="1"/>
              </p:cNvSpPr>
              <p:nvPr/>
            </p:nvSpPr>
            <p:spPr bwMode="auto">
              <a:xfrm flipV="1">
                <a:off x="2632" y="1944"/>
                <a:ext cx="1176" cy="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Freeform 81"/>
              <p:cNvSpPr>
                <a:spLocks/>
              </p:cNvSpPr>
              <p:nvPr/>
            </p:nvSpPr>
            <p:spPr bwMode="auto">
              <a:xfrm>
                <a:off x="3042" y="2172"/>
                <a:ext cx="418" cy="375"/>
              </a:xfrm>
              <a:custGeom>
                <a:avLst/>
                <a:gdLst>
                  <a:gd name="T0" fmla="*/ 58 w 440"/>
                  <a:gd name="T1" fmla="*/ 0 h 387"/>
                  <a:gd name="T2" fmla="*/ 17 w 440"/>
                  <a:gd name="T3" fmla="*/ 72 h 387"/>
                  <a:gd name="T4" fmla="*/ 8 w 440"/>
                  <a:gd name="T5" fmla="*/ 168 h 387"/>
                  <a:gd name="T6" fmla="*/ 66 w 440"/>
                  <a:gd name="T7" fmla="*/ 288 h 387"/>
                  <a:gd name="T8" fmla="*/ 158 w 440"/>
                  <a:gd name="T9" fmla="*/ 352 h 387"/>
                  <a:gd name="T10" fmla="*/ 304 w 440"/>
                  <a:gd name="T11" fmla="*/ 384 h 387"/>
                  <a:gd name="T12" fmla="*/ 440 w 440"/>
                  <a:gd name="T13" fmla="*/ 368 h 3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40"/>
                  <a:gd name="T22" fmla="*/ 0 h 387"/>
                  <a:gd name="T23" fmla="*/ 440 w 440"/>
                  <a:gd name="T24" fmla="*/ 387 h 38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40" h="387">
                    <a:moveTo>
                      <a:pt x="58" y="0"/>
                    </a:moveTo>
                    <a:cubicBezTo>
                      <a:pt x="53" y="12"/>
                      <a:pt x="25" y="44"/>
                      <a:pt x="17" y="72"/>
                    </a:cubicBezTo>
                    <a:cubicBezTo>
                      <a:pt x="8" y="100"/>
                      <a:pt x="0" y="132"/>
                      <a:pt x="8" y="168"/>
                    </a:cubicBezTo>
                    <a:cubicBezTo>
                      <a:pt x="17" y="204"/>
                      <a:pt x="42" y="257"/>
                      <a:pt x="66" y="288"/>
                    </a:cubicBezTo>
                    <a:cubicBezTo>
                      <a:pt x="91" y="319"/>
                      <a:pt x="118" y="336"/>
                      <a:pt x="158" y="352"/>
                    </a:cubicBezTo>
                    <a:cubicBezTo>
                      <a:pt x="198" y="368"/>
                      <a:pt x="257" y="381"/>
                      <a:pt x="304" y="384"/>
                    </a:cubicBezTo>
                    <a:cubicBezTo>
                      <a:pt x="351" y="387"/>
                      <a:pt x="412" y="371"/>
                      <a:pt x="440" y="3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4102" name="Object 80"/>
              <p:cNvGraphicFramePr>
                <a:graphicFrameLocks noChangeAspect="1"/>
              </p:cNvGraphicFramePr>
              <p:nvPr/>
            </p:nvGraphicFramePr>
            <p:xfrm>
              <a:off x="3777" y="1695"/>
              <a:ext cx="500" cy="2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74" name="Equation" r:id="rId18" imgW="482400" imgH="253800" progId="Equation.DSMT4">
                      <p:embed/>
                    </p:oleObj>
                  </mc:Choice>
                  <mc:Fallback>
                    <p:oleObj name="Equation" r:id="rId18" imgW="482400" imgH="253800" progId="Equation.DSMT4">
                      <p:embed/>
                      <p:pic>
                        <p:nvPicPr>
                          <p:cNvPr id="0" name="Object 8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77" y="1695"/>
                            <a:ext cx="500" cy="26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CC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3" name="TextBox 22"/>
            <p:cNvSpPr txBox="1"/>
            <p:nvPr/>
          </p:nvSpPr>
          <p:spPr>
            <a:xfrm>
              <a:off x="6677026" y="2360357"/>
              <a:ext cx="16850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Antenna beam</a:t>
              </a:r>
            </a:p>
          </p:txBody>
        </p:sp>
        <p:cxnSp>
          <p:nvCxnSpPr>
            <p:cNvPr id="88" name="Straight Connector 87"/>
            <p:cNvCxnSpPr/>
            <p:nvPr/>
          </p:nvCxnSpPr>
          <p:spPr>
            <a:xfrm>
              <a:off x="7858125" y="5019675"/>
              <a:ext cx="90487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7372350" y="5572125"/>
              <a:ext cx="90487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flipH="1">
              <a:off x="6886575" y="5572125"/>
              <a:ext cx="476250" cy="55245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121" name="Object 41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4960916"/>
                </p:ext>
              </p:extLst>
            </p:nvPr>
          </p:nvGraphicFramePr>
          <p:xfrm>
            <a:off x="11366500" y="4343400"/>
            <a:ext cx="241300" cy="284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75" name="Equation" r:id="rId20" imgW="241088" imgH="283726" progId="Equation.DSMT4">
                    <p:embed/>
                  </p:oleObj>
                </mc:Choice>
                <mc:Fallback>
                  <p:oleObj name="Equation" r:id="rId20" imgW="241088" imgH="283726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11366500" y="4343400"/>
                          <a:ext cx="241300" cy="2841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22" name="Object 41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7662120"/>
                </p:ext>
              </p:extLst>
            </p:nvPr>
          </p:nvGraphicFramePr>
          <p:xfrm>
            <a:off x="4794250" y="6500813"/>
            <a:ext cx="254000" cy="279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76" name="Equation" r:id="rId22" imgW="126720" imgH="139680" progId="Equation.DSMT4">
                    <p:embed/>
                  </p:oleObj>
                </mc:Choice>
                <mc:Fallback>
                  <p:oleObj name="Equation" r:id="rId22" imgW="12672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4794250" y="6500813"/>
                          <a:ext cx="254000" cy="279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23" name="Object 41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6042450"/>
                </p:ext>
              </p:extLst>
            </p:nvPr>
          </p:nvGraphicFramePr>
          <p:xfrm>
            <a:off x="6918324" y="2840037"/>
            <a:ext cx="236537" cy="236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77" name="Equation" r:id="rId24" imgW="126720" imgH="126720" progId="Equation.DSMT4">
                    <p:embed/>
                  </p:oleObj>
                </mc:Choice>
                <mc:Fallback>
                  <p:oleObj name="Equation" r:id="rId24" imgW="126720" imgH="1267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6918324" y="2840037"/>
                          <a:ext cx="236537" cy="2365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24" name="Object 41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04107661"/>
                </p:ext>
              </p:extLst>
            </p:nvPr>
          </p:nvGraphicFramePr>
          <p:xfrm>
            <a:off x="8340725" y="5165725"/>
            <a:ext cx="215900" cy="238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78" name="Equation" r:id="rId26" imgW="216620" imgH="237941" progId="Equation.DSMT4">
                    <p:embed/>
                  </p:oleObj>
                </mc:Choice>
                <mc:Fallback>
                  <p:oleObj name="Equation" r:id="rId26" imgW="216620" imgH="23794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8340725" y="5165725"/>
                          <a:ext cx="215900" cy="2381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25" name="Object 41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5024251"/>
                </p:ext>
              </p:extLst>
            </p:nvPr>
          </p:nvGraphicFramePr>
          <p:xfrm>
            <a:off x="6413500" y="5586413"/>
            <a:ext cx="215900" cy="302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79" name="Equation" r:id="rId28" imgW="126720" imgH="177480" progId="Equation.DSMT4">
                    <p:embed/>
                  </p:oleObj>
                </mc:Choice>
                <mc:Fallback>
                  <p:oleObj name="Equation" r:id="rId28" imgW="1267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9"/>
                        <a:stretch>
                          <a:fillRect/>
                        </a:stretch>
                      </p:blipFill>
                      <p:spPr>
                        <a:xfrm>
                          <a:off x="6413500" y="5586413"/>
                          <a:ext cx="215900" cy="30226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26" name="Object 41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26529592"/>
                </p:ext>
              </p:extLst>
            </p:nvPr>
          </p:nvGraphicFramePr>
          <p:xfrm>
            <a:off x="6064249" y="4401270"/>
            <a:ext cx="203201" cy="2401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80" name="Equation" r:id="rId30" imgW="139680" imgH="164880" progId="Equation.DSMT4">
                    <p:embed/>
                  </p:oleObj>
                </mc:Choice>
                <mc:Fallback>
                  <p:oleObj name="Equation" r:id="rId30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1"/>
                        <a:stretch>
                          <a:fillRect/>
                        </a:stretch>
                      </p:blipFill>
                      <p:spPr>
                        <a:xfrm>
                          <a:off x="6064249" y="4401270"/>
                          <a:ext cx="203201" cy="24014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27" name="Object 41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14671944"/>
                </p:ext>
              </p:extLst>
            </p:nvPr>
          </p:nvGraphicFramePr>
          <p:xfrm>
            <a:off x="5253038" y="4652963"/>
            <a:ext cx="309562" cy="2568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81" name="Equation" r:id="rId32" imgW="177480" imgH="177480" progId="Equation.DSMT4">
                    <p:embed/>
                  </p:oleObj>
                </mc:Choice>
                <mc:Fallback>
                  <p:oleObj name="Equation" r:id="rId32" imgW="17748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3"/>
                        <a:stretch>
                          <a:fillRect/>
                        </a:stretch>
                      </p:blipFill>
                      <p:spPr>
                        <a:xfrm>
                          <a:off x="5253038" y="4652963"/>
                          <a:ext cx="309562" cy="25682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87564" y="1"/>
            <a:ext cx="8281987" cy="6381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Floquet’s Theorem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680577" y="1042272"/>
            <a:ext cx="3119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3300"/>
                </a:solidFill>
              </a:rPr>
              <a:t>Fundamental observation:</a:t>
            </a:r>
          </a:p>
        </p:txBody>
      </p:sp>
      <p:sp>
        <p:nvSpPr>
          <p:cNvPr id="46088" name="Text Box 64"/>
          <p:cNvSpPr txBox="1">
            <a:spLocks noChangeArrowheads="1"/>
          </p:cNvSpPr>
          <p:nvPr/>
        </p:nvSpPr>
        <p:spPr bwMode="auto">
          <a:xfrm>
            <a:off x="1224117" y="1629237"/>
            <a:ext cx="100510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If the structure is infinite and periodic, and the excitation is periodic except for a phase shift, then all the currents and radiated fields will also be periodic except for a phase shift. </a:t>
            </a:r>
          </a:p>
        </p:txBody>
      </p:sp>
      <p:sp>
        <p:nvSpPr>
          <p:cNvPr id="46089" name="Text Box 65"/>
          <p:cNvSpPr txBox="1">
            <a:spLocks noChangeArrowheads="1"/>
          </p:cNvSpPr>
          <p:nvPr/>
        </p:nvSpPr>
        <p:spPr bwMode="auto">
          <a:xfrm>
            <a:off x="2962070" y="2491300"/>
            <a:ext cx="554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This is sometimes referred to as “</a:t>
            </a:r>
            <a:r>
              <a:rPr lang="en-US" i="1" dirty="0"/>
              <a:t>Floquet’s theorem</a:t>
            </a:r>
            <a:r>
              <a:rPr lang="en-US" dirty="0"/>
              <a:t>.”</a:t>
            </a:r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7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2EEE6D3-E7DD-9504-77DB-A65C58BDD715}"/>
              </a:ext>
            </a:extLst>
          </p:cNvPr>
          <p:cNvGrpSpPr/>
          <p:nvPr/>
        </p:nvGrpSpPr>
        <p:grpSpPr>
          <a:xfrm>
            <a:off x="2366552" y="3312857"/>
            <a:ext cx="7154612" cy="3280751"/>
            <a:chOff x="2344430" y="3312857"/>
            <a:chExt cx="7154612" cy="3280751"/>
          </a:xfrm>
        </p:grpSpPr>
        <p:sp>
          <p:nvSpPr>
            <p:cNvPr id="46092" name="AutoShape 13"/>
            <p:cNvSpPr>
              <a:spLocks noChangeArrowheads="1"/>
            </p:cNvSpPr>
            <p:nvPr/>
          </p:nvSpPr>
          <p:spPr bwMode="auto">
            <a:xfrm>
              <a:off x="2344430" y="3988525"/>
              <a:ext cx="6907706" cy="2052579"/>
            </a:xfrm>
            <a:prstGeom prst="parallelogram">
              <a:avLst>
                <a:gd name="adj" fmla="val 77072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093" name="Group 14"/>
            <p:cNvGrpSpPr>
              <a:grpSpLocks/>
            </p:cNvGrpSpPr>
            <p:nvPr/>
          </p:nvGrpSpPr>
          <p:grpSpPr bwMode="auto">
            <a:xfrm>
              <a:off x="3189133" y="4316276"/>
              <a:ext cx="5050796" cy="1349485"/>
              <a:chOff x="1328" y="2280"/>
              <a:chExt cx="3264" cy="952"/>
            </a:xfrm>
          </p:grpSpPr>
          <p:grpSp>
            <p:nvGrpSpPr>
              <p:cNvPr id="46100" name="Group 15"/>
              <p:cNvGrpSpPr>
                <a:grpSpLocks/>
              </p:cNvGrpSpPr>
              <p:nvPr/>
            </p:nvGrpSpPr>
            <p:grpSpPr bwMode="auto">
              <a:xfrm>
                <a:off x="3568" y="2280"/>
                <a:ext cx="1024" cy="952"/>
                <a:chOff x="200" y="1880"/>
                <a:chExt cx="1024" cy="952"/>
              </a:xfrm>
            </p:grpSpPr>
            <p:sp>
              <p:nvSpPr>
                <p:cNvPr id="46123" name="AutoShape 16"/>
                <p:cNvSpPr>
                  <a:spLocks noChangeArrowheads="1"/>
                </p:cNvSpPr>
                <p:nvPr/>
              </p:nvSpPr>
              <p:spPr bwMode="auto">
                <a:xfrm>
                  <a:off x="832" y="1880"/>
                  <a:ext cx="392" cy="128"/>
                </a:xfrm>
                <a:prstGeom prst="parallelogram">
                  <a:avLst>
                    <a:gd name="adj" fmla="val 76563"/>
                  </a:avLst>
                </a:prstGeom>
                <a:solidFill>
                  <a:srgbClr val="FF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124" name="AutoShape 17"/>
                <p:cNvSpPr>
                  <a:spLocks noChangeArrowheads="1"/>
                </p:cNvSpPr>
                <p:nvPr/>
              </p:nvSpPr>
              <p:spPr bwMode="auto">
                <a:xfrm>
                  <a:off x="624" y="2144"/>
                  <a:ext cx="392" cy="128"/>
                </a:xfrm>
                <a:prstGeom prst="parallelogram">
                  <a:avLst>
                    <a:gd name="adj" fmla="val 76563"/>
                  </a:avLst>
                </a:prstGeom>
                <a:solidFill>
                  <a:srgbClr val="FF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125" name="AutoShape 18"/>
                <p:cNvSpPr>
                  <a:spLocks noChangeArrowheads="1"/>
                </p:cNvSpPr>
                <p:nvPr/>
              </p:nvSpPr>
              <p:spPr bwMode="auto">
                <a:xfrm>
                  <a:off x="408" y="2424"/>
                  <a:ext cx="392" cy="128"/>
                </a:xfrm>
                <a:prstGeom prst="parallelogram">
                  <a:avLst>
                    <a:gd name="adj" fmla="val 76563"/>
                  </a:avLst>
                </a:prstGeom>
                <a:solidFill>
                  <a:srgbClr val="FF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126" name="AutoShape 19"/>
                <p:cNvSpPr>
                  <a:spLocks noChangeArrowheads="1"/>
                </p:cNvSpPr>
                <p:nvPr/>
              </p:nvSpPr>
              <p:spPr bwMode="auto">
                <a:xfrm>
                  <a:off x="200" y="2704"/>
                  <a:ext cx="392" cy="128"/>
                </a:xfrm>
                <a:prstGeom prst="parallelogram">
                  <a:avLst>
                    <a:gd name="adj" fmla="val 76563"/>
                  </a:avLst>
                </a:prstGeom>
                <a:solidFill>
                  <a:srgbClr val="FF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6101" name="Group 20"/>
              <p:cNvGrpSpPr>
                <a:grpSpLocks/>
              </p:cNvGrpSpPr>
              <p:nvPr/>
            </p:nvGrpSpPr>
            <p:grpSpPr bwMode="auto">
              <a:xfrm>
                <a:off x="1328" y="2280"/>
                <a:ext cx="1576" cy="952"/>
                <a:chOff x="1328" y="2280"/>
                <a:chExt cx="1576" cy="952"/>
              </a:xfrm>
            </p:grpSpPr>
            <p:grpSp>
              <p:nvGrpSpPr>
                <p:cNvPr id="46113" name="Group 21"/>
                <p:cNvGrpSpPr>
                  <a:grpSpLocks/>
                </p:cNvGrpSpPr>
                <p:nvPr/>
              </p:nvGrpSpPr>
              <p:grpSpPr bwMode="auto">
                <a:xfrm>
                  <a:off x="1328" y="2280"/>
                  <a:ext cx="1024" cy="952"/>
                  <a:chOff x="1328" y="2280"/>
                  <a:chExt cx="1024" cy="952"/>
                </a:xfrm>
              </p:grpSpPr>
              <p:sp>
                <p:nvSpPr>
                  <p:cNvPr id="46119" name="AutoShape 22"/>
                  <p:cNvSpPr>
                    <a:spLocks noChangeArrowheads="1"/>
                  </p:cNvSpPr>
                  <p:nvPr/>
                </p:nvSpPr>
                <p:spPr bwMode="auto">
                  <a:xfrm>
                    <a:off x="1960" y="2280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120" name="AutoShape 23"/>
                  <p:cNvSpPr>
                    <a:spLocks noChangeArrowheads="1"/>
                  </p:cNvSpPr>
                  <p:nvPr/>
                </p:nvSpPr>
                <p:spPr bwMode="auto">
                  <a:xfrm>
                    <a:off x="1752" y="254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121" name="AutoShape 24"/>
                  <p:cNvSpPr>
                    <a:spLocks noChangeArrowheads="1"/>
                  </p:cNvSpPr>
                  <p:nvPr/>
                </p:nvSpPr>
                <p:spPr bwMode="auto">
                  <a:xfrm>
                    <a:off x="1536" y="282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122" name="AutoShape 25"/>
                  <p:cNvSpPr>
                    <a:spLocks noChangeArrowheads="1"/>
                  </p:cNvSpPr>
                  <p:nvPr/>
                </p:nvSpPr>
                <p:spPr bwMode="auto">
                  <a:xfrm>
                    <a:off x="1328" y="310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6114" name="Group 26"/>
                <p:cNvGrpSpPr>
                  <a:grpSpLocks/>
                </p:cNvGrpSpPr>
                <p:nvPr/>
              </p:nvGrpSpPr>
              <p:grpSpPr bwMode="auto">
                <a:xfrm>
                  <a:off x="1880" y="2280"/>
                  <a:ext cx="1024" cy="952"/>
                  <a:chOff x="200" y="1880"/>
                  <a:chExt cx="1024" cy="952"/>
                </a:xfrm>
              </p:grpSpPr>
              <p:sp>
                <p:nvSpPr>
                  <p:cNvPr id="46115" name="AutoShape 27"/>
                  <p:cNvSpPr>
                    <a:spLocks noChangeArrowheads="1"/>
                  </p:cNvSpPr>
                  <p:nvPr/>
                </p:nvSpPr>
                <p:spPr bwMode="auto">
                  <a:xfrm>
                    <a:off x="832" y="1880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116" name="AutoShape 28"/>
                  <p:cNvSpPr>
                    <a:spLocks noChangeArrowheads="1"/>
                  </p:cNvSpPr>
                  <p:nvPr/>
                </p:nvSpPr>
                <p:spPr bwMode="auto">
                  <a:xfrm>
                    <a:off x="624" y="214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117" name="AutoShape 29"/>
                  <p:cNvSpPr>
                    <a:spLocks noChangeArrowheads="1"/>
                  </p:cNvSpPr>
                  <p:nvPr/>
                </p:nvSpPr>
                <p:spPr bwMode="auto">
                  <a:xfrm>
                    <a:off x="408" y="242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118" name="AutoShape 30"/>
                  <p:cNvSpPr>
                    <a:spLocks noChangeArrowheads="1"/>
                  </p:cNvSpPr>
                  <p:nvPr/>
                </p:nvSpPr>
                <p:spPr bwMode="auto">
                  <a:xfrm>
                    <a:off x="200" y="270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6102" name="Group 31"/>
              <p:cNvGrpSpPr>
                <a:grpSpLocks/>
              </p:cNvGrpSpPr>
              <p:nvPr/>
            </p:nvGrpSpPr>
            <p:grpSpPr bwMode="auto">
              <a:xfrm>
                <a:off x="2448" y="2280"/>
                <a:ext cx="1576" cy="952"/>
                <a:chOff x="1328" y="2280"/>
                <a:chExt cx="1576" cy="952"/>
              </a:xfrm>
            </p:grpSpPr>
            <p:grpSp>
              <p:nvGrpSpPr>
                <p:cNvPr id="46103" name="Group 32"/>
                <p:cNvGrpSpPr>
                  <a:grpSpLocks/>
                </p:cNvGrpSpPr>
                <p:nvPr/>
              </p:nvGrpSpPr>
              <p:grpSpPr bwMode="auto">
                <a:xfrm>
                  <a:off x="1328" y="2280"/>
                  <a:ext cx="1024" cy="952"/>
                  <a:chOff x="1328" y="2280"/>
                  <a:chExt cx="1024" cy="952"/>
                </a:xfrm>
              </p:grpSpPr>
              <p:sp>
                <p:nvSpPr>
                  <p:cNvPr id="46109" name="AutoShape 33"/>
                  <p:cNvSpPr>
                    <a:spLocks noChangeArrowheads="1"/>
                  </p:cNvSpPr>
                  <p:nvPr/>
                </p:nvSpPr>
                <p:spPr bwMode="auto">
                  <a:xfrm>
                    <a:off x="1960" y="2280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110" name="AutoShape 34"/>
                  <p:cNvSpPr>
                    <a:spLocks noChangeArrowheads="1"/>
                  </p:cNvSpPr>
                  <p:nvPr/>
                </p:nvSpPr>
                <p:spPr bwMode="auto">
                  <a:xfrm>
                    <a:off x="1752" y="254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111" name="AutoShape 35"/>
                  <p:cNvSpPr>
                    <a:spLocks noChangeArrowheads="1"/>
                  </p:cNvSpPr>
                  <p:nvPr/>
                </p:nvSpPr>
                <p:spPr bwMode="auto">
                  <a:xfrm>
                    <a:off x="1536" y="282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112" name="AutoShape 36"/>
                  <p:cNvSpPr>
                    <a:spLocks noChangeArrowheads="1"/>
                  </p:cNvSpPr>
                  <p:nvPr/>
                </p:nvSpPr>
                <p:spPr bwMode="auto">
                  <a:xfrm>
                    <a:off x="1328" y="310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6104" name="Group 37"/>
                <p:cNvGrpSpPr>
                  <a:grpSpLocks/>
                </p:cNvGrpSpPr>
                <p:nvPr/>
              </p:nvGrpSpPr>
              <p:grpSpPr bwMode="auto">
                <a:xfrm>
                  <a:off x="1880" y="2280"/>
                  <a:ext cx="1024" cy="952"/>
                  <a:chOff x="200" y="1880"/>
                  <a:chExt cx="1024" cy="952"/>
                </a:xfrm>
              </p:grpSpPr>
              <p:sp>
                <p:nvSpPr>
                  <p:cNvPr id="46105" name="AutoShape 38"/>
                  <p:cNvSpPr>
                    <a:spLocks noChangeArrowheads="1"/>
                  </p:cNvSpPr>
                  <p:nvPr/>
                </p:nvSpPr>
                <p:spPr bwMode="auto">
                  <a:xfrm>
                    <a:off x="832" y="1880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106" name="AutoShape 39"/>
                  <p:cNvSpPr>
                    <a:spLocks noChangeArrowheads="1"/>
                  </p:cNvSpPr>
                  <p:nvPr/>
                </p:nvSpPr>
                <p:spPr bwMode="auto">
                  <a:xfrm>
                    <a:off x="624" y="214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107" name="AutoShape 40"/>
                  <p:cNvSpPr>
                    <a:spLocks noChangeArrowheads="1"/>
                  </p:cNvSpPr>
                  <p:nvPr/>
                </p:nvSpPr>
                <p:spPr bwMode="auto">
                  <a:xfrm>
                    <a:off x="408" y="242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108" name="AutoShape 41"/>
                  <p:cNvSpPr>
                    <a:spLocks noChangeArrowheads="1"/>
                  </p:cNvSpPr>
                  <p:nvPr/>
                </p:nvSpPr>
                <p:spPr bwMode="auto">
                  <a:xfrm>
                    <a:off x="200" y="270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6094" name="Line 42"/>
            <p:cNvSpPr>
              <a:spLocks noChangeShapeType="1"/>
            </p:cNvSpPr>
            <p:nvPr/>
          </p:nvSpPr>
          <p:spPr bwMode="auto">
            <a:xfrm flipH="1">
              <a:off x="4656092" y="4786336"/>
              <a:ext cx="1225561" cy="1542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5" name="Line 43"/>
            <p:cNvSpPr>
              <a:spLocks noChangeShapeType="1"/>
            </p:cNvSpPr>
            <p:nvPr/>
          </p:nvSpPr>
          <p:spPr bwMode="auto">
            <a:xfrm>
              <a:off x="5881653" y="4786336"/>
              <a:ext cx="32929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6" name="Line 44"/>
            <p:cNvSpPr>
              <a:spLocks noChangeShapeType="1"/>
            </p:cNvSpPr>
            <p:nvPr/>
          </p:nvSpPr>
          <p:spPr bwMode="auto">
            <a:xfrm flipV="1">
              <a:off x="5881653" y="3657985"/>
              <a:ext cx="0" cy="11226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" name="Object 1">
              <a:extLst>
                <a:ext uri="{FF2B5EF4-FFF2-40B4-BE49-F238E27FC236}">
                  <a16:creationId xmlns:a16="http://schemas.microsoft.com/office/drawing/2014/main" id="{E8EBDE0D-E61B-DC65-2AAE-3FD183173C8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95956521"/>
                </p:ext>
              </p:extLst>
            </p:nvPr>
          </p:nvGraphicFramePr>
          <p:xfrm>
            <a:off x="5794478" y="3312857"/>
            <a:ext cx="200742" cy="2007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8" name="Equation" r:id="rId4" imgW="126720" imgH="126720" progId="Equation.DSMT4">
                    <p:embed/>
                  </p:oleObj>
                </mc:Choice>
                <mc:Fallback>
                  <p:oleObj name="Equation" r:id="rId4" imgW="126720" imgH="1267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794478" y="3312857"/>
                          <a:ext cx="200742" cy="20074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8FA7E36A-EA60-1F32-EF73-B97439BB617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86499446"/>
                </p:ext>
              </p:extLst>
            </p:nvPr>
          </p:nvGraphicFramePr>
          <p:xfrm>
            <a:off x="4467891" y="6381749"/>
            <a:ext cx="192599" cy="2118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9" name="Equation" r:id="rId6" imgW="126720" imgH="139680" progId="Equation.DSMT4">
                    <p:embed/>
                  </p:oleObj>
                </mc:Choice>
                <mc:Fallback>
                  <p:oleObj name="Equation" r:id="rId6" imgW="12672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467891" y="6381749"/>
                          <a:ext cx="192599" cy="2118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2228777E-DB52-7449-DEAF-490A647EC54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52388085"/>
                </p:ext>
              </p:extLst>
            </p:nvPr>
          </p:nvGraphicFramePr>
          <p:xfrm>
            <a:off x="9299372" y="4709037"/>
            <a:ext cx="199670" cy="2359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0" name="Equation" r:id="rId8" imgW="139680" imgH="164880" progId="Equation.DSMT4">
                    <p:embed/>
                  </p:oleObj>
                </mc:Choice>
                <mc:Fallback>
                  <p:oleObj name="Equation" r:id="rId8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9299372" y="4709037"/>
                          <a:ext cx="199670" cy="23597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9939" y="1"/>
            <a:ext cx="8281987" cy="6381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Floquet’s Theorem (cont.)</a:t>
            </a:r>
          </a:p>
        </p:txBody>
      </p:sp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4" name="Text Box 7"/>
          <p:cNvSpPr txBox="1">
            <a:spLocks noChangeArrowheads="1"/>
          </p:cNvSpPr>
          <p:nvPr/>
        </p:nvSpPr>
        <p:spPr bwMode="auto">
          <a:xfrm>
            <a:off x="2168525" y="900114"/>
            <a:ext cx="2947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3300"/>
                </a:solidFill>
              </a:rPr>
              <a:t>From Floquet’s theorem:</a:t>
            </a:r>
          </a:p>
        </p:txBody>
      </p:sp>
      <p:graphicFrame>
        <p:nvGraphicFramePr>
          <p:cNvPr id="512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102129"/>
              </p:ext>
            </p:extLst>
          </p:nvPr>
        </p:nvGraphicFramePr>
        <p:xfrm>
          <a:off x="2717800" y="1495425"/>
          <a:ext cx="35242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7" name="Equation" r:id="rId4" imgW="1892160" imgH="279360" progId="Equation.DSMT4">
                  <p:embed/>
                </p:oleObj>
              </mc:Choice>
              <mc:Fallback>
                <p:oleObj name="Equation" r:id="rId4" imgW="1892160" imgH="2793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7800" y="1495425"/>
                        <a:ext cx="3524250" cy="5222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1474866"/>
              </p:ext>
            </p:extLst>
          </p:nvPr>
        </p:nvGraphicFramePr>
        <p:xfrm>
          <a:off x="7602538" y="1430338"/>
          <a:ext cx="1966912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8" name="Equation" r:id="rId6" imgW="1054080" imgH="241200" progId="Equation.DSMT4">
                  <p:embed/>
                </p:oleObj>
              </mc:Choice>
              <mc:Fallback>
                <p:oleObj name="Equation" r:id="rId6" imgW="1054080" imgH="241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2538" y="1430338"/>
                        <a:ext cx="1966912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Slide Number Placeholder 6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777051"/>
              </p:ext>
            </p:extLst>
          </p:nvPr>
        </p:nvGraphicFramePr>
        <p:xfrm>
          <a:off x="7573963" y="1966913"/>
          <a:ext cx="2524125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9" name="Equation" r:id="rId8" imgW="1333440" imgH="253800" progId="Equation.DSMT4">
                  <p:embed/>
                </p:oleObj>
              </mc:Choice>
              <mc:Fallback>
                <p:oleObj name="Equation" r:id="rId8" imgW="13334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573963" y="1966913"/>
                        <a:ext cx="2524125" cy="481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4979638"/>
              </p:ext>
            </p:extLst>
          </p:nvPr>
        </p:nvGraphicFramePr>
        <p:xfrm>
          <a:off x="828675" y="2433638"/>
          <a:ext cx="2859088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0" name="Equation" r:id="rId10" imgW="1422360" imgH="304560" progId="Equation.DSMT4">
                  <p:embed/>
                </p:oleObj>
              </mc:Choice>
              <mc:Fallback>
                <p:oleObj name="Equation" r:id="rId10" imgW="142236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28675" y="2433638"/>
                        <a:ext cx="2859088" cy="611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353175" y="2571750"/>
            <a:ext cx="4993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(vector that points to the center of patch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 smtClean="0"/>
              <a:t>)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2120900" y="3101052"/>
            <a:ext cx="7441762" cy="3696171"/>
            <a:chOff x="2120900" y="3101052"/>
            <a:chExt cx="7441762" cy="3696171"/>
          </a:xfrm>
        </p:grpSpPr>
        <p:sp>
          <p:nvSpPr>
            <p:cNvPr id="5137" name="AutoShape 13"/>
            <p:cNvSpPr>
              <a:spLocks noChangeArrowheads="1"/>
            </p:cNvSpPr>
            <p:nvPr/>
          </p:nvSpPr>
          <p:spPr bwMode="auto">
            <a:xfrm>
              <a:off x="2120900" y="3997325"/>
              <a:ext cx="7086600" cy="2298700"/>
            </a:xfrm>
            <a:prstGeom prst="parallelogram">
              <a:avLst>
                <a:gd name="adj" fmla="val 77072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138" name="Group 14"/>
            <p:cNvGrpSpPr>
              <a:grpSpLocks/>
            </p:cNvGrpSpPr>
            <p:nvPr/>
          </p:nvGrpSpPr>
          <p:grpSpPr bwMode="auto">
            <a:xfrm>
              <a:off x="3076575" y="4229100"/>
              <a:ext cx="5181600" cy="1511300"/>
              <a:chOff x="1328" y="2280"/>
              <a:chExt cx="3264" cy="952"/>
            </a:xfrm>
          </p:grpSpPr>
          <p:grpSp>
            <p:nvGrpSpPr>
              <p:cNvPr id="5154" name="Group 15"/>
              <p:cNvGrpSpPr>
                <a:grpSpLocks/>
              </p:cNvGrpSpPr>
              <p:nvPr/>
            </p:nvGrpSpPr>
            <p:grpSpPr bwMode="auto">
              <a:xfrm>
                <a:off x="3568" y="2280"/>
                <a:ext cx="1024" cy="952"/>
                <a:chOff x="200" y="1880"/>
                <a:chExt cx="1024" cy="952"/>
              </a:xfrm>
            </p:grpSpPr>
            <p:sp>
              <p:nvSpPr>
                <p:cNvPr id="5177" name="AutoShape 16"/>
                <p:cNvSpPr>
                  <a:spLocks noChangeArrowheads="1"/>
                </p:cNvSpPr>
                <p:nvPr/>
              </p:nvSpPr>
              <p:spPr bwMode="auto">
                <a:xfrm>
                  <a:off x="832" y="1880"/>
                  <a:ext cx="392" cy="128"/>
                </a:xfrm>
                <a:prstGeom prst="parallelogram">
                  <a:avLst>
                    <a:gd name="adj" fmla="val 76563"/>
                  </a:avLst>
                </a:prstGeom>
                <a:solidFill>
                  <a:srgbClr val="FF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78" name="AutoShape 17"/>
                <p:cNvSpPr>
                  <a:spLocks noChangeArrowheads="1"/>
                </p:cNvSpPr>
                <p:nvPr/>
              </p:nvSpPr>
              <p:spPr bwMode="auto">
                <a:xfrm>
                  <a:off x="624" y="2144"/>
                  <a:ext cx="392" cy="128"/>
                </a:xfrm>
                <a:prstGeom prst="parallelogram">
                  <a:avLst>
                    <a:gd name="adj" fmla="val 76563"/>
                  </a:avLst>
                </a:prstGeom>
                <a:solidFill>
                  <a:srgbClr val="FF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79" name="AutoShape 18"/>
                <p:cNvSpPr>
                  <a:spLocks noChangeArrowheads="1"/>
                </p:cNvSpPr>
                <p:nvPr/>
              </p:nvSpPr>
              <p:spPr bwMode="auto">
                <a:xfrm>
                  <a:off x="408" y="2424"/>
                  <a:ext cx="392" cy="128"/>
                </a:xfrm>
                <a:prstGeom prst="parallelogram">
                  <a:avLst>
                    <a:gd name="adj" fmla="val 76563"/>
                  </a:avLst>
                </a:prstGeom>
                <a:solidFill>
                  <a:srgbClr val="FF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80" name="AutoShape 19"/>
                <p:cNvSpPr>
                  <a:spLocks noChangeArrowheads="1"/>
                </p:cNvSpPr>
                <p:nvPr/>
              </p:nvSpPr>
              <p:spPr bwMode="auto">
                <a:xfrm>
                  <a:off x="200" y="2704"/>
                  <a:ext cx="392" cy="128"/>
                </a:xfrm>
                <a:prstGeom prst="parallelogram">
                  <a:avLst>
                    <a:gd name="adj" fmla="val 76563"/>
                  </a:avLst>
                </a:prstGeom>
                <a:solidFill>
                  <a:srgbClr val="FF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155" name="Group 20"/>
              <p:cNvGrpSpPr>
                <a:grpSpLocks/>
              </p:cNvGrpSpPr>
              <p:nvPr/>
            </p:nvGrpSpPr>
            <p:grpSpPr bwMode="auto">
              <a:xfrm>
                <a:off x="1328" y="2280"/>
                <a:ext cx="1576" cy="952"/>
                <a:chOff x="1328" y="2280"/>
                <a:chExt cx="1576" cy="952"/>
              </a:xfrm>
            </p:grpSpPr>
            <p:grpSp>
              <p:nvGrpSpPr>
                <p:cNvPr id="5167" name="Group 21"/>
                <p:cNvGrpSpPr>
                  <a:grpSpLocks/>
                </p:cNvGrpSpPr>
                <p:nvPr/>
              </p:nvGrpSpPr>
              <p:grpSpPr bwMode="auto">
                <a:xfrm>
                  <a:off x="1328" y="2280"/>
                  <a:ext cx="1024" cy="952"/>
                  <a:chOff x="1328" y="2280"/>
                  <a:chExt cx="1024" cy="952"/>
                </a:xfrm>
              </p:grpSpPr>
              <p:sp>
                <p:nvSpPr>
                  <p:cNvPr id="5173" name="AutoShape 22"/>
                  <p:cNvSpPr>
                    <a:spLocks noChangeArrowheads="1"/>
                  </p:cNvSpPr>
                  <p:nvPr/>
                </p:nvSpPr>
                <p:spPr bwMode="auto">
                  <a:xfrm>
                    <a:off x="1960" y="2280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74" name="AutoShape 23"/>
                  <p:cNvSpPr>
                    <a:spLocks noChangeArrowheads="1"/>
                  </p:cNvSpPr>
                  <p:nvPr/>
                </p:nvSpPr>
                <p:spPr bwMode="auto">
                  <a:xfrm>
                    <a:off x="1752" y="254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75" name="AutoShape 24"/>
                  <p:cNvSpPr>
                    <a:spLocks noChangeArrowheads="1"/>
                  </p:cNvSpPr>
                  <p:nvPr/>
                </p:nvSpPr>
                <p:spPr bwMode="auto">
                  <a:xfrm>
                    <a:off x="1536" y="282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76" name="AutoShape 25"/>
                  <p:cNvSpPr>
                    <a:spLocks noChangeArrowheads="1"/>
                  </p:cNvSpPr>
                  <p:nvPr/>
                </p:nvSpPr>
                <p:spPr bwMode="auto">
                  <a:xfrm>
                    <a:off x="1328" y="310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168" name="Group 26"/>
                <p:cNvGrpSpPr>
                  <a:grpSpLocks/>
                </p:cNvGrpSpPr>
                <p:nvPr/>
              </p:nvGrpSpPr>
              <p:grpSpPr bwMode="auto">
                <a:xfrm>
                  <a:off x="1880" y="2280"/>
                  <a:ext cx="1024" cy="952"/>
                  <a:chOff x="200" y="1880"/>
                  <a:chExt cx="1024" cy="952"/>
                </a:xfrm>
              </p:grpSpPr>
              <p:sp>
                <p:nvSpPr>
                  <p:cNvPr id="5169" name="AutoShape 27"/>
                  <p:cNvSpPr>
                    <a:spLocks noChangeArrowheads="1"/>
                  </p:cNvSpPr>
                  <p:nvPr/>
                </p:nvSpPr>
                <p:spPr bwMode="auto">
                  <a:xfrm>
                    <a:off x="832" y="1880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70" name="AutoShape 28"/>
                  <p:cNvSpPr>
                    <a:spLocks noChangeArrowheads="1"/>
                  </p:cNvSpPr>
                  <p:nvPr/>
                </p:nvSpPr>
                <p:spPr bwMode="auto">
                  <a:xfrm>
                    <a:off x="624" y="214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71" name="AutoShape 29"/>
                  <p:cNvSpPr>
                    <a:spLocks noChangeArrowheads="1"/>
                  </p:cNvSpPr>
                  <p:nvPr/>
                </p:nvSpPr>
                <p:spPr bwMode="auto">
                  <a:xfrm>
                    <a:off x="408" y="242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72" name="AutoShape 30"/>
                  <p:cNvSpPr>
                    <a:spLocks noChangeArrowheads="1"/>
                  </p:cNvSpPr>
                  <p:nvPr/>
                </p:nvSpPr>
                <p:spPr bwMode="auto">
                  <a:xfrm>
                    <a:off x="200" y="270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156" name="Group 31"/>
              <p:cNvGrpSpPr>
                <a:grpSpLocks/>
              </p:cNvGrpSpPr>
              <p:nvPr/>
            </p:nvGrpSpPr>
            <p:grpSpPr bwMode="auto">
              <a:xfrm>
                <a:off x="2448" y="2280"/>
                <a:ext cx="1576" cy="952"/>
                <a:chOff x="1328" y="2280"/>
                <a:chExt cx="1576" cy="952"/>
              </a:xfrm>
            </p:grpSpPr>
            <p:grpSp>
              <p:nvGrpSpPr>
                <p:cNvPr id="5157" name="Group 32"/>
                <p:cNvGrpSpPr>
                  <a:grpSpLocks/>
                </p:cNvGrpSpPr>
                <p:nvPr/>
              </p:nvGrpSpPr>
              <p:grpSpPr bwMode="auto">
                <a:xfrm>
                  <a:off x="1328" y="2280"/>
                  <a:ext cx="1024" cy="952"/>
                  <a:chOff x="1328" y="2280"/>
                  <a:chExt cx="1024" cy="952"/>
                </a:xfrm>
              </p:grpSpPr>
              <p:sp>
                <p:nvSpPr>
                  <p:cNvPr id="5163" name="AutoShape 33"/>
                  <p:cNvSpPr>
                    <a:spLocks noChangeArrowheads="1"/>
                  </p:cNvSpPr>
                  <p:nvPr/>
                </p:nvSpPr>
                <p:spPr bwMode="auto">
                  <a:xfrm>
                    <a:off x="1960" y="2280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64" name="AutoShape 34"/>
                  <p:cNvSpPr>
                    <a:spLocks noChangeArrowheads="1"/>
                  </p:cNvSpPr>
                  <p:nvPr/>
                </p:nvSpPr>
                <p:spPr bwMode="auto">
                  <a:xfrm>
                    <a:off x="1752" y="254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65" name="AutoShape 35"/>
                  <p:cNvSpPr>
                    <a:spLocks noChangeArrowheads="1"/>
                  </p:cNvSpPr>
                  <p:nvPr/>
                </p:nvSpPr>
                <p:spPr bwMode="auto">
                  <a:xfrm>
                    <a:off x="1536" y="282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66" name="AutoShape 36"/>
                  <p:cNvSpPr>
                    <a:spLocks noChangeArrowheads="1"/>
                  </p:cNvSpPr>
                  <p:nvPr/>
                </p:nvSpPr>
                <p:spPr bwMode="auto">
                  <a:xfrm>
                    <a:off x="1328" y="310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158" name="Group 37"/>
                <p:cNvGrpSpPr>
                  <a:grpSpLocks/>
                </p:cNvGrpSpPr>
                <p:nvPr/>
              </p:nvGrpSpPr>
              <p:grpSpPr bwMode="auto">
                <a:xfrm>
                  <a:off x="1880" y="2280"/>
                  <a:ext cx="1024" cy="952"/>
                  <a:chOff x="200" y="1880"/>
                  <a:chExt cx="1024" cy="952"/>
                </a:xfrm>
              </p:grpSpPr>
              <p:sp>
                <p:nvSpPr>
                  <p:cNvPr id="5159" name="AutoShape 38"/>
                  <p:cNvSpPr>
                    <a:spLocks noChangeArrowheads="1"/>
                  </p:cNvSpPr>
                  <p:nvPr/>
                </p:nvSpPr>
                <p:spPr bwMode="auto">
                  <a:xfrm>
                    <a:off x="832" y="1880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60" name="AutoShape 39"/>
                  <p:cNvSpPr>
                    <a:spLocks noChangeArrowheads="1"/>
                  </p:cNvSpPr>
                  <p:nvPr/>
                </p:nvSpPr>
                <p:spPr bwMode="auto">
                  <a:xfrm>
                    <a:off x="624" y="214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61" name="AutoShape 40"/>
                  <p:cNvSpPr>
                    <a:spLocks noChangeArrowheads="1"/>
                  </p:cNvSpPr>
                  <p:nvPr/>
                </p:nvSpPr>
                <p:spPr bwMode="auto">
                  <a:xfrm>
                    <a:off x="408" y="242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62" name="AutoShape 41"/>
                  <p:cNvSpPr>
                    <a:spLocks noChangeArrowheads="1"/>
                  </p:cNvSpPr>
                  <p:nvPr/>
                </p:nvSpPr>
                <p:spPr bwMode="auto">
                  <a:xfrm>
                    <a:off x="200" y="270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5139" name="Line 42"/>
            <p:cNvSpPr>
              <a:spLocks noChangeShapeType="1"/>
            </p:cNvSpPr>
            <p:nvPr/>
          </p:nvSpPr>
          <p:spPr bwMode="auto">
            <a:xfrm flipH="1">
              <a:off x="4581525" y="4730750"/>
              <a:ext cx="1257300" cy="172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Line 43"/>
            <p:cNvSpPr>
              <a:spLocks noChangeShapeType="1"/>
            </p:cNvSpPr>
            <p:nvPr/>
          </p:nvSpPr>
          <p:spPr bwMode="auto">
            <a:xfrm>
              <a:off x="5838825" y="4730750"/>
              <a:ext cx="3378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Line 44"/>
            <p:cNvSpPr>
              <a:spLocks noChangeShapeType="1"/>
            </p:cNvSpPr>
            <p:nvPr/>
          </p:nvSpPr>
          <p:spPr bwMode="auto">
            <a:xfrm flipV="1">
              <a:off x="5838825" y="3467100"/>
              <a:ext cx="0" cy="1257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Line 48"/>
            <p:cNvSpPr>
              <a:spLocks noChangeShapeType="1"/>
            </p:cNvSpPr>
            <p:nvPr/>
          </p:nvSpPr>
          <p:spPr bwMode="auto">
            <a:xfrm>
              <a:off x="5876925" y="5915025"/>
              <a:ext cx="939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50"/>
            <p:cNvSpPr>
              <a:spLocks noChangeShapeType="1"/>
            </p:cNvSpPr>
            <p:nvPr/>
          </p:nvSpPr>
          <p:spPr bwMode="auto">
            <a:xfrm flipH="1">
              <a:off x="7419974" y="5210175"/>
              <a:ext cx="263525" cy="4095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Oval 54"/>
            <p:cNvSpPr>
              <a:spLocks noChangeArrowheads="1"/>
            </p:cNvSpPr>
            <p:nvPr/>
          </p:nvSpPr>
          <p:spPr bwMode="auto">
            <a:xfrm>
              <a:off x="6911975" y="5594350"/>
              <a:ext cx="114300" cy="1143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125" name="Object 5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88876080"/>
                </p:ext>
              </p:extLst>
            </p:nvPr>
          </p:nvGraphicFramePr>
          <p:xfrm>
            <a:off x="6346825" y="5225223"/>
            <a:ext cx="449263" cy="449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31" name="Equation" r:id="rId12" imgW="241200" imgH="241200" progId="Equation.DSMT4">
                    <p:embed/>
                  </p:oleObj>
                </mc:Choice>
                <mc:Fallback>
                  <p:oleObj name="Equation" r:id="rId12" imgW="241200" imgH="241200" progId="Equation.DSMT4">
                    <p:embed/>
                    <p:pic>
                      <p:nvPicPr>
                        <p:cNvPr id="0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46825" y="5225223"/>
                          <a:ext cx="449263" cy="4492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52" name="Text Box 56"/>
            <p:cNvSpPr txBox="1">
              <a:spLocks noChangeArrowheads="1"/>
            </p:cNvSpPr>
            <p:nvPr/>
          </p:nvSpPr>
          <p:spPr bwMode="auto">
            <a:xfrm>
              <a:off x="7581900" y="3465513"/>
              <a:ext cx="171072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Layered media</a:t>
              </a:r>
            </a:p>
          </p:txBody>
        </p:sp>
        <p:graphicFrame>
          <p:nvGraphicFramePr>
            <p:cNvPr id="5127" name="Object 5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12416744"/>
                </p:ext>
              </p:extLst>
            </p:nvPr>
          </p:nvGraphicFramePr>
          <p:xfrm>
            <a:off x="5862638" y="4394200"/>
            <a:ext cx="536575" cy="306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32" name="Equation" r:id="rId14" imgW="355320" imgH="203040" progId="Equation.DSMT4">
                    <p:embed/>
                  </p:oleObj>
                </mc:Choice>
                <mc:Fallback>
                  <p:oleObj name="Equation" r:id="rId14" imgW="355320" imgH="203040" progId="Equation.DSMT4">
                    <p:embed/>
                    <p:pic>
                      <p:nvPicPr>
                        <p:cNvPr id="0" name="Object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62638" y="4394200"/>
                          <a:ext cx="536575" cy="3063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8" name="Object 6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6210729"/>
                </p:ext>
              </p:extLst>
            </p:nvPr>
          </p:nvGraphicFramePr>
          <p:xfrm>
            <a:off x="7056438" y="5692775"/>
            <a:ext cx="593725" cy="306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33" name="Equation" r:id="rId16" imgW="393480" imgH="203040" progId="Equation.DSMT4">
                    <p:embed/>
                  </p:oleObj>
                </mc:Choice>
                <mc:Fallback>
                  <p:oleObj name="Equation" r:id="rId16" imgW="393480" imgH="203040" progId="Equation.DSMT4">
                    <p:embed/>
                    <p:pic>
                      <p:nvPicPr>
                        <p:cNvPr id="0" name="Object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56438" y="5692775"/>
                          <a:ext cx="593725" cy="3063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" name="Oval 54"/>
            <p:cNvSpPr>
              <a:spLocks noChangeArrowheads="1"/>
            </p:cNvSpPr>
            <p:nvPr/>
          </p:nvSpPr>
          <p:spPr bwMode="auto">
            <a:xfrm>
              <a:off x="5788025" y="4679950"/>
              <a:ext cx="114300" cy="1143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" name="Object 1">
              <a:extLst>
                <a:ext uri="{FF2B5EF4-FFF2-40B4-BE49-F238E27FC236}">
                  <a16:creationId xmlns:a16="http://schemas.microsoft.com/office/drawing/2014/main" id="{7AB9CE6E-9C07-B9C4-F2B9-E9C99DE1191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4475035"/>
                </p:ext>
              </p:extLst>
            </p:nvPr>
          </p:nvGraphicFramePr>
          <p:xfrm>
            <a:off x="4360249" y="6520528"/>
            <a:ext cx="249851" cy="2766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34" name="Equation" r:id="rId18" imgW="192151" imgH="213426" progId="Equation.DSMT4">
                    <p:embed/>
                  </p:oleObj>
                </mc:Choice>
                <mc:Fallback>
                  <p:oleObj name="Equation" r:id="rId18" imgW="192151" imgH="213426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4360249" y="6520528"/>
                          <a:ext cx="249851" cy="27669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DF64C761-8B8F-0A8B-3932-94B3475E89F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04841665"/>
                </p:ext>
              </p:extLst>
            </p:nvPr>
          </p:nvGraphicFramePr>
          <p:xfrm>
            <a:off x="9309459" y="4615478"/>
            <a:ext cx="253203" cy="2994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35" name="Equation" r:id="rId20" imgW="199708" imgH="236499" progId="Equation.DSMT4">
                    <p:embed/>
                  </p:oleObj>
                </mc:Choice>
                <mc:Fallback>
                  <p:oleObj name="Equation" r:id="rId20" imgW="199708" imgH="236499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9309459" y="4615478"/>
                          <a:ext cx="253203" cy="29942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4A424784-2355-6A2C-F44E-666782B76F1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66053279"/>
                </p:ext>
              </p:extLst>
            </p:nvPr>
          </p:nvGraphicFramePr>
          <p:xfrm>
            <a:off x="5744699" y="3101052"/>
            <a:ext cx="251748" cy="2517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36" name="Equation" r:id="rId22" imgW="126720" imgH="126720" progId="Equation.DSMT4">
                    <p:embed/>
                  </p:oleObj>
                </mc:Choice>
                <mc:Fallback>
                  <p:oleObj name="Equation" r:id="rId22" imgW="126720" imgH="1267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5744699" y="3101052"/>
                          <a:ext cx="251748" cy="25174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79957207"/>
                </p:ext>
              </p:extLst>
            </p:nvPr>
          </p:nvGraphicFramePr>
          <p:xfrm>
            <a:off x="2870200" y="5487988"/>
            <a:ext cx="2032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37" name="Equation" r:id="rId24" imgW="202946" imgH="240825" progId="Equation.DSMT4">
                    <p:embed/>
                  </p:oleObj>
                </mc:Choice>
                <mc:Fallback>
                  <p:oleObj name="Equation" r:id="rId24" imgW="202946" imgH="240825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2870200" y="5487988"/>
                          <a:ext cx="203200" cy="241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1880135"/>
                </p:ext>
              </p:extLst>
            </p:nvPr>
          </p:nvGraphicFramePr>
          <p:xfrm>
            <a:off x="3140074" y="5824537"/>
            <a:ext cx="222251" cy="2222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38" name="Equation" r:id="rId26" imgW="177480" imgH="177480" progId="Equation.DSMT4">
                    <p:embed/>
                  </p:oleObj>
                </mc:Choice>
                <mc:Fallback>
                  <p:oleObj name="Equation" r:id="rId26" imgW="17748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3140074" y="5824537"/>
                          <a:ext cx="222251" cy="22225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86707631"/>
                </p:ext>
              </p:extLst>
            </p:nvPr>
          </p:nvGraphicFramePr>
          <p:xfrm>
            <a:off x="7699374" y="5357813"/>
            <a:ext cx="225425" cy="2479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39" name="Equation" r:id="rId28" imgW="126720" imgH="139680" progId="Equation.DSMT4">
                    <p:embed/>
                  </p:oleObj>
                </mc:Choice>
                <mc:Fallback>
                  <p:oleObj name="Equation" r:id="rId28" imgW="12672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9"/>
                        <a:stretch>
                          <a:fillRect/>
                        </a:stretch>
                      </p:blipFill>
                      <p:spPr>
                        <a:xfrm>
                          <a:off x="7699374" y="5357813"/>
                          <a:ext cx="225425" cy="24796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7049308"/>
                </p:ext>
              </p:extLst>
            </p:nvPr>
          </p:nvGraphicFramePr>
          <p:xfrm>
            <a:off x="6194424" y="5976937"/>
            <a:ext cx="206375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40" name="Equation" r:id="rId30" imgW="126720" imgH="177480" progId="Equation.DSMT4">
                    <p:embed/>
                  </p:oleObj>
                </mc:Choice>
                <mc:Fallback>
                  <p:oleObj name="Equation" r:id="rId30" imgW="1267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1"/>
                        <a:stretch>
                          <a:fillRect/>
                        </a:stretch>
                      </p:blipFill>
                      <p:spPr>
                        <a:xfrm>
                          <a:off x="6194424" y="5976937"/>
                          <a:ext cx="206375" cy="2889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5" name="Straight Arrow Connector 14"/>
            <p:cNvCxnSpPr>
              <a:stCxn id="62" idx="2"/>
              <a:endCxn id="5151" idx="1"/>
            </p:cNvCxnSpPr>
            <p:nvPr/>
          </p:nvCxnSpPr>
          <p:spPr>
            <a:xfrm>
              <a:off x="5788025" y="4737100"/>
              <a:ext cx="1140689" cy="87398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7258050" y="5200650"/>
              <a:ext cx="90487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6877050" y="5648325"/>
              <a:ext cx="90487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>
              <a:off x="5715000" y="5600700"/>
              <a:ext cx="361950" cy="542925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6648450" y="5610225"/>
              <a:ext cx="361950" cy="542925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" name="Slide Number Placeholder 6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>
              <a:defRPr/>
            </a:pPr>
            <a:endParaRPr lang="en-US"/>
          </a:p>
          <a:p>
            <a:pPr algn="r">
              <a:defRPr/>
            </a:pPr>
            <a:fld id="{62252FEC-E08B-458C-8DC6-29D04D5E7416}" type="slidenum">
              <a:rPr lang="en-US" smtClean="0"/>
              <a:pPr algn="r">
                <a:defRPr/>
              </a:pPr>
              <a:t>9</a:t>
            </a:fld>
            <a:endParaRPr lang="en-US" dirty="0"/>
          </a:p>
        </p:txBody>
      </p:sp>
      <p:sp>
        <p:nvSpPr>
          <p:cNvPr id="62" name="Text Box 64"/>
          <p:cNvSpPr txBox="1">
            <a:spLocks noChangeArrowheads="1"/>
          </p:cNvSpPr>
          <p:nvPr/>
        </p:nvSpPr>
        <p:spPr bwMode="auto">
          <a:xfrm>
            <a:off x="390832" y="1240863"/>
            <a:ext cx="114299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If we know the current of field at any point within the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(0,0) </a:t>
            </a:r>
            <a:r>
              <a:rPr lang="en-US" dirty="0">
                <a:solidFill>
                  <a:srgbClr val="0000FF"/>
                </a:solidFill>
              </a:rPr>
              <a:t>unit cell, we know the current and field everywhere.</a:t>
            </a:r>
          </a:p>
        </p:txBody>
      </p:sp>
      <p:sp>
        <p:nvSpPr>
          <p:cNvPr id="63" name="Rectangle 2"/>
          <p:cNvSpPr txBox="1">
            <a:spLocks noChangeArrowheads="1"/>
          </p:cNvSpPr>
          <p:nvPr/>
        </p:nvSpPr>
        <p:spPr bwMode="auto">
          <a:xfrm>
            <a:off x="2039939" y="1"/>
            <a:ext cx="82819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3600" kern="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Floquet’s Theorem (cont.)</a:t>
            </a:r>
          </a:p>
        </p:txBody>
      </p:sp>
      <p:graphicFrame>
        <p:nvGraphicFramePr>
          <p:cNvPr id="512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179781"/>
              </p:ext>
            </p:extLst>
          </p:nvPr>
        </p:nvGraphicFramePr>
        <p:xfrm>
          <a:off x="1854200" y="2078191"/>
          <a:ext cx="3121025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2" name="Equation" r:id="rId4" imgW="1676160" imgH="228600" progId="Equation.DSMT4">
                  <p:embed/>
                </p:oleObj>
              </mc:Choice>
              <mc:Fallback>
                <p:oleObj name="Equation" r:id="rId4" imgW="1676160" imgH="228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4200" y="2078191"/>
                        <a:ext cx="3121025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2520950" y="2643290"/>
            <a:ext cx="7432674" cy="3690835"/>
            <a:chOff x="2520950" y="2643290"/>
            <a:chExt cx="7432674" cy="3690835"/>
          </a:xfrm>
        </p:grpSpPr>
        <p:sp>
          <p:nvSpPr>
            <p:cNvPr id="5137" name="AutoShape 13"/>
            <p:cNvSpPr>
              <a:spLocks noChangeArrowheads="1"/>
            </p:cNvSpPr>
            <p:nvPr/>
          </p:nvSpPr>
          <p:spPr bwMode="auto">
            <a:xfrm>
              <a:off x="2520950" y="3473450"/>
              <a:ext cx="7086600" cy="2298700"/>
            </a:xfrm>
            <a:prstGeom prst="parallelogram">
              <a:avLst>
                <a:gd name="adj" fmla="val 77072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3448050" y="3790950"/>
              <a:ext cx="5181600" cy="1511300"/>
              <a:chOff x="1328" y="2280"/>
              <a:chExt cx="3264" cy="952"/>
            </a:xfrm>
          </p:grpSpPr>
          <p:grpSp>
            <p:nvGrpSpPr>
              <p:cNvPr id="4" name="Group 15"/>
              <p:cNvGrpSpPr>
                <a:grpSpLocks/>
              </p:cNvGrpSpPr>
              <p:nvPr/>
            </p:nvGrpSpPr>
            <p:grpSpPr bwMode="auto">
              <a:xfrm>
                <a:off x="3568" y="2280"/>
                <a:ext cx="1024" cy="952"/>
                <a:chOff x="200" y="1880"/>
                <a:chExt cx="1024" cy="952"/>
              </a:xfrm>
            </p:grpSpPr>
            <p:sp>
              <p:nvSpPr>
                <p:cNvPr id="5177" name="AutoShape 16"/>
                <p:cNvSpPr>
                  <a:spLocks noChangeArrowheads="1"/>
                </p:cNvSpPr>
                <p:nvPr/>
              </p:nvSpPr>
              <p:spPr bwMode="auto">
                <a:xfrm>
                  <a:off x="832" y="1880"/>
                  <a:ext cx="392" cy="128"/>
                </a:xfrm>
                <a:prstGeom prst="parallelogram">
                  <a:avLst>
                    <a:gd name="adj" fmla="val 76563"/>
                  </a:avLst>
                </a:prstGeom>
                <a:solidFill>
                  <a:srgbClr val="FF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78" name="AutoShape 17"/>
                <p:cNvSpPr>
                  <a:spLocks noChangeArrowheads="1"/>
                </p:cNvSpPr>
                <p:nvPr/>
              </p:nvSpPr>
              <p:spPr bwMode="auto">
                <a:xfrm>
                  <a:off x="624" y="2144"/>
                  <a:ext cx="392" cy="128"/>
                </a:xfrm>
                <a:prstGeom prst="parallelogram">
                  <a:avLst>
                    <a:gd name="adj" fmla="val 76563"/>
                  </a:avLst>
                </a:prstGeom>
                <a:solidFill>
                  <a:srgbClr val="FF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79" name="AutoShape 18"/>
                <p:cNvSpPr>
                  <a:spLocks noChangeArrowheads="1"/>
                </p:cNvSpPr>
                <p:nvPr/>
              </p:nvSpPr>
              <p:spPr bwMode="auto">
                <a:xfrm>
                  <a:off x="408" y="2424"/>
                  <a:ext cx="392" cy="128"/>
                </a:xfrm>
                <a:prstGeom prst="parallelogram">
                  <a:avLst>
                    <a:gd name="adj" fmla="val 76563"/>
                  </a:avLst>
                </a:prstGeom>
                <a:solidFill>
                  <a:srgbClr val="FF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80" name="AutoShape 19"/>
                <p:cNvSpPr>
                  <a:spLocks noChangeArrowheads="1"/>
                </p:cNvSpPr>
                <p:nvPr/>
              </p:nvSpPr>
              <p:spPr bwMode="auto">
                <a:xfrm>
                  <a:off x="200" y="2704"/>
                  <a:ext cx="392" cy="128"/>
                </a:xfrm>
                <a:prstGeom prst="parallelogram">
                  <a:avLst>
                    <a:gd name="adj" fmla="val 76563"/>
                  </a:avLst>
                </a:prstGeom>
                <a:solidFill>
                  <a:srgbClr val="FF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20"/>
              <p:cNvGrpSpPr>
                <a:grpSpLocks/>
              </p:cNvGrpSpPr>
              <p:nvPr/>
            </p:nvGrpSpPr>
            <p:grpSpPr bwMode="auto">
              <a:xfrm>
                <a:off x="1328" y="2280"/>
                <a:ext cx="1576" cy="952"/>
                <a:chOff x="1328" y="2280"/>
                <a:chExt cx="1576" cy="952"/>
              </a:xfrm>
            </p:grpSpPr>
            <p:grpSp>
              <p:nvGrpSpPr>
                <p:cNvPr id="6" name="Group 21"/>
                <p:cNvGrpSpPr>
                  <a:grpSpLocks/>
                </p:cNvGrpSpPr>
                <p:nvPr/>
              </p:nvGrpSpPr>
              <p:grpSpPr bwMode="auto">
                <a:xfrm>
                  <a:off x="1328" y="2280"/>
                  <a:ext cx="1024" cy="952"/>
                  <a:chOff x="1328" y="2280"/>
                  <a:chExt cx="1024" cy="952"/>
                </a:xfrm>
              </p:grpSpPr>
              <p:sp>
                <p:nvSpPr>
                  <p:cNvPr id="5173" name="AutoShape 22"/>
                  <p:cNvSpPr>
                    <a:spLocks noChangeArrowheads="1"/>
                  </p:cNvSpPr>
                  <p:nvPr/>
                </p:nvSpPr>
                <p:spPr bwMode="auto">
                  <a:xfrm>
                    <a:off x="1960" y="2280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74" name="AutoShape 23"/>
                  <p:cNvSpPr>
                    <a:spLocks noChangeArrowheads="1"/>
                  </p:cNvSpPr>
                  <p:nvPr/>
                </p:nvSpPr>
                <p:spPr bwMode="auto">
                  <a:xfrm>
                    <a:off x="1752" y="254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75" name="AutoShape 24"/>
                  <p:cNvSpPr>
                    <a:spLocks noChangeArrowheads="1"/>
                  </p:cNvSpPr>
                  <p:nvPr/>
                </p:nvSpPr>
                <p:spPr bwMode="auto">
                  <a:xfrm>
                    <a:off x="1536" y="282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76" name="AutoShape 25"/>
                  <p:cNvSpPr>
                    <a:spLocks noChangeArrowheads="1"/>
                  </p:cNvSpPr>
                  <p:nvPr/>
                </p:nvSpPr>
                <p:spPr bwMode="auto">
                  <a:xfrm>
                    <a:off x="1328" y="310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" name="Group 26"/>
                <p:cNvGrpSpPr>
                  <a:grpSpLocks/>
                </p:cNvGrpSpPr>
                <p:nvPr/>
              </p:nvGrpSpPr>
              <p:grpSpPr bwMode="auto">
                <a:xfrm>
                  <a:off x="1880" y="2280"/>
                  <a:ext cx="1024" cy="952"/>
                  <a:chOff x="200" y="1880"/>
                  <a:chExt cx="1024" cy="952"/>
                </a:xfrm>
              </p:grpSpPr>
              <p:sp>
                <p:nvSpPr>
                  <p:cNvPr id="5169" name="AutoShape 27"/>
                  <p:cNvSpPr>
                    <a:spLocks noChangeArrowheads="1"/>
                  </p:cNvSpPr>
                  <p:nvPr/>
                </p:nvSpPr>
                <p:spPr bwMode="auto">
                  <a:xfrm>
                    <a:off x="832" y="1880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70" name="AutoShape 28"/>
                  <p:cNvSpPr>
                    <a:spLocks noChangeArrowheads="1"/>
                  </p:cNvSpPr>
                  <p:nvPr/>
                </p:nvSpPr>
                <p:spPr bwMode="auto">
                  <a:xfrm>
                    <a:off x="624" y="214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71" name="AutoShape 29"/>
                  <p:cNvSpPr>
                    <a:spLocks noChangeArrowheads="1"/>
                  </p:cNvSpPr>
                  <p:nvPr/>
                </p:nvSpPr>
                <p:spPr bwMode="auto">
                  <a:xfrm>
                    <a:off x="408" y="242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72" name="AutoShape 30"/>
                  <p:cNvSpPr>
                    <a:spLocks noChangeArrowheads="1"/>
                  </p:cNvSpPr>
                  <p:nvPr/>
                </p:nvSpPr>
                <p:spPr bwMode="auto">
                  <a:xfrm>
                    <a:off x="200" y="270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" name="Group 31"/>
              <p:cNvGrpSpPr>
                <a:grpSpLocks/>
              </p:cNvGrpSpPr>
              <p:nvPr/>
            </p:nvGrpSpPr>
            <p:grpSpPr bwMode="auto">
              <a:xfrm>
                <a:off x="2448" y="2280"/>
                <a:ext cx="1576" cy="952"/>
                <a:chOff x="1328" y="2280"/>
                <a:chExt cx="1576" cy="952"/>
              </a:xfrm>
            </p:grpSpPr>
            <p:grpSp>
              <p:nvGrpSpPr>
                <p:cNvPr id="9" name="Group 32"/>
                <p:cNvGrpSpPr>
                  <a:grpSpLocks/>
                </p:cNvGrpSpPr>
                <p:nvPr/>
              </p:nvGrpSpPr>
              <p:grpSpPr bwMode="auto">
                <a:xfrm>
                  <a:off x="1328" y="2280"/>
                  <a:ext cx="1024" cy="952"/>
                  <a:chOff x="1328" y="2280"/>
                  <a:chExt cx="1024" cy="952"/>
                </a:xfrm>
              </p:grpSpPr>
              <p:sp>
                <p:nvSpPr>
                  <p:cNvPr id="5163" name="AutoShape 33"/>
                  <p:cNvSpPr>
                    <a:spLocks noChangeArrowheads="1"/>
                  </p:cNvSpPr>
                  <p:nvPr/>
                </p:nvSpPr>
                <p:spPr bwMode="auto">
                  <a:xfrm>
                    <a:off x="1960" y="2280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64" name="AutoShape 34"/>
                  <p:cNvSpPr>
                    <a:spLocks noChangeArrowheads="1"/>
                  </p:cNvSpPr>
                  <p:nvPr/>
                </p:nvSpPr>
                <p:spPr bwMode="auto">
                  <a:xfrm>
                    <a:off x="1752" y="254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65" name="AutoShape 35"/>
                  <p:cNvSpPr>
                    <a:spLocks noChangeArrowheads="1"/>
                  </p:cNvSpPr>
                  <p:nvPr/>
                </p:nvSpPr>
                <p:spPr bwMode="auto">
                  <a:xfrm>
                    <a:off x="1536" y="282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66" name="AutoShape 36"/>
                  <p:cNvSpPr>
                    <a:spLocks noChangeArrowheads="1"/>
                  </p:cNvSpPr>
                  <p:nvPr/>
                </p:nvSpPr>
                <p:spPr bwMode="auto">
                  <a:xfrm>
                    <a:off x="1328" y="310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" name="Group 37"/>
                <p:cNvGrpSpPr>
                  <a:grpSpLocks/>
                </p:cNvGrpSpPr>
                <p:nvPr/>
              </p:nvGrpSpPr>
              <p:grpSpPr bwMode="auto">
                <a:xfrm>
                  <a:off x="1880" y="2280"/>
                  <a:ext cx="1024" cy="952"/>
                  <a:chOff x="200" y="1880"/>
                  <a:chExt cx="1024" cy="952"/>
                </a:xfrm>
              </p:grpSpPr>
              <p:sp>
                <p:nvSpPr>
                  <p:cNvPr id="5159" name="AutoShape 38"/>
                  <p:cNvSpPr>
                    <a:spLocks noChangeArrowheads="1"/>
                  </p:cNvSpPr>
                  <p:nvPr/>
                </p:nvSpPr>
                <p:spPr bwMode="auto">
                  <a:xfrm>
                    <a:off x="832" y="1880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60" name="AutoShape 39"/>
                  <p:cNvSpPr>
                    <a:spLocks noChangeArrowheads="1"/>
                  </p:cNvSpPr>
                  <p:nvPr/>
                </p:nvSpPr>
                <p:spPr bwMode="auto">
                  <a:xfrm>
                    <a:off x="624" y="214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61" name="AutoShape 40"/>
                  <p:cNvSpPr>
                    <a:spLocks noChangeArrowheads="1"/>
                  </p:cNvSpPr>
                  <p:nvPr/>
                </p:nvSpPr>
                <p:spPr bwMode="auto">
                  <a:xfrm>
                    <a:off x="408" y="242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62" name="AutoShape 41"/>
                  <p:cNvSpPr>
                    <a:spLocks noChangeArrowheads="1"/>
                  </p:cNvSpPr>
                  <p:nvPr/>
                </p:nvSpPr>
                <p:spPr bwMode="auto">
                  <a:xfrm>
                    <a:off x="200" y="2704"/>
                    <a:ext cx="392" cy="128"/>
                  </a:xfrm>
                  <a:prstGeom prst="parallelogram">
                    <a:avLst>
                      <a:gd name="adj" fmla="val 76563"/>
                    </a:avLst>
                  </a:prstGeom>
                  <a:solidFill>
                    <a:srgbClr val="FF99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5139" name="Line 42"/>
            <p:cNvSpPr>
              <a:spLocks noChangeShapeType="1"/>
            </p:cNvSpPr>
            <p:nvPr/>
          </p:nvSpPr>
          <p:spPr bwMode="auto">
            <a:xfrm flipH="1">
              <a:off x="4953000" y="4292600"/>
              <a:ext cx="1257300" cy="172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Line 43"/>
            <p:cNvSpPr>
              <a:spLocks noChangeShapeType="1"/>
            </p:cNvSpPr>
            <p:nvPr/>
          </p:nvSpPr>
          <p:spPr bwMode="auto">
            <a:xfrm>
              <a:off x="6210300" y="4292600"/>
              <a:ext cx="3378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Line 44"/>
            <p:cNvSpPr>
              <a:spLocks noChangeShapeType="1"/>
            </p:cNvSpPr>
            <p:nvPr/>
          </p:nvSpPr>
          <p:spPr bwMode="auto">
            <a:xfrm flipV="1">
              <a:off x="6210300" y="3028950"/>
              <a:ext cx="0" cy="1257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Line 48"/>
            <p:cNvSpPr>
              <a:spLocks noChangeShapeType="1"/>
            </p:cNvSpPr>
            <p:nvPr/>
          </p:nvSpPr>
          <p:spPr bwMode="auto">
            <a:xfrm>
              <a:off x="6219825" y="5467350"/>
              <a:ext cx="939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50"/>
            <p:cNvSpPr>
              <a:spLocks noChangeShapeType="1"/>
            </p:cNvSpPr>
            <p:nvPr/>
          </p:nvSpPr>
          <p:spPr bwMode="auto">
            <a:xfrm flipH="1">
              <a:off x="7775575" y="4743450"/>
              <a:ext cx="301625" cy="444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Text Box 56"/>
            <p:cNvSpPr txBox="1">
              <a:spLocks noChangeArrowheads="1"/>
            </p:cNvSpPr>
            <p:nvPr/>
          </p:nvSpPr>
          <p:spPr bwMode="auto">
            <a:xfrm>
              <a:off x="7953375" y="3027363"/>
              <a:ext cx="171072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Layered media</a:t>
              </a:r>
            </a:p>
          </p:txBody>
        </p:sp>
        <p:sp>
          <p:nvSpPr>
            <p:cNvPr id="5153" name="AutoShape 57"/>
            <p:cNvSpPr>
              <a:spLocks noChangeArrowheads="1"/>
            </p:cNvSpPr>
            <p:nvPr/>
          </p:nvSpPr>
          <p:spPr bwMode="auto">
            <a:xfrm>
              <a:off x="5611218" y="4118118"/>
              <a:ext cx="1206500" cy="381000"/>
            </a:xfrm>
            <a:prstGeom prst="parallelogram">
              <a:avLst>
                <a:gd name="adj" fmla="val 79167"/>
              </a:avLst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126" name="Object 5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09599569"/>
                </p:ext>
              </p:extLst>
            </p:nvPr>
          </p:nvGraphicFramePr>
          <p:xfrm>
            <a:off x="5370513" y="4343399"/>
            <a:ext cx="294470" cy="379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63" name="Equation" r:id="rId6" imgW="177480" imgH="228600" progId="Equation.DSMT4">
                    <p:embed/>
                  </p:oleObj>
                </mc:Choice>
                <mc:Fallback>
                  <p:oleObj name="Equation" r:id="rId6" imgW="177480" imgH="228600" progId="Equation.DSMT4">
                    <p:embed/>
                    <p:pic>
                      <p:nvPicPr>
                        <p:cNvPr id="0" name="Object 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70513" y="4343399"/>
                          <a:ext cx="294470" cy="3794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7" name="Object 5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73481891"/>
                </p:ext>
              </p:extLst>
            </p:nvPr>
          </p:nvGraphicFramePr>
          <p:xfrm>
            <a:off x="6662738" y="3851275"/>
            <a:ext cx="536575" cy="306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64" name="Equation" r:id="rId8" imgW="355320" imgH="203040" progId="Equation.DSMT4">
                    <p:embed/>
                  </p:oleObj>
                </mc:Choice>
                <mc:Fallback>
                  <p:oleObj name="Equation" r:id="rId8" imgW="355320" imgH="203040" progId="Equation.DSMT4">
                    <p:embed/>
                    <p:pic>
                      <p:nvPicPr>
                        <p:cNvPr id="0" name="Object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62738" y="3851275"/>
                          <a:ext cx="536575" cy="3063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>
              <a:extLst>
                <a:ext uri="{FF2B5EF4-FFF2-40B4-BE49-F238E27FC236}">
                  <a16:creationId xmlns:a16="http://schemas.microsoft.com/office/drawing/2014/main" id="{C1B357AF-6502-9CAF-CA65-35DC1291E01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1271504"/>
                </p:ext>
              </p:extLst>
            </p:nvPr>
          </p:nvGraphicFramePr>
          <p:xfrm>
            <a:off x="4774022" y="6085093"/>
            <a:ext cx="224129" cy="2490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65" name="Equation" r:id="rId10" imgW="143531" imgH="158387" progId="Equation.DSMT4">
                    <p:embed/>
                  </p:oleObj>
                </mc:Choice>
                <mc:Fallback>
                  <p:oleObj name="Equation" r:id="rId10" imgW="143531" imgH="15838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4774022" y="6085093"/>
                          <a:ext cx="224129" cy="24903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>
              <a:extLst>
                <a:ext uri="{FF2B5EF4-FFF2-40B4-BE49-F238E27FC236}">
                  <a16:creationId xmlns:a16="http://schemas.microsoft.com/office/drawing/2014/main" id="{16B94190-4D9D-D120-28CE-EC652887A7F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62485675"/>
                </p:ext>
              </p:extLst>
            </p:nvPr>
          </p:nvGraphicFramePr>
          <p:xfrm>
            <a:off x="9698037" y="4177480"/>
            <a:ext cx="255587" cy="3020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66" name="Equation" r:id="rId12" imgW="139680" imgH="164880" progId="Equation.DSMT4">
                    <p:embed/>
                  </p:oleObj>
                </mc:Choice>
                <mc:Fallback>
                  <p:oleObj name="Equation" r:id="rId12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9698037" y="4177480"/>
                          <a:ext cx="255587" cy="30205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>
              <a:extLst>
                <a:ext uri="{FF2B5EF4-FFF2-40B4-BE49-F238E27FC236}">
                  <a16:creationId xmlns:a16="http://schemas.microsoft.com/office/drawing/2014/main" id="{8E71279F-6B18-E12E-27E4-8E1B330922B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70212976"/>
                </p:ext>
              </p:extLst>
            </p:nvPr>
          </p:nvGraphicFramePr>
          <p:xfrm>
            <a:off x="6096769" y="2643290"/>
            <a:ext cx="252310" cy="2523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67" name="Equation" r:id="rId14" imgW="126720" imgH="126720" progId="Equation.DSMT4">
                    <p:embed/>
                  </p:oleObj>
                </mc:Choice>
                <mc:Fallback>
                  <p:oleObj name="Equation" r:id="rId14" imgW="126720" imgH="1267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6096769" y="2643290"/>
                          <a:ext cx="252310" cy="25231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1" name="Straight Connector 10"/>
            <p:cNvCxnSpPr/>
            <p:nvPr/>
          </p:nvCxnSpPr>
          <p:spPr>
            <a:xfrm flipH="1">
              <a:off x="6105525" y="4981575"/>
              <a:ext cx="438150" cy="657225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7000875" y="5019675"/>
              <a:ext cx="438150" cy="657225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562850" y="4752975"/>
              <a:ext cx="90487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7162800" y="5200650"/>
              <a:ext cx="90487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29142629"/>
                </p:ext>
              </p:extLst>
            </p:nvPr>
          </p:nvGraphicFramePr>
          <p:xfrm>
            <a:off x="8002588" y="4903788"/>
            <a:ext cx="225425" cy="247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68" name="Equation" r:id="rId16" imgW="225616" imgH="246954" progId="Equation.DSMT4">
                    <p:embed/>
                  </p:oleObj>
                </mc:Choice>
                <mc:Fallback>
                  <p:oleObj name="Equation" r:id="rId16" imgW="225616" imgH="246954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8002588" y="4903788"/>
                          <a:ext cx="225425" cy="2476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41302139"/>
                </p:ext>
              </p:extLst>
            </p:nvPr>
          </p:nvGraphicFramePr>
          <p:xfrm>
            <a:off x="6545263" y="5494338"/>
            <a:ext cx="206375" cy="287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69" name="Equation" r:id="rId18" imgW="205825" imgH="288052" progId="Equation.DSMT4">
                    <p:embed/>
                  </p:oleObj>
                </mc:Choice>
                <mc:Fallback>
                  <p:oleObj name="Equation" r:id="rId18" imgW="205825" imgH="288052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6545263" y="5494338"/>
                          <a:ext cx="206375" cy="2873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27759734"/>
                </p:ext>
              </p:extLst>
            </p:nvPr>
          </p:nvGraphicFramePr>
          <p:xfrm>
            <a:off x="3549650" y="5395914"/>
            <a:ext cx="222250" cy="222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0" name="Equation" r:id="rId20" imgW="177480" imgH="177480" progId="Equation.DSMT4">
                    <p:embed/>
                  </p:oleObj>
                </mc:Choice>
                <mc:Fallback>
                  <p:oleObj name="Equation" r:id="rId20" imgW="17748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3549650" y="5395914"/>
                          <a:ext cx="222250" cy="2222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03967268"/>
                </p:ext>
              </p:extLst>
            </p:nvPr>
          </p:nvGraphicFramePr>
          <p:xfrm>
            <a:off x="3263899" y="5057775"/>
            <a:ext cx="189890" cy="2244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1" name="Equation" r:id="rId22" imgW="139680" imgH="164880" progId="Equation.DSMT4">
                    <p:embed/>
                  </p:oleObj>
                </mc:Choice>
                <mc:Fallback>
                  <p:oleObj name="Equation" r:id="rId22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3263899" y="5057775"/>
                          <a:ext cx="189890" cy="22441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5712</TotalTime>
  <Words>1296</Words>
  <Application>Microsoft Office PowerPoint</Application>
  <PresentationFormat>Widescreen</PresentationFormat>
  <Paragraphs>290</Paragraphs>
  <Slides>44</Slides>
  <Notes>42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52" baseType="lpstr">
      <vt:lpstr>Arial</vt:lpstr>
      <vt:lpstr>Symbol</vt:lpstr>
      <vt:lpstr>Times New Roman</vt:lpstr>
      <vt:lpstr>Wingdings</vt:lpstr>
      <vt:lpstr>Default Design</vt:lpstr>
      <vt:lpstr>1_Default Design</vt:lpstr>
      <vt:lpstr>Equation</vt:lpstr>
      <vt:lpstr>MathType 7.0 Equation</vt:lpstr>
      <vt:lpstr>PowerPoint Presentation</vt:lpstr>
      <vt:lpstr>Overview</vt:lpstr>
      <vt:lpstr>FSS Geometry</vt:lpstr>
      <vt:lpstr>FSS Geometry (cont.)</vt:lpstr>
      <vt:lpstr>Microstrip Phased Array Geometry</vt:lpstr>
      <vt:lpstr>Microstrip Phased Array Geometry (cont.)</vt:lpstr>
      <vt:lpstr>Floquet’s Theorem</vt:lpstr>
      <vt:lpstr>Floquet’s Theorem (cont.)</vt:lpstr>
      <vt:lpstr>PowerPoint Presentation</vt:lpstr>
      <vt:lpstr>Floquet Waves</vt:lpstr>
      <vt:lpstr>Floquet Waves (cont.)</vt:lpstr>
      <vt:lpstr>PowerPoint Presentation</vt:lpstr>
      <vt:lpstr>PowerPoint Presentation</vt:lpstr>
      <vt:lpstr>Periodic SDI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6</dc:title>
  <dc:creator>lgiles</dc:creator>
  <cp:lastModifiedBy>Jackson, David R</cp:lastModifiedBy>
  <cp:revision>674</cp:revision>
  <dcterms:created xsi:type="dcterms:W3CDTF">2006-06-22T19:04:50Z</dcterms:created>
  <dcterms:modified xsi:type="dcterms:W3CDTF">2024-11-26T02:59:23Z</dcterms:modified>
</cp:coreProperties>
</file>