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3" r:id="rId2"/>
    <p:sldId id="408" r:id="rId3"/>
    <p:sldId id="360" r:id="rId4"/>
    <p:sldId id="383" r:id="rId5"/>
    <p:sldId id="384" r:id="rId6"/>
    <p:sldId id="385" r:id="rId7"/>
    <p:sldId id="386" r:id="rId8"/>
    <p:sldId id="387" r:id="rId9"/>
    <p:sldId id="388" r:id="rId10"/>
    <p:sldId id="397" r:id="rId11"/>
    <p:sldId id="398" r:id="rId12"/>
    <p:sldId id="399" r:id="rId13"/>
    <p:sldId id="400" r:id="rId14"/>
    <p:sldId id="409" r:id="rId15"/>
    <p:sldId id="401" r:id="rId16"/>
    <p:sldId id="410" r:id="rId17"/>
    <p:sldId id="402" r:id="rId18"/>
    <p:sldId id="403" r:id="rId19"/>
    <p:sldId id="404" r:id="rId20"/>
    <p:sldId id="405" r:id="rId21"/>
    <p:sldId id="406" r:id="rId22"/>
    <p:sldId id="407" r:id="rId23"/>
    <p:sldId id="411" r:id="rId24"/>
    <p:sldId id="412" r:id="rId25"/>
    <p:sldId id="413" r:id="rId26"/>
    <p:sldId id="415" r:id="rId27"/>
    <p:sldId id="417" r:id="rId28"/>
    <p:sldId id="416" r:id="rId29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66FFFF"/>
    <a:srgbClr val="CCFFFF"/>
    <a:srgbClr val="FFCCFF"/>
    <a:srgbClr val="DEF1F2"/>
    <a:srgbClr val="DDDDDD"/>
    <a:srgbClr val="00FFFF"/>
    <a:srgbClr val="FFFF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30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5" Type="http://schemas.openxmlformats.org/officeDocument/2006/relationships/slide" Target="slides/slide9.xml"/><Relationship Id="rId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8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8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896DF2F-FAC3-4228-843E-80E25C3C1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0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85800"/>
            <a:ext cx="65024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0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0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0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E43AAF-4464-4A6C-BC37-CE686D00C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46E5558-F4F8-40F4-A4B7-52354A0621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A2C706F-0757-41A4-9270-C6683E4854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B514ECE-29D8-4DA7-A081-00E4B4CA82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CE2FFBE-0BC0-4B64-B215-28328D96C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AC7DA80-1B62-4E0F-AC44-1DF9621DDB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6D5E782-5FF3-44BF-8ED8-09384F9B6D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A41286A-3F0F-4026-A08F-1BCBC3AC00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5B20025-7305-4712-AEB8-9734359ED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D61EAC3-8560-434E-B29A-4DE93B6507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9E88511-51E7-49AB-8727-B1503CF272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846C888-CDAF-4C56-B7C4-A38DFAA66F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6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5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6.bin"/><Relationship Id="rId4" Type="http://schemas.openxmlformats.org/officeDocument/2006/relationships/image" Target="../media/image8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9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9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9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8335620" y="4782924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</a:t>
            </a:r>
            <a:r>
              <a:rPr lang="en-US" sz="4000" b="0" dirty="0" smtClean="0">
                <a:solidFill>
                  <a:srgbClr val="0000FF"/>
                </a:solidFill>
              </a:rPr>
              <a:t>29</a:t>
            </a:r>
            <a:endParaRPr lang="en-US" sz="4000" b="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22535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896" y="3730154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6D5E782-5FF3-44BF-8ED8-09384F9B6DE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3252788" y="1860551"/>
            <a:ext cx="98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Define: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472175"/>
              </p:ext>
            </p:extLst>
          </p:nvPr>
        </p:nvGraphicFramePr>
        <p:xfrm>
          <a:off x="3452813" y="4494214"/>
          <a:ext cx="5029200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463480" imgH="914400" progId="Equation.DSMT4">
                  <p:embed/>
                </p:oleObj>
              </mc:Choice>
              <mc:Fallback>
                <p:oleObj name="Equation" r:id="rId3" imgW="2463480" imgH="9144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4494214"/>
                        <a:ext cx="5029200" cy="186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302515" y="3823364"/>
            <a:ext cx="18311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854513"/>
              </p:ext>
            </p:extLst>
          </p:nvPr>
        </p:nvGraphicFramePr>
        <p:xfrm>
          <a:off x="4679950" y="1608138"/>
          <a:ext cx="2903538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422360" imgH="583920" progId="Equation.DSMT4">
                  <p:embed/>
                </p:oleObj>
              </mc:Choice>
              <mc:Fallback>
                <p:oleObj name="Equation" r:id="rId5" imgW="1422360" imgH="58392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1608138"/>
                        <a:ext cx="2903538" cy="1190625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778250" y="188321"/>
            <a:ext cx="4572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Fields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29218" y="134037"/>
            <a:ext cx="732884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Telegrapher’s Equations</a:t>
            </a:r>
          </a:p>
        </p:txBody>
      </p:sp>
      <p:sp>
        <p:nvSpPr>
          <p:cNvPr id="922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4078288" y="4576763"/>
          <a:ext cx="39497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676160" imgH="393480" progId="Equation.DSMT4">
                  <p:embed/>
                </p:oleObj>
              </mc:Choice>
              <mc:Fallback>
                <p:oleObj name="Equation" r:id="rId3" imgW="1676160" imgH="39348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4576763"/>
                        <a:ext cx="3949700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2" name="Group 34"/>
          <p:cNvGrpSpPr>
            <a:grpSpLocks/>
          </p:cNvGrpSpPr>
          <p:nvPr/>
        </p:nvGrpSpPr>
        <p:grpSpPr bwMode="auto">
          <a:xfrm>
            <a:off x="2790826" y="1039814"/>
            <a:ext cx="6469063" cy="2293937"/>
            <a:chOff x="816" y="529"/>
            <a:chExt cx="4075" cy="1445"/>
          </a:xfrm>
        </p:grpSpPr>
        <p:sp>
          <p:nvSpPr>
            <p:cNvPr id="9249" name="Freeform 9"/>
            <p:cNvSpPr>
              <a:spLocks/>
            </p:cNvSpPr>
            <p:nvPr/>
          </p:nvSpPr>
          <p:spPr bwMode="auto">
            <a:xfrm>
              <a:off x="3144" y="959"/>
              <a:ext cx="616" cy="340"/>
            </a:xfrm>
            <a:custGeom>
              <a:avLst/>
              <a:gdLst>
                <a:gd name="T0" fmla="*/ 0 w 616"/>
                <a:gd name="T1" fmla="*/ 84 h 340"/>
                <a:gd name="T2" fmla="*/ 63 w 616"/>
                <a:gd name="T3" fmla="*/ 35 h 340"/>
                <a:gd name="T4" fmla="*/ 160 w 616"/>
                <a:gd name="T5" fmla="*/ 266 h 340"/>
                <a:gd name="T6" fmla="*/ 77 w 616"/>
                <a:gd name="T7" fmla="*/ 286 h 340"/>
                <a:gd name="T8" fmla="*/ 186 w 616"/>
                <a:gd name="T9" fmla="*/ 25 h 340"/>
                <a:gd name="T10" fmla="*/ 283 w 616"/>
                <a:gd name="T11" fmla="*/ 280 h 340"/>
                <a:gd name="T12" fmla="*/ 196 w 616"/>
                <a:gd name="T13" fmla="*/ 290 h 340"/>
                <a:gd name="T14" fmla="*/ 306 w 616"/>
                <a:gd name="T15" fmla="*/ 23 h 340"/>
                <a:gd name="T16" fmla="*/ 426 w 616"/>
                <a:gd name="T17" fmla="*/ 264 h 340"/>
                <a:gd name="T18" fmla="*/ 336 w 616"/>
                <a:gd name="T19" fmla="*/ 294 h 340"/>
                <a:gd name="T20" fmla="*/ 419 w 616"/>
                <a:gd name="T21" fmla="*/ 33 h 340"/>
                <a:gd name="T22" fmla="*/ 562 w 616"/>
                <a:gd name="T23" fmla="*/ 264 h 340"/>
                <a:gd name="T24" fmla="*/ 459 w 616"/>
                <a:gd name="T25" fmla="*/ 302 h 340"/>
                <a:gd name="T26" fmla="*/ 555 w 616"/>
                <a:gd name="T27" fmla="*/ 35 h 340"/>
                <a:gd name="T28" fmla="*/ 616 w 616"/>
                <a:gd name="T29" fmla="*/ 93 h 3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6"/>
                <a:gd name="T46" fmla="*/ 0 h 340"/>
                <a:gd name="T47" fmla="*/ 616 w 616"/>
                <a:gd name="T48" fmla="*/ 340 h 3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6" h="340">
                  <a:moveTo>
                    <a:pt x="0" y="84"/>
                  </a:moveTo>
                  <a:cubicBezTo>
                    <a:pt x="18" y="44"/>
                    <a:pt x="37" y="5"/>
                    <a:pt x="63" y="35"/>
                  </a:cubicBezTo>
                  <a:cubicBezTo>
                    <a:pt x="90" y="66"/>
                    <a:pt x="158" y="224"/>
                    <a:pt x="160" y="266"/>
                  </a:cubicBezTo>
                  <a:cubicBezTo>
                    <a:pt x="162" y="307"/>
                    <a:pt x="72" y="326"/>
                    <a:pt x="77" y="286"/>
                  </a:cubicBezTo>
                  <a:cubicBezTo>
                    <a:pt x="81" y="246"/>
                    <a:pt x="152" y="26"/>
                    <a:pt x="186" y="25"/>
                  </a:cubicBezTo>
                  <a:cubicBezTo>
                    <a:pt x="221" y="24"/>
                    <a:pt x="281" y="235"/>
                    <a:pt x="283" y="280"/>
                  </a:cubicBezTo>
                  <a:cubicBezTo>
                    <a:pt x="284" y="324"/>
                    <a:pt x="193" y="332"/>
                    <a:pt x="196" y="290"/>
                  </a:cubicBezTo>
                  <a:cubicBezTo>
                    <a:pt x="200" y="247"/>
                    <a:pt x="268" y="27"/>
                    <a:pt x="306" y="23"/>
                  </a:cubicBezTo>
                  <a:cubicBezTo>
                    <a:pt x="344" y="19"/>
                    <a:pt x="421" y="218"/>
                    <a:pt x="426" y="264"/>
                  </a:cubicBezTo>
                  <a:cubicBezTo>
                    <a:pt x="431" y="309"/>
                    <a:pt x="337" y="332"/>
                    <a:pt x="336" y="294"/>
                  </a:cubicBezTo>
                  <a:cubicBezTo>
                    <a:pt x="335" y="255"/>
                    <a:pt x="381" y="38"/>
                    <a:pt x="419" y="33"/>
                  </a:cubicBezTo>
                  <a:cubicBezTo>
                    <a:pt x="457" y="28"/>
                    <a:pt x="555" y="219"/>
                    <a:pt x="562" y="264"/>
                  </a:cubicBezTo>
                  <a:cubicBezTo>
                    <a:pt x="569" y="308"/>
                    <a:pt x="460" y="340"/>
                    <a:pt x="459" y="302"/>
                  </a:cubicBezTo>
                  <a:cubicBezTo>
                    <a:pt x="458" y="264"/>
                    <a:pt x="529" y="70"/>
                    <a:pt x="555" y="35"/>
                  </a:cubicBezTo>
                  <a:cubicBezTo>
                    <a:pt x="581" y="0"/>
                    <a:pt x="603" y="81"/>
                    <a:pt x="616" y="93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10"/>
            <p:cNvSpPr>
              <a:spLocks noChangeShapeType="1"/>
            </p:cNvSpPr>
            <p:nvPr/>
          </p:nvSpPr>
          <p:spPr bwMode="auto">
            <a:xfrm>
              <a:off x="1984" y="1036"/>
              <a:ext cx="1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11"/>
            <p:cNvSpPr>
              <a:spLocks noChangeShapeType="1"/>
            </p:cNvSpPr>
            <p:nvPr/>
          </p:nvSpPr>
          <p:spPr bwMode="auto">
            <a:xfrm>
              <a:off x="872" y="1940"/>
              <a:ext cx="38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12"/>
            <p:cNvSpPr>
              <a:spLocks noChangeShapeType="1"/>
            </p:cNvSpPr>
            <p:nvPr/>
          </p:nvSpPr>
          <p:spPr bwMode="auto">
            <a:xfrm>
              <a:off x="3752" y="1052"/>
              <a:ext cx="9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13"/>
            <p:cNvSpPr>
              <a:spLocks noChangeShapeType="1"/>
            </p:cNvSpPr>
            <p:nvPr/>
          </p:nvSpPr>
          <p:spPr bwMode="auto">
            <a:xfrm rot="-5400000">
              <a:off x="4254" y="1282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14"/>
            <p:cNvSpPr>
              <a:spLocks noChangeShapeType="1"/>
            </p:cNvSpPr>
            <p:nvPr/>
          </p:nvSpPr>
          <p:spPr bwMode="auto">
            <a:xfrm rot="-5400000">
              <a:off x="4076" y="1744"/>
              <a:ext cx="3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15"/>
            <p:cNvSpPr>
              <a:spLocks noChangeShapeType="1"/>
            </p:cNvSpPr>
            <p:nvPr/>
          </p:nvSpPr>
          <p:spPr bwMode="auto">
            <a:xfrm rot="-5400000">
              <a:off x="4068" y="1236"/>
              <a:ext cx="3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16"/>
            <p:cNvSpPr>
              <a:spLocks noChangeShapeType="1"/>
            </p:cNvSpPr>
            <p:nvPr/>
          </p:nvSpPr>
          <p:spPr bwMode="auto">
            <a:xfrm rot="5400000" flipH="1">
              <a:off x="2560" y="1812"/>
              <a:ext cx="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17"/>
            <p:cNvSpPr>
              <a:spLocks noChangeShapeType="1"/>
            </p:cNvSpPr>
            <p:nvPr/>
          </p:nvSpPr>
          <p:spPr bwMode="auto">
            <a:xfrm rot="-5400000">
              <a:off x="2536" y="1172"/>
              <a:ext cx="3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18"/>
            <p:cNvSpPr>
              <a:spLocks noChangeArrowheads="1"/>
            </p:cNvSpPr>
            <p:nvPr/>
          </p:nvSpPr>
          <p:spPr bwMode="auto">
            <a:xfrm>
              <a:off x="2500" y="1324"/>
              <a:ext cx="368" cy="35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Line 19"/>
            <p:cNvSpPr>
              <a:spLocks noChangeShapeType="1"/>
            </p:cNvSpPr>
            <p:nvPr/>
          </p:nvSpPr>
          <p:spPr bwMode="auto">
            <a:xfrm flipV="1">
              <a:off x="2684" y="1388"/>
              <a:ext cx="0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20"/>
            <p:cNvSpPr>
              <a:spLocks noChangeShapeType="1"/>
            </p:cNvSpPr>
            <p:nvPr/>
          </p:nvSpPr>
          <p:spPr bwMode="auto">
            <a:xfrm rot="-5400000">
              <a:off x="4254" y="1414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21"/>
            <p:cNvSpPr>
              <a:spLocks noChangeShapeType="1"/>
            </p:cNvSpPr>
            <p:nvPr/>
          </p:nvSpPr>
          <p:spPr bwMode="auto">
            <a:xfrm>
              <a:off x="880" y="1030"/>
              <a:ext cx="7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Oval 22"/>
            <p:cNvSpPr>
              <a:spLocks noChangeArrowheads="1"/>
            </p:cNvSpPr>
            <p:nvPr/>
          </p:nvSpPr>
          <p:spPr bwMode="auto">
            <a:xfrm>
              <a:off x="1612" y="850"/>
              <a:ext cx="368" cy="35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220" name="Object 1026"/>
            <p:cNvGraphicFramePr>
              <a:graphicFrameLocks noChangeAspect="1"/>
            </p:cNvGraphicFramePr>
            <p:nvPr/>
          </p:nvGraphicFramePr>
          <p:xfrm>
            <a:off x="1774" y="927"/>
            <a:ext cx="207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Equation" r:id="rId5" imgW="139680" imgH="139680" progId="Equation.DSMT4">
                    <p:embed/>
                  </p:oleObj>
                </mc:Choice>
                <mc:Fallback>
                  <p:oleObj name="Equation" r:id="rId5" imgW="139680" imgH="139680" progId="Equation.DSMT4">
                    <p:embed/>
                    <p:pic>
                      <p:nvPicPr>
                        <p:cNvPr id="0" name="Object 10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4" y="927"/>
                          <a:ext cx="207" cy="2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1" name="Object 1027"/>
            <p:cNvGraphicFramePr>
              <a:graphicFrameLocks noChangeAspect="1"/>
            </p:cNvGraphicFramePr>
            <p:nvPr/>
          </p:nvGraphicFramePr>
          <p:xfrm>
            <a:off x="1603" y="985"/>
            <a:ext cx="188" cy="1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0" name="Equation" r:id="rId7" imgW="126720" imgH="101520" progId="Equation.DSMT4">
                    <p:embed/>
                  </p:oleObj>
                </mc:Choice>
                <mc:Fallback>
                  <p:oleObj name="Equation" r:id="rId7" imgW="126720" imgH="101520" progId="Equation.DSMT4">
                    <p:embed/>
                    <p:pic>
                      <p:nvPicPr>
                        <p:cNvPr id="0" name="Object 10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3" y="985"/>
                          <a:ext cx="188" cy="1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2" name="Object 1028"/>
            <p:cNvGraphicFramePr>
              <a:graphicFrameLocks noChangeAspect="1"/>
            </p:cNvGraphicFramePr>
            <p:nvPr/>
          </p:nvGraphicFramePr>
          <p:xfrm>
            <a:off x="3204" y="705"/>
            <a:ext cx="432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name="Equation" r:id="rId9" imgW="291960" imgH="164880" progId="Equation.DSMT4">
                    <p:embed/>
                  </p:oleObj>
                </mc:Choice>
                <mc:Fallback>
                  <p:oleObj name="Equation" r:id="rId9" imgW="291960" imgH="164880" progId="Equation.DSMT4">
                    <p:embed/>
                    <p:pic>
                      <p:nvPicPr>
                        <p:cNvPr id="0" name="Object 10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4" y="705"/>
                          <a:ext cx="432" cy="2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3" name="Object 1029"/>
            <p:cNvGraphicFramePr>
              <a:graphicFrameLocks noChangeAspect="1"/>
            </p:cNvGraphicFramePr>
            <p:nvPr/>
          </p:nvGraphicFramePr>
          <p:xfrm>
            <a:off x="4421" y="1350"/>
            <a:ext cx="47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2" name="Equation" r:id="rId11" imgW="317160" imgH="177480" progId="Equation.DSMT4">
                    <p:embed/>
                  </p:oleObj>
                </mc:Choice>
                <mc:Fallback>
                  <p:oleObj name="Equation" r:id="rId11" imgW="317160" imgH="177480" progId="Equation.DSMT4">
                    <p:embed/>
                    <p:pic>
                      <p:nvPicPr>
                        <p:cNvPr id="0" name="Object 10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1" y="1350"/>
                          <a:ext cx="47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4" name="Object 1030"/>
            <p:cNvGraphicFramePr>
              <a:graphicFrameLocks noChangeAspect="1"/>
            </p:cNvGraphicFramePr>
            <p:nvPr/>
          </p:nvGraphicFramePr>
          <p:xfrm>
            <a:off x="2027" y="1321"/>
            <a:ext cx="470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name="Equation" r:id="rId13" imgW="317160" imgH="241200" progId="Equation.DSMT4">
                    <p:embed/>
                  </p:oleObj>
                </mc:Choice>
                <mc:Fallback>
                  <p:oleObj name="Equation" r:id="rId13" imgW="317160" imgH="241200" progId="Equation.DSMT4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7" y="1321"/>
                          <a:ext cx="470" cy="3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Object 1031"/>
            <p:cNvGraphicFramePr>
              <a:graphicFrameLocks noChangeAspect="1"/>
            </p:cNvGraphicFramePr>
            <p:nvPr/>
          </p:nvGraphicFramePr>
          <p:xfrm>
            <a:off x="1541" y="529"/>
            <a:ext cx="507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" name="Equation" r:id="rId15" imgW="342720" imgH="241200" progId="Equation.DSMT4">
                    <p:embed/>
                  </p:oleObj>
                </mc:Choice>
                <mc:Fallback>
                  <p:oleObj name="Equation" r:id="rId15" imgW="342720" imgH="241200" progId="Equation.DSMT4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1" y="529"/>
                          <a:ext cx="507" cy="3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63" name="Oval 29"/>
            <p:cNvSpPr>
              <a:spLocks noChangeArrowheads="1"/>
            </p:cNvSpPr>
            <p:nvPr/>
          </p:nvSpPr>
          <p:spPr bwMode="auto">
            <a:xfrm>
              <a:off x="828" y="996"/>
              <a:ext cx="56" cy="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Oval 30"/>
            <p:cNvSpPr>
              <a:spLocks noChangeArrowheads="1"/>
            </p:cNvSpPr>
            <p:nvPr/>
          </p:nvSpPr>
          <p:spPr bwMode="auto">
            <a:xfrm>
              <a:off x="4704" y="1902"/>
              <a:ext cx="56" cy="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Oval 31"/>
            <p:cNvSpPr>
              <a:spLocks noChangeArrowheads="1"/>
            </p:cNvSpPr>
            <p:nvPr/>
          </p:nvSpPr>
          <p:spPr bwMode="auto">
            <a:xfrm>
              <a:off x="4674" y="1014"/>
              <a:ext cx="56" cy="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Oval 32"/>
            <p:cNvSpPr>
              <a:spLocks noChangeArrowheads="1"/>
            </p:cNvSpPr>
            <p:nvPr/>
          </p:nvSpPr>
          <p:spPr bwMode="auto">
            <a:xfrm>
              <a:off x="816" y="1908"/>
              <a:ext cx="56" cy="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5100638" y="5727701"/>
          <a:ext cx="21907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977760" imgH="393480" progId="Equation.DSMT4">
                  <p:embed/>
                </p:oleObj>
              </mc:Choice>
              <mc:Fallback>
                <p:oleObj name="Equation" r:id="rId17" imgW="977760" imgH="39348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5727701"/>
                        <a:ext cx="219075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Text Box 36"/>
          <p:cNvSpPr txBox="1">
            <a:spLocks noChangeArrowheads="1"/>
          </p:cNvSpPr>
          <p:nvPr/>
        </p:nvSpPr>
        <p:spPr bwMode="auto">
          <a:xfrm>
            <a:off x="1524001" y="4092576"/>
            <a:ext cx="1901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solidFill>
                  <a:srgbClr val="FF0000"/>
                </a:solidFill>
              </a:rPr>
              <a:t>Allow for distributed sources</a:t>
            </a:r>
          </a:p>
        </p:txBody>
      </p:sp>
      <p:sp>
        <p:nvSpPr>
          <p:cNvPr id="9234" name="Line 37"/>
          <p:cNvSpPr>
            <a:spLocks noChangeShapeType="1"/>
          </p:cNvSpPr>
          <p:nvPr/>
        </p:nvSpPr>
        <p:spPr bwMode="auto">
          <a:xfrm flipV="1">
            <a:off x="1952625" y="2157413"/>
            <a:ext cx="2057400" cy="20002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38"/>
          <p:cNvSpPr>
            <a:spLocks noChangeShapeType="1"/>
          </p:cNvSpPr>
          <p:nvPr/>
        </p:nvSpPr>
        <p:spPr bwMode="auto">
          <a:xfrm flipV="1">
            <a:off x="1966913" y="2857501"/>
            <a:ext cx="3371850" cy="13001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39"/>
          <p:cNvSpPr>
            <a:spLocks noChangeArrowheads="1"/>
          </p:cNvSpPr>
          <p:nvPr/>
        </p:nvSpPr>
        <p:spPr bwMode="auto">
          <a:xfrm>
            <a:off x="4335464" y="5983289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so </a:t>
            </a:r>
          </a:p>
        </p:txBody>
      </p:sp>
      <p:sp>
        <p:nvSpPr>
          <p:cNvPr id="9237" name="Text Box 40"/>
          <p:cNvSpPr txBox="1">
            <a:spLocks noChangeArrowheads="1"/>
          </p:cNvSpPr>
          <p:nvPr/>
        </p:nvSpPr>
        <p:spPr bwMode="auto">
          <a:xfrm>
            <a:off x="9604375" y="2266951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1">
                <a:solidFill>
                  <a:srgbClr val="FF0000"/>
                </a:solidFill>
                <a:latin typeface="Times New Roman" pitchFamily="18" charset="0"/>
              </a:rPr>
              <a:t>v</a:t>
            </a:r>
            <a:r>
              <a:rPr lang="en-US" sz="2800" baseline="300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238" name="Text Box 41"/>
          <p:cNvSpPr txBox="1">
            <a:spLocks noChangeArrowheads="1"/>
          </p:cNvSpPr>
          <p:nvPr/>
        </p:nvSpPr>
        <p:spPr bwMode="auto">
          <a:xfrm>
            <a:off x="2027239" y="2290763"/>
            <a:ext cx="422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1">
                <a:solidFill>
                  <a:srgbClr val="FF0000"/>
                </a:solidFill>
                <a:latin typeface="Times New Roman" pitchFamily="18" charset="0"/>
              </a:rPr>
              <a:t>v</a:t>
            </a:r>
            <a:r>
              <a:rPr lang="en-US" sz="2800" baseline="300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9239" name="Text Box 42"/>
          <p:cNvSpPr txBox="1">
            <a:spLocks noChangeArrowheads="1"/>
          </p:cNvSpPr>
          <p:nvPr/>
        </p:nvSpPr>
        <p:spPr bwMode="auto">
          <a:xfrm>
            <a:off x="9175750" y="1917701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240" name="Text Box 43"/>
          <p:cNvSpPr txBox="1">
            <a:spLocks noChangeArrowheads="1"/>
          </p:cNvSpPr>
          <p:nvPr/>
        </p:nvSpPr>
        <p:spPr bwMode="auto">
          <a:xfrm>
            <a:off x="9199563" y="2755901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9241" name="Text Box 44"/>
          <p:cNvSpPr txBox="1">
            <a:spLocks noChangeArrowheads="1"/>
          </p:cNvSpPr>
          <p:nvPr/>
        </p:nvSpPr>
        <p:spPr bwMode="auto">
          <a:xfrm>
            <a:off x="2498725" y="1955801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242" name="Text Box 47"/>
          <p:cNvSpPr txBox="1">
            <a:spLocks noChangeArrowheads="1"/>
          </p:cNvSpPr>
          <p:nvPr/>
        </p:nvSpPr>
        <p:spPr bwMode="auto">
          <a:xfrm>
            <a:off x="2536825" y="2736851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9243" name="Text Box 48"/>
          <p:cNvSpPr txBox="1">
            <a:spLocks noChangeArrowheads="1"/>
          </p:cNvSpPr>
          <p:nvPr/>
        </p:nvSpPr>
        <p:spPr bwMode="auto">
          <a:xfrm>
            <a:off x="5461000" y="3768725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</a:t>
            </a:r>
            <a:r>
              <a:rPr lang="en-US" sz="2400" b="0" i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z</a:t>
            </a:r>
          </a:p>
        </p:txBody>
      </p:sp>
      <p:sp>
        <p:nvSpPr>
          <p:cNvPr id="9244" name="Line 49"/>
          <p:cNvSpPr>
            <a:spLocks noChangeShapeType="1"/>
          </p:cNvSpPr>
          <p:nvPr/>
        </p:nvSpPr>
        <p:spPr bwMode="auto">
          <a:xfrm>
            <a:off x="2824164" y="3586163"/>
            <a:ext cx="624363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5" name="Line 50"/>
          <p:cNvSpPr>
            <a:spLocks noChangeShapeType="1"/>
          </p:cNvSpPr>
          <p:nvPr/>
        </p:nvSpPr>
        <p:spPr bwMode="auto">
          <a:xfrm>
            <a:off x="8367713" y="1871663"/>
            <a:ext cx="4429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6" name="Text Box 51"/>
          <p:cNvSpPr txBox="1">
            <a:spLocks noChangeArrowheads="1"/>
          </p:cNvSpPr>
          <p:nvPr/>
        </p:nvSpPr>
        <p:spPr bwMode="auto">
          <a:xfrm>
            <a:off x="8599488" y="1233488"/>
            <a:ext cx="423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sz="2800" baseline="300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9247" name="Text Box 52"/>
          <p:cNvSpPr txBox="1">
            <a:spLocks noChangeArrowheads="1"/>
          </p:cNvSpPr>
          <p:nvPr/>
        </p:nvSpPr>
        <p:spPr bwMode="auto">
          <a:xfrm>
            <a:off x="2579689" y="1143001"/>
            <a:ext cx="363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sz="2800" baseline="300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9248" name="Line 53"/>
          <p:cNvSpPr>
            <a:spLocks noChangeShapeType="1"/>
          </p:cNvSpPr>
          <p:nvPr/>
        </p:nvSpPr>
        <p:spPr bwMode="auto">
          <a:xfrm>
            <a:off x="3005138" y="1835150"/>
            <a:ext cx="4429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4694238" y="5594350"/>
            <a:ext cx="2806700" cy="1079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3"/>
          <p:cNvSpPr>
            <a:spLocks noChangeArrowheads="1"/>
          </p:cNvSpPr>
          <p:nvPr/>
        </p:nvSpPr>
        <p:spPr bwMode="auto">
          <a:xfrm>
            <a:off x="4730750" y="1527175"/>
            <a:ext cx="2806700" cy="1079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5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347582" y="215925"/>
            <a:ext cx="765968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Telegrapher’s Equations (cont.)</a:t>
            </a:r>
          </a:p>
        </p:txBody>
      </p:sp>
      <p:sp>
        <p:nvSpPr>
          <p:cNvPr id="1025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2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4995863" y="1695450"/>
          <a:ext cx="2286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129810" imgH="393529" progId="Equation.DSMT4">
                  <p:embed/>
                </p:oleObj>
              </mc:Choice>
              <mc:Fallback>
                <p:oleObj name="Equation" r:id="rId3" imgW="1129810" imgH="393529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3" y="1695450"/>
                        <a:ext cx="2286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Rectangle 11"/>
          <p:cNvSpPr>
            <a:spLocks noChangeArrowheads="1"/>
          </p:cNvSpPr>
          <p:nvPr/>
        </p:nvSpPr>
        <p:spPr bwMode="auto">
          <a:xfrm>
            <a:off x="3179763" y="3141664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Also,</a:t>
            </a:r>
          </a:p>
        </p:txBody>
      </p:sp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4335463" y="2941639"/>
          <a:ext cx="35814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637589" imgH="393529" progId="Equation.DSMT4">
                  <p:embed/>
                </p:oleObj>
              </mc:Choice>
              <mc:Fallback>
                <p:oleObj name="Equation" r:id="rId5" imgW="1637589" imgH="393529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63" y="2941639"/>
                        <a:ext cx="358140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5099051" y="3883026"/>
          <a:ext cx="22828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977760" imgH="393480" progId="Equation.DSMT4">
                  <p:embed/>
                </p:oleObj>
              </mc:Choice>
              <mc:Fallback>
                <p:oleObj name="Equation" r:id="rId7" imgW="977760" imgH="393480" progId="Equation.DSMT4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1" y="3883026"/>
                        <a:ext cx="2282825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4743450" y="5670550"/>
          <a:ext cx="268128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117440" imgH="393480" progId="Equation.DSMT4">
                  <p:embed/>
                </p:oleObj>
              </mc:Choice>
              <mc:Fallback>
                <p:oleObj name="Equation" r:id="rId9" imgW="1117440" imgH="393480" progId="Equation.DSMT4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5670550"/>
                        <a:ext cx="268128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381250" y="990601"/>
            <a:ext cx="3568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Hence, in the phasor domain, 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2162175" y="5051426"/>
            <a:ext cx="3568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Hence, in the phasor domain, 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232275" y="4179889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16"/>
          <p:cNvSpPr>
            <a:spLocks noChangeArrowheads="1"/>
          </p:cNvSpPr>
          <p:nvPr/>
        </p:nvSpPr>
        <p:spPr bwMode="auto">
          <a:xfrm>
            <a:off x="7024689" y="1814514"/>
            <a:ext cx="3328987" cy="3800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1392072" y="1800225"/>
            <a:ext cx="5146841" cy="37719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24114" y="201330"/>
            <a:ext cx="77930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Telegrapher’s Equations (cont.)</a:t>
            </a:r>
          </a:p>
        </p:txBody>
      </p:sp>
      <p:sp>
        <p:nvSpPr>
          <p:cNvPr id="1127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8" name="Rectangle 7"/>
          <p:cNvSpPr>
            <a:spLocks noChangeArrowheads="1"/>
          </p:cNvSpPr>
          <p:nvPr/>
        </p:nvSpPr>
        <p:spPr bwMode="auto">
          <a:xfrm>
            <a:off x="2298701" y="952501"/>
            <a:ext cx="6615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Compare field equations for TM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>
                <a:solidFill>
                  <a:srgbClr val="0000FF"/>
                </a:solidFill>
              </a:rPr>
              <a:t> fields with TL equations: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7596188" y="3875088"/>
          <a:ext cx="2286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129810" imgH="393529" progId="Equation.DSMT4">
                  <p:embed/>
                </p:oleObj>
              </mc:Choice>
              <mc:Fallback>
                <p:oleObj name="Equation" r:id="rId3" imgW="1129810" imgH="393529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875088"/>
                        <a:ext cx="2286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025"/>
          <p:cNvGraphicFramePr>
            <a:graphicFrameLocks noChangeAspect="1"/>
          </p:cNvGraphicFramePr>
          <p:nvPr/>
        </p:nvGraphicFramePr>
        <p:xfrm>
          <a:off x="7658100" y="2247900"/>
          <a:ext cx="233838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117440" imgH="393480" progId="Equation.DSMT4">
                  <p:embed/>
                </p:oleObj>
              </mc:Choice>
              <mc:Fallback>
                <p:oleObj name="Equation" r:id="rId5" imgW="1117440" imgH="39348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2247900"/>
                        <a:ext cx="2338388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536600"/>
              </p:ext>
            </p:extLst>
          </p:nvPr>
        </p:nvGraphicFramePr>
        <p:xfrm>
          <a:off x="2152650" y="2257425"/>
          <a:ext cx="34877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2257425"/>
                        <a:ext cx="3487738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874267"/>
              </p:ext>
            </p:extLst>
          </p:nvPr>
        </p:nvGraphicFramePr>
        <p:xfrm>
          <a:off x="1606583" y="3925887"/>
          <a:ext cx="4768818" cy="83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2743200" imgH="482400" progId="Equation.DSMT4">
                  <p:embed/>
                </p:oleObj>
              </mc:Choice>
              <mc:Fallback>
                <p:oleObj name="Equation" r:id="rId9" imgW="2743200" imgH="482400" progId="Equation.DSMT4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83" y="3925887"/>
                        <a:ext cx="4768818" cy="8371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465388" y="190193"/>
            <a:ext cx="76073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Telegrapher’s Equations (cont.)</a:t>
            </a:r>
          </a:p>
        </p:txBody>
      </p:sp>
      <p:sp>
        <p:nvSpPr>
          <p:cNvPr id="12295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Rectangle 1031"/>
          <p:cNvSpPr>
            <a:spLocks noChangeArrowheads="1"/>
          </p:cNvSpPr>
          <p:nvPr/>
        </p:nvSpPr>
        <p:spPr bwMode="auto">
          <a:xfrm>
            <a:off x="2298701" y="952501"/>
            <a:ext cx="498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We then make the following identifications:</a:t>
            </a:r>
          </a:p>
        </p:txBody>
      </p:sp>
      <p:sp>
        <p:nvSpPr>
          <p:cNvPr id="12300" name="Rectangle 1032"/>
          <p:cNvSpPr>
            <a:spLocks noChangeArrowheads="1"/>
          </p:cNvSpPr>
          <p:nvPr/>
        </p:nvSpPr>
        <p:spPr bwMode="auto">
          <a:xfrm>
            <a:off x="2459038" y="3429001"/>
            <a:ext cx="919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5270501" y="1550989"/>
          <a:ext cx="150812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71320" imgH="634680" progId="Equation.DSMT4">
                  <p:embed/>
                </p:oleObj>
              </mc:Choice>
              <mc:Fallback>
                <p:oleObj name="Equation" r:id="rId3" imgW="571320" imgH="63468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1" y="1550989"/>
                        <a:ext cx="1508125" cy="1666875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310372"/>
              </p:ext>
            </p:extLst>
          </p:nvPr>
        </p:nvGraphicFramePr>
        <p:xfrm>
          <a:off x="2251075" y="4067175"/>
          <a:ext cx="4035425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1866600" imgH="1168200" progId="Equation.DSMT4">
                  <p:embed/>
                </p:oleObj>
              </mc:Choice>
              <mc:Fallback>
                <p:oleObj name="Equation" r:id="rId5" imgW="1866600" imgH="116820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4067175"/>
                        <a:ext cx="4035425" cy="253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702839"/>
              </p:ext>
            </p:extLst>
          </p:nvPr>
        </p:nvGraphicFramePr>
        <p:xfrm>
          <a:off x="8643938" y="4370388"/>
          <a:ext cx="1374775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634680" imgH="876240" progId="Equation.DSMT4">
                  <p:embed/>
                </p:oleObj>
              </mc:Choice>
              <mc:Fallback>
                <p:oleObj name="Equation" r:id="rId7" imgW="634680" imgH="876240" progId="Equation.DSMT4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3938" y="4370388"/>
                        <a:ext cx="1374775" cy="1898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Rectangle 1036"/>
          <p:cNvSpPr>
            <a:spLocks noChangeArrowheads="1"/>
          </p:cNvSpPr>
          <p:nvPr/>
        </p:nvSpPr>
        <p:spPr bwMode="auto">
          <a:xfrm>
            <a:off x="7196660" y="5056853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002088" y="268952"/>
            <a:ext cx="39751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Sources: </a:t>
            </a:r>
            <a:r>
              <a:rPr lang="en-US" sz="36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endParaRPr lang="en-US" sz="3600" b="1" i="1" baseline="-250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21098"/>
              </p:ext>
            </p:extLst>
          </p:nvPr>
        </p:nvGraphicFramePr>
        <p:xfrm>
          <a:off x="4598988" y="2963864"/>
          <a:ext cx="297180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422360" imgH="711000" progId="Equation.DSMT4">
                  <p:embed/>
                </p:oleObj>
              </mc:Choice>
              <mc:Fallback>
                <p:oleObj name="Equation" r:id="rId3" imgW="1422360" imgH="7110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88" y="2963864"/>
                        <a:ext cx="2971800" cy="1495425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17"/>
          <p:cNvSpPr>
            <a:spLocks noChangeArrowheads="1"/>
          </p:cNvSpPr>
          <p:nvPr/>
        </p:nvSpPr>
        <p:spPr bwMode="auto">
          <a:xfrm>
            <a:off x="2078039" y="1947864"/>
            <a:ext cx="5202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For the sources we have, for the TM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>
                <a:solidFill>
                  <a:srgbClr val="0000FF"/>
                </a:solidFill>
              </a:rPr>
              <a:t> case: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1026"/>
          <p:cNvSpPr>
            <a:spLocks noChangeArrowheads="1"/>
          </p:cNvSpPr>
          <p:nvPr/>
        </p:nvSpPr>
        <p:spPr bwMode="auto">
          <a:xfrm>
            <a:off x="4749800" y="5638800"/>
            <a:ext cx="1930400" cy="723900"/>
          </a:xfrm>
          <a:prstGeom prst="rect">
            <a:avLst/>
          </a:prstGeom>
          <a:solidFill>
            <a:srgbClr val="DEF1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1027"/>
          <p:cNvSpPr>
            <a:spLocks noChangeArrowheads="1"/>
          </p:cNvSpPr>
          <p:nvPr/>
        </p:nvSpPr>
        <p:spPr bwMode="auto">
          <a:xfrm>
            <a:off x="4743450" y="4318000"/>
            <a:ext cx="1930400" cy="723900"/>
          </a:xfrm>
          <a:prstGeom prst="rect">
            <a:avLst/>
          </a:prstGeom>
          <a:solidFill>
            <a:srgbClr val="DEF1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7" name="Rectangle 103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8" name="Rectangle 103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103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1034"/>
          <p:cNvSpPr>
            <a:spLocks noChangeArrowheads="1"/>
          </p:cNvSpPr>
          <p:nvPr/>
        </p:nvSpPr>
        <p:spPr bwMode="auto">
          <a:xfrm>
            <a:off x="2714625" y="4495801"/>
            <a:ext cx="177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Then we have</a:t>
            </a:r>
          </a:p>
        </p:txBody>
      </p:sp>
      <p:sp>
        <p:nvSpPr>
          <p:cNvPr id="14351" name="Rectangle 1035"/>
          <p:cNvSpPr>
            <a:spLocks noChangeArrowheads="1"/>
          </p:cNvSpPr>
          <p:nvPr/>
        </p:nvSpPr>
        <p:spPr bwMode="auto">
          <a:xfrm>
            <a:off x="2468563" y="2249489"/>
            <a:ext cx="1109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Assume             </a:t>
            </a:r>
          </a:p>
        </p:txBody>
      </p:sp>
      <p:sp>
        <p:nvSpPr>
          <p:cNvPr id="14352" name="Rectangle 1037"/>
          <p:cNvSpPr>
            <a:spLocks noChangeArrowheads="1"/>
          </p:cNvSpPr>
          <p:nvPr/>
        </p:nvSpPr>
        <p:spPr bwMode="auto">
          <a:xfrm>
            <a:off x="2336232" y="5766938"/>
            <a:ext cx="2374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Similarly, we have: </a:t>
            </a:r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3757613" y="2184400"/>
          <a:ext cx="360045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600200" imgH="253800" progId="Equation.DSMT4">
                  <p:embed/>
                </p:oleObj>
              </mc:Choice>
              <mc:Fallback>
                <p:oleObj name="Equation" r:id="rId3" imgW="1600200" imgH="2538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2184400"/>
                        <a:ext cx="3600450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25366"/>
              </p:ext>
            </p:extLst>
          </p:nvPr>
        </p:nvGraphicFramePr>
        <p:xfrm>
          <a:off x="4965700" y="4432300"/>
          <a:ext cx="1524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685800" imgH="241200" progId="Equation.DSMT4">
                  <p:embed/>
                </p:oleObj>
              </mc:Choice>
              <mc:Fallback>
                <p:oleObj name="Equation" r:id="rId5" imgW="685800" imgH="24120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4432300"/>
                        <a:ext cx="1524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12036"/>
              </p:ext>
            </p:extLst>
          </p:nvPr>
        </p:nvGraphicFramePr>
        <p:xfrm>
          <a:off x="4914900" y="5791200"/>
          <a:ext cx="16271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774360" imgH="241200" progId="Equation.DSMT4">
                  <p:embed/>
                </p:oleObj>
              </mc:Choice>
              <mc:Fallback>
                <p:oleObj name="Equation" r:id="rId7" imgW="774360" imgH="241200" progId="Equation.DSMT4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5791200"/>
                        <a:ext cx="162718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3" name="Rectangle 1041"/>
          <p:cNvSpPr>
            <a:spLocks noChangeArrowheads="1"/>
          </p:cNvSpPr>
          <p:nvPr/>
        </p:nvSpPr>
        <p:spPr bwMode="auto">
          <a:xfrm>
            <a:off x="1254480" y="1266755"/>
            <a:ext cx="545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FF0000"/>
                </a:solidFill>
              </a:rPr>
              <a:t>Special case: </a:t>
            </a:r>
            <a:r>
              <a:rPr lang="en-US" sz="2000" b="0" i="1" dirty="0">
                <a:solidFill>
                  <a:srgbClr val="FF0000"/>
                </a:solidFill>
              </a:rPr>
              <a:t>planar surface-current sources</a:t>
            </a:r>
          </a:p>
        </p:txBody>
      </p:sp>
      <p:graphicFrame>
        <p:nvGraphicFramePr>
          <p:cNvPr id="14341" name="Object 1027"/>
          <p:cNvGraphicFramePr>
            <a:graphicFrameLocks noChangeAspect="1"/>
          </p:cNvGraphicFramePr>
          <p:nvPr/>
        </p:nvGraphicFramePr>
        <p:xfrm>
          <a:off x="3652839" y="2936875"/>
          <a:ext cx="38576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1714320" imgH="253800" progId="Equation.DSMT4">
                  <p:embed/>
                </p:oleObj>
              </mc:Choice>
              <mc:Fallback>
                <p:oleObj name="Equation" r:id="rId9" imgW="1714320" imgH="253800" progId="Equation.DSMT4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9" y="2936875"/>
                        <a:ext cx="385762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35" name="Rectangle 1043"/>
          <p:cNvSpPr>
            <a:spLocks noChangeArrowheads="1"/>
          </p:cNvSpPr>
          <p:nvPr/>
        </p:nvSpPr>
        <p:spPr bwMode="auto">
          <a:xfrm>
            <a:off x="3684588" y="201969"/>
            <a:ext cx="47307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Sources: </a:t>
            </a: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aphicFrame>
        <p:nvGraphicFramePr>
          <p:cNvPr id="143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266518"/>
              </p:ext>
            </p:extLst>
          </p:nvPr>
        </p:nvGraphicFramePr>
        <p:xfrm>
          <a:off x="8527151" y="2333153"/>
          <a:ext cx="2152222" cy="1095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1" imgW="1104840" imgH="558720" progId="Equation.DSMT4">
                  <p:embed/>
                </p:oleObj>
              </mc:Choice>
              <mc:Fallback>
                <p:oleObj name="Equation" r:id="rId11" imgW="1104840" imgH="5587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7151" y="2333153"/>
                        <a:ext cx="2152222" cy="10953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TextBox 18"/>
          <p:cNvSpPr txBox="1">
            <a:spLocks noChangeArrowheads="1"/>
          </p:cNvSpPr>
          <p:nvPr/>
        </p:nvSpPr>
        <p:spPr bwMode="auto">
          <a:xfrm>
            <a:off x="7021514" y="4403726"/>
            <a:ext cx="4736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/>
              <a:t>This is a lumped parallel current generator.</a:t>
            </a:r>
          </a:p>
        </p:txBody>
      </p:sp>
      <p:sp>
        <p:nvSpPr>
          <p:cNvPr id="14356" name="TextBox 19"/>
          <p:cNvSpPr txBox="1">
            <a:spLocks noChangeArrowheads="1"/>
          </p:cNvSpPr>
          <p:nvPr/>
        </p:nvSpPr>
        <p:spPr bwMode="auto">
          <a:xfrm>
            <a:off x="6987821" y="5827832"/>
            <a:ext cx="4694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/>
              <a:t>This is a lumped series voltage generator.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2"/>
          <p:cNvSpPr>
            <a:spLocks noChangeArrowheads="1"/>
          </p:cNvSpPr>
          <p:nvPr/>
        </p:nvSpPr>
        <p:spPr bwMode="auto">
          <a:xfrm>
            <a:off x="4533900" y="2717800"/>
            <a:ext cx="3086100" cy="1092200"/>
          </a:xfrm>
          <a:prstGeom prst="rect">
            <a:avLst/>
          </a:prstGeom>
          <a:solidFill>
            <a:srgbClr val="DEF1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2" name="Rectangle 8"/>
          <p:cNvSpPr>
            <a:spLocks noChangeArrowheads="1"/>
          </p:cNvSpPr>
          <p:nvPr/>
        </p:nvSpPr>
        <p:spPr bwMode="auto">
          <a:xfrm>
            <a:off x="3975100" y="1800226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If</a:t>
            </a:r>
          </a:p>
        </p:txBody>
      </p:sp>
      <p:sp>
        <p:nvSpPr>
          <p:cNvPr id="15373" name="Rectangle 9"/>
          <p:cNvSpPr>
            <a:spLocks noChangeArrowheads="1"/>
          </p:cNvSpPr>
          <p:nvPr/>
        </p:nvSpPr>
        <p:spPr bwMode="auto">
          <a:xfrm>
            <a:off x="1155274" y="1163306"/>
            <a:ext cx="52693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FF0000"/>
                </a:solidFill>
              </a:rPr>
              <a:t>Special case: </a:t>
            </a:r>
            <a:r>
              <a:rPr lang="en-US" sz="2000" b="0" i="1" dirty="0">
                <a:solidFill>
                  <a:srgbClr val="FF0000"/>
                </a:solidFill>
              </a:rPr>
              <a:t>vertical planar electric current</a:t>
            </a:r>
            <a:endParaRPr lang="en-US" sz="2000" b="0" dirty="0">
              <a:solidFill>
                <a:srgbClr val="FF0000"/>
              </a:solidFill>
            </a:endParaRP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4516439" y="1768476"/>
          <a:ext cx="31765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562040" imgH="253800" progId="Equation.DSMT4">
                  <p:embed/>
                </p:oleObj>
              </mc:Choice>
              <mc:Fallback>
                <p:oleObj name="Equation" r:id="rId3" imgW="1562040" imgH="2538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9" y="1768476"/>
                        <a:ext cx="31765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458871"/>
              </p:ext>
            </p:extLst>
          </p:nvPr>
        </p:nvGraphicFramePr>
        <p:xfrm>
          <a:off x="4648200" y="2832101"/>
          <a:ext cx="28956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396800" imgH="431640" progId="Equation.DSMT4">
                  <p:embed/>
                </p:oleObj>
              </mc:Choice>
              <mc:Fallback>
                <p:oleObj name="Equation" r:id="rId5" imgW="1396800" imgH="43164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32101"/>
                        <a:ext cx="28956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Rectangle 12"/>
          <p:cNvSpPr>
            <a:spLocks noChangeArrowheads="1"/>
          </p:cNvSpPr>
          <p:nvPr/>
        </p:nvSpPr>
        <p:spPr bwMode="auto">
          <a:xfrm>
            <a:off x="2570164" y="3038476"/>
            <a:ext cx="177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Then we have</a:t>
            </a:r>
          </a:p>
        </p:txBody>
      </p:sp>
      <p:sp>
        <p:nvSpPr>
          <p:cNvPr id="538637" name="Rectangle 13"/>
          <p:cNvSpPr>
            <a:spLocks noChangeArrowheads="1"/>
          </p:cNvSpPr>
          <p:nvPr/>
        </p:nvSpPr>
        <p:spPr bwMode="auto">
          <a:xfrm>
            <a:off x="3684588" y="283855"/>
            <a:ext cx="47307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Sources: </a:t>
            </a: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pSp>
        <p:nvGrpSpPr>
          <p:cNvPr id="15376" name="Group 40"/>
          <p:cNvGrpSpPr>
            <a:grpSpLocks/>
          </p:cNvGrpSpPr>
          <p:nvPr/>
        </p:nvGrpSpPr>
        <p:grpSpPr bwMode="auto">
          <a:xfrm>
            <a:off x="3457576" y="4287839"/>
            <a:ext cx="5178425" cy="1050925"/>
            <a:chOff x="1934025" y="4288183"/>
            <a:chExt cx="5178194" cy="1050925"/>
          </a:xfrm>
        </p:grpSpPr>
        <p:grpSp>
          <p:nvGrpSpPr>
            <p:cNvPr id="15379" name="Group 43"/>
            <p:cNvGrpSpPr>
              <a:grpSpLocks/>
            </p:cNvGrpSpPr>
            <p:nvPr/>
          </p:nvGrpSpPr>
          <p:grpSpPr bwMode="auto">
            <a:xfrm>
              <a:off x="1934025" y="4288183"/>
              <a:ext cx="4992688" cy="1050925"/>
              <a:chOff x="2701164" y="5055476"/>
              <a:chExt cx="4992410" cy="1051034"/>
            </a:xfrm>
          </p:grpSpPr>
          <p:sp>
            <p:nvSpPr>
              <p:cNvPr id="15381" name="Parallelogram 38"/>
              <p:cNvSpPr>
                <a:spLocks noChangeArrowheads="1"/>
              </p:cNvSpPr>
              <p:nvPr/>
            </p:nvSpPr>
            <p:spPr bwMode="auto">
              <a:xfrm>
                <a:off x="2701164" y="5055476"/>
                <a:ext cx="4992410" cy="1051034"/>
              </a:xfrm>
              <a:prstGeom prst="parallelogram">
                <a:avLst>
                  <a:gd name="adj" fmla="val 176102"/>
                </a:avLst>
              </a:prstGeom>
              <a:solidFill>
                <a:schemeClr val="accent1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382" name="Group 23"/>
              <p:cNvGrpSpPr>
                <a:grpSpLocks/>
              </p:cNvGrpSpPr>
              <p:nvPr/>
            </p:nvGrpSpPr>
            <p:grpSpPr bwMode="auto">
              <a:xfrm>
                <a:off x="4640314" y="5156910"/>
                <a:ext cx="1021093" cy="797996"/>
                <a:chOff x="4430110" y="5240992"/>
                <a:chExt cx="1021093" cy="797996"/>
              </a:xfrm>
            </p:grpSpPr>
            <p:cxnSp>
              <p:nvCxnSpPr>
                <p:cNvPr id="15397" name="Straight Arrow Connector 16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124985" y="5481542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8" name="Straight Arrow Connector 18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308916" y="538169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9" name="Straight Arrow Connector 19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925287" y="5597155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400" name="Straight Arrow Connector 20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720336" y="5686494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401" name="Straight Arrow Connector 21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504874" y="578634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402" name="Straight Arrow Connector 22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289411" y="589670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5383" name="Group 24"/>
              <p:cNvGrpSpPr>
                <a:grpSpLocks/>
              </p:cNvGrpSpPr>
              <p:nvPr/>
            </p:nvGrpSpPr>
            <p:grpSpPr bwMode="auto">
              <a:xfrm>
                <a:off x="5538933" y="5151656"/>
                <a:ext cx="1021093" cy="797996"/>
                <a:chOff x="4430110" y="5240992"/>
                <a:chExt cx="1021093" cy="797996"/>
              </a:xfrm>
            </p:grpSpPr>
            <p:cxnSp>
              <p:nvCxnSpPr>
                <p:cNvPr id="15391" name="Straight Arrow Connector 2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124985" y="5481542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2" name="Straight Arrow Connector 26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308916" y="538169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3" name="Straight Arrow Connector 2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925287" y="5597155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4" name="Straight Arrow Connector 28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720336" y="5686494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5" name="Straight Arrow Connector 29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504874" y="578634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6" name="Straight Arrow Connector 30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289411" y="589670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5384" name="Group 31"/>
              <p:cNvGrpSpPr>
                <a:grpSpLocks/>
              </p:cNvGrpSpPr>
              <p:nvPr/>
            </p:nvGrpSpPr>
            <p:grpSpPr bwMode="auto">
              <a:xfrm>
                <a:off x="3731189" y="5151667"/>
                <a:ext cx="1021093" cy="797996"/>
                <a:chOff x="4430110" y="5240992"/>
                <a:chExt cx="1021093" cy="797996"/>
              </a:xfrm>
            </p:grpSpPr>
            <p:cxnSp>
              <p:nvCxnSpPr>
                <p:cNvPr id="15385" name="Straight Arrow Connector 32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124985" y="5481542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86" name="Straight Arrow Connector 33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308916" y="538169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87" name="Straight Arrow Connector 34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925287" y="5597155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88" name="Straight Arrow Connector 3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720336" y="5686494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89" name="Straight Arrow Connector 36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504874" y="578634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90" name="Straight Arrow Connector 3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4289411" y="5896701"/>
                  <a:ext cx="282986" cy="1588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</p:cxnSp>
          </p:grpSp>
        </p:grpSp>
        <p:sp>
          <p:nvSpPr>
            <p:cNvPr id="15380" name="TextBox 44"/>
            <p:cNvSpPr txBox="1">
              <a:spLocks noChangeArrowheads="1"/>
            </p:cNvSpPr>
            <p:nvPr/>
          </p:nvSpPr>
          <p:spPr bwMode="auto">
            <a:xfrm>
              <a:off x="6464519" y="4667360"/>
              <a:ext cx="647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i="1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>
                  <a:latin typeface="Times New Roman" pitchFamily="18" charset="0"/>
                  <a:cs typeface="Times New Roman" pitchFamily="18" charset="0"/>
                </a:rPr>
                <a:t> = 0</a:t>
              </a:r>
            </a:p>
          </p:txBody>
        </p:sp>
      </p:grpSp>
      <p:sp>
        <p:nvSpPr>
          <p:cNvPr id="15377" name="TextBox 37"/>
          <p:cNvSpPr txBox="1">
            <a:spLocks noChangeArrowheads="1"/>
          </p:cNvSpPr>
          <p:nvPr/>
        </p:nvSpPr>
        <p:spPr bwMode="auto">
          <a:xfrm>
            <a:off x="2543176" y="5791200"/>
            <a:ext cx="1211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Example: </a:t>
            </a:r>
          </a:p>
        </p:txBody>
      </p:sp>
      <p:graphicFrame>
        <p:nvGraphicFramePr>
          <p:cNvPr id="15364" name="Object 1024"/>
          <p:cNvGraphicFramePr>
            <a:graphicFrameLocks noChangeAspect="1"/>
          </p:cNvGraphicFramePr>
          <p:nvPr/>
        </p:nvGraphicFramePr>
        <p:xfrm>
          <a:off x="3678239" y="5794376"/>
          <a:ext cx="20716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180800" imgH="203040" progId="Equation.DSMT4">
                  <p:embed/>
                </p:oleObj>
              </mc:Choice>
              <mc:Fallback>
                <p:oleObj name="Equation" r:id="rId7" imgW="11808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9" y="5794376"/>
                        <a:ext cx="20716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Box 39"/>
          <p:cNvSpPr txBox="1">
            <a:spLocks noChangeArrowheads="1"/>
          </p:cNvSpPr>
          <p:nvPr/>
        </p:nvSpPr>
        <p:spPr bwMode="auto">
          <a:xfrm>
            <a:off x="5802313" y="5802314"/>
            <a:ext cx="36258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/>
              <a:t>(unit-amplitude vertical electric dipole)</a:t>
            </a:r>
          </a:p>
        </p:txBody>
      </p:sp>
      <p:graphicFrame>
        <p:nvGraphicFramePr>
          <p:cNvPr id="15365" name="Object 1025"/>
          <p:cNvGraphicFramePr>
            <a:graphicFrameLocks noChangeAspect="1"/>
          </p:cNvGraphicFramePr>
          <p:nvPr/>
        </p:nvGraphicFramePr>
        <p:xfrm>
          <a:off x="3651250" y="6213476"/>
          <a:ext cx="13414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812520" imgH="279360" progId="Equation.DSMT4">
                  <p:embed/>
                </p:oleObj>
              </mc:Choice>
              <mc:Fallback>
                <p:oleObj name="Equation" r:id="rId9" imgW="812520" imgH="2793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6213476"/>
                        <a:ext cx="134143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52963" y="204789"/>
            <a:ext cx="27162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Fields</a:t>
            </a:r>
          </a:p>
        </p:txBody>
      </p:sp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5" name="Rectangle 7"/>
          <p:cNvSpPr>
            <a:spLocks noChangeArrowheads="1"/>
          </p:cNvSpPr>
          <p:nvPr/>
        </p:nvSpPr>
        <p:spPr bwMode="auto">
          <a:xfrm>
            <a:off x="1551674" y="1784682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Use duality:</a:t>
            </a:r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917487"/>
              </p:ext>
            </p:extLst>
          </p:nvPr>
        </p:nvGraphicFramePr>
        <p:xfrm>
          <a:off x="1503387" y="2429301"/>
          <a:ext cx="1494473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685800" imgH="1143000" progId="Equation.DSMT4">
                  <p:embed/>
                </p:oleObj>
              </mc:Choice>
              <mc:Fallback>
                <p:oleObj name="Equation" r:id="rId3" imgW="685800" imgH="11430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87" y="2429301"/>
                        <a:ext cx="1494473" cy="2490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4435475" y="4365626"/>
          <a:ext cx="4992688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2247840" imgH="914400" progId="Equation.DSMT4">
                  <p:embed/>
                </p:oleObj>
              </mc:Choice>
              <mc:Fallback>
                <p:oleObj name="Equation" r:id="rId5" imgW="2247840" imgH="91440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4365626"/>
                        <a:ext cx="4992688" cy="2028825"/>
                      </a:xfrm>
                      <a:prstGeom prst="rect">
                        <a:avLst/>
                      </a:prstGeom>
                      <a:solidFill>
                        <a:srgbClr val="E4F3F4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026"/>
          <p:cNvGraphicFramePr>
            <a:graphicFrameLocks noChangeAspect="1"/>
          </p:cNvGraphicFramePr>
          <p:nvPr/>
        </p:nvGraphicFramePr>
        <p:xfrm>
          <a:off x="4506914" y="1298576"/>
          <a:ext cx="4905375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2171520" imgH="914400" progId="Equation.DSMT4">
                  <p:embed/>
                </p:oleObj>
              </mc:Choice>
              <mc:Fallback>
                <p:oleObj name="Equation" r:id="rId7" imgW="2171520" imgH="914400" progId="Equation.DSMT4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4" y="1298576"/>
                        <a:ext cx="4905375" cy="2062163"/>
                      </a:xfrm>
                      <a:prstGeom prst="rect">
                        <a:avLst/>
                      </a:prstGeom>
                      <a:solidFill>
                        <a:srgbClr val="E4F3F4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6695316" y="3555526"/>
            <a:ext cx="421991" cy="538802"/>
          </a:xfrm>
          <a:prstGeom prst="downArrow">
            <a:avLst>
              <a:gd name="adj1" fmla="val 50000"/>
              <a:gd name="adj2" fmla="val 32362"/>
            </a:avLst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9648825" y="2030413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</a:rPr>
              <a:t>TM</a:t>
            </a:r>
            <a:r>
              <a:rPr lang="en-US" sz="24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9642475" y="5111750"/>
            <a:ext cx="67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</a:rPr>
              <a:t>TE</a:t>
            </a:r>
            <a:r>
              <a:rPr lang="en-US" sz="24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6263" y="230189"/>
            <a:ext cx="31940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741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Rectangle 7"/>
          <p:cNvSpPr>
            <a:spLocks noChangeArrowheads="1"/>
          </p:cNvSpPr>
          <p:nvPr/>
        </p:nvSpPr>
        <p:spPr bwMode="auto">
          <a:xfrm>
            <a:off x="3090863" y="1323976"/>
            <a:ext cx="919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Define</a:t>
            </a:r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869605"/>
              </p:ext>
            </p:extLst>
          </p:nvPr>
        </p:nvGraphicFramePr>
        <p:xfrm>
          <a:off x="3471863" y="2568575"/>
          <a:ext cx="5694362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2666880" imgH="914400" progId="Equation.DSMT4">
                  <p:embed/>
                </p:oleObj>
              </mc:Choice>
              <mc:Fallback>
                <p:oleObj name="Equation" r:id="rId3" imgW="2666880" imgH="914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2568575"/>
                        <a:ext cx="5694362" cy="1955800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721972"/>
              </p:ext>
            </p:extLst>
          </p:nvPr>
        </p:nvGraphicFramePr>
        <p:xfrm>
          <a:off x="7677150" y="5033963"/>
          <a:ext cx="1509713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660240" imgH="685800" progId="Equation.DSMT4">
                  <p:embed/>
                </p:oleObj>
              </mc:Choice>
              <mc:Fallback>
                <p:oleObj name="Equation" r:id="rId5" imgW="660240" imgH="685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7150" y="5033963"/>
                        <a:ext cx="1509713" cy="15716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11"/>
          <p:cNvGraphicFramePr>
            <a:graphicFrameLocks noChangeAspect="1"/>
          </p:cNvGraphicFramePr>
          <p:nvPr/>
        </p:nvGraphicFramePr>
        <p:xfrm>
          <a:off x="4540251" y="5027614"/>
          <a:ext cx="136366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596880" imgH="660240" progId="Equation.DSMT4">
                  <p:embed/>
                </p:oleObj>
              </mc:Choice>
              <mc:Fallback>
                <p:oleObj name="Equation" r:id="rId7" imgW="596880" imgH="6602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1" y="5027614"/>
                        <a:ext cx="1363663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78182"/>
              </p:ext>
            </p:extLst>
          </p:nvPr>
        </p:nvGraphicFramePr>
        <p:xfrm>
          <a:off x="4462463" y="1136651"/>
          <a:ext cx="29146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1473120" imgH="583920" progId="Equation.DSMT4">
                  <p:embed/>
                </p:oleObj>
              </mc:Choice>
              <mc:Fallback>
                <p:oleObj name="Equation" r:id="rId9" imgW="1473120" imgH="5839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1136651"/>
                        <a:ext cx="2914650" cy="1158875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1903745" y="5449136"/>
            <a:ext cx="20876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identify:</a:t>
            </a:r>
          </a:p>
        </p:txBody>
      </p:sp>
      <p:sp>
        <p:nvSpPr>
          <p:cNvPr id="17422" name="AutoShape 15"/>
          <p:cNvSpPr>
            <a:spLocks noChangeArrowheads="1"/>
          </p:cNvSpPr>
          <p:nvPr/>
        </p:nvSpPr>
        <p:spPr bwMode="auto">
          <a:xfrm>
            <a:off x="6346825" y="5686426"/>
            <a:ext cx="617538" cy="277646"/>
          </a:xfrm>
          <a:prstGeom prst="rightArrow">
            <a:avLst>
              <a:gd name="adj1" fmla="val 50000"/>
              <a:gd name="adj2" fmla="val 74808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852864" y="284164"/>
            <a:ext cx="412908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23556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7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8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9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Text Box 1035"/>
          <p:cNvSpPr txBox="1">
            <a:spLocks noChangeArrowheads="1"/>
          </p:cNvSpPr>
          <p:nvPr/>
        </p:nvSpPr>
        <p:spPr bwMode="auto">
          <a:xfrm>
            <a:off x="648269" y="1540399"/>
            <a:ext cx="1100415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In this set of notes we derive the SDI formulation using a more mathematical, but general, approach (we directly Fourier transform Maxwell’s equations).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This allows for </a:t>
            </a:r>
            <a:r>
              <a:rPr lang="en-US" sz="2400" b="0" dirty="0">
                <a:solidFill>
                  <a:srgbClr val="FF0000"/>
                </a:solidFill>
              </a:rPr>
              <a:t>all possible types of sources</a:t>
            </a:r>
            <a:r>
              <a:rPr lang="en-US" sz="2400" b="0" dirty="0">
                <a:solidFill>
                  <a:srgbClr val="0000FF"/>
                </a:solidFill>
              </a:rPr>
              <a:t> to be treated in </a:t>
            </a:r>
            <a:r>
              <a:rPr lang="en-US" sz="2400" b="0" dirty="0">
                <a:solidFill>
                  <a:srgbClr val="FF0000"/>
                </a:solidFill>
              </a:rPr>
              <a:t>one derivation</a:t>
            </a:r>
            <a:r>
              <a:rPr lang="en-US" sz="2400" b="0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2"/>
          <p:cNvSpPr>
            <a:spLocks noChangeArrowheads="1"/>
          </p:cNvSpPr>
          <p:nvPr/>
        </p:nvSpPr>
        <p:spPr bwMode="auto">
          <a:xfrm>
            <a:off x="2502351" y="5188708"/>
            <a:ext cx="2146300" cy="1270000"/>
          </a:xfrm>
          <a:prstGeom prst="rect">
            <a:avLst/>
          </a:prstGeom>
          <a:solidFill>
            <a:srgbClr val="DEF1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3"/>
          <p:cNvSpPr>
            <a:spLocks noChangeArrowheads="1"/>
          </p:cNvSpPr>
          <p:nvPr/>
        </p:nvSpPr>
        <p:spPr bwMode="auto">
          <a:xfrm>
            <a:off x="4468572" y="1787194"/>
            <a:ext cx="3073400" cy="1701800"/>
          </a:xfrm>
          <a:prstGeom prst="rect">
            <a:avLst/>
          </a:prstGeom>
          <a:solidFill>
            <a:srgbClr val="DEF1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17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32314" y="244476"/>
            <a:ext cx="26638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844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5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Rectangle 9"/>
          <p:cNvSpPr>
            <a:spLocks noChangeArrowheads="1"/>
          </p:cNvSpPr>
          <p:nvPr/>
        </p:nvSpPr>
        <p:spPr bwMode="auto">
          <a:xfrm>
            <a:off x="1933576" y="1228726"/>
            <a:ext cx="31309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sources, we have:</a:t>
            </a:r>
          </a:p>
        </p:txBody>
      </p:sp>
      <p:graphicFrame>
        <p:nvGraphicFramePr>
          <p:cNvPr id="184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308923"/>
              </p:ext>
            </p:extLst>
          </p:nvPr>
        </p:nvGraphicFramePr>
        <p:xfrm>
          <a:off x="4641591" y="1893082"/>
          <a:ext cx="2797175" cy="155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320480" imgH="736560" progId="Equation.DSMT4">
                  <p:embed/>
                </p:oleObj>
              </mc:Choice>
              <mc:Fallback>
                <p:oleObj name="Equation" r:id="rId3" imgW="1320480" imgH="736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591" y="1893082"/>
                        <a:ext cx="2797175" cy="155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Rectangle 11"/>
          <p:cNvSpPr>
            <a:spLocks noChangeArrowheads="1"/>
          </p:cNvSpPr>
          <p:nvPr/>
        </p:nvSpPr>
        <p:spPr bwMode="auto">
          <a:xfrm>
            <a:off x="382138" y="4451943"/>
            <a:ext cx="5385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Special case of horizontal surface currents:</a:t>
            </a:r>
          </a:p>
        </p:txBody>
      </p:sp>
      <p:graphicFrame>
        <p:nvGraphicFramePr>
          <p:cNvPr id="1843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520330"/>
              </p:ext>
            </p:extLst>
          </p:nvPr>
        </p:nvGraphicFramePr>
        <p:xfrm>
          <a:off x="2712233" y="5218420"/>
          <a:ext cx="1828800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749160" imgH="507960" progId="Equation.DSMT4">
                  <p:embed/>
                </p:oleObj>
              </mc:Choice>
              <mc:Fallback>
                <p:oleObj name="Equation" r:id="rId5" imgW="749160" imgH="507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2233" y="5218420"/>
                        <a:ext cx="1828800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Rectangle 11"/>
          <p:cNvSpPr>
            <a:spLocks noChangeArrowheads="1"/>
          </p:cNvSpPr>
          <p:nvPr/>
        </p:nvSpPr>
        <p:spPr bwMode="auto">
          <a:xfrm>
            <a:off x="6169026" y="4298951"/>
            <a:ext cx="53496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Special case of vertical planar currents:</a:t>
            </a:r>
          </a:p>
        </p:txBody>
      </p:sp>
      <p:graphicFrame>
        <p:nvGraphicFramePr>
          <p:cNvPr id="1843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420362"/>
              </p:ext>
            </p:extLst>
          </p:nvPr>
        </p:nvGraphicFramePr>
        <p:xfrm>
          <a:off x="7618057" y="5475548"/>
          <a:ext cx="17732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888840" imgH="457200" progId="Equation.DSMT4">
                  <p:embed/>
                </p:oleObj>
              </mc:Choice>
              <mc:Fallback>
                <p:oleObj name="Equation" r:id="rId7" imgW="88884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057" y="5475548"/>
                        <a:ext cx="1773238" cy="911225"/>
                      </a:xfrm>
                      <a:prstGeom prst="rect">
                        <a:avLst/>
                      </a:prstGeom>
                      <a:solidFill>
                        <a:srgbClr val="DEF1F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344328"/>
              </p:ext>
            </p:extLst>
          </p:nvPr>
        </p:nvGraphicFramePr>
        <p:xfrm>
          <a:off x="8428772" y="4698171"/>
          <a:ext cx="2184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1231560" imgH="279360" progId="Equation.DSMT4">
                  <p:embed/>
                </p:oleObj>
              </mc:Choice>
              <mc:Fallback>
                <p:oleObj name="Equation" r:id="rId9" imgW="1231560" imgH="2793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8772" y="4698171"/>
                        <a:ext cx="2184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94189" y="294044"/>
            <a:ext cx="29019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946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724922"/>
              </p:ext>
            </p:extLst>
          </p:nvPr>
        </p:nvGraphicFramePr>
        <p:xfrm>
          <a:off x="2538414" y="1233488"/>
          <a:ext cx="14636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72840" imgH="939600" progId="Equation.DSMT4">
                  <p:embed/>
                </p:oleObj>
              </mc:Choice>
              <mc:Fallback>
                <p:oleObj name="Equation" r:id="rId3" imgW="672840" imgH="939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4" y="1233488"/>
                        <a:ext cx="1463675" cy="20574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835031"/>
              </p:ext>
            </p:extLst>
          </p:nvPr>
        </p:nvGraphicFramePr>
        <p:xfrm>
          <a:off x="4176713" y="4656138"/>
          <a:ext cx="1582737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774360" imgH="507960" progId="Equation.DSMT4">
                  <p:embed/>
                </p:oleObj>
              </mc:Choice>
              <mc:Fallback>
                <p:oleObj name="Equation" r:id="rId5" imgW="77436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4656138"/>
                        <a:ext cx="1582737" cy="10318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001485"/>
              </p:ext>
            </p:extLst>
          </p:nvPr>
        </p:nvGraphicFramePr>
        <p:xfrm>
          <a:off x="6192719" y="4654646"/>
          <a:ext cx="158750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749160" imgH="507960" progId="Equation.DSMT4">
                  <p:embed/>
                </p:oleObj>
              </mc:Choice>
              <mc:Fallback>
                <p:oleObj name="Equation" r:id="rId7" imgW="74916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719" y="4654646"/>
                        <a:ext cx="1587500" cy="10652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3270132" y="4056159"/>
            <a:ext cx="503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Special case of horizontal surface currents:</a:t>
            </a:r>
          </a:p>
        </p:txBody>
      </p:sp>
      <p:graphicFrame>
        <p:nvGraphicFramePr>
          <p:cNvPr id="1946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368317"/>
              </p:ext>
            </p:extLst>
          </p:nvPr>
        </p:nvGraphicFramePr>
        <p:xfrm>
          <a:off x="7453314" y="1692275"/>
          <a:ext cx="23463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1320480" imgH="736560" progId="Equation.DSMT4">
                  <p:embed/>
                </p:oleObj>
              </mc:Choice>
              <mc:Fallback>
                <p:oleObj name="Equation" r:id="rId9" imgW="1320480" imgH="7365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3314" y="1692275"/>
                        <a:ext cx="2346325" cy="13033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863098"/>
              </p:ext>
            </p:extLst>
          </p:nvPr>
        </p:nvGraphicFramePr>
        <p:xfrm>
          <a:off x="4530725" y="1712913"/>
          <a:ext cx="2533650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1422360" imgH="711000" progId="Equation.DSMT4">
                  <p:embed/>
                </p:oleObj>
              </mc:Choice>
              <mc:Fallback>
                <p:oleObj name="Equation" r:id="rId11" imgW="1422360" imgH="711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1712913"/>
                        <a:ext cx="2533650" cy="12747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0122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2" name="Rectangle 7"/>
          <p:cNvSpPr>
            <a:spLocks noChangeArrowheads="1"/>
          </p:cNvSpPr>
          <p:nvPr/>
        </p:nvSpPr>
        <p:spPr bwMode="auto">
          <a:xfrm>
            <a:off x="2112964" y="1392238"/>
            <a:ext cx="4657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Special case of vertical planar currents: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399166"/>
              </p:ext>
            </p:extLst>
          </p:nvPr>
        </p:nvGraphicFramePr>
        <p:xfrm>
          <a:off x="3570288" y="2160588"/>
          <a:ext cx="21463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939600" imgH="431640" progId="Equation.DSMT4">
                  <p:embed/>
                </p:oleObj>
              </mc:Choice>
              <mc:Fallback>
                <p:oleObj name="Equation" r:id="rId3" imgW="939600" imgH="43164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2160588"/>
                        <a:ext cx="2146300" cy="984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6521451" y="2399436"/>
          <a:ext cx="2140329" cy="505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1180800" imgH="279360" progId="Equation.DSMT4">
                  <p:embed/>
                </p:oleObj>
              </mc:Choice>
              <mc:Fallback>
                <p:oleObj name="Equation" r:id="rId5" imgW="118080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451" y="2399436"/>
                        <a:ext cx="2140329" cy="5056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6524294" y="4472601"/>
          <a:ext cx="2260316" cy="510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1231560" imgH="279360" progId="Equation.DSMT4">
                  <p:embed/>
                </p:oleObj>
              </mc:Choice>
              <mc:Fallback>
                <p:oleObj name="Equation" r:id="rId7" imgW="1231560" imgH="279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294" y="4472601"/>
                        <a:ext cx="2260316" cy="5108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308955"/>
              </p:ext>
            </p:extLst>
          </p:nvPr>
        </p:nvGraphicFramePr>
        <p:xfrm>
          <a:off x="3590925" y="4116388"/>
          <a:ext cx="209073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888840" imgH="457200" progId="Equation.DSMT4">
                  <p:embed/>
                </p:oleObj>
              </mc:Choice>
              <mc:Fallback>
                <p:oleObj name="Equation" r:id="rId9" imgW="88884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4116388"/>
                        <a:ext cx="2090738" cy="10731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692462" y="1099132"/>
            <a:ext cx="2242457" cy="729343"/>
          </a:xfrm>
          <a:prstGeom prst="rect">
            <a:avLst/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035464"/>
              </p:ext>
            </p:extLst>
          </p:nvPr>
        </p:nvGraphicFramePr>
        <p:xfrm>
          <a:off x="2209657" y="1260830"/>
          <a:ext cx="4143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228600" imgH="228600" progId="Equation.DSMT4">
                  <p:embed/>
                </p:oleObj>
              </mc:Choice>
              <mc:Fallback>
                <p:oleObj name="Equation" r:id="rId3" imgW="2286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657" y="1260830"/>
                        <a:ext cx="4143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2584411" y="2317873"/>
            <a:ext cx="2588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To calculate        use:</a:t>
            </a:r>
          </a:p>
        </p:txBody>
      </p: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706814" y="3706813"/>
          <a:ext cx="36337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2082600" imgH="457200" progId="Equation.DSMT4">
                  <p:embed/>
                </p:oleObj>
              </mc:Choice>
              <mc:Fallback>
                <p:oleObj name="Equation" r:id="rId5" imgW="20826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814" y="3706813"/>
                        <a:ext cx="3633787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168879" y="4791302"/>
            <a:ext cx="98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graphicFrame>
        <p:nvGraphicFramePr>
          <p:cNvPr id="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867898"/>
              </p:ext>
            </p:extLst>
          </p:nvPr>
        </p:nvGraphicFramePr>
        <p:xfrm>
          <a:off x="3627959" y="5451784"/>
          <a:ext cx="50546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2603160" imgH="431640" progId="Equation.DSMT4">
                  <p:embed/>
                </p:oleObj>
              </mc:Choice>
              <mc:Fallback>
                <p:oleObj name="Equation" r:id="rId7" imgW="260316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959" y="5451784"/>
                        <a:ext cx="5054600" cy="833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925557" y="1250746"/>
            <a:ext cx="12582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/>
              <a:t>Calculate</a:t>
            </a:r>
          </a:p>
        </p:txBody>
      </p:sp>
      <p:graphicFrame>
        <p:nvGraphicFramePr>
          <p:cNvPr id="36873" name="Object 8"/>
          <p:cNvGraphicFramePr>
            <a:graphicFrameLocks noChangeAspect="1"/>
          </p:cNvGraphicFramePr>
          <p:nvPr/>
        </p:nvGraphicFramePr>
        <p:xfrm>
          <a:off x="4097111" y="2295073"/>
          <a:ext cx="4143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228600" imgH="241200" progId="Equation.DSMT4">
                  <p:embed/>
                </p:oleObj>
              </mc:Choice>
              <mc:Fallback>
                <p:oleObj name="Equation" r:id="rId9" imgW="22860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111" y="2295073"/>
                        <a:ext cx="4143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5222875" y="2350636"/>
          <a:ext cx="2039938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1168200" imgH="203040" progId="Equation.DSMT4">
                  <p:embed/>
                </p:oleObj>
              </mc:Choice>
              <mc:Fallback>
                <p:oleObj name="Equation" r:id="rId11" imgW="11682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2350636"/>
                        <a:ext cx="2039938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3397478" y="3016930"/>
            <a:ext cx="1760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3DED1C-5528-73A9-9A57-53C6A2DD3A82}"/>
              </a:ext>
            </a:extLst>
          </p:cNvPr>
          <p:cNvSpPr txBox="1"/>
          <p:nvPr/>
        </p:nvSpPr>
        <p:spPr>
          <a:xfrm>
            <a:off x="3261816" y="1282890"/>
            <a:ext cx="816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This is the </a:t>
            </a:r>
            <a:r>
              <a:rPr lang="en-US" b="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0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0" dirty="0">
                <a:solidFill>
                  <a:srgbClr val="0000FF"/>
                </a:solidFill>
              </a:rPr>
              <a:t> field at 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0" dirty="0">
                <a:solidFill>
                  <a:srgbClr val="0000FF"/>
                </a:solidFill>
              </a:rPr>
              <a:t> due to a unit-amplitude vertical dipole at 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243593" y="1286102"/>
            <a:ext cx="1332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have: </a:t>
            </a:r>
          </a:p>
        </p:txBody>
      </p:sp>
      <p:graphicFrame>
        <p:nvGraphicFramePr>
          <p:cNvPr id="3789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421420"/>
              </p:ext>
            </p:extLst>
          </p:nvPr>
        </p:nvGraphicFramePr>
        <p:xfrm>
          <a:off x="3068638" y="3414713"/>
          <a:ext cx="24304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1587240" imgH="533160" progId="Equation.DSMT4">
                  <p:embed/>
                </p:oleObj>
              </mc:Choice>
              <mc:Fallback>
                <p:oleObj name="Equation" r:id="rId3" imgW="1587240" imgH="533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3414713"/>
                        <a:ext cx="2430462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83690"/>
              </p:ext>
            </p:extLst>
          </p:nvPr>
        </p:nvGraphicFramePr>
        <p:xfrm>
          <a:off x="3054350" y="1897063"/>
          <a:ext cx="281781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803240" imgH="609480" progId="Equation.DSMT4">
                  <p:embed/>
                </p:oleObj>
              </mc:Choice>
              <mc:Fallback>
                <p:oleObj name="Equation" r:id="rId5" imgW="1803240" imgH="609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350" y="1897063"/>
                        <a:ext cx="2817813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771099" y="4606244"/>
            <a:ext cx="95812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TE part cancels when we substitute these expressions into the expression for the transform of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, so we have:</a:t>
            </a:r>
          </a:p>
        </p:txBody>
      </p:sp>
      <p:graphicFrame>
        <p:nvGraphicFramePr>
          <p:cNvPr id="378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252935"/>
              </p:ext>
            </p:extLst>
          </p:nvPr>
        </p:nvGraphicFramePr>
        <p:xfrm>
          <a:off x="3826491" y="5424654"/>
          <a:ext cx="518001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2666880" imgH="431640" progId="Equation.DSMT4">
                  <p:embed/>
                </p:oleObj>
              </mc:Choice>
              <mc:Fallback>
                <p:oleObj name="Equation" r:id="rId7" imgW="266688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6491" y="5424654"/>
                        <a:ext cx="518001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ACC333-2D4E-5003-FA20-8602D6A00D82}"/>
              </a:ext>
            </a:extLst>
          </p:cNvPr>
          <p:cNvSpPr/>
          <p:nvPr/>
        </p:nvSpPr>
        <p:spPr bwMode="auto">
          <a:xfrm>
            <a:off x="3657600" y="1576316"/>
            <a:ext cx="1562669" cy="839338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827636" y="1061438"/>
            <a:ext cx="21271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378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435186"/>
              </p:ext>
            </p:extLst>
          </p:nvPr>
        </p:nvGraphicFramePr>
        <p:xfrm>
          <a:off x="1871652" y="1559534"/>
          <a:ext cx="31813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638000" imgH="431640" progId="Equation.DSMT4">
                  <p:embed/>
                </p:oleObj>
              </mc:Choice>
              <mc:Fallback>
                <p:oleObj name="Equation" r:id="rId3" imgW="163800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52" y="1559534"/>
                        <a:ext cx="3181350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934870" y="2975006"/>
            <a:ext cx="105838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the strength of the TM voltage generator due to a unit-amplitude vertical dipole at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,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389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145626"/>
              </p:ext>
            </p:extLst>
          </p:nvPr>
        </p:nvGraphicFramePr>
        <p:xfrm>
          <a:off x="3323911" y="3540512"/>
          <a:ext cx="201295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1130040" imgH="482400" progId="Equation.DSMT4">
                  <p:embed/>
                </p:oleObj>
              </mc:Choice>
              <mc:Fallback>
                <p:oleObj name="Equation" r:id="rId5" imgW="113004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911" y="3540512"/>
                        <a:ext cx="2012950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EF1F2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DAD0E08-4AC3-054E-1C94-AAD127F79812}"/>
              </a:ext>
            </a:extLst>
          </p:cNvPr>
          <p:cNvSpPr txBox="1"/>
          <p:nvPr/>
        </p:nvSpPr>
        <p:spPr>
          <a:xfrm>
            <a:off x="5387871" y="1753737"/>
            <a:ext cx="5694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(We assume that we are not inside the source dipole.)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AB61DF-23CE-443A-5448-BBB87E720C39}"/>
              </a:ext>
            </a:extLst>
          </p:cNvPr>
          <p:cNvSpPr txBox="1"/>
          <p:nvPr/>
        </p:nvSpPr>
        <p:spPr>
          <a:xfrm>
            <a:off x="3998795" y="112594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Ignore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43812DF-AD38-D8A9-D036-09D9AB6D7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919" y="4942727"/>
            <a:ext cx="2164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E62DF737-E831-FA94-962C-D7A001152C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5382"/>
              </p:ext>
            </p:extLst>
          </p:nvPr>
        </p:nvGraphicFramePr>
        <p:xfrm>
          <a:off x="3938848" y="5596696"/>
          <a:ext cx="273526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1409400" imgH="482400" progId="Equation.DSMT4">
                  <p:embed/>
                </p:oleObj>
              </mc:Choice>
              <mc:Fallback>
                <p:oleObj name="Equation" r:id="rId7" imgW="1409400" imgH="482400" progId="Equation.DSMT4">
                  <p:embed/>
                  <p:pic>
                    <p:nvPicPr>
                      <p:cNvPr id="399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848" y="5596696"/>
                        <a:ext cx="2735263" cy="93186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560303" y="1420956"/>
            <a:ext cx="9095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 the space domain we have (after taking the 2D inverse Fourier transform):</a:t>
            </a:r>
          </a:p>
        </p:txBody>
      </p:sp>
      <p:graphicFrame>
        <p:nvGraphicFramePr>
          <p:cNvPr id="4096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057237"/>
              </p:ext>
            </p:extLst>
          </p:nvPr>
        </p:nvGraphicFramePr>
        <p:xfrm>
          <a:off x="2886928" y="2178335"/>
          <a:ext cx="59912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3085920" imgH="507960" progId="Equation.DSMT4">
                  <p:embed/>
                </p:oleObj>
              </mc:Choice>
              <mc:Fallback>
                <p:oleObj name="Equation" r:id="rId3" imgW="3085920" imgH="507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928" y="2178335"/>
                        <a:ext cx="5991225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655588"/>
              </p:ext>
            </p:extLst>
          </p:nvPr>
        </p:nvGraphicFramePr>
        <p:xfrm>
          <a:off x="1752485" y="1751515"/>
          <a:ext cx="8185150" cy="466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4216320" imgH="2412720" progId="Equation.DSMT4">
                  <p:embed/>
                </p:oleObj>
              </mc:Choice>
              <mc:Fallback>
                <p:oleObj name="Equation" r:id="rId3" imgW="4216320" imgH="241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485" y="1751515"/>
                        <a:ext cx="8185150" cy="466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70043" y="1032844"/>
            <a:ext cx="73684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Converting to polar coordinates, we have (for any function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0" dirty="0">
                <a:solidFill>
                  <a:srgbClr val="0000FF"/>
                </a:solidFill>
              </a:rPr>
              <a:t>):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38607" y="253101"/>
            <a:ext cx="46910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179879" y="1027605"/>
            <a:ext cx="4156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 the space domain we then have:</a:t>
            </a: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082721"/>
              </p:ext>
            </p:extLst>
          </p:nvPr>
        </p:nvGraphicFramePr>
        <p:xfrm>
          <a:off x="1876425" y="1644650"/>
          <a:ext cx="46847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2412720" imgH="482400" progId="Equation.DSMT4">
                  <p:embed/>
                </p:oleObj>
              </mc:Choice>
              <mc:Fallback>
                <p:oleObj name="Equation" r:id="rId3" imgW="241272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1644650"/>
                        <a:ext cx="46847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66101"/>
              </p:ext>
            </p:extLst>
          </p:nvPr>
        </p:nvGraphicFramePr>
        <p:xfrm>
          <a:off x="3378200" y="3962400"/>
          <a:ext cx="475932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2450880" imgH="482400" progId="Equation.DSMT4">
                  <p:embed/>
                </p:oleObj>
              </mc:Choice>
              <mc:Fallback>
                <p:oleObj name="Equation" r:id="rId5" imgW="24508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962400"/>
                        <a:ext cx="4759325" cy="93186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276250" y="3212872"/>
            <a:ext cx="9525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9898" y="5838642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The integral does not converge when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en-US" b="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08313" y="257176"/>
            <a:ext cx="58975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SDI Method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179839"/>
              </p:ext>
            </p:extLst>
          </p:nvPr>
        </p:nvGraphicFramePr>
        <p:xfrm>
          <a:off x="4567582" y="1165527"/>
          <a:ext cx="2430462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218960" imgH="634680" progId="Equation.DSMT4">
                  <p:embed/>
                </p:oleObj>
              </mc:Choice>
              <mc:Fallback>
                <p:oleObj name="Equation" r:id="rId3" imgW="1218960" imgH="6346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582" y="1165527"/>
                        <a:ext cx="2430462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80516"/>
              </p:ext>
            </p:extLst>
          </p:nvPr>
        </p:nvGraphicFramePr>
        <p:xfrm>
          <a:off x="4138957" y="3000676"/>
          <a:ext cx="21447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040948" imgH="418918" progId="Equation.DSMT4">
                  <p:embed/>
                </p:oleObj>
              </mc:Choice>
              <mc:Fallback>
                <p:oleObj name="Equation" r:id="rId5" imgW="1040948" imgH="418918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957" y="3000676"/>
                        <a:ext cx="214471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722701"/>
              </p:ext>
            </p:extLst>
          </p:nvPr>
        </p:nvGraphicFramePr>
        <p:xfrm>
          <a:off x="5227982" y="4445302"/>
          <a:ext cx="3003550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523880" imgH="1041120" progId="Equation.DSMT4">
                  <p:embed/>
                </p:oleObj>
              </mc:Choice>
              <mc:Fallback>
                <p:oleObj name="Equation" r:id="rId7" imgW="1523880" imgH="1041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982" y="4445302"/>
                        <a:ext cx="3003550" cy="204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59"/>
          <p:cNvSpPr>
            <a:spLocks noChangeArrowheads="1"/>
          </p:cNvSpPr>
          <p:nvPr/>
        </p:nvSpPr>
        <p:spPr bwMode="auto">
          <a:xfrm>
            <a:off x="3351415" y="2581480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036" name="Text Box 60"/>
          <p:cNvSpPr txBox="1">
            <a:spLocks noChangeArrowheads="1"/>
          </p:cNvSpPr>
          <p:nvPr/>
        </p:nvSpPr>
        <p:spPr bwMode="auto">
          <a:xfrm>
            <a:off x="1411256" y="1167114"/>
            <a:ext cx="2906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Start with Ampere’s law:</a:t>
            </a:r>
          </a:p>
        </p:txBody>
      </p:sp>
      <p:sp>
        <p:nvSpPr>
          <p:cNvPr id="1037" name="Text Box 61"/>
          <p:cNvSpPr txBox="1">
            <a:spLocks noChangeArrowheads="1"/>
          </p:cNvSpPr>
          <p:nvPr/>
        </p:nvSpPr>
        <p:spPr bwMode="auto">
          <a:xfrm>
            <a:off x="1390994" y="4467527"/>
            <a:ext cx="3722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Assume a 2D spatial transform: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39963" y="217489"/>
            <a:ext cx="74469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SDI Method (cont.)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1239306" y="1367904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681435"/>
              </p:ext>
            </p:extLst>
          </p:nvPr>
        </p:nvGraphicFramePr>
        <p:xfrm>
          <a:off x="3576294" y="1041378"/>
          <a:ext cx="43434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993680" imgH="431640" progId="Equation.DSMT4">
                  <p:embed/>
                </p:oleObj>
              </mc:Choice>
              <mc:Fallback>
                <p:oleObj name="Equation" r:id="rId3" imgW="199368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294" y="1041378"/>
                        <a:ext cx="43434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327177"/>
              </p:ext>
            </p:extLst>
          </p:nvPr>
        </p:nvGraphicFramePr>
        <p:xfrm>
          <a:off x="4265189" y="4320632"/>
          <a:ext cx="1289451" cy="1289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660240" imgH="660240" progId="Equation.DSMT4">
                  <p:embed/>
                </p:oleObj>
              </mc:Choice>
              <mc:Fallback>
                <p:oleObj name="Equation" r:id="rId5" imgW="660240" imgH="660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189" y="4320632"/>
                        <a:ext cx="1289451" cy="1289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33749"/>
              </p:ext>
            </p:extLst>
          </p:nvPr>
        </p:nvGraphicFramePr>
        <p:xfrm>
          <a:off x="5368154" y="2459060"/>
          <a:ext cx="3856037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2247840" imgH="761760" progId="Equation.DSMT4">
                  <p:embed/>
                </p:oleObj>
              </mc:Choice>
              <mc:Fallback>
                <p:oleObj name="Equation" r:id="rId7" imgW="2247840" imgH="7617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154" y="2459060"/>
                        <a:ext cx="3856037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2851198" y="4081179"/>
            <a:ext cx="1028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Note that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2033589" y="6081714"/>
            <a:ext cx="8881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 take the               components of the transformed Ampere’s equation.</a:t>
            </a:r>
          </a:p>
        </p:txBody>
      </p:sp>
      <p:graphicFrame>
        <p:nvGraphicFramePr>
          <p:cNvPr id="205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563385"/>
              </p:ext>
            </p:extLst>
          </p:nvPr>
        </p:nvGraphicFramePr>
        <p:xfrm>
          <a:off x="3781403" y="6115494"/>
          <a:ext cx="797421" cy="386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419040" imgH="203040" progId="Equation.DSMT4">
                  <p:embed/>
                </p:oleObj>
              </mc:Choice>
              <mc:Fallback>
                <p:oleObj name="Equation" r:id="rId9" imgW="419040" imgH="203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03" y="6115494"/>
                        <a:ext cx="797421" cy="3864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ext Box 17"/>
          <p:cNvSpPr txBox="1">
            <a:spLocks noChangeArrowheads="1"/>
          </p:cNvSpPr>
          <p:nvPr/>
        </p:nvSpPr>
        <p:spPr bwMode="auto">
          <a:xfrm>
            <a:off x="2054831" y="2424777"/>
            <a:ext cx="321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Next, represent the field as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E60FF31-A67D-D203-A9F7-955EF0783659}"/>
              </a:ext>
            </a:extLst>
          </p:cNvPr>
          <p:cNvGrpSpPr/>
          <p:nvPr/>
        </p:nvGrpSpPr>
        <p:grpSpPr>
          <a:xfrm>
            <a:off x="6769156" y="3732669"/>
            <a:ext cx="4457700" cy="2222500"/>
            <a:chOff x="3930423" y="4339997"/>
            <a:chExt cx="4457700" cy="2222500"/>
          </a:xfrm>
        </p:grpSpPr>
        <p:sp>
          <p:nvSpPr>
            <p:cNvPr id="3" name="Rectangle 52">
              <a:extLst>
                <a:ext uri="{FF2B5EF4-FFF2-40B4-BE49-F238E27FC236}">
                  <a16:creationId xmlns:a16="http://schemas.microsoft.com/office/drawing/2014/main" id="{9F0DF170-8D23-CBC7-13C3-09A7B24A4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423" y="4339997"/>
              <a:ext cx="4457700" cy="22225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" name="Line 38">
              <a:extLst>
                <a:ext uri="{FF2B5EF4-FFF2-40B4-BE49-F238E27FC236}">
                  <a16:creationId xmlns:a16="http://schemas.microsoft.com/office/drawing/2014/main" id="{0A2C8D32-320A-058C-4B71-197D87D6AC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87195" y="4884964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39">
              <a:extLst>
                <a:ext uri="{FF2B5EF4-FFF2-40B4-BE49-F238E27FC236}">
                  <a16:creationId xmlns:a16="http://schemas.microsoft.com/office/drawing/2014/main" id="{CA1CC6AB-E389-6B34-F963-2C85BA81D02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5931807" y="4794477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966E81BD-6404-D844-E8B7-CE6587DF6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857" y="5923189"/>
              <a:ext cx="42862" cy="163513"/>
            </a:xfrm>
            <a:custGeom>
              <a:avLst/>
              <a:gdLst>
                <a:gd name="T0" fmla="*/ 0 w 35"/>
                <a:gd name="T1" fmla="*/ 0 h 166"/>
                <a:gd name="T2" fmla="*/ 9 w 35"/>
                <a:gd name="T3" fmla="*/ 6 h 166"/>
                <a:gd name="T4" fmla="*/ 7 w 35"/>
                <a:gd name="T5" fmla="*/ 1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44">
              <a:extLst>
                <a:ext uri="{FF2B5EF4-FFF2-40B4-BE49-F238E27FC236}">
                  <a16:creationId xmlns:a16="http://schemas.microsoft.com/office/drawing/2014/main" id="{9C453604-3554-7D33-3099-3D321C0BA5B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5058682" y="4616677"/>
              <a:ext cx="1057275" cy="1974850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46">
              <a:extLst>
                <a:ext uri="{FF2B5EF4-FFF2-40B4-BE49-F238E27FC236}">
                  <a16:creationId xmlns:a16="http://schemas.microsoft.com/office/drawing/2014/main" id="{79C68E83-4E5E-476E-4F50-2AE4DC2C37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4682" y="5178652"/>
              <a:ext cx="314325" cy="17938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8">
              <a:extLst>
                <a:ext uri="{FF2B5EF4-FFF2-40B4-BE49-F238E27FC236}">
                  <a16:creationId xmlns:a16="http://schemas.microsoft.com/office/drawing/2014/main" id="{0E5F7E6A-2D47-69DC-9928-37DD9DC7B4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84182" y="5064352"/>
              <a:ext cx="168275" cy="3000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0" name="Picture 47">
              <a:extLst>
                <a:ext uri="{FF2B5EF4-FFF2-40B4-BE49-F238E27FC236}">
                  <a16:creationId xmlns:a16="http://schemas.microsoft.com/office/drawing/2014/main" id="{0F5FD44F-BAB0-F473-B55B-8886DC7F18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333445" y="5234214"/>
              <a:ext cx="273050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0">
              <a:extLst>
                <a:ext uri="{FF2B5EF4-FFF2-40B4-BE49-F238E27FC236}">
                  <a16:creationId xmlns:a16="http://schemas.microsoft.com/office/drawing/2014/main" id="{1C3AF691-CFF4-AA2A-1CB4-F0D0D8E862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833382" y="4383314"/>
              <a:ext cx="24606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2" name="Object 27">
              <a:extLst>
                <a:ext uri="{FF2B5EF4-FFF2-40B4-BE49-F238E27FC236}">
                  <a16:creationId xmlns:a16="http://schemas.microsoft.com/office/drawing/2014/main" id="{D4327A6A-F7B1-5459-204F-9CE44ECAE6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8923285"/>
                </p:ext>
              </p:extLst>
            </p:nvPr>
          </p:nvGraphicFramePr>
          <p:xfrm>
            <a:off x="6723496" y="4713680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Equation" r:id="rId13" imgW="152280" imgH="228600" progId="Equation.DSMT4">
                    <p:embed/>
                  </p:oleObj>
                </mc:Choice>
                <mc:Fallback>
                  <p:oleObj name="Equation" r:id="rId13" imgW="152280" imgH="228600" progId="Equation.DSMT4">
                    <p:embed/>
                    <p:pic>
                      <p:nvPicPr>
                        <p:cNvPr id="30" name="Object 27">
                          <a:extLst>
                            <a:ext uri="{FF2B5EF4-FFF2-40B4-BE49-F238E27FC236}">
                              <a16:creationId xmlns:a16="http://schemas.microsoft.com/office/drawing/2014/main" id="{2D98BFC7-32F3-2FC0-EE7F-724FC87325E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3496" y="4713680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72">
              <a:extLst>
                <a:ext uri="{FF2B5EF4-FFF2-40B4-BE49-F238E27FC236}">
                  <a16:creationId xmlns:a16="http://schemas.microsoft.com/office/drawing/2014/main" id="{1E58B7CC-BBCA-E534-E247-DCE2390B6AE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845515"/>
                </p:ext>
              </p:extLst>
            </p:nvPr>
          </p:nvGraphicFramePr>
          <p:xfrm>
            <a:off x="7443560" y="6027511"/>
            <a:ext cx="231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15" imgW="126720" imgH="139680" progId="Equation.DSMT4">
                    <p:embed/>
                  </p:oleObj>
                </mc:Choice>
                <mc:Fallback>
                  <p:oleObj name="Equation" r:id="rId15" imgW="126720" imgH="139680" progId="Equation.DSMT4">
                    <p:embed/>
                    <p:pic>
                      <p:nvPicPr>
                        <p:cNvPr id="31" name="Object 72">
                          <a:extLst>
                            <a:ext uri="{FF2B5EF4-FFF2-40B4-BE49-F238E27FC236}">
                              <a16:creationId xmlns:a16="http://schemas.microsoft.com/office/drawing/2014/main" id="{FF1D67DC-8581-68BF-E7FA-6A9DABE79E2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3560" y="6027511"/>
                          <a:ext cx="231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73">
              <a:extLst>
                <a:ext uri="{FF2B5EF4-FFF2-40B4-BE49-F238E27FC236}">
                  <a16:creationId xmlns:a16="http://schemas.microsoft.com/office/drawing/2014/main" id="{CE01911C-1B2B-9022-5B49-3CA0DD6233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1694183"/>
                </p:ext>
              </p:extLst>
            </p:nvPr>
          </p:nvGraphicFramePr>
          <p:xfrm>
            <a:off x="4471758" y="4499202"/>
            <a:ext cx="214313" cy="25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17" imgW="139680" imgH="164880" progId="Equation.DSMT4">
                    <p:embed/>
                  </p:oleObj>
                </mc:Choice>
                <mc:Fallback>
                  <p:oleObj name="Equation" r:id="rId17" imgW="139680" imgH="164880" progId="Equation.DSMT4">
                    <p:embed/>
                    <p:pic>
                      <p:nvPicPr>
                        <p:cNvPr id="32" name="Object 73">
                          <a:extLst>
                            <a:ext uri="{FF2B5EF4-FFF2-40B4-BE49-F238E27FC236}">
                              <a16:creationId xmlns:a16="http://schemas.microsoft.com/office/drawing/2014/main" id="{456AF7E4-413A-FC4C-BAF4-F0245759763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1758" y="4499202"/>
                          <a:ext cx="214313" cy="25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6764BCBC-1421-840B-6030-70A88BF570C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7698260"/>
                </p:ext>
              </p:extLst>
            </p:nvPr>
          </p:nvGraphicFramePr>
          <p:xfrm>
            <a:off x="5346275" y="5725191"/>
            <a:ext cx="254000" cy="379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Equation" r:id="rId19" imgW="152280" imgH="228600" progId="Equation.DSMT4">
                    <p:embed/>
                  </p:oleObj>
                </mc:Choice>
                <mc:Fallback>
                  <p:oleObj name="Equation" r:id="rId19" imgW="152280" imgH="228600" progId="Equation.DSMT4">
                    <p:embed/>
                    <p:pic>
                      <p:nvPicPr>
                        <p:cNvPr id="33" name="Object 32">
                          <a:extLst>
                            <a:ext uri="{FF2B5EF4-FFF2-40B4-BE49-F238E27FC236}">
                              <a16:creationId xmlns:a16="http://schemas.microsoft.com/office/drawing/2014/main" id="{75CDD975-7D11-ADE6-A3DD-B9E139C76F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346275" y="5725191"/>
                          <a:ext cx="254000" cy="3794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7"/>
          <p:cNvSpPr>
            <a:spLocks noChangeArrowheads="1"/>
          </p:cNvSpPr>
          <p:nvPr/>
        </p:nvSpPr>
        <p:spPr bwMode="auto">
          <a:xfrm>
            <a:off x="2787650" y="4057650"/>
            <a:ext cx="2114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Examine TM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>
                <a:solidFill>
                  <a:srgbClr val="0000FF"/>
                </a:solidFill>
              </a:rPr>
              <a:t> field: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445594"/>
              </p:ext>
            </p:extLst>
          </p:nvPr>
        </p:nvGraphicFramePr>
        <p:xfrm>
          <a:off x="1979021" y="1130467"/>
          <a:ext cx="4052888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019240" imgH="1117440" progId="Equation.DSMT4">
                  <p:embed/>
                </p:oleObj>
              </mc:Choice>
              <mc:Fallback>
                <p:oleObj name="Equation" r:id="rId3" imgW="2019240" imgH="111744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021" y="1130467"/>
                        <a:ext cx="4052888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5276850" y="3900489"/>
          <a:ext cx="16383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774364" imgH="279279" progId="Equation.DSMT4">
                  <p:embed/>
                </p:oleObj>
              </mc:Choice>
              <mc:Fallback>
                <p:oleObj name="Equation" r:id="rId5" imgW="774364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3900489"/>
                        <a:ext cx="16383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D436BA77-7B03-B0B5-BFEF-A33B2FB0EFEE}"/>
              </a:ext>
            </a:extLst>
          </p:cNvPr>
          <p:cNvGrpSpPr/>
          <p:nvPr/>
        </p:nvGrpSpPr>
        <p:grpSpPr>
          <a:xfrm>
            <a:off x="7739063" y="3957638"/>
            <a:ext cx="2885726" cy="446254"/>
            <a:chOff x="7739063" y="3957638"/>
            <a:chExt cx="2885726" cy="446254"/>
          </a:xfrm>
        </p:grpSpPr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7739063" y="3957638"/>
              <a:ext cx="28857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 dirty="0">
                  <a:solidFill>
                    <a:srgbClr val="0000FF"/>
                  </a:solidFill>
                </a:rPr>
                <a:t>Ignore the       equation.</a:t>
              </a:r>
            </a:p>
          </p:txBody>
        </p:sp>
        <p:graphicFrame>
          <p:nvGraphicFramePr>
            <p:cNvPr id="307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0938821"/>
                </p:ext>
              </p:extLst>
            </p:nvPr>
          </p:nvGraphicFramePr>
          <p:xfrm>
            <a:off x="9071924" y="3971498"/>
            <a:ext cx="270427" cy="432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7" imgW="126720" imgH="203040" progId="Equation.DSMT4">
                    <p:embed/>
                  </p:oleObj>
                </mc:Choice>
                <mc:Fallback>
                  <p:oleObj name="Equation" r:id="rId7" imgW="126720" imgH="20304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71924" y="3971498"/>
                          <a:ext cx="270427" cy="4323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77" name="Object 3"/>
          <p:cNvGraphicFramePr>
            <a:graphicFrameLocks noChangeAspect="1"/>
          </p:cNvGraphicFramePr>
          <p:nvPr/>
        </p:nvGraphicFramePr>
        <p:xfrm>
          <a:off x="4703764" y="5041900"/>
          <a:ext cx="2782887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1333500" imgH="685800" progId="Equation.DSMT4">
                  <p:embed/>
                </p:oleObj>
              </mc:Choice>
              <mc:Fallback>
                <p:oleObj name="Equation" r:id="rId9" imgW="133350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4" y="5041900"/>
                        <a:ext cx="2782887" cy="1430338"/>
                      </a:xfrm>
                      <a:prstGeom prst="rect">
                        <a:avLst/>
                      </a:prstGeom>
                      <a:solidFill>
                        <a:srgbClr val="E4F3F4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7937501" y="5921375"/>
            <a:ext cx="309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(2)</a:t>
            </a:r>
          </a:p>
        </p:txBody>
      </p:sp>
      <p:sp>
        <p:nvSpPr>
          <p:cNvPr id="3086" name="Rectangle 16"/>
          <p:cNvSpPr>
            <a:spLocks noChangeArrowheads="1"/>
          </p:cNvSpPr>
          <p:nvPr/>
        </p:nvSpPr>
        <p:spPr bwMode="auto">
          <a:xfrm>
            <a:off x="7915276" y="5173664"/>
            <a:ext cx="309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(1)</a:t>
            </a:r>
          </a:p>
        </p:txBody>
      </p:sp>
      <p:sp>
        <p:nvSpPr>
          <p:cNvPr id="520209" name="Rectangle 17"/>
          <p:cNvSpPr>
            <a:spLocks noChangeArrowheads="1"/>
          </p:cNvSpPr>
          <p:nvPr/>
        </p:nvSpPr>
        <p:spPr bwMode="auto">
          <a:xfrm>
            <a:off x="2239963" y="217489"/>
            <a:ext cx="74469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SDI Method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44314" y="217180"/>
            <a:ext cx="347186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Fields</a:t>
            </a: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F42894-F6D2-61E2-45E3-4BF0D4DD71C5}"/>
              </a:ext>
            </a:extLst>
          </p:cNvPr>
          <p:cNvGrpSpPr/>
          <p:nvPr/>
        </p:nvGrpSpPr>
        <p:grpSpPr>
          <a:xfrm>
            <a:off x="1091561" y="1044053"/>
            <a:ext cx="6329362" cy="452935"/>
            <a:chOff x="1091561" y="1044053"/>
            <a:chExt cx="6329362" cy="452935"/>
          </a:xfrm>
        </p:grpSpPr>
        <p:sp>
          <p:nvSpPr>
            <p:cNvPr id="4108" name="Rectangle 7"/>
            <p:cNvSpPr>
              <a:spLocks noChangeArrowheads="1"/>
            </p:cNvSpPr>
            <p:nvPr/>
          </p:nvSpPr>
          <p:spPr bwMode="auto">
            <a:xfrm>
              <a:off x="1091561" y="1120753"/>
              <a:ext cx="6329362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>
                  <a:solidFill>
                    <a:srgbClr val="0000FF"/>
                  </a:solidFill>
                </a:rPr>
                <a:t>We wish to eliminate       . To do this, use Faraday’s law:</a:t>
              </a:r>
            </a:p>
          </p:txBody>
        </p:sp>
        <p:graphicFrame>
          <p:nvGraphicFramePr>
            <p:cNvPr id="409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8968284"/>
                </p:ext>
              </p:extLst>
            </p:nvPr>
          </p:nvGraphicFramePr>
          <p:xfrm>
            <a:off x="3509324" y="1044053"/>
            <a:ext cx="360645" cy="45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Equation" r:id="rId3" imgW="190440" imgH="241200" progId="Equation.DSMT4">
                    <p:embed/>
                  </p:oleObj>
                </mc:Choice>
                <mc:Fallback>
                  <p:oleObj name="Equation" r:id="rId3" imgW="190440" imgH="2412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9324" y="1044053"/>
                          <a:ext cx="360645" cy="45293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099" name="Object 13"/>
          <p:cNvGraphicFramePr>
            <a:graphicFrameLocks noChangeAspect="1"/>
          </p:cNvGraphicFramePr>
          <p:nvPr/>
        </p:nvGraphicFramePr>
        <p:xfrm>
          <a:off x="3381258" y="1736086"/>
          <a:ext cx="4243387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2158920" imgH="685800" progId="Equation.DSMT4">
                  <p:embed/>
                </p:oleObj>
              </mc:Choice>
              <mc:Fallback>
                <p:oleObj name="Equation" r:id="rId5" imgW="2158920" imgH="685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258" y="1736086"/>
                        <a:ext cx="4243387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2678114" y="4159251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Take the        component of the transformed Faraday’s Law: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3848101" y="4137026"/>
          <a:ext cx="2968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26720" imgH="203040" progId="Equation.DSMT4">
                  <p:embed/>
                </p:oleObj>
              </mc:Choice>
              <mc:Fallback>
                <p:oleObj name="Equation" r:id="rId7" imgW="12672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101" y="4137026"/>
                        <a:ext cx="2968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6"/>
          <p:cNvGraphicFramePr>
            <a:graphicFrameLocks noChangeAspect="1"/>
          </p:cNvGraphicFramePr>
          <p:nvPr/>
        </p:nvGraphicFramePr>
        <p:xfrm>
          <a:off x="4281489" y="4765676"/>
          <a:ext cx="3627437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777680" imgH="419040" progId="Equation.DSMT4">
                  <p:embed/>
                </p:oleObj>
              </mc:Choice>
              <mc:Fallback>
                <p:oleObj name="Equation" r:id="rId9" imgW="177768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9" y="4765676"/>
                        <a:ext cx="3627437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17"/>
          <p:cNvSpPr>
            <a:spLocks noChangeArrowheads="1"/>
          </p:cNvSpPr>
          <p:nvPr/>
        </p:nvSpPr>
        <p:spPr bwMode="auto">
          <a:xfrm>
            <a:off x="8602663" y="5064126"/>
            <a:ext cx="3125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(3)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2260600" y="3027363"/>
            <a:ext cx="4173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Putting all the sources on the RHS: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1F00882-7C79-8326-9552-41F935E2A728}"/>
              </a:ext>
            </a:extLst>
          </p:cNvPr>
          <p:cNvGrpSpPr/>
          <p:nvPr/>
        </p:nvGrpSpPr>
        <p:grpSpPr>
          <a:xfrm>
            <a:off x="1784825" y="1215124"/>
            <a:ext cx="4475163" cy="446538"/>
            <a:chOff x="3606801" y="1262891"/>
            <a:chExt cx="4475163" cy="446538"/>
          </a:xfrm>
        </p:grpSpPr>
        <p:sp>
          <p:nvSpPr>
            <p:cNvPr id="5131" name="Rectangle 7"/>
            <p:cNvSpPr>
              <a:spLocks noChangeArrowheads="1"/>
            </p:cNvSpPr>
            <p:nvPr/>
          </p:nvSpPr>
          <p:spPr bwMode="auto">
            <a:xfrm>
              <a:off x="3606801" y="1339850"/>
              <a:ext cx="447516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>
                  <a:solidFill>
                    <a:srgbClr val="0000FF"/>
                  </a:solidFill>
                </a:rPr>
                <a:t>Substitute        from (1) into (3) to obtain</a:t>
              </a:r>
            </a:p>
          </p:txBody>
        </p:sp>
        <p:graphicFrame>
          <p:nvGraphicFramePr>
            <p:cNvPr id="512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983572"/>
                </p:ext>
              </p:extLst>
            </p:nvPr>
          </p:nvGraphicFramePr>
          <p:xfrm>
            <a:off x="4810126" y="1262891"/>
            <a:ext cx="355551" cy="44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Equation" r:id="rId3" imgW="190440" imgH="241200" progId="Equation.DSMT4">
                    <p:embed/>
                  </p:oleObj>
                </mc:Choice>
                <mc:Fallback>
                  <p:oleObj name="Equation" r:id="rId3" imgW="190440" imgH="2412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0126" y="1262891"/>
                          <a:ext cx="355551" cy="4465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841017"/>
              </p:ext>
            </p:extLst>
          </p:nvPr>
        </p:nvGraphicFramePr>
        <p:xfrm>
          <a:off x="3448051" y="1795369"/>
          <a:ext cx="540861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933640" imgH="457200" progId="Equation.DSMT4">
                  <p:embed/>
                </p:oleObj>
              </mc:Choice>
              <mc:Fallback>
                <p:oleObj name="Equation" r:id="rId5" imgW="293364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1" y="1795369"/>
                        <a:ext cx="5408613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041227"/>
              </p:ext>
            </p:extLst>
          </p:nvPr>
        </p:nvGraphicFramePr>
        <p:xfrm>
          <a:off x="4176547" y="3470892"/>
          <a:ext cx="42052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2438400" imgH="444500" progId="Equation.DSMT4">
                  <p:embed/>
                </p:oleObj>
              </mc:Choice>
              <mc:Fallback>
                <p:oleObj name="Equation" r:id="rId7" imgW="2438400" imgH="4445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547" y="3470892"/>
                        <a:ext cx="42052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7"/>
          <p:cNvGraphicFramePr>
            <a:graphicFrameLocks noChangeAspect="1"/>
          </p:cNvGraphicFramePr>
          <p:nvPr/>
        </p:nvGraphicFramePr>
        <p:xfrm>
          <a:off x="4533900" y="4540251"/>
          <a:ext cx="3124200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917360" imgH="1333440" progId="Equation.DSMT4">
                  <p:embed/>
                </p:oleObj>
              </mc:Choice>
              <mc:Fallback>
                <p:oleObj name="Equation" r:id="rId9" imgW="1917360" imgH="13334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4540251"/>
                        <a:ext cx="3124200" cy="217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8"/>
          <p:cNvSpPr>
            <a:spLocks noChangeArrowheads="1"/>
          </p:cNvSpPr>
          <p:nvPr/>
        </p:nvSpPr>
        <p:spPr bwMode="auto">
          <a:xfrm>
            <a:off x="3167063" y="4702176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Note that</a:t>
            </a:r>
          </a:p>
        </p:txBody>
      </p:sp>
      <p:sp>
        <p:nvSpPr>
          <p:cNvPr id="522259" name="Rectangle 19"/>
          <p:cNvSpPr>
            <a:spLocks noChangeArrowheads="1"/>
          </p:cNvSpPr>
          <p:nvPr/>
        </p:nvSpPr>
        <p:spPr bwMode="auto">
          <a:xfrm>
            <a:off x="3764603" y="215617"/>
            <a:ext cx="4572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Fields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13"/>
          <p:cNvSpPr>
            <a:spLocks noChangeArrowheads="1"/>
          </p:cNvSpPr>
          <p:nvPr/>
        </p:nvSpPr>
        <p:spPr bwMode="auto">
          <a:xfrm>
            <a:off x="2858401" y="2078087"/>
            <a:ext cx="2164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6146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367178"/>
              </p:ext>
            </p:extLst>
          </p:nvPr>
        </p:nvGraphicFramePr>
        <p:xfrm>
          <a:off x="3670300" y="2924271"/>
          <a:ext cx="44767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146300" imgH="482600" progId="Equation.DSMT4">
                  <p:embed/>
                </p:oleObj>
              </mc:Choice>
              <mc:Fallback>
                <p:oleObj name="Equation" r:id="rId3" imgW="2146300" imgH="48260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924271"/>
                        <a:ext cx="447675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16"/>
          <p:cNvSpPr>
            <a:spLocks noChangeArrowheads="1"/>
          </p:cNvSpPr>
          <p:nvPr/>
        </p:nvSpPr>
        <p:spPr bwMode="auto">
          <a:xfrm>
            <a:off x="8577263" y="3243359"/>
            <a:ext cx="3125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(4)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750954" y="201969"/>
            <a:ext cx="4572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Fields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12"/>
          <p:cNvSpPr>
            <a:spLocks noChangeArrowheads="1"/>
          </p:cNvSpPr>
          <p:nvPr/>
        </p:nvSpPr>
        <p:spPr bwMode="auto">
          <a:xfrm>
            <a:off x="2349501" y="1473201"/>
            <a:ext cx="4384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Equations (2) and (4) are rewritten as</a:t>
            </a:r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3486151" y="2465388"/>
          <a:ext cx="4905375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171520" imgH="914400" progId="Equation.DSMT4">
                  <p:embed/>
                </p:oleObj>
              </mc:Choice>
              <mc:Fallback>
                <p:oleObj name="Equation" r:id="rId3" imgW="2171520" imgH="9144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1" y="2465388"/>
                        <a:ext cx="4905375" cy="2062162"/>
                      </a:xfrm>
                      <a:prstGeom prst="rect">
                        <a:avLst/>
                      </a:prstGeom>
                      <a:solidFill>
                        <a:srgbClr val="E4F3F4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3778250" y="242912"/>
            <a:ext cx="4572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Fields 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7DDC4F-7C92-477B-9010-573A45064A2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633</Words>
  <Application>Microsoft Office PowerPoint</Application>
  <PresentationFormat>Widescreen</PresentationFormat>
  <Paragraphs>172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General SDI Method</vt:lpstr>
      <vt:lpstr>General SDI Method (cont.)</vt:lpstr>
      <vt:lpstr>PowerPoint Presentation</vt:lpstr>
      <vt:lpstr>TMz Fields</vt:lpstr>
      <vt:lpstr>PowerPoint Presentation</vt:lpstr>
      <vt:lpstr>PowerPoint Presentation</vt:lpstr>
      <vt:lpstr>PowerPoint Presentation</vt:lpstr>
      <vt:lpstr>PowerPoint Presentation</vt:lpstr>
      <vt:lpstr>Telegrapher’s Equations</vt:lpstr>
      <vt:lpstr>Telegrapher’s Equations (cont.)</vt:lpstr>
      <vt:lpstr>Telegrapher’s Equations (cont.)</vt:lpstr>
      <vt:lpstr>Telegrapher’s Equations (cont.)</vt:lpstr>
      <vt:lpstr>Sources: TMz</vt:lpstr>
      <vt:lpstr>PowerPoint Presentation</vt:lpstr>
      <vt:lpstr>PowerPoint Presentation</vt:lpstr>
      <vt:lpstr>TEz Fields</vt:lpstr>
      <vt:lpstr>TEz (cont.)</vt:lpstr>
      <vt:lpstr>TEz (cont.)</vt:lpstr>
      <vt:lpstr>Summary</vt:lpstr>
      <vt:lpstr>Summary (cont.)</vt:lpstr>
      <vt:lpstr>Example</vt:lpstr>
      <vt:lpstr>Example (cont.)</vt:lpstr>
      <vt:lpstr>Example (cont.)</vt:lpstr>
      <vt:lpstr>Example (cont.)</vt:lpstr>
      <vt:lpstr>Example (cont.)</vt:lpstr>
      <vt:lpstr>Example (cont.)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342</cp:revision>
  <dcterms:created xsi:type="dcterms:W3CDTF">2006-06-22T19:04:50Z</dcterms:created>
  <dcterms:modified xsi:type="dcterms:W3CDTF">2024-11-26T03:02:18Z</dcterms:modified>
</cp:coreProperties>
</file>