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5" r:id="rId1"/>
    <p:sldMasterId id="2147483667" r:id="rId2"/>
  </p:sldMasterIdLst>
  <p:notesMasterIdLst>
    <p:notesMasterId r:id="rId47"/>
  </p:notesMasterIdLst>
  <p:handoutMasterIdLst>
    <p:handoutMasterId r:id="rId48"/>
  </p:handoutMasterIdLst>
  <p:sldIdLst>
    <p:sldId id="333" r:id="rId3"/>
    <p:sldId id="438" r:id="rId4"/>
    <p:sldId id="459" r:id="rId5"/>
    <p:sldId id="439" r:id="rId6"/>
    <p:sldId id="486" r:id="rId7"/>
    <p:sldId id="457" r:id="rId8"/>
    <p:sldId id="458" r:id="rId9"/>
    <p:sldId id="440" r:id="rId10"/>
    <p:sldId id="441" r:id="rId11"/>
    <p:sldId id="467" r:id="rId12"/>
    <p:sldId id="460" r:id="rId13"/>
    <p:sldId id="442" r:id="rId14"/>
    <p:sldId id="443" r:id="rId15"/>
    <p:sldId id="444" r:id="rId16"/>
    <p:sldId id="445" r:id="rId17"/>
    <p:sldId id="449" r:id="rId18"/>
    <p:sldId id="450" r:id="rId19"/>
    <p:sldId id="453" r:id="rId20"/>
    <p:sldId id="462" r:id="rId21"/>
    <p:sldId id="464" r:id="rId22"/>
    <p:sldId id="472" r:id="rId23"/>
    <p:sldId id="474" r:id="rId24"/>
    <p:sldId id="475" r:id="rId25"/>
    <p:sldId id="476" r:id="rId26"/>
    <p:sldId id="480" r:id="rId27"/>
    <p:sldId id="477" r:id="rId28"/>
    <p:sldId id="481" r:id="rId29"/>
    <p:sldId id="482" r:id="rId30"/>
    <p:sldId id="484" r:id="rId31"/>
    <p:sldId id="485" r:id="rId32"/>
    <p:sldId id="466" r:id="rId33"/>
    <p:sldId id="473" r:id="rId34"/>
    <p:sldId id="401" r:id="rId35"/>
    <p:sldId id="487" r:id="rId36"/>
    <p:sldId id="402" r:id="rId37"/>
    <p:sldId id="404" r:id="rId38"/>
    <p:sldId id="405" r:id="rId39"/>
    <p:sldId id="411" r:id="rId40"/>
    <p:sldId id="406" r:id="rId41"/>
    <p:sldId id="407" r:id="rId42"/>
    <p:sldId id="412" r:id="rId43"/>
    <p:sldId id="414" r:id="rId44"/>
    <p:sldId id="408" r:id="rId45"/>
    <p:sldId id="409" r:id="rId46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30FBBC-8A2F-4A00-BF16-999FD200C8E1}">
          <p14:sldIdLst>
            <p14:sldId id="333"/>
            <p14:sldId id="438"/>
            <p14:sldId id="459"/>
            <p14:sldId id="439"/>
            <p14:sldId id="486"/>
            <p14:sldId id="457"/>
            <p14:sldId id="458"/>
            <p14:sldId id="440"/>
            <p14:sldId id="441"/>
            <p14:sldId id="467"/>
            <p14:sldId id="460"/>
            <p14:sldId id="442"/>
            <p14:sldId id="443"/>
            <p14:sldId id="444"/>
            <p14:sldId id="445"/>
            <p14:sldId id="449"/>
            <p14:sldId id="450"/>
            <p14:sldId id="453"/>
            <p14:sldId id="462"/>
            <p14:sldId id="464"/>
            <p14:sldId id="472"/>
            <p14:sldId id="474"/>
            <p14:sldId id="475"/>
            <p14:sldId id="476"/>
            <p14:sldId id="480"/>
            <p14:sldId id="477"/>
            <p14:sldId id="481"/>
            <p14:sldId id="482"/>
            <p14:sldId id="484"/>
            <p14:sldId id="485"/>
            <p14:sldId id="466"/>
            <p14:sldId id="473"/>
            <p14:sldId id="401"/>
            <p14:sldId id="487"/>
            <p14:sldId id="402"/>
            <p14:sldId id="404"/>
            <p14:sldId id="405"/>
            <p14:sldId id="411"/>
            <p14:sldId id="406"/>
            <p14:sldId id="407"/>
            <p14:sldId id="412"/>
            <p14:sldId id="414"/>
            <p14:sldId id="408"/>
            <p14:sldId id="409"/>
          </p14:sldIdLst>
        </p14:section>
        <p14:section name="Untitled Section" id="{68909622-0E32-490C-B4C4-D459228932F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pos="3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00FF"/>
    <a:srgbClr val="66FFFF"/>
    <a:srgbClr val="CCFF99"/>
    <a:srgbClr val="FFFF99"/>
    <a:srgbClr val="000000"/>
    <a:srgbClr val="CCECFF"/>
    <a:srgbClr val="CCFFCC"/>
    <a:srgbClr val="99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8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1530" y="342"/>
      </p:cViewPr>
      <p:guideLst>
        <p:guide orient="horz" pos="2206"/>
        <p:guide pos="3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wmf"/><Relationship Id="rId6" Type="http://schemas.openxmlformats.org/officeDocument/2006/relationships/image" Target="../media/image7.e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e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emf"/><Relationship Id="rId5" Type="http://schemas.openxmlformats.org/officeDocument/2006/relationships/image" Target="../media/image106.emf"/><Relationship Id="rId4" Type="http://schemas.openxmlformats.org/officeDocument/2006/relationships/image" Target="../media/image10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e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8.wmf"/><Relationship Id="rId1" Type="http://schemas.openxmlformats.org/officeDocument/2006/relationships/image" Target="../media/image11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30.wmf"/><Relationship Id="rId1" Type="http://schemas.openxmlformats.org/officeDocument/2006/relationships/image" Target="../media/image119.wmf"/><Relationship Id="rId4" Type="http://schemas.openxmlformats.org/officeDocument/2006/relationships/image" Target="../media/image12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30.wmf"/><Relationship Id="rId1" Type="http://schemas.openxmlformats.org/officeDocument/2006/relationships/image" Target="../media/image12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30.wmf"/><Relationship Id="rId1" Type="http://schemas.openxmlformats.org/officeDocument/2006/relationships/image" Target="../media/image12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emf"/><Relationship Id="rId1" Type="http://schemas.openxmlformats.org/officeDocument/2006/relationships/image" Target="../media/image129.wmf"/><Relationship Id="rId5" Type="http://schemas.openxmlformats.org/officeDocument/2006/relationships/image" Target="../media/image121.wmf"/><Relationship Id="rId4" Type="http://schemas.openxmlformats.org/officeDocument/2006/relationships/image" Target="../media/image3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4" Type="http://schemas.openxmlformats.org/officeDocument/2006/relationships/image" Target="../media/image14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image" Target="../media/image142.emf"/><Relationship Id="rId1" Type="http://schemas.openxmlformats.org/officeDocument/2006/relationships/image" Target="../media/image141.wmf"/><Relationship Id="rId5" Type="http://schemas.openxmlformats.org/officeDocument/2006/relationships/image" Target="../media/image145.emf"/><Relationship Id="rId4" Type="http://schemas.openxmlformats.org/officeDocument/2006/relationships/image" Target="../media/image144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image" Target="../media/image148.wmf"/><Relationship Id="rId7" Type="http://schemas.openxmlformats.org/officeDocument/2006/relationships/image" Target="../media/image152.wmf"/><Relationship Id="rId12" Type="http://schemas.openxmlformats.org/officeDocument/2006/relationships/image" Target="../media/image157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6" Type="http://schemas.openxmlformats.org/officeDocument/2006/relationships/image" Target="../media/image151.wmf"/><Relationship Id="rId11" Type="http://schemas.openxmlformats.org/officeDocument/2006/relationships/image" Target="../media/image156.wmf"/><Relationship Id="rId5" Type="http://schemas.openxmlformats.org/officeDocument/2006/relationships/image" Target="../media/image150.wmf"/><Relationship Id="rId10" Type="http://schemas.openxmlformats.org/officeDocument/2006/relationships/image" Target="../media/image155.wmf"/><Relationship Id="rId4" Type="http://schemas.openxmlformats.org/officeDocument/2006/relationships/image" Target="../media/image149.wmf"/><Relationship Id="rId9" Type="http://schemas.openxmlformats.org/officeDocument/2006/relationships/image" Target="../media/image15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emf"/><Relationship Id="rId1" Type="http://schemas.openxmlformats.org/officeDocument/2006/relationships/image" Target="../media/image165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emf"/><Relationship Id="rId3" Type="http://schemas.openxmlformats.org/officeDocument/2006/relationships/image" Target="../media/image169.wmf"/><Relationship Id="rId7" Type="http://schemas.openxmlformats.org/officeDocument/2006/relationships/image" Target="../media/image173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6" Type="http://schemas.openxmlformats.org/officeDocument/2006/relationships/image" Target="../media/image172.wmf"/><Relationship Id="rId5" Type="http://schemas.openxmlformats.org/officeDocument/2006/relationships/image" Target="../media/image171.wmf"/><Relationship Id="rId4" Type="http://schemas.openxmlformats.org/officeDocument/2006/relationships/image" Target="../media/image170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5" Type="http://schemas.openxmlformats.org/officeDocument/2006/relationships/image" Target="../media/image180.emf"/><Relationship Id="rId4" Type="http://schemas.openxmlformats.org/officeDocument/2006/relationships/image" Target="../media/image179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wmf"/><Relationship Id="rId1" Type="http://schemas.openxmlformats.org/officeDocument/2006/relationships/image" Target="../media/image181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7" Type="http://schemas.openxmlformats.org/officeDocument/2006/relationships/image" Target="../media/image189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Relationship Id="rId6" Type="http://schemas.openxmlformats.org/officeDocument/2006/relationships/image" Target="../media/image188.wmf"/><Relationship Id="rId5" Type="http://schemas.openxmlformats.org/officeDocument/2006/relationships/image" Target="../media/image187.wmf"/><Relationship Id="rId4" Type="http://schemas.openxmlformats.org/officeDocument/2006/relationships/image" Target="../media/image186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wmf"/><Relationship Id="rId1" Type="http://schemas.openxmlformats.org/officeDocument/2006/relationships/image" Target="../media/image190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wmf"/><Relationship Id="rId2" Type="http://schemas.openxmlformats.org/officeDocument/2006/relationships/image" Target="../media/image193.wmf"/><Relationship Id="rId1" Type="http://schemas.openxmlformats.org/officeDocument/2006/relationships/image" Target="../media/image192.wmf"/><Relationship Id="rId4" Type="http://schemas.openxmlformats.org/officeDocument/2006/relationships/image" Target="../media/image195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wmf"/><Relationship Id="rId3" Type="http://schemas.openxmlformats.org/officeDocument/2006/relationships/image" Target="../media/image198.wmf"/><Relationship Id="rId7" Type="http://schemas.openxmlformats.org/officeDocument/2006/relationships/image" Target="../media/image202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Relationship Id="rId6" Type="http://schemas.openxmlformats.org/officeDocument/2006/relationships/image" Target="../media/image201.wmf"/><Relationship Id="rId5" Type="http://schemas.openxmlformats.org/officeDocument/2006/relationships/image" Target="../media/image200.wmf"/><Relationship Id="rId4" Type="http://schemas.openxmlformats.org/officeDocument/2006/relationships/image" Target="../media/image19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wmf"/><Relationship Id="rId1" Type="http://schemas.openxmlformats.org/officeDocument/2006/relationships/image" Target="../media/image20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5" Type="http://schemas.openxmlformats.org/officeDocument/2006/relationships/image" Target="../media/image210.wmf"/><Relationship Id="rId4" Type="http://schemas.openxmlformats.org/officeDocument/2006/relationships/image" Target="../media/image209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wmf"/><Relationship Id="rId2" Type="http://schemas.openxmlformats.org/officeDocument/2006/relationships/image" Target="../media/image212.wmf"/><Relationship Id="rId1" Type="http://schemas.openxmlformats.org/officeDocument/2006/relationships/image" Target="../media/image211.wmf"/><Relationship Id="rId4" Type="http://schemas.openxmlformats.org/officeDocument/2006/relationships/image" Target="../media/image214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wmf"/><Relationship Id="rId2" Type="http://schemas.openxmlformats.org/officeDocument/2006/relationships/image" Target="../media/image213.wmf"/><Relationship Id="rId1" Type="http://schemas.openxmlformats.org/officeDocument/2006/relationships/image" Target="../media/image2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60.wmf"/><Relationship Id="rId7" Type="http://schemas.openxmlformats.org/officeDocument/2006/relationships/image" Target="../media/image3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62.wmf"/><Relationship Id="rId10" Type="http://schemas.openxmlformats.org/officeDocument/2006/relationships/image" Target="../media/image33.wmf"/><Relationship Id="rId4" Type="http://schemas.openxmlformats.org/officeDocument/2006/relationships/image" Target="../media/image61.wmf"/><Relationship Id="rId9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5.wmf"/><Relationship Id="rId7" Type="http://schemas.openxmlformats.org/officeDocument/2006/relationships/image" Target="../media/image22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10" Type="http://schemas.openxmlformats.org/officeDocument/2006/relationships/image" Target="../media/image68.wmf"/><Relationship Id="rId4" Type="http://schemas.openxmlformats.org/officeDocument/2006/relationships/image" Target="../media/image18.wmf"/><Relationship Id="rId9" Type="http://schemas.openxmlformats.org/officeDocument/2006/relationships/image" Target="../media/image6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196FB9A9-328B-44B3-878C-052B0D7188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B1AA52D8-B104-4334-8FB9-EBEC3F5820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B46463-FC23-415B-B3A5-4CC5BDA8C5A8}" type="slidenum">
              <a:rPr lang="en-US"/>
              <a:pPr/>
              <a:t>1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66563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64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725084" y="762000"/>
            <a:ext cx="103632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914400" y="3429000"/>
            <a:ext cx="85344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999AA77F-DE3D-48EE-B104-1AAAC05AB7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89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0F22B16B-F515-491B-AFE6-D930D159D9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15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E46314B0-CF32-409F-94D0-A15D62F62C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28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8C0C1C64-3AD1-4308-A9F3-8E8A4C4B43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44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21025D38-6035-4CAB-97E3-AB83A66426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46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437CDD4E-7397-4E06-838A-F69C4CFB5D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72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65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0A2A0F20-B2A0-400E-AB7E-7C877FEA90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6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B428DB2C-55DF-4FA1-8571-3523FF236C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99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BC4AB769-C36C-4234-8222-2942B76F81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85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45C7FC12-EA5A-4646-B2AA-D5F8D511B2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2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E0211DEC-AC4D-491A-9934-A4CD6123F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3817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FC13EBD2-B32D-4239-97CF-6698C990F4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3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66.wmf"/><Relationship Id="rId3" Type="http://schemas.openxmlformats.org/officeDocument/2006/relationships/oleObject" Target="../embeddings/oleObject60.bin"/><Relationship Id="rId21" Type="http://schemas.openxmlformats.org/officeDocument/2006/relationships/oleObject" Target="../embeddings/oleObject69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2.wmf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68.bin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21.wmf"/><Relationship Id="rId22" Type="http://schemas.openxmlformats.org/officeDocument/2006/relationships/image" Target="../media/image6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7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7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86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8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9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9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9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9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0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108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106.e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08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5" Type="http://schemas.openxmlformats.org/officeDocument/2006/relationships/oleObject" Target="../embeddings/oleObject109.bin"/><Relationship Id="rId10" Type="http://schemas.openxmlformats.org/officeDocument/2006/relationships/image" Target="../media/image105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10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8.emf"/><Relationship Id="rId3" Type="http://schemas.openxmlformats.org/officeDocument/2006/relationships/image" Target="../media/image11.emf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7.e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4.emf"/><Relationship Id="rId19" Type="http://schemas.openxmlformats.org/officeDocument/2006/relationships/oleObject" Target="../embeddings/oleObject8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wmf"/><Relationship Id="rId22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emf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1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112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1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11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image" Target="../media/image118.emf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8.bin"/><Relationship Id="rId5" Type="http://schemas.openxmlformats.org/officeDocument/2006/relationships/image" Target="../media/image116.wmf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11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image" Target="../media/image118.emf"/><Relationship Id="rId7" Type="http://schemas.openxmlformats.org/officeDocument/2006/relationships/image" Target="../media/image30.wmf"/><Relationship Id="rId12" Type="http://schemas.openxmlformats.org/officeDocument/2006/relationships/image" Target="../media/image12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21.bin"/><Relationship Id="rId11" Type="http://schemas.openxmlformats.org/officeDocument/2006/relationships/oleObject" Target="../embeddings/oleObject124.bin"/><Relationship Id="rId5" Type="http://schemas.openxmlformats.org/officeDocument/2006/relationships/image" Target="../media/image119.wmf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12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12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12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12" Type="http://schemas.openxmlformats.org/officeDocument/2006/relationships/image" Target="../media/image12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9.bin"/><Relationship Id="rId10" Type="http://schemas.openxmlformats.org/officeDocument/2006/relationships/image" Target="../media/image127.wmf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3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12" Type="http://schemas.openxmlformats.org/officeDocument/2006/relationships/image" Target="../media/image12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30.emf"/><Relationship Id="rId11" Type="http://schemas.openxmlformats.org/officeDocument/2006/relationships/oleObject" Target="../embeddings/oleObject137.bin"/><Relationship Id="rId5" Type="http://schemas.openxmlformats.org/officeDocument/2006/relationships/oleObject" Target="../embeddings/oleObject134.bin"/><Relationship Id="rId10" Type="http://schemas.openxmlformats.org/officeDocument/2006/relationships/image" Target="../media/image30.wmf"/><Relationship Id="rId4" Type="http://schemas.openxmlformats.org/officeDocument/2006/relationships/image" Target="../media/image129.wmf"/><Relationship Id="rId9" Type="http://schemas.openxmlformats.org/officeDocument/2006/relationships/oleObject" Target="../embeddings/oleObject13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136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142.bin"/><Relationship Id="rId5" Type="http://schemas.openxmlformats.org/officeDocument/2006/relationships/oleObject" Target="../embeddings/oleObject139.bin"/><Relationship Id="rId10" Type="http://schemas.openxmlformats.org/officeDocument/2006/relationships/image" Target="../media/image135.wmf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14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44.bin"/><Relationship Id="rId10" Type="http://schemas.openxmlformats.org/officeDocument/2006/relationships/image" Target="../media/image140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14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0.wmf"/><Relationship Id="rId26" Type="http://schemas.openxmlformats.org/officeDocument/2006/relationships/image" Target="../media/image24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7.emf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23.e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emf"/><Relationship Id="rId3" Type="http://schemas.openxmlformats.org/officeDocument/2006/relationships/oleObject" Target="../embeddings/oleObject147.bin"/><Relationship Id="rId7" Type="http://schemas.openxmlformats.org/officeDocument/2006/relationships/oleObject" Target="../embeddings/oleObject149.bin"/><Relationship Id="rId12" Type="http://schemas.openxmlformats.org/officeDocument/2006/relationships/image" Target="../media/image145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42.emf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8.bin"/><Relationship Id="rId10" Type="http://schemas.openxmlformats.org/officeDocument/2006/relationships/image" Target="../media/image144.e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5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oleObject" Target="../embeddings/oleObject157.bin"/><Relationship Id="rId18" Type="http://schemas.openxmlformats.org/officeDocument/2006/relationships/oleObject" Target="../embeddings/oleObject159.bin"/><Relationship Id="rId26" Type="http://schemas.openxmlformats.org/officeDocument/2006/relationships/oleObject" Target="../embeddings/oleObject163.bin"/><Relationship Id="rId3" Type="http://schemas.openxmlformats.org/officeDocument/2006/relationships/oleObject" Target="../embeddings/oleObject152.bin"/><Relationship Id="rId21" Type="http://schemas.openxmlformats.org/officeDocument/2006/relationships/image" Target="../media/image154.wmf"/><Relationship Id="rId7" Type="http://schemas.openxmlformats.org/officeDocument/2006/relationships/oleObject" Target="../embeddings/oleObject154.bin"/><Relationship Id="rId12" Type="http://schemas.openxmlformats.org/officeDocument/2006/relationships/image" Target="../media/image150.wmf"/><Relationship Id="rId17" Type="http://schemas.openxmlformats.org/officeDocument/2006/relationships/image" Target="../media/image152.wmf"/><Relationship Id="rId25" Type="http://schemas.openxmlformats.org/officeDocument/2006/relationships/image" Target="../media/image156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58.bin"/><Relationship Id="rId20" Type="http://schemas.openxmlformats.org/officeDocument/2006/relationships/oleObject" Target="../embeddings/oleObject160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47.wmf"/><Relationship Id="rId11" Type="http://schemas.openxmlformats.org/officeDocument/2006/relationships/oleObject" Target="../embeddings/oleObject156.bin"/><Relationship Id="rId24" Type="http://schemas.openxmlformats.org/officeDocument/2006/relationships/oleObject" Target="../embeddings/oleObject162.bin"/><Relationship Id="rId5" Type="http://schemas.openxmlformats.org/officeDocument/2006/relationships/oleObject" Target="../embeddings/oleObject153.bin"/><Relationship Id="rId15" Type="http://schemas.openxmlformats.org/officeDocument/2006/relationships/image" Target="../media/image158.png"/><Relationship Id="rId23" Type="http://schemas.openxmlformats.org/officeDocument/2006/relationships/image" Target="../media/image155.wmf"/><Relationship Id="rId10" Type="http://schemas.openxmlformats.org/officeDocument/2006/relationships/image" Target="../media/image149.wmf"/><Relationship Id="rId19" Type="http://schemas.openxmlformats.org/officeDocument/2006/relationships/image" Target="../media/image153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155.bin"/><Relationship Id="rId14" Type="http://schemas.openxmlformats.org/officeDocument/2006/relationships/image" Target="../media/image151.wmf"/><Relationship Id="rId22" Type="http://schemas.openxmlformats.org/officeDocument/2006/relationships/oleObject" Target="../embeddings/oleObject161.bin"/><Relationship Id="rId27" Type="http://schemas.openxmlformats.org/officeDocument/2006/relationships/image" Target="../media/image15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image" Target="../media/image162.emf"/><Relationship Id="rId7" Type="http://schemas.openxmlformats.org/officeDocument/2006/relationships/oleObject" Target="../embeddings/oleObject16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59.wmf"/><Relationship Id="rId11" Type="http://schemas.openxmlformats.org/officeDocument/2006/relationships/image" Target="../media/image164.emf"/><Relationship Id="rId5" Type="http://schemas.openxmlformats.org/officeDocument/2006/relationships/oleObject" Target="../embeddings/oleObject164.bin"/><Relationship Id="rId10" Type="http://schemas.openxmlformats.org/officeDocument/2006/relationships/image" Target="../media/image161.wmf"/><Relationship Id="rId4" Type="http://schemas.openxmlformats.org/officeDocument/2006/relationships/image" Target="../media/image163.wmf"/><Relationship Id="rId9" Type="http://schemas.openxmlformats.org/officeDocument/2006/relationships/oleObject" Target="../embeddings/oleObject16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66.emf"/><Relationship Id="rId5" Type="http://schemas.openxmlformats.org/officeDocument/2006/relationships/oleObject" Target="../embeddings/oleObject168.bin"/><Relationship Id="rId4" Type="http://schemas.openxmlformats.org/officeDocument/2006/relationships/image" Target="../media/image165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13" Type="http://schemas.openxmlformats.org/officeDocument/2006/relationships/image" Target="../media/image171.wmf"/><Relationship Id="rId18" Type="http://schemas.openxmlformats.org/officeDocument/2006/relationships/oleObject" Target="../embeddings/oleObject176.bin"/><Relationship Id="rId3" Type="http://schemas.openxmlformats.org/officeDocument/2006/relationships/image" Target="../media/image175.wmf"/><Relationship Id="rId7" Type="http://schemas.openxmlformats.org/officeDocument/2006/relationships/image" Target="../media/image168.wmf"/><Relationship Id="rId12" Type="http://schemas.openxmlformats.org/officeDocument/2006/relationships/oleObject" Target="../embeddings/oleObject173.bin"/><Relationship Id="rId17" Type="http://schemas.openxmlformats.org/officeDocument/2006/relationships/image" Target="../media/image173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75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70.bin"/><Relationship Id="rId11" Type="http://schemas.openxmlformats.org/officeDocument/2006/relationships/image" Target="../media/image170.wmf"/><Relationship Id="rId5" Type="http://schemas.openxmlformats.org/officeDocument/2006/relationships/image" Target="../media/image167.wmf"/><Relationship Id="rId15" Type="http://schemas.openxmlformats.org/officeDocument/2006/relationships/image" Target="../media/image172.wmf"/><Relationship Id="rId10" Type="http://schemas.openxmlformats.org/officeDocument/2006/relationships/oleObject" Target="../embeddings/oleObject172.bin"/><Relationship Id="rId19" Type="http://schemas.openxmlformats.org/officeDocument/2006/relationships/image" Target="../media/image174.emf"/><Relationship Id="rId4" Type="http://schemas.openxmlformats.org/officeDocument/2006/relationships/oleObject" Target="../embeddings/oleObject169.bin"/><Relationship Id="rId9" Type="http://schemas.openxmlformats.org/officeDocument/2006/relationships/image" Target="../media/image169.wmf"/><Relationship Id="rId14" Type="http://schemas.openxmlformats.org/officeDocument/2006/relationships/oleObject" Target="../embeddings/oleObject17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3" Type="http://schemas.openxmlformats.org/officeDocument/2006/relationships/oleObject" Target="../embeddings/oleObject177.bin"/><Relationship Id="rId7" Type="http://schemas.openxmlformats.org/officeDocument/2006/relationships/oleObject" Target="../embeddings/oleObject179.bin"/><Relationship Id="rId12" Type="http://schemas.openxmlformats.org/officeDocument/2006/relationships/image" Target="../media/image180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77.wmf"/><Relationship Id="rId11" Type="http://schemas.openxmlformats.org/officeDocument/2006/relationships/oleObject" Target="../embeddings/oleObject181.bin"/><Relationship Id="rId5" Type="http://schemas.openxmlformats.org/officeDocument/2006/relationships/oleObject" Target="../embeddings/oleObject178.bin"/><Relationship Id="rId10" Type="http://schemas.openxmlformats.org/officeDocument/2006/relationships/image" Target="../media/image179.wmf"/><Relationship Id="rId4" Type="http://schemas.openxmlformats.org/officeDocument/2006/relationships/image" Target="../media/image176.wmf"/><Relationship Id="rId9" Type="http://schemas.openxmlformats.org/officeDocument/2006/relationships/oleObject" Target="../embeddings/oleObject18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82.wmf"/><Relationship Id="rId5" Type="http://schemas.openxmlformats.org/officeDocument/2006/relationships/oleObject" Target="../embeddings/oleObject183.bin"/><Relationship Id="rId4" Type="http://schemas.openxmlformats.org/officeDocument/2006/relationships/image" Target="../media/image18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13" Type="http://schemas.openxmlformats.org/officeDocument/2006/relationships/oleObject" Target="../embeddings/oleObject189.bin"/><Relationship Id="rId3" Type="http://schemas.openxmlformats.org/officeDocument/2006/relationships/oleObject" Target="../embeddings/oleObject184.bin"/><Relationship Id="rId7" Type="http://schemas.openxmlformats.org/officeDocument/2006/relationships/oleObject" Target="../embeddings/oleObject186.bin"/><Relationship Id="rId12" Type="http://schemas.openxmlformats.org/officeDocument/2006/relationships/image" Target="../media/image187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89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84.wmf"/><Relationship Id="rId11" Type="http://schemas.openxmlformats.org/officeDocument/2006/relationships/oleObject" Target="../embeddings/oleObject188.bin"/><Relationship Id="rId5" Type="http://schemas.openxmlformats.org/officeDocument/2006/relationships/oleObject" Target="../embeddings/oleObject185.bin"/><Relationship Id="rId15" Type="http://schemas.openxmlformats.org/officeDocument/2006/relationships/oleObject" Target="../embeddings/oleObject190.bin"/><Relationship Id="rId10" Type="http://schemas.openxmlformats.org/officeDocument/2006/relationships/image" Target="../media/image186.wmf"/><Relationship Id="rId4" Type="http://schemas.openxmlformats.org/officeDocument/2006/relationships/image" Target="../media/image183.wmf"/><Relationship Id="rId9" Type="http://schemas.openxmlformats.org/officeDocument/2006/relationships/oleObject" Target="../embeddings/oleObject187.bin"/><Relationship Id="rId14" Type="http://schemas.openxmlformats.org/officeDocument/2006/relationships/image" Target="../media/image18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91.wmf"/><Relationship Id="rId5" Type="http://schemas.openxmlformats.org/officeDocument/2006/relationships/oleObject" Target="../embeddings/oleObject192.bin"/><Relationship Id="rId4" Type="http://schemas.openxmlformats.org/officeDocument/2006/relationships/image" Target="../media/image19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wmf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93.wmf"/><Relationship Id="rId5" Type="http://schemas.openxmlformats.org/officeDocument/2006/relationships/oleObject" Target="../embeddings/oleObject194.bin"/><Relationship Id="rId10" Type="http://schemas.openxmlformats.org/officeDocument/2006/relationships/image" Target="../media/image195.wmf"/><Relationship Id="rId4" Type="http://schemas.openxmlformats.org/officeDocument/2006/relationships/image" Target="../media/image192.wmf"/><Relationship Id="rId9" Type="http://schemas.openxmlformats.org/officeDocument/2006/relationships/oleObject" Target="../embeddings/oleObject19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wmf"/><Relationship Id="rId13" Type="http://schemas.openxmlformats.org/officeDocument/2006/relationships/oleObject" Target="../embeddings/oleObject202.bin"/><Relationship Id="rId18" Type="http://schemas.openxmlformats.org/officeDocument/2006/relationships/image" Target="../media/image203.wmf"/><Relationship Id="rId3" Type="http://schemas.openxmlformats.org/officeDocument/2006/relationships/oleObject" Target="../embeddings/oleObject197.bin"/><Relationship Id="rId7" Type="http://schemas.openxmlformats.org/officeDocument/2006/relationships/oleObject" Target="../embeddings/oleObject199.bin"/><Relationship Id="rId12" Type="http://schemas.openxmlformats.org/officeDocument/2006/relationships/image" Target="../media/image200.wmf"/><Relationship Id="rId17" Type="http://schemas.openxmlformats.org/officeDocument/2006/relationships/oleObject" Target="../embeddings/oleObject204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02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97.wmf"/><Relationship Id="rId11" Type="http://schemas.openxmlformats.org/officeDocument/2006/relationships/oleObject" Target="../embeddings/oleObject201.bin"/><Relationship Id="rId5" Type="http://schemas.openxmlformats.org/officeDocument/2006/relationships/oleObject" Target="../embeddings/oleObject198.bin"/><Relationship Id="rId15" Type="http://schemas.openxmlformats.org/officeDocument/2006/relationships/oleObject" Target="../embeddings/oleObject203.bin"/><Relationship Id="rId10" Type="http://schemas.openxmlformats.org/officeDocument/2006/relationships/image" Target="../media/image199.wmf"/><Relationship Id="rId4" Type="http://schemas.openxmlformats.org/officeDocument/2006/relationships/image" Target="../media/image196.wmf"/><Relationship Id="rId9" Type="http://schemas.openxmlformats.org/officeDocument/2006/relationships/oleObject" Target="../embeddings/oleObject200.bin"/><Relationship Id="rId14" Type="http://schemas.openxmlformats.org/officeDocument/2006/relationships/image" Target="../media/image20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05.wmf"/><Relationship Id="rId5" Type="http://schemas.openxmlformats.org/officeDocument/2006/relationships/oleObject" Target="../embeddings/oleObject206.bin"/><Relationship Id="rId4" Type="http://schemas.openxmlformats.org/officeDocument/2006/relationships/image" Target="../media/image204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3" Type="http://schemas.openxmlformats.org/officeDocument/2006/relationships/oleObject" Target="../embeddings/oleObject207.bin"/><Relationship Id="rId7" Type="http://schemas.openxmlformats.org/officeDocument/2006/relationships/oleObject" Target="../embeddings/oleObject209.bin"/><Relationship Id="rId12" Type="http://schemas.openxmlformats.org/officeDocument/2006/relationships/image" Target="../media/image21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07.wmf"/><Relationship Id="rId11" Type="http://schemas.openxmlformats.org/officeDocument/2006/relationships/oleObject" Target="../embeddings/oleObject211.bin"/><Relationship Id="rId5" Type="http://schemas.openxmlformats.org/officeDocument/2006/relationships/oleObject" Target="../embeddings/oleObject208.bin"/><Relationship Id="rId10" Type="http://schemas.openxmlformats.org/officeDocument/2006/relationships/image" Target="../media/image209.wmf"/><Relationship Id="rId4" Type="http://schemas.openxmlformats.org/officeDocument/2006/relationships/image" Target="../media/image206.wmf"/><Relationship Id="rId9" Type="http://schemas.openxmlformats.org/officeDocument/2006/relationships/oleObject" Target="../embeddings/oleObject21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3" Type="http://schemas.openxmlformats.org/officeDocument/2006/relationships/oleObject" Target="../embeddings/oleObject212.bin"/><Relationship Id="rId7" Type="http://schemas.openxmlformats.org/officeDocument/2006/relationships/oleObject" Target="../embeddings/oleObject2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12.wmf"/><Relationship Id="rId5" Type="http://schemas.openxmlformats.org/officeDocument/2006/relationships/oleObject" Target="../embeddings/oleObject213.bin"/><Relationship Id="rId10" Type="http://schemas.openxmlformats.org/officeDocument/2006/relationships/image" Target="../media/image214.wmf"/><Relationship Id="rId4" Type="http://schemas.openxmlformats.org/officeDocument/2006/relationships/image" Target="../media/image211.wmf"/><Relationship Id="rId9" Type="http://schemas.openxmlformats.org/officeDocument/2006/relationships/oleObject" Target="../embeddings/oleObject21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wmf"/><Relationship Id="rId3" Type="http://schemas.openxmlformats.org/officeDocument/2006/relationships/oleObject" Target="../embeddings/oleObject216.bin"/><Relationship Id="rId7" Type="http://schemas.openxmlformats.org/officeDocument/2006/relationships/oleObject" Target="../embeddings/oleObject21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13.wmf"/><Relationship Id="rId5" Type="http://schemas.openxmlformats.org/officeDocument/2006/relationships/oleObject" Target="../embeddings/oleObject217.bin"/><Relationship Id="rId4" Type="http://schemas.openxmlformats.org/officeDocument/2006/relationships/image" Target="../media/image2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55.bin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59.bin"/><Relationship Id="rId24" Type="http://schemas.openxmlformats.org/officeDocument/2006/relationships/image" Target="../media/image34.wmf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29.wmf"/><Relationship Id="rId22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11DEC-AC4D-491A-9934-A4CD6123F07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805482" y="674960"/>
            <a:ext cx="25193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ECE 6345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09213" y="4709102"/>
            <a:ext cx="36128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3333FF"/>
                </a:solidFill>
              </a:rPr>
              <a:t>Cavity Model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696711" y="2187576"/>
            <a:ext cx="2666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2400" b="0" dirty="0">
                <a:solidFill>
                  <a:srgbClr val="000000"/>
                </a:solidFill>
              </a:rPr>
              <a:t> David R. Jackson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169058" y="1606551"/>
            <a:ext cx="1537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2400" b="0" dirty="0">
                <a:solidFill>
                  <a:srgbClr val="000000"/>
                </a:solidFill>
              </a:rPr>
              <a:t> Fall 2024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036275" y="4034758"/>
            <a:ext cx="37142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FF"/>
                </a:solidFill>
                <a:cs typeface="Arial" pitchFamily="34" charset="0"/>
              </a:rPr>
              <a:t>Notes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78EFC6-0FB6-624D-3370-7152C7678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37" y="4026141"/>
            <a:ext cx="3752088" cy="25374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90850" y="200026"/>
            <a:ext cx="5778500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Mathematical Problem</a:t>
            </a:r>
          </a:p>
        </p:txBody>
      </p:sp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69794" name="Object 98"/>
          <p:cNvGraphicFramePr>
            <a:graphicFrameLocks noChangeAspect="1"/>
          </p:cNvGraphicFramePr>
          <p:nvPr/>
        </p:nvGraphicFramePr>
        <p:xfrm>
          <a:off x="4202566" y="915307"/>
          <a:ext cx="3305128" cy="608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Equation" r:id="rId3" imgW="2819400" imgH="520700" progId="Equation.DSMT4">
                  <p:embed/>
                </p:oleObj>
              </mc:Choice>
              <mc:Fallback>
                <p:oleObj name="Equation" r:id="rId3" imgW="2819400" imgH="52070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566" y="915307"/>
                        <a:ext cx="3305128" cy="60869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18" name="Object 14"/>
          <p:cNvGraphicFramePr>
            <a:graphicFrameLocks noChangeAspect="1"/>
          </p:cNvGraphicFramePr>
          <p:nvPr/>
        </p:nvGraphicFramePr>
        <p:xfrm>
          <a:off x="4583800" y="1944847"/>
          <a:ext cx="1294486" cy="481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quation" r:id="rId5" imgW="1435100" imgH="533400" progId="Equation.DSMT4">
                  <p:embed/>
                </p:oleObj>
              </mc:Choice>
              <mc:Fallback>
                <p:oleObj name="Equation" r:id="rId5" imgW="1435100" imgH="533400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800" y="1944847"/>
                        <a:ext cx="1294486" cy="481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752539"/>
              </p:ext>
            </p:extLst>
          </p:nvPr>
        </p:nvGraphicFramePr>
        <p:xfrm>
          <a:off x="6278031" y="1994175"/>
          <a:ext cx="3998068" cy="46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Equation" r:id="rId7" imgW="2387600" imgH="279400" progId="Equation.DSMT4">
                  <p:embed/>
                </p:oleObj>
              </mc:Choice>
              <mc:Fallback>
                <p:oleObj name="Equation" r:id="rId7" imgW="2387600" imgH="279400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031" y="1994175"/>
                        <a:ext cx="3998068" cy="467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4227313" y="3460261"/>
            <a:ext cx="3225747" cy="3191818"/>
            <a:chOff x="2703312" y="2328146"/>
            <a:chExt cx="3225747" cy="3191818"/>
          </a:xfrm>
        </p:grpSpPr>
        <p:grpSp>
          <p:nvGrpSpPr>
            <p:cNvPr id="32" name="Group 31"/>
            <p:cNvGrpSpPr/>
            <p:nvPr/>
          </p:nvGrpSpPr>
          <p:grpSpPr>
            <a:xfrm>
              <a:off x="2703312" y="2328146"/>
              <a:ext cx="3225747" cy="3191818"/>
              <a:chOff x="2344083" y="1881832"/>
              <a:chExt cx="3225747" cy="3191818"/>
            </a:xfrm>
          </p:grpSpPr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 flipV="1">
                <a:off x="4719200" y="4584962"/>
                <a:ext cx="520700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2806263" y="2751400"/>
                <a:ext cx="1738312" cy="1824037"/>
              </a:xfrm>
              <a:prstGeom prst="rect">
                <a:avLst/>
              </a:prstGeom>
              <a:solidFill>
                <a:srgbClr val="FFC000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 flipH="1" flipV="1">
                <a:off x="2787213" y="2218000"/>
                <a:ext cx="3175" cy="4667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3103125" y="3640400"/>
                <a:ext cx="109537" cy="1143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aphicFrame>
            <p:nvGraphicFramePr>
              <p:cNvPr id="23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70536269"/>
                  </p:ext>
                </p:extLst>
              </p:nvPr>
            </p:nvGraphicFramePr>
            <p:xfrm>
              <a:off x="3193159" y="3217671"/>
              <a:ext cx="773112" cy="376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61" name="Equation" r:id="rId9" imgW="495085" imgH="241195" progId="Equation.DSMT4">
                      <p:embed/>
                    </p:oleObj>
                  </mc:Choice>
                  <mc:Fallback>
                    <p:oleObj name="Equation" r:id="rId9" imgW="495085" imgH="241195" progId="Equation.DSMT4">
                      <p:embed/>
                      <p:pic>
                        <p:nvPicPr>
                          <p:cNvPr id="0" name="Picture 1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93159" y="3217671"/>
                            <a:ext cx="773112" cy="3762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Rectangle 25"/>
              <p:cNvSpPr/>
              <p:nvPr/>
            </p:nvSpPr>
            <p:spPr bwMode="auto">
              <a:xfrm>
                <a:off x="2791975" y="2727587"/>
                <a:ext cx="1762125" cy="1857375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aphicFrame>
            <p:nvGraphicFramePr>
              <p:cNvPr id="27" name="Object 2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8842949"/>
                  </p:ext>
                </p:extLst>
              </p:nvPr>
            </p:nvGraphicFramePr>
            <p:xfrm>
              <a:off x="2344083" y="3429104"/>
              <a:ext cx="319087" cy="3829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62" name="Equation" r:id="rId11" imgW="190500" imgH="228600" progId="Equation.DSMT4">
                      <p:embed/>
                    </p:oleObj>
                  </mc:Choice>
                  <mc:Fallback>
                    <p:oleObj name="Equation" r:id="rId11" imgW="190500" imgH="228600" progId="Equation.DSMT4">
                      <p:embed/>
                      <p:pic>
                        <p:nvPicPr>
                          <p:cNvPr id="0" name="Picture 1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44083" y="3429104"/>
                            <a:ext cx="319087" cy="38290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88684465"/>
                  </p:ext>
                </p:extLst>
              </p:nvPr>
            </p:nvGraphicFramePr>
            <p:xfrm>
              <a:off x="5348842" y="4474435"/>
              <a:ext cx="220988" cy="2430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63" name="Equation" r:id="rId13" imgW="126835" imgH="139518" progId="Equation.DSMT4">
                      <p:embed/>
                    </p:oleObj>
                  </mc:Choice>
                  <mc:Fallback>
                    <p:oleObj name="Equation" r:id="rId13" imgW="126835" imgH="139518" progId="Equation.DSMT4">
                      <p:embed/>
                      <p:pic>
                        <p:nvPicPr>
                          <p:cNvPr id="0" name="Picture 1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48842" y="4474435"/>
                            <a:ext cx="220988" cy="2430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61956447"/>
                  </p:ext>
                </p:extLst>
              </p:nvPr>
            </p:nvGraphicFramePr>
            <p:xfrm>
              <a:off x="2703362" y="1881832"/>
              <a:ext cx="224258" cy="2650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64" name="Equation" r:id="rId15" imgW="139579" imgH="164957" progId="Equation.DSMT4">
                      <p:embed/>
                    </p:oleObj>
                  </mc:Choice>
                  <mc:Fallback>
                    <p:oleObj name="Equation" r:id="rId15" imgW="139579" imgH="164957" progId="Equation.DSMT4">
                      <p:embed/>
                      <p:pic>
                        <p:nvPicPr>
                          <p:cNvPr id="0" name="Picture 10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03362" y="1881832"/>
                            <a:ext cx="224258" cy="26503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8317" name="Object 13"/>
              <p:cNvGraphicFramePr>
                <a:graphicFrameLocks noChangeAspect="1"/>
              </p:cNvGraphicFramePr>
              <p:nvPr/>
            </p:nvGraphicFramePr>
            <p:xfrm>
              <a:off x="3548743" y="4679950"/>
              <a:ext cx="3048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65" name="Equation" r:id="rId17" imgW="304800" imgH="393700" progId="Equation.DSMT4">
                      <p:embed/>
                    </p:oleObj>
                  </mc:Choice>
                  <mc:Fallback>
                    <p:oleObj name="Equation" r:id="rId17" imgW="304800" imgH="393700" progId="Equation.DSMT4">
                      <p:embed/>
                      <p:pic>
                        <p:nvPicPr>
                          <p:cNvPr id="0" name="Picture 10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48743" y="4679950"/>
                            <a:ext cx="304800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38320" name="Object 16"/>
            <p:cNvGraphicFramePr>
              <a:graphicFrameLocks noChangeAspect="1"/>
            </p:cNvGraphicFramePr>
            <p:nvPr/>
          </p:nvGraphicFramePr>
          <p:xfrm>
            <a:off x="5016501" y="3736181"/>
            <a:ext cx="807358" cy="6257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6" name="Equation" r:id="rId19" imgW="507780" imgH="393529" progId="Equation.DSMT4">
                    <p:embed/>
                  </p:oleObj>
                </mc:Choice>
                <mc:Fallback>
                  <p:oleObj name="Equation" r:id="rId19" imgW="507780" imgH="393529" progId="Equation.DSMT4">
                    <p:embed/>
                    <p:pic>
                      <p:nvPicPr>
                        <p:cNvPr id="0" name="Picture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6501" y="3736181"/>
                          <a:ext cx="807358" cy="6257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Box 36"/>
          <p:cNvSpPr txBox="1"/>
          <p:nvPr/>
        </p:nvSpPr>
        <p:spPr>
          <a:xfrm>
            <a:off x="570455" y="2823030"/>
            <a:ext cx="8238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The function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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is really a 2-D Green’s function, if the feed current is filamentary.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7383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367258"/>
              </p:ext>
            </p:extLst>
          </p:nvPr>
        </p:nvGraphicFramePr>
        <p:xfrm>
          <a:off x="2208666" y="2013176"/>
          <a:ext cx="19939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21" imgW="1143000" imgH="228600" progId="Equation.DSMT4">
                  <p:embed/>
                </p:oleObj>
              </mc:Choice>
              <mc:Fallback>
                <p:oleObj name="Equation" r:id="rId21" imgW="1143000" imgH="228600" progId="Equation.DSMT4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666" y="2013176"/>
                        <a:ext cx="19939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3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87106" y="200026"/>
            <a:ext cx="5778500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Eigenvalue Problem</a:t>
            </a:r>
          </a:p>
        </p:txBody>
      </p:sp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074" y="1820769"/>
            <a:ext cx="25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Eigenvalue problem: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821702"/>
              </p:ext>
            </p:extLst>
          </p:nvPr>
        </p:nvGraphicFramePr>
        <p:xfrm>
          <a:off x="2568327" y="2395348"/>
          <a:ext cx="2464308" cy="557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3" imgW="1066800" imgH="241300" progId="Equation.DSMT4">
                  <p:embed/>
                </p:oleObj>
              </mc:Choice>
              <mc:Fallback>
                <p:oleObj name="Equation" r:id="rId3" imgW="1066800" imgH="241300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327" y="2395348"/>
                        <a:ext cx="2464308" cy="55740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484177"/>
              </p:ext>
            </p:extLst>
          </p:nvPr>
        </p:nvGraphicFramePr>
        <p:xfrm>
          <a:off x="4193850" y="3333121"/>
          <a:ext cx="1957481" cy="500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5" imgW="1091726" imgH="279279" progId="Equation.DSMT4">
                  <p:embed/>
                </p:oleObj>
              </mc:Choice>
              <mc:Fallback>
                <p:oleObj name="Equation" r:id="rId5" imgW="1091726" imgH="279279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3850" y="3333121"/>
                        <a:ext cx="1957481" cy="500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 bwMode="auto">
          <a:xfrm>
            <a:off x="3577977" y="3427426"/>
            <a:ext cx="374574" cy="253388"/>
          </a:xfrm>
          <a:prstGeom prst="rightArrow">
            <a:avLst/>
          </a:prstGeom>
          <a:solidFill>
            <a:srgbClr val="CC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Arial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452344"/>
              </p:ext>
            </p:extLst>
          </p:nvPr>
        </p:nvGraphicFramePr>
        <p:xfrm>
          <a:off x="4898374" y="3976402"/>
          <a:ext cx="1642852" cy="4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7" imgW="850900" imgH="228600" progId="Equation.DSMT4">
                  <p:embed/>
                </p:oleObj>
              </mc:Choice>
              <mc:Fallback>
                <p:oleObj name="Equation" r:id="rId7" imgW="850900" imgH="22860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374" y="3976402"/>
                        <a:ext cx="1642852" cy="4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 bwMode="auto">
          <a:xfrm>
            <a:off x="4275725" y="4074144"/>
            <a:ext cx="374574" cy="253388"/>
          </a:xfrm>
          <a:prstGeom prst="rightArrow">
            <a:avLst/>
          </a:prstGeom>
          <a:solidFill>
            <a:srgbClr val="CC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Arial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047082"/>
              </p:ext>
            </p:extLst>
          </p:nvPr>
        </p:nvGraphicFramePr>
        <p:xfrm>
          <a:off x="7281520" y="3965922"/>
          <a:ext cx="188118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9" imgW="965200" imgH="279400" progId="Equation.DSMT4">
                  <p:embed/>
                </p:oleObj>
              </mc:Choice>
              <mc:Fallback>
                <p:oleObj name="Equation" r:id="rId9" imgW="965200" imgH="27940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520" y="3965922"/>
                        <a:ext cx="1881187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2559" y="5025485"/>
            <a:ext cx="991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original eigenvalue problem is thus reduced to this simpler “reduced” eigenvalue problem.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991438"/>
              </p:ext>
            </p:extLst>
          </p:nvPr>
        </p:nvGraphicFramePr>
        <p:xfrm>
          <a:off x="5952871" y="5805946"/>
          <a:ext cx="944868" cy="414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11" imgW="520700" imgH="228600" progId="Equation.DSMT4">
                  <p:embed/>
                </p:oleObj>
              </mc:Choice>
              <mc:Fallback>
                <p:oleObj name="Equation" r:id="rId11" imgW="520700" imgH="228600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871" y="5805946"/>
                        <a:ext cx="944868" cy="4148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75726" y="580449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notation:</a:t>
            </a:r>
          </a:p>
        </p:txBody>
      </p:sp>
      <p:graphicFrame>
        <p:nvGraphicFramePr>
          <p:cNvPr id="669794" name="Object 98"/>
          <p:cNvGraphicFramePr>
            <a:graphicFrameLocks noChangeAspect="1"/>
          </p:cNvGraphicFramePr>
          <p:nvPr/>
        </p:nvGraphicFramePr>
        <p:xfrm>
          <a:off x="4431166" y="980621"/>
          <a:ext cx="3305128" cy="608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13" imgW="2819400" imgH="520700" progId="Equation.DSMT4">
                  <p:embed/>
                </p:oleObj>
              </mc:Choice>
              <mc:Fallback>
                <p:oleObj name="Equation" r:id="rId13" imgW="2819400" imgH="520700" progId="Equation.DSMT4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1166" y="980621"/>
                        <a:ext cx="3305128" cy="608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3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625687" y="1388125"/>
            <a:ext cx="6841474" cy="2423711"/>
          </a:xfrm>
          <a:prstGeom prst="rect">
            <a:avLst/>
          </a:prstGeom>
          <a:solidFill>
            <a:srgbClr val="CC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Arial" charset="0"/>
            </a:endParaRPr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414565" y="815975"/>
            <a:ext cx="62360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Introduce </a:t>
            </a:r>
            <a:r>
              <a:rPr lang="en-US" sz="2000" u="sng" dirty="0">
                <a:solidFill>
                  <a:srgbClr val="0000FF"/>
                </a:solidFill>
                <a:latin typeface="Arial" charset="0"/>
              </a:rPr>
              <a:t>eigenfunctions</a:t>
            </a:r>
            <a:r>
              <a:rPr lang="en-US" sz="20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of the 2-D Laplace operator:</a:t>
            </a:r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469900" y="4026820"/>
            <a:ext cx="87126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For a rectangular patch we have, from separation of variables (or guessing):</a:t>
            </a:r>
          </a:p>
        </p:txBody>
      </p:sp>
      <p:graphicFrame>
        <p:nvGraphicFramePr>
          <p:cNvPr id="409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20998"/>
              </p:ext>
            </p:extLst>
          </p:nvPr>
        </p:nvGraphicFramePr>
        <p:xfrm>
          <a:off x="5200801" y="1438744"/>
          <a:ext cx="14478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3" imgW="596900" imgH="228600" progId="Equation.DSMT4">
                  <p:embed/>
                </p:oleObj>
              </mc:Choice>
              <mc:Fallback>
                <p:oleObj name="Equation" r:id="rId3" imgW="596900" imgH="228600" progId="Equation.DSMT4">
                  <p:embed/>
                  <p:pic>
                    <p:nvPicPr>
                      <p:cNvPr id="0" name="Picture 3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801" y="1438744"/>
                        <a:ext cx="144780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367058"/>
              </p:ext>
            </p:extLst>
          </p:nvPr>
        </p:nvGraphicFramePr>
        <p:xfrm>
          <a:off x="3898900" y="2133600"/>
          <a:ext cx="38750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5" imgW="1765300" imgH="241300" progId="Equation.DSMT4">
                  <p:embed/>
                </p:oleObj>
              </mc:Choice>
              <mc:Fallback>
                <p:oleObj name="Equation" r:id="rId5" imgW="1765300" imgH="241300" progId="Equation.DSMT4">
                  <p:embed/>
                  <p:pic>
                    <p:nvPicPr>
                      <p:cNvPr id="0" name="Picture 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2133600"/>
                        <a:ext cx="38750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140936"/>
              </p:ext>
            </p:extLst>
          </p:nvPr>
        </p:nvGraphicFramePr>
        <p:xfrm>
          <a:off x="5233989" y="2937290"/>
          <a:ext cx="1357771" cy="740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7" imgW="710891" imgH="393529" progId="Equation.DSMT4">
                  <p:embed/>
                </p:oleObj>
              </mc:Choice>
              <mc:Fallback>
                <p:oleObj name="Equation" r:id="rId7" imgW="710891" imgH="393529" progId="Equation.DSMT4">
                  <p:embed/>
                  <p:pic>
                    <p:nvPicPr>
                      <p:cNvPr id="0" name="Picture 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9" y="2937290"/>
                        <a:ext cx="1357771" cy="7409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383024"/>
              </p:ext>
            </p:extLst>
          </p:nvPr>
        </p:nvGraphicFramePr>
        <p:xfrm>
          <a:off x="2827589" y="4568781"/>
          <a:ext cx="37655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9" imgW="2108200" imgH="1066800" progId="Equation.DSMT4">
                  <p:embed/>
                </p:oleObj>
              </mc:Choice>
              <mc:Fallback>
                <p:oleObj name="Equation" r:id="rId9" imgW="2108200" imgH="1066800" progId="Equation.DSMT4">
                  <p:embed/>
                  <p:pic>
                    <p:nvPicPr>
                      <p:cNvPr id="0" name="Picture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589" y="4568781"/>
                        <a:ext cx="3765550" cy="1905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10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26915"/>
              </p:ext>
            </p:extLst>
          </p:nvPr>
        </p:nvGraphicFramePr>
        <p:xfrm>
          <a:off x="6907251" y="3116842"/>
          <a:ext cx="1931949" cy="415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11" imgW="1104900" imgH="241300" progId="Equation.DSMT4">
                  <p:embed/>
                </p:oleObj>
              </mc:Choice>
              <mc:Fallback>
                <p:oleObj name="Equation" r:id="rId11" imgW="1104900" imgH="241300" progId="Equation.DSMT4">
                  <p:embed/>
                  <p:pic>
                    <p:nvPicPr>
                      <p:cNvPr id="0" name="Picture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251" y="3116842"/>
                        <a:ext cx="1931949" cy="4155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16322" y="5021815"/>
            <a:ext cx="3985078" cy="92333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Note:</a:t>
            </a:r>
          </a:p>
          <a:p>
            <a:pPr algn="ctr"/>
            <a:r>
              <a:rPr lang="en-US" dirty="0"/>
              <a:t>The eigenvalues are real and the eigenfunctions are orthogonal.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819400" y="200026"/>
            <a:ext cx="65151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Eigenvalue Problem (cont.)</a:t>
            </a:r>
          </a:p>
        </p:txBody>
      </p:sp>
    </p:spTree>
    <p:extLst>
      <p:ext uri="{BB962C8B-B14F-4D97-AF65-F5344CB8AC3E}">
        <p14:creationId xmlns:p14="http://schemas.microsoft.com/office/powerpoint/2010/main" val="603162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1" y="125414"/>
            <a:ext cx="6457950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Eigenfunction Expansion</a:t>
            </a:r>
          </a:p>
        </p:txBody>
      </p:sp>
      <p:sp>
        <p:nvSpPr>
          <p:cNvPr id="5128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550863" y="893763"/>
            <a:ext cx="4738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Assume an “eigenfunction expansion”:</a:t>
            </a: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1866900" y="3460523"/>
            <a:ext cx="927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Hence</a:t>
            </a:r>
          </a:p>
        </p:txBody>
      </p:sp>
      <p:graphicFrame>
        <p:nvGraphicFramePr>
          <p:cNvPr id="51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118101"/>
              </p:ext>
            </p:extLst>
          </p:nvPr>
        </p:nvGraphicFramePr>
        <p:xfrm>
          <a:off x="2503489" y="1473200"/>
          <a:ext cx="34258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3" imgW="1586811" imgH="355446" progId="Equation.DSMT4">
                  <p:embed/>
                </p:oleObj>
              </mc:Choice>
              <mc:Fallback>
                <p:oleObj name="Equation" r:id="rId3" imgW="1586811" imgH="355446" progId="Equation.DSMT4">
                  <p:embed/>
                  <p:pic>
                    <p:nvPicPr>
                      <p:cNvPr id="0" name="Picture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9" y="1473200"/>
                        <a:ext cx="3425825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899911"/>
              </p:ext>
            </p:extLst>
          </p:nvPr>
        </p:nvGraphicFramePr>
        <p:xfrm>
          <a:off x="3076576" y="2544456"/>
          <a:ext cx="310832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5" imgW="1295400" imgH="241300" progId="Equation.DSMT4">
                  <p:embed/>
                </p:oleObj>
              </mc:Choice>
              <mc:Fallback>
                <p:oleObj name="Equation" r:id="rId5" imgW="1295400" imgH="241300" progId="Equation.DSMT4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6" y="2544456"/>
                        <a:ext cx="3108325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003169"/>
              </p:ext>
            </p:extLst>
          </p:nvPr>
        </p:nvGraphicFramePr>
        <p:xfrm>
          <a:off x="3038475" y="3392687"/>
          <a:ext cx="4867275" cy="74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7" imgW="2324100" imgH="355600" progId="Equation.DSMT4">
                  <p:embed/>
                </p:oleObj>
              </mc:Choice>
              <mc:Fallback>
                <p:oleObj name="Equation" r:id="rId7" imgW="2324100" imgH="355600" progId="Equation.DSMT4">
                  <p:embed/>
                  <p:pic>
                    <p:nvPicPr>
                      <p:cNvPr id="0" name="Picture 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3392687"/>
                        <a:ext cx="4867275" cy="744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Rectangle 17"/>
          <p:cNvSpPr>
            <a:spLocks noChangeArrowheads="1"/>
          </p:cNvSpPr>
          <p:nvPr/>
        </p:nvSpPr>
        <p:spPr bwMode="auto">
          <a:xfrm>
            <a:off x="1600201" y="5208588"/>
            <a:ext cx="5923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Using this property of the eigenfunctions, we have:</a:t>
            </a:r>
          </a:p>
        </p:txBody>
      </p:sp>
      <p:graphicFrame>
        <p:nvGraphicFramePr>
          <p:cNvPr id="512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687328"/>
              </p:ext>
            </p:extLst>
          </p:nvPr>
        </p:nvGraphicFramePr>
        <p:xfrm>
          <a:off x="3765550" y="5778500"/>
          <a:ext cx="46370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9" imgW="2247900" imgH="368300" progId="Equation.DSMT4">
                  <p:embed/>
                </p:oleObj>
              </mc:Choice>
              <mc:Fallback>
                <p:oleObj name="Equation" r:id="rId9" imgW="2247900" imgH="368300" progId="Equation.DSMT4">
                  <p:embed/>
                  <p:pic>
                    <p:nvPicPr>
                      <p:cNvPr id="0" name="Picture 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5778500"/>
                        <a:ext cx="4637088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8"/>
          <p:cNvSpPr>
            <a:spLocks noChangeArrowheads="1"/>
          </p:cNvSpPr>
          <p:nvPr/>
        </p:nvSpPr>
        <p:spPr bwMode="auto">
          <a:xfrm>
            <a:off x="927101" y="2605088"/>
            <a:ext cx="2149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This must satisfy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685911"/>
              </p:ext>
            </p:extLst>
          </p:nvPr>
        </p:nvGraphicFramePr>
        <p:xfrm>
          <a:off x="6335544" y="1569887"/>
          <a:ext cx="1659489" cy="414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11" imgW="1015559" imgH="253890" progId="Equation.DSMT4">
                  <p:embed/>
                </p:oleObj>
              </mc:Choice>
              <mc:Fallback>
                <p:oleObj name="Equation" r:id="rId11" imgW="1015559" imgH="253890" progId="Equation.DSMT4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544" y="1569887"/>
                        <a:ext cx="1659489" cy="4148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4451640-E813-A2B6-5939-5FE418E151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748298"/>
              </p:ext>
            </p:extLst>
          </p:nvPr>
        </p:nvGraphicFramePr>
        <p:xfrm>
          <a:off x="4292901" y="4427624"/>
          <a:ext cx="38750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13" imgW="3875765" imgH="521306" progId="Equation.DSMT4">
                  <p:embed/>
                </p:oleObj>
              </mc:Choice>
              <mc:Fallback>
                <p:oleObj name="Equation" r:id="rId13" imgW="3875765" imgH="5213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92901" y="4427624"/>
                        <a:ext cx="3875087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133B145-D36C-172C-9808-4AA9A0B6CB43}"/>
              </a:ext>
            </a:extLst>
          </p:cNvPr>
          <p:cNvCxnSpPr/>
          <p:nvPr/>
        </p:nvCxnSpPr>
        <p:spPr bwMode="auto">
          <a:xfrm>
            <a:off x="4195119" y="3898557"/>
            <a:ext cx="247135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1920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143000" y="1565693"/>
            <a:ext cx="594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Note that the eigenfunctions are </a:t>
            </a:r>
            <a:r>
              <a:rPr lang="en-US" sz="2000" u="sng" dirty="0">
                <a:solidFill>
                  <a:srgbClr val="0000FF"/>
                </a:solidFill>
                <a:latin typeface="Arial" charset="0"/>
              </a:rPr>
              <a:t>orthogonal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, so that</a:t>
            </a:r>
          </a:p>
        </p:txBody>
      </p:sp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2407034" y="3441795"/>
            <a:ext cx="926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Define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83853" y="887497"/>
            <a:ext cx="6907660" cy="447675"/>
            <a:chOff x="959853" y="887496"/>
            <a:chExt cx="6907660" cy="447675"/>
          </a:xfrm>
          <a:solidFill>
            <a:srgbClr val="FFFF99"/>
          </a:solidFill>
        </p:grpSpPr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959853" y="898609"/>
              <a:ext cx="6907660" cy="400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dirty="0">
                  <a:solidFill>
                    <a:srgbClr val="0000FF"/>
                  </a:solidFill>
                  <a:latin typeface="Arial" charset="0"/>
                </a:rPr>
                <a:t>Multiply the previous equation by                   and integrate.</a:t>
              </a:r>
            </a:p>
          </p:txBody>
        </p:sp>
        <p:graphicFrame>
          <p:nvGraphicFramePr>
            <p:cNvPr id="6146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1319643"/>
                </p:ext>
              </p:extLst>
            </p:nvPr>
          </p:nvGraphicFramePr>
          <p:xfrm>
            <a:off x="4827671" y="887496"/>
            <a:ext cx="119221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4" name="Equation" r:id="rId3" imgW="647700" imgH="241300" progId="Equation.DSMT4">
                    <p:embed/>
                  </p:oleObj>
                </mc:Choice>
                <mc:Fallback>
                  <p:oleObj name="Equation" r:id="rId3" imgW="647700" imgH="241300" progId="Equation.DSMT4">
                    <p:embed/>
                    <p:pic>
                      <p:nvPicPr>
                        <p:cNvPr id="0" name="Picture 2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7671" y="887496"/>
                          <a:ext cx="119221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4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860859"/>
              </p:ext>
            </p:extLst>
          </p:nvPr>
        </p:nvGraphicFramePr>
        <p:xfrm>
          <a:off x="3314126" y="2130281"/>
          <a:ext cx="56451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5" imgW="3111500" imgH="393700" progId="Equation.DSMT4">
                  <p:embed/>
                </p:oleObj>
              </mc:Choice>
              <mc:Fallback>
                <p:oleObj name="Equation" r:id="rId5" imgW="3111500" imgH="393700" progId="Equation.DSMT4">
                  <p:embed/>
                  <p:pic>
                    <p:nvPicPr>
                      <p:cNvPr id="0" name="Picture 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126" y="2130281"/>
                        <a:ext cx="564515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237266"/>
              </p:ext>
            </p:extLst>
          </p:nvPr>
        </p:nvGraphicFramePr>
        <p:xfrm>
          <a:off x="3046641" y="4363131"/>
          <a:ext cx="64611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7" imgW="3771900" imgH="393700" progId="Equation.DSMT4">
                  <p:embed/>
                </p:oleObj>
              </mc:Choice>
              <mc:Fallback>
                <p:oleObj name="Equation" r:id="rId7" imgW="3771900" imgH="393700" progId="Equation.DSMT4">
                  <p:embed/>
                  <p:pic>
                    <p:nvPicPr>
                      <p:cNvPr id="0" name="Picture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641" y="4363131"/>
                        <a:ext cx="6461125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512898"/>
              </p:ext>
            </p:extLst>
          </p:nvPr>
        </p:nvGraphicFramePr>
        <p:xfrm>
          <a:off x="3230564" y="5802313"/>
          <a:ext cx="60801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9" imgW="2679700" imgH="279400" progId="Equation.DSMT4">
                  <p:embed/>
                </p:oleObj>
              </mc:Choice>
              <mc:Fallback>
                <p:oleObj name="Equation" r:id="rId9" imgW="2679700" imgH="279400" progId="Equation.DSMT4">
                  <p:embed/>
                  <p:pic>
                    <p:nvPicPr>
                      <p:cNvPr id="0" name="Picture 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564" y="5802313"/>
                        <a:ext cx="6080125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Rectangle 19"/>
          <p:cNvSpPr>
            <a:spLocks noChangeArrowheads="1"/>
          </p:cNvSpPr>
          <p:nvPr/>
        </p:nvSpPr>
        <p:spPr bwMode="auto">
          <a:xfrm>
            <a:off x="2293939" y="5249864"/>
            <a:ext cx="18311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We then have: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2033" y="2811895"/>
            <a:ext cx="658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Note: </a:t>
            </a:r>
            <a:r>
              <a:rPr lang="en-US" sz="1400" dirty="0"/>
              <a:t>The eigenfunctions are real, so we can drop the conjugate here if we want.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400301" y="125414"/>
            <a:ext cx="76295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Eigenfunction Expansion (cont.)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314863"/>
              </p:ext>
            </p:extLst>
          </p:nvPr>
        </p:nvGraphicFramePr>
        <p:xfrm>
          <a:off x="3631760" y="3440944"/>
          <a:ext cx="3151360" cy="68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11" imgW="1765300" imgH="381000" progId="Equation.DSMT4">
                  <p:embed/>
                </p:oleObj>
              </mc:Choice>
              <mc:Fallback>
                <p:oleObj name="Equation" r:id="rId11" imgW="1765300" imgH="381000" progId="Equation.DSMT4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760" y="3440944"/>
                        <a:ext cx="3151360" cy="68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 bwMode="auto">
          <a:xfrm>
            <a:off x="2413794" y="4494882"/>
            <a:ext cx="390655" cy="240404"/>
          </a:xfrm>
          <a:prstGeom prst="rightArrow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60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800864" y="883510"/>
            <a:ext cx="63353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Hence, we have (removing the primes in the notation):</a:t>
            </a:r>
          </a:p>
        </p:txBody>
      </p:sp>
      <p:sp>
        <p:nvSpPr>
          <p:cNvPr id="7180" name="Rectangle 14"/>
          <p:cNvSpPr>
            <a:spLocks noChangeArrowheads="1"/>
          </p:cNvSpPr>
          <p:nvPr/>
        </p:nvSpPr>
        <p:spPr bwMode="auto">
          <a:xfrm>
            <a:off x="1907983" y="2493335"/>
            <a:ext cx="970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Recall:</a:t>
            </a:r>
          </a:p>
        </p:txBody>
      </p:sp>
      <p:graphicFrame>
        <p:nvGraphicFramePr>
          <p:cNvPr id="717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225336"/>
              </p:ext>
            </p:extLst>
          </p:nvPr>
        </p:nvGraphicFramePr>
        <p:xfrm>
          <a:off x="3926657" y="1335890"/>
          <a:ext cx="3664180" cy="940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3" imgW="1866900" imgH="482600" progId="Equation.DSMT4">
                  <p:embed/>
                </p:oleObj>
              </mc:Choice>
              <mc:Fallback>
                <p:oleObj name="Equation" r:id="rId3" imgW="1866900" imgH="482600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657" y="1335890"/>
                        <a:ext cx="3664180" cy="940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305764"/>
              </p:ext>
            </p:extLst>
          </p:nvPr>
        </p:nvGraphicFramePr>
        <p:xfrm>
          <a:off x="3533566" y="3334814"/>
          <a:ext cx="5211762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5" imgW="2298700" imgH="482600" progId="Equation.DSMT4">
                  <p:embed/>
                </p:oleObj>
              </mc:Choice>
              <mc:Fallback>
                <p:oleObj name="Equation" r:id="rId5" imgW="2298700" imgH="482600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566" y="3334814"/>
                        <a:ext cx="5211762" cy="10890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9"/>
          <p:cNvSpPr>
            <a:spLocks noChangeArrowheads="1"/>
          </p:cNvSpPr>
          <p:nvPr/>
        </p:nvSpPr>
        <p:spPr bwMode="auto">
          <a:xfrm>
            <a:off x="1933576" y="4949826"/>
            <a:ext cx="555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The field inside the patch cavity is then given by</a:t>
            </a:r>
          </a:p>
        </p:txBody>
      </p:sp>
      <p:graphicFrame>
        <p:nvGraphicFramePr>
          <p:cNvPr id="71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248563"/>
              </p:ext>
            </p:extLst>
          </p:nvPr>
        </p:nvGraphicFramePr>
        <p:xfrm>
          <a:off x="3276601" y="5589588"/>
          <a:ext cx="54451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7" imgW="2273300" imgH="355600" progId="Equation.DSMT4">
                  <p:embed/>
                </p:oleObj>
              </mc:Choice>
              <mc:Fallback>
                <p:oleObj name="Equation" r:id="rId7" imgW="2273300" imgH="3556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5589588"/>
                        <a:ext cx="5445125" cy="8429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717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835592"/>
              </p:ext>
            </p:extLst>
          </p:nvPr>
        </p:nvGraphicFramePr>
        <p:xfrm>
          <a:off x="2878120" y="2493336"/>
          <a:ext cx="2459037" cy="42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9" imgW="1384300" imgH="241300" progId="Equation.DSMT4">
                  <p:embed/>
                </p:oleObj>
              </mc:Choice>
              <mc:Fallback>
                <p:oleObj name="Equation" r:id="rId9" imgW="1384300" imgH="241300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20" y="2493336"/>
                        <a:ext cx="2459037" cy="42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400301" y="125414"/>
            <a:ext cx="76295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Eigenfunction Expansion (cont.)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953367" y="3687223"/>
            <a:ext cx="1366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Therefore:</a:t>
            </a:r>
          </a:p>
        </p:txBody>
      </p:sp>
    </p:spTree>
    <p:extLst>
      <p:ext uri="{BB962C8B-B14F-4D97-AF65-F5344CB8AC3E}">
        <p14:creationId xmlns:p14="http://schemas.microsoft.com/office/powerpoint/2010/main" val="3477124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5" name="Rectangle 7"/>
          <p:cNvSpPr>
            <a:spLocks noChangeArrowheads="1"/>
          </p:cNvSpPr>
          <p:nvPr/>
        </p:nvSpPr>
        <p:spPr bwMode="auto">
          <a:xfrm>
            <a:off x="1181101" y="874713"/>
            <a:ext cx="31165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For the rectangular patch:</a:t>
            </a:r>
          </a:p>
        </p:txBody>
      </p:sp>
      <p:sp>
        <p:nvSpPr>
          <p:cNvPr id="11276" name="Rectangle 8"/>
          <p:cNvSpPr>
            <a:spLocks noChangeArrowheads="1"/>
          </p:cNvSpPr>
          <p:nvPr/>
        </p:nvSpPr>
        <p:spPr bwMode="auto">
          <a:xfrm>
            <a:off x="2884122" y="4156637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where</a:t>
            </a:r>
          </a:p>
        </p:txBody>
      </p:sp>
      <p:graphicFrame>
        <p:nvGraphicFramePr>
          <p:cNvPr id="1126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629263"/>
              </p:ext>
            </p:extLst>
          </p:nvPr>
        </p:nvGraphicFramePr>
        <p:xfrm>
          <a:off x="3489861" y="1482687"/>
          <a:ext cx="2995613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3" imgW="1778000" imgH="1371600" progId="Equation.DSMT4">
                  <p:embed/>
                </p:oleObj>
              </mc:Choice>
              <mc:Fallback>
                <p:oleObj name="Equation" r:id="rId3" imgW="1778000" imgH="13716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861" y="1482687"/>
                        <a:ext cx="2995613" cy="2308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330560"/>
              </p:ext>
            </p:extLst>
          </p:nvPr>
        </p:nvGraphicFramePr>
        <p:xfrm>
          <a:off x="4135631" y="4433027"/>
          <a:ext cx="188753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5" imgW="1091726" imgH="253890" progId="Equation.DSMT4">
                  <p:embed/>
                </p:oleObj>
              </mc:Choice>
              <mc:Fallback>
                <p:oleObj name="Equation" r:id="rId5" imgW="1091726" imgH="25389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631" y="4433027"/>
                        <a:ext cx="1887537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278527"/>
              </p:ext>
            </p:extLst>
          </p:nvPr>
        </p:nvGraphicFramePr>
        <p:xfrm>
          <a:off x="3443231" y="5810310"/>
          <a:ext cx="4878445" cy="818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7" imgW="2895600" imgH="482600" progId="Equation.DSMT4">
                  <p:embed/>
                </p:oleObj>
              </mc:Choice>
              <mc:Fallback>
                <p:oleObj name="Equation" r:id="rId7" imgW="2895600" imgH="4826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31" y="5810310"/>
                        <a:ext cx="4878445" cy="8185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3176" y="5410200"/>
            <a:ext cx="1276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We need: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400301" y="125414"/>
            <a:ext cx="76295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Eigenfunction Expansion (cont.)</a:t>
            </a:r>
          </a:p>
        </p:txBody>
      </p:sp>
    </p:spTree>
    <p:extLst>
      <p:ext uri="{BB962C8B-B14F-4D97-AF65-F5344CB8AC3E}">
        <p14:creationId xmlns:p14="http://schemas.microsoft.com/office/powerpoint/2010/main" val="127434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0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01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0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03" name="Rectangle 7"/>
          <p:cNvSpPr>
            <a:spLocks noChangeArrowheads="1"/>
          </p:cNvSpPr>
          <p:nvPr/>
        </p:nvSpPr>
        <p:spPr bwMode="auto">
          <a:xfrm>
            <a:off x="2508753" y="1617078"/>
            <a:ext cx="16514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The result is:</a:t>
            </a:r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2039"/>
              </p:ext>
            </p:extLst>
          </p:nvPr>
        </p:nvGraphicFramePr>
        <p:xfrm>
          <a:off x="3208338" y="2283738"/>
          <a:ext cx="5326062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3" imgW="2527300" imgH="431800" progId="Equation.DSMT4">
                  <p:embed/>
                </p:oleObj>
              </mc:Choice>
              <mc:Fallback>
                <p:oleObj name="Equation" r:id="rId3" imgW="2527300" imgH="43180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2283738"/>
                        <a:ext cx="5326062" cy="9032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314232"/>
              </p:ext>
            </p:extLst>
          </p:nvPr>
        </p:nvGraphicFramePr>
        <p:xfrm>
          <a:off x="4714374" y="3562657"/>
          <a:ext cx="1562100" cy="721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5" imgW="990600" imgH="457200" progId="Equation.DSMT4">
                  <p:embed/>
                </p:oleObj>
              </mc:Choice>
              <mc:Fallback>
                <p:oleObj name="Equation" r:id="rId5" imgW="990600" imgH="45720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374" y="3562657"/>
                        <a:ext cx="1562100" cy="7212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400301" y="125414"/>
            <a:ext cx="76295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Eigenfunction Expansion (cont.)</a:t>
            </a:r>
          </a:p>
        </p:txBody>
      </p:sp>
    </p:spTree>
    <p:extLst>
      <p:ext uri="{BB962C8B-B14F-4D97-AF65-F5344CB8AC3E}">
        <p14:creationId xmlns:p14="http://schemas.microsoft.com/office/powerpoint/2010/main" val="869402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9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536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881713"/>
              </p:ext>
            </p:extLst>
          </p:nvPr>
        </p:nvGraphicFramePr>
        <p:xfrm>
          <a:off x="2693988" y="2211389"/>
          <a:ext cx="603885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3" imgW="3504960" imgH="787320" progId="Equation.DSMT4">
                  <p:embed/>
                </p:oleObj>
              </mc:Choice>
              <mc:Fallback>
                <p:oleObj name="Equation" r:id="rId3" imgW="3504960" imgH="78732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2211389"/>
                        <a:ext cx="6038850" cy="136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623748"/>
              </p:ext>
            </p:extLst>
          </p:nvPr>
        </p:nvGraphicFramePr>
        <p:xfrm>
          <a:off x="3554007" y="4868856"/>
          <a:ext cx="4947698" cy="1010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5" imgW="2362200" imgH="482600" progId="Equation.DSMT4">
                  <p:embed/>
                </p:oleObj>
              </mc:Choice>
              <mc:Fallback>
                <p:oleObj name="Equation" r:id="rId5" imgW="2362200" imgH="48260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007" y="4868856"/>
                        <a:ext cx="4947698" cy="101082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1729038" y="1376446"/>
            <a:ext cx="4639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For a filamentary feed current we have: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400301" y="125414"/>
            <a:ext cx="76295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Eigenfunction Expansion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5487" y="4197531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Hence, we have</a:t>
            </a:r>
          </a:p>
        </p:txBody>
      </p:sp>
    </p:spTree>
    <p:extLst>
      <p:ext uri="{BB962C8B-B14F-4D97-AF65-F5344CB8AC3E}">
        <p14:creationId xmlns:p14="http://schemas.microsoft.com/office/powerpoint/2010/main" val="3735416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453264" y="2686816"/>
            <a:ext cx="5011782" cy="4066152"/>
          </a:xfrm>
          <a:prstGeom prst="rect">
            <a:avLst/>
          </a:prstGeom>
          <a:solidFill>
            <a:srgbClr val="CC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Arial" charset="0"/>
            </a:endParaRPr>
          </a:p>
        </p:txBody>
      </p:sp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81" name="Rectangle 19"/>
          <p:cNvSpPr>
            <a:spLocks noChangeArrowheads="1"/>
          </p:cNvSpPr>
          <p:nvPr/>
        </p:nvSpPr>
        <p:spPr bwMode="auto">
          <a:xfrm>
            <a:off x="761671" y="799219"/>
            <a:ext cx="7531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The final form for the </a:t>
            </a:r>
            <a:r>
              <a:rPr lang="en-US" sz="2000" u="sng" dirty="0">
                <a:solidFill>
                  <a:srgbClr val="0000FF"/>
                </a:solidFill>
                <a:latin typeface="Arial" charset="0"/>
              </a:rPr>
              <a:t>field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inside the patch cavity is then given by:</a:t>
            </a:r>
          </a:p>
        </p:txBody>
      </p:sp>
      <p:graphicFrame>
        <p:nvGraphicFramePr>
          <p:cNvPr id="71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361230"/>
              </p:ext>
            </p:extLst>
          </p:nvPr>
        </p:nvGraphicFramePr>
        <p:xfrm>
          <a:off x="2929546" y="1387218"/>
          <a:ext cx="58420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3" imgW="2438400" imgH="431800" progId="Equation.DSMT4">
                  <p:embed/>
                </p:oleObj>
              </mc:Choice>
              <mc:Fallback>
                <p:oleObj name="Equation" r:id="rId3" imgW="2438400" imgH="431800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546" y="1387218"/>
                        <a:ext cx="5842000" cy="10239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069787"/>
              </p:ext>
            </p:extLst>
          </p:nvPr>
        </p:nvGraphicFramePr>
        <p:xfrm>
          <a:off x="5892206" y="2881859"/>
          <a:ext cx="3610140" cy="75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quation" r:id="rId5" imgW="2298700" imgH="482600" progId="Equation.DSMT4">
                  <p:embed/>
                </p:oleObj>
              </mc:Choice>
              <mc:Fallback>
                <p:oleObj name="Equation" r:id="rId5" imgW="2298700" imgH="482600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206" y="2881859"/>
                        <a:ext cx="3610140" cy="758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174142"/>
              </p:ext>
            </p:extLst>
          </p:nvPr>
        </p:nvGraphicFramePr>
        <p:xfrm>
          <a:off x="1325199" y="2805070"/>
          <a:ext cx="2657475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Equation" r:id="rId7" imgW="1778000" imgH="1371600" progId="Equation.DSMT4">
                  <p:embed/>
                </p:oleObj>
              </mc:Choice>
              <mc:Fallback>
                <p:oleObj name="Equation" r:id="rId7" imgW="1778000" imgH="1371600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199" y="2805070"/>
                        <a:ext cx="2657475" cy="2047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496939"/>
              </p:ext>
            </p:extLst>
          </p:nvPr>
        </p:nvGraphicFramePr>
        <p:xfrm>
          <a:off x="5878565" y="3975023"/>
          <a:ext cx="3516270" cy="720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Equation" r:id="rId9" imgW="2362200" imgH="482600" progId="Equation.DSMT4">
                  <p:embed/>
                </p:oleObj>
              </mc:Choice>
              <mc:Fallback>
                <p:oleObj name="Equation" r:id="rId9" imgW="2362200" imgH="482600" progId="Equation.DSMT4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565" y="3975023"/>
                        <a:ext cx="3516270" cy="72016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20374"/>
              </p:ext>
            </p:extLst>
          </p:nvPr>
        </p:nvGraphicFramePr>
        <p:xfrm>
          <a:off x="5862187" y="4957562"/>
          <a:ext cx="3942034" cy="667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Equation" r:id="rId11" imgW="5326613" imgH="902372" progId="Equation.DSMT4">
                  <p:embed/>
                </p:oleObj>
              </mc:Choice>
              <mc:Fallback>
                <p:oleObj name="Equation" r:id="rId11" imgW="5326613" imgH="902372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187" y="4957562"/>
                        <a:ext cx="3942034" cy="6673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1FDB6CE6-1E20-A1FE-0AB3-75E22F1A3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654" y="47108"/>
            <a:ext cx="7629525" cy="67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Eigenfunction Expansion (cont.)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890A2D7-B807-FA4D-04D9-A3EBD14D99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084788"/>
              </p:ext>
            </p:extLst>
          </p:nvPr>
        </p:nvGraphicFramePr>
        <p:xfrm>
          <a:off x="803976" y="5205676"/>
          <a:ext cx="3376192" cy="39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quation" r:id="rId13" imgW="3781151" imgH="447811" progId="Equation.DSMT4">
                  <p:embed/>
                </p:oleObj>
              </mc:Choice>
              <mc:Fallback>
                <p:oleObj name="Equation" r:id="rId13" imgW="3781151" imgH="4478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03976" y="5205676"/>
                        <a:ext cx="3376192" cy="39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6A4A3C0-C1F3-EB4C-1F6A-9CB77195F0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609691"/>
              </p:ext>
            </p:extLst>
          </p:nvPr>
        </p:nvGraphicFramePr>
        <p:xfrm>
          <a:off x="5949993" y="5830119"/>
          <a:ext cx="2689135" cy="712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quation" r:id="rId15" imgW="2108160" imgH="558720" progId="Equation.DSMT4">
                  <p:embed/>
                </p:oleObj>
              </mc:Choice>
              <mc:Fallback>
                <p:oleObj name="Equation" r:id="rId15" imgW="21081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49993" y="5830119"/>
                        <a:ext cx="2689135" cy="712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72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93912" y="414243"/>
            <a:ext cx="7877060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Cavity Model for Patch Antenna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8" name="Text Box 143"/>
          <p:cNvSpPr txBox="1">
            <a:spLocks noChangeArrowheads="1"/>
          </p:cNvSpPr>
          <p:nvPr/>
        </p:nvSpPr>
        <p:spPr bwMode="auto">
          <a:xfrm>
            <a:off x="920578" y="1428565"/>
            <a:ext cx="10651524" cy="7078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We use the cavity model and the method of eigenfunction expansion to solve for the input impedance of the rectangular microstrip patch antenna.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9863" y="6210239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current feed at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950352" y="3848822"/>
            <a:ext cx="3821382" cy="1630070"/>
            <a:chOff x="4832330" y="3675826"/>
            <a:chExt cx="3821382" cy="16300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2330" y="3675826"/>
              <a:ext cx="3821382" cy="1630070"/>
            </a:xfrm>
            <a:prstGeom prst="rect">
              <a:avLst/>
            </a:prstGeom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9238213"/>
                </p:ext>
              </p:extLst>
            </p:nvPr>
          </p:nvGraphicFramePr>
          <p:xfrm>
            <a:off x="7417551" y="4504240"/>
            <a:ext cx="547353" cy="317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Equation" r:id="rId4" imgW="393529" imgH="228501" progId="Equation.DSMT4">
                    <p:embed/>
                  </p:oleObj>
                </mc:Choice>
                <mc:Fallback>
                  <p:oleObj name="Equation" r:id="rId4" imgW="393529" imgH="228501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7551" y="4504240"/>
                          <a:ext cx="547353" cy="3178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" name="Straight Arrow Connector 4"/>
          <p:cNvCxnSpPr/>
          <p:nvPr/>
        </p:nvCxnSpPr>
        <p:spPr bwMode="auto">
          <a:xfrm flipV="1">
            <a:off x="7998493" y="4756014"/>
            <a:ext cx="1057620" cy="13330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F2546F5-B63A-E5AE-60AD-79A855FDAC68}"/>
              </a:ext>
            </a:extLst>
          </p:cNvPr>
          <p:cNvSpPr txBox="1"/>
          <p:nvPr/>
        </p:nvSpPr>
        <p:spPr>
          <a:xfrm>
            <a:off x="1291281" y="2520779"/>
            <a:ext cx="992034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The cavity model is an efficient and yet accurate method for calculating the input impedance.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The cavity model justifies the RLC circuit model.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183A341-D919-3399-2457-E9C537FAF1EF}"/>
              </a:ext>
            </a:extLst>
          </p:cNvPr>
          <p:cNvGrpSpPr/>
          <p:nvPr/>
        </p:nvGrpSpPr>
        <p:grpSpPr>
          <a:xfrm>
            <a:off x="281126" y="3460355"/>
            <a:ext cx="6765141" cy="2805336"/>
            <a:chOff x="281126" y="3460355"/>
            <a:chExt cx="6765141" cy="2805336"/>
          </a:xfrm>
        </p:grpSpPr>
        <p:sp>
          <p:nvSpPr>
            <p:cNvPr id="13" name="AutoShape 4">
              <a:extLst>
                <a:ext uri="{FF2B5EF4-FFF2-40B4-BE49-F238E27FC236}">
                  <a16:creationId xmlns:a16="http://schemas.microsoft.com/office/drawing/2014/main" id="{FFE742D8-234A-E9C9-E46A-60A871BC0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26" y="4006690"/>
              <a:ext cx="6765141" cy="2259001"/>
            </a:xfrm>
            <a:prstGeom prst="parallelogram">
              <a:avLst>
                <a:gd name="adj" fmla="val 96906"/>
              </a:avLst>
            </a:pr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5">
              <a:extLst>
                <a:ext uri="{FF2B5EF4-FFF2-40B4-BE49-F238E27FC236}">
                  <a16:creationId xmlns:a16="http://schemas.microsoft.com/office/drawing/2014/main" id="{F20463E6-B384-7F77-19EE-EE61FE5D3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076" y="4282178"/>
              <a:ext cx="4420785" cy="1542732"/>
            </a:xfrm>
            <a:prstGeom prst="cube">
              <a:avLst>
                <a:gd name="adj" fmla="val 78009"/>
              </a:avLst>
            </a:prstGeom>
            <a:blipFill>
              <a:blip r:embed="rId6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6">
              <a:extLst>
                <a:ext uri="{FF2B5EF4-FFF2-40B4-BE49-F238E27FC236}">
                  <a16:creationId xmlns:a16="http://schemas.microsoft.com/office/drawing/2014/main" id="{3CB0F5BB-21B6-C62C-DAF3-0331EE75F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691" y="4447471"/>
              <a:ext cx="2132247" cy="771366"/>
            </a:xfrm>
            <a:prstGeom prst="parallelogram">
              <a:avLst>
                <a:gd name="adj" fmla="val 100743"/>
              </a:avLst>
            </a:pr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F952D716-97D5-6EA4-1E56-1838237247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3166" y="5224428"/>
              <a:ext cx="36588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9B50E3E6-13D9-FD63-8EE5-0C78BCAD88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0982" y="3786027"/>
              <a:ext cx="1427209" cy="14328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F3443F0B-C8BA-D877-CE04-0AA073F00F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3592" y="5494325"/>
              <a:ext cx="0" cy="3305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2B8BC9E0-899E-9083-ED81-2E85D0F38D9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2627941"/>
                </p:ext>
              </p:extLst>
            </p:nvPr>
          </p:nvGraphicFramePr>
          <p:xfrm>
            <a:off x="6340176" y="5097435"/>
            <a:ext cx="266700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Equation" r:id="rId7" imgW="266675" imgH="295139" progId="Equation.DSMT4">
                    <p:embed/>
                  </p:oleObj>
                </mc:Choice>
                <mc:Fallback>
                  <p:oleObj name="Equation" r:id="rId7" imgW="266675" imgH="295139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7BBE9ACA-28F7-3BD7-825D-3795BC5AEFC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340176" y="5097435"/>
                          <a:ext cx="266700" cy="295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51C914F6-C99A-0E3B-DCE3-44AC193A638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197165"/>
                </p:ext>
              </p:extLst>
            </p:nvPr>
          </p:nvGraphicFramePr>
          <p:xfrm>
            <a:off x="4060630" y="3460355"/>
            <a:ext cx="25717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Equation" r:id="rId9" imgW="257296" imgH="314325" progId="Equation.DSMT4">
                    <p:embed/>
                  </p:oleObj>
                </mc:Choice>
                <mc:Fallback>
                  <p:oleObj name="Equation" r:id="rId9" imgW="257296" imgH="314325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04A81D72-599A-9DC9-0788-CCAED959E7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060630" y="3460355"/>
                          <a:ext cx="257175" cy="314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01483D0F-9BF3-D1DF-E5BA-D9892E9ED6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9456690"/>
                </p:ext>
              </p:extLst>
            </p:nvPr>
          </p:nvGraphicFramePr>
          <p:xfrm>
            <a:off x="2661225" y="4587063"/>
            <a:ext cx="312580" cy="288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Equation" r:id="rId11" imgW="164880" imgH="152280" progId="Equation.DSMT4">
                    <p:embed/>
                  </p:oleObj>
                </mc:Choice>
                <mc:Fallback>
                  <p:oleObj name="Equation" r:id="rId11" imgW="164880" imgH="15228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7D313CDD-F212-B8B9-04F9-25750A8423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661225" y="4587063"/>
                          <a:ext cx="312580" cy="2885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B3F40CB7-0E1F-5CFB-470E-113CBB43F5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1146770"/>
                </p:ext>
              </p:extLst>
            </p:nvPr>
          </p:nvGraphicFramePr>
          <p:xfrm>
            <a:off x="3258895" y="5251897"/>
            <a:ext cx="207391" cy="228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" name="Equation" r:id="rId13" imgW="126720" imgH="139680" progId="Equation.DSMT4">
                    <p:embed/>
                  </p:oleObj>
                </mc:Choice>
                <mc:Fallback>
                  <p:oleObj name="Equation" r:id="rId13" imgW="126720" imgH="13968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F88F21A6-6420-587A-FF7E-AD314B5778B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258895" y="5251897"/>
                          <a:ext cx="207391" cy="2281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id="{8F313DBB-B836-35D8-8F29-5512E2E188B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1111769"/>
                </p:ext>
              </p:extLst>
            </p:nvPr>
          </p:nvGraphicFramePr>
          <p:xfrm>
            <a:off x="1906168" y="5445163"/>
            <a:ext cx="24765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Equation" r:id="rId15" imgW="247510" imgH="362086" progId="Equation.DSMT4">
                    <p:embed/>
                  </p:oleObj>
                </mc:Choice>
                <mc:Fallback>
                  <p:oleObj name="Equation" r:id="rId15" imgW="247510" imgH="362086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20EB1111-4882-CE36-A4EC-0B068C43668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906168" y="5445163"/>
                          <a:ext cx="247650" cy="361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9AC6FAB2-74B3-E1E9-2476-7E54F8B1481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1336559"/>
                </p:ext>
              </p:extLst>
            </p:nvPr>
          </p:nvGraphicFramePr>
          <p:xfrm>
            <a:off x="3564963" y="5425563"/>
            <a:ext cx="3143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name="Equation" r:id="rId17" imgW="314382" imgH="428625" progId="Equation.DSMT4">
                    <p:embed/>
                  </p:oleObj>
                </mc:Choice>
                <mc:Fallback>
                  <p:oleObj name="Equation" r:id="rId17" imgW="314382" imgH="428625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6E85C7ED-484F-1A14-7CEB-AD749A33F80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564963" y="5425563"/>
                          <a:ext cx="314325" cy="428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EC5E460A-1CB2-56F1-89DD-C8F6A47C4A6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3576216"/>
                </p:ext>
              </p:extLst>
            </p:nvPr>
          </p:nvGraphicFramePr>
          <p:xfrm>
            <a:off x="4620944" y="4666862"/>
            <a:ext cx="267987" cy="334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name="Equation" r:id="rId19" imgW="152280" imgH="190440" progId="Equation.DSMT4">
                    <p:embed/>
                  </p:oleObj>
                </mc:Choice>
                <mc:Fallback>
                  <p:oleObj name="Equation" r:id="rId19" imgW="152280" imgH="19044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67BF6292-85B6-2C48-D9D7-E3AFB46E3CC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620944" y="4666862"/>
                          <a:ext cx="267987" cy="3349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17761B84-AD7E-2EDE-1BC2-F574C1955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671" y="4744995"/>
              <a:ext cx="107477" cy="10173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3" name="Object 32">
              <a:extLst>
                <a:ext uri="{FF2B5EF4-FFF2-40B4-BE49-F238E27FC236}">
                  <a16:creationId xmlns:a16="http://schemas.microsoft.com/office/drawing/2014/main" id="{6D1F8B8D-FEF8-C169-65D8-B3D613F3DF2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8378887"/>
                </p:ext>
              </p:extLst>
            </p:nvPr>
          </p:nvGraphicFramePr>
          <p:xfrm>
            <a:off x="3439640" y="4555138"/>
            <a:ext cx="527996" cy="2639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Equation" r:id="rId21" imgW="431640" imgH="215640" progId="Equation.DSMT4">
                    <p:embed/>
                  </p:oleObj>
                </mc:Choice>
                <mc:Fallback>
                  <p:oleObj name="Equation" r:id="rId21" imgW="43164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439640" y="4555138"/>
                          <a:ext cx="527996" cy="2639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25931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81" name="Rectangle 19"/>
          <p:cNvSpPr>
            <a:spLocks noChangeArrowheads="1"/>
          </p:cNvSpPr>
          <p:nvPr/>
        </p:nvSpPr>
        <p:spPr bwMode="auto">
          <a:xfrm>
            <a:off x="1050591" y="1021514"/>
            <a:ext cx="50802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Substituting in for all of the terms, we have:</a:t>
            </a:r>
          </a:p>
        </p:txBody>
      </p:sp>
      <p:graphicFrame>
        <p:nvGraphicFramePr>
          <p:cNvPr id="71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20851"/>
              </p:ext>
            </p:extLst>
          </p:nvPr>
        </p:nvGraphicFramePr>
        <p:xfrm>
          <a:off x="1728020" y="1688363"/>
          <a:ext cx="8677042" cy="14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Equation" r:id="rId3" imgW="6019800" imgH="1016000" progId="Equation.DSMT4">
                  <p:embed/>
                </p:oleObj>
              </mc:Choice>
              <mc:Fallback>
                <p:oleObj name="Equation" r:id="rId3" imgW="6019800" imgH="1016000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020" y="1688363"/>
                        <a:ext cx="8677042" cy="14496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925558"/>
              </p:ext>
            </p:extLst>
          </p:nvPr>
        </p:nvGraphicFramePr>
        <p:xfrm>
          <a:off x="2256717" y="3554206"/>
          <a:ext cx="1403601" cy="520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Equation" r:id="rId5" imgW="787400" imgH="292100" progId="Equation.DSMT4">
                  <p:embed/>
                </p:oleObj>
              </mc:Choice>
              <mc:Fallback>
                <p:oleObj name="Equation" r:id="rId5" imgW="787400" imgH="292100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6717" y="3554206"/>
                        <a:ext cx="1403601" cy="5206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611002"/>
              </p:ext>
            </p:extLst>
          </p:nvPr>
        </p:nvGraphicFramePr>
        <p:xfrm>
          <a:off x="2195306" y="4352552"/>
          <a:ext cx="19732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Equation" r:id="rId7" imgW="1973686" imgH="455692" progId="Equation.DSMT4">
                  <p:embed/>
                </p:oleObj>
              </mc:Choice>
              <mc:Fallback>
                <p:oleObj name="Equation" r:id="rId7" imgW="1973686" imgH="455692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306" y="4352552"/>
                        <a:ext cx="1973263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194320"/>
              </p:ext>
            </p:extLst>
          </p:nvPr>
        </p:nvGraphicFramePr>
        <p:xfrm>
          <a:off x="2206625" y="5048250"/>
          <a:ext cx="3515969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Equation" r:id="rId9" imgW="2463480" imgH="444240" progId="Equation.DSMT4">
                  <p:embed/>
                </p:oleObj>
              </mc:Choice>
              <mc:Fallback>
                <p:oleObj name="Equation" r:id="rId9" imgW="2463480" imgH="444240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5048250"/>
                        <a:ext cx="3515969" cy="63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395227E6-BAAC-6699-16CF-1E3A5AE90D5B}"/>
              </a:ext>
            </a:extLst>
          </p:cNvPr>
          <p:cNvGrpSpPr/>
          <p:nvPr/>
        </p:nvGrpSpPr>
        <p:grpSpPr>
          <a:xfrm>
            <a:off x="2346099" y="6128920"/>
            <a:ext cx="7387388" cy="404926"/>
            <a:chOff x="433137" y="6140253"/>
            <a:chExt cx="7387388" cy="404926"/>
          </a:xfrm>
        </p:grpSpPr>
        <p:sp>
          <p:nvSpPr>
            <p:cNvPr id="10" name="TextBox 9"/>
            <p:cNvSpPr txBox="1"/>
            <p:nvPr/>
          </p:nvSpPr>
          <p:spPr>
            <a:xfrm>
              <a:off x="433137" y="6148137"/>
              <a:ext cx="5942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Note:</a:t>
              </a:r>
              <a:r>
                <a:rPr lang="en-US" dirty="0"/>
                <a:t> It is not obvious, but the field goes to infinity when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9362008"/>
                </p:ext>
              </p:extLst>
            </p:nvPr>
          </p:nvGraphicFramePr>
          <p:xfrm>
            <a:off x="6292849" y="6140253"/>
            <a:ext cx="1527676" cy="404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2" name="Equation" r:id="rId11" imgW="1054100" imgH="279400" progId="Equation.DSMT4">
                    <p:embed/>
                  </p:oleObj>
                </mc:Choice>
                <mc:Fallback>
                  <p:oleObj name="Equation" r:id="rId11" imgW="1054100" imgH="279400" progId="Equation.DSMT4">
                    <p:embed/>
                    <p:pic>
                      <p:nvPicPr>
                        <p:cNvPr id="0" name="Picture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2849" y="6140253"/>
                          <a:ext cx="1527676" cy="4049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809876" y="188914"/>
            <a:ext cx="7153274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Final Field Inside Cavity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07101" y="3740151"/>
            <a:ext cx="4716238" cy="58477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Note: </a:t>
            </a:r>
          </a:p>
          <a:p>
            <a:pPr algn="ctr"/>
            <a:r>
              <a:rPr lang="en-US" sz="1600" dirty="0"/>
              <a:t>It is usually the (1,0) mode that is resonant.</a:t>
            </a:r>
          </a:p>
        </p:txBody>
      </p:sp>
    </p:spTree>
    <p:extLst>
      <p:ext uri="{BB962C8B-B14F-4D97-AF65-F5344CB8AC3E}">
        <p14:creationId xmlns:p14="http://schemas.microsoft.com/office/powerpoint/2010/main" val="810626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81" name="Rectangle 19"/>
          <p:cNvSpPr>
            <a:spLocks noChangeArrowheads="1"/>
          </p:cNvSpPr>
          <p:nvPr/>
        </p:nvSpPr>
        <p:spPr bwMode="auto">
          <a:xfrm>
            <a:off x="580691" y="1091364"/>
            <a:ext cx="6840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Using a Green's function notation, we have (setting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): </a:t>
            </a:r>
          </a:p>
        </p:txBody>
      </p:sp>
      <p:graphicFrame>
        <p:nvGraphicFramePr>
          <p:cNvPr id="71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84120"/>
              </p:ext>
            </p:extLst>
          </p:nvPr>
        </p:nvGraphicFramePr>
        <p:xfrm>
          <a:off x="1677989" y="1811339"/>
          <a:ext cx="8861425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3" imgW="6146640" imgH="1015920" progId="Equation.DSMT4">
                  <p:embed/>
                </p:oleObj>
              </mc:Choice>
              <mc:Fallback>
                <p:oleObj name="Equation" r:id="rId3" imgW="6146640" imgH="101592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9" y="1811339"/>
                        <a:ext cx="8861425" cy="14493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809876" y="188914"/>
            <a:ext cx="7153274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Green’s Function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575423"/>
              </p:ext>
            </p:extLst>
          </p:nvPr>
        </p:nvGraphicFramePr>
        <p:xfrm>
          <a:off x="3420289" y="4559718"/>
          <a:ext cx="5102785" cy="91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Equation" r:id="rId5" imgW="2692080" imgH="482400" progId="Equation.DSMT4">
                  <p:embed/>
                </p:oleObj>
              </mc:Choice>
              <mc:Fallback>
                <p:oleObj name="Equation" r:id="rId5" imgW="2692080" imgH="4824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0289" y="4559718"/>
                        <a:ext cx="5102785" cy="91465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0098" y="3957721"/>
            <a:ext cx="790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an arbitrary impressed current excitation inside the cavity, we then have:</a:t>
            </a:r>
          </a:p>
        </p:txBody>
      </p:sp>
    </p:spTree>
    <p:extLst>
      <p:ext uri="{BB962C8B-B14F-4D97-AF65-F5344CB8AC3E}">
        <p14:creationId xmlns:p14="http://schemas.microsoft.com/office/powerpoint/2010/main" val="2136810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73425" y="203201"/>
            <a:ext cx="5513388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Input Impedance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723900" y="1203333"/>
            <a:ext cx="10852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To calculate the </a:t>
            </a:r>
            <a:r>
              <a:rPr lang="en-US" sz="2000" u="sng" dirty="0">
                <a:solidFill>
                  <a:srgbClr val="0000FF"/>
                </a:solidFill>
                <a:latin typeface="Arial" charset="0"/>
              </a:rPr>
              <a:t>input impedance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, we need to consider a </a:t>
            </a:r>
            <a:r>
              <a:rPr lang="en-US" sz="2000" u="sng" dirty="0">
                <a:solidFill>
                  <a:srgbClr val="0000FF"/>
                </a:solidFill>
                <a:latin typeface="Arial" charset="0"/>
              </a:rPr>
              <a:t>nonzero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radius of the feed probe.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4100" y="2206033"/>
            <a:ext cx="2827609" cy="277485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908387" y="2568747"/>
            <a:ext cx="1420664" cy="1166054"/>
            <a:chOff x="3940597" y="5127996"/>
            <a:chExt cx="1420664" cy="1166054"/>
          </a:xfrm>
        </p:grpSpPr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4629571" y="5496297"/>
              <a:ext cx="584200" cy="584200"/>
            </a:xfrm>
            <a:prstGeom prst="ellipse">
              <a:avLst/>
            </a:prstGeom>
            <a:solidFill>
              <a:srgbClr val="FF6600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 flipV="1">
              <a:off x="4959771" y="5597897"/>
              <a:ext cx="17780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24" name="Object 17"/>
            <p:cNvGraphicFramePr>
              <a:graphicFrameLocks noChangeAspect="1"/>
            </p:cNvGraphicFramePr>
            <p:nvPr/>
          </p:nvGraphicFramePr>
          <p:xfrm>
            <a:off x="5037559" y="5127996"/>
            <a:ext cx="323702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8" name="Equation" r:id="rId4" imgW="177646" imgH="241091" progId="Equation.DSMT4">
                    <p:embed/>
                  </p:oleObj>
                </mc:Choice>
                <mc:Fallback>
                  <p:oleObj name="Equation" r:id="rId4" imgW="177646" imgH="241091" progId="Equation.DSMT4">
                    <p:embed/>
                    <p:pic>
                      <p:nvPicPr>
                        <p:cNvPr id="24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7559" y="5127996"/>
                          <a:ext cx="323702" cy="434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8"/>
            <p:cNvGraphicFramePr>
              <a:graphicFrameLocks noChangeAspect="1"/>
            </p:cNvGraphicFramePr>
            <p:nvPr/>
          </p:nvGraphicFramePr>
          <p:xfrm>
            <a:off x="3940597" y="5958842"/>
            <a:ext cx="688974" cy="335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9" name="Equation" r:id="rId6" imgW="495085" imgH="241195" progId="Equation.DSMT4">
                    <p:embed/>
                  </p:oleObj>
                </mc:Choice>
                <mc:Fallback>
                  <p:oleObj name="Equation" r:id="rId6" imgW="495085" imgH="241195" progId="Equation.DSMT4">
                    <p:embed/>
                    <p:pic>
                      <p:nvPicPr>
                        <p:cNvPr id="25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0597" y="5958842"/>
                          <a:ext cx="688974" cy="335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Connector 25"/>
            <p:cNvCxnSpPr/>
            <p:nvPr/>
          </p:nvCxnSpPr>
          <p:spPr bwMode="auto">
            <a:xfrm>
              <a:off x="4794576" y="5799414"/>
              <a:ext cx="25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16200000">
              <a:off x="4792738" y="5797576"/>
              <a:ext cx="25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TextBox 27"/>
          <p:cNvSpPr txBox="1"/>
          <p:nvPr/>
        </p:nvSpPr>
        <p:spPr>
          <a:xfrm>
            <a:off x="2348135" y="5573085"/>
            <a:ext cx="768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Note:</a:t>
            </a:r>
            <a:r>
              <a:rPr lang="en-US" dirty="0"/>
              <a:t> Because the probe is made of PEC, there is a </a:t>
            </a:r>
            <a:r>
              <a:rPr lang="en-US" u="sng" dirty="0"/>
              <a:t>surface</a:t>
            </a:r>
            <a:r>
              <a:rPr lang="en-US" dirty="0"/>
              <a:t> current on it.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885095" y="2125005"/>
          <a:ext cx="33237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8" imgW="215713" imgH="241091" progId="Equation.DSMT4">
                  <p:embed/>
                </p:oleObj>
              </mc:Choice>
              <mc:Fallback>
                <p:oleObj name="Equation" r:id="rId8" imgW="215713" imgH="241091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5095" y="2125005"/>
                        <a:ext cx="332372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 bwMode="auto">
          <a:xfrm>
            <a:off x="7237406" y="2441396"/>
            <a:ext cx="484742" cy="4627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7190873" y="413886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Feed probe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184358" y="3224464"/>
            <a:ext cx="4174958" cy="5414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47270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0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01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0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8490" y="1294900"/>
            <a:ext cx="83574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We first calculate the electric field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inside the patch cavity due to the probe.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It is convenient to use a strip model of the probe.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7325" y="3090354"/>
            <a:ext cx="2547874" cy="2500337"/>
          </a:xfrm>
          <a:prstGeom prst="rect">
            <a:avLst/>
          </a:prstGeom>
        </p:spPr>
      </p:pic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3273425" y="203201"/>
            <a:ext cx="5861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Input Impedance (cont.)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69116" y="3352226"/>
            <a:ext cx="4612107" cy="1980187"/>
            <a:chOff x="5369116" y="3352226"/>
            <a:chExt cx="4612107" cy="1980187"/>
          </a:xfrm>
        </p:grpSpPr>
        <p:sp>
          <p:nvSpPr>
            <p:cNvPr id="12308" name="AutoShape 20"/>
            <p:cNvSpPr>
              <a:spLocks noChangeArrowheads="1"/>
            </p:cNvSpPr>
            <p:nvPr/>
          </p:nvSpPr>
          <p:spPr bwMode="auto">
            <a:xfrm>
              <a:off x="7154415" y="4289927"/>
              <a:ext cx="546100" cy="266700"/>
            </a:xfrm>
            <a:prstGeom prst="rightArrow">
              <a:avLst>
                <a:gd name="adj1" fmla="val 50000"/>
                <a:gd name="adj2" fmla="val 5119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392409" y="3795968"/>
              <a:ext cx="1420664" cy="1166054"/>
              <a:chOff x="3940597" y="5127996"/>
              <a:chExt cx="1420664" cy="1166054"/>
            </a:xfrm>
          </p:grpSpPr>
          <p:sp>
            <p:nvSpPr>
              <p:cNvPr id="12305" name="Oval 15"/>
              <p:cNvSpPr>
                <a:spLocks noChangeArrowheads="1"/>
              </p:cNvSpPr>
              <p:nvPr/>
            </p:nvSpPr>
            <p:spPr bwMode="auto">
              <a:xfrm>
                <a:off x="4629571" y="5496297"/>
                <a:ext cx="584200" cy="584200"/>
              </a:xfrm>
              <a:prstGeom prst="ellipse">
                <a:avLst/>
              </a:prstGeom>
              <a:solidFill>
                <a:srgbClr val="FF6600"/>
              </a:solidFill>
              <a:ln w="28575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06" name="Line 16"/>
              <p:cNvSpPr>
                <a:spLocks noChangeShapeType="1"/>
              </p:cNvSpPr>
              <p:nvPr/>
            </p:nvSpPr>
            <p:spPr bwMode="auto">
              <a:xfrm flipV="1">
                <a:off x="4959771" y="5597897"/>
                <a:ext cx="177800" cy="165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aphicFrame>
            <p:nvGraphicFramePr>
              <p:cNvPr id="12293" name="Object 17"/>
              <p:cNvGraphicFramePr>
                <a:graphicFrameLocks noChangeAspect="1"/>
              </p:cNvGraphicFramePr>
              <p:nvPr/>
            </p:nvGraphicFramePr>
            <p:xfrm>
              <a:off x="5037559" y="5127996"/>
              <a:ext cx="323702" cy="4349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50" name="Equation" r:id="rId4" imgW="177646" imgH="241091" progId="Equation.DSMT4">
                      <p:embed/>
                    </p:oleObj>
                  </mc:Choice>
                  <mc:Fallback>
                    <p:oleObj name="Equation" r:id="rId4" imgW="177646" imgH="241091" progId="Equation.DSMT4">
                      <p:embed/>
                      <p:pic>
                        <p:nvPicPr>
                          <p:cNvPr id="12293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37559" y="5127996"/>
                            <a:ext cx="323702" cy="4349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94" name="Object 18"/>
              <p:cNvGraphicFramePr>
                <a:graphicFrameLocks noChangeAspect="1"/>
              </p:cNvGraphicFramePr>
              <p:nvPr/>
            </p:nvGraphicFramePr>
            <p:xfrm>
              <a:off x="3940597" y="5958842"/>
              <a:ext cx="688974" cy="335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51" name="Equation" r:id="rId6" imgW="495085" imgH="241195" progId="Equation.DSMT4">
                      <p:embed/>
                    </p:oleObj>
                  </mc:Choice>
                  <mc:Fallback>
                    <p:oleObj name="Equation" r:id="rId6" imgW="495085" imgH="241195" progId="Equation.DSMT4">
                      <p:embed/>
                      <p:pic>
                        <p:nvPicPr>
                          <p:cNvPr id="12294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40597" y="5958842"/>
                            <a:ext cx="688974" cy="33520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8" name="Straight Connector 7"/>
              <p:cNvCxnSpPr/>
              <p:nvPr/>
            </p:nvCxnSpPr>
            <p:spPr bwMode="auto">
              <a:xfrm>
                <a:off x="4794576" y="5799414"/>
                <a:ext cx="254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 rot="16200000">
                <a:off x="4792738" y="5797576"/>
                <a:ext cx="254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5842069"/>
                </p:ext>
              </p:extLst>
            </p:nvPr>
          </p:nvGraphicFramePr>
          <p:xfrm>
            <a:off x="5369116" y="3352226"/>
            <a:ext cx="332372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2" name="Equation" r:id="rId8" imgW="215713" imgH="241091" progId="Equation.DSMT4">
                    <p:embed/>
                  </p:oleObj>
                </mc:Choice>
                <mc:Fallback>
                  <p:oleObj name="Equation" r:id="rId8" imgW="215713" imgH="241091" progId="Equation.DSMT4">
                    <p:embed/>
                    <p:pic>
                      <p:nvPicPr>
                        <p:cNvPr id="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9116" y="3352226"/>
                          <a:ext cx="332372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Straight Arrow Connector 9"/>
            <p:cNvCxnSpPr/>
            <p:nvPr/>
          </p:nvCxnSpPr>
          <p:spPr bwMode="auto">
            <a:xfrm>
              <a:off x="5721427" y="3668617"/>
              <a:ext cx="484742" cy="46270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grpSp>
          <p:nvGrpSpPr>
            <p:cNvPr id="27" name="Group 26"/>
            <p:cNvGrpSpPr/>
            <p:nvPr/>
          </p:nvGrpSpPr>
          <p:grpSpPr>
            <a:xfrm>
              <a:off x="8111148" y="4125913"/>
              <a:ext cx="1870075" cy="1206500"/>
              <a:chOff x="6537629" y="5079030"/>
              <a:chExt cx="1870075" cy="1206500"/>
            </a:xfrm>
          </p:grpSpPr>
          <p:sp>
            <p:nvSpPr>
              <p:cNvPr id="28" name="Line 21"/>
              <p:cNvSpPr>
                <a:spLocks noChangeShapeType="1"/>
              </p:cNvSpPr>
              <p:nvPr/>
            </p:nvSpPr>
            <p:spPr bwMode="auto">
              <a:xfrm>
                <a:off x="7366303" y="5079030"/>
                <a:ext cx="0" cy="120650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aphicFrame>
            <p:nvGraphicFramePr>
              <p:cNvPr id="29" name="Object 23"/>
              <p:cNvGraphicFramePr>
                <a:graphicFrameLocks noChangeAspect="1"/>
              </p:cNvGraphicFramePr>
              <p:nvPr/>
            </p:nvGraphicFramePr>
            <p:xfrm>
              <a:off x="7577442" y="5284681"/>
              <a:ext cx="830262" cy="4039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53" name="Equation" r:id="rId10" imgW="495085" imgH="241195" progId="Equation.DSMT4">
                      <p:embed/>
                    </p:oleObj>
                  </mc:Choice>
                  <mc:Fallback>
                    <p:oleObj name="Equation" r:id="rId10" imgW="495085" imgH="241195" progId="Equation.DSMT4">
                      <p:embed/>
                      <p:pic>
                        <p:nvPicPr>
                          <p:cNvPr id="15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77442" y="5284681"/>
                            <a:ext cx="830262" cy="40394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24"/>
              <p:cNvGraphicFramePr>
                <a:graphicFrameLocks noChangeAspect="1"/>
              </p:cNvGraphicFramePr>
              <p:nvPr/>
            </p:nvGraphicFramePr>
            <p:xfrm>
              <a:off x="6537629" y="5196504"/>
              <a:ext cx="393248" cy="4349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54" name="Equation" r:id="rId11" imgW="215713" imgH="241091" progId="Equation.DSMT4">
                      <p:embed/>
                    </p:oleObj>
                  </mc:Choice>
                  <mc:Fallback>
                    <p:oleObj name="Equation" r:id="rId11" imgW="215713" imgH="241091" progId="Equation.DSMT4">
                      <p:embed/>
                      <p:pic>
                        <p:nvPicPr>
                          <p:cNvPr id="16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37629" y="5196504"/>
                            <a:ext cx="393248" cy="4349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7131353" y="5091730"/>
                <a:ext cx="0" cy="11811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rot="16200000">
                <a:off x="7242778" y="5663535"/>
                <a:ext cx="254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7241551" y="5668439"/>
                <a:ext cx="254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711614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296"/>
              </p:ext>
            </p:extLst>
          </p:nvPr>
        </p:nvGraphicFramePr>
        <p:xfrm>
          <a:off x="2555875" y="2182814"/>
          <a:ext cx="7175500" cy="238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Equation" r:id="rId3" imgW="3746160" imgH="1244520" progId="Equation.DSMT4">
                  <p:embed/>
                </p:oleObj>
              </mc:Choice>
              <mc:Fallback>
                <p:oleObj name="Equation" r:id="rId3" imgW="3746160" imgH="1244520" progId="Equation.DSMT4">
                  <p:embed/>
                  <p:pic>
                    <p:nvPicPr>
                      <p:cNvPr id="133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182814"/>
                        <a:ext cx="7175500" cy="238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849313" y="1404938"/>
            <a:ext cx="5921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For a “</a:t>
            </a:r>
            <a:r>
              <a:rPr lang="en-US" sz="2000" u="sng" dirty="0">
                <a:solidFill>
                  <a:srgbClr val="0000FF"/>
                </a:solidFill>
                <a:latin typeface="Arial" charset="0"/>
              </a:rPr>
              <a:t>Maxwell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” strip current assumption, we have:</a:t>
            </a:r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3906999" y="6024850"/>
            <a:ext cx="4275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Note: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The total probe current is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noProof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.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377723" y="3944938"/>
            <a:ext cx="1870075" cy="1206500"/>
            <a:chOff x="6537629" y="5079030"/>
            <a:chExt cx="1870075" cy="1206500"/>
          </a:xfrm>
        </p:grpSpPr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7366303" y="5079030"/>
              <a:ext cx="0" cy="120650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15" name="Object 23"/>
            <p:cNvGraphicFramePr>
              <a:graphicFrameLocks noChangeAspect="1"/>
            </p:cNvGraphicFramePr>
            <p:nvPr/>
          </p:nvGraphicFramePr>
          <p:xfrm>
            <a:off x="7577442" y="5284681"/>
            <a:ext cx="830262" cy="4039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7" name="Equation" r:id="rId5" imgW="495085" imgH="241195" progId="Equation.DSMT4">
                    <p:embed/>
                  </p:oleObj>
                </mc:Choice>
                <mc:Fallback>
                  <p:oleObj name="Equation" r:id="rId5" imgW="495085" imgH="241195" progId="Equation.DSMT4">
                    <p:embed/>
                    <p:pic>
                      <p:nvPicPr>
                        <p:cNvPr id="15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7442" y="5284681"/>
                          <a:ext cx="830262" cy="4039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24"/>
            <p:cNvGraphicFramePr>
              <a:graphicFrameLocks noChangeAspect="1"/>
            </p:cNvGraphicFramePr>
            <p:nvPr/>
          </p:nvGraphicFramePr>
          <p:xfrm>
            <a:off x="6537629" y="5196504"/>
            <a:ext cx="393248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8" name="Equation" r:id="rId7" imgW="215713" imgH="241091" progId="Equation.DSMT4">
                    <p:embed/>
                  </p:oleObj>
                </mc:Choice>
                <mc:Fallback>
                  <p:oleObj name="Equation" r:id="rId7" imgW="215713" imgH="241091" progId="Equation.DSMT4">
                    <p:embed/>
                    <p:pic>
                      <p:nvPicPr>
                        <p:cNvPr id="16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7629" y="5196504"/>
                          <a:ext cx="393248" cy="434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 bwMode="auto">
            <a:xfrm>
              <a:off x="7131353" y="5091730"/>
              <a:ext cx="0" cy="1181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16200000">
              <a:off x="7242778" y="5663535"/>
              <a:ext cx="25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7241551" y="5668439"/>
              <a:ext cx="25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273425" y="203201"/>
            <a:ext cx="5861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Input Impedance (cont.)</a:t>
            </a:r>
          </a:p>
        </p:txBody>
      </p:sp>
    </p:spTree>
    <p:extLst>
      <p:ext uri="{BB962C8B-B14F-4D97-AF65-F5344CB8AC3E}">
        <p14:creationId xmlns:p14="http://schemas.microsoft.com/office/powerpoint/2010/main" val="1796078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433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908582"/>
              </p:ext>
            </p:extLst>
          </p:nvPr>
        </p:nvGraphicFramePr>
        <p:xfrm>
          <a:off x="2227263" y="1993901"/>
          <a:ext cx="508635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3" imgW="2539800" imgH="1091880" progId="Equation.DSMT4">
                  <p:embed/>
                </p:oleObj>
              </mc:Choice>
              <mc:Fallback>
                <p:oleObj name="Equation" r:id="rId3" imgW="2539800" imgH="1091880" progId="Equation.DSMT4">
                  <p:embed/>
                  <p:pic>
                    <p:nvPicPr>
                      <p:cNvPr id="1433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263" y="1993901"/>
                        <a:ext cx="5086350" cy="219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Text Box 23"/>
          <p:cNvSpPr txBox="1">
            <a:spLocks noChangeArrowheads="1"/>
          </p:cNvSpPr>
          <p:nvPr/>
        </p:nvSpPr>
        <p:spPr bwMode="auto">
          <a:xfrm>
            <a:off x="1046164" y="1201738"/>
            <a:ext cx="56781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For a </a:t>
            </a:r>
            <a:r>
              <a:rPr lang="en-US" sz="2000" u="sng" dirty="0">
                <a:solidFill>
                  <a:srgbClr val="0000FF"/>
                </a:solidFill>
                <a:latin typeface="Arial" charset="0"/>
              </a:rPr>
              <a:t>uniform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strip current assumption, we have: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2117818" y="4958170"/>
            <a:ext cx="4275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Note: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The total probe current is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noProof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. 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273425" y="203201"/>
            <a:ext cx="5861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Input Impedance (cont.)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148142-5102-F306-86AA-FB35EC0C779D}"/>
              </a:ext>
            </a:extLst>
          </p:cNvPr>
          <p:cNvSpPr txBox="1"/>
          <p:nvPr/>
        </p:nvSpPr>
        <p:spPr>
          <a:xfrm>
            <a:off x="4353516" y="6067852"/>
            <a:ext cx="268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(We will use this model.)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777773" y="3459163"/>
            <a:ext cx="1870075" cy="1206500"/>
            <a:chOff x="6537629" y="5079030"/>
            <a:chExt cx="1870075" cy="1206500"/>
          </a:xfrm>
        </p:grpSpPr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7366303" y="5079030"/>
              <a:ext cx="0" cy="120650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7577442" y="5284681"/>
            <a:ext cx="830262" cy="4039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1" name="Equation" r:id="rId5" imgW="495085" imgH="241195" progId="Equation.DSMT4">
                    <p:embed/>
                  </p:oleObj>
                </mc:Choice>
                <mc:Fallback>
                  <p:oleObj name="Equation" r:id="rId5" imgW="495085" imgH="241195" progId="Equation.DSMT4">
                    <p:embed/>
                    <p:pic>
                      <p:nvPicPr>
                        <p:cNvPr id="15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7442" y="5284681"/>
                          <a:ext cx="830262" cy="4039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718828"/>
                </p:ext>
              </p:extLst>
            </p:nvPr>
          </p:nvGraphicFramePr>
          <p:xfrm>
            <a:off x="6537629" y="5196504"/>
            <a:ext cx="393248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2" name="Equation" r:id="rId7" imgW="215713" imgH="241091" progId="Equation.DSMT4">
                    <p:embed/>
                  </p:oleObj>
                </mc:Choice>
                <mc:Fallback>
                  <p:oleObj name="Equation" r:id="rId7" imgW="215713" imgH="241091" progId="Equation.DSMT4">
                    <p:embed/>
                    <p:pic>
                      <p:nvPicPr>
                        <p:cNvPr id="16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7629" y="5196504"/>
                          <a:ext cx="393248" cy="434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 bwMode="auto">
            <a:xfrm>
              <a:off x="7131353" y="5091730"/>
              <a:ext cx="0" cy="1181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16200000">
              <a:off x="7242778" y="5663535"/>
              <a:ext cx="25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7241551" y="5668439"/>
              <a:ext cx="25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46080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273425" y="203201"/>
            <a:ext cx="5861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Input Impedance (cont.)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68A7579-5283-6C61-1B7B-A7EF49ADD6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748328"/>
              </p:ext>
            </p:extLst>
          </p:nvPr>
        </p:nvGraphicFramePr>
        <p:xfrm>
          <a:off x="2529903" y="1502386"/>
          <a:ext cx="3459031" cy="620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Equation" r:id="rId3" imgW="2692080" imgH="482400" progId="Equation.DSMT4">
                  <p:embed/>
                </p:oleObj>
              </mc:Choice>
              <mc:Fallback>
                <p:oleObj name="Equation" r:id="rId3" imgW="26920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9903" y="1502386"/>
                        <a:ext cx="3459031" cy="620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00E26D3-4A2C-2426-13FD-83951B053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981708"/>
              </p:ext>
            </p:extLst>
          </p:nvPr>
        </p:nvGraphicFramePr>
        <p:xfrm>
          <a:off x="1990725" y="2233613"/>
          <a:ext cx="310991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Equation" r:id="rId5" imgW="2412720" imgH="380880" progId="Equation.DSMT4">
                  <p:embed/>
                </p:oleObj>
              </mc:Choice>
              <mc:Fallback>
                <p:oleObj name="Equation" r:id="rId5" imgW="24127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0725" y="2233613"/>
                        <a:ext cx="310991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EA830A1-A2E5-FCBB-D18E-330F2485E3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236343"/>
              </p:ext>
            </p:extLst>
          </p:nvPr>
        </p:nvGraphicFramePr>
        <p:xfrm>
          <a:off x="3100413" y="2814651"/>
          <a:ext cx="33067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Equation" r:id="rId7" imgW="2501640" imgH="711000" progId="Equation.DSMT4">
                  <p:embed/>
                </p:oleObj>
              </mc:Choice>
              <mc:Fallback>
                <p:oleObj name="Equation" r:id="rId7" imgW="25016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00413" y="2814651"/>
                        <a:ext cx="3306762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327AD7B-D7C7-C3DB-0B64-AA706014DB44}"/>
              </a:ext>
            </a:extLst>
          </p:cNvPr>
          <p:cNvSpPr txBox="1"/>
          <p:nvPr/>
        </p:nvSpPr>
        <p:spPr>
          <a:xfrm>
            <a:off x="5988934" y="1645472"/>
            <a:ext cx="4003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(arbitrary impressed volumetric current in cavity)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21A9A-0B30-4623-8372-2288B752044D}"/>
              </a:ext>
            </a:extLst>
          </p:cNvPr>
          <p:cNvSpPr txBox="1"/>
          <p:nvPr/>
        </p:nvSpPr>
        <p:spPr>
          <a:xfrm>
            <a:off x="5173959" y="2248508"/>
            <a:ext cx="4229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(arbitrary impressed surface current on a contour)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D1E4D-F67A-0DDC-B02C-FFCF85707026}"/>
              </a:ext>
            </a:extLst>
          </p:cNvPr>
          <p:cNvSpPr txBox="1"/>
          <p:nvPr/>
        </p:nvSpPr>
        <p:spPr>
          <a:xfrm>
            <a:off x="6529127" y="3132427"/>
            <a:ext cx="1247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(strip current)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2E473BA-A003-4167-26BC-A4A4BC5EE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695187"/>
              </p:ext>
            </p:extLst>
          </p:nvPr>
        </p:nvGraphicFramePr>
        <p:xfrm>
          <a:off x="2823644" y="4479045"/>
          <a:ext cx="7306861" cy="1197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Equation" r:id="rId9" imgW="6197400" imgH="1015920" progId="Equation.DSMT4">
                  <p:embed/>
                </p:oleObj>
              </mc:Choice>
              <mc:Fallback>
                <p:oleObj name="Equation" r:id="rId9" imgW="619740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23644" y="4479045"/>
                        <a:ext cx="7306861" cy="1197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738EBF8F-AE07-5C8A-AC17-D2BC29A5F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13056"/>
              </p:ext>
            </p:extLst>
          </p:nvPr>
        </p:nvGraphicFramePr>
        <p:xfrm>
          <a:off x="2823643" y="4270421"/>
          <a:ext cx="919028" cy="487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Equation" r:id="rId11" imgW="838080" imgH="444240" progId="Equation.DSMT4">
                  <p:embed/>
                </p:oleObj>
              </mc:Choice>
              <mc:Fallback>
                <p:oleObj name="Equation" r:id="rId11" imgW="8380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23643" y="4270421"/>
                        <a:ext cx="919028" cy="487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4119855-10DE-7B53-3F55-6A193B74641A}"/>
              </a:ext>
            </a:extLst>
          </p:cNvPr>
          <p:cNvSpPr txBox="1"/>
          <p:nvPr/>
        </p:nvSpPr>
        <p:spPr>
          <a:xfrm>
            <a:off x="3798190" y="4339657"/>
            <a:ext cx="2430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(uniform strip current model)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E57475-D66F-0501-E959-5B9ED05C1D43}"/>
              </a:ext>
            </a:extLst>
          </p:cNvPr>
          <p:cNvSpPr txBox="1"/>
          <p:nvPr/>
        </p:nvSpPr>
        <p:spPr>
          <a:xfrm>
            <a:off x="4081806" y="6217223"/>
            <a:ext cx="314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Term that needs to be integrated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7E9BC8D-EFB7-E921-4AB9-76DCAFADB7B6}"/>
              </a:ext>
            </a:extLst>
          </p:cNvPr>
          <p:cNvCxnSpPr>
            <a:cxnSpLocks/>
          </p:cNvCxnSpPr>
          <p:nvPr/>
        </p:nvCxnSpPr>
        <p:spPr bwMode="auto">
          <a:xfrm flipV="1">
            <a:off x="6891814" y="5019377"/>
            <a:ext cx="893929" cy="11978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07AD32F-1C29-5A5C-6685-DCC70A0C1329}"/>
              </a:ext>
            </a:extLst>
          </p:cNvPr>
          <p:cNvSpPr txBox="1"/>
          <p:nvPr/>
        </p:nvSpPr>
        <p:spPr>
          <a:xfrm>
            <a:off x="1181428" y="941217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Field inside cavity due to probe: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CD08BE9-75CB-0C90-13BB-96B63BC82FBE}"/>
              </a:ext>
            </a:extLst>
          </p:cNvPr>
          <p:cNvSpPr/>
          <p:nvPr/>
        </p:nvSpPr>
        <p:spPr bwMode="auto">
          <a:xfrm>
            <a:off x="2609760" y="3190284"/>
            <a:ext cx="286601" cy="175454"/>
          </a:xfrm>
          <a:prstGeom prst="rightArrow">
            <a:avLst/>
          </a:prstGeom>
          <a:solidFill>
            <a:srgbClr val="CC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Arial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093A8D0-9EDB-9F11-25F1-86FA32AA50D2}"/>
              </a:ext>
            </a:extLst>
          </p:cNvPr>
          <p:cNvSpPr/>
          <p:nvPr/>
        </p:nvSpPr>
        <p:spPr bwMode="auto">
          <a:xfrm flipV="1">
            <a:off x="5474043" y="3737920"/>
            <a:ext cx="278027" cy="370702"/>
          </a:xfrm>
          <a:prstGeom prst="downArrow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91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273425" y="203201"/>
            <a:ext cx="5861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Input Impedance (cont.)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20B2887-6942-F3F6-5FCB-05117412FE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61151"/>
              </p:ext>
            </p:extLst>
          </p:nvPr>
        </p:nvGraphicFramePr>
        <p:xfrm>
          <a:off x="2595563" y="1725613"/>
          <a:ext cx="7146925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Equation" r:id="rId3" imgW="5499000" imgH="3441600" progId="Equation.DSMT4">
                  <p:embed/>
                </p:oleObj>
              </mc:Choice>
              <mc:Fallback>
                <p:oleObj name="Equation" r:id="rId3" imgW="5499000" imgH="3441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20B2887-6942-F3F6-5FCB-05117412FE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5563" y="1725613"/>
                        <a:ext cx="7146925" cy="447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2968A973-CB6D-6A85-947A-9786F78A56C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326342" y="3940181"/>
            <a:ext cx="484354" cy="411594"/>
          </a:xfrm>
          <a:prstGeom prst="line">
            <a:avLst/>
          </a:prstGeom>
          <a:noFill/>
          <a:ln w="12700" algn="ctr">
            <a:solidFill>
              <a:srgbClr val="FF3300"/>
            </a:solidFill>
            <a:round/>
            <a:headEnd/>
            <a:tailEnd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4CC49F8-BF14-6D22-5943-8C6E84437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671" y="3397202"/>
            <a:ext cx="20425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Integrates to zero (odd)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F34FF4D-9C48-5907-2759-3894E1C732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593784"/>
              </p:ext>
            </p:extLst>
          </p:nvPr>
        </p:nvGraphicFramePr>
        <p:xfrm>
          <a:off x="8346297" y="5644484"/>
          <a:ext cx="12858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Equation" r:id="rId5" imgW="1285665" imgH="523739" progId="Equation.DSMT4">
                  <p:embed/>
                </p:oleObj>
              </mc:Choice>
              <mc:Fallback>
                <p:oleObj name="Equation" r:id="rId5" imgW="1285665" imgH="5237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46297" y="5644484"/>
                        <a:ext cx="1285875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D3BC74E-A99F-DE86-DA41-F624108C4065}"/>
              </a:ext>
            </a:extLst>
          </p:cNvPr>
          <p:cNvSpPr txBox="1"/>
          <p:nvPr/>
        </p:nvSpPr>
        <p:spPr>
          <a:xfrm>
            <a:off x="1552955" y="1023147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Integration over the strip current: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4094B79-DA3D-A158-633A-6E1C0E7EA8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663803"/>
              </p:ext>
            </p:extLst>
          </p:nvPr>
        </p:nvGraphicFramePr>
        <p:xfrm>
          <a:off x="7602538" y="2968625"/>
          <a:ext cx="9445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Equation" r:id="rId7" imgW="876240" imgH="279360" progId="Equation.DSMT4">
                  <p:embed/>
                </p:oleObj>
              </mc:Choice>
              <mc:Fallback>
                <p:oleObj name="Equation" r:id="rId7" imgW="8762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02538" y="2968625"/>
                        <a:ext cx="944562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E9C359F0-B4A0-4977-15AD-21563099F5F7}"/>
              </a:ext>
            </a:extLst>
          </p:cNvPr>
          <p:cNvGrpSpPr/>
          <p:nvPr/>
        </p:nvGrpSpPr>
        <p:grpSpPr>
          <a:xfrm>
            <a:off x="1146133" y="4273250"/>
            <a:ext cx="1870075" cy="1206500"/>
            <a:chOff x="6537629" y="5079030"/>
            <a:chExt cx="1870075" cy="1206500"/>
          </a:xfrm>
        </p:grpSpPr>
        <p:sp>
          <p:nvSpPr>
            <p:cNvPr id="4" name="Line 21">
              <a:extLst>
                <a:ext uri="{FF2B5EF4-FFF2-40B4-BE49-F238E27FC236}">
                  <a16:creationId xmlns:a16="http://schemas.microsoft.com/office/drawing/2014/main" id="{1FCCE5BC-29DE-218B-2FEB-38465EE8A0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6303" y="5079030"/>
              <a:ext cx="0" cy="120650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5" name="Object 23">
              <a:extLst>
                <a:ext uri="{FF2B5EF4-FFF2-40B4-BE49-F238E27FC236}">
                  <a16:creationId xmlns:a16="http://schemas.microsoft.com/office/drawing/2014/main" id="{B956F4E3-91FA-E268-2242-D9A0368B0E6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577442" y="5284681"/>
            <a:ext cx="830262" cy="4039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9" name="Equation" r:id="rId9" imgW="495085" imgH="241195" progId="Equation.DSMT4">
                    <p:embed/>
                  </p:oleObj>
                </mc:Choice>
                <mc:Fallback>
                  <p:oleObj name="Equation" r:id="rId9" imgW="495085" imgH="241195" progId="Equation.DSMT4">
                    <p:embed/>
                    <p:pic>
                      <p:nvPicPr>
                        <p:cNvPr id="14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7442" y="5284681"/>
                          <a:ext cx="830262" cy="4039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24">
              <a:extLst>
                <a:ext uri="{FF2B5EF4-FFF2-40B4-BE49-F238E27FC236}">
                  <a16:creationId xmlns:a16="http://schemas.microsoft.com/office/drawing/2014/main" id="{7D3E343D-99B4-BD13-D7F4-541A3E9EF19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37629" y="5196504"/>
            <a:ext cx="393248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0" name="Equation" r:id="rId11" imgW="215713" imgH="241091" progId="Equation.DSMT4">
                    <p:embed/>
                  </p:oleObj>
                </mc:Choice>
                <mc:Fallback>
                  <p:oleObj name="Equation" r:id="rId11" imgW="215713" imgH="241091" progId="Equation.DSMT4">
                    <p:embed/>
                    <p:pic>
                      <p:nvPicPr>
                        <p:cNvPr id="15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7629" y="5196504"/>
                          <a:ext cx="393248" cy="434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0555702-559D-61DC-ADF0-B58866AE78BE}"/>
                </a:ext>
              </a:extLst>
            </p:cNvPr>
            <p:cNvCxnSpPr/>
            <p:nvPr/>
          </p:nvCxnSpPr>
          <p:spPr bwMode="auto">
            <a:xfrm>
              <a:off x="7131353" y="5091730"/>
              <a:ext cx="0" cy="1181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27FEA87-6BDC-624B-199D-5F263F6FE8DA}"/>
                </a:ext>
              </a:extLst>
            </p:cNvPr>
            <p:cNvCxnSpPr/>
            <p:nvPr/>
          </p:nvCxnSpPr>
          <p:spPr bwMode="auto">
            <a:xfrm rot="16200000">
              <a:off x="7246421" y="5663535"/>
              <a:ext cx="25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E1F6FF-2FAD-E527-658A-A05D304D8190}"/>
                </a:ext>
              </a:extLst>
            </p:cNvPr>
            <p:cNvCxnSpPr/>
            <p:nvPr/>
          </p:nvCxnSpPr>
          <p:spPr bwMode="auto">
            <a:xfrm>
              <a:off x="7241551" y="5668439"/>
              <a:ext cx="25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12863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273425" y="203201"/>
            <a:ext cx="5861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Input Impedance (cont.)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9B9655A-A93E-8B41-BEB9-07B090859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829687"/>
              </p:ext>
            </p:extLst>
          </p:nvPr>
        </p:nvGraphicFramePr>
        <p:xfrm>
          <a:off x="1111971" y="1573101"/>
          <a:ext cx="10081964" cy="1312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Equation" r:id="rId3" imgW="7797600" imgH="1015920" progId="Equation.DSMT4">
                  <p:embed/>
                </p:oleObj>
              </mc:Choice>
              <mc:Fallback>
                <p:oleObj name="Equation" r:id="rId3" imgW="779760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1971" y="1573101"/>
                        <a:ext cx="10081964" cy="131297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69EFB0-C818-BF74-F6A8-AA480A188668}"/>
              </a:ext>
            </a:extLst>
          </p:cNvPr>
          <p:cNvSpPr txBox="1"/>
          <p:nvPr/>
        </p:nvSpPr>
        <p:spPr>
          <a:xfrm>
            <a:off x="531978" y="1014909"/>
            <a:ext cx="666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field inside the cavity due to the strip probe current is then: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13605-7A1A-EEED-193C-B3B357E87E4F}"/>
              </a:ext>
            </a:extLst>
          </p:cNvPr>
          <p:cNvSpPr txBox="1"/>
          <p:nvPr/>
        </p:nvSpPr>
        <p:spPr>
          <a:xfrm>
            <a:off x="974725" y="3283658"/>
            <a:ext cx="1071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 next use the field inside the cavity to find the </a:t>
            </a:r>
            <a:r>
              <a:rPr lang="en-US" u="sng" dirty="0">
                <a:solidFill>
                  <a:srgbClr val="0000FF"/>
                </a:solidFill>
              </a:rPr>
              <a:t>input impedance</a:t>
            </a:r>
            <a:r>
              <a:rPr lang="en-US" dirty="0">
                <a:solidFill>
                  <a:srgbClr val="0000FF"/>
                </a:solidFill>
              </a:rPr>
              <a:t>.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We first calculate the complex power going into the patch, which is the complex power radiated by the probe current inside the cavity.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6ADE87B-86DD-D8F6-B613-73A2B1B32F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961115"/>
              </p:ext>
            </p:extLst>
          </p:nvPr>
        </p:nvGraphicFramePr>
        <p:xfrm>
          <a:off x="2801035" y="4241628"/>
          <a:ext cx="2969147" cy="97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Equation" r:id="rId5" imgW="2158920" imgH="711000" progId="Equation.DSMT4">
                  <p:embed/>
                </p:oleObj>
              </mc:Choice>
              <mc:Fallback>
                <p:oleObj name="Equation" r:id="rId5" imgW="21589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1035" y="4241628"/>
                        <a:ext cx="2969147" cy="97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5309093-8BFD-5596-9E8B-6523E9CB2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409722"/>
              </p:ext>
            </p:extLst>
          </p:nvPr>
        </p:nvGraphicFramePr>
        <p:xfrm>
          <a:off x="3396030" y="5586481"/>
          <a:ext cx="1020004" cy="566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Equation" r:id="rId7" imgW="799920" imgH="444240" progId="Equation.DSMT4">
                  <p:embed/>
                </p:oleObj>
              </mc:Choice>
              <mc:Fallback>
                <p:oleObj name="Equation" r:id="rId7" imgW="7999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96030" y="5586481"/>
                        <a:ext cx="1020004" cy="566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BE18415-9ED2-0E49-EA16-3224F6F8EC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039380"/>
              </p:ext>
            </p:extLst>
          </p:nvPr>
        </p:nvGraphicFramePr>
        <p:xfrm>
          <a:off x="7880588" y="4439052"/>
          <a:ext cx="1295023" cy="565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Equation" r:id="rId9" imgW="901440" imgH="393480" progId="Equation.DSMT4">
                  <p:embed/>
                </p:oleObj>
              </mc:Choice>
              <mc:Fallback>
                <p:oleObj name="Equation" r:id="rId9" imgW="901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80588" y="4439052"/>
                        <a:ext cx="1295023" cy="565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E8874E3-B68E-1726-7A89-1AB5B9F9F9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576107"/>
              </p:ext>
            </p:extLst>
          </p:nvPr>
        </p:nvGraphicFramePr>
        <p:xfrm>
          <a:off x="8249741" y="5532751"/>
          <a:ext cx="1215451" cy="775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Equation" r:id="rId11" imgW="736560" imgH="469800" progId="Equation.DSMT4">
                  <p:embed/>
                </p:oleObj>
              </mc:Choice>
              <mc:Fallback>
                <p:oleObj name="Equation" r:id="rId11" imgW="7365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49741" y="5532751"/>
                        <a:ext cx="1215451" cy="775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rrow: Right 15">
            <a:extLst>
              <a:ext uri="{FF2B5EF4-FFF2-40B4-BE49-F238E27FC236}">
                <a16:creationId xmlns:a16="http://schemas.microsoft.com/office/drawing/2014/main" id="{92769078-87EE-2ADF-AA03-56CFA0F75014}"/>
              </a:ext>
            </a:extLst>
          </p:cNvPr>
          <p:cNvSpPr/>
          <p:nvPr/>
        </p:nvSpPr>
        <p:spPr bwMode="auto">
          <a:xfrm>
            <a:off x="7705726" y="5721788"/>
            <a:ext cx="355160" cy="259911"/>
          </a:xfrm>
          <a:prstGeom prst="rightArrow">
            <a:avLst/>
          </a:prstGeom>
          <a:solidFill>
            <a:srgbClr val="CC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30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273425" y="203201"/>
            <a:ext cx="5861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Input Impedance (cont.)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9B9655A-A93E-8B41-BEB9-07B090859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951429"/>
              </p:ext>
            </p:extLst>
          </p:nvPr>
        </p:nvGraphicFramePr>
        <p:xfrm>
          <a:off x="998537" y="2310414"/>
          <a:ext cx="9978969" cy="1299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Equation" r:id="rId3" imgW="7797600" imgH="1015920" progId="Equation.DSMT4">
                  <p:embed/>
                </p:oleObj>
              </mc:Choice>
              <mc:Fallback>
                <p:oleObj name="Equation" r:id="rId3" imgW="7797600" imgH="101592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9B9655A-A93E-8B41-BEB9-07B090859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8537" y="2310414"/>
                        <a:ext cx="9978969" cy="1299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6ADE87B-86DD-D8F6-B613-73A2B1B32F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925004"/>
              </p:ext>
            </p:extLst>
          </p:nvPr>
        </p:nvGraphicFramePr>
        <p:xfrm>
          <a:off x="2419506" y="1067368"/>
          <a:ext cx="3044008" cy="1002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Equation" r:id="rId5" imgW="2158920" imgH="711000" progId="Equation.DSMT4">
                  <p:embed/>
                </p:oleObj>
              </mc:Choice>
              <mc:Fallback>
                <p:oleObj name="Equation" r:id="rId5" imgW="2158920" imgH="711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6ADE87B-86DD-D8F6-B613-73A2B1B32F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9506" y="1067368"/>
                        <a:ext cx="3044008" cy="1002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5309093-8BFD-5596-9E8B-6523E9CB2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780430"/>
              </p:ext>
            </p:extLst>
          </p:nvPr>
        </p:nvGraphicFramePr>
        <p:xfrm>
          <a:off x="6196014" y="1241424"/>
          <a:ext cx="1176336" cy="679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Equation" r:id="rId7" imgW="812520" imgH="469800" progId="Equation.DSMT4">
                  <p:embed/>
                </p:oleObj>
              </mc:Choice>
              <mc:Fallback>
                <p:oleObj name="Equation" r:id="rId7" imgW="812520" imgH="469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5309093-8BFD-5596-9E8B-6523E9CB2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96014" y="1241424"/>
                        <a:ext cx="1176336" cy="679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C5ACEE1-6653-19EB-2968-71C931E8A5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077355"/>
              </p:ext>
            </p:extLst>
          </p:nvPr>
        </p:nvGraphicFramePr>
        <p:xfrm>
          <a:off x="3678493" y="4754714"/>
          <a:ext cx="4824674" cy="93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Equation" r:id="rId9" imgW="3670200" imgH="711000" progId="Equation.DSMT4">
                  <p:embed/>
                </p:oleObj>
              </mc:Choice>
              <mc:Fallback>
                <p:oleObj name="Equation" r:id="rId9" imgW="36702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78493" y="4754714"/>
                        <a:ext cx="4824674" cy="934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5E5DE5-69EF-4AB5-235B-7457CBA113D9}"/>
              </a:ext>
            </a:extLst>
          </p:cNvPr>
          <p:cNvSpPr txBox="1"/>
          <p:nvPr/>
        </p:nvSpPr>
        <p:spPr>
          <a:xfrm>
            <a:off x="2745468" y="4246103"/>
            <a:ext cx="241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 need this integral:</a:t>
            </a:r>
          </a:p>
        </p:txBody>
      </p:sp>
    </p:spTree>
    <p:extLst>
      <p:ext uri="{BB962C8B-B14F-4D97-AF65-F5344CB8AC3E}">
        <p14:creationId xmlns:p14="http://schemas.microsoft.com/office/powerpoint/2010/main" val="406175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36433" y="180460"/>
            <a:ext cx="3525837" cy="5127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Cavity Model</a:t>
            </a:r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02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87810"/>
              </p:ext>
            </p:extLst>
          </p:nvPr>
        </p:nvGraphicFramePr>
        <p:xfrm>
          <a:off x="7175915" y="2594283"/>
          <a:ext cx="1439798" cy="81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3" imgW="863225" imgH="482391" progId="Equation.DSMT4">
                  <p:embed/>
                </p:oleObj>
              </mc:Choice>
              <mc:Fallback>
                <p:oleObj name="Equation" r:id="rId3" imgW="863225" imgH="482391" progId="Equation.DSMT4">
                  <p:embed/>
                  <p:pic>
                    <p:nvPicPr>
                      <p:cNvPr id="0" name="Picture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915" y="2594283"/>
                        <a:ext cx="1439798" cy="81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Box 28"/>
          <p:cNvSpPr txBox="1">
            <a:spLocks noChangeArrowheads="1"/>
          </p:cNvSpPr>
          <p:nvPr/>
        </p:nvSpPr>
        <p:spPr bwMode="auto">
          <a:xfrm>
            <a:off x="7100121" y="5366260"/>
            <a:ext cx="3951659" cy="81560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Note: 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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is often chosen from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Hammerstad’s</a:t>
            </a:r>
            <a:r>
              <a:rPr lang="en-US" sz="1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formula.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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en-US" sz="1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is often chosen from Wheeler’s formula.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34077" y="3966768"/>
            <a:ext cx="519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/>
              <a:t>Note:</a:t>
            </a:r>
            <a:r>
              <a:rPr lang="en-US" sz="1400" dirty="0"/>
              <a:t> The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coordinates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are measured from the corner of the </a:t>
            </a:r>
            <a:r>
              <a:rPr lang="en-US" sz="1400" u="sng" dirty="0">
                <a:solidFill>
                  <a:srgbClr val="000000"/>
                </a:solidFill>
                <a:latin typeface="Arial" charset="0"/>
              </a:rPr>
              <a:t>physical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patch.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66069" y="1291477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Accounting for fringing: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908991"/>
              </p:ext>
            </p:extLst>
          </p:nvPr>
        </p:nvGraphicFramePr>
        <p:xfrm>
          <a:off x="7136731" y="1745522"/>
          <a:ext cx="1557368" cy="74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5" imgW="952500" imgH="457200" progId="Equation.DSMT4">
                  <p:embed/>
                </p:oleObj>
              </mc:Choice>
              <mc:Fallback>
                <p:oleObj name="Equation" r:id="rId5" imgW="952500" imgH="457200" progId="Equation.DSMT4">
                  <p:embed/>
                  <p:pic>
                    <p:nvPicPr>
                      <p:cNvPr id="0" name="Picture 4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6731" y="1745522"/>
                        <a:ext cx="1557368" cy="74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572203"/>
              </p:ext>
            </p:extLst>
          </p:nvPr>
        </p:nvGraphicFramePr>
        <p:xfrm>
          <a:off x="1063067" y="3821651"/>
          <a:ext cx="3504651" cy="11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7" imgW="4457700" imgH="1447949" progId="Equation.DSMT4">
                  <p:embed/>
                </p:oleObj>
              </mc:Choice>
              <mc:Fallback>
                <p:oleObj name="Equation" r:id="rId7" imgW="4457700" imgH="1447949" progId="Equation.DSMT4">
                  <p:embed/>
                  <p:pic>
                    <p:nvPicPr>
                      <p:cNvPr id="0" name="Picture 4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067" y="3821651"/>
                        <a:ext cx="3504651" cy="1138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856162"/>
              </p:ext>
            </p:extLst>
          </p:nvPr>
        </p:nvGraphicFramePr>
        <p:xfrm>
          <a:off x="1078254" y="6046251"/>
          <a:ext cx="1317445" cy="56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9" imgW="914400" imgH="393700" progId="Equation.DSMT4">
                  <p:embed/>
                </p:oleObj>
              </mc:Choice>
              <mc:Fallback>
                <p:oleObj name="Equation" r:id="rId9" imgW="914400" imgH="393700" progId="Equation.DSMT4">
                  <p:embed/>
                  <p:pic>
                    <p:nvPicPr>
                      <p:cNvPr id="0" name="Picture 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254" y="6046251"/>
                        <a:ext cx="1317445" cy="56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852983"/>
              </p:ext>
            </p:extLst>
          </p:nvPr>
        </p:nvGraphicFramePr>
        <p:xfrm>
          <a:off x="1357145" y="5081538"/>
          <a:ext cx="3520740" cy="73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11" imgW="4055682" imgH="846131" progId="Equation.DSMT4">
                  <p:embed/>
                </p:oleObj>
              </mc:Choice>
              <mc:Fallback>
                <p:oleObj name="Equation" r:id="rId11" imgW="4055682" imgH="846131" progId="Equation.DSMT4">
                  <p:embed/>
                  <p:pic>
                    <p:nvPicPr>
                      <p:cNvPr id="0" name="Picture 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145" y="5081538"/>
                        <a:ext cx="3520740" cy="73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653760" y="6166611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(Wheeler formula)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00275" y="4609954"/>
            <a:ext cx="1973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(</a:t>
            </a:r>
            <a:r>
              <a:rPr lang="en-US" sz="1400" dirty="0" err="1">
                <a:solidFill>
                  <a:srgbClr val="0000FF"/>
                </a:solidFill>
              </a:rPr>
              <a:t>Hammerstad</a:t>
            </a:r>
            <a:r>
              <a:rPr lang="en-US" sz="1400" dirty="0">
                <a:solidFill>
                  <a:srgbClr val="0000FF"/>
                </a:solidFill>
              </a:rPr>
              <a:t> formula)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AC303B-D9BB-5251-90E7-8CB5C0C0B3BB}"/>
              </a:ext>
            </a:extLst>
          </p:cNvPr>
          <p:cNvGrpSpPr/>
          <p:nvPr/>
        </p:nvGrpSpPr>
        <p:grpSpPr>
          <a:xfrm>
            <a:off x="1220454" y="374674"/>
            <a:ext cx="3759271" cy="3171442"/>
            <a:chOff x="2246065" y="467350"/>
            <a:chExt cx="3759271" cy="3171442"/>
          </a:xfrm>
        </p:grpSpPr>
        <p:sp>
          <p:nvSpPr>
            <p:cNvPr id="1041" name="Line 7"/>
            <p:cNvSpPr>
              <a:spLocks noChangeShapeType="1"/>
            </p:cNvSpPr>
            <p:nvPr/>
          </p:nvSpPr>
          <p:spPr bwMode="auto">
            <a:xfrm flipV="1">
              <a:off x="4621182" y="3170480"/>
              <a:ext cx="52070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2" name="Rectangle 8"/>
            <p:cNvSpPr>
              <a:spLocks noChangeArrowheads="1"/>
            </p:cNvSpPr>
            <p:nvPr/>
          </p:nvSpPr>
          <p:spPr bwMode="auto">
            <a:xfrm>
              <a:off x="2708245" y="1336918"/>
              <a:ext cx="1738312" cy="1824037"/>
            </a:xfrm>
            <a:prstGeom prst="rect">
              <a:avLst/>
            </a:prstGeom>
            <a:solidFill>
              <a:srgbClr val="FFC000"/>
            </a:solidFill>
            <a:ln w="63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3" name="Line 9"/>
            <p:cNvSpPr>
              <a:spLocks noChangeShapeType="1"/>
            </p:cNvSpPr>
            <p:nvPr/>
          </p:nvSpPr>
          <p:spPr bwMode="auto">
            <a:xfrm flipH="1" flipV="1">
              <a:off x="2689195" y="803518"/>
              <a:ext cx="3175" cy="466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8" name="Oval 14"/>
            <p:cNvSpPr>
              <a:spLocks noChangeArrowheads="1"/>
            </p:cNvSpPr>
            <p:nvPr/>
          </p:nvSpPr>
          <p:spPr bwMode="auto">
            <a:xfrm>
              <a:off x="3005107" y="2225918"/>
              <a:ext cx="109537" cy="1143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1030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1663304"/>
                </p:ext>
              </p:extLst>
            </p:nvPr>
          </p:nvGraphicFramePr>
          <p:xfrm>
            <a:off x="3225770" y="1781418"/>
            <a:ext cx="773112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" name="Equation" r:id="rId13" imgW="495085" imgH="241195" progId="Equation.DSMT4">
                    <p:embed/>
                  </p:oleObj>
                </mc:Choice>
                <mc:Fallback>
                  <p:oleObj name="Equation" r:id="rId13" imgW="495085" imgH="241195" progId="Equation.DSMT4">
                    <p:embed/>
                    <p:pic>
                      <p:nvPicPr>
                        <p:cNvPr id="0" name="Picture 4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5770" y="1781418"/>
                          <a:ext cx="773112" cy="376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3" name="Rectangle 20"/>
            <p:cNvSpPr>
              <a:spLocks noChangeArrowheads="1"/>
            </p:cNvSpPr>
            <p:nvPr/>
          </p:nvSpPr>
          <p:spPr bwMode="auto">
            <a:xfrm>
              <a:off x="4592451" y="2056641"/>
              <a:ext cx="6399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FF00FF"/>
                  </a:solidFill>
                  <a:latin typeface="Arial" charset="0"/>
                </a:rPr>
                <a:t>PMC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693957" y="1313105"/>
              <a:ext cx="1762125" cy="1857375"/>
            </a:xfrm>
            <a:prstGeom prst="rect">
              <a:avLst/>
            </a:prstGeom>
            <a:noFill/>
            <a:ln w="571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7266797"/>
                </p:ext>
              </p:extLst>
            </p:nvPr>
          </p:nvGraphicFramePr>
          <p:xfrm>
            <a:off x="3458338" y="3242824"/>
            <a:ext cx="307975" cy="395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4" name="Equation" r:id="rId15" imgW="177646" imgH="228402" progId="Equation.DSMT4">
                    <p:embed/>
                  </p:oleObj>
                </mc:Choice>
                <mc:Fallback>
                  <p:oleObj name="Equation" r:id="rId15" imgW="177646" imgH="228402" progId="Equation.DSMT4">
                    <p:embed/>
                    <p:pic>
                      <p:nvPicPr>
                        <p:cNvPr id="0" name="Picture 4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8338" y="3242824"/>
                          <a:ext cx="307975" cy="3959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031435"/>
                </p:ext>
              </p:extLst>
            </p:nvPr>
          </p:nvGraphicFramePr>
          <p:xfrm>
            <a:off x="2246065" y="2014622"/>
            <a:ext cx="319087" cy="3829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5" name="Equation" r:id="rId17" imgW="190500" imgH="228600" progId="Equation.DSMT4">
                    <p:embed/>
                  </p:oleObj>
                </mc:Choice>
                <mc:Fallback>
                  <p:oleObj name="Equation" r:id="rId17" imgW="190500" imgH="228600" progId="Equation.DSMT4">
                    <p:embed/>
                    <p:pic>
                      <p:nvPicPr>
                        <p:cNvPr id="0" name="Picture 4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6065" y="2014622"/>
                          <a:ext cx="319087" cy="3829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1111060"/>
                </p:ext>
              </p:extLst>
            </p:nvPr>
          </p:nvGraphicFramePr>
          <p:xfrm>
            <a:off x="5250824" y="3059953"/>
            <a:ext cx="220988" cy="24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6" name="Equation" r:id="rId19" imgW="126835" imgH="139518" progId="Equation.DSMT4">
                    <p:embed/>
                  </p:oleObj>
                </mc:Choice>
                <mc:Fallback>
                  <p:oleObj name="Equation" r:id="rId19" imgW="126835" imgH="139518" progId="Equation.DSMT4">
                    <p:embed/>
                    <p:pic>
                      <p:nvPicPr>
                        <p:cNvPr id="0" name="Picture 4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0824" y="3059953"/>
                          <a:ext cx="220988" cy="243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6119218"/>
                </p:ext>
              </p:extLst>
            </p:nvPr>
          </p:nvGraphicFramePr>
          <p:xfrm>
            <a:off x="2605344" y="467350"/>
            <a:ext cx="224258" cy="265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" name="Equation" r:id="rId21" imgW="139579" imgH="164957" progId="Equation.DSMT4">
                    <p:embed/>
                  </p:oleObj>
                </mc:Choice>
                <mc:Fallback>
                  <p:oleObj name="Equation" r:id="rId21" imgW="139579" imgH="164957" progId="Equation.DSMT4">
                    <p:embed/>
                    <p:pic>
                      <p:nvPicPr>
                        <p:cNvPr id="0" name="Picture 4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5344" y="467350"/>
                          <a:ext cx="224258" cy="2650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3629958" y="2490028"/>
              <a:ext cx="60465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</a:rPr>
                <a:t>PEC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03256E-0D00-E25F-BF43-E5A0FF95C10B}"/>
                </a:ext>
              </a:extLst>
            </p:cNvPr>
            <p:cNvSpPr/>
            <p:nvPr/>
          </p:nvSpPr>
          <p:spPr bwMode="auto">
            <a:xfrm>
              <a:off x="2829602" y="1425370"/>
              <a:ext cx="1508407" cy="163458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n w="19050">
                  <a:solidFill>
                    <a:schemeClr val="tx1"/>
                  </a:solidFill>
                </a:ln>
                <a:latin typeface="Arial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B24FAD-3AF2-09C1-0CDF-B885A8291A77}"/>
                </a:ext>
              </a:extLst>
            </p:cNvPr>
            <p:cNvSpPr txBox="1"/>
            <p:nvPr/>
          </p:nvSpPr>
          <p:spPr>
            <a:xfrm>
              <a:off x="4831617" y="1300375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Physical patch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76B162C-E170-078E-7A8B-F979D1952E5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344833" y="1459347"/>
              <a:ext cx="486784" cy="2363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3B1FD0F-C1C4-AAFE-E2B0-070EE49D07EA}"/>
                </a:ext>
              </a:extLst>
            </p:cNvPr>
            <p:cNvCxnSpPr/>
            <p:nvPr/>
          </p:nvCxnSpPr>
          <p:spPr bwMode="auto">
            <a:xfrm>
              <a:off x="2835876" y="2496065"/>
              <a:ext cx="21006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DA5718C-47EA-3C1B-C920-FF4E0F9DFC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16426" y="2704071"/>
              <a:ext cx="33569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70F8BF1-DC75-D8D6-2DBD-25B79F5C0C92}"/>
                </a:ext>
              </a:extLst>
            </p:cNvPr>
            <p:cNvCxnSpPr/>
            <p:nvPr/>
          </p:nvCxnSpPr>
          <p:spPr bwMode="auto">
            <a:xfrm>
              <a:off x="3058297" y="1952370"/>
              <a:ext cx="0" cy="93293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A01C84B6-CF54-E08C-D8EA-1C05AFFAB4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7551493"/>
                </p:ext>
              </p:extLst>
            </p:nvPr>
          </p:nvGraphicFramePr>
          <p:xfrm>
            <a:off x="3110857" y="2648337"/>
            <a:ext cx="213111" cy="310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8" name="Equation" r:id="rId23" imgW="186754" imgH="273504" progId="Equation.DSMT4">
                    <p:embed/>
                  </p:oleObj>
                </mc:Choice>
                <mc:Fallback>
                  <p:oleObj name="Equation" r:id="rId23" imgW="186754" imgH="273504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3110857" y="2648337"/>
                          <a:ext cx="213111" cy="3106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CCCEFC31-2589-D7BC-E3D1-F7C75068A49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6835334"/>
                </p:ext>
              </p:extLst>
            </p:nvPr>
          </p:nvGraphicFramePr>
          <p:xfrm>
            <a:off x="3097256" y="2343107"/>
            <a:ext cx="220534" cy="305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" name="Equation" r:id="rId25" imgW="164880" imgH="228600" progId="Equation.DSMT4">
                    <p:embed/>
                  </p:oleObj>
                </mc:Choice>
                <mc:Fallback>
                  <p:oleObj name="Equation" r:id="rId25" imgW="1648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3097256" y="2343107"/>
                          <a:ext cx="220534" cy="3053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7993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02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311147"/>
              </p:ext>
            </p:extLst>
          </p:nvPr>
        </p:nvGraphicFramePr>
        <p:xfrm>
          <a:off x="1839720" y="1895635"/>
          <a:ext cx="8784056" cy="1640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Equation" r:id="rId3" imgW="5397480" imgH="1015920" progId="Equation.DSMT4">
                  <p:embed/>
                </p:oleObj>
              </mc:Choice>
              <mc:Fallback>
                <p:oleObj name="Equation" r:id="rId3" imgW="5397480" imgH="1015920" progId="Equation.DSMT4">
                  <p:embed/>
                  <p:pic>
                    <p:nvPicPr>
                      <p:cNvPr id="1024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720" y="1895635"/>
                        <a:ext cx="8784056" cy="164053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141998" y="1279145"/>
            <a:ext cx="2193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The final result is: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139101"/>
              </p:ext>
            </p:extLst>
          </p:nvPr>
        </p:nvGraphicFramePr>
        <p:xfrm>
          <a:off x="2129221" y="3858579"/>
          <a:ext cx="225901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" name="Equation" r:id="rId5" imgW="2258674" imgH="595933" progId="Equation.DSMT4">
                  <p:embed/>
                </p:oleObj>
              </mc:Choice>
              <mc:Fallback>
                <p:oleObj name="Equation" r:id="rId5" imgW="2258674" imgH="595933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221" y="3858579"/>
                        <a:ext cx="2259013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739616"/>
              </p:ext>
            </p:extLst>
          </p:nvPr>
        </p:nvGraphicFramePr>
        <p:xfrm>
          <a:off x="2119614" y="5419673"/>
          <a:ext cx="21097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name="Equation" r:id="rId7" imgW="2109343" imgH="483092" progId="Equation.DSMT4">
                  <p:embed/>
                </p:oleObj>
              </mc:Choice>
              <mc:Fallback>
                <p:oleObj name="Equation" r:id="rId7" imgW="2109343" imgH="483092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614" y="5419673"/>
                        <a:ext cx="210978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491047"/>
              </p:ext>
            </p:extLst>
          </p:nvPr>
        </p:nvGraphicFramePr>
        <p:xfrm>
          <a:off x="2152535" y="6069130"/>
          <a:ext cx="12017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Equation" r:id="rId9" imgW="1201124" imgH="434422" progId="Equation.DSMT4">
                  <p:embed/>
                </p:oleObj>
              </mc:Choice>
              <mc:Fallback>
                <p:oleObj name="Equation" r:id="rId9" imgW="1201124" imgH="434422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535" y="6069130"/>
                        <a:ext cx="120173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711709"/>
              </p:ext>
            </p:extLst>
          </p:nvPr>
        </p:nvGraphicFramePr>
        <p:xfrm>
          <a:off x="2147687" y="4637206"/>
          <a:ext cx="15017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Equation" r:id="rId11" imgW="1501225" imgH="556276" progId="Equation.DSMT4">
                  <p:embed/>
                </p:oleObj>
              </mc:Choice>
              <mc:Fallback>
                <p:oleObj name="Equation" r:id="rId11" imgW="1501225" imgH="556276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687" y="4637206"/>
                        <a:ext cx="150177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1">
            <a:extLst>
              <a:ext uri="{FF2B5EF4-FFF2-40B4-BE49-F238E27FC236}">
                <a16:creationId xmlns:a16="http://schemas.microsoft.com/office/drawing/2014/main" id="{5040DD58-0260-CD03-5003-AD1AB9048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1" y="4586406"/>
            <a:ext cx="6254750" cy="7386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Note: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We cannot assume a probe of zero radius, or else the series will not converge – the input reactance will be infinite.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F8D8A52-21AB-5B05-F4CD-CFAFE01FB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425" y="203201"/>
            <a:ext cx="5861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Input Impedance (cont.)</a:t>
            </a:r>
          </a:p>
        </p:txBody>
      </p:sp>
    </p:spTree>
    <p:extLst>
      <p:ext uri="{BB962C8B-B14F-4D97-AF65-F5344CB8AC3E}">
        <p14:creationId xmlns:p14="http://schemas.microsoft.com/office/powerpoint/2010/main" val="1998704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C4212A55-59DF-88D9-2CD8-7380C99E7698}"/>
              </a:ext>
            </a:extLst>
          </p:cNvPr>
          <p:cNvSpPr/>
          <p:nvPr/>
        </p:nvSpPr>
        <p:spPr bwMode="auto">
          <a:xfrm>
            <a:off x="5395441" y="1809750"/>
            <a:ext cx="3721100" cy="2235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543175" y="203201"/>
            <a:ext cx="71818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Circuit Model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47619" y="415302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(1,0 mode resonator)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0103" y="1040171"/>
            <a:ext cx="30572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Probe (feed) inductance 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(accounts for all modes </a:t>
            </a:r>
            <a:r>
              <a:rPr 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m,n</a:t>
            </a:r>
            <a:r>
              <a:rPr 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</a:t>
            </a:r>
            <a:r>
              <a:rPr 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(1,0</a:t>
            </a:r>
            <a:r>
              <a:rPr lang="en-US" sz="1400" dirty="0">
                <a:solidFill>
                  <a:srgbClr val="0000FF"/>
                </a:solidFill>
              </a:rPr>
              <a:t>))</a:t>
            </a:r>
          </a:p>
        </p:txBody>
      </p:sp>
      <p:graphicFrame>
        <p:nvGraphicFramePr>
          <p:cNvPr id="7301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168087"/>
              </p:ext>
            </p:extLst>
          </p:nvPr>
        </p:nvGraphicFramePr>
        <p:xfrm>
          <a:off x="1675949" y="4264333"/>
          <a:ext cx="2925404" cy="1048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0" name="Equation" r:id="rId3" imgW="1879560" imgH="672840" progId="Equation.DSMT4">
                  <p:embed/>
                </p:oleObj>
              </mc:Choice>
              <mc:Fallback>
                <p:oleObj name="Equation" r:id="rId3" imgW="1879560" imgH="67284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5949" y="4264333"/>
                        <a:ext cx="2925404" cy="1048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01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96832"/>
              </p:ext>
            </p:extLst>
          </p:nvPr>
        </p:nvGraphicFramePr>
        <p:xfrm>
          <a:off x="8180903" y="5407240"/>
          <a:ext cx="13684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1" name="Equation" r:id="rId5" imgW="825480" imgH="507960" progId="Equation.DSMT4">
                  <p:embed/>
                </p:oleObj>
              </mc:Choice>
              <mc:Fallback>
                <p:oleObj name="Equation" r:id="rId5" imgW="825480" imgH="50796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0903" y="5407240"/>
                        <a:ext cx="1368425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647544" y="476613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Resonance frequency:</a:t>
            </a:r>
          </a:p>
        </p:txBody>
      </p:sp>
      <p:graphicFrame>
        <p:nvGraphicFramePr>
          <p:cNvPr id="7301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519210"/>
              </p:ext>
            </p:extLst>
          </p:nvPr>
        </p:nvGraphicFramePr>
        <p:xfrm>
          <a:off x="9240921" y="4612883"/>
          <a:ext cx="14319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2" name="Equation" r:id="rId7" imgW="1016000" imgH="508000" progId="Equation.DSMT4">
                  <p:embed/>
                </p:oleObj>
              </mc:Choice>
              <mc:Fallback>
                <p:oleObj name="Equation" r:id="rId7" imgW="1016000" imgH="50800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0921" y="4612883"/>
                        <a:ext cx="143192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 bwMode="auto">
          <a:xfrm>
            <a:off x="7672126" y="5706610"/>
            <a:ext cx="326572" cy="250372"/>
          </a:xfrm>
          <a:prstGeom prst="rightArrow">
            <a:avLst/>
          </a:prstGeom>
          <a:solidFill>
            <a:srgbClr val="CC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5041" y="5773511"/>
            <a:ext cx="5366084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This formula, which describes the above circuit model, comes from approximating the input impedance formula. (This is done </a:t>
            </a:r>
            <a:r>
              <a:rPr lang="en-US" sz="1600" dirty="0" smtClean="0">
                <a:solidFill>
                  <a:srgbClr val="0000FF"/>
                </a:solidFill>
              </a:rPr>
              <a:t>in just a bit!)</a:t>
            </a:r>
            <a:endParaRPr lang="en-US" sz="1600" dirty="0">
              <a:solidFill>
                <a:srgbClr val="0000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252550"/>
              </p:ext>
            </p:extLst>
          </p:nvPr>
        </p:nvGraphicFramePr>
        <p:xfrm>
          <a:off x="9780588" y="1849438"/>
          <a:ext cx="18351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3" name="Equation" r:id="rId9" imgW="1079280" imgH="431640" progId="Equation.DSMT4">
                  <p:embed/>
                </p:oleObj>
              </mc:Choice>
              <mc:Fallback>
                <p:oleObj name="Equation" r:id="rId9" imgW="1079280" imgH="43164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0588" y="1849438"/>
                        <a:ext cx="183515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933570"/>
              </p:ext>
            </p:extLst>
          </p:nvPr>
        </p:nvGraphicFramePr>
        <p:xfrm>
          <a:off x="9818921" y="1063589"/>
          <a:ext cx="1153723" cy="69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4" name="Equation" r:id="rId11" imgW="698400" imgH="419040" progId="Equation.DSMT4">
                  <p:embed/>
                </p:oleObj>
              </mc:Choice>
              <mc:Fallback>
                <p:oleObj name="Equation" r:id="rId11" imgW="698400" imgH="41904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8921" y="1063589"/>
                        <a:ext cx="1153723" cy="6922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23">
            <a:extLst>
              <a:ext uri="{FF2B5EF4-FFF2-40B4-BE49-F238E27FC236}">
                <a16:creationId xmlns:a16="http://schemas.microsoft.com/office/drawing/2014/main" id="{602E0BA9-938B-CE03-9D69-2D570378CF89}"/>
              </a:ext>
            </a:extLst>
          </p:cNvPr>
          <p:cNvSpPr/>
          <p:nvPr/>
        </p:nvSpPr>
        <p:spPr bwMode="auto">
          <a:xfrm>
            <a:off x="9716826" y="5719310"/>
            <a:ext cx="326572" cy="250372"/>
          </a:xfrm>
          <a:prstGeom prst="rightArrow">
            <a:avLst/>
          </a:prstGeom>
          <a:solidFill>
            <a:srgbClr val="CC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Arial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E87F887-71CE-589A-440F-359FD9B8E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135875"/>
              </p:ext>
            </p:extLst>
          </p:nvPr>
        </p:nvGraphicFramePr>
        <p:xfrm>
          <a:off x="10389115" y="5559639"/>
          <a:ext cx="1035050" cy="606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5" name="Equation" r:id="rId13" imgW="736560" imgH="431640" progId="Equation.DSMT4">
                  <p:embed/>
                </p:oleObj>
              </mc:Choice>
              <mc:Fallback>
                <p:oleObj name="Equation" r:id="rId13" imgW="736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89115" y="5559639"/>
                        <a:ext cx="1035050" cy="606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52DCF478-8030-CBEF-6040-E80CA84BE886}"/>
              </a:ext>
            </a:extLst>
          </p:cNvPr>
          <p:cNvGrpSpPr/>
          <p:nvPr/>
        </p:nvGrpSpPr>
        <p:grpSpPr>
          <a:xfrm>
            <a:off x="1810880" y="1367840"/>
            <a:ext cx="6990971" cy="2529361"/>
            <a:chOff x="2685292" y="3587080"/>
            <a:chExt cx="6990971" cy="2529361"/>
          </a:xfrm>
        </p:grpSpPr>
        <p:pic>
          <p:nvPicPr>
            <p:cNvPr id="7" name="Picture 4" descr="Magnetic Fields and Inductance | Inductors | Electronics Textbook">
              <a:extLst>
                <a:ext uri="{FF2B5EF4-FFF2-40B4-BE49-F238E27FC236}">
                  <a16:creationId xmlns:a16="http://schemas.microsoft.com/office/drawing/2014/main" id="{99905F20-9DD0-51CB-D076-F28E811E68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54" t="9256" r="65031" b="57227"/>
            <a:stretch/>
          </p:blipFill>
          <p:spPr bwMode="auto">
            <a:xfrm>
              <a:off x="7692081" y="4744994"/>
              <a:ext cx="430605" cy="945292"/>
            </a:xfrm>
            <a:prstGeom prst="rect">
              <a:avLst/>
            </a:prstGeom>
            <a:solidFill>
              <a:srgbClr val="CCFFFF"/>
            </a:solidFill>
            <a:ln w="28575">
              <a:noFill/>
            </a:ln>
          </p:spPr>
        </p:pic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7AA87588-53FB-F7D7-ADD9-FDE0FA20B7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2029" y="6027541"/>
              <a:ext cx="30178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A9EB9EC3-2629-AA84-4457-5793A3BC75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84054" y="5094091"/>
              <a:ext cx="663575" cy="244475"/>
              <a:chOff x="5050" y="3161"/>
              <a:chExt cx="418" cy="154"/>
            </a:xfrm>
          </p:grpSpPr>
          <p:sp>
            <p:nvSpPr>
              <p:cNvPr id="43" name="Rectangle 12">
                <a:extLst>
                  <a:ext uri="{FF2B5EF4-FFF2-40B4-BE49-F238E27FC236}">
                    <a16:creationId xmlns:a16="http://schemas.microsoft.com/office/drawing/2014/main" id="{E44508E4-4716-DFC1-2095-8337A7C5A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0" y="3161"/>
                <a:ext cx="410" cy="27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13">
                <a:extLst>
                  <a:ext uri="{FF2B5EF4-FFF2-40B4-BE49-F238E27FC236}">
                    <a16:creationId xmlns:a16="http://schemas.microsoft.com/office/drawing/2014/main" id="{8D4139DE-4A52-067A-ED84-F33A89910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8" y="3288"/>
                <a:ext cx="410" cy="27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C7516BC1-B137-AB2E-0AEA-E4BF911CC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729" y="4825804"/>
              <a:ext cx="269875" cy="688975"/>
            </a:xfrm>
            <a:custGeom>
              <a:avLst/>
              <a:gdLst>
                <a:gd name="T0" fmla="*/ 58 w 170"/>
                <a:gd name="T1" fmla="*/ 0 h 434"/>
                <a:gd name="T2" fmla="*/ 161 w 170"/>
                <a:gd name="T3" fmla="*/ 79 h 434"/>
                <a:gd name="T4" fmla="*/ 3 w 170"/>
                <a:gd name="T5" fmla="*/ 142 h 434"/>
                <a:gd name="T6" fmla="*/ 145 w 170"/>
                <a:gd name="T7" fmla="*/ 221 h 434"/>
                <a:gd name="T8" fmla="*/ 19 w 170"/>
                <a:gd name="T9" fmla="*/ 292 h 434"/>
                <a:gd name="T10" fmla="*/ 153 w 170"/>
                <a:gd name="T11" fmla="*/ 355 h 434"/>
                <a:gd name="T12" fmla="*/ 66 w 170"/>
                <a:gd name="T13" fmla="*/ 434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"/>
                <a:gd name="T22" fmla="*/ 0 h 434"/>
                <a:gd name="T23" fmla="*/ 170 w 170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" h="434">
                  <a:moveTo>
                    <a:pt x="58" y="0"/>
                  </a:moveTo>
                  <a:cubicBezTo>
                    <a:pt x="114" y="27"/>
                    <a:pt x="170" y="55"/>
                    <a:pt x="161" y="79"/>
                  </a:cubicBezTo>
                  <a:cubicBezTo>
                    <a:pt x="152" y="103"/>
                    <a:pt x="6" y="118"/>
                    <a:pt x="3" y="142"/>
                  </a:cubicBezTo>
                  <a:cubicBezTo>
                    <a:pt x="0" y="166"/>
                    <a:pt x="142" y="196"/>
                    <a:pt x="145" y="221"/>
                  </a:cubicBezTo>
                  <a:cubicBezTo>
                    <a:pt x="148" y="246"/>
                    <a:pt x="18" y="270"/>
                    <a:pt x="19" y="292"/>
                  </a:cubicBezTo>
                  <a:cubicBezTo>
                    <a:pt x="20" y="314"/>
                    <a:pt x="145" y="331"/>
                    <a:pt x="153" y="355"/>
                  </a:cubicBezTo>
                  <a:cubicBezTo>
                    <a:pt x="161" y="379"/>
                    <a:pt x="113" y="406"/>
                    <a:pt x="66" y="43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15">
              <a:extLst>
                <a:ext uri="{FF2B5EF4-FFF2-40B4-BE49-F238E27FC236}">
                  <a16:creationId xmlns:a16="http://schemas.microsoft.com/office/drawing/2014/main" id="{0FACE8ED-8A4B-BC8B-49C8-2737E1F073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0322" y="4422579"/>
              <a:ext cx="20288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" name="Line 16">
              <a:extLst>
                <a:ext uri="{FF2B5EF4-FFF2-40B4-BE49-F238E27FC236}">
                  <a16:creationId xmlns:a16="http://schemas.microsoft.com/office/drawing/2014/main" id="{EB66D62A-2F82-00FB-07EF-EA4320F61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2678" y="6029129"/>
              <a:ext cx="20288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E4E21387-D453-BEF2-B1EF-BAACFFF931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96791" y="4422579"/>
              <a:ext cx="0" cy="676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7EC54CAC-26A2-0F25-FB86-28794E92F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11079" y="5351266"/>
              <a:ext cx="0" cy="676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96D8C6D8-6375-6880-C3EF-2C752962C9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39357" y="4429896"/>
              <a:ext cx="0" cy="395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7BFDA91C-480B-007F-99DD-3A7C57281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0045" y="5591433"/>
              <a:ext cx="0" cy="4345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CE20BBCA-CE68-140C-4787-BDD6291979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1504" y="5513191"/>
              <a:ext cx="0" cy="512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57EB09D4-A35F-25C9-5288-5E6D92A1A9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18804" y="4428929"/>
              <a:ext cx="0" cy="3889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C960723-DB2F-FD79-57E2-306D79C76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316" y="4342132"/>
              <a:ext cx="161925" cy="16192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FAF72CE5-3E28-BC26-E5DD-75ACAA5D0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304" y="5952929"/>
              <a:ext cx="161925" cy="16192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6">
              <a:extLst>
                <a:ext uri="{FF2B5EF4-FFF2-40B4-BE49-F238E27FC236}">
                  <a16:creationId xmlns:a16="http://schemas.microsoft.com/office/drawing/2014/main" id="{C46B98CE-8DBD-358D-9C7C-5CEA9C7A8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829" y="5954516"/>
              <a:ext cx="161925" cy="1619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32">
              <a:extLst>
                <a:ext uri="{FF2B5EF4-FFF2-40B4-BE49-F238E27FC236}">
                  <a16:creationId xmlns:a16="http://schemas.microsoft.com/office/drawing/2014/main" id="{0A3EBD1F-0550-6322-2989-470421511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204" y="5197320"/>
              <a:ext cx="738188" cy="1531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1 w 21600"/>
                <a:gd name="T13" fmla="*/ 5400 h 21600"/>
                <a:gd name="T14" fmla="*/ 18906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hlink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1">
                <a:latin typeface="Times New Roman" pitchFamily="18" charset="0"/>
              </a:endParaRPr>
            </a:p>
            <a:p>
              <a:pPr algn="ctr" eaLnBrk="1" hangingPunct="1"/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32" name="Text Box 33">
              <a:extLst>
                <a:ext uri="{FF2B5EF4-FFF2-40B4-BE49-F238E27FC236}">
                  <a16:creationId xmlns:a16="http://schemas.microsoft.com/office/drawing/2014/main" id="{15EEB192-D0D6-635A-5648-F987DCAC8A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5798" y="3598192"/>
              <a:ext cx="105727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 b="1" dirty="0">
                  <a:solidFill>
                    <a:srgbClr val="0000FF"/>
                  </a:solidFill>
                  <a:latin typeface="Arial" charset="0"/>
                </a:rPr>
                <a:t>Probe</a:t>
              </a:r>
            </a:p>
          </p:txBody>
        </p:sp>
        <p:sp>
          <p:nvSpPr>
            <p:cNvPr id="33" name="Text Box 34">
              <a:extLst>
                <a:ext uri="{FF2B5EF4-FFF2-40B4-BE49-F238E27FC236}">
                  <a16:creationId xmlns:a16="http://schemas.microsoft.com/office/drawing/2014/main" id="{FA7344BA-58F4-196F-49AD-9F0175278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3895" y="3587080"/>
              <a:ext cx="19812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 b="1" dirty="0">
                  <a:solidFill>
                    <a:srgbClr val="0000FF"/>
                  </a:solidFill>
                  <a:latin typeface="Arial" charset="0"/>
                </a:rPr>
                <a:t>Patch cavity</a:t>
              </a:r>
            </a:p>
          </p:txBody>
        </p:sp>
        <p:graphicFrame>
          <p:nvGraphicFramePr>
            <p:cNvPr id="34" name="Object 33">
              <a:extLst>
                <a:ext uri="{FF2B5EF4-FFF2-40B4-BE49-F238E27FC236}">
                  <a16:creationId xmlns:a16="http://schemas.microsoft.com/office/drawing/2014/main" id="{19724D6B-18FE-662E-FFE7-1D0B1D027BA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4770997"/>
                </p:ext>
              </p:extLst>
            </p:nvPr>
          </p:nvGraphicFramePr>
          <p:xfrm>
            <a:off x="4792923" y="4555533"/>
            <a:ext cx="400050" cy="506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6" name="Equation" r:id="rId16" imgW="190440" imgH="241200" progId="Equation.DSMT4">
                    <p:embed/>
                  </p:oleObj>
                </mc:Choice>
                <mc:Fallback>
                  <p:oleObj name="Equation" r:id="rId16" imgW="190440" imgH="24120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AC9162BC-DB78-87AB-B107-E6853ED2FBA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792923" y="4555533"/>
                          <a:ext cx="400050" cy="5067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>
              <a:extLst>
                <a:ext uri="{FF2B5EF4-FFF2-40B4-BE49-F238E27FC236}">
                  <a16:creationId xmlns:a16="http://schemas.microsoft.com/office/drawing/2014/main" id="{E664A4CD-8EBC-3379-AB26-F28EFE7B3C0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7674493"/>
                </p:ext>
              </p:extLst>
            </p:nvPr>
          </p:nvGraphicFramePr>
          <p:xfrm>
            <a:off x="6522874" y="4929837"/>
            <a:ext cx="352020" cy="381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7" name="Equation" r:id="rId18" imgW="152280" imgH="164880" progId="Equation.DSMT4">
                    <p:embed/>
                  </p:oleObj>
                </mc:Choice>
                <mc:Fallback>
                  <p:oleObj name="Equation" r:id="rId18" imgW="152280" imgH="16488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E348905-BD39-F34D-4556-43D71306FA9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522874" y="4929837"/>
                          <a:ext cx="352020" cy="3813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>
              <a:extLst>
                <a:ext uri="{FF2B5EF4-FFF2-40B4-BE49-F238E27FC236}">
                  <a16:creationId xmlns:a16="http://schemas.microsoft.com/office/drawing/2014/main" id="{AE9A768D-C034-CA3A-8BDE-B7F616A6204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6734430"/>
                </p:ext>
              </p:extLst>
            </p:nvPr>
          </p:nvGraphicFramePr>
          <p:xfrm>
            <a:off x="8072959" y="4491535"/>
            <a:ext cx="293118" cy="346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8" name="Equation" r:id="rId20" imgW="139680" imgH="164880" progId="Equation.DSMT4">
                    <p:embed/>
                  </p:oleObj>
                </mc:Choice>
                <mc:Fallback>
                  <p:oleObj name="Equation" r:id="rId20" imgW="139680" imgH="16488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DC347A8C-0E08-9779-656A-EBDFF789A7F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8072959" y="4491535"/>
                          <a:ext cx="293118" cy="346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>
              <a:extLst>
                <a:ext uri="{FF2B5EF4-FFF2-40B4-BE49-F238E27FC236}">
                  <a16:creationId xmlns:a16="http://schemas.microsoft.com/office/drawing/2014/main" id="{89D77CD4-8E61-4611-FADC-CD280BDAF29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2278629"/>
                </p:ext>
              </p:extLst>
            </p:nvPr>
          </p:nvGraphicFramePr>
          <p:xfrm>
            <a:off x="9355209" y="5044956"/>
            <a:ext cx="321054" cy="374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9" name="Equation" r:id="rId22" imgW="152280" imgH="177480" progId="Equation.DSMT4">
                    <p:embed/>
                  </p:oleObj>
                </mc:Choice>
                <mc:Fallback>
                  <p:oleObj name="Equation" r:id="rId22" imgW="152280" imgH="17748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6796FEFA-0E62-1473-E57F-FA1C6AC9A38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9355209" y="5044956"/>
                          <a:ext cx="321054" cy="3745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>
              <a:extLst>
                <a:ext uri="{FF2B5EF4-FFF2-40B4-BE49-F238E27FC236}">
                  <a16:creationId xmlns:a16="http://schemas.microsoft.com/office/drawing/2014/main" id="{F22BAD7A-46E9-0E12-7FB5-C0C7BF35096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9043218"/>
                </p:ext>
              </p:extLst>
            </p:nvPr>
          </p:nvGraphicFramePr>
          <p:xfrm>
            <a:off x="2685292" y="4991787"/>
            <a:ext cx="501460" cy="5309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0" name="Equation" r:id="rId24" imgW="215640" imgH="228600" progId="Equation.DSMT4">
                    <p:embed/>
                  </p:oleObj>
                </mc:Choice>
                <mc:Fallback>
                  <p:oleObj name="Equation" r:id="rId24" imgW="215640" imgH="228600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970C1C50-D5CC-EC30-CC9F-69F160B2372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2685292" y="4991787"/>
                          <a:ext cx="501460" cy="5309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Oval 25">
              <a:extLst>
                <a:ext uri="{FF2B5EF4-FFF2-40B4-BE49-F238E27FC236}">
                  <a16:creationId xmlns:a16="http://schemas.microsoft.com/office/drawing/2014/main" id="{DB41A764-CC88-E71A-A526-4C71C76F2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9541" y="4336854"/>
              <a:ext cx="161925" cy="1619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0" name="Picture 4" descr="Magnetic Fields and Inductance | Inductors | Electronics Textbook">
              <a:extLst>
                <a:ext uri="{FF2B5EF4-FFF2-40B4-BE49-F238E27FC236}">
                  <a16:creationId xmlns:a16="http://schemas.microsoft.com/office/drawing/2014/main" id="{8558D7DC-9C57-1B35-3D19-C63CD1C53E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54" t="9256" r="65031" b="57227"/>
            <a:stretch/>
          </p:blipFill>
          <p:spPr bwMode="auto">
            <a:xfrm rot="16200000">
              <a:off x="4749114" y="3896497"/>
              <a:ext cx="430605" cy="945292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Line 6">
              <a:extLst>
                <a:ext uri="{FF2B5EF4-FFF2-40B4-BE49-F238E27FC236}">
                  <a16:creationId xmlns:a16="http://schemas.microsoft.com/office/drawing/2014/main" id="{15A528E7-BFB7-594D-5580-C380DF25A3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6628" y="4429445"/>
              <a:ext cx="9039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6">
              <a:extLst>
                <a:ext uri="{FF2B5EF4-FFF2-40B4-BE49-F238E27FC236}">
                  <a16:creationId xmlns:a16="http://schemas.microsoft.com/office/drawing/2014/main" id="{E2B47558-A2FB-A6BB-AABD-CEF57D4009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5762" y="4425235"/>
              <a:ext cx="13468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4E85496-D114-0000-12A2-A504344156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212901"/>
              </p:ext>
            </p:extLst>
          </p:nvPr>
        </p:nvGraphicFramePr>
        <p:xfrm>
          <a:off x="8235692" y="6314303"/>
          <a:ext cx="2422752" cy="378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1" name="Equation" r:id="rId26" imgW="1625400" imgH="253800" progId="Equation.DSMT4">
                  <p:embed/>
                </p:oleObj>
              </mc:Choice>
              <mc:Fallback>
                <p:oleObj name="Equation" r:id="rId26" imgW="1625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235692" y="6314303"/>
                        <a:ext cx="2422752" cy="378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383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2198927" y="3984172"/>
            <a:ext cx="3439885" cy="2667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Arial" charset="0"/>
            </a:endParaRP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434315" y="170543"/>
            <a:ext cx="71818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Results</a:t>
            </a:r>
          </a:p>
        </p:txBody>
      </p:sp>
      <p:pic>
        <p:nvPicPr>
          <p:cNvPr id="75265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6922" y="816430"/>
            <a:ext cx="4243764" cy="302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265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5655" y="783772"/>
            <a:ext cx="3903604" cy="309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52655" name="Object 15"/>
          <p:cNvGraphicFramePr>
            <a:graphicFrameLocks noChangeAspect="1"/>
          </p:cNvGraphicFramePr>
          <p:nvPr/>
        </p:nvGraphicFramePr>
        <p:xfrm>
          <a:off x="2313227" y="4582886"/>
          <a:ext cx="1214364" cy="910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Equation" r:id="rId5" imgW="901309" imgH="672808" progId="Equation.DSMT4">
                  <p:embed/>
                </p:oleObj>
              </mc:Choice>
              <mc:Fallback>
                <p:oleObj name="Equation" r:id="rId5" imgW="901309" imgH="672808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3227" y="4582886"/>
                        <a:ext cx="1214364" cy="9107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2656" name="Object 16"/>
          <p:cNvGraphicFramePr>
            <a:graphicFrameLocks noChangeAspect="1"/>
          </p:cNvGraphicFramePr>
          <p:nvPr/>
        </p:nvGraphicFramePr>
        <p:xfrm>
          <a:off x="2278755" y="5744609"/>
          <a:ext cx="1422388" cy="884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Equation" r:id="rId7" imgW="1104900" imgH="685800" progId="Equation.DSMT4">
                  <p:embed/>
                </p:oleObj>
              </mc:Choice>
              <mc:Fallback>
                <p:oleObj name="Equation" r:id="rId7" imgW="1104900" imgH="685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755" y="5744609"/>
                        <a:ext cx="1422388" cy="8847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2657" name="Object 17"/>
          <p:cNvGraphicFramePr>
            <a:graphicFrameLocks noChangeAspect="1"/>
          </p:cNvGraphicFramePr>
          <p:nvPr/>
        </p:nvGraphicFramePr>
        <p:xfrm>
          <a:off x="4209155" y="4570921"/>
          <a:ext cx="1146619" cy="90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Equation" r:id="rId9" imgW="876240" imgH="685800" progId="Equation.DSMT4">
                  <p:embed/>
                </p:oleObj>
              </mc:Choice>
              <mc:Fallback>
                <p:oleObj name="Equation" r:id="rId9" imgW="876240" imgH="6858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9155" y="4570921"/>
                        <a:ext cx="1146619" cy="90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2659" name="Picture 19"/>
          <p:cNvPicPr>
            <a:picLocks noChangeAspect="1" noChangeArrowheads="1"/>
          </p:cNvPicPr>
          <p:nvPr/>
        </p:nvPicPr>
        <p:blipFill>
          <a:blip r:embed="rId11" cstate="print"/>
          <a:srcRect l="2830" t="5205" r="7346"/>
          <a:stretch>
            <a:fillRect/>
          </a:stretch>
        </p:blipFill>
        <p:spPr bwMode="auto">
          <a:xfrm>
            <a:off x="6074229" y="3930248"/>
            <a:ext cx="3559628" cy="281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2427731" y="4082140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Patch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37784" y="4071251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Feed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28865" y="3679373"/>
            <a:ext cx="99738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Freq. (GHz)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74437" y="6559230"/>
            <a:ext cx="99738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Freq. (GHz)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57608" y="3635831"/>
            <a:ext cx="99738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Freq. (GHz)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046514" y="1393372"/>
            <a:ext cx="239486" cy="18723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085114" y="4365172"/>
            <a:ext cx="239486" cy="18723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063343" y="1491335"/>
            <a:ext cx="239486" cy="18723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5667187" y="2024741"/>
            <a:ext cx="8226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)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5667191" y="4942113"/>
            <a:ext cx="8226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)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1634803" y="2057395"/>
            <a:ext cx="8226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)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83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35376" y="239714"/>
            <a:ext cx="5089525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Probe Inductance</a:t>
            </a:r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7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1446212" y="4246564"/>
            <a:ext cx="2312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Hence, we have:</a:t>
            </a:r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908050" y="2957513"/>
            <a:ext cx="107442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Note that</a:t>
            </a:r>
          </a:p>
          <a:p>
            <a:endParaRPr lang="en-US" sz="6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(1,0)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FF"/>
                </a:solidFill>
              </a:rPr>
              <a:t> term that corresponds to the dominant patch mode current (impedance of RLC circuit).</a:t>
            </a:r>
          </a:p>
        </p:txBody>
      </p:sp>
      <p:graphicFrame>
        <p:nvGraphicFramePr>
          <p:cNvPr id="174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961413"/>
              </p:ext>
            </p:extLst>
          </p:nvPr>
        </p:nvGraphicFramePr>
        <p:xfrm>
          <a:off x="1800225" y="4792190"/>
          <a:ext cx="9096375" cy="172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Equation" r:id="rId3" imgW="5346360" imgH="1015920" progId="Equation.DSMT4">
                  <p:embed/>
                </p:oleObj>
              </mc:Choice>
              <mc:Fallback>
                <p:oleObj name="Equation" r:id="rId3" imgW="5346360" imgH="1015920" progId="Equation.DSMT4">
                  <p:embed/>
                  <p:pic>
                    <p:nvPicPr>
                      <p:cNvPr id="1741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4792190"/>
                        <a:ext cx="9096375" cy="172291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0ACCFAB-CA0C-7318-4C58-E745B2A51D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530663"/>
              </p:ext>
            </p:extLst>
          </p:nvPr>
        </p:nvGraphicFramePr>
        <p:xfrm>
          <a:off x="1698968" y="1114511"/>
          <a:ext cx="8420748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Equation" r:id="rId5" imgW="6113534" imgH="1151981" progId="Equation.DSMT4">
                  <p:embed/>
                </p:oleObj>
              </mc:Choice>
              <mc:Fallback>
                <p:oleObj name="Equation" r:id="rId5" imgW="6113534" imgH="11519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8968" y="1114511"/>
                        <a:ext cx="8420748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7976" y="68264"/>
            <a:ext cx="6213474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Probe Inductance (cont.)</a:t>
            </a:r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7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F5257EF-71B7-F091-E1C1-D274E81B0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92" y="882650"/>
            <a:ext cx="6832600" cy="50165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23855E-0087-B0B2-A964-62ABD120D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992" y="1112838"/>
            <a:ext cx="65786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8432CB32-03AD-16F4-0CC3-ABF53DBA6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985" y="876445"/>
            <a:ext cx="5643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dirty="0">
                <a:solidFill>
                  <a:srgbClr val="FF0000"/>
                </a:solidFill>
                <a:latin typeface="Arial" charset="0"/>
              </a:rPr>
              <a:t>Results: Probe Reactance (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=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=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L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)</a:t>
            </a:r>
            <a:endParaRPr lang="en-US" sz="2400" baseline="-25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6FDBE062-082C-724F-F4C2-65286099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6400895"/>
            <a:ext cx="10906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normalized feed location ratio </a:t>
            </a:r>
            <a:r>
              <a:rPr lang="en-US" sz="1600" i="1" dirty="0" err="1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sz="1600" i="1" baseline="-25000" dirty="0" err="1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 is zero at the center of the patch (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), and is 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1.0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 at the patch edge (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).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F835B171-C691-BF69-8C03-68C11A868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813791"/>
              </p:ext>
            </p:extLst>
          </p:nvPr>
        </p:nvGraphicFramePr>
        <p:xfrm>
          <a:off x="4447956" y="5317202"/>
          <a:ext cx="32543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Equation" r:id="rId4" imgW="165028" imgH="228501" progId="Equation.DSMT4">
                  <p:embed/>
                </p:oleObj>
              </mc:Choice>
              <mc:Fallback>
                <p:oleObj name="Equation" r:id="rId4" imgW="165028" imgH="228501" progId="Equation.DSMT4">
                  <p:embed/>
                  <p:pic>
                    <p:nvPicPr>
                      <p:cNvPr id="20684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7956" y="5317202"/>
                        <a:ext cx="325437" cy="5095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06AB654-34C4-85F9-7F6C-531D43F841A2}"/>
              </a:ext>
            </a:extLst>
          </p:cNvPr>
          <p:cNvSpPr txBox="1"/>
          <p:nvPr/>
        </p:nvSpPr>
        <p:spPr>
          <a:xfrm>
            <a:off x="1375236" y="5365751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DAE795-AA90-EC3B-6A95-2F89A4EB47A9}"/>
              </a:ext>
            </a:extLst>
          </p:cNvPr>
          <p:cNvSpPr txBox="1"/>
          <p:nvPr/>
        </p:nvSpPr>
        <p:spPr>
          <a:xfrm>
            <a:off x="6959607" y="5398407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Edge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EA1006-1EC9-BB8E-5D24-F24949D4DCFC}"/>
              </a:ext>
            </a:extLst>
          </p:cNvPr>
          <p:cNvSpPr txBox="1"/>
          <p:nvPr/>
        </p:nvSpPr>
        <p:spPr>
          <a:xfrm>
            <a:off x="4379692" y="1849664"/>
            <a:ext cx="202555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Rectangular patch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53C057-607A-72AD-6426-A8AC5A5E4CDF}"/>
              </a:ext>
            </a:extLst>
          </p:cNvPr>
          <p:cNvGrpSpPr/>
          <p:nvPr/>
        </p:nvGrpSpPr>
        <p:grpSpPr>
          <a:xfrm>
            <a:off x="5735506" y="2880853"/>
            <a:ext cx="1592651" cy="2039621"/>
            <a:chOff x="6789606" y="2849103"/>
            <a:chExt cx="1592651" cy="2039621"/>
          </a:xfrm>
        </p:grpSpPr>
        <p:sp>
          <p:nvSpPr>
            <p:cNvPr id="14" name="Text Box 7">
              <a:extLst>
                <a:ext uri="{FF2B5EF4-FFF2-40B4-BE49-F238E27FC236}">
                  <a16:creationId xmlns:a16="http://schemas.microsoft.com/office/drawing/2014/main" id="{BE27F42F-D5FB-DC99-0DD3-526EF4828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9606" y="4434699"/>
              <a:ext cx="3273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Arial" charset="0"/>
                </a:rPr>
                <a:t>L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268A1D43-8D50-0AAA-1FCB-DC44CB70C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3893" y="3285349"/>
              <a:ext cx="1203325" cy="160337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6" name="Text Box 11">
              <a:extLst>
                <a:ext uri="{FF2B5EF4-FFF2-40B4-BE49-F238E27FC236}">
                  <a16:creationId xmlns:a16="http://schemas.microsoft.com/office/drawing/2014/main" id="{2222A653-387C-0812-C42E-08D651E95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6356" y="3588124"/>
              <a:ext cx="7457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dirty="0">
                  <a:latin typeface="Times New Roman" pitchFamily="18" charset="0"/>
                </a:rPr>
                <a:t>(</a:t>
              </a:r>
              <a:r>
                <a:rPr lang="en-US" sz="1600" i="1" dirty="0">
                  <a:latin typeface="Times New Roman" pitchFamily="18" charset="0"/>
                </a:rPr>
                <a:t>x</a:t>
              </a:r>
              <a:r>
                <a:rPr lang="en-US" sz="1600" baseline="-25000" dirty="0">
                  <a:latin typeface="Times New Roman" pitchFamily="18" charset="0"/>
                </a:rPr>
                <a:t>0</a:t>
              </a:r>
              <a:r>
                <a:rPr lang="en-US" sz="1600" dirty="0">
                  <a:latin typeface="Times New Roman" pitchFamily="18" charset="0"/>
                </a:rPr>
                <a:t>, </a:t>
              </a:r>
              <a:r>
                <a:rPr lang="en-US" sz="1600" i="1" dirty="0">
                  <a:latin typeface="Times New Roman" pitchFamily="18" charset="0"/>
                </a:rPr>
                <a:t>y</a:t>
              </a:r>
              <a:r>
                <a:rPr lang="en-US" sz="1600" baseline="-25000" dirty="0">
                  <a:latin typeface="Times New Roman" pitchFamily="18" charset="0"/>
                </a:rPr>
                <a:t>0</a:t>
              </a:r>
              <a:r>
                <a:rPr lang="en-US" sz="1600" dirty="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20F6DA42-8C26-324C-63B6-9A12EF6288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46755" y="4098149"/>
              <a:ext cx="1168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E8D5FD5A-D92B-C3C4-5C1D-9AB64DAB9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0506" y="4037824"/>
              <a:ext cx="123825" cy="123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5565653-170F-8575-E1BA-74268B73AF2A}"/>
                </a:ext>
              </a:extLst>
            </p:cNvPr>
            <p:cNvCxnSpPr/>
            <p:nvPr/>
          </p:nvCxnSpPr>
          <p:spPr bwMode="auto">
            <a:xfrm>
              <a:off x="8031382" y="4883777"/>
              <a:ext cx="350875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6990941-A2B3-B6CC-729C-A10C83B5A051}"/>
                </a:ext>
              </a:extLst>
            </p:cNvPr>
            <p:cNvCxnSpPr/>
            <p:nvPr/>
          </p:nvCxnSpPr>
          <p:spPr bwMode="auto">
            <a:xfrm rot="5400000" flipH="1" flipV="1">
              <a:off x="6602207" y="3050328"/>
              <a:ext cx="404037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D4495F9-E8D8-C795-E3D5-CCCF2AAB1A88}"/>
                </a:ext>
              </a:extLst>
            </p:cNvPr>
            <p:cNvCxnSpPr/>
            <p:nvPr/>
          </p:nvCxnSpPr>
          <p:spPr bwMode="auto">
            <a:xfrm>
              <a:off x="7378536" y="3966358"/>
              <a:ext cx="0" cy="28500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54876AEF-9F92-9BEE-0462-E4084667542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5560527"/>
                </p:ext>
              </p:extLst>
            </p:nvPr>
          </p:nvGraphicFramePr>
          <p:xfrm>
            <a:off x="8161550" y="4633629"/>
            <a:ext cx="216929" cy="238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7" name="Equation" r:id="rId6" imgW="126720" imgH="139680" progId="Equation.DSMT4">
                    <p:embed/>
                  </p:oleObj>
                </mc:Choice>
                <mc:Fallback>
                  <p:oleObj name="Equation" r:id="rId6" imgW="126720" imgH="13968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3BB26CA5-B891-8ADA-3D41-23A7F7D234D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161550" y="4633629"/>
                          <a:ext cx="216929" cy="2386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C6D252E5-6100-3B8E-DCC5-9C066836073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0920439"/>
                </p:ext>
              </p:extLst>
            </p:nvPr>
          </p:nvGraphicFramePr>
          <p:xfrm>
            <a:off x="6924675" y="2881312"/>
            <a:ext cx="206280" cy="243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8" name="Equation" r:id="rId8" imgW="139680" imgH="164880" progId="Equation.DSMT4">
                    <p:embed/>
                  </p:oleObj>
                </mc:Choice>
                <mc:Fallback>
                  <p:oleObj name="Equation" r:id="rId8" imgW="139680" imgH="16488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548E1ECB-4912-B048-3420-64B138D2B1A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924675" y="2881312"/>
                          <a:ext cx="206280" cy="2437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47528DB9-737E-FCFD-96D3-FBD38C0D874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2631308"/>
                </p:ext>
              </p:extLst>
            </p:nvPr>
          </p:nvGraphicFramePr>
          <p:xfrm>
            <a:off x="8113712" y="3795712"/>
            <a:ext cx="259189" cy="259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9" name="Equation" r:id="rId10" imgW="177480" imgH="177480" progId="Equation.DSMT4">
                    <p:embed/>
                  </p:oleObj>
                </mc:Choice>
                <mc:Fallback>
                  <p:oleObj name="Equation" r:id="rId10" imgW="177480" imgH="17748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66FA3569-92B2-6C54-C945-14B343078BC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113712" y="3795712"/>
                          <a:ext cx="259189" cy="2591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0880D238-949E-7239-01CA-0781981D1DD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4932209"/>
                </p:ext>
              </p:extLst>
            </p:nvPr>
          </p:nvGraphicFramePr>
          <p:xfrm>
            <a:off x="7313944" y="4634861"/>
            <a:ext cx="206643" cy="244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0" name="Equation" r:id="rId12" imgW="139680" imgH="164880" progId="Equation.DSMT4">
                    <p:embed/>
                  </p:oleObj>
                </mc:Choice>
                <mc:Fallback>
                  <p:oleObj name="Equation" r:id="rId12" imgW="139680" imgH="164880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0E2933A4-9CF3-8A1E-63F1-3A8A649984F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313944" y="4634861"/>
                          <a:ext cx="206643" cy="2442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6B771F21-21E6-E443-E27E-29BB899780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183726"/>
              </p:ext>
            </p:extLst>
          </p:nvPr>
        </p:nvGraphicFramePr>
        <p:xfrm>
          <a:off x="2716213" y="4124017"/>
          <a:ext cx="17081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1" name="Equation" r:id="rId14" imgW="1054080" imgH="253800" progId="Equation.DSMT4">
                  <p:embed/>
                </p:oleObj>
              </mc:Choice>
              <mc:Fallback>
                <p:oleObj name="Equation" r:id="rId14" imgW="1054080" imgH="2538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2C9970E-4E4E-1381-68F3-BAF51EC30D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716213" y="4124017"/>
                        <a:ext cx="1708150" cy="4111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C1F0B67-281C-5F87-CE57-6F836484E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618412"/>
              </p:ext>
            </p:extLst>
          </p:nvPr>
        </p:nvGraphicFramePr>
        <p:xfrm>
          <a:off x="9313863" y="1358900"/>
          <a:ext cx="1377950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2" name="Equation" r:id="rId16" imgW="888840" imgH="914400" progId="Equation.DSMT4">
                  <p:embed/>
                </p:oleObj>
              </mc:Choice>
              <mc:Fallback>
                <p:oleObj name="Equation" r:id="rId16" imgW="888840" imgH="914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26369AE-A3C8-B72C-B0CF-5D45FA579D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313863" y="1358900"/>
                        <a:ext cx="1377950" cy="14176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B1C3AB3E-6D41-5B88-2379-59F0DAC5DC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739892"/>
              </p:ext>
            </p:extLst>
          </p:nvPr>
        </p:nvGraphicFramePr>
        <p:xfrm>
          <a:off x="8269288" y="3447578"/>
          <a:ext cx="3168585" cy="819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3" name="Equation" r:id="rId18" imgW="4302527" imgH="1112553" progId="Equation.DSMT4">
                  <p:embed/>
                </p:oleObj>
              </mc:Choice>
              <mc:Fallback>
                <p:oleObj name="Equation" r:id="rId18" imgW="4302527" imgH="111255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69288" y="3447578"/>
                        <a:ext cx="3168585" cy="819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8D5BE150-9CA3-BFF2-8BCB-C0F5711AC7AB}"/>
              </a:ext>
            </a:extLst>
          </p:cNvPr>
          <p:cNvSpPr txBox="1"/>
          <p:nvPr/>
        </p:nvSpPr>
        <p:spPr>
          <a:xfrm>
            <a:off x="8083550" y="31242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CAD: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29C07B-2D8A-8190-71EE-91705FB41AE4}"/>
              </a:ext>
            </a:extLst>
          </p:cNvPr>
          <p:cNvSpPr txBox="1"/>
          <p:nvPr/>
        </p:nvSpPr>
        <p:spPr>
          <a:xfrm>
            <a:off x="8096250" y="455295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Exact: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495D20-5B2C-101B-9015-BA81B5F53B58}"/>
              </a:ext>
            </a:extLst>
          </p:cNvPr>
          <p:cNvSpPr txBox="1"/>
          <p:nvPr/>
        </p:nvSpPr>
        <p:spPr>
          <a:xfrm>
            <a:off x="8235404" y="5003800"/>
            <a:ext cx="376577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cavity model for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with all infinite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modes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(excluding the (1,0) term).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5341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49763" y="292101"/>
            <a:ext cx="3206750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RLC</a:t>
            </a: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Model</a:t>
            </a:r>
          </a:p>
        </p:txBody>
      </p:sp>
      <p:sp>
        <p:nvSpPr>
          <p:cNvPr id="18439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0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1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2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3" name="Rectangle 7"/>
          <p:cNvSpPr>
            <a:spLocks noChangeArrowheads="1"/>
          </p:cNvSpPr>
          <p:nvPr/>
        </p:nvSpPr>
        <p:spPr bwMode="auto">
          <a:xfrm>
            <a:off x="4826000" y="1803401"/>
            <a:ext cx="105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where</a:t>
            </a:r>
          </a:p>
        </p:txBody>
      </p:sp>
      <p:graphicFrame>
        <p:nvGraphicFramePr>
          <p:cNvPr id="184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013473"/>
              </p:ext>
            </p:extLst>
          </p:nvPr>
        </p:nvGraphicFramePr>
        <p:xfrm>
          <a:off x="2560639" y="1616075"/>
          <a:ext cx="17748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Equation" r:id="rId3" imgW="825480" imgH="355320" progId="Equation.DSMT4">
                  <p:embed/>
                </p:oleObj>
              </mc:Choice>
              <mc:Fallback>
                <p:oleObj name="Equation" r:id="rId3" imgW="825480" imgH="355320" progId="Equation.DSMT4">
                  <p:embed/>
                  <p:pic>
                    <p:nvPicPr>
                      <p:cNvPr id="184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639" y="1616075"/>
                        <a:ext cx="1774825" cy="762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Text Box 15"/>
          <p:cNvSpPr txBox="1">
            <a:spLocks noChangeArrowheads="1"/>
          </p:cNvSpPr>
          <p:nvPr/>
        </p:nvSpPr>
        <p:spPr bwMode="auto">
          <a:xfrm>
            <a:off x="3564924" y="6208113"/>
            <a:ext cx="6737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0" dirty="0"/>
              <a:t>(The </a:t>
            </a:r>
            <a:r>
              <a:rPr lang="en-US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b="0" dirty="0"/>
              <a:t> coefficients are </a:t>
            </a:r>
            <a:r>
              <a:rPr lang="en-US" b="0" u="sng" dirty="0"/>
              <a:t>not</a:t>
            </a:r>
            <a:r>
              <a:rPr lang="en-US" b="0" dirty="0"/>
              <a:t> a function of frequency.)</a:t>
            </a:r>
          </a:p>
        </p:txBody>
      </p:sp>
      <p:sp>
        <p:nvSpPr>
          <p:cNvPr id="18445" name="Rectangle 7"/>
          <p:cNvSpPr>
            <a:spLocks noChangeArrowheads="1"/>
          </p:cNvSpPr>
          <p:nvPr/>
        </p:nvSpPr>
        <p:spPr bwMode="auto">
          <a:xfrm>
            <a:off x="1428750" y="936625"/>
            <a:ext cx="1835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We can write</a:t>
            </a:r>
          </a:p>
        </p:txBody>
      </p:sp>
      <p:graphicFrame>
        <p:nvGraphicFramePr>
          <p:cNvPr id="1843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458985"/>
              </p:ext>
            </p:extLst>
          </p:nvPr>
        </p:nvGraphicFramePr>
        <p:xfrm>
          <a:off x="6336657" y="1493280"/>
          <a:ext cx="3005137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Equation" r:id="rId5" imgW="1396800" imgH="482400" progId="Equation.DSMT4">
                  <p:embed/>
                </p:oleObj>
              </mc:Choice>
              <mc:Fallback>
                <p:oleObj name="Equation" r:id="rId5" imgW="1396800" imgH="482400" progId="Equation.DSMT4">
                  <p:embed/>
                  <p:pic>
                    <p:nvPicPr>
                      <p:cNvPr id="184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6657" y="1493280"/>
                        <a:ext cx="3005137" cy="10334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D2FD20E-D11E-FC94-5A29-4FB5093816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417571"/>
              </p:ext>
            </p:extLst>
          </p:nvPr>
        </p:nvGraphicFramePr>
        <p:xfrm>
          <a:off x="1803400" y="3062288"/>
          <a:ext cx="79629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Equation" r:id="rId7" imgW="4609800" imgH="482400" progId="Equation.DSMT4">
                  <p:embed/>
                </p:oleObj>
              </mc:Choice>
              <mc:Fallback>
                <p:oleObj name="Equation" r:id="rId7" imgW="46098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03400" y="3062288"/>
                        <a:ext cx="7962900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8A56A04-6BEE-4442-22BF-7062C4F61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136654"/>
              </p:ext>
            </p:extLst>
          </p:nvPr>
        </p:nvGraphicFramePr>
        <p:xfrm>
          <a:off x="1765300" y="4208463"/>
          <a:ext cx="3071813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Equation" r:id="rId9" imgW="1726920" imgH="507960" progId="Equation.DSMT4">
                  <p:embed/>
                </p:oleObj>
              </mc:Choice>
              <mc:Fallback>
                <p:oleObj name="Equation" r:id="rId9" imgW="17269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65300" y="4208463"/>
                        <a:ext cx="3071813" cy="90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4CC76CE-AFD3-636F-B5DD-A34B8BC7C4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425113"/>
              </p:ext>
            </p:extLst>
          </p:nvPr>
        </p:nvGraphicFramePr>
        <p:xfrm>
          <a:off x="1782249" y="5342630"/>
          <a:ext cx="1350189" cy="50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Equation" r:id="rId11" imgW="891769" imgH="331062" progId="Equation.DSMT4">
                  <p:embed/>
                </p:oleObj>
              </mc:Choice>
              <mc:Fallback>
                <p:oleObj name="Equation" r:id="rId11" imgW="891769" imgH="33106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82249" y="5342630"/>
                        <a:ext cx="1350189" cy="50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90925" y="336551"/>
            <a:ext cx="4730750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RLC Model (cont.)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073708"/>
              </p:ext>
            </p:extLst>
          </p:nvPr>
        </p:nvGraphicFramePr>
        <p:xfrm>
          <a:off x="1579737" y="2014516"/>
          <a:ext cx="3754437" cy="382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Equation" r:id="rId3" imgW="2019240" imgH="2057400" progId="Equation.DSMT4">
                  <p:embed/>
                </p:oleObj>
              </mc:Choice>
              <mc:Fallback>
                <p:oleObj name="Equation" r:id="rId3" imgW="2019240" imgH="2057400" progId="Equation.DSMT4">
                  <p:embed/>
                  <p:pic>
                    <p:nvPicPr>
                      <p:cNvPr id="2048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737" y="2014516"/>
                        <a:ext cx="3754437" cy="382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Rectangle 14"/>
          <p:cNvSpPr>
            <a:spLocks noChangeArrowheads="1"/>
          </p:cNvSpPr>
          <p:nvPr/>
        </p:nvSpPr>
        <p:spPr bwMode="auto">
          <a:xfrm>
            <a:off x="859013" y="1268392"/>
            <a:ext cx="2327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We can then write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graphicFrame>
        <p:nvGraphicFramePr>
          <p:cNvPr id="2048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267146"/>
              </p:ext>
            </p:extLst>
          </p:nvPr>
        </p:nvGraphicFramePr>
        <p:xfrm>
          <a:off x="7679466" y="2122359"/>
          <a:ext cx="2525713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Equation" r:id="rId5" imgW="1358640" imgH="965160" progId="Equation.DSMT4">
                  <p:embed/>
                </p:oleObj>
              </mc:Choice>
              <mc:Fallback>
                <p:oleObj name="Equation" r:id="rId5" imgW="1358640" imgH="965160" progId="Equation.DSMT4">
                  <p:embed/>
                  <p:pic>
                    <p:nvPicPr>
                      <p:cNvPr id="2048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9466" y="2122359"/>
                        <a:ext cx="2525713" cy="179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D35EDDA-6D0F-B363-7A2F-C0D5C9776009}"/>
              </a:ext>
            </a:extLst>
          </p:cNvPr>
          <p:cNvSpPr txBox="1"/>
          <p:nvPr/>
        </p:nvSpPr>
        <p:spPr>
          <a:xfrm>
            <a:off x="6795369" y="4593667"/>
            <a:ext cx="483847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Note: </a:t>
            </a:r>
          </a:p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/>
              <a:t> is the wavenumber of a </a:t>
            </a:r>
            <a:r>
              <a:rPr lang="en-US" sz="1400" u="sng" dirty="0"/>
              <a:t>lossless</a:t>
            </a:r>
            <a:r>
              <a:rPr lang="en-US" sz="1400" dirty="0"/>
              <a:t> substrate having the (real) relative permittivity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1400" dirty="0">
                <a:sym typeface="Symbol" panose="05050102010706020507" pitchFamily="18" charset="2"/>
              </a:rPr>
              <a:t>.</a:t>
            </a:r>
            <a:endParaRPr lang="en-US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90925" y="271464"/>
            <a:ext cx="4916488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RLC Model (cont.)</a:t>
            </a: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0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777038"/>
              </p:ext>
            </p:extLst>
          </p:nvPr>
        </p:nvGraphicFramePr>
        <p:xfrm>
          <a:off x="2234286" y="1520011"/>
          <a:ext cx="4162425" cy="1585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Equation" r:id="rId3" imgW="2539800" imgH="965160" progId="Equation.DSMT4">
                  <p:embed/>
                </p:oleObj>
              </mc:Choice>
              <mc:Fallback>
                <p:oleObj name="Equation" r:id="rId3" imgW="2539800" imgH="965160" progId="Equation.DSMT4">
                  <p:embed/>
                  <p:pic>
                    <p:nvPicPr>
                      <p:cNvPr id="2150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286" y="1520011"/>
                        <a:ext cx="4162425" cy="15857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094343"/>
              </p:ext>
            </p:extLst>
          </p:nvPr>
        </p:nvGraphicFramePr>
        <p:xfrm>
          <a:off x="530225" y="4505325"/>
          <a:ext cx="3803650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Equation" r:id="rId5" imgW="2209680" imgH="914400" progId="Equation.DSMT4">
                  <p:embed/>
                </p:oleObj>
              </mc:Choice>
              <mc:Fallback>
                <p:oleObj name="Equation" r:id="rId5" imgW="2209680" imgH="914400" progId="Equation.DSMT4">
                  <p:embed/>
                  <p:pic>
                    <p:nvPicPr>
                      <p:cNvPr id="2150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4505325"/>
                        <a:ext cx="3803650" cy="156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1204913" y="1016001"/>
            <a:ext cx="2693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We can write this as:</a:t>
            </a: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795339" y="3632200"/>
            <a:ext cx="1336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Next, use:</a:t>
            </a: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7567614" y="2603500"/>
            <a:ext cx="2160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sz="2000" dirty="0">
                <a:solidFill>
                  <a:srgbClr val="0000FF"/>
                </a:solidFill>
              </a:rPr>
              <a:t>Also, </a:t>
            </a:r>
            <a:r>
              <a:rPr lang="en-US" sz="2000" dirty="0" smtClean="0">
                <a:solidFill>
                  <a:srgbClr val="0000FF"/>
                </a:solidFill>
              </a:rPr>
              <a:t>define: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215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209616"/>
              </p:ext>
            </p:extLst>
          </p:nvPr>
        </p:nvGraphicFramePr>
        <p:xfrm>
          <a:off x="7793038" y="3136900"/>
          <a:ext cx="19954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Equation" r:id="rId7" imgW="1168200" imgH="482400" progId="Equation.DSMT4">
                  <p:embed/>
                </p:oleObj>
              </mc:Choice>
              <mc:Fallback>
                <p:oleObj name="Equation" r:id="rId7" imgW="1168200" imgH="482400" progId="Equation.DSMT4">
                  <p:embed/>
                  <p:pic>
                    <p:nvPicPr>
                      <p:cNvPr id="215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3038" y="3136900"/>
                        <a:ext cx="1995487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aphicFrame>
        <p:nvGraphicFramePr>
          <p:cNvPr id="2150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177797"/>
              </p:ext>
            </p:extLst>
          </p:nvPr>
        </p:nvGraphicFramePr>
        <p:xfrm>
          <a:off x="7367588" y="4183063"/>
          <a:ext cx="43862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Equation" r:id="rId9" imgW="2793960" imgH="482400" progId="Equation.DSMT4">
                  <p:embed/>
                </p:oleObj>
              </mc:Choice>
              <mc:Fallback>
                <p:oleObj name="Equation" r:id="rId9" imgW="2793960" imgH="482400" progId="Equation.DSMT4">
                  <p:embed/>
                  <p:pic>
                    <p:nvPicPr>
                      <p:cNvPr id="2150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7588" y="4183063"/>
                        <a:ext cx="4386262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ABFFD93-F668-ECD7-A16C-C2F180C0B5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223503"/>
              </p:ext>
            </p:extLst>
          </p:nvPr>
        </p:nvGraphicFramePr>
        <p:xfrm>
          <a:off x="4924425" y="5354638"/>
          <a:ext cx="1098550" cy="652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8" name="Equation" r:id="rId11" imgW="812520" imgH="482400" progId="Equation.DSMT4">
                  <p:embed/>
                </p:oleObj>
              </mc:Choice>
              <mc:Fallback>
                <p:oleObj name="Equation" r:id="rId11" imgW="8125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24425" y="5354638"/>
                        <a:ext cx="1098550" cy="652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435ED1E-EFE1-0F30-2DDB-4D8A64DBE3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993787"/>
              </p:ext>
            </p:extLst>
          </p:nvPr>
        </p:nvGraphicFramePr>
        <p:xfrm>
          <a:off x="4864100" y="6146800"/>
          <a:ext cx="15192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9" name="Equation" r:id="rId13" imgW="1104840" imgH="241200" progId="Equation.DSMT4">
                  <p:embed/>
                </p:oleObj>
              </mc:Choice>
              <mc:Fallback>
                <p:oleObj name="Equation" r:id="rId13" imgW="1104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64100" y="6146800"/>
                        <a:ext cx="1519238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08AA60C-63CE-996E-5848-992B3BCF45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349528"/>
              </p:ext>
            </p:extLst>
          </p:nvPr>
        </p:nvGraphicFramePr>
        <p:xfrm>
          <a:off x="6680200" y="6196013"/>
          <a:ext cx="506095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name="Equation" r:id="rId15" imgW="4025880" imgH="228600" progId="Equation.DSMT4">
                  <p:embed/>
                </p:oleObj>
              </mc:Choice>
              <mc:Fallback>
                <p:oleObj name="Equation" r:id="rId15" imgW="4025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80200" y="6196013"/>
                        <a:ext cx="5060950" cy="2873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32175" y="257176"/>
            <a:ext cx="5022850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RLC Model (cont.)</a:t>
            </a: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7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746376" y="1387476"/>
            <a:ext cx="855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Then</a:t>
            </a:r>
          </a:p>
        </p:txBody>
      </p:sp>
      <p:graphicFrame>
        <p:nvGraphicFramePr>
          <p:cNvPr id="2253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510760"/>
              </p:ext>
            </p:extLst>
          </p:nvPr>
        </p:nvGraphicFramePr>
        <p:xfrm>
          <a:off x="3824289" y="1711325"/>
          <a:ext cx="425132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Equation" r:id="rId3" imgW="1993680" imgH="558720" progId="Equation.DSMT4">
                  <p:embed/>
                </p:oleObj>
              </mc:Choice>
              <mc:Fallback>
                <p:oleObj name="Equation" r:id="rId3" imgW="1993680" imgH="558720" progId="Equation.DSMT4">
                  <p:embed/>
                  <p:pic>
                    <p:nvPicPr>
                      <p:cNvPr id="2253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9" y="1711325"/>
                        <a:ext cx="4251325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865731"/>
              </p:ext>
            </p:extLst>
          </p:nvPr>
        </p:nvGraphicFramePr>
        <p:xfrm>
          <a:off x="3865563" y="3929063"/>
          <a:ext cx="4111625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Equation" r:id="rId5" imgW="1993680" imgH="965160" progId="Equation.DSMT4">
                  <p:embed/>
                </p:oleObj>
              </mc:Choice>
              <mc:Fallback>
                <p:oleObj name="Equation" r:id="rId5" imgW="1993680" imgH="965160" progId="Equation.DSMT4">
                  <p:embed/>
                  <p:pic>
                    <p:nvPicPr>
                      <p:cNvPr id="225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63" y="3929063"/>
                        <a:ext cx="4111625" cy="197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365501" y="3432176"/>
            <a:ext cx="542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32175" y="257176"/>
            <a:ext cx="5022850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RLC Model (cont.)</a:t>
            </a:r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55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562734"/>
              </p:ext>
            </p:extLst>
          </p:nvPr>
        </p:nvGraphicFramePr>
        <p:xfrm>
          <a:off x="6371466" y="1046470"/>
          <a:ext cx="8905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Equation" r:id="rId3" imgW="469800" imgH="241200" progId="Equation.DSMT4">
                  <p:embed/>
                </p:oleObj>
              </mc:Choice>
              <mc:Fallback>
                <p:oleObj name="Equation" r:id="rId3" imgW="469800" imgH="241200" progId="Equation.DSMT4">
                  <p:embed/>
                  <p:pic>
                    <p:nvPicPr>
                      <p:cNvPr id="2355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1466" y="1046470"/>
                        <a:ext cx="89058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Rectangle 14"/>
          <p:cNvSpPr>
            <a:spLocks noChangeArrowheads="1"/>
          </p:cNvSpPr>
          <p:nvPr/>
        </p:nvSpPr>
        <p:spPr bwMode="auto">
          <a:xfrm>
            <a:off x="1557292" y="1058390"/>
            <a:ext cx="8112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Near the resonance of the TM</a:t>
            </a:r>
            <a:r>
              <a:rPr lang="en-US" sz="2000" baseline="-25000" dirty="0">
                <a:solidFill>
                  <a:srgbClr val="0000FF"/>
                </a:solidFill>
              </a:rPr>
              <a:t>10 </a:t>
            </a:r>
            <a:r>
              <a:rPr lang="en-US" sz="2000" dirty="0">
                <a:solidFill>
                  <a:srgbClr val="0000FF"/>
                </a:solidFill>
              </a:rPr>
              <a:t>mode, for              , we have:</a:t>
            </a:r>
          </a:p>
        </p:txBody>
      </p:sp>
      <p:graphicFrame>
        <p:nvGraphicFramePr>
          <p:cNvPr id="235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641554"/>
              </p:ext>
            </p:extLst>
          </p:nvPr>
        </p:nvGraphicFramePr>
        <p:xfrm>
          <a:off x="2899770" y="2113790"/>
          <a:ext cx="3009900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Equation" r:id="rId5" imgW="1396800" imgH="672840" progId="Equation.DSMT4">
                  <p:embed/>
                </p:oleObj>
              </mc:Choice>
              <mc:Fallback>
                <p:oleObj name="Equation" r:id="rId5" imgW="1396800" imgH="672840" progId="Equation.DSMT4">
                  <p:embed/>
                  <p:pic>
                    <p:nvPicPr>
                      <p:cNvPr id="235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9770" y="2113790"/>
                        <a:ext cx="3009900" cy="14430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Rectangle 16"/>
          <p:cNvSpPr>
            <a:spLocks noChangeArrowheads="1"/>
          </p:cNvSpPr>
          <p:nvPr/>
        </p:nvSpPr>
        <p:spPr bwMode="auto">
          <a:xfrm>
            <a:off x="3525862" y="3882789"/>
            <a:ext cx="196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RLC</a:t>
            </a:r>
            <a:r>
              <a:rPr lang="en-US" sz="2000" dirty="0">
                <a:solidFill>
                  <a:srgbClr val="0000FF"/>
                </a:solidFill>
              </a:rPr>
              <a:t> equation)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34299" y="5372100"/>
            <a:ext cx="672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justifies the RLC model near </a:t>
            </a:r>
            <a:r>
              <a:rPr lang="en-US" dirty="0" smtClean="0"/>
              <a:t>resonance of the TM</a:t>
            </a:r>
            <a:r>
              <a:rPr lang="en-US" baseline="-25000" dirty="0" smtClean="0"/>
              <a:t>10</a:t>
            </a:r>
            <a:r>
              <a:rPr lang="en-US" dirty="0" smtClean="0"/>
              <a:t> mode.</a:t>
            </a:r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B8B17F3-C305-EDF1-A34D-A7E281E63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922147"/>
              </p:ext>
            </p:extLst>
          </p:nvPr>
        </p:nvGraphicFramePr>
        <p:xfrm>
          <a:off x="7131192" y="2522011"/>
          <a:ext cx="907908" cy="430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Equation" r:id="rId7" imgW="482400" imgH="228600" progId="Equation.DSMT4">
                  <p:embed/>
                </p:oleObj>
              </mc:Choice>
              <mc:Fallback>
                <p:oleObj name="Equation" r:id="rId7" imgW="482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31192" y="2522011"/>
                        <a:ext cx="907908" cy="430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188989C-E7C4-6105-30D4-E40A1A1E0A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095927"/>
              </p:ext>
            </p:extLst>
          </p:nvPr>
        </p:nvGraphicFramePr>
        <p:xfrm>
          <a:off x="7102663" y="2911202"/>
          <a:ext cx="874245" cy="403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Equation" r:id="rId9" imgW="495000" imgH="228600" progId="Equation.DSMT4">
                  <p:embed/>
                </p:oleObj>
              </mc:Choice>
              <mc:Fallback>
                <p:oleObj name="Equation" r:id="rId9" imgW="495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02663" y="2911202"/>
                        <a:ext cx="874245" cy="403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81439" y="161926"/>
            <a:ext cx="4652961" cy="5127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Cavity Model (cont.)</a:t>
            </a:r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02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354474"/>
              </p:ext>
            </p:extLst>
          </p:nvPr>
        </p:nvGraphicFramePr>
        <p:xfrm>
          <a:off x="7688932" y="2108868"/>
          <a:ext cx="1438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3" imgW="787400" imgH="292100" progId="Equation.DSMT4">
                  <p:embed/>
                </p:oleObj>
              </mc:Choice>
              <mc:Fallback>
                <p:oleObj name="Equation" r:id="rId3" imgW="787400" imgH="292100" progId="Equation.DSMT4">
                  <p:embed/>
                  <p:pic>
                    <p:nvPicPr>
                      <p:cNvPr id="0" name="Picture 5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8932" y="2108868"/>
                        <a:ext cx="1438275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441365"/>
              </p:ext>
            </p:extLst>
          </p:nvPr>
        </p:nvGraphicFramePr>
        <p:xfrm>
          <a:off x="7481717" y="2840623"/>
          <a:ext cx="19748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5" imgW="1091726" imgH="253890" progId="Equation.DSMT4">
                  <p:embed/>
                </p:oleObj>
              </mc:Choice>
              <mc:Fallback>
                <p:oleObj name="Equation" r:id="rId5" imgW="1091726" imgH="253890" progId="Equation.DSMT4">
                  <p:embed/>
                  <p:pic>
                    <p:nvPicPr>
                      <p:cNvPr id="0" name="Picture 5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717" y="2840623"/>
                        <a:ext cx="197485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678106"/>
              </p:ext>
            </p:extLst>
          </p:nvPr>
        </p:nvGraphicFramePr>
        <p:xfrm>
          <a:off x="947891" y="4022636"/>
          <a:ext cx="421481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7" imgW="2463480" imgH="444240" progId="Equation.DSMT4">
                  <p:embed/>
                </p:oleObj>
              </mc:Choice>
              <mc:Fallback>
                <p:oleObj name="Equation" r:id="rId7" imgW="2463480" imgH="444240" progId="Equation.DSMT4">
                  <p:embed/>
                  <p:pic>
                    <p:nvPicPr>
                      <p:cNvPr id="0" name="Picture 5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891" y="4022636"/>
                        <a:ext cx="4214812" cy="76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TextBox 27"/>
          <p:cNvSpPr txBox="1">
            <a:spLocks noChangeArrowheads="1"/>
          </p:cNvSpPr>
          <p:nvPr/>
        </p:nvSpPr>
        <p:spPr bwMode="auto">
          <a:xfrm>
            <a:off x="2787640" y="6308140"/>
            <a:ext cx="76407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Assume no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variation (the probe current is constant in the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direction.)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091807"/>
              </p:ext>
            </p:extLst>
          </p:nvPr>
        </p:nvGraphicFramePr>
        <p:xfrm>
          <a:off x="2308768" y="5349453"/>
          <a:ext cx="1484159" cy="536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9" imgW="1193800" imgH="431800" progId="Equation.DSMT4">
                  <p:embed/>
                </p:oleObj>
              </mc:Choice>
              <mc:Fallback>
                <p:oleObj name="Equation" r:id="rId9" imgW="1193800" imgH="431800" progId="Equation.DSMT4">
                  <p:embed/>
                  <p:pic>
                    <p:nvPicPr>
                      <p:cNvPr id="0" name="Picture 5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768" y="5349453"/>
                        <a:ext cx="1484159" cy="53682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1567962" y="457275"/>
            <a:ext cx="3225747" cy="3171442"/>
            <a:chOff x="1168426" y="444918"/>
            <a:chExt cx="3225747" cy="3171442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9176411"/>
                </p:ext>
              </p:extLst>
            </p:nvPr>
          </p:nvGraphicFramePr>
          <p:xfrm>
            <a:off x="2380699" y="3220392"/>
            <a:ext cx="307975" cy="395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8" name="Equation" r:id="rId11" imgW="177646" imgH="228402" progId="Equation.DSMT4">
                    <p:embed/>
                  </p:oleObj>
                </mc:Choice>
                <mc:Fallback>
                  <p:oleObj name="Equation" r:id="rId11" imgW="177646" imgH="228402" progId="Equation.DSMT4">
                    <p:embed/>
                    <p:pic>
                      <p:nvPicPr>
                        <p:cNvPr id="0" name="Picture 5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0699" y="3220392"/>
                          <a:ext cx="307975" cy="3959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1" name="Line 7"/>
            <p:cNvSpPr>
              <a:spLocks noChangeShapeType="1"/>
            </p:cNvSpPr>
            <p:nvPr/>
          </p:nvSpPr>
          <p:spPr bwMode="auto">
            <a:xfrm flipV="1">
              <a:off x="3543543" y="3148048"/>
              <a:ext cx="52070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2" name="Rectangle 8"/>
            <p:cNvSpPr>
              <a:spLocks noChangeArrowheads="1"/>
            </p:cNvSpPr>
            <p:nvPr/>
          </p:nvSpPr>
          <p:spPr bwMode="auto">
            <a:xfrm>
              <a:off x="1630606" y="1314486"/>
              <a:ext cx="1738312" cy="1824037"/>
            </a:xfrm>
            <a:prstGeom prst="rect">
              <a:avLst/>
            </a:prstGeom>
            <a:solidFill>
              <a:srgbClr val="FFC000"/>
            </a:solidFill>
            <a:ln w="63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3" name="Line 9"/>
            <p:cNvSpPr>
              <a:spLocks noChangeShapeType="1"/>
            </p:cNvSpPr>
            <p:nvPr/>
          </p:nvSpPr>
          <p:spPr bwMode="auto">
            <a:xfrm flipH="1" flipV="1">
              <a:off x="1611556" y="781086"/>
              <a:ext cx="3175" cy="466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8" name="Oval 14"/>
            <p:cNvSpPr>
              <a:spLocks noChangeArrowheads="1"/>
            </p:cNvSpPr>
            <p:nvPr/>
          </p:nvSpPr>
          <p:spPr bwMode="auto">
            <a:xfrm>
              <a:off x="1927468" y="2203486"/>
              <a:ext cx="109537" cy="1143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1030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0536269"/>
                </p:ext>
              </p:extLst>
            </p:nvPr>
          </p:nvGraphicFramePr>
          <p:xfrm>
            <a:off x="2148131" y="1758986"/>
            <a:ext cx="773112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9" name="Equation" r:id="rId13" imgW="495085" imgH="241195" progId="Equation.DSMT4">
                    <p:embed/>
                  </p:oleObj>
                </mc:Choice>
                <mc:Fallback>
                  <p:oleObj name="Equation" r:id="rId13" imgW="495085" imgH="241195" progId="Equation.DSMT4">
                    <p:embed/>
                    <p:pic>
                      <p:nvPicPr>
                        <p:cNvPr id="0" name="Picture 5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8131" y="1758986"/>
                          <a:ext cx="773112" cy="376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3" name="Rectangle 20"/>
            <p:cNvSpPr>
              <a:spLocks noChangeArrowheads="1"/>
            </p:cNvSpPr>
            <p:nvPr/>
          </p:nvSpPr>
          <p:spPr bwMode="auto">
            <a:xfrm>
              <a:off x="3514812" y="2034209"/>
              <a:ext cx="6399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FF00FF"/>
                  </a:solidFill>
                  <a:latin typeface="Arial" charset="0"/>
                </a:rPr>
                <a:t>PMC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616318" y="1290673"/>
              <a:ext cx="1762125" cy="1857375"/>
            </a:xfrm>
            <a:prstGeom prst="rect">
              <a:avLst/>
            </a:prstGeom>
            <a:noFill/>
            <a:ln w="571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842949"/>
                </p:ext>
              </p:extLst>
            </p:nvPr>
          </p:nvGraphicFramePr>
          <p:xfrm>
            <a:off x="1168426" y="1992190"/>
            <a:ext cx="319087" cy="3829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0" name="Equation" r:id="rId15" imgW="190500" imgH="228600" progId="Equation.DSMT4">
                    <p:embed/>
                  </p:oleObj>
                </mc:Choice>
                <mc:Fallback>
                  <p:oleObj name="Equation" r:id="rId15" imgW="190500" imgH="228600" progId="Equation.DSMT4">
                    <p:embed/>
                    <p:pic>
                      <p:nvPicPr>
                        <p:cNvPr id="0" name="Picture 5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8426" y="1992190"/>
                          <a:ext cx="319087" cy="3829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8684465"/>
                </p:ext>
              </p:extLst>
            </p:nvPr>
          </p:nvGraphicFramePr>
          <p:xfrm>
            <a:off x="4173185" y="3037521"/>
            <a:ext cx="220988" cy="24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1" name="Equation" r:id="rId17" imgW="126835" imgH="139518" progId="Equation.DSMT4">
                    <p:embed/>
                  </p:oleObj>
                </mc:Choice>
                <mc:Fallback>
                  <p:oleObj name="Equation" r:id="rId17" imgW="126835" imgH="139518" progId="Equation.DSMT4">
                    <p:embed/>
                    <p:pic>
                      <p:nvPicPr>
                        <p:cNvPr id="0" name="Picture 5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3185" y="3037521"/>
                          <a:ext cx="220988" cy="243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1956447"/>
                </p:ext>
              </p:extLst>
            </p:nvPr>
          </p:nvGraphicFramePr>
          <p:xfrm>
            <a:off x="1527705" y="444918"/>
            <a:ext cx="224258" cy="265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2" name="Equation" r:id="rId19" imgW="139579" imgH="164957" progId="Equation.DSMT4">
                    <p:embed/>
                  </p:oleObj>
                </mc:Choice>
                <mc:Fallback>
                  <p:oleObj name="Equation" r:id="rId19" imgW="139579" imgH="164957" progId="Equation.DSMT4">
                    <p:embed/>
                    <p:pic>
                      <p:nvPicPr>
                        <p:cNvPr id="0" name="Picture 5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7705" y="444918"/>
                          <a:ext cx="224258" cy="2650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2552319" y="2467596"/>
              <a:ext cx="60465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</a:rPr>
                <a:t>PEC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3317739"/>
                </p:ext>
              </p:extLst>
            </p:nvPr>
          </p:nvGraphicFramePr>
          <p:xfrm>
            <a:off x="1863891" y="2644440"/>
            <a:ext cx="386013" cy="386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3" name="Equation" r:id="rId21" imgW="241195" imgH="241195" progId="Equation.DSMT4">
                    <p:embed/>
                  </p:oleObj>
                </mc:Choice>
                <mc:Fallback>
                  <p:oleObj name="Equation" r:id="rId21" imgW="241195" imgH="241195" progId="Equation.DSMT4">
                    <p:embed/>
                    <p:pic>
                      <p:nvPicPr>
                        <p:cNvPr id="0" name="Picture 5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3891" y="2644440"/>
                          <a:ext cx="386013" cy="386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6561672" y="1515524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Accounting for loss and radiation: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130703" y="4812959"/>
            <a:ext cx="0" cy="4451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32964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6138" y="174626"/>
            <a:ext cx="5340350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(0,0) Mode</a:t>
            </a:r>
          </a:p>
        </p:txBody>
      </p:sp>
      <p:sp>
        <p:nvSpPr>
          <p:cNvPr id="24587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8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9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90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91" name="Rectangle 7"/>
          <p:cNvSpPr>
            <a:spLocks noChangeArrowheads="1"/>
          </p:cNvSpPr>
          <p:nvPr/>
        </p:nvSpPr>
        <p:spPr bwMode="auto">
          <a:xfrm>
            <a:off x="711200" y="1235075"/>
            <a:ext cx="3502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Note that for the 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(0,0) </a:t>
            </a:r>
            <a:r>
              <a:rPr lang="en-US" sz="2000" dirty="0">
                <a:solidFill>
                  <a:srgbClr val="0000FF"/>
                </a:solidFill>
              </a:rPr>
              <a:t>mode </a:t>
            </a:r>
          </a:p>
        </p:txBody>
      </p:sp>
      <p:sp>
        <p:nvSpPr>
          <p:cNvPr id="24592" name="Rectangle 9"/>
          <p:cNvSpPr>
            <a:spLocks noChangeArrowheads="1"/>
          </p:cNvSpPr>
          <p:nvPr/>
        </p:nvSpPr>
        <p:spPr bwMode="auto">
          <a:xfrm>
            <a:off x="4062414" y="3495676"/>
            <a:ext cx="48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</a:t>
            </a:r>
          </a:p>
        </p:txBody>
      </p:sp>
      <p:graphicFrame>
        <p:nvGraphicFramePr>
          <p:cNvPr id="245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908980"/>
              </p:ext>
            </p:extLst>
          </p:nvPr>
        </p:nvGraphicFramePr>
        <p:xfrm>
          <a:off x="4130675" y="1152525"/>
          <a:ext cx="11430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" name="Equation" r:id="rId3" imgW="469900" imgH="228600" progId="Equation.DSMT4">
                  <p:embed/>
                </p:oleObj>
              </mc:Choice>
              <mc:Fallback>
                <p:oleObj name="Equation" r:id="rId3" imgW="469900" imgH="228600" progId="Equation.DSMT4">
                  <p:embed/>
                  <p:pic>
                    <p:nvPicPr>
                      <p:cNvPr id="245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1152525"/>
                        <a:ext cx="1143000" cy="5603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629380"/>
              </p:ext>
            </p:extLst>
          </p:nvPr>
        </p:nvGraphicFramePr>
        <p:xfrm>
          <a:off x="6724650" y="2041525"/>
          <a:ext cx="31575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1" name="Equation" r:id="rId5" imgW="1447560" imgH="469800" progId="Equation.DSMT4">
                  <p:embed/>
                </p:oleObj>
              </mc:Choice>
              <mc:Fallback>
                <p:oleObj name="Equation" r:id="rId5" imgW="1447560" imgH="469800" progId="Equation.DSMT4">
                  <p:embed/>
                  <p:pic>
                    <p:nvPicPr>
                      <p:cNvPr id="245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650" y="2041525"/>
                        <a:ext cx="3157538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21477"/>
              </p:ext>
            </p:extLst>
          </p:nvPr>
        </p:nvGraphicFramePr>
        <p:xfrm>
          <a:off x="4697413" y="3332163"/>
          <a:ext cx="2354262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2" name="Equation" r:id="rId7" imgW="1180800" imgH="672840" progId="Equation.DSMT4">
                  <p:embed/>
                </p:oleObj>
              </mc:Choice>
              <mc:Fallback>
                <p:oleObj name="Equation" r:id="rId7" imgW="1180800" imgH="672840" progId="Equation.DSMT4">
                  <p:embed/>
                  <p:pic>
                    <p:nvPicPr>
                      <p:cNvPr id="245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3332163"/>
                        <a:ext cx="2354262" cy="1338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191007"/>
              </p:ext>
            </p:extLst>
          </p:nvPr>
        </p:nvGraphicFramePr>
        <p:xfrm>
          <a:off x="1998664" y="2036764"/>
          <a:ext cx="32353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3" name="Equation" r:id="rId9" imgW="1739880" imgH="469800" progId="Equation.DSMT4">
                  <p:embed/>
                </p:oleObj>
              </mc:Choice>
              <mc:Fallback>
                <p:oleObj name="Equation" r:id="rId9" imgW="1739880" imgH="469800" progId="Equation.DSMT4">
                  <p:embed/>
                  <p:pic>
                    <p:nvPicPr>
                      <p:cNvPr id="2458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4" y="2036764"/>
                        <a:ext cx="323532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4" name="AutoShape 20"/>
          <p:cNvSpPr>
            <a:spLocks noChangeArrowheads="1"/>
          </p:cNvSpPr>
          <p:nvPr/>
        </p:nvSpPr>
        <p:spPr bwMode="auto">
          <a:xfrm>
            <a:off x="5657851" y="2344739"/>
            <a:ext cx="663575" cy="225425"/>
          </a:xfrm>
          <a:prstGeom prst="rightArrow">
            <a:avLst>
              <a:gd name="adj1" fmla="val 50000"/>
              <a:gd name="adj2" fmla="val 73592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8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221108"/>
              </p:ext>
            </p:extLst>
          </p:nvPr>
        </p:nvGraphicFramePr>
        <p:xfrm>
          <a:off x="2533650" y="5356225"/>
          <a:ext cx="13906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4" name="Equation" r:id="rId11" imgW="698400" imgH="431640" progId="Equation.DSMT4">
                  <p:embed/>
                </p:oleObj>
              </mc:Choice>
              <mc:Fallback>
                <p:oleObj name="Equation" r:id="rId11" imgW="698400" imgH="431640" progId="Equation.DSMT4">
                  <p:embed/>
                  <p:pic>
                    <p:nvPicPr>
                      <p:cNvPr id="2458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5356225"/>
                        <a:ext cx="139065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899429"/>
              </p:ext>
            </p:extLst>
          </p:nvPr>
        </p:nvGraphicFramePr>
        <p:xfrm>
          <a:off x="7434264" y="3486150"/>
          <a:ext cx="24923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5" name="Equation" r:id="rId13" imgW="1485720" imgH="279360" progId="Equation.DSMT4">
                  <p:embed/>
                </p:oleObj>
              </mc:Choice>
              <mc:Fallback>
                <p:oleObj name="Equation" r:id="rId13" imgW="1485720" imgH="279360" progId="Equation.DSMT4">
                  <p:embed/>
                  <p:pic>
                    <p:nvPicPr>
                      <p:cNvPr id="2458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264" y="3486150"/>
                        <a:ext cx="2492375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595" name="Straight Connector 22"/>
          <p:cNvCxnSpPr>
            <a:cxnSpLocks noChangeShapeType="1"/>
          </p:cNvCxnSpPr>
          <p:nvPr/>
        </p:nvCxnSpPr>
        <p:spPr bwMode="auto">
          <a:xfrm rot="5400000" flipH="1" flipV="1">
            <a:off x="4476750" y="2403475"/>
            <a:ext cx="609600" cy="55880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</p:spPr>
      </p:cxnSp>
      <p:sp>
        <p:nvSpPr>
          <p:cNvPr id="24596" name="Rectangle 9"/>
          <p:cNvSpPr>
            <a:spLocks noChangeArrowheads="1"/>
          </p:cNvSpPr>
          <p:nvPr/>
        </p:nvSpPr>
        <p:spPr bwMode="auto">
          <a:xfrm>
            <a:off x="1547814" y="4918075"/>
            <a:ext cx="2084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Also, we have: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aphicFrame>
        <p:nvGraphicFramePr>
          <p:cNvPr id="245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212095"/>
              </p:ext>
            </p:extLst>
          </p:nvPr>
        </p:nvGraphicFramePr>
        <p:xfrm>
          <a:off x="5856288" y="1020763"/>
          <a:ext cx="30099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6" name="Equation" r:id="rId15" imgW="1981080" imgH="558720" progId="Equation.DSMT4">
                  <p:embed/>
                </p:oleObj>
              </mc:Choice>
              <mc:Fallback>
                <p:oleObj name="Equation" r:id="rId15" imgW="1981080" imgH="558720" progId="Equation.DSMT4">
                  <p:embed/>
                  <p:pic>
                    <p:nvPicPr>
                      <p:cNvPr id="245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288" y="1020763"/>
                        <a:ext cx="3009900" cy="846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9544C1B-324D-13A7-000F-F9340B0C8C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393158"/>
              </p:ext>
            </p:extLst>
          </p:nvPr>
        </p:nvGraphicFramePr>
        <p:xfrm>
          <a:off x="4970463" y="5484812"/>
          <a:ext cx="626444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7" name="Equation" r:id="rId17" imgW="5194080" imgH="482400" progId="Equation.DSMT4">
                  <p:embed/>
                </p:oleObj>
              </mc:Choice>
              <mc:Fallback>
                <p:oleObj name="Equation" r:id="rId17" imgW="51940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70463" y="5484812"/>
                        <a:ext cx="6264448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0" name="Rectangle 7"/>
          <p:cNvSpPr>
            <a:spLocks noChangeArrowheads="1"/>
          </p:cNvSpPr>
          <p:nvPr/>
        </p:nvSpPr>
        <p:spPr bwMode="auto">
          <a:xfrm>
            <a:off x="2476500" y="1038225"/>
            <a:ext cx="125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Hence</a:t>
            </a:r>
          </a:p>
        </p:txBody>
      </p:sp>
      <p:graphicFrame>
        <p:nvGraphicFramePr>
          <p:cNvPr id="2560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23744"/>
              </p:ext>
            </p:extLst>
          </p:nvPr>
        </p:nvGraphicFramePr>
        <p:xfrm>
          <a:off x="3779838" y="1531938"/>
          <a:ext cx="4379912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Equation" r:id="rId3" imgW="2197080" imgH="1143000" progId="Equation.DSMT4">
                  <p:embed/>
                </p:oleObj>
              </mc:Choice>
              <mc:Fallback>
                <p:oleObj name="Equation" r:id="rId3" imgW="2197080" imgH="1143000" progId="Equation.DSMT4">
                  <p:embed/>
                  <p:pic>
                    <p:nvPicPr>
                      <p:cNvPr id="2560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531938"/>
                        <a:ext cx="4379912" cy="227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523037"/>
              </p:ext>
            </p:extLst>
          </p:nvPr>
        </p:nvGraphicFramePr>
        <p:xfrm>
          <a:off x="4176713" y="4479925"/>
          <a:ext cx="37211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Equation" r:id="rId5" imgW="1866600" imgH="622080" progId="Equation.DSMT4">
                  <p:embed/>
                </p:oleObj>
              </mc:Choice>
              <mc:Fallback>
                <p:oleObj name="Equation" r:id="rId5" imgW="1866600" imgH="622080" progId="Equation.DSMT4">
                  <p:embed/>
                  <p:pic>
                    <p:nvPicPr>
                      <p:cNvPr id="2560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3" y="4479925"/>
                        <a:ext cx="3721100" cy="12382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3327400" y="3844925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71776" y="6105525"/>
            <a:ext cx="6571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As expected,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r>
              <a:rPr lang="en-US" dirty="0"/>
              <a:t> </a:t>
            </a:r>
            <a:r>
              <a:rPr lang="en-US" dirty="0"/>
              <a:t>mode acts as a parallel-plate capacitor.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19367F4-2A5C-8504-A214-C4076B7B1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138" y="174626"/>
            <a:ext cx="53403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(0,0) Mode (cont.)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32175" y="257176"/>
            <a:ext cx="5022850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Nonresonant Modes</a:t>
            </a: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7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19075" y="885825"/>
            <a:ext cx="6305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For any other </a:t>
            </a:r>
            <a:r>
              <a:rPr lang="en-US" sz="2000" i="1" dirty="0">
                <a:solidFill>
                  <a:srgbClr val="0000FF"/>
                </a:solidFill>
              </a:rPr>
              <a:t>nonresonant</a:t>
            </a:r>
            <a:r>
              <a:rPr lang="en-US" sz="2000" dirty="0">
                <a:solidFill>
                  <a:srgbClr val="0000FF"/>
                </a:solidFill>
              </a:rPr>
              <a:t> mode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 (1,0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) or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(0,0):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062619"/>
              </p:ext>
            </p:extLst>
          </p:nvPr>
        </p:nvGraphicFramePr>
        <p:xfrm>
          <a:off x="2790996" y="2356151"/>
          <a:ext cx="3179763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Equation" r:id="rId3" imgW="1993680" imgH="965160" progId="Equation.DSMT4">
                  <p:embed/>
                </p:oleObj>
              </mc:Choice>
              <mc:Fallback>
                <p:oleObj name="Equation" r:id="rId3" imgW="1993680" imgH="965160" progId="Equation.DSMT4">
                  <p:embed/>
                  <p:pic>
                    <p:nvPicPr>
                      <p:cNvPr id="225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996" y="2356151"/>
                        <a:ext cx="3179763" cy="153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graphicFrame>
        <p:nvGraphicFramePr>
          <p:cNvPr id="4506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453036"/>
              </p:ext>
            </p:extLst>
          </p:nvPr>
        </p:nvGraphicFramePr>
        <p:xfrm>
          <a:off x="4067176" y="1579563"/>
          <a:ext cx="102076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7" name="Equation" r:id="rId5" imgW="495000" imgH="228600" progId="Equation.DSMT4">
                  <p:embed/>
                </p:oleObj>
              </mc:Choice>
              <mc:Fallback>
                <p:oleObj name="Equation" r:id="rId5" imgW="495000" imgH="228600" progId="Equation.DSMT4">
                  <p:embed/>
                  <p:pic>
                    <p:nvPicPr>
                      <p:cNvPr id="4506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6" y="1579563"/>
                        <a:ext cx="1020763" cy="4683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680001"/>
              </p:ext>
            </p:extLst>
          </p:nvPr>
        </p:nvGraphicFramePr>
        <p:xfrm>
          <a:off x="2408238" y="4773613"/>
          <a:ext cx="483235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8" name="Equation" r:id="rId7" imgW="2882880" imgH="965160" progId="Equation.DSMT4">
                  <p:embed/>
                </p:oleObj>
              </mc:Choice>
              <mc:Fallback>
                <p:oleObj name="Equation" r:id="rId7" imgW="2882880" imgH="965160" progId="Equation.DSMT4">
                  <p:embed/>
                  <p:pic>
                    <p:nvPicPr>
                      <p:cNvPr id="4506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8" y="4773613"/>
                        <a:ext cx="4832350" cy="161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own Arrow 13"/>
          <p:cNvSpPr/>
          <p:nvPr/>
        </p:nvSpPr>
        <p:spPr bwMode="auto">
          <a:xfrm>
            <a:off x="4324351" y="4219576"/>
            <a:ext cx="352425" cy="485775"/>
          </a:xfrm>
          <a:prstGeom prst="downArrow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Arial" charset="0"/>
            </a:endParaRPr>
          </a:p>
        </p:txBody>
      </p:sp>
      <p:graphicFrame>
        <p:nvGraphicFramePr>
          <p:cNvPr id="4506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063343"/>
              </p:ext>
            </p:extLst>
          </p:nvPr>
        </p:nvGraphicFramePr>
        <p:xfrm>
          <a:off x="5099050" y="4200526"/>
          <a:ext cx="7493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9" name="Equation" r:id="rId9" imgW="469800" imgH="203040" progId="Equation.DSMT4">
                  <p:embed/>
                </p:oleObj>
              </mc:Choice>
              <mc:Fallback>
                <p:oleObj name="Equation" r:id="rId9" imgW="469800" imgH="203040" progId="Equation.DSMT4">
                  <p:embed/>
                  <p:pic>
                    <p:nvPicPr>
                      <p:cNvPr id="4506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4200526"/>
                        <a:ext cx="7493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46FBEB1-E418-34F8-F0C0-D7EFB6EC9A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481970"/>
              </p:ext>
            </p:extLst>
          </p:nvPr>
        </p:nvGraphicFramePr>
        <p:xfrm>
          <a:off x="6900262" y="3258795"/>
          <a:ext cx="21478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name="Equation" r:id="rId11" imgW="1371600" imgH="431640" progId="Equation.DSMT4">
                  <p:embed/>
                </p:oleObj>
              </mc:Choice>
              <mc:Fallback>
                <p:oleObj name="Equation" r:id="rId11" imgW="1371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00262" y="3258795"/>
                        <a:ext cx="2147887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10351" y="1419225"/>
            <a:ext cx="4724400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Note: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smtClean="0"/>
              <a:t>This is not true for the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(0,1) </a:t>
            </a:r>
            <a:r>
              <a:rPr lang="en-US" sz="1400" dirty="0" smtClean="0"/>
              <a:t>mode, but this mode is not excited when feeding on the centerline.</a:t>
            </a:r>
            <a:endParaRPr lang="en-US" sz="1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2151" y="180976"/>
            <a:ext cx="5459413" cy="614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RLC Circuit Model</a:t>
            </a:r>
          </a:p>
        </p:txBody>
      </p:sp>
      <p:sp>
        <p:nvSpPr>
          <p:cNvPr id="26632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3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4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5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6" name="Rectangle 98"/>
          <p:cNvSpPr>
            <a:spLocks noChangeArrowheads="1"/>
          </p:cNvSpPr>
          <p:nvPr/>
        </p:nvSpPr>
        <p:spPr bwMode="auto">
          <a:xfrm>
            <a:off x="2328864" y="1360489"/>
            <a:ext cx="193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Circuit model:                    </a:t>
            </a:r>
          </a:p>
        </p:txBody>
      </p:sp>
      <p:sp>
        <p:nvSpPr>
          <p:cNvPr id="26637" name="Text Box 99"/>
          <p:cNvSpPr txBox="1">
            <a:spLocks noChangeArrowheads="1"/>
          </p:cNvSpPr>
          <p:nvPr/>
        </p:nvSpPr>
        <p:spPr bwMode="auto">
          <a:xfrm>
            <a:off x="984250" y="5516563"/>
            <a:ext cx="10261599" cy="6463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Note:</a:t>
            </a:r>
            <a:r>
              <a:rPr lang="en-US" b="0" dirty="0"/>
              <a:t> </a:t>
            </a:r>
          </a:p>
          <a:p>
            <a:pPr algn="ctr"/>
            <a:r>
              <a:rPr lang="en-US" b="0" dirty="0"/>
              <a:t>This circuit model is accurate as long as we are near the resonance of the (1,0) circuit. 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EBD126-0CA4-CF84-DFE0-629F71545E55}"/>
              </a:ext>
            </a:extLst>
          </p:cNvPr>
          <p:cNvGrpSpPr/>
          <p:nvPr/>
        </p:nvGrpSpPr>
        <p:grpSpPr>
          <a:xfrm>
            <a:off x="2179638" y="2024063"/>
            <a:ext cx="7056438" cy="2576512"/>
            <a:chOff x="2179638" y="2024063"/>
            <a:chExt cx="7056438" cy="2576512"/>
          </a:xfrm>
        </p:grpSpPr>
        <p:sp>
          <p:nvSpPr>
            <p:cNvPr id="26641" name="Line 12"/>
            <p:cNvSpPr>
              <a:spLocks noChangeShapeType="1"/>
            </p:cNvSpPr>
            <p:nvPr/>
          </p:nvSpPr>
          <p:spPr bwMode="auto">
            <a:xfrm flipV="1">
              <a:off x="3278189" y="4543425"/>
              <a:ext cx="5957887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Line 13"/>
            <p:cNvSpPr>
              <a:spLocks noChangeShapeType="1"/>
            </p:cNvSpPr>
            <p:nvPr/>
          </p:nvSpPr>
          <p:spPr bwMode="auto">
            <a:xfrm>
              <a:off x="3297239" y="2990850"/>
              <a:ext cx="309562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Oval 15"/>
            <p:cNvSpPr>
              <a:spLocks noChangeArrowheads="1"/>
            </p:cNvSpPr>
            <p:nvPr/>
          </p:nvSpPr>
          <p:spPr bwMode="auto">
            <a:xfrm>
              <a:off x="3201989" y="2930525"/>
              <a:ext cx="88900" cy="1047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Oval 18"/>
            <p:cNvSpPr>
              <a:spLocks noChangeArrowheads="1"/>
            </p:cNvSpPr>
            <p:nvPr/>
          </p:nvSpPr>
          <p:spPr bwMode="auto">
            <a:xfrm>
              <a:off x="3170239" y="4495800"/>
              <a:ext cx="88900" cy="1047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Line 23"/>
            <p:cNvSpPr>
              <a:spLocks noChangeShapeType="1"/>
            </p:cNvSpPr>
            <p:nvPr/>
          </p:nvSpPr>
          <p:spPr bwMode="auto">
            <a:xfrm>
              <a:off x="4411664" y="2527300"/>
              <a:ext cx="6350" cy="885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24"/>
            <p:cNvSpPr>
              <a:spLocks/>
            </p:cNvSpPr>
            <p:nvPr/>
          </p:nvSpPr>
          <p:spPr bwMode="auto">
            <a:xfrm>
              <a:off x="4506914" y="2925763"/>
              <a:ext cx="623887" cy="254000"/>
            </a:xfrm>
            <a:custGeom>
              <a:avLst/>
              <a:gdLst>
                <a:gd name="T0" fmla="*/ 0 w 616"/>
                <a:gd name="T1" fmla="*/ 9 h 340"/>
                <a:gd name="T2" fmla="*/ 17 w 616"/>
                <a:gd name="T3" fmla="*/ 4 h 340"/>
                <a:gd name="T4" fmla="*/ 41 w 616"/>
                <a:gd name="T5" fmla="*/ 28 h 340"/>
                <a:gd name="T6" fmla="*/ 20 w 616"/>
                <a:gd name="T7" fmla="*/ 30 h 340"/>
                <a:gd name="T8" fmla="*/ 48 w 616"/>
                <a:gd name="T9" fmla="*/ 3 h 340"/>
                <a:gd name="T10" fmla="*/ 73 w 616"/>
                <a:gd name="T11" fmla="*/ 29 h 340"/>
                <a:gd name="T12" fmla="*/ 51 w 616"/>
                <a:gd name="T13" fmla="*/ 30 h 340"/>
                <a:gd name="T14" fmla="*/ 79 w 616"/>
                <a:gd name="T15" fmla="*/ 2 h 340"/>
                <a:gd name="T16" fmla="*/ 111 w 616"/>
                <a:gd name="T17" fmla="*/ 27 h 340"/>
                <a:gd name="T18" fmla="*/ 87 w 616"/>
                <a:gd name="T19" fmla="*/ 31 h 340"/>
                <a:gd name="T20" fmla="*/ 108 w 616"/>
                <a:gd name="T21" fmla="*/ 4 h 340"/>
                <a:gd name="T22" fmla="*/ 146 w 616"/>
                <a:gd name="T23" fmla="*/ 27 h 340"/>
                <a:gd name="T24" fmla="*/ 119 w 616"/>
                <a:gd name="T25" fmla="*/ 32 h 340"/>
                <a:gd name="T26" fmla="*/ 144 w 616"/>
                <a:gd name="T27" fmla="*/ 4 h 340"/>
                <a:gd name="T28" fmla="*/ 160 w 616"/>
                <a:gd name="T29" fmla="*/ 1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6"/>
                <a:gd name="T46" fmla="*/ 0 h 340"/>
                <a:gd name="T47" fmla="*/ 616 w 616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6" h="340">
                  <a:moveTo>
                    <a:pt x="0" y="84"/>
                  </a:moveTo>
                  <a:cubicBezTo>
                    <a:pt x="18" y="44"/>
                    <a:pt x="37" y="5"/>
                    <a:pt x="63" y="35"/>
                  </a:cubicBezTo>
                  <a:cubicBezTo>
                    <a:pt x="90" y="66"/>
                    <a:pt x="158" y="224"/>
                    <a:pt x="160" y="266"/>
                  </a:cubicBezTo>
                  <a:cubicBezTo>
                    <a:pt x="162" y="307"/>
                    <a:pt x="72" y="326"/>
                    <a:pt x="77" y="286"/>
                  </a:cubicBezTo>
                  <a:cubicBezTo>
                    <a:pt x="81" y="246"/>
                    <a:pt x="152" y="26"/>
                    <a:pt x="186" y="25"/>
                  </a:cubicBezTo>
                  <a:cubicBezTo>
                    <a:pt x="221" y="24"/>
                    <a:pt x="281" y="235"/>
                    <a:pt x="283" y="280"/>
                  </a:cubicBezTo>
                  <a:cubicBezTo>
                    <a:pt x="284" y="324"/>
                    <a:pt x="193" y="332"/>
                    <a:pt x="196" y="290"/>
                  </a:cubicBezTo>
                  <a:cubicBezTo>
                    <a:pt x="200" y="247"/>
                    <a:pt x="268" y="27"/>
                    <a:pt x="306" y="23"/>
                  </a:cubicBezTo>
                  <a:cubicBezTo>
                    <a:pt x="344" y="19"/>
                    <a:pt x="421" y="218"/>
                    <a:pt x="426" y="264"/>
                  </a:cubicBezTo>
                  <a:cubicBezTo>
                    <a:pt x="431" y="309"/>
                    <a:pt x="337" y="332"/>
                    <a:pt x="336" y="294"/>
                  </a:cubicBezTo>
                  <a:cubicBezTo>
                    <a:pt x="335" y="255"/>
                    <a:pt x="381" y="38"/>
                    <a:pt x="419" y="33"/>
                  </a:cubicBezTo>
                  <a:cubicBezTo>
                    <a:pt x="457" y="28"/>
                    <a:pt x="555" y="219"/>
                    <a:pt x="562" y="264"/>
                  </a:cubicBezTo>
                  <a:cubicBezTo>
                    <a:pt x="569" y="308"/>
                    <a:pt x="460" y="340"/>
                    <a:pt x="459" y="302"/>
                  </a:cubicBezTo>
                  <a:cubicBezTo>
                    <a:pt x="458" y="264"/>
                    <a:pt x="529" y="70"/>
                    <a:pt x="555" y="35"/>
                  </a:cubicBezTo>
                  <a:cubicBezTo>
                    <a:pt x="581" y="0"/>
                    <a:pt x="603" y="81"/>
                    <a:pt x="616" y="9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32"/>
            <p:cNvSpPr>
              <a:spLocks/>
            </p:cNvSpPr>
            <p:nvPr/>
          </p:nvSpPr>
          <p:spPr bwMode="auto">
            <a:xfrm rot="16471575">
              <a:off x="4645026" y="2174875"/>
              <a:ext cx="260350" cy="723900"/>
            </a:xfrm>
            <a:custGeom>
              <a:avLst/>
              <a:gdLst>
                <a:gd name="T0" fmla="*/ 19 w 307"/>
                <a:gd name="T1" fmla="*/ 0 h 1272"/>
                <a:gd name="T2" fmla="*/ 19 w 307"/>
                <a:gd name="T3" fmla="*/ 10 h 1272"/>
                <a:gd name="T4" fmla="*/ 0 w 307"/>
                <a:gd name="T5" fmla="*/ 15 h 1272"/>
                <a:gd name="T6" fmla="*/ 43 w 307"/>
                <a:gd name="T7" fmla="*/ 18 h 1272"/>
                <a:gd name="T8" fmla="*/ 3 w 307"/>
                <a:gd name="T9" fmla="*/ 23 h 1272"/>
                <a:gd name="T10" fmla="*/ 43 w 307"/>
                <a:gd name="T11" fmla="*/ 27 h 1272"/>
                <a:gd name="T12" fmla="*/ 7 w 307"/>
                <a:gd name="T13" fmla="*/ 32 h 1272"/>
                <a:gd name="T14" fmla="*/ 47 w 307"/>
                <a:gd name="T15" fmla="*/ 34 h 1272"/>
                <a:gd name="T16" fmla="*/ 8 w 307"/>
                <a:gd name="T17" fmla="*/ 41 h 1272"/>
                <a:gd name="T18" fmla="*/ 47 w 307"/>
                <a:gd name="T19" fmla="*/ 46 h 1272"/>
                <a:gd name="T20" fmla="*/ 24 w 307"/>
                <a:gd name="T21" fmla="*/ 50 h 1272"/>
                <a:gd name="T22" fmla="*/ 25 w 307"/>
                <a:gd name="T23" fmla="*/ 58 h 12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7"/>
                <a:gd name="T37" fmla="*/ 0 h 1272"/>
                <a:gd name="T38" fmla="*/ 307 w 307"/>
                <a:gd name="T39" fmla="*/ 1272 h 12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7" h="1272">
                  <a:moveTo>
                    <a:pt x="128" y="0"/>
                  </a:moveTo>
                  <a:lnTo>
                    <a:pt x="128" y="224"/>
                  </a:lnTo>
                  <a:lnTo>
                    <a:pt x="0" y="321"/>
                  </a:lnTo>
                  <a:lnTo>
                    <a:pt x="285" y="389"/>
                  </a:lnTo>
                  <a:lnTo>
                    <a:pt x="23" y="509"/>
                  </a:lnTo>
                  <a:lnTo>
                    <a:pt x="285" y="576"/>
                  </a:lnTo>
                  <a:lnTo>
                    <a:pt x="45" y="703"/>
                  </a:lnTo>
                  <a:lnTo>
                    <a:pt x="307" y="748"/>
                  </a:lnTo>
                  <a:lnTo>
                    <a:pt x="53" y="897"/>
                  </a:lnTo>
                  <a:lnTo>
                    <a:pt x="307" y="995"/>
                  </a:lnTo>
                  <a:lnTo>
                    <a:pt x="158" y="1085"/>
                  </a:lnTo>
                  <a:lnTo>
                    <a:pt x="165" y="1272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6626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3040181"/>
                </p:ext>
              </p:extLst>
            </p:nvPr>
          </p:nvGraphicFramePr>
          <p:xfrm>
            <a:off x="3297239" y="2373313"/>
            <a:ext cx="731837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26" name="Equation" r:id="rId3" imgW="355320" imgH="203040" progId="Equation.DSMT4">
                    <p:embed/>
                  </p:oleObj>
                </mc:Choice>
                <mc:Fallback>
                  <p:oleObj name="Equation" r:id="rId3" imgW="355320" imgH="203040" progId="Equation.DSMT4">
                    <p:embed/>
                    <p:pic>
                      <p:nvPicPr>
                        <p:cNvPr id="26626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7239" y="2373313"/>
                          <a:ext cx="731837" cy="417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27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5972484"/>
                </p:ext>
              </p:extLst>
            </p:nvPr>
          </p:nvGraphicFramePr>
          <p:xfrm>
            <a:off x="2179638" y="3462338"/>
            <a:ext cx="506412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27" name="Equation" r:id="rId5" imgW="215640" imgH="228600" progId="Equation.DSMT4">
                    <p:embed/>
                  </p:oleObj>
                </mc:Choice>
                <mc:Fallback>
                  <p:oleObj name="Equation" r:id="rId5" imgW="215640" imgH="228600" progId="Equation.DSMT4">
                    <p:embed/>
                    <p:pic>
                      <p:nvPicPr>
                        <p:cNvPr id="26627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9638" y="3462338"/>
                          <a:ext cx="506412" cy="536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8" name="Line 35"/>
            <p:cNvSpPr>
              <a:spLocks noChangeShapeType="1"/>
            </p:cNvSpPr>
            <p:nvPr/>
          </p:nvSpPr>
          <p:spPr bwMode="auto">
            <a:xfrm>
              <a:off x="5122864" y="2994025"/>
              <a:ext cx="1223962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Line 36"/>
            <p:cNvSpPr>
              <a:spLocks noChangeShapeType="1"/>
            </p:cNvSpPr>
            <p:nvPr/>
          </p:nvSpPr>
          <p:spPr bwMode="auto">
            <a:xfrm>
              <a:off x="6952008" y="2977978"/>
              <a:ext cx="1223962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Line 37"/>
            <p:cNvSpPr>
              <a:spLocks noChangeShapeType="1"/>
            </p:cNvSpPr>
            <p:nvPr/>
          </p:nvSpPr>
          <p:spPr bwMode="auto">
            <a:xfrm>
              <a:off x="4408489" y="3413125"/>
              <a:ext cx="347662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Line 38"/>
            <p:cNvSpPr>
              <a:spLocks noChangeShapeType="1"/>
            </p:cNvSpPr>
            <p:nvPr/>
          </p:nvSpPr>
          <p:spPr bwMode="auto">
            <a:xfrm rot="16200000">
              <a:off x="4598989" y="3441700"/>
              <a:ext cx="319087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Line 39"/>
            <p:cNvSpPr>
              <a:spLocks noChangeShapeType="1"/>
            </p:cNvSpPr>
            <p:nvPr/>
          </p:nvSpPr>
          <p:spPr bwMode="auto">
            <a:xfrm rot="16200000">
              <a:off x="4713289" y="3441700"/>
              <a:ext cx="319087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Line 40"/>
            <p:cNvSpPr>
              <a:spLocks noChangeShapeType="1"/>
            </p:cNvSpPr>
            <p:nvPr/>
          </p:nvSpPr>
          <p:spPr bwMode="auto">
            <a:xfrm flipV="1">
              <a:off x="4894264" y="3395663"/>
              <a:ext cx="280987" cy="79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Line 41"/>
            <p:cNvSpPr>
              <a:spLocks noChangeShapeType="1"/>
            </p:cNvSpPr>
            <p:nvPr/>
          </p:nvSpPr>
          <p:spPr bwMode="auto">
            <a:xfrm>
              <a:off x="5145089" y="2546350"/>
              <a:ext cx="15875" cy="857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Freeform 43"/>
            <p:cNvSpPr>
              <a:spLocks/>
            </p:cNvSpPr>
            <p:nvPr/>
          </p:nvSpPr>
          <p:spPr bwMode="auto">
            <a:xfrm>
              <a:off x="6326189" y="2928594"/>
              <a:ext cx="623887" cy="254000"/>
            </a:xfrm>
            <a:custGeom>
              <a:avLst/>
              <a:gdLst>
                <a:gd name="T0" fmla="*/ 0 w 616"/>
                <a:gd name="T1" fmla="*/ 9 h 340"/>
                <a:gd name="T2" fmla="*/ 17 w 616"/>
                <a:gd name="T3" fmla="*/ 4 h 340"/>
                <a:gd name="T4" fmla="*/ 41 w 616"/>
                <a:gd name="T5" fmla="*/ 28 h 340"/>
                <a:gd name="T6" fmla="*/ 20 w 616"/>
                <a:gd name="T7" fmla="*/ 30 h 340"/>
                <a:gd name="T8" fmla="*/ 48 w 616"/>
                <a:gd name="T9" fmla="*/ 3 h 340"/>
                <a:gd name="T10" fmla="*/ 73 w 616"/>
                <a:gd name="T11" fmla="*/ 29 h 340"/>
                <a:gd name="T12" fmla="*/ 51 w 616"/>
                <a:gd name="T13" fmla="*/ 30 h 340"/>
                <a:gd name="T14" fmla="*/ 79 w 616"/>
                <a:gd name="T15" fmla="*/ 2 h 340"/>
                <a:gd name="T16" fmla="*/ 111 w 616"/>
                <a:gd name="T17" fmla="*/ 27 h 340"/>
                <a:gd name="T18" fmla="*/ 87 w 616"/>
                <a:gd name="T19" fmla="*/ 31 h 340"/>
                <a:gd name="T20" fmla="*/ 108 w 616"/>
                <a:gd name="T21" fmla="*/ 4 h 340"/>
                <a:gd name="T22" fmla="*/ 146 w 616"/>
                <a:gd name="T23" fmla="*/ 27 h 340"/>
                <a:gd name="T24" fmla="*/ 119 w 616"/>
                <a:gd name="T25" fmla="*/ 32 h 340"/>
                <a:gd name="T26" fmla="*/ 144 w 616"/>
                <a:gd name="T27" fmla="*/ 4 h 340"/>
                <a:gd name="T28" fmla="*/ 160 w 616"/>
                <a:gd name="T29" fmla="*/ 1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6"/>
                <a:gd name="T46" fmla="*/ 0 h 340"/>
                <a:gd name="T47" fmla="*/ 616 w 616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6" h="340">
                  <a:moveTo>
                    <a:pt x="0" y="84"/>
                  </a:moveTo>
                  <a:cubicBezTo>
                    <a:pt x="18" y="44"/>
                    <a:pt x="37" y="5"/>
                    <a:pt x="63" y="35"/>
                  </a:cubicBezTo>
                  <a:cubicBezTo>
                    <a:pt x="90" y="66"/>
                    <a:pt x="158" y="224"/>
                    <a:pt x="160" y="266"/>
                  </a:cubicBezTo>
                  <a:cubicBezTo>
                    <a:pt x="162" y="307"/>
                    <a:pt x="72" y="326"/>
                    <a:pt x="77" y="286"/>
                  </a:cubicBezTo>
                  <a:cubicBezTo>
                    <a:pt x="81" y="246"/>
                    <a:pt x="152" y="26"/>
                    <a:pt x="186" y="25"/>
                  </a:cubicBezTo>
                  <a:cubicBezTo>
                    <a:pt x="221" y="24"/>
                    <a:pt x="281" y="235"/>
                    <a:pt x="283" y="280"/>
                  </a:cubicBezTo>
                  <a:cubicBezTo>
                    <a:pt x="284" y="324"/>
                    <a:pt x="193" y="332"/>
                    <a:pt x="196" y="290"/>
                  </a:cubicBezTo>
                  <a:cubicBezTo>
                    <a:pt x="200" y="247"/>
                    <a:pt x="268" y="27"/>
                    <a:pt x="306" y="23"/>
                  </a:cubicBezTo>
                  <a:cubicBezTo>
                    <a:pt x="344" y="19"/>
                    <a:pt x="421" y="218"/>
                    <a:pt x="426" y="264"/>
                  </a:cubicBezTo>
                  <a:cubicBezTo>
                    <a:pt x="431" y="309"/>
                    <a:pt x="337" y="332"/>
                    <a:pt x="336" y="294"/>
                  </a:cubicBezTo>
                  <a:cubicBezTo>
                    <a:pt x="335" y="255"/>
                    <a:pt x="381" y="38"/>
                    <a:pt x="419" y="33"/>
                  </a:cubicBezTo>
                  <a:cubicBezTo>
                    <a:pt x="457" y="28"/>
                    <a:pt x="555" y="219"/>
                    <a:pt x="562" y="264"/>
                  </a:cubicBezTo>
                  <a:cubicBezTo>
                    <a:pt x="569" y="308"/>
                    <a:pt x="460" y="340"/>
                    <a:pt x="459" y="302"/>
                  </a:cubicBezTo>
                  <a:cubicBezTo>
                    <a:pt x="458" y="264"/>
                    <a:pt x="529" y="70"/>
                    <a:pt x="555" y="35"/>
                  </a:cubicBezTo>
                  <a:cubicBezTo>
                    <a:pt x="581" y="0"/>
                    <a:pt x="603" y="81"/>
                    <a:pt x="616" y="9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Oval 50"/>
            <p:cNvSpPr>
              <a:spLocks noChangeArrowheads="1"/>
            </p:cNvSpPr>
            <p:nvPr/>
          </p:nvSpPr>
          <p:spPr bwMode="auto">
            <a:xfrm>
              <a:off x="8313739" y="2908300"/>
              <a:ext cx="88900" cy="1047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Oval 52"/>
            <p:cNvSpPr>
              <a:spLocks noChangeArrowheads="1"/>
            </p:cNvSpPr>
            <p:nvPr/>
          </p:nvSpPr>
          <p:spPr bwMode="auto">
            <a:xfrm>
              <a:off x="8485189" y="2908300"/>
              <a:ext cx="88900" cy="1047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Oval 53"/>
            <p:cNvSpPr>
              <a:spLocks noChangeArrowheads="1"/>
            </p:cNvSpPr>
            <p:nvPr/>
          </p:nvSpPr>
          <p:spPr bwMode="auto">
            <a:xfrm>
              <a:off x="8666164" y="2908300"/>
              <a:ext cx="88900" cy="1047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Line 54"/>
            <p:cNvSpPr>
              <a:spLocks noChangeShapeType="1"/>
            </p:cNvSpPr>
            <p:nvPr/>
          </p:nvSpPr>
          <p:spPr bwMode="auto">
            <a:xfrm>
              <a:off x="9202739" y="2936875"/>
              <a:ext cx="15875" cy="1609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Line 56"/>
            <p:cNvSpPr>
              <a:spLocks noChangeShapeType="1"/>
            </p:cNvSpPr>
            <p:nvPr/>
          </p:nvSpPr>
          <p:spPr bwMode="auto">
            <a:xfrm>
              <a:off x="3703639" y="2965450"/>
              <a:ext cx="817562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Line 57"/>
            <p:cNvSpPr>
              <a:spLocks noChangeShapeType="1"/>
            </p:cNvSpPr>
            <p:nvPr/>
          </p:nvSpPr>
          <p:spPr bwMode="auto">
            <a:xfrm rot="16200000">
              <a:off x="3430589" y="2984500"/>
              <a:ext cx="319087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Line 58"/>
            <p:cNvSpPr>
              <a:spLocks noChangeShapeType="1"/>
            </p:cNvSpPr>
            <p:nvPr/>
          </p:nvSpPr>
          <p:spPr bwMode="auto">
            <a:xfrm rot="16200000">
              <a:off x="3544889" y="2984500"/>
              <a:ext cx="319087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6628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7002202"/>
                </p:ext>
              </p:extLst>
            </p:nvPr>
          </p:nvGraphicFramePr>
          <p:xfrm>
            <a:off x="4513264" y="2024063"/>
            <a:ext cx="546100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28" name="Equation" r:id="rId7" imgW="330120" imgH="203040" progId="Equation.DSMT4">
                    <p:embed/>
                  </p:oleObj>
                </mc:Choice>
                <mc:Fallback>
                  <p:oleObj name="Equation" r:id="rId7" imgW="330120" imgH="203040" progId="Equation.DSMT4">
                    <p:embed/>
                    <p:pic>
                      <p:nvPicPr>
                        <p:cNvPr id="26628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3264" y="2024063"/>
                          <a:ext cx="546100" cy="33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640" name="Straight Connector 45"/>
            <p:cNvCxnSpPr>
              <a:cxnSpLocks noChangeShapeType="1"/>
            </p:cNvCxnSpPr>
            <p:nvPr/>
          </p:nvCxnSpPr>
          <p:spPr bwMode="auto">
            <a:xfrm>
              <a:off x="8839201" y="2946400"/>
              <a:ext cx="3683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graphicFrame>
          <p:nvGraphicFramePr>
            <p:cNvPr id="26630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26109"/>
                </p:ext>
              </p:extLst>
            </p:nvPr>
          </p:nvGraphicFramePr>
          <p:xfrm>
            <a:off x="6340476" y="2433638"/>
            <a:ext cx="587375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29" name="Equation" r:id="rId9" imgW="355320" imgH="203040" progId="Equation.DSMT4">
                    <p:embed/>
                  </p:oleObj>
                </mc:Choice>
                <mc:Fallback>
                  <p:oleObj name="Equation" r:id="rId9" imgW="355320" imgH="203040" progId="Equation.DSMT4">
                    <p:embed/>
                    <p:pic>
                      <p:nvPicPr>
                        <p:cNvPr id="2663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0476" y="2433638"/>
                          <a:ext cx="587375" cy="33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6167A2F9-B73A-DAA8-0FF5-0ECA965D82CA}"/>
                </a:ext>
              </a:extLst>
            </p:cNvPr>
            <p:cNvSpPr/>
            <p:nvPr/>
          </p:nvSpPr>
          <p:spPr bwMode="auto">
            <a:xfrm>
              <a:off x="3111500" y="3619500"/>
              <a:ext cx="361950" cy="209550"/>
            </a:xfrm>
            <a:prstGeom prst="rightArrow">
              <a:avLst/>
            </a:prstGeom>
            <a:solidFill>
              <a:srgbClr val="66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88609" y="360482"/>
            <a:ext cx="7049067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RLC Circuit Model (cont.)</a:t>
            </a:r>
          </a:p>
        </p:txBody>
      </p:sp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60" name="Rectangle 7"/>
          <p:cNvSpPr>
            <a:spLocks noChangeArrowheads="1"/>
          </p:cNvSpPr>
          <p:nvPr/>
        </p:nvSpPr>
        <p:spPr bwMode="auto">
          <a:xfrm>
            <a:off x="800101" y="1439863"/>
            <a:ext cx="10725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Lumping all of the </a:t>
            </a:r>
            <a:r>
              <a:rPr lang="en-US" sz="2000" u="sng" dirty="0">
                <a:solidFill>
                  <a:srgbClr val="0000FF"/>
                </a:solidFill>
              </a:rPr>
              <a:t>nonresonant</a:t>
            </a:r>
            <a:r>
              <a:rPr lang="en-US" sz="2000" dirty="0">
                <a:solidFill>
                  <a:srgbClr val="0000FF"/>
                </a:solidFill>
              </a:rPr>
              <a:t> circuits </a:t>
            </a:r>
            <a:r>
              <a:rPr lang="en-US" sz="2000" dirty="0" smtClean="0">
                <a:solidFill>
                  <a:srgbClr val="0000FF"/>
                </a:solidFill>
              </a:rPr>
              <a:t>together into a “probe reactance”, </a:t>
            </a:r>
            <a:r>
              <a:rPr lang="en-US" sz="2000" dirty="0">
                <a:solidFill>
                  <a:srgbClr val="0000FF"/>
                </a:solidFill>
              </a:rPr>
              <a:t>we have: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657601" y="578167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This gives us the CAD model for the patch.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361F45-5BF7-7094-198A-F59BF5D892CE}"/>
              </a:ext>
            </a:extLst>
          </p:cNvPr>
          <p:cNvGrpSpPr/>
          <p:nvPr/>
        </p:nvGrpSpPr>
        <p:grpSpPr>
          <a:xfrm>
            <a:off x="2571106" y="2291922"/>
            <a:ext cx="6145384" cy="2620963"/>
            <a:chOff x="2496966" y="2390776"/>
            <a:chExt cx="6145384" cy="2620963"/>
          </a:xfrm>
        </p:grpSpPr>
        <p:sp>
          <p:nvSpPr>
            <p:cNvPr id="27662" name="Line 43"/>
            <p:cNvSpPr>
              <a:spLocks noChangeShapeType="1"/>
            </p:cNvSpPr>
            <p:nvPr/>
          </p:nvSpPr>
          <p:spPr bwMode="auto">
            <a:xfrm>
              <a:off x="3725863" y="4970464"/>
              <a:ext cx="4916487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Oval 44"/>
            <p:cNvSpPr>
              <a:spLocks noChangeArrowheads="1"/>
            </p:cNvSpPr>
            <p:nvPr/>
          </p:nvSpPr>
          <p:spPr bwMode="auto">
            <a:xfrm>
              <a:off x="3648075" y="3273426"/>
              <a:ext cx="88900" cy="1047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Oval 45"/>
            <p:cNvSpPr>
              <a:spLocks noChangeArrowheads="1"/>
            </p:cNvSpPr>
            <p:nvPr/>
          </p:nvSpPr>
          <p:spPr bwMode="auto">
            <a:xfrm>
              <a:off x="3629025" y="4906964"/>
              <a:ext cx="88900" cy="1047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Line 46"/>
            <p:cNvSpPr>
              <a:spLocks noChangeShapeType="1"/>
            </p:cNvSpPr>
            <p:nvPr/>
          </p:nvSpPr>
          <p:spPr bwMode="auto">
            <a:xfrm>
              <a:off x="4859338" y="2894014"/>
              <a:ext cx="6350" cy="885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47"/>
            <p:cNvSpPr>
              <a:spLocks/>
            </p:cNvSpPr>
            <p:nvPr/>
          </p:nvSpPr>
          <p:spPr bwMode="auto">
            <a:xfrm>
              <a:off x="4954588" y="3292476"/>
              <a:ext cx="623887" cy="254000"/>
            </a:xfrm>
            <a:custGeom>
              <a:avLst/>
              <a:gdLst>
                <a:gd name="T0" fmla="*/ 0 w 616"/>
                <a:gd name="T1" fmla="*/ 9 h 340"/>
                <a:gd name="T2" fmla="*/ 17 w 616"/>
                <a:gd name="T3" fmla="*/ 4 h 340"/>
                <a:gd name="T4" fmla="*/ 41 w 616"/>
                <a:gd name="T5" fmla="*/ 28 h 340"/>
                <a:gd name="T6" fmla="*/ 20 w 616"/>
                <a:gd name="T7" fmla="*/ 30 h 340"/>
                <a:gd name="T8" fmla="*/ 48 w 616"/>
                <a:gd name="T9" fmla="*/ 3 h 340"/>
                <a:gd name="T10" fmla="*/ 73 w 616"/>
                <a:gd name="T11" fmla="*/ 29 h 340"/>
                <a:gd name="T12" fmla="*/ 51 w 616"/>
                <a:gd name="T13" fmla="*/ 30 h 340"/>
                <a:gd name="T14" fmla="*/ 79 w 616"/>
                <a:gd name="T15" fmla="*/ 2 h 340"/>
                <a:gd name="T16" fmla="*/ 111 w 616"/>
                <a:gd name="T17" fmla="*/ 27 h 340"/>
                <a:gd name="T18" fmla="*/ 87 w 616"/>
                <a:gd name="T19" fmla="*/ 31 h 340"/>
                <a:gd name="T20" fmla="*/ 108 w 616"/>
                <a:gd name="T21" fmla="*/ 4 h 340"/>
                <a:gd name="T22" fmla="*/ 146 w 616"/>
                <a:gd name="T23" fmla="*/ 27 h 340"/>
                <a:gd name="T24" fmla="*/ 119 w 616"/>
                <a:gd name="T25" fmla="*/ 32 h 340"/>
                <a:gd name="T26" fmla="*/ 144 w 616"/>
                <a:gd name="T27" fmla="*/ 4 h 340"/>
                <a:gd name="T28" fmla="*/ 160 w 616"/>
                <a:gd name="T29" fmla="*/ 1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6"/>
                <a:gd name="T46" fmla="*/ 0 h 340"/>
                <a:gd name="T47" fmla="*/ 616 w 616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6" h="340">
                  <a:moveTo>
                    <a:pt x="0" y="84"/>
                  </a:moveTo>
                  <a:cubicBezTo>
                    <a:pt x="18" y="44"/>
                    <a:pt x="37" y="5"/>
                    <a:pt x="63" y="35"/>
                  </a:cubicBezTo>
                  <a:cubicBezTo>
                    <a:pt x="90" y="66"/>
                    <a:pt x="158" y="224"/>
                    <a:pt x="160" y="266"/>
                  </a:cubicBezTo>
                  <a:cubicBezTo>
                    <a:pt x="162" y="307"/>
                    <a:pt x="72" y="326"/>
                    <a:pt x="77" y="286"/>
                  </a:cubicBezTo>
                  <a:cubicBezTo>
                    <a:pt x="81" y="246"/>
                    <a:pt x="152" y="26"/>
                    <a:pt x="186" y="25"/>
                  </a:cubicBezTo>
                  <a:cubicBezTo>
                    <a:pt x="221" y="24"/>
                    <a:pt x="281" y="235"/>
                    <a:pt x="283" y="280"/>
                  </a:cubicBezTo>
                  <a:cubicBezTo>
                    <a:pt x="284" y="324"/>
                    <a:pt x="193" y="332"/>
                    <a:pt x="196" y="290"/>
                  </a:cubicBezTo>
                  <a:cubicBezTo>
                    <a:pt x="200" y="247"/>
                    <a:pt x="268" y="27"/>
                    <a:pt x="306" y="23"/>
                  </a:cubicBezTo>
                  <a:cubicBezTo>
                    <a:pt x="344" y="19"/>
                    <a:pt x="421" y="218"/>
                    <a:pt x="426" y="264"/>
                  </a:cubicBezTo>
                  <a:cubicBezTo>
                    <a:pt x="431" y="309"/>
                    <a:pt x="337" y="332"/>
                    <a:pt x="336" y="294"/>
                  </a:cubicBezTo>
                  <a:cubicBezTo>
                    <a:pt x="335" y="255"/>
                    <a:pt x="381" y="38"/>
                    <a:pt x="419" y="33"/>
                  </a:cubicBezTo>
                  <a:cubicBezTo>
                    <a:pt x="457" y="28"/>
                    <a:pt x="555" y="219"/>
                    <a:pt x="562" y="264"/>
                  </a:cubicBezTo>
                  <a:cubicBezTo>
                    <a:pt x="569" y="308"/>
                    <a:pt x="460" y="340"/>
                    <a:pt x="459" y="302"/>
                  </a:cubicBezTo>
                  <a:cubicBezTo>
                    <a:pt x="458" y="264"/>
                    <a:pt x="529" y="70"/>
                    <a:pt x="555" y="35"/>
                  </a:cubicBezTo>
                  <a:cubicBezTo>
                    <a:pt x="581" y="0"/>
                    <a:pt x="603" y="81"/>
                    <a:pt x="616" y="9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48"/>
            <p:cNvSpPr>
              <a:spLocks/>
            </p:cNvSpPr>
            <p:nvPr/>
          </p:nvSpPr>
          <p:spPr bwMode="auto">
            <a:xfrm rot="16471575">
              <a:off x="5092700" y="2541589"/>
              <a:ext cx="260350" cy="723900"/>
            </a:xfrm>
            <a:custGeom>
              <a:avLst/>
              <a:gdLst>
                <a:gd name="T0" fmla="*/ 19 w 307"/>
                <a:gd name="T1" fmla="*/ 0 h 1272"/>
                <a:gd name="T2" fmla="*/ 19 w 307"/>
                <a:gd name="T3" fmla="*/ 10 h 1272"/>
                <a:gd name="T4" fmla="*/ 0 w 307"/>
                <a:gd name="T5" fmla="*/ 15 h 1272"/>
                <a:gd name="T6" fmla="*/ 43 w 307"/>
                <a:gd name="T7" fmla="*/ 18 h 1272"/>
                <a:gd name="T8" fmla="*/ 3 w 307"/>
                <a:gd name="T9" fmla="*/ 23 h 1272"/>
                <a:gd name="T10" fmla="*/ 43 w 307"/>
                <a:gd name="T11" fmla="*/ 27 h 1272"/>
                <a:gd name="T12" fmla="*/ 7 w 307"/>
                <a:gd name="T13" fmla="*/ 32 h 1272"/>
                <a:gd name="T14" fmla="*/ 47 w 307"/>
                <a:gd name="T15" fmla="*/ 34 h 1272"/>
                <a:gd name="T16" fmla="*/ 8 w 307"/>
                <a:gd name="T17" fmla="*/ 41 h 1272"/>
                <a:gd name="T18" fmla="*/ 47 w 307"/>
                <a:gd name="T19" fmla="*/ 46 h 1272"/>
                <a:gd name="T20" fmla="*/ 24 w 307"/>
                <a:gd name="T21" fmla="*/ 50 h 1272"/>
                <a:gd name="T22" fmla="*/ 25 w 307"/>
                <a:gd name="T23" fmla="*/ 58 h 12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7"/>
                <a:gd name="T37" fmla="*/ 0 h 1272"/>
                <a:gd name="T38" fmla="*/ 307 w 307"/>
                <a:gd name="T39" fmla="*/ 1272 h 12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7" h="1272">
                  <a:moveTo>
                    <a:pt x="128" y="0"/>
                  </a:moveTo>
                  <a:lnTo>
                    <a:pt x="128" y="224"/>
                  </a:lnTo>
                  <a:lnTo>
                    <a:pt x="0" y="321"/>
                  </a:lnTo>
                  <a:lnTo>
                    <a:pt x="285" y="389"/>
                  </a:lnTo>
                  <a:lnTo>
                    <a:pt x="23" y="509"/>
                  </a:lnTo>
                  <a:lnTo>
                    <a:pt x="285" y="576"/>
                  </a:lnTo>
                  <a:lnTo>
                    <a:pt x="45" y="703"/>
                  </a:lnTo>
                  <a:lnTo>
                    <a:pt x="307" y="748"/>
                  </a:lnTo>
                  <a:lnTo>
                    <a:pt x="53" y="897"/>
                  </a:lnTo>
                  <a:lnTo>
                    <a:pt x="307" y="995"/>
                  </a:lnTo>
                  <a:lnTo>
                    <a:pt x="158" y="1085"/>
                  </a:lnTo>
                  <a:lnTo>
                    <a:pt x="165" y="1272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651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1833822"/>
                </p:ext>
              </p:extLst>
            </p:nvPr>
          </p:nvGraphicFramePr>
          <p:xfrm>
            <a:off x="2496966" y="3797301"/>
            <a:ext cx="506412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6" name="Equation" r:id="rId3" imgW="215640" imgH="228600" progId="Equation.DSMT4">
                    <p:embed/>
                  </p:oleObj>
                </mc:Choice>
                <mc:Fallback>
                  <p:oleObj name="Equation" r:id="rId3" imgW="215640" imgH="228600" progId="Equation.DSMT4">
                    <p:embed/>
                    <p:pic>
                      <p:nvPicPr>
                        <p:cNvPr id="27651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966" y="3797301"/>
                          <a:ext cx="506412" cy="536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68" name="Line 50"/>
            <p:cNvSpPr>
              <a:spLocks noChangeShapeType="1"/>
            </p:cNvSpPr>
            <p:nvPr/>
          </p:nvSpPr>
          <p:spPr bwMode="auto">
            <a:xfrm>
              <a:off x="5570538" y="3360739"/>
              <a:ext cx="122396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51"/>
            <p:cNvSpPr>
              <a:spLocks noChangeShapeType="1"/>
            </p:cNvSpPr>
            <p:nvPr/>
          </p:nvSpPr>
          <p:spPr bwMode="auto">
            <a:xfrm>
              <a:off x="7399682" y="3338514"/>
              <a:ext cx="1223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Line 52"/>
            <p:cNvSpPr>
              <a:spLocks noChangeShapeType="1"/>
            </p:cNvSpPr>
            <p:nvPr/>
          </p:nvSpPr>
          <p:spPr bwMode="auto">
            <a:xfrm>
              <a:off x="4856163" y="3779839"/>
              <a:ext cx="34766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53"/>
            <p:cNvSpPr>
              <a:spLocks noChangeShapeType="1"/>
            </p:cNvSpPr>
            <p:nvPr/>
          </p:nvSpPr>
          <p:spPr bwMode="auto">
            <a:xfrm rot="16200000">
              <a:off x="5046663" y="3808414"/>
              <a:ext cx="319088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Line 54"/>
            <p:cNvSpPr>
              <a:spLocks noChangeShapeType="1"/>
            </p:cNvSpPr>
            <p:nvPr/>
          </p:nvSpPr>
          <p:spPr bwMode="auto">
            <a:xfrm rot="16200000">
              <a:off x="5160963" y="3808414"/>
              <a:ext cx="319088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Line 55"/>
            <p:cNvSpPr>
              <a:spLocks noChangeShapeType="1"/>
            </p:cNvSpPr>
            <p:nvPr/>
          </p:nvSpPr>
          <p:spPr bwMode="auto">
            <a:xfrm flipV="1">
              <a:off x="5341938" y="3762376"/>
              <a:ext cx="280987" cy="7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56"/>
            <p:cNvSpPr>
              <a:spLocks noChangeShapeType="1"/>
            </p:cNvSpPr>
            <p:nvPr/>
          </p:nvSpPr>
          <p:spPr bwMode="auto">
            <a:xfrm>
              <a:off x="5592763" y="2913064"/>
              <a:ext cx="15875" cy="857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Freeform 57"/>
            <p:cNvSpPr>
              <a:spLocks/>
            </p:cNvSpPr>
            <p:nvPr/>
          </p:nvSpPr>
          <p:spPr bwMode="auto">
            <a:xfrm>
              <a:off x="6786219" y="3295307"/>
              <a:ext cx="623887" cy="254000"/>
            </a:xfrm>
            <a:custGeom>
              <a:avLst/>
              <a:gdLst>
                <a:gd name="T0" fmla="*/ 0 w 616"/>
                <a:gd name="T1" fmla="*/ 9 h 340"/>
                <a:gd name="T2" fmla="*/ 17 w 616"/>
                <a:gd name="T3" fmla="*/ 4 h 340"/>
                <a:gd name="T4" fmla="*/ 41 w 616"/>
                <a:gd name="T5" fmla="*/ 28 h 340"/>
                <a:gd name="T6" fmla="*/ 20 w 616"/>
                <a:gd name="T7" fmla="*/ 30 h 340"/>
                <a:gd name="T8" fmla="*/ 48 w 616"/>
                <a:gd name="T9" fmla="*/ 3 h 340"/>
                <a:gd name="T10" fmla="*/ 73 w 616"/>
                <a:gd name="T11" fmla="*/ 29 h 340"/>
                <a:gd name="T12" fmla="*/ 51 w 616"/>
                <a:gd name="T13" fmla="*/ 30 h 340"/>
                <a:gd name="T14" fmla="*/ 79 w 616"/>
                <a:gd name="T15" fmla="*/ 2 h 340"/>
                <a:gd name="T16" fmla="*/ 111 w 616"/>
                <a:gd name="T17" fmla="*/ 27 h 340"/>
                <a:gd name="T18" fmla="*/ 87 w 616"/>
                <a:gd name="T19" fmla="*/ 31 h 340"/>
                <a:gd name="T20" fmla="*/ 108 w 616"/>
                <a:gd name="T21" fmla="*/ 4 h 340"/>
                <a:gd name="T22" fmla="*/ 146 w 616"/>
                <a:gd name="T23" fmla="*/ 27 h 340"/>
                <a:gd name="T24" fmla="*/ 119 w 616"/>
                <a:gd name="T25" fmla="*/ 32 h 340"/>
                <a:gd name="T26" fmla="*/ 144 w 616"/>
                <a:gd name="T27" fmla="*/ 4 h 340"/>
                <a:gd name="T28" fmla="*/ 160 w 616"/>
                <a:gd name="T29" fmla="*/ 1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6"/>
                <a:gd name="T46" fmla="*/ 0 h 340"/>
                <a:gd name="T47" fmla="*/ 616 w 616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6" h="340">
                  <a:moveTo>
                    <a:pt x="0" y="84"/>
                  </a:moveTo>
                  <a:cubicBezTo>
                    <a:pt x="18" y="44"/>
                    <a:pt x="37" y="5"/>
                    <a:pt x="63" y="35"/>
                  </a:cubicBezTo>
                  <a:cubicBezTo>
                    <a:pt x="90" y="66"/>
                    <a:pt x="158" y="224"/>
                    <a:pt x="160" y="266"/>
                  </a:cubicBezTo>
                  <a:cubicBezTo>
                    <a:pt x="162" y="307"/>
                    <a:pt x="72" y="326"/>
                    <a:pt x="77" y="286"/>
                  </a:cubicBezTo>
                  <a:cubicBezTo>
                    <a:pt x="81" y="246"/>
                    <a:pt x="152" y="26"/>
                    <a:pt x="186" y="25"/>
                  </a:cubicBezTo>
                  <a:cubicBezTo>
                    <a:pt x="221" y="24"/>
                    <a:pt x="281" y="235"/>
                    <a:pt x="283" y="280"/>
                  </a:cubicBezTo>
                  <a:cubicBezTo>
                    <a:pt x="284" y="324"/>
                    <a:pt x="193" y="332"/>
                    <a:pt x="196" y="290"/>
                  </a:cubicBezTo>
                  <a:cubicBezTo>
                    <a:pt x="200" y="247"/>
                    <a:pt x="268" y="27"/>
                    <a:pt x="306" y="23"/>
                  </a:cubicBezTo>
                  <a:cubicBezTo>
                    <a:pt x="344" y="19"/>
                    <a:pt x="421" y="218"/>
                    <a:pt x="426" y="264"/>
                  </a:cubicBezTo>
                  <a:cubicBezTo>
                    <a:pt x="431" y="309"/>
                    <a:pt x="337" y="332"/>
                    <a:pt x="336" y="294"/>
                  </a:cubicBezTo>
                  <a:cubicBezTo>
                    <a:pt x="335" y="255"/>
                    <a:pt x="381" y="38"/>
                    <a:pt x="419" y="33"/>
                  </a:cubicBezTo>
                  <a:cubicBezTo>
                    <a:pt x="457" y="28"/>
                    <a:pt x="555" y="219"/>
                    <a:pt x="562" y="264"/>
                  </a:cubicBezTo>
                  <a:cubicBezTo>
                    <a:pt x="569" y="308"/>
                    <a:pt x="460" y="340"/>
                    <a:pt x="459" y="302"/>
                  </a:cubicBezTo>
                  <a:cubicBezTo>
                    <a:pt x="458" y="264"/>
                    <a:pt x="529" y="70"/>
                    <a:pt x="555" y="35"/>
                  </a:cubicBezTo>
                  <a:cubicBezTo>
                    <a:pt x="581" y="0"/>
                    <a:pt x="603" y="81"/>
                    <a:pt x="616" y="9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58"/>
            <p:cNvSpPr>
              <a:spLocks noChangeShapeType="1"/>
            </p:cNvSpPr>
            <p:nvPr/>
          </p:nvSpPr>
          <p:spPr bwMode="auto">
            <a:xfrm>
              <a:off x="8615363" y="3333751"/>
              <a:ext cx="15875" cy="16430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59"/>
            <p:cNvSpPr>
              <a:spLocks noChangeShapeType="1"/>
            </p:cNvSpPr>
            <p:nvPr/>
          </p:nvSpPr>
          <p:spPr bwMode="auto">
            <a:xfrm>
              <a:off x="3744913" y="3332164"/>
              <a:ext cx="122396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652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839552"/>
                </p:ext>
              </p:extLst>
            </p:nvPr>
          </p:nvGraphicFramePr>
          <p:xfrm>
            <a:off x="4941888" y="2390776"/>
            <a:ext cx="546100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7" name="Equation" r:id="rId5" imgW="330120" imgH="203040" progId="Equation.DSMT4">
                    <p:embed/>
                  </p:oleObj>
                </mc:Choice>
                <mc:Fallback>
                  <p:oleObj name="Equation" r:id="rId5" imgW="330120" imgH="203040" progId="Equation.DSMT4">
                    <p:embed/>
                    <p:pic>
                      <p:nvPicPr>
                        <p:cNvPr id="27652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1888" y="2390776"/>
                          <a:ext cx="546100" cy="334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3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6731695"/>
                </p:ext>
              </p:extLst>
            </p:nvPr>
          </p:nvGraphicFramePr>
          <p:xfrm>
            <a:off x="6757988" y="2740026"/>
            <a:ext cx="56197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8" name="Equation" r:id="rId7" imgW="291960" imgH="241200" progId="Equation.DSMT4">
                    <p:embed/>
                  </p:oleObj>
                </mc:Choice>
                <mc:Fallback>
                  <p:oleObj name="Equation" r:id="rId7" imgW="291960" imgH="241200" progId="Equation.DSMT4">
                    <p:embed/>
                    <p:pic>
                      <p:nvPicPr>
                        <p:cNvPr id="27653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7988" y="2740026"/>
                          <a:ext cx="561975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647C43B7-E513-4128-3C5C-1C9424C2674E}"/>
                </a:ext>
              </a:extLst>
            </p:cNvPr>
            <p:cNvSpPr/>
            <p:nvPr/>
          </p:nvSpPr>
          <p:spPr bwMode="auto">
            <a:xfrm>
              <a:off x="3364642" y="3966003"/>
              <a:ext cx="361950" cy="209550"/>
            </a:xfrm>
            <a:prstGeom prst="rightArrow">
              <a:avLst/>
            </a:prstGeom>
            <a:solidFill>
              <a:srgbClr val="66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81439" y="161926"/>
            <a:ext cx="4652961" cy="5127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Cavity Model (cont.)</a:t>
            </a:r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4FA1AB17-898B-DCFB-8192-C99A1CC6B3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0914"/>
              </p:ext>
            </p:extLst>
          </p:nvPr>
        </p:nvGraphicFramePr>
        <p:xfrm>
          <a:off x="932811" y="850900"/>
          <a:ext cx="1776750" cy="98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3" imgW="876240" imgH="482400" progId="Equation.DSMT4">
                  <p:embed/>
                </p:oleObj>
              </mc:Choice>
              <mc:Fallback>
                <p:oleObj name="Equation" r:id="rId3" imgW="876240" imgH="482400" progId="Equation.DSMT4">
                  <p:embed/>
                  <p:pic>
                    <p:nvPicPr>
                      <p:cNvPr id="102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811" y="850900"/>
                        <a:ext cx="1776750" cy="9899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0007B61-2551-FB1B-06CE-338BBDEC35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781895"/>
              </p:ext>
            </p:extLst>
          </p:nvPr>
        </p:nvGraphicFramePr>
        <p:xfrm>
          <a:off x="969963" y="2701086"/>
          <a:ext cx="2160587" cy="975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5" imgW="1079280" imgH="482400" progId="Equation.DSMT4">
                  <p:embed/>
                </p:oleObj>
              </mc:Choice>
              <mc:Fallback>
                <p:oleObj name="Equation" r:id="rId5" imgW="1079280" imgH="482400" progId="Equation.DSMT4">
                  <p:embed/>
                  <p:pic>
                    <p:nvPicPr>
                      <p:cNvPr id="1024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2701086"/>
                        <a:ext cx="2160587" cy="975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>
            <a:extLst>
              <a:ext uri="{FF2B5EF4-FFF2-40B4-BE49-F238E27FC236}">
                <a16:creationId xmlns:a16="http://schemas.microsoft.com/office/drawing/2014/main" id="{AE3945E0-789E-FCA7-98D0-ADD75C436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934108"/>
              </p:ext>
            </p:extLst>
          </p:nvPr>
        </p:nvGraphicFramePr>
        <p:xfrm>
          <a:off x="4514850" y="3978275"/>
          <a:ext cx="200818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7" imgW="901440" imgH="482400" progId="Equation.DSMT4">
                  <p:embed/>
                </p:oleObj>
              </mc:Choice>
              <mc:Fallback>
                <p:oleObj name="Equation" r:id="rId7" imgW="901440" imgH="482400" progId="Equation.DSMT4">
                  <p:embed/>
                  <p:pic>
                    <p:nvPicPr>
                      <p:cNvPr id="1024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978275"/>
                        <a:ext cx="2008188" cy="10858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1">
            <a:extLst>
              <a:ext uri="{FF2B5EF4-FFF2-40B4-BE49-F238E27FC236}">
                <a16:creationId xmlns:a16="http://schemas.microsoft.com/office/drawing/2014/main" id="{B2A31D7F-2CC3-C276-1878-B698456FB0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171503"/>
              </p:ext>
            </p:extLst>
          </p:nvPr>
        </p:nvGraphicFramePr>
        <p:xfrm>
          <a:off x="3282950" y="1632075"/>
          <a:ext cx="4959350" cy="409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9" imgW="2933640" imgH="241200" progId="Equation.DSMT4">
                  <p:embed/>
                </p:oleObj>
              </mc:Choice>
              <mc:Fallback>
                <p:oleObj name="Equation" r:id="rId9" imgW="2933640" imgH="241200" progId="Equation.DSMT4">
                  <p:embed/>
                  <p:pic>
                    <p:nvPicPr>
                      <p:cNvPr id="10246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1632075"/>
                        <a:ext cx="4959350" cy="4094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5">
            <a:extLst>
              <a:ext uri="{FF2B5EF4-FFF2-40B4-BE49-F238E27FC236}">
                <a16:creationId xmlns:a16="http://schemas.microsoft.com/office/drawing/2014/main" id="{854FAFA0-6065-2BD5-CEFC-A64CC6518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088" y="3867150"/>
            <a:ext cx="6905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1200"/>
              </a:spcBef>
              <a:spcAft>
                <a:spcPts val="300"/>
              </a:spcAft>
            </a:pPr>
            <a:r>
              <a:rPr lang="en-US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E0BFE3-C412-6E72-230B-77B1680197F6}"/>
              </a:ext>
            </a:extLst>
          </p:cNvPr>
          <p:cNvSpPr txBox="1"/>
          <p:nvPr/>
        </p:nvSpPr>
        <p:spPr>
          <a:xfrm>
            <a:off x="4130882" y="6094764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(This includes radiation loss)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1066F32-94B7-FD97-BC9B-9102615D2F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949341"/>
              </p:ext>
            </p:extLst>
          </p:nvPr>
        </p:nvGraphicFramePr>
        <p:xfrm>
          <a:off x="3314699" y="1135062"/>
          <a:ext cx="441959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11" imgW="2438280" imgH="228600" progId="Equation.DSMT4">
                  <p:embed/>
                </p:oleObj>
              </mc:Choice>
              <mc:Fallback>
                <p:oleObj name="Equation" r:id="rId11" imgW="2438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14699" y="1135062"/>
                        <a:ext cx="4419595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6CE5BEAF-C3D0-A374-D594-CEC8CE17F3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264807"/>
              </p:ext>
            </p:extLst>
          </p:nvPr>
        </p:nvGraphicFramePr>
        <p:xfrm>
          <a:off x="3224213" y="5408613"/>
          <a:ext cx="47244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13" imgW="2323800" imgH="241200" progId="Equation.DSMT4">
                  <p:embed/>
                </p:oleObj>
              </mc:Choice>
              <mc:Fallback>
                <p:oleObj name="Equation" r:id="rId13" imgW="2323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24213" y="5408613"/>
                        <a:ext cx="472440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B600AC35-947B-C170-81D2-EF0F5EEB93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73267"/>
              </p:ext>
            </p:extLst>
          </p:nvPr>
        </p:nvGraphicFramePr>
        <p:xfrm>
          <a:off x="3625849" y="2951162"/>
          <a:ext cx="26015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15" imgW="1168200" imgH="203040" progId="Equation.DSMT4">
                  <p:embed/>
                </p:oleObj>
              </mc:Choice>
              <mc:Fallback>
                <p:oleObj name="Equation" r:id="rId15" imgW="1168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25849" y="2951162"/>
                        <a:ext cx="2601513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902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30135" y="185738"/>
            <a:ext cx="4876800" cy="5481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Cavity Model (cont.)</a:t>
            </a: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502736" y="1002532"/>
            <a:ext cx="64443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CAD Formulas for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Factors (derived later)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386623"/>
              </p:ext>
            </p:extLst>
          </p:nvPr>
        </p:nvGraphicFramePr>
        <p:xfrm>
          <a:off x="1649187" y="2205643"/>
          <a:ext cx="1117811" cy="654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3" imgW="736600" imgH="431800" progId="Equation.DSMT4">
                  <p:embed/>
                </p:oleObj>
              </mc:Choice>
              <mc:Fallback>
                <p:oleObj name="Equation" r:id="rId3" imgW="736600" imgH="431800" progId="Equation.DSMT4">
                  <p:embed/>
                  <p:pic>
                    <p:nvPicPr>
                      <p:cNvPr id="0" name="Picture 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187" y="2205643"/>
                        <a:ext cx="1117811" cy="6548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947934"/>
              </p:ext>
            </p:extLst>
          </p:nvPr>
        </p:nvGraphicFramePr>
        <p:xfrm>
          <a:off x="1653281" y="3086222"/>
          <a:ext cx="1895702" cy="797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5" imgW="1155700" imgH="482600" progId="Equation.DSMT4">
                  <p:embed/>
                </p:oleObj>
              </mc:Choice>
              <mc:Fallback>
                <p:oleObj name="Equation" r:id="rId5" imgW="1155700" imgH="482600" progId="Equation.DSMT4">
                  <p:embed/>
                  <p:pic>
                    <p:nvPicPr>
                      <p:cNvPr id="0" name="Picture 4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281" y="3086222"/>
                        <a:ext cx="1895702" cy="7972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674424"/>
              </p:ext>
            </p:extLst>
          </p:nvPr>
        </p:nvGraphicFramePr>
        <p:xfrm>
          <a:off x="4175377" y="3252037"/>
          <a:ext cx="25114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7" imgW="1562100" imgH="279400" progId="Equation.DSMT4">
                  <p:embed/>
                </p:oleObj>
              </mc:Choice>
              <mc:Fallback>
                <p:oleObj name="Equation" r:id="rId7" imgW="1562100" imgH="279400" progId="Equation.DSMT4">
                  <p:embed/>
                  <p:pic>
                    <p:nvPicPr>
                      <p:cNvPr id="0" name="Picture 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377" y="3252037"/>
                        <a:ext cx="25114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321159"/>
              </p:ext>
            </p:extLst>
          </p:nvPr>
        </p:nvGraphicFramePr>
        <p:xfrm>
          <a:off x="1649187" y="4107916"/>
          <a:ext cx="2886385" cy="76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9" imgW="1815840" imgH="482400" progId="Equation.DSMT4">
                  <p:embed/>
                </p:oleObj>
              </mc:Choice>
              <mc:Fallback>
                <p:oleObj name="Equation" r:id="rId9" imgW="1815840" imgH="482400" progId="Equation.DSMT4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187" y="4107916"/>
                        <a:ext cx="2886385" cy="7670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02704"/>
              </p:ext>
            </p:extLst>
          </p:nvPr>
        </p:nvGraphicFramePr>
        <p:xfrm>
          <a:off x="1658938" y="5037138"/>
          <a:ext cx="204946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11" imgW="1206360" imgH="482400" progId="Equation.DSMT4">
                  <p:embed/>
                </p:oleObj>
              </mc:Choice>
              <mc:Fallback>
                <p:oleObj name="Equation" r:id="rId11" imgW="1206360" imgH="482400" progId="Equation.DSMT4">
                  <p:embed/>
                  <p:pic>
                    <p:nvPicPr>
                      <p:cNvPr id="0" name="Picture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5037138"/>
                        <a:ext cx="2049462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909882"/>
              </p:ext>
            </p:extLst>
          </p:nvPr>
        </p:nvGraphicFramePr>
        <p:xfrm>
          <a:off x="7354971" y="3160964"/>
          <a:ext cx="886326" cy="638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13" imgW="545863" imgH="393529" progId="Equation.DSMT4">
                  <p:embed/>
                </p:oleObj>
              </mc:Choice>
              <mc:Fallback>
                <p:oleObj name="Equation" r:id="rId13" imgW="545863" imgH="393529" progId="Equation.DSMT4">
                  <p:embed/>
                  <p:pic>
                    <p:nvPicPr>
                      <p:cNvPr id="0" name="Picture 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971" y="3160964"/>
                        <a:ext cx="886326" cy="6389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845709"/>
              </p:ext>
            </p:extLst>
          </p:nvPr>
        </p:nvGraphicFramePr>
        <p:xfrm>
          <a:off x="7354971" y="3988718"/>
          <a:ext cx="1010295" cy="65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15" imgW="723586" imgH="469696" progId="Equation.DSMT4">
                  <p:embed/>
                </p:oleObj>
              </mc:Choice>
              <mc:Fallback>
                <p:oleObj name="Equation" r:id="rId15" imgW="723586" imgH="469696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971" y="3988718"/>
                        <a:ext cx="1010295" cy="6558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895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94043" y="185739"/>
            <a:ext cx="4876800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Cavity Model (cont.)</a:t>
            </a: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714620" y="921417"/>
            <a:ext cx="5363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CAD Formulas for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Factors (cont.)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578965"/>
              </p:ext>
            </p:extLst>
          </p:nvPr>
        </p:nvGraphicFramePr>
        <p:xfrm>
          <a:off x="1906503" y="1915704"/>
          <a:ext cx="3885293" cy="1287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3" imgW="2108200" imgH="698500" progId="Equation.DSMT4">
                  <p:embed/>
                </p:oleObj>
              </mc:Choice>
              <mc:Fallback>
                <p:oleObj name="Equation" r:id="rId3" imgW="2108200" imgH="698500" progId="Equation.DSMT4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03" y="1915704"/>
                        <a:ext cx="3885293" cy="1287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976155"/>
              </p:ext>
            </p:extLst>
          </p:nvPr>
        </p:nvGraphicFramePr>
        <p:xfrm>
          <a:off x="1853996" y="3637390"/>
          <a:ext cx="1995153" cy="727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5" imgW="2324026" imgH="847874" progId="Equation.DSMT4">
                  <p:embed/>
                </p:oleObj>
              </mc:Choice>
              <mc:Fallback>
                <p:oleObj name="Equation" r:id="rId5" imgW="2324026" imgH="847874" progId="Equation.DSMT4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3996" y="3637390"/>
                        <a:ext cx="1995153" cy="7277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786718"/>
              </p:ext>
            </p:extLst>
          </p:nvPr>
        </p:nvGraphicFramePr>
        <p:xfrm>
          <a:off x="1810921" y="4673102"/>
          <a:ext cx="627697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7" imgW="6276910" imgH="1457325" progId="Equation.DSMT4">
                  <p:embed/>
                </p:oleObj>
              </mc:Choice>
              <mc:Fallback>
                <p:oleObj name="Equation" r:id="rId7" imgW="6276910" imgH="1457325" progId="Equation.DSMT4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0921" y="4673102"/>
                        <a:ext cx="6276975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549879"/>
              </p:ext>
            </p:extLst>
          </p:nvPr>
        </p:nvGraphicFramePr>
        <p:xfrm>
          <a:off x="6971231" y="3113385"/>
          <a:ext cx="1776605" cy="414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9" imgW="965200" imgH="228600" progId="Equation.DSMT4">
                  <p:embed/>
                </p:oleObj>
              </mc:Choice>
              <mc:Fallback>
                <p:oleObj name="Equation" r:id="rId9" imgW="965200" imgH="228600" progId="Equation.DSMT4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1231" y="3113385"/>
                        <a:ext cx="1776605" cy="4146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327651"/>
              </p:ext>
            </p:extLst>
          </p:nvPr>
        </p:nvGraphicFramePr>
        <p:xfrm>
          <a:off x="6972819" y="3647858"/>
          <a:ext cx="1405650" cy="404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11" imgW="787400" imgH="228600" progId="Equation.DSMT4">
                  <p:embed/>
                </p:oleObj>
              </mc:Choice>
              <mc:Fallback>
                <p:oleObj name="Equation" r:id="rId11" imgW="787400" imgH="228600" progId="Equation.DSMT4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819" y="3647858"/>
                        <a:ext cx="1405650" cy="404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269922"/>
              </p:ext>
            </p:extLst>
          </p:nvPr>
        </p:nvGraphicFramePr>
        <p:xfrm>
          <a:off x="6979169" y="2580019"/>
          <a:ext cx="1800451" cy="390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13" imgW="1040948" imgH="228501" progId="Equation.DSMT4">
                  <p:embed/>
                </p:oleObj>
              </mc:Choice>
              <mc:Fallback>
                <p:oleObj name="Equation" r:id="rId13" imgW="1040948" imgH="228501" progId="Equation.DSMT4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9169" y="2580019"/>
                        <a:ext cx="1800451" cy="3908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769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92413" y="184151"/>
            <a:ext cx="6475412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Helmholtz Equation for </a:t>
            </a:r>
            <a:r>
              <a:rPr lang="en-US" sz="36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i="1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8" name="Rectangle 20"/>
          <p:cNvSpPr>
            <a:spLocks noChangeArrowheads="1"/>
          </p:cNvSpPr>
          <p:nvPr/>
        </p:nvSpPr>
        <p:spPr bwMode="auto">
          <a:xfrm>
            <a:off x="681039" y="895351"/>
            <a:ext cx="52872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We first derive the Helmholtz equation for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</a:rPr>
              <a:t>E</a:t>
            </a:r>
            <a:r>
              <a:rPr lang="en-US" sz="2400" i="1" baseline="-25000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2059" name="Rectangle 23"/>
          <p:cNvSpPr>
            <a:spLocks noChangeArrowheads="1"/>
          </p:cNvSpPr>
          <p:nvPr/>
        </p:nvSpPr>
        <p:spPr bwMode="auto">
          <a:xfrm>
            <a:off x="346075" y="3233738"/>
            <a:ext cx="7100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Substituting Faraday’s law for </a:t>
            </a:r>
            <a:r>
              <a:rPr lang="en-US" sz="20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into Ampere’s law, we have:</a:t>
            </a:r>
          </a:p>
        </p:txBody>
      </p:sp>
      <p:graphicFrame>
        <p:nvGraphicFramePr>
          <p:cNvPr id="205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94001"/>
              </p:ext>
            </p:extLst>
          </p:nvPr>
        </p:nvGraphicFramePr>
        <p:xfrm>
          <a:off x="3587005" y="1597324"/>
          <a:ext cx="30734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3" imgW="1320480" imgH="457200" progId="Equation.DSMT4">
                  <p:embed/>
                </p:oleObj>
              </mc:Choice>
              <mc:Fallback>
                <p:oleObj name="Equation" r:id="rId3" imgW="1320480" imgH="457200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005" y="1597324"/>
                        <a:ext cx="3073400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690282"/>
              </p:ext>
            </p:extLst>
          </p:nvPr>
        </p:nvGraphicFramePr>
        <p:xfrm>
          <a:off x="2959100" y="3833813"/>
          <a:ext cx="5888038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5" imgW="2730500" imgH="1219200" progId="Equation.DSMT4">
                  <p:embed/>
                </p:oleObj>
              </mc:Choice>
              <mc:Fallback>
                <p:oleObj name="Equation" r:id="rId5" imgW="2730500" imgH="121920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3833813"/>
                        <a:ext cx="5888038" cy="262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Line 28"/>
          <p:cNvSpPr>
            <a:spLocks noChangeShapeType="1"/>
          </p:cNvSpPr>
          <p:nvPr/>
        </p:nvSpPr>
        <p:spPr bwMode="auto">
          <a:xfrm flipV="1">
            <a:off x="4941119" y="5386387"/>
            <a:ext cx="558800" cy="508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DC5C2EC-48EF-94DB-BB17-A1B98A0C58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98758"/>
              </p:ext>
            </p:extLst>
          </p:nvPr>
        </p:nvGraphicFramePr>
        <p:xfrm>
          <a:off x="6762750" y="2220912"/>
          <a:ext cx="1016000" cy="45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7" imgW="571320" imgH="253800" progId="Equation.DSMT4">
                  <p:embed/>
                </p:oleObj>
              </mc:Choice>
              <mc:Fallback>
                <p:oleObj name="Equation" r:id="rId7" imgW="571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62750" y="2220912"/>
                        <a:ext cx="1016000" cy="45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3">
            <a:extLst>
              <a:ext uri="{FF2B5EF4-FFF2-40B4-BE49-F238E27FC236}">
                <a16:creationId xmlns:a16="http://schemas.microsoft.com/office/drawing/2014/main" id="{931EE91F-4322-D86C-FA43-265EFD8FC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882" y="2243138"/>
            <a:ext cx="26725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(nonmagnetic substrate)</a:t>
            </a:r>
          </a:p>
        </p:txBody>
      </p:sp>
    </p:spTree>
    <p:extLst>
      <p:ext uri="{BB962C8B-B14F-4D97-AF65-F5344CB8AC3E}">
        <p14:creationId xmlns:p14="http://schemas.microsoft.com/office/powerpoint/2010/main" val="106725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4" name="Rectangle 7"/>
          <p:cNvSpPr>
            <a:spLocks noChangeArrowheads="1"/>
          </p:cNvSpPr>
          <p:nvPr/>
        </p:nvSpPr>
        <p:spPr bwMode="auto">
          <a:xfrm>
            <a:off x="1002957" y="905670"/>
            <a:ext cx="919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Hence</a:t>
            </a:r>
          </a:p>
        </p:txBody>
      </p:sp>
      <p:sp>
        <p:nvSpPr>
          <p:cNvPr id="3085" name="Rectangle 8"/>
          <p:cNvSpPr>
            <a:spLocks noChangeArrowheads="1"/>
          </p:cNvSpPr>
          <p:nvPr/>
        </p:nvSpPr>
        <p:spPr bwMode="auto">
          <a:xfrm>
            <a:off x="1613222" y="2758751"/>
            <a:ext cx="100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Denote</a:t>
            </a:r>
          </a:p>
        </p:txBody>
      </p:sp>
      <p:graphicFrame>
        <p:nvGraphicFramePr>
          <p:cNvPr id="307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925165"/>
              </p:ext>
            </p:extLst>
          </p:nvPr>
        </p:nvGraphicFramePr>
        <p:xfrm>
          <a:off x="2018081" y="1396130"/>
          <a:ext cx="3227608" cy="578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3" imgW="1346200" imgH="241300" progId="Equation.DSMT4">
                  <p:embed/>
                </p:oleObj>
              </mc:Choice>
              <mc:Fallback>
                <p:oleObj name="Equation" r:id="rId3" imgW="1346200" imgH="241300" progId="Equation.DSMT4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8081" y="1396130"/>
                        <a:ext cx="3227608" cy="57839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A6ABEA27-23F0-5C2F-0153-127FFDF90C7E}"/>
              </a:ext>
            </a:extLst>
          </p:cNvPr>
          <p:cNvGrpSpPr/>
          <p:nvPr/>
        </p:nvGrpSpPr>
        <p:grpSpPr>
          <a:xfrm>
            <a:off x="2248598" y="3430732"/>
            <a:ext cx="3439886" cy="1251858"/>
            <a:chOff x="2612571" y="3679371"/>
            <a:chExt cx="3439886" cy="1251858"/>
          </a:xfrm>
        </p:grpSpPr>
        <p:sp>
          <p:nvSpPr>
            <p:cNvPr id="20" name="Rectangle 19"/>
            <p:cNvSpPr/>
            <p:nvPr/>
          </p:nvSpPr>
          <p:spPr bwMode="auto">
            <a:xfrm>
              <a:off x="2612571" y="3679371"/>
              <a:ext cx="3439886" cy="1251858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Arial" charset="0"/>
              </a:endParaRPr>
            </a:p>
          </p:txBody>
        </p:sp>
        <p:graphicFrame>
          <p:nvGraphicFramePr>
            <p:cNvPr id="307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072309"/>
                </p:ext>
              </p:extLst>
            </p:nvPr>
          </p:nvGraphicFramePr>
          <p:xfrm>
            <a:off x="2860998" y="3753432"/>
            <a:ext cx="2344738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9" name="Equation" r:id="rId5" imgW="1143000" imgH="228600" progId="Equation.DSMT4">
                    <p:embed/>
                  </p:oleObj>
                </mc:Choice>
                <mc:Fallback>
                  <p:oleObj name="Equation" r:id="rId5" imgW="1143000" imgH="228600" progId="Equation.DSMT4">
                    <p:embed/>
                    <p:pic>
                      <p:nvPicPr>
                        <p:cNvPr id="0" name="Picture 2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0998" y="3753432"/>
                          <a:ext cx="2344738" cy="473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4313301"/>
                </p:ext>
              </p:extLst>
            </p:nvPr>
          </p:nvGraphicFramePr>
          <p:xfrm>
            <a:off x="2778099" y="4279586"/>
            <a:ext cx="3094037" cy="538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0" name="Equation" r:id="rId7" imgW="1384300" imgH="241300" progId="Equation.DSMT4">
                    <p:embed/>
                  </p:oleObj>
                </mc:Choice>
                <mc:Fallback>
                  <p:oleObj name="Equation" r:id="rId7" imgW="1384300" imgH="241300" progId="Equation.DSMT4">
                    <p:embed/>
                    <p:pic>
                      <p:nvPicPr>
                        <p:cNvPr id="0" name="Picture 2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8099" y="4279586"/>
                          <a:ext cx="3094037" cy="538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7" name="Rectangle 8"/>
          <p:cNvSpPr>
            <a:spLocks noChangeArrowheads="1"/>
          </p:cNvSpPr>
          <p:nvPr/>
        </p:nvSpPr>
        <p:spPr bwMode="auto">
          <a:xfrm>
            <a:off x="1863629" y="5154701"/>
            <a:ext cx="769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Then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01746491-9B1E-47E8-9ABC-4E9DE613120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307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45195"/>
              </p:ext>
            </p:extLst>
          </p:nvPr>
        </p:nvGraphicFramePr>
        <p:xfrm>
          <a:off x="2575833" y="5594135"/>
          <a:ext cx="282733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9" imgW="1295400" imgH="241300" progId="Equation.DSMT4">
                  <p:embed/>
                </p:oleObj>
              </mc:Choice>
              <mc:Fallback>
                <p:oleObj name="Equation" r:id="rId9" imgW="1295400" imgH="241300" progId="Equation.DSMT4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5833" y="5594135"/>
                        <a:ext cx="2827337" cy="520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306581"/>
              </p:ext>
            </p:extLst>
          </p:nvPr>
        </p:nvGraphicFramePr>
        <p:xfrm>
          <a:off x="6221284" y="1474144"/>
          <a:ext cx="37798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11" imgW="2336800" imgH="279400" progId="Equation.DSMT4">
                  <p:embed/>
                </p:oleObj>
              </mc:Choice>
              <mc:Fallback>
                <p:oleObj name="Equation" r:id="rId11" imgW="2336800" imgH="279400" progId="Equation.DSMT4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284" y="1474144"/>
                        <a:ext cx="3779838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92325" y="2266413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Feed (impressed) current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6579336" y="1895401"/>
            <a:ext cx="264404" cy="3855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390775" y="184151"/>
            <a:ext cx="76771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Helmholtz Equation for </a:t>
            </a:r>
            <a:r>
              <a:rPr lang="en-US" sz="3600" b="1" i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lang="en-US" sz="3600" b="1" i="1" kern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z </a:t>
            </a: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1938" y="2943464"/>
            <a:ext cx="5338009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 take it here to be a filamentary source (zero radius).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E201DD-7EEB-88C9-6795-272530D779D2}"/>
              </a:ext>
            </a:extLst>
          </p:cNvPr>
          <p:cNvGrpSpPr/>
          <p:nvPr/>
        </p:nvGrpSpPr>
        <p:grpSpPr>
          <a:xfrm>
            <a:off x="7338568" y="3509394"/>
            <a:ext cx="3225747" cy="3171442"/>
            <a:chOff x="1168426" y="444918"/>
            <a:chExt cx="3225747" cy="3171442"/>
          </a:xfrm>
        </p:grpSpPr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93C0852A-523A-DB3D-5B7A-F04E7C49E0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8770181"/>
                </p:ext>
              </p:extLst>
            </p:nvPr>
          </p:nvGraphicFramePr>
          <p:xfrm>
            <a:off x="2380699" y="3220392"/>
            <a:ext cx="307975" cy="395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3" name="Equation" r:id="rId13" imgW="177646" imgH="228402" progId="Equation.DSMT4">
                    <p:embed/>
                  </p:oleObj>
                </mc:Choice>
                <mc:Fallback>
                  <p:oleObj name="Equation" r:id="rId13" imgW="177646" imgH="228402" progId="Equation.DSMT4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0699" y="3220392"/>
                          <a:ext cx="307975" cy="3959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DD480DCC-471A-F134-7064-492C2ADD4D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43543" y="3148048"/>
              <a:ext cx="52070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4DFF756D-C3AA-8E86-EE77-8872264EB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606" y="1314486"/>
              <a:ext cx="1738312" cy="1824037"/>
            </a:xfrm>
            <a:prstGeom prst="rect">
              <a:avLst/>
            </a:prstGeom>
            <a:solidFill>
              <a:srgbClr val="FFC000"/>
            </a:solidFill>
            <a:ln w="63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97BCBB98-EC17-684B-394A-99F8110685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11556" y="781086"/>
              <a:ext cx="3175" cy="466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22791496-A3FB-F2B9-17F1-1AF849206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468" y="2203486"/>
              <a:ext cx="109537" cy="1143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14" name="Object 15">
              <a:extLst>
                <a:ext uri="{FF2B5EF4-FFF2-40B4-BE49-F238E27FC236}">
                  <a16:creationId xmlns:a16="http://schemas.microsoft.com/office/drawing/2014/main" id="{28519785-9772-BF78-2B44-F65D31A401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7693534"/>
                </p:ext>
              </p:extLst>
            </p:nvPr>
          </p:nvGraphicFramePr>
          <p:xfrm>
            <a:off x="2148131" y="1758986"/>
            <a:ext cx="773112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4" name="Equation" r:id="rId15" imgW="495085" imgH="241195" progId="Equation.DSMT4">
                    <p:embed/>
                  </p:oleObj>
                </mc:Choice>
                <mc:Fallback>
                  <p:oleObj name="Equation" r:id="rId15" imgW="495085" imgH="241195" progId="Equation.DSMT4">
                    <p:embed/>
                    <p:pic>
                      <p:nvPicPr>
                        <p:cNvPr id="103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8131" y="1758986"/>
                          <a:ext cx="773112" cy="376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584AD645-C998-816E-23BD-F6F14B8E4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812" y="2034209"/>
              <a:ext cx="6399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FF00FF"/>
                  </a:solidFill>
                  <a:latin typeface="Arial" charset="0"/>
                </a:rPr>
                <a:t>PMC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3BD4108-0CBF-A9A9-13DD-20DB544C45E1}"/>
                </a:ext>
              </a:extLst>
            </p:cNvPr>
            <p:cNvSpPr/>
            <p:nvPr/>
          </p:nvSpPr>
          <p:spPr bwMode="auto">
            <a:xfrm>
              <a:off x="1616318" y="1290673"/>
              <a:ext cx="1762125" cy="1857375"/>
            </a:xfrm>
            <a:prstGeom prst="rect">
              <a:avLst/>
            </a:prstGeom>
            <a:noFill/>
            <a:ln w="571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A63204D6-4A60-A495-4332-27BBFB6F69A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1872287"/>
                </p:ext>
              </p:extLst>
            </p:nvPr>
          </p:nvGraphicFramePr>
          <p:xfrm>
            <a:off x="1168426" y="1992190"/>
            <a:ext cx="319087" cy="3829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5" name="Equation" r:id="rId17" imgW="190500" imgH="228600" progId="Equation.DSMT4">
                    <p:embed/>
                  </p:oleObj>
                </mc:Choice>
                <mc:Fallback>
                  <p:oleObj name="Equation" r:id="rId17" imgW="190500" imgH="228600" progId="Equation.DSMT4">
                    <p:embed/>
                    <p:pic>
                      <p:nvPicPr>
                        <p:cNvPr id="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8426" y="1992190"/>
                          <a:ext cx="319087" cy="3829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BB5A7970-4261-1220-0023-DF039B1286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010265"/>
                </p:ext>
              </p:extLst>
            </p:nvPr>
          </p:nvGraphicFramePr>
          <p:xfrm>
            <a:off x="4173185" y="3037521"/>
            <a:ext cx="220988" cy="24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6" name="Equation" r:id="rId19" imgW="126835" imgH="139518" progId="Equation.DSMT4">
                    <p:embed/>
                  </p:oleObj>
                </mc:Choice>
                <mc:Fallback>
                  <p:oleObj name="Equation" r:id="rId19" imgW="126835" imgH="139518" progId="Equation.DSMT4">
                    <p:embed/>
                    <p:pic>
                      <p:nvPicPr>
                        <p:cNvPr id="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3185" y="3037521"/>
                          <a:ext cx="220988" cy="243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056FC02E-D889-A0F0-EE0F-515930B040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3735773"/>
                </p:ext>
              </p:extLst>
            </p:nvPr>
          </p:nvGraphicFramePr>
          <p:xfrm>
            <a:off x="1527705" y="444918"/>
            <a:ext cx="224258" cy="265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7" name="Equation" r:id="rId21" imgW="139579" imgH="164957" progId="Equation.DSMT4">
                    <p:embed/>
                  </p:oleObj>
                </mc:Choice>
                <mc:Fallback>
                  <p:oleObj name="Equation" r:id="rId21" imgW="139579" imgH="164957" progId="Equation.DSMT4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7705" y="444918"/>
                          <a:ext cx="224258" cy="2650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39B9690D-0710-4263-1CE9-9F55F1828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319" y="2467596"/>
              <a:ext cx="60465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</a:rPr>
                <a:t>PEC</a:t>
              </a:r>
            </a:p>
          </p:txBody>
        </p:sp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85C0141D-7239-031F-5555-79D056EEE6E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5644360"/>
                </p:ext>
              </p:extLst>
            </p:nvPr>
          </p:nvGraphicFramePr>
          <p:xfrm>
            <a:off x="1863891" y="2644440"/>
            <a:ext cx="386013" cy="386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8" name="Equation" r:id="rId23" imgW="241195" imgH="241195" progId="Equation.DSMT4">
                    <p:embed/>
                  </p:oleObj>
                </mc:Choice>
                <mc:Fallback>
                  <p:oleObj name="Equation" r:id="rId23" imgW="241195" imgH="241195" progId="Equation.DSMT4">
                    <p:embed/>
                    <p:pic>
                      <p:nvPicPr>
                        <p:cNvPr id="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3891" y="2644440"/>
                          <a:ext cx="386013" cy="386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95837739"/>
      </p:ext>
    </p:extLst>
  </p:cSld>
  <p:clrMapOvr>
    <a:masterClrMapping/>
  </p:clrMapOvr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13422</TotalTime>
  <Words>1362</Words>
  <Application>Microsoft Office PowerPoint</Application>
  <PresentationFormat>Widescreen</PresentationFormat>
  <Paragraphs>284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Symbol</vt:lpstr>
      <vt:lpstr>Times New Roman</vt:lpstr>
      <vt:lpstr>Wingdings</vt:lpstr>
      <vt:lpstr>Arial</vt:lpstr>
      <vt:lpstr>Soaring</vt:lpstr>
      <vt:lpstr>Default Design</vt:lpstr>
      <vt:lpstr>Equation</vt:lpstr>
      <vt:lpstr>MathType 7.0 Equation</vt:lpstr>
      <vt:lpstr>PowerPoint Presentation</vt:lpstr>
      <vt:lpstr>Cavity Model for Patch Antenna</vt:lpstr>
      <vt:lpstr>Cavity Model</vt:lpstr>
      <vt:lpstr>Cavity Model (cont.)</vt:lpstr>
      <vt:lpstr>Cavity Model (cont.)</vt:lpstr>
      <vt:lpstr>Cavity Model (cont.)</vt:lpstr>
      <vt:lpstr>Cavity Model (cont.)</vt:lpstr>
      <vt:lpstr>Helmholtz Equation for Ez</vt:lpstr>
      <vt:lpstr>PowerPoint Presentation</vt:lpstr>
      <vt:lpstr>Mathematical Problem</vt:lpstr>
      <vt:lpstr>Eigenvalue Problem</vt:lpstr>
      <vt:lpstr>PowerPoint Presentation</vt:lpstr>
      <vt:lpstr>Eigenfunction Expansion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Input Impedance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Probe Inductance</vt:lpstr>
      <vt:lpstr>Probe Inductance (cont.)</vt:lpstr>
      <vt:lpstr>RLC Model</vt:lpstr>
      <vt:lpstr>RLC Model (cont.)</vt:lpstr>
      <vt:lpstr>RLC Model (cont.)</vt:lpstr>
      <vt:lpstr>RLC Model (cont.)</vt:lpstr>
      <vt:lpstr>RLC Model (cont.)</vt:lpstr>
      <vt:lpstr>(0,0) Mode</vt:lpstr>
      <vt:lpstr>PowerPoint Presentation</vt:lpstr>
      <vt:lpstr>Nonresonant Modes</vt:lpstr>
      <vt:lpstr>RLC Circuit Model</vt:lpstr>
      <vt:lpstr>RLC Circuit Model (cont.)</vt:lpstr>
    </vt:vector>
  </TitlesOfParts>
  <Company>UH 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1100 Introduction to Electrical and Computer Engineering</dc:title>
  <dc:creator>Len Trombetta, Dave Shattuck</dc:creator>
  <cp:lastModifiedBy>Jackson, David R</cp:lastModifiedBy>
  <cp:revision>1188</cp:revision>
  <cp:lastPrinted>1999-08-25T18:07:04Z</cp:lastPrinted>
  <dcterms:created xsi:type="dcterms:W3CDTF">1999-08-24T13:57:19Z</dcterms:created>
  <dcterms:modified xsi:type="dcterms:W3CDTF">2024-09-24T00:52:35Z</dcterms:modified>
</cp:coreProperties>
</file>