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93" r:id="rId2"/>
    <p:sldId id="360" r:id="rId3"/>
    <p:sldId id="412" r:id="rId4"/>
    <p:sldId id="413" r:id="rId5"/>
    <p:sldId id="405" r:id="rId6"/>
    <p:sldId id="406" r:id="rId7"/>
    <p:sldId id="414" r:id="rId8"/>
    <p:sldId id="407" r:id="rId9"/>
    <p:sldId id="408" r:id="rId10"/>
    <p:sldId id="409" r:id="rId11"/>
    <p:sldId id="410" r:id="rId12"/>
    <p:sldId id="415" r:id="rId13"/>
    <p:sldId id="417" r:id="rId14"/>
    <p:sldId id="411" r:id="rId15"/>
    <p:sldId id="418" r:id="rId16"/>
    <p:sldId id="419" r:id="rId17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2" userDrawn="1">
          <p15:clr>
            <a:srgbClr val="A4A3A4"/>
          </p15:clr>
        </p15:guide>
        <p15:guide id="2" pos="383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FFFF"/>
    <a:srgbClr val="FFFF99"/>
    <a:srgbClr val="FFFFCC"/>
    <a:srgbClr val="FFFF66"/>
    <a:srgbClr val="FF66CC"/>
    <a:srgbClr val="FF3300"/>
    <a:srgbClr val="00FF00"/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96" autoAdjust="0"/>
    <p:restoredTop sz="94660"/>
  </p:normalViewPr>
  <p:slideViewPr>
    <p:cSldViewPr snapToGrid="0">
      <p:cViewPr>
        <p:scale>
          <a:sx n="100" d="100"/>
          <a:sy n="100" d="100"/>
        </p:scale>
        <p:origin x="1578" y="342"/>
      </p:cViewPr>
      <p:guideLst>
        <p:guide orient="horz" pos="2152"/>
        <p:guide pos="3831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2.xml"/><Relationship Id="rId3" Type="http://schemas.openxmlformats.org/officeDocument/2006/relationships/slide" Target="slides/slide7.xml"/><Relationship Id="rId7" Type="http://schemas.openxmlformats.org/officeDocument/2006/relationships/slide" Target="slides/slide11.xml"/><Relationship Id="rId12" Type="http://schemas.openxmlformats.org/officeDocument/2006/relationships/slide" Target="slides/slide16.xml"/><Relationship Id="rId2" Type="http://schemas.openxmlformats.org/officeDocument/2006/relationships/slide" Target="slides/slide6.xml"/><Relationship Id="rId1" Type="http://schemas.openxmlformats.org/officeDocument/2006/relationships/slide" Target="slides/slide1.xml"/><Relationship Id="rId6" Type="http://schemas.openxmlformats.org/officeDocument/2006/relationships/slide" Target="slides/slide10.xml"/><Relationship Id="rId11" Type="http://schemas.openxmlformats.org/officeDocument/2006/relationships/slide" Target="slides/slide15.xml"/><Relationship Id="rId5" Type="http://schemas.openxmlformats.org/officeDocument/2006/relationships/slide" Target="slides/slide9.xml"/><Relationship Id="rId10" Type="http://schemas.openxmlformats.org/officeDocument/2006/relationships/slide" Target="slides/slide14.xml"/><Relationship Id="rId4" Type="http://schemas.openxmlformats.org/officeDocument/2006/relationships/slide" Target="slides/slide8.xml"/><Relationship Id="rId9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.wmf"/><Relationship Id="rId1" Type="http://schemas.openxmlformats.org/officeDocument/2006/relationships/image" Target="../media/image42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18.emf"/><Relationship Id="rId7" Type="http://schemas.openxmlformats.org/officeDocument/2006/relationships/image" Target="../media/image11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10.wmf"/><Relationship Id="rId11" Type="http://schemas.openxmlformats.org/officeDocument/2006/relationships/image" Target="../media/image15.wmf"/><Relationship Id="rId5" Type="http://schemas.openxmlformats.org/officeDocument/2006/relationships/image" Target="../media/image9.wmf"/><Relationship Id="rId10" Type="http://schemas.openxmlformats.org/officeDocument/2006/relationships/image" Target="../media/image14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00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00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00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515AB358-E7A7-48EE-8A59-043F6AF91F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79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79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379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79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5F6C100A-1C3A-4062-811B-CFDC4C3F69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 smtClean="0"/>
          </a:p>
          <a:p>
            <a:pPr>
              <a:defRPr/>
            </a:pPr>
            <a:fld id="{52BB01E5-1A69-4B22-B65C-72D8BCCD1DD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 smtClean="0"/>
          </a:p>
          <a:p>
            <a:pPr>
              <a:defRPr/>
            </a:pPr>
            <a:fld id="{95FA6CA5-69A3-43E3-9E9B-67157B47F6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 smtClean="0"/>
          </a:p>
          <a:p>
            <a:pPr>
              <a:defRPr/>
            </a:pPr>
            <a:fld id="{73120AF6-6836-4F52-A5E6-FA165C8644F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 smtClean="0"/>
          </a:p>
          <a:p>
            <a:pPr>
              <a:defRPr/>
            </a:pPr>
            <a:fld id="{E43CE7D0-0DDF-4D17-BDCD-98A3BCCDFB1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 smtClean="0"/>
          </a:p>
          <a:p>
            <a:pPr>
              <a:defRPr/>
            </a:pPr>
            <a:fld id="{9709BDC7-77E0-4FA2-9CEF-536E5CAE2A4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 smtClean="0"/>
          </a:p>
          <a:p>
            <a:pPr>
              <a:defRPr/>
            </a:pPr>
            <a:fld id="{A47031CA-A481-48E3-BC8B-10FDD7C5C0C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 smtClean="0"/>
          </a:p>
          <a:p>
            <a:pPr>
              <a:defRPr/>
            </a:pPr>
            <a:fld id="{8A227DDC-E0C4-4C27-A2D5-6CC9EF6CA96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 smtClean="0"/>
          </a:p>
          <a:p>
            <a:pPr>
              <a:defRPr/>
            </a:pPr>
            <a:fld id="{20353886-5E9E-4261-9612-6AFC0339574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 smtClean="0"/>
          </a:p>
          <a:p>
            <a:pPr>
              <a:defRPr/>
            </a:pPr>
            <a:fld id="{CB91B09C-0BBC-4A00-9735-BDA0ECFB99B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 smtClean="0"/>
          </a:p>
          <a:p>
            <a:pPr>
              <a:defRPr/>
            </a:pPr>
            <a:fld id="{6642A2F4-6F4D-4140-9406-998957A6F46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 smtClean="0"/>
          </a:p>
          <a:p>
            <a:pPr>
              <a:defRPr/>
            </a:pPr>
            <a:fld id="{8A2D6695-B3A1-4BF1-979F-1CE74C260E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38175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 dirty="0" smtClean="0"/>
          </a:p>
          <a:p>
            <a:pPr>
              <a:defRPr/>
            </a:pPr>
            <a:fld id="{8447B504-3F79-46DC-9B9C-B7B194D01A8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3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3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3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40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52.bin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12" Type="http://schemas.openxmlformats.org/officeDocument/2006/relationships/image" Target="../media/image4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1.bin"/><Relationship Id="rId5" Type="http://schemas.openxmlformats.org/officeDocument/2006/relationships/oleObject" Target="../embeddings/oleObject48.bin"/><Relationship Id="rId10" Type="http://schemas.openxmlformats.org/officeDocument/2006/relationships/image" Target="../media/image44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50.bin"/><Relationship Id="rId14" Type="http://schemas.openxmlformats.org/officeDocument/2006/relationships/image" Target="../media/image4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26" Type="http://schemas.openxmlformats.org/officeDocument/2006/relationships/image" Target="../media/image13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29" Type="http://schemas.openxmlformats.org/officeDocument/2006/relationships/oleObject" Target="../embeddings/oleObject14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2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4.wmf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Relationship Id="rId22" Type="http://schemas.openxmlformats.org/officeDocument/2006/relationships/image" Target="../media/image11.w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1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13" Type="http://schemas.openxmlformats.org/officeDocument/2006/relationships/oleObject" Target="../embeddings/oleObject18.bin"/><Relationship Id="rId18" Type="http://schemas.openxmlformats.org/officeDocument/2006/relationships/image" Target="../media/image12.wmf"/><Relationship Id="rId3" Type="http://schemas.openxmlformats.org/officeDocument/2006/relationships/oleObject" Target="../embeddings/oleObject15.bin"/><Relationship Id="rId21" Type="http://schemas.openxmlformats.org/officeDocument/2006/relationships/oleObject" Target="../embeddings/oleObject22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9.wmf"/><Relationship Id="rId1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1.wmf"/><Relationship Id="rId20" Type="http://schemas.openxmlformats.org/officeDocument/2006/relationships/image" Target="../media/image13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8.bin"/><Relationship Id="rId24" Type="http://schemas.openxmlformats.org/officeDocument/2006/relationships/image" Target="../media/image15.wmf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19.bin"/><Relationship Id="rId23" Type="http://schemas.openxmlformats.org/officeDocument/2006/relationships/oleObject" Target="../embeddings/oleObject23.bin"/><Relationship Id="rId10" Type="http://schemas.openxmlformats.org/officeDocument/2006/relationships/image" Target="../media/image8.wmf"/><Relationship Id="rId19" Type="http://schemas.openxmlformats.org/officeDocument/2006/relationships/oleObject" Target="../embeddings/oleObject21.bin"/><Relationship Id="rId4" Type="http://schemas.openxmlformats.org/officeDocument/2006/relationships/image" Target="../media/image16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10.wmf"/><Relationship Id="rId22" Type="http://schemas.openxmlformats.org/officeDocument/2006/relationships/image" Target="../media/image1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1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24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2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5019716" y="1146176"/>
            <a:ext cx="19287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dirty="0">
                <a:solidFill>
                  <a:srgbClr val="FF9900"/>
                </a:solidFill>
              </a:rPr>
              <a:t>Spring </a:t>
            </a:r>
            <a:r>
              <a:rPr lang="en-US" sz="2400" dirty="0" smtClean="0">
                <a:solidFill>
                  <a:srgbClr val="FF9900"/>
                </a:solidFill>
              </a:rPr>
              <a:t>2024</a:t>
            </a:r>
            <a:endParaRPr lang="en-US" sz="3200" b="0" dirty="0">
              <a:solidFill>
                <a:srgbClr val="FF9900"/>
              </a:solidFill>
            </a:endParaRPr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6951663" y="4146551"/>
            <a:ext cx="266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4000" b="0" dirty="0">
                <a:solidFill>
                  <a:srgbClr val="0000FF"/>
                </a:solidFill>
              </a:rPr>
              <a:t>Notes </a:t>
            </a:r>
            <a:r>
              <a:rPr lang="en-US" sz="4000" b="0" dirty="0" smtClean="0">
                <a:solidFill>
                  <a:srgbClr val="0000FF"/>
                </a:solidFill>
              </a:rPr>
              <a:t>4</a:t>
            </a:r>
            <a:endParaRPr lang="en-US" sz="4000" b="0" dirty="0">
              <a:solidFill>
                <a:srgbClr val="0000FF"/>
              </a:solidFill>
            </a:endParaRP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779964" y="450850"/>
            <a:ext cx="2352675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ECE 6345</a:t>
            </a:r>
          </a:p>
        </p:txBody>
      </p:sp>
      <p:sp>
        <p:nvSpPr>
          <p:cNvPr id="16390" name="Text Box 5"/>
          <p:cNvSpPr txBox="1">
            <a:spLocks noChangeArrowheads="1"/>
          </p:cNvSpPr>
          <p:nvPr/>
        </p:nvSpPr>
        <p:spPr bwMode="auto">
          <a:xfrm>
            <a:off x="4496280" y="1906589"/>
            <a:ext cx="33153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0"/>
              <a:t>Prof. David R. Jackson</a:t>
            </a:r>
          </a:p>
          <a:p>
            <a:pPr algn="ctr" eaLnBrk="0" hangingPunct="0"/>
            <a:r>
              <a:rPr lang="en-US" sz="2400" b="0"/>
              <a:t>ECE Dept.</a:t>
            </a:r>
          </a:p>
        </p:txBody>
      </p:sp>
      <p:pic>
        <p:nvPicPr>
          <p:cNvPr id="16391" name="Picture 6" descr="asp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0879" y="3782203"/>
            <a:ext cx="3749675" cy="253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fld id="{A47031CA-A481-48E3-BC8B-10FDD7C5C0C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199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0" name="Rectangle 10"/>
          <p:cNvSpPr>
            <a:spLocks noChangeArrowheads="1"/>
          </p:cNvSpPr>
          <p:nvPr/>
        </p:nvSpPr>
        <p:spPr bwMode="auto">
          <a:xfrm>
            <a:off x="447675" y="1011238"/>
            <a:ext cx="883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For the second equation, we have (substituting in </a:t>
            </a:r>
            <a:r>
              <a:rPr lang="en-US" sz="2000" b="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b="0" i="1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b="0" dirty="0">
                <a:solidFill>
                  <a:srgbClr val="0000FF"/>
                </a:solidFill>
              </a:rPr>
              <a:t> from the first equation</a:t>
            </a:r>
            <a:r>
              <a:rPr lang="en-US" sz="2000" b="0" dirty="0" smtClean="0">
                <a:solidFill>
                  <a:srgbClr val="0000FF"/>
                </a:solidFill>
              </a:rPr>
              <a:t>): </a:t>
            </a:r>
            <a:endParaRPr lang="en-US" sz="2000" b="0" dirty="0">
              <a:solidFill>
                <a:srgbClr val="0000FF"/>
              </a:solidFill>
            </a:endParaRPr>
          </a:p>
        </p:txBody>
      </p:sp>
      <p:graphicFrame>
        <p:nvGraphicFramePr>
          <p:cNvPr id="819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5455817"/>
              </p:ext>
            </p:extLst>
          </p:nvPr>
        </p:nvGraphicFramePr>
        <p:xfrm>
          <a:off x="1571625" y="1708150"/>
          <a:ext cx="8743950" cy="320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3" imgW="4940280" imgH="1815840" progId="Equation.DSMT4">
                  <p:embed/>
                </p:oleObj>
              </mc:Choice>
              <mc:Fallback>
                <p:oleObj name="Equation" r:id="rId3" imgW="4940280" imgH="18158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25" y="1708150"/>
                        <a:ext cx="8743950" cy="3208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8748" name="Rectangle 12"/>
          <p:cNvSpPr>
            <a:spLocks noChangeArrowheads="1"/>
          </p:cNvSpPr>
          <p:nvPr/>
        </p:nvSpPr>
        <p:spPr bwMode="auto">
          <a:xfrm>
            <a:off x="3048000" y="249239"/>
            <a:ext cx="59563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Mode Matching (cont.)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fld id="{CB91B09C-0BBC-4A00-9735-BDA0ECFB99B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2873057"/>
              </p:ext>
            </p:extLst>
          </p:nvPr>
        </p:nvGraphicFramePr>
        <p:xfrm>
          <a:off x="1630363" y="5761037"/>
          <a:ext cx="6075742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Equation" r:id="rId5" imgW="3746160" imgH="482400" progId="Equation.DSMT4">
                  <p:embed/>
                </p:oleObj>
              </mc:Choice>
              <mc:Fallback>
                <p:oleObj name="Equation" r:id="rId5" imgW="37461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30363" y="5761037"/>
                        <a:ext cx="6075742" cy="782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00075" y="5287963"/>
            <a:ext cx="185178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 smtClean="0">
                <a:solidFill>
                  <a:srgbClr val="0000FF"/>
                </a:solidFill>
              </a:rPr>
              <a:t>Also, we have:</a:t>
            </a:r>
            <a:endParaRPr lang="en-US" sz="2000" b="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2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3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4" name="Rectangle 7"/>
          <p:cNvSpPr>
            <a:spLocks noChangeArrowheads="1"/>
          </p:cNvSpPr>
          <p:nvPr/>
        </p:nvSpPr>
        <p:spPr bwMode="auto">
          <a:xfrm>
            <a:off x="1309688" y="1509714"/>
            <a:ext cx="20938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 smtClean="0">
                <a:solidFill>
                  <a:srgbClr val="0000FF"/>
                </a:solidFill>
              </a:rPr>
              <a:t>Hence, we have:</a:t>
            </a:r>
            <a:endParaRPr lang="en-US" sz="2000" b="0" dirty="0">
              <a:solidFill>
                <a:srgbClr val="0000FF"/>
              </a:solidFill>
            </a:endParaRPr>
          </a:p>
        </p:txBody>
      </p:sp>
      <p:graphicFrame>
        <p:nvGraphicFramePr>
          <p:cNvPr id="9218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3085410"/>
              </p:ext>
            </p:extLst>
          </p:nvPr>
        </p:nvGraphicFramePr>
        <p:xfrm>
          <a:off x="2386013" y="2482850"/>
          <a:ext cx="7010400" cy="150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Equation" r:id="rId3" imgW="3657600" imgH="787320" progId="Equation.DSMT4">
                  <p:embed/>
                </p:oleObj>
              </mc:Choice>
              <mc:Fallback>
                <p:oleObj name="Equation" r:id="rId3" imgW="3657600" imgH="78732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6013" y="2482850"/>
                        <a:ext cx="7010400" cy="15081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9771" name="Rectangle 11"/>
          <p:cNvSpPr>
            <a:spLocks noChangeArrowheads="1"/>
          </p:cNvSpPr>
          <p:nvPr/>
        </p:nvSpPr>
        <p:spPr bwMode="auto">
          <a:xfrm>
            <a:off x="2895600" y="296864"/>
            <a:ext cx="59563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Mode Matching (cont.)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fld id="{CB91B09C-0BBC-4A00-9735-BDA0ECFB99B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46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47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48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49" name="Rectangle 7"/>
          <p:cNvSpPr>
            <a:spLocks noChangeArrowheads="1"/>
          </p:cNvSpPr>
          <p:nvPr/>
        </p:nvSpPr>
        <p:spPr bwMode="auto">
          <a:xfrm>
            <a:off x="649289" y="1160464"/>
            <a:ext cx="7126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We now calculate the input impedance, using complex power.</a:t>
            </a:r>
          </a:p>
        </p:txBody>
      </p:sp>
      <p:graphicFrame>
        <p:nvGraphicFramePr>
          <p:cNvPr id="10242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6274662"/>
              </p:ext>
            </p:extLst>
          </p:nvPr>
        </p:nvGraphicFramePr>
        <p:xfrm>
          <a:off x="1509713" y="1955800"/>
          <a:ext cx="7067550" cy="237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4" name="Equation" r:id="rId3" imgW="3555720" imgH="1193760" progId="Equation.DSMT4">
                  <p:embed/>
                </p:oleObj>
              </mc:Choice>
              <mc:Fallback>
                <p:oleObj name="Equation" r:id="rId3" imgW="3555720" imgH="119376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9713" y="1955800"/>
                        <a:ext cx="7067550" cy="2378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10"/>
          <p:cNvGraphicFramePr>
            <a:graphicFrameLocks noChangeAspect="1"/>
          </p:cNvGraphicFramePr>
          <p:nvPr/>
        </p:nvGraphicFramePr>
        <p:xfrm>
          <a:off x="3675064" y="5473701"/>
          <a:ext cx="4694237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5" name="Equation" r:id="rId5" imgW="2387520" imgH="482400" progId="Equation.DSMT4">
                  <p:embed/>
                </p:oleObj>
              </mc:Choice>
              <mc:Fallback>
                <p:oleObj name="Equation" r:id="rId5" imgW="2387520" imgH="4824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5064" y="5473701"/>
                        <a:ext cx="4694237" cy="957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0" name="Rectangle 11"/>
          <p:cNvSpPr>
            <a:spLocks noChangeArrowheads="1"/>
          </p:cNvSpPr>
          <p:nvPr/>
        </p:nvSpPr>
        <p:spPr bwMode="auto">
          <a:xfrm>
            <a:off x="2314576" y="4932363"/>
            <a:ext cx="44823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Next, use (from the region 1 solution</a:t>
            </a:r>
            <a:r>
              <a:rPr lang="en-US" sz="2000" b="0" dirty="0" smtClean="0">
                <a:solidFill>
                  <a:srgbClr val="0000FF"/>
                </a:solidFill>
              </a:rPr>
              <a:t>):</a:t>
            </a:r>
            <a:endParaRPr lang="en-US" sz="2000" b="0" dirty="0">
              <a:solidFill>
                <a:srgbClr val="0000FF"/>
              </a:solidFill>
            </a:endParaRPr>
          </a:p>
        </p:txBody>
      </p:sp>
      <p:sp>
        <p:nvSpPr>
          <p:cNvPr id="634892" name="Rectangle 12"/>
          <p:cNvSpPr>
            <a:spLocks noChangeArrowheads="1"/>
          </p:cNvSpPr>
          <p:nvPr/>
        </p:nvSpPr>
        <p:spPr bwMode="auto">
          <a:xfrm>
            <a:off x="2952750" y="239714"/>
            <a:ext cx="59563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Mode Matching (cont.)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fld id="{CB91B09C-0BBC-4A00-9735-BDA0ECFB99B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7566017"/>
              </p:ext>
            </p:extLst>
          </p:nvPr>
        </p:nvGraphicFramePr>
        <p:xfrm>
          <a:off x="9480549" y="3290888"/>
          <a:ext cx="1690362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6" name="Equation" r:id="rId7" imgW="1231560" imgH="558720" progId="Equation.DSMT4">
                  <p:embed/>
                </p:oleObj>
              </mc:Choice>
              <mc:Fallback>
                <p:oleObj name="Equation" r:id="rId7" imgW="123156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480549" y="3290888"/>
                        <a:ext cx="1690362" cy="766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1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2" name="Rectangle 7"/>
          <p:cNvSpPr>
            <a:spLocks noChangeArrowheads="1"/>
          </p:cNvSpPr>
          <p:nvPr/>
        </p:nvSpPr>
        <p:spPr bwMode="auto">
          <a:xfrm>
            <a:off x="1373188" y="1601789"/>
            <a:ext cx="20938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 smtClean="0">
                <a:solidFill>
                  <a:srgbClr val="0000FF"/>
                </a:solidFill>
              </a:rPr>
              <a:t>Hence, </a:t>
            </a:r>
            <a:r>
              <a:rPr lang="en-US" sz="2000" b="0" dirty="0">
                <a:solidFill>
                  <a:srgbClr val="0000FF"/>
                </a:solidFill>
              </a:rPr>
              <a:t>we </a:t>
            </a:r>
            <a:r>
              <a:rPr lang="en-US" sz="2000" b="0" dirty="0" smtClean="0">
                <a:solidFill>
                  <a:srgbClr val="0000FF"/>
                </a:solidFill>
              </a:rPr>
              <a:t>have:</a:t>
            </a:r>
            <a:endParaRPr lang="en-US" sz="2000" b="0" dirty="0">
              <a:solidFill>
                <a:srgbClr val="0000FF"/>
              </a:solidFill>
            </a:endParaRPr>
          </a:p>
        </p:txBody>
      </p:sp>
      <p:graphicFrame>
        <p:nvGraphicFramePr>
          <p:cNvPr id="1126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3610251"/>
              </p:ext>
            </p:extLst>
          </p:nvPr>
        </p:nvGraphicFramePr>
        <p:xfrm>
          <a:off x="2719388" y="2239963"/>
          <a:ext cx="6227762" cy="294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Equation" r:id="rId3" imgW="3073320" imgH="1447560" progId="Equation.DSMT4">
                  <p:embed/>
                </p:oleObj>
              </mc:Choice>
              <mc:Fallback>
                <p:oleObj name="Equation" r:id="rId3" imgW="3073320" imgH="144756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9388" y="2239963"/>
                        <a:ext cx="6227762" cy="294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6941" name="Rectangle 13"/>
          <p:cNvSpPr>
            <a:spLocks noChangeArrowheads="1"/>
          </p:cNvSpPr>
          <p:nvPr/>
        </p:nvSpPr>
        <p:spPr bwMode="auto">
          <a:xfrm>
            <a:off x="2895600" y="296864"/>
            <a:ext cx="59563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Mode Matching (cont.)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fld id="{CB91B09C-0BBC-4A00-9735-BDA0ECFB99B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6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7" name="Rectangle 11"/>
          <p:cNvSpPr>
            <a:spLocks noChangeArrowheads="1"/>
          </p:cNvSpPr>
          <p:nvPr/>
        </p:nvSpPr>
        <p:spPr bwMode="auto">
          <a:xfrm>
            <a:off x="2249489" y="4238625"/>
            <a:ext cx="20233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Hence, we have</a:t>
            </a:r>
          </a:p>
        </p:txBody>
      </p:sp>
      <p:graphicFrame>
        <p:nvGraphicFramePr>
          <p:cNvPr id="1229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3761789"/>
              </p:ext>
            </p:extLst>
          </p:nvPr>
        </p:nvGraphicFramePr>
        <p:xfrm>
          <a:off x="2649538" y="4865688"/>
          <a:ext cx="6819900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0" name="Equation" r:id="rId3" imgW="3327120" imgH="482400" progId="Equation.DSMT4">
                  <p:embed/>
                </p:oleObj>
              </mc:Choice>
              <mc:Fallback>
                <p:oleObj name="Equation" r:id="rId3" imgW="3327120" imgH="4824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9538" y="4865688"/>
                        <a:ext cx="6819900" cy="996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13"/>
          <p:cNvGraphicFramePr>
            <a:graphicFrameLocks noChangeAspect="1"/>
          </p:cNvGraphicFramePr>
          <p:nvPr/>
        </p:nvGraphicFramePr>
        <p:xfrm>
          <a:off x="2733676" y="2012626"/>
          <a:ext cx="5762625" cy="12893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1" name="Equation" r:id="rId5" imgW="3162240" imgH="711000" progId="Equation.DSMT4">
                  <p:embed/>
                </p:oleObj>
              </mc:Choice>
              <mc:Fallback>
                <p:oleObj name="Equation" r:id="rId5" imgW="3162240" imgH="7110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3676" y="2012626"/>
                        <a:ext cx="5762625" cy="12893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8" name="Rectangle 14"/>
          <p:cNvSpPr>
            <a:spLocks noChangeArrowheads="1"/>
          </p:cNvSpPr>
          <p:nvPr/>
        </p:nvSpPr>
        <p:spPr bwMode="auto">
          <a:xfrm>
            <a:off x="2052638" y="1366839"/>
            <a:ext cx="1212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>
                <a:solidFill>
                  <a:srgbClr val="0000FF"/>
                </a:solidFill>
              </a:rPr>
              <a:t>Note that</a:t>
            </a:r>
          </a:p>
        </p:txBody>
      </p:sp>
      <p:sp>
        <p:nvSpPr>
          <p:cNvPr id="630799" name="Rectangle 15"/>
          <p:cNvSpPr>
            <a:spLocks noChangeArrowheads="1"/>
          </p:cNvSpPr>
          <p:nvPr/>
        </p:nvSpPr>
        <p:spPr bwMode="auto">
          <a:xfrm>
            <a:off x="2895600" y="296864"/>
            <a:ext cx="59563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Mode Matching (cont.)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fld id="{CB91B09C-0BBC-4A00-9735-BDA0ECFB99B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18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19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331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3401293"/>
              </p:ext>
            </p:extLst>
          </p:nvPr>
        </p:nvGraphicFramePr>
        <p:xfrm>
          <a:off x="2427288" y="1565275"/>
          <a:ext cx="6818312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4" name="Equation" r:id="rId3" imgW="3327120" imgH="482400" progId="Equation.DSMT4">
                  <p:embed/>
                </p:oleObj>
              </mc:Choice>
              <mc:Fallback>
                <p:oleObj name="Equation" r:id="rId3" imgW="3327120" imgH="4824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7288" y="1565275"/>
                        <a:ext cx="6818312" cy="9969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1" name="Rectangle 14"/>
          <p:cNvSpPr>
            <a:spLocks noChangeArrowheads="1"/>
          </p:cNvSpPr>
          <p:nvPr/>
        </p:nvSpPr>
        <p:spPr bwMode="auto">
          <a:xfrm>
            <a:off x="1646238" y="3173413"/>
            <a:ext cx="641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with</a:t>
            </a:r>
          </a:p>
        </p:txBody>
      </p:sp>
      <p:sp>
        <p:nvSpPr>
          <p:cNvPr id="630799" name="Rectangle 15"/>
          <p:cNvSpPr>
            <a:spLocks noChangeArrowheads="1"/>
          </p:cNvSpPr>
          <p:nvPr/>
        </p:nvSpPr>
        <p:spPr bwMode="auto">
          <a:xfrm>
            <a:off x="2895600" y="296864"/>
            <a:ext cx="59563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Summary</a:t>
            </a:r>
          </a:p>
        </p:txBody>
      </p:sp>
      <p:graphicFrame>
        <p:nvGraphicFramePr>
          <p:cNvPr id="1331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7575427"/>
              </p:ext>
            </p:extLst>
          </p:nvPr>
        </p:nvGraphicFramePr>
        <p:xfrm>
          <a:off x="2646363" y="4070350"/>
          <a:ext cx="7008812" cy="150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5" name="Equation" r:id="rId5" imgW="3657600" imgH="787320" progId="Equation.DSMT4">
                  <p:embed/>
                </p:oleObj>
              </mc:Choice>
              <mc:Fallback>
                <p:oleObj name="Equation" r:id="rId5" imgW="3657600" imgH="7873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6363" y="4070350"/>
                        <a:ext cx="7008812" cy="15081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fld id="{CB91B09C-0BBC-4A00-9735-BDA0ECFB99B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 bwMode="auto">
          <a:xfrm>
            <a:off x="8839201" y="3838576"/>
            <a:ext cx="2562225" cy="2657475"/>
          </a:xfrm>
          <a:prstGeom prst="rect">
            <a:avLst/>
          </a:prstGeom>
          <a:solidFill>
            <a:srgbClr val="FFFF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2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3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4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5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433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1425335"/>
              </p:ext>
            </p:extLst>
          </p:nvPr>
        </p:nvGraphicFramePr>
        <p:xfrm>
          <a:off x="1676400" y="1049338"/>
          <a:ext cx="7812088" cy="2532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8" name="Equation" r:id="rId3" imgW="3949560" imgH="1269720" progId="Equation.DSMT4">
                  <p:embed/>
                </p:oleObj>
              </mc:Choice>
              <mc:Fallback>
                <p:oleObj name="Equation" r:id="rId3" imgW="3949560" imgH="126972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049338"/>
                        <a:ext cx="7812088" cy="253206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6" name="Rectangle 14"/>
          <p:cNvSpPr>
            <a:spLocks noChangeArrowheads="1"/>
          </p:cNvSpPr>
          <p:nvPr/>
        </p:nvSpPr>
        <p:spPr bwMode="auto">
          <a:xfrm>
            <a:off x="1477964" y="4252913"/>
            <a:ext cx="8842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where</a:t>
            </a:r>
          </a:p>
        </p:txBody>
      </p:sp>
      <p:sp>
        <p:nvSpPr>
          <p:cNvPr id="630799" name="Rectangle 15"/>
          <p:cNvSpPr>
            <a:spLocks noChangeArrowheads="1"/>
          </p:cNvSpPr>
          <p:nvPr/>
        </p:nvSpPr>
        <p:spPr bwMode="auto">
          <a:xfrm>
            <a:off x="3054350" y="244476"/>
            <a:ext cx="59563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Final Result</a:t>
            </a:r>
          </a:p>
        </p:txBody>
      </p:sp>
      <p:graphicFrame>
        <p:nvGraphicFramePr>
          <p:cNvPr id="1433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9102438"/>
              </p:ext>
            </p:extLst>
          </p:nvPr>
        </p:nvGraphicFramePr>
        <p:xfrm>
          <a:off x="2193925" y="4868864"/>
          <a:ext cx="2770188" cy="1189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9" name="Equation" r:id="rId5" imgW="1396800" imgH="596880" progId="Equation.DSMT4">
                  <p:embed/>
                </p:oleObj>
              </mc:Choice>
              <mc:Fallback>
                <p:oleObj name="Equation" r:id="rId5" imgW="1396800" imgH="5968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3925" y="4868864"/>
                        <a:ext cx="2770188" cy="118903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9895230"/>
              </p:ext>
            </p:extLst>
          </p:nvPr>
        </p:nvGraphicFramePr>
        <p:xfrm>
          <a:off x="5427663" y="5110858"/>
          <a:ext cx="2773362" cy="5073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0" name="Equation" r:id="rId7" imgW="1396800" imgH="253800" progId="Equation.DSMT4">
                  <p:embed/>
                </p:oleObj>
              </mc:Choice>
              <mc:Fallback>
                <p:oleObj name="Equation" r:id="rId7" imgW="1396800" imgH="253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7663" y="5110858"/>
                        <a:ext cx="2773362" cy="50730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fld id="{CB91B09C-0BBC-4A00-9735-BDA0ECFB99B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aphicFrame>
        <p:nvGraphicFramePr>
          <p:cNvPr id="14341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7959163"/>
              </p:ext>
            </p:extLst>
          </p:nvPr>
        </p:nvGraphicFramePr>
        <p:xfrm>
          <a:off x="9240838" y="4089400"/>
          <a:ext cx="143827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1" name="Equation" r:id="rId9" imgW="787320" imgH="291960" progId="Equation.DSMT4">
                  <p:embed/>
                </p:oleObj>
              </mc:Choice>
              <mc:Fallback>
                <p:oleObj name="Equation" r:id="rId9" imgW="787320" imgH="29196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40838" y="4089400"/>
                        <a:ext cx="1438275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6311649"/>
              </p:ext>
            </p:extLst>
          </p:nvPr>
        </p:nvGraphicFramePr>
        <p:xfrm>
          <a:off x="9113838" y="4881563"/>
          <a:ext cx="1997075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2" name="Equation" r:id="rId11" imgW="1091880" imgH="253800" progId="Equation.DSMT4">
                  <p:embed/>
                </p:oleObj>
              </mc:Choice>
              <mc:Fallback>
                <p:oleObj name="Equation" r:id="rId11" imgW="1091880" imgH="2538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13838" y="4881563"/>
                        <a:ext cx="1997075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1782599"/>
              </p:ext>
            </p:extLst>
          </p:nvPr>
        </p:nvGraphicFramePr>
        <p:xfrm>
          <a:off x="9199563" y="5511800"/>
          <a:ext cx="1952625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3" name="Equation" r:id="rId13" imgW="1066680" imgH="419040" progId="Equation.DSMT4">
                  <p:embed/>
                </p:oleObj>
              </mc:Choice>
              <mc:Fallback>
                <p:oleObj name="Equation" r:id="rId13" imgW="1066680" imgH="4190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99563" y="5511800"/>
                        <a:ext cx="1952625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973514" y="409575"/>
            <a:ext cx="4002087" cy="52705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Overview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6" name="Text Box 151"/>
          <p:cNvSpPr txBox="1">
            <a:spLocks noChangeArrowheads="1"/>
          </p:cNvSpPr>
          <p:nvPr/>
        </p:nvSpPr>
        <p:spPr bwMode="auto">
          <a:xfrm>
            <a:off x="785003" y="2028196"/>
            <a:ext cx="10541479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0" dirty="0">
                <a:solidFill>
                  <a:srgbClr val="0000FF"/>
                </a:solidFill>
              </a:rPr>
              <a:t>In this set of notes we develop the </a:t>
            </a:r>
            <a:r>
              <a:rPr lang="en-US" sz="2400" b="0" dirty="0">
                <a:solidFill>
                  <a:srgbClr val="FF0000"/>
                </a:solidFill>
              </a:rPr>
              <a:t>mode matching method </a:t>
            </a:r>
            <a:r>
              <a:rPr lang="en-US" sz="2400" b="0" dirty="0">
                <a:solidFill>
                  <a:srgbClr val="0000FF"/>
                </a:solidFill>
              </a:rPr>
              <a:t>for obtaining the input impedance in the cavity-model problem.</a:t>
            </a:r>
          </a:p>
          <a:p>
            <a:endParaRPr lang="en-US" sz="2400" b="0" dirty="0">
              <a:solidFill>
                <a:srgbClr val="0000FF"/>
              </a:solidFill>
            </a:endParaRPr>
          </a:p>
          <a:p>
            <a:r>
              <a:rPr lang="en-US" sz="2400" b="0" dirty="0">
                <a:solidFill>
                  <a:srgbClr val="0000FF"/>
                </a:solidFill>
              </a:rPr>
              <a:t>This is an alternative to the </a:t>
            </a:r>
            <a:r>
              <a:rPr lang="en-US" sz="2400" b="0" dirty="0" err="1">
                <a:solidFill>
                  <a:srgbClr val="0000FF"/>
                </a:solidFill>
              </a:rPr>
              <a:t>eigenfunction</a:t>
            </a:r>
            <a:r>
              <a:rPr lang="en-US" sz="2400" b="0" dirty="0">
                <a:solidFill>
                  <a:srgbClr val="0000FF"/>
                </a:solidFill>
              </a:rPr>
              <a:t> expansion method.</a:t>
            </a:r>
          </a:p>
          <a:p>
            <a:endParaRPr lang="en-US" sz="2400" b="0" dirty="0">
              <a:solidFill>
                <a:srgbClr val="0000FF"/>
              </a:solidFill>
            </a:endParaRPr>
          </a:p>
          <a:p>
            <a:r>
              <a:rPr lang="en-US" sz="2400" b="0" dirty="0">
                <a:solidFill>
                  <a:srgbClr val="0000FF"/>
                </a:solidFill>
              </a:rPr>
              <a:t>It is numerically convenient, requiring only a single sum instead of a double sum (as in the </a:t>
            </a:r>
            <a:r>
              <a:rPr lang="en-US" sz="2400" b="0" dirty="0" err="1">
                <a:solidFill>
                  <a:srgbClr val="0000FF"/>
                </a:solidFill>
              </a:rPr>
              <a:t>eigenfunction</a:t>
            </a:r>
            <a:r>
              <a:rPr lang="en-US" sz="2400" b="0" dirty="0">
                <a:solidFill>
                  <a:srgbClr val="0000FF"/>
                </a:solidFill>
              </a:rPr>
              <a:t> expansion method).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fld id="{CB91B09C-0BBC-4A00-9735-BDA0ECFB99B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8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176588" y="142876"/>
            <a:ext cx="5670550" cy="598488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Mode Matching Method</a:t>
            </a:r>
          </a:p>
        </p:txBody>
      </p:sp>
      <p:sp>
        <p:nvSpPr>
          <p:cNvPr id="1037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8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9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40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6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7986809"/>
              </p:ext>
            </p:extLst>
          </p:nvPr>
        </p:nvGraphicFramePr>
        <p:xfrm>
          <a:off x="9113958" y="1185174"/>
          <a:ext cx="1439862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" name="Equation" r:id="rId3" imgW="787320" imgH="291960" progId="Equation.DSMT4">
                  <p:embed/>
                </p:oleObj>
              </mc:Choice>
              <mc:Fallback>
                <p:oleObj name="Equation" r:id="rId3" imgW="787320" imgH="29196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13958" y="1185174"/>
                        <a:ext cx="1439862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2841672"/>
              </p:ext>
            </p:extLst>
          </p:nvPr>
        </p:nvGraphicFramePr>
        <p:xfrm>
          <a:off x="2417763" y="5575301"/>
          <a:ext cx="3446462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" name="Equation" r:id="rId5" imgW="1752480" imgH="482400" progId="Equation.DSMT4">
                  <p:embed/>
                </p:oleObj>
              </mc:Choice>
              <mc:Fallback>
                <p:oleObj name="Equation" r:id="rId5" imgW="1752480" imgH="48240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7763" y="5575301"/>
                        <a:ext cx="3446462" cy="957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1" name="Rectangle 30"/>
          <p:cNvSpPr>
            <a:spLocks noChangeArrowheads="1"/>
          </p:cNvSpPr>
          <p:nvPr/>
        </p:nvSpPr>
        <p:spPr bwMode="auto">
          <a:xfrm>
            <a:off x="560539" y="4278852"/>
            <a:ext cx="110331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0" dirty="0">
                <a:solidFill>
                  <a:srgbClr val="0000FF"/>
                </a:solidFill>
              </a:rPr>
              <a:t>We view the cavity as a finite section of </a:t>
            </a:r>
            <a:r>
              <a:rPr lang="en-US" sz="2000" b="0" i="1" dirty="0">
                <a:solidFill>
                  <a:srgbClr val="0000FF"/>
                </a:solidFill>
              </a:rPr>
              <a:t>waveguide</a:t>
            </a:r>
            <a:r>
              <a:rPr lang="en-US" sz="2000" b="0" dirty="0">
                <a:solidFill>
                  <a:srgbClr val="0000FF"/>
                </a:solidFill>
              </a:rPr>
              <a:t>, of length </a:t>
            </a:r>
            <a:r>
              <a:rPr lang="en-US" sz="2400" b="0" i="1" dirty="0">
                <a:solidFill>
                  <a:srgbClr val="0000FF"/>
                </a:solidFill>
                <a:latin typeface="Times New Roman" pitchFamily="18" charset="0"/>
              </a:rPr>
              <a:t>L</a:t>
            </a:r>
            <a:r>
              <a:rPr lang="en-US" sz="2000" b="0" i="1" baseline="-25000" dirty="0">
                <a:solidFill>
                  <a:srgbClr val="0000FF"/>
                </a:solidFill>
                <a:latin typeface="Times New Roman" pitchFamily="18" charset="0"/>
              </a:rPr>
              <a:t>e</a:t>
            </a:r>
            <a:r>
              <a:rPr lang="en-US" sz="2000" b="0" dirty="0">
                <a:solidFill>
                  <a:srgbClr val="0000FF"/>
                </a:solidFill>
              </a:rPr>
              <a:t>, having PMC side walls. </a:t>
            </a:r>
          </a:p>
        </p:txBody>
      </p:sp>
      <p:sp>
        <p:nvSpPr>
          <p:cNvPr id="1042" name="Rectangle 31"/>
          <p:cNvSpPr>
            <a:spLocks noChangeArrowheads="1"/>
          </p:cNvSpPr>
          <p:nvPr/>
        </p:nvSpPr>
        <p:spPr bwMode="auto">
          <a:xfrm>
            <a:off x="1687513" y="5029201"/>
            <a:ext cx="44307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0" i="1" dirty="0" err="1">
                <a:solidFill>
                  <a:srgbClr val="0000FF"/>
                </a:solidFill>
                <a:latin typeface="Times New Roman" pitchFamily="18" charset="0"/>
              </a:rPr>
              <a:t>m</a:t>
            </a:r>
            <a:r>
              <a:rPr lang="en-US" sz="2000" b="0" baseline="30000" dirty="0" err="1">
                <a:solidFill>
                  <a:srgbClr val="0000FF"/>
                </a:solidFill>
              </a:rPr>
              <a:t>th</a:t>
            </a:r>
            <a:r>
              <a:rPr lang="en-US" sz="2000" b="0" dirty="0">
                <a:solidFill>
                  <a:srgbClr val="0000FF"/>
                </a:solidFill>
              </a:rPr>
              <a:t> waveguide mode (TM</a:t>
            </a:r>
            <a:r>
              <a:rPr lang="en-US" sz="2000" b="0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b="0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000" b="0" dirty="0">
                <a:solidFill>
                  <a:srgbClr val="0000FF"/>
                </a:solidFill>
              </a:rPr>
              <a:t> mode): </a:t>
            </a:r>
          </a:p>
        </p:txBody>
      </p:sp>
      <p:graphicFrame>
        <p:nvGraphicFramePr>
          <p:cNvPr id="1028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3197256"/>
              </p:ext>
            </p:extLst>
          </p:nvPr>
        </p:nvGraphicFramePr>
        <p:xfrm>
          <a:off x="6470651" y="5533035"/>
          <a:ext cx="2206625" cy="947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" name="Equation" r:id="rId7" imgW="1396800" imgH="596880" progId="Equation.DSMT4">
                  <p:embed/>
                </p:oleObj>
              </mc:Choice>
              <mc:Fallback>
                <p:oleObj name="Equation" r:id="rId7" imgW="1396800" imgH="59688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0651" y="5533035"/>
                        <a:ext cx="2206625" cy="9471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3003876"/>
              </p:ext>
            </p:extLst>
          </p:nvPr>
        </p:nvGraphicFramePr>
        <p:xfrm>
          <a:off x="957263" y="2297320"/>
          <a:ext cx="2471737" cy="4522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9" name="Equation" r:id="rId9" imgW="1396800" imgH="253800" progId="Equation.DSMT4">
                  <p:embed/>
                </p:oleObj>
              </mc:Choice>
              <mc:Fallback>
                <p:oleObj name="Equation" r:id="rId9" imgW="1396800" imgH="253800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7263" y="2297320"/>
                        <a:ext cx="2471737" cy="45222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4" name="Text Box 36"/>
          <p:cNvSpPr txBox="1">
            <a:spLocks noChangeArrowheads="1"/>
          </p:cNvSpPr>
          <p:nvPr/>
        </p:nvSpPr>
        <p:spPr bwMode="auto">
          <a:xfrm>
            <a:off x="507102" y="3123631"/>
            <a:ext cx="30828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0" dirty="0"/>
              <a:t>(uniform strip </a:t>
            </a:r>
            <a:r>
              <a:rPr lang="en-US" b="0" dirty="0" smtClean="0"/>
              <a:t>current model)</a:t>
            </a:r>
            <a:endParaRPr lang="en-US" b="0" dirty="0"/>
          </a:p>
        </p:txBody>
      </p:sp>
      <p:graphicFrame>
        <p:nvGraphicFramePr>
          <p:cNvPr id="1033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9049111"/>
              </p:ext>
            </p:extLst>
          </p:nvPr>
        </p:nvGraphicFramePr>
        <p:xfrm>
          <a:off x="9029820" y="2002737"/>
          <a:ext cx="1997075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0" name="Equation" r:id="rId11" imgW="1091880" imgH="253800" progId="Equation.DSMT4">
                  <p:embed/>
                </p:oleObj>
              </mc:Choice>
              <mc:Fallback>
                <p:oleObj name="Equation" r:id="rId11" imgW="1091880" imgH="2538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29820" y="2002737"/>
                        <a:ext cx="1997075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0215268"/>
              </p:ext>
            </p:extLst>
          </p:nvPr>
        </p:nvGraphicFramePr>
        <p:xfrm>
          <a:off x="9120847" y="2634352"/>
          <a:ext cx="1952625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1" name="Equation" r:id="rId13" imgW="1066680" imgH="419040" progId="Equation.DSMT4">
                  <p:embed/>
                </p:oleObj>
              </mc:Choice>
              <mc:Fallback>
                <p:oleObj name="Equation" r:id="rId13" imgW="1066680" imgH="4190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20847" y="2634352"/>
                        <a:ext cx="1952625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Slide Number Placeholder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fld id="{CB91B09C-0BBC-4A00-9735-BDA0ECFB99B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152525" y="1695450"/>
            <a:ext cx="1904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="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b="0" dirty="0" smtClean="0"/>
              <a:t>probe radius</a:t>
            </a:r>
            <a:endParaRPr lang="en-US" b="0" dirty="0"/>
          </a:p>
        </p:txBody>
      </p:sp>
      <p:grpSp>
        <p:nvGrpSpPr>
          <p:cNvPr id="10" name="Group 9"/>
          <p:cNvGrpSpPr/>
          <p:nvPr/>
        </p:nvGrpSpPr>
        <p:grpSpPr>
          <a:xfrm>
            <a:off x="4229099" y="1001712"/>
            <a:ext cx="3857626" cy="3184980"/>
            <a:chOff x="4210049" y="801687"/>
            <a:chExt cx="3857626" cy="3184980"/>
          </a:xfrm>
        </p:grpSpPr>
        <p:sp>
          <p:nvSpPr>
            <p:cNvPr id="1045" name="Line 7"/>
            <p:cNvSpPr>
              <a:spLocks noChangeShapeType="1"/>
            </p:cNvSpPr>
            <p:nvPr/>
          </p:nvSpPr>
          <p:spPr bwMode="auto">
            <a:xfrm flipV="1">
              <a:off x="7086601" y="3375026"/>
              <a:ext cx="5826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Rectangle 8"/>
            <p:cNvSpPr>
              <a:spLocks noChangeArrowheads="1"/>
            </p:cNvSpPr>
            <p:nvPr/>
          </p:nvSpPr>
          <p:spPr bwMode="auto">
            <a:xfrm>
              <a:off x="4814889" y="1725614"/>
              <a:ext cx="2092325" cy="1638300"/>
            </a:xfrm>
            <a:prstGeom prst="rect">
              <a:avLst/>
            </a:prstGeom>
            <a:solidFill>
              <a:srgbClr val="FF9900"/>
            </a:solidFill>
            <a:ln w="63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b="0"/>
            </a:p>
          </p:txBody>
        </p:sp>
        <p:sp>
          <p:nvSpPr>
            <p:cNvPr id="1047" name="Line 9"/>
            <p:cNvSpPr>
              <a:spLocks noChangeShapeType="1"/>
            </p:cNvSpPr>
            <p:nvPr/>
          </p:nvSpPr>
          <p:spPr bwMode="auto">
            <a:xfrm flipH="1" flipV="1">
              <a:off x="4795839" y="1173164"/>
              <a:ext cx="3175" cy="4540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Oval 14"/>
            <p:cNvSpPr>
              <a:spLocks noChangeArrowheads="1"/>
            </p:cNvSpPr>
            <p:nvPr/>
          </p:nvSpPr>
          <p:spPr bwMode="auto">
            <a:xfrm>
              <a:off x="5283201" y="2481264"/>
              <a:ext cx="109537" cy="1143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030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36388039"/>
                </p:ext>
              </p:extLst>
            </p:nvPr>
          </p:nvGraphicFramePr>
          <p:xfrm>
            <a:off x="5580064" y="2287589"/>
            <a:ext cx="942975" cy="458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2" name="Equation" r:id="rId15" imgW="495000" imgH="241200" progId="Equation.DSMT4">
                    <p:embed/>
                  </p:oleObj>
                </mc:Choice>
                <mc:Fallback>
                  <p:oleObj name="Equation" r:id="rId15" imgW="495000" imgH="241200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80064" y="2287589"/>
                          <a:ext cx="942975" cy="4587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57" name="Rectangle 20"/>
            <p:cNvSpPr>
              <a:spLocks noChangeArrowheads="1"/>
            </p:cNvSpPr>
            <p:nvPr/>
          </p:nvSpPr>
          <p:spPr bwMode="auto">
            <a:xfrm>
              <a:off x="7038976" y="2287589"/>
              <a:ext cx="7493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0">
                  <a:solidFill>
                    <a:srgbClr val="FF66CC"/>
                  </a:solidFill>
                </a:rPr>
                <a:t>PMC</a:t>
              </a:r>
            </a:p>
          </p:txBody>
        </p:sp>
        <p:sp>
          <p:nvSpPr>
            <p:cNvPr id="1058" name="Line 22"/>
            <p:cNvSpPr>
              <a:spLocks noChangeShapeType="1"/>
            </p:cNvSpPr>
            <p:nvPr/>
          </p:nvSpPr>
          <p:spPr bwMode="auto">
            <a:xfrm>
              <a:off x="5337176" y="1879601"/>
              <a:ext cx="0" cy="1397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031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78936963"/>
                </p:ext>
              </p:extLst>
            </p:nvPr>
          </p:nvGraphicFramePr>
          <p:xfrm>
            <a:off x="4879976" y="1814514"/>
            <a:ext cx="387350" cy="387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3" name="Equation" r:id="rId17" imgW="203040" imgH="203040" progId="Equation.DSMT4">
                    <p:embed/>
                  </p:oleObj>
                </mc:Choice>
                <mc:Fallback>
                  <p:oleObj name="Equation" r:id="rId17" imgW="203040" imgH="203040" progId="Equation.DSMT4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79976" y="1814514"/>
                          <a:ext cx="387350" cy="3873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2" name="Objec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15504806"/>
                </p:ext>
              </p:extLst>
            </p:nvPr>
          </p:nvGraphicFramePr>
          <p:xfrm>
            <a:off x="5438776" y="1814514"/>
            <a:ext cx="436562" cy="387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4" name="Equation" r:id="rId19" imgW="228600" imgH="203040" progId="Equation.DSMT4">
                    <p:embed/>
                  </p:oleObj>
                </mc:Choice>
                <mc:Fallback>
                  <p:oleObj name="Equation" r:id="rId19" imgW="228600" imgH="203040" progId="Equation.DSMT4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8776" y="1814514"/>
                          <a:ext cx="436562" cy="3873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59" name="Line 33"/>
            <p:cNvSpPr>
              <a:spLocks noChangeShapeType="1"/>
            </p:cNvSpPr>
            <p:nvPr/>
          </p:nvSpPr>
          <p:spPr bwMode="auto">
            <a:xfrm>
              <a:off x="5337176" y="2298701"/>
              <a:ext cx="0" cy="5207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4800601" y="1704976"/>
              <a:ext cx="2114550" cy="1685925"/>
            </a:xfrm>
            <a:prstGeom prst="rect">
              <a:avLst/>
            </a:prstGeom>
            <a:noFill/>
            <a:ln w="57150" cap="flat" cmpd="sng" algn="ctr">
              <a:solidFill>
                <a:srgbClr val="FF66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4" name="Straight Arrow Connector 3"/>
            <p:cNvCxnSpPr/>
            <p:nvPr/>
          </p:nvCxnSpPr>
          <p:spPr bwMode="auto">
            <a:xfrm>
              <a:off x="5191125" y="2276475"/>
              <a:ext cx="0" cy="56197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19527266"/>
                </p:ext>
              </p:extLst>
            </p:nvPr>
          </p:nvGraphicFramePr>
          <p:xfrm>
            <a:off x="4854574" y="2354263"/>
            <a:ext cx="346075" cy="3867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5" name="Equation" r:id="rId21" imgW="215640" imgH="241200" progId="Equation.DSMT4">
                    <p:embed/>
                  </p:oleObj>
                </mc:Choice>
                <mc:Fallback>
                  <p:oleObj name="Equation" r:id="rId21" imgW="215640" imgH="2412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4854574" y="2354263"/>
                          <a:ext cx="346075" cy="38679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82329258"/>
                </p:ext>
              </p:extLst>
            </p:nvPr>
          </p:nvGraphicFramePr>
          <p:xfrm>
            <a:off x="4210049" y="2351088"/>
            <a:ext cx="371475" cy="4457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6" name="Equation" r:id="rId23" imgW="190440" imgH="228600" progId="Equation.DSMT4">
                    <p:embed/>
                  </p:oleObj>
                </mc:Choice>
                <mc:Fallback>
                  <p:oleObj name="Equation" r:id="rId23" imgW="19044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4210049" y="2351088"/>
                          <a:ext cx="371475" cy="44577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30289599"/>
                </p:ext>
              </p:extLst>
            </p:nvPr>
          </p:nvGraphicFramePr>
          <p:xfrm>
            <a:off x="5749924" y="3541713"/>
            <a:ext cx="346075" cy="4449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7" name="Equation" r:id="rId25" imgW="177480" imgH="228600" progId="Equation.DSMT4">
                    <p:embed/>
                  </p:oleObj>
                </mc:Choice>
                <mc:Fallback>
                  <p:oleObj name="Equation" r:id="rId25" imgW="17748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5749924" y="3541713"/>
                          <a:ext cx="346075" cy="44495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4330038"/>
                </p:ext>
              </p:extLst>
            </p:nvPr>
          </p:nvGraphicFramePr>
          <p:xfrm>
            <a:off x="7813675" y="3262313"/>
            <a:ext cx="254000" cy="279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8" name="Equation" r:id="rId27" imgW="126720" imgH="139680" progId="Equation.DSMT4">
                    <p:embed/>
                  </p:oleObj>
                </mc:Choice>
                <mc:Fallback>
                  <p:oleObj name="Equation" r:id="rId27" imgW="126720" imgH="1396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8"/>
                        <a:stretch>
                          <a:fillRect/>
                        </a:stretch>
                      </p:blipFill>
                      <p:spPr>
                        <a:xfrm>
                          <a:off x="7813675" y="3262313"/>
                          <a:ext cx="254000" cy="279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63837420"/>
                </p:ext>
              </p:extLst>
            </p:nvPr>
          </p:nvGraphicFramePr>
          <p:xfrm>
            <a:off x="4721225" y="801687"/>
            <a:ext cx="241300" cy="2851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9" name="Equation" r:id="rId29" imgW="139680" imgH="164880" progId="Equation.DSMT4">
                    <p:embed/>
                  </p:oleObj>
                </mc:Choice>
                <mc:Fallback>
                  <p:oleObj name="Equation" r:id="rId29" imgW="13968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0"/>
                        <a:stretch>
                          <a:fillRect/>
                        </a:stretch>
                      </p:blipFill>
                      <p:spPr>
                        <a:xfrm>
                          <a:off x="4721225" y="801687"/>
                          <a:ext cx="241300" cy="28517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" name="TextBox 2"/>
          <p:cNvSpPr txBox="1"/>
          <p:nvPr/>
        </p:nvSpPr>
        <p:spPr>
          <a:xfrm>
            <a:off x="8991600" y="5857875"/>
            <a:ext cx="2941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0" dirty="0" smtClean="0"/>
              <a:t>(propagation wavenumber)</a:t>
            </a:r>
            <a:endParaRPr lang="en-US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28975" y="138114"/>
            <a:ext cx="567055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Mode Matching Method</a:t>
            </a:r>
          </a:p>
        </p:txBody>
      </p:sp>
      <p:sp>
        <p:nvSpPr>
          <p:cNvPr id="2060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1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2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3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53" name="Object 28"/>
          <p:cNvGraphicFramePr>
            <a:graphicFrameLocks noChangeAspect="1"/>
          </p:cNvGraphicFramePr>
          <p:nvPr/>
        </p:nvGraphicFramePr>
        <p:xfrm>
          <a:off x="3794125" y="4586288"/>
          <a:ext cx="4095750" cy="95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5" name="Equation" r:id="rId3" imgW="2082600" imgH="482400" progId="Equation.DSMT4">
                  <p:embed/>
                </p:oleObj>
              </mc:Choice>
              <mc:Fallback>
                <p:oleObj name="Equation" r:id="rId3" imgW="2082600" imgH="48240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4125" y="4586288"/>
                        <a:ext cx="4095750" cy="957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29"/>
          <p:cNvGraphicFramePr>
            <a:graphicFrameLocks noChangeAspect="1"/>
          </p:cNvGraphicFramePr>
          <p:nvPr/>
        </p:nvGraphicFramePr>
        <p:xfrm>
          <a:off x="3746501" y="5741989"/>
          <a:ext cx="4767263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6" name="Equation" r:id="rId5" imgW="2489040" imgH="482400" progId="Equation.DSMT4">
                  <p:embed/>
                </p:oleObj>
              </mc:Choice>
              <mc:Fallback>
                <p:oleObj name="Equation" r:id="rId5" imgW="2489040" imgH="48240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6501" y="5741989"/>
                        <a:ext cx="4767263" cy="928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5" name="TextBox 31"/>
          <p:cNvSpPr txBox="1">
            <a:spLocks noChangeArrowheads="1"/>
          </p:cNvSpPr>
          <p:nvPr/>
        </p:nvSpPr>
        <p:spPr bwMode="auto">
          <a:xfrm>
            <a:off x="366714" y="4114800"/>
            <a:ext cx="930254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/>
              <a:t>Applying B.C.s at the left and right </a:t>
            </a:r>
            <a:r>
              <a:rPr lang="en-US" b="0" dirty="0" smtClean="0"/>
              <a:t>PMC walls</a:t>
            </a:r>
            <a:r>
              <a:rPr lang="en-US" b="0" dirty="0"/>
              <a:t>, we have the following field representations:</a:t>
            </a:r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fld id="{CB91B09C-0BBC-4A00-9735-BDA0ECFB99B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3209925" y="4848225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>
                <a:solidFill>
                  <a:srgbClr val="0000FF"/>
                </a:solidFill>
              </a:rPr>
              <a:t>(1)</a:t>
            </a:r>
            <a:endParaRPr lang="en-US" b="0" dirty="0">
              <a:solidFill>
                <a:srgbClr val="0000FF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209925" y="5991225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>
                <a:solidFill>
                  <a:srgbClr val="0000FF"/>
                </a:solidFill>
              </a:rPr>
              <a:t>(2)</a:t>
            </a:r>
            <a:endParaRPr lang="en-US" b="0" dirty="0">
              <a:solidFill>
                <a:srgbClr val="0000FF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7694852"/>
              </p:ext>
            </p:extLst>
          </p:nvPr>
        </p:nvGraphicFramePr>
        <p:xfrm>
          <a:off x="7385050" y="1414463"/>
          <a:ext cx="1439863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7" name="Equation" r:id="rId7" imgW="1440413" imgH="539693" progId="Equation.DSMT4">
                  <p:embed/>
                </p:oleObj>
              </mc:Choice>
              <mc:Fallback>
                <p:oleObj name="Equation" r:id="rId7" imgW="1440413" imgH="539693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385050" y="1414463"/>
                        <a:ext cx="1439863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" name="Group 30"/>
          <p:cNvGrpSpPr/>
          <p:nvPr/>
        </p:nvGrpSpPr>
        <p:grpSpPr>
          <a:xfrm>
            <a:off x="4038599" y="687387"/>
            <a:ext cx="3857626" cy="3184980"/>
            <a:chOff x="4210049" y="801687"/>
            <a:chExt cx="3857626" cy="3184980"/>
          </a:xfrm>
        </p:grpSpPr>
        <p:sp>
          <p:nvSpPr>
            <p:cNvPr id="32" name="Line 7"/>
            <p:cNvSpPr>
              <a:spLocks noChangeShapeType="1"/>
            </p:cNvSpPr>
            <p:nvPr/>
          </p:nvSpPr>
          <p:spPr bwMode="auto">
            <a:xfrm flipV="1">
              <a:off x="7086601" y="3375026"/>
              <a:ext cx="5826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Rectangle 8"/>
            <p:cNvSpPr>
              <a:spLocks noChangeArrowheads="1"/>
            </p:cNvSpPr>
            <p:nvPr/>
          </p:nvSpPr>
          <p:spPr bwMode="auto">
            <a:xfrm>
              <a:off x="4814889" y="1725614"/>
              <a:ext cx="2092325" cy="1638300"/>
            </a:xfrm>
            <a:prstGeom prst="rect">
              <a:avLst/>
            </a:prstGeom>
            <a:solidFill>
              <a:srgbClr val="FF9900"/>
            </a:solidFill>
            <a:ln w="63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b="0"/>
            </a:p>
          </p:txBody>
        </p:sp>
        <p:sp>
          <p:nvSpPr>
            <p:cNvPr id="53" name="Line 9"/>
            <p:cNvSpPr>
              <a:spLocks noChangeShapeType="1"/>
            </p:cNvSpPr>
            <p:nvPr/>
          </p:nvSpPr>
          <p:spPr bwMode="auto">
            <a:xfrm flipH="1" flipV="1">
              <a:off x="4833939" y="1173164"/>
              <a:ext cx="3175" cy="4540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Oval 14"/>
            <p:cNvSpPr>
              <a:spLocks noChangeArrowheads="1"/>
            </p:cNvSpPr>
            <p:nvPr/>
          </p:nvSpPr>
          <p:spPr bwMode="auto">
            <a:xfrm>
              <a:off x="5283201" y="2481264"/>
              <a:ext cx="109537" cy="1143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55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13919894"/>
                </p:ext>
              </p:extLst>
            </p:nvPr>
          </p:nvGraphicFramePr>
          <p:xfrm>
            <a:off x="5580064" y="2287589"/>
            <a:ext cx="942975" cy="458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48" name="Equation" r:id="rId9" imgW="495000" imgH="241200" progId="Equation.DSMT4">
                    <p:embed/>
                  </p:oleObj>
                </mc:Choice>
                <mc:Fallback>
                  <p:oleObj name="Equation" r:id="rId9" imgW="495000" imgH="241200" progId="Equation.DSMT4">
                    <p:embed/>
                    <p:pic>
                      <p:nvPicPr>
                        <p:cNvPr id="103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80064" y="2287589"/>
                          <a:ext cx="942975" cy="4587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6" name="Rectangle 20"/>
            <p:cNvSpPr>
              <a:spLocks noChangeArrowheads="1"/>
            </p:cNvSpPr>
            <p:nvPr/>
          </p:nvSpPr>
          <p:spPr bwMode="auto">
            <a:xfrm>
              <a:off x="7038976" y="2287589"/>
              <a:ext cx="7493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0">
                  <a:solidFill>
                    <a:srgbClr val="FF66CC"/>
                  </a:solidFill>
                </a:rPr>
                <a:t>PMC</a:t>
              </a:r>
            </a:p>
          </p:txBody>
        </p:sp>
        <p:sp>
          <p:nvSpPr>
            <p:cNvPr id="57" name="Line 22"/>
            <p:cNvSpPr>
              <a:spLocks noChangeShapeType="1"/>
            </p:cNvSpPr>
            <p:nvPr/>
          </p:nvSpPr>
          <p:spPr bwMode="auto">
            <a:xfrm>
              <a:off x="5337176" y="1879601"/>
              <a:ext cx="0" cy="1397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58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4428914"/>
                </p:ext>
              </p:extLst>
            </p:nvPr>
          </p:nvGraphicFramePr>
          <p:xfrm>
            <a:off x="4879976" y="1814514"/>
            <a:ext cx="387350" cy="387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49" name="Equation" r:id="rId11" imgW="203040" imgH="203040" progId="Equation.DSMT4">
                    <p:embed/>
                  </p:oleObj>
                </mc:Choice>
                <mc:Fallback>
                  <p:oleObj name="Equation" r:id="rId11" imgW="203040" imgH="203040" progId="Equation.DSMT4">
                    <p:embed/>
                    <p:pic>
                      <p:nvPicPr>
                        <p:cNvPr id="1031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79976" y="1814514"/>
                          <a:ext cx="387350" cy="3873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9" name="Objec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9293271"/>
                </p:ext>
              </p:extLst>
            </p:nvPr>
          </p:nvGraphicFramePr>
          <p:xfrm>
            <a:off x="5438776" y="1814514"/>
            <a:ext cx="436562" cy="387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0" name="Equation" r:id="rId13" imgW="228600" imgH="203040" progId="Equation.DSMT4">
                    <p:embed/>
                  </p:oleObj>
                </mc:Choice>
                <mc:Fallback>
                  <p:oleObj name="Equation" r:id="rId13" imgW="228600" imgH="203040" progId="Equation.DSMT4">
                    <p:embed/>
                    <p:pic>
                      <p:nvPicPr>
                        <p:cNvPr id="1032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8776" y="1814514"/>
                          <a:ext cx="436562" cy="3873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0" name="Line 33"/>
            <p:cNvSpPr>
              <a:spLocks noChangeShapeType="1"/>
            </p:cNvSpPr>
            <p:nvPr/>
          </p:nvSpPr>
          <p:spPr bwMode="auto">
            <a:xfrm>
              <a:off x="5337176" y="2298701"/>
              <a:ext cx="0" cy="5207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4800601" y="1704976"/>
              <a:ext cx="2114550" cy="1685925"/>
            </a:xfrm>
            <a:prstGeom prst="rect">
              <a:avLst/>
            </a:prstGeom>
            <a:noFill/>
            <a:ln w="57150" cap="flat" cmpd="sng" algn="ctr">
              <a:solidFill>
                <a:srgbClr val="FF66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62" name="Straight Arrow Connector 61"/>
            <p:cNvCxnSpPr/>
            <p:nvPr/>
          </p:nvCxnSpPr>
          <p:spPr bwMode="auto">
            <a:xfrm>
              <a:off x="5181600" y="2276475"/>
              <a:ext cx="0" cy="56197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graphicFrame>
          <p:nvGraphicFramePr>
            <p:cNvPr id="63" name="Object 6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60504747"/>
                </p:ext>
              </p:extLst>
            </p:nvPr>
          </p:nvGraphicFramePr>
          <p:xfrm>
            <a:off x="4845049" y="2354263"/>
            <a:ext cx="346075" cy="3867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1" name="Equation" r:id="rId15" imgW="215640" imgH="241200" progId="Equation.DSMT4">
                    <p:embed/>
                  </p:oleObj>
                </mc:Choice>
                <mc:Fallback>
                  <p:oleObj name="Equation" r:id="rId15" imgW="215640" imgH="241200" progId="Equation.DSMT4">
                    <p:embed/>
                    <p:pic>
                      <p:nvPicPr>
                        <p:cNvPr id="5" name="Object 4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4845049" y="2354263"/>
                          <a:ext cx="346075" cy="38679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4" name="Object 6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50974804"/>
                </p:ext>
              </p:extLst>
            </p:nvPr>
          </p:nvGraphicFramePr>
          <p:xfrm>
            <a:off x="4210049" y="2351088"/>
            <a:ext cx="371475" cy="4457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2" name="Equation" r:id="rId17" imgW="190440" imgH="228600" progId="Equation.DSMT4">
                    <p:embed/>
                  </p:oleObj>
                </mc:Choice>
                <mc:Fallback>
                  <p:oleObj name="Equation" r:id="rId17" imgW="190440" imgH="228600" progId="Equation.DSMT4">
                    <p:embed/>
                    <p:pic>
                      <p:nvPicPr>
                        <p:cNvPr id="6" name="Object 5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4210049" y="2351088"/>
                          <a:ext cx="371475" cy="44577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5" name="Object 6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68618504"/>
                </p:ext>
              </p:extLst>
            </p:nvPr>
          </p:nvGraphicFramePr>
          <p:xfrm>
            <a:off x="5749924" y="3541713"/>
            <a:ext cx="346075" cy="4449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3" name="Equation" r:id="rId19" imgW="177480" imgH="228600" progId="Equation.DSMT4">
                    <p:embed/>
                  </p:oleObj>
                </mc:Choice>
                <mc:Fallback>
                  <p:oleObj name="Equation" r:id="rId19" imgW="177480" imgH="228600" progId="Equation.DSMT4">
                    <p:embed/>
                    <p:pic>
                      <p:nvPicPr>
                        <p:cNvPr id="7" name="Object 6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5749924" y="3541713"/>
                          <a:ext cx="346075" cy="44495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6" name="Object 6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97463595"/>
                </p:ext>
              </p:extLst>
            </p:nvPr>
          </p:nvGraphicFramePr>
          <p:xfrm>
            <a:off x="7813675" y="3262313"/>
            <a:ext cx="254000" cy="279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4" name="Equation" r:id="rId21" imgW="126720" imgH="139680" progId="Equation.DSMT4">
                    <p:embed/>
                  </p:oleObj>
                </mc:Choice>
                <mc:Fallback>
                  <p:oleObj name="Equation" r:id="rId21" imgW="126720" imgH="139680" progId="Equation.DSMT4">
                    <p:embed/>
                    <p:pic>
                      <p:nvPicPr>
                        <p:cNvPr id="8" name="Object 7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7813675" y="3262313"/>
                          <a:ext cx="254000" cy="279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7" name="Object 6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33182751"/>
                </p:ext>
              </p:extLst>
            </p:nvPr>
          </p:nvGraphicFramePr>
          <p:xfrm>
            <a:off x="4721225" y="801687"/>
            <a:ext cx="241300" cy="2851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5" name="Equation" r:id="rId23" imgW="139680" imgH="164880" progId="Equation.DSMT4">
                    <p:embed/>
                  </p:oleObj>
                </mc:Choice>
                <mc:Fallback>
                  <p:oleObj name="Equation" r:id="rId23" imgW="139680" imgH="164880" progId="Equation.DSMT4">
                    <p:embed/>
                    <p:pic>
                      <p:nvPicPr>
                        <p:cNvPr id="9" name="Object 8"/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4721225" y="801687"/>
                          <a:ext cx="241300" cy="28517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19425" y="201614"/>
            <a:ext cx="595630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Mode Matching (cont.)</a:t>
            </a:r>
          </a:p>
        </p:txBody>
      </p:sp>
      <p:sp>
        <p:nvSpPr>
          <p:cNvPr id="3079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1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2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3" name="Rectangle 30"/>
          <p:cNvSpPr>
            <a:spLocks noChangeArrowheads="1"/>
          </p:cNvSpPr>
          <p:nvPr/>
        </p:nvSpPr>
        <p:spPr bwMode="auto">
          <a:xfrm>
            <a:off x="2614614" y="2085976"/>
            <a:ext cx="395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>
                <a:solidFill>
                  <a:srgbClr val="0000FF"/>
                </a:solidFill>
              </a:rPr>
              <a:t>at</a:t>
            </a:r>
          </a:p>
        </p:txBody>
      </p:sp>
      <p:graphicFrame>
        <p:nvGraphicFramePr>
          <p:cNvPr id="3074" name="Object 31"/>
          <p:cNvGraphicFramePr>
            <a:graphicFrameLocks noChangeAspect="1"/>
          </p:cNvGraphicFramePr>
          <p:nvPr/>
        </p:nvGraphicFramePr>
        <p:xfrm>
          <a:off x="3055938" y="2005013"/>
          <a:ext cx="1079500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Equation" r:id="rId3" imgW="469800" imgH="241200" progId="Equation.DSMT4">
                  <p:embed/>
                </p:oleObj>
              </mc:Choice>
              <mc:Fallback>
                <p:oleObj name="Equation" r:id="rId3" imgW="469800" imgH="24120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5938" y="2005013"/>
                        <a:ext cx="1079500" cy="550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5721708"/>
              </p:ext>
            </p:extLst>
          </p:nvPr>
        </p:nvGraphicFramePr>
        <p:xfrm>
          <a:off x="3003550" y="2898775"/>
          <a:ext cx="5849938" cy="166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Equation" r:id="rId5" imgW="2603160" imgH="736560" progId="Equation.DSMT4">
                  <p:embed/>
                </p:oleObj>
              </mc:Choice>
              <mc:Fallback>
                <p:oleObj name="Equation" r:id="rId5" imgW="2603160" imgH="73656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3550" y="2898775"/>
                        <a:ext cx="5849938" cy="1665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3319264"/>
              </p:ext>
            </p:extLst>
          </p:nvPr>
        </p:nvGraphicFramePr>
        <p:xfrm>
          <a:off x="4178301" y="5492750"/>
          <a:ext cx="31591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Equation" r:id="rId7" imgW="1485720" imgH="431640" progId="Equation.DSMT4">
                  <p:embed/>
                </p:oleObj>
              </mc:Choice>
              <mc:Fallback>
                <p:oleObj name="Equation" r:id="rId7" imgW="1485720" imgH="43164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8301" y="5492750"/>
                        <a:ext cx="3159125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4" name="Rectangle 36"/>
          <p:cNvSpPr>
            <a:spLocks noChangeArrowheads="1"/>
          </p:cNvSpPr>
          <p:nvPr/>
        </p:nvSpPr>
        <p:spPr bwMode="auto">
          <a:xfrm>
            <a:off x="1357313" y="1246188"/>
            <a:ext cx="67103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0" dirty="0">
                <a:solidFill>
                  <a:srgbClr val="0000FF"/>
                </a:solidFill>
              </a:rPr>
              <a:t>Boundary conditions at </a:t>
            </a:r>
            <a:r>
              <a:rPr lang="en-US" sz="2400" b="0" dirty="0" smtClean="0">
                <a:solidFill>
                  <a:srgbClr val="0000FF"/>
                </a:solidFill>
              </a:rPr>
              <a:t>the interface</a:t>
            </a:r>
            <a:r>
              <a:rPr lang="en-US" sz="2400" b="0" dirty="0">
                <a:solidFill>
                  <a:srgbClr val="0000FF"/>
                </a:solidFill>
              </a:rPr>
              <a:t>:</a:t>
            </a:r>
            <a:r>
              <a:rPr lang="en-US" sz="2000" b="0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3085" name="Rectangle 30"/>
          <p:cNvSpPr>
            <a:spLocks noChangeArrowheads="1"/>
          </p:cNvSpPr>
          <p:nvPr/>
        </p:nvSpPr>
        <p:spPr bwMode="auto">
          <a:xfrm>
            <a:off x="1666875" y="4900613"/>
            <a:ext cx="62815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To calculate </a:t>
            </a:r>
            <a:r>
              <a:rPr lang="en-US" sz="2000" b="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000" b="0" i="1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b="0" dirty="0">
                <a:solidFill>
                  <a:srgbClr val="0000FF"/>
                </a:solidFill>
              </a:rPr>
              <a:t> </a:t>
            </a:r>
            <a:r>
              <a:rPr lang="en-US" sz="2000" b="0" dirty="0" smtClean="0">
                <a:solidFill>
                  <a:srgbClr val="0000FF"/>
                </a:solidFill>
              </a:rPr>
              <a:t>in BC #2 we use (from Faraday’s law):</a:t>
            </a:r>
            <a:endParaRPr lang="en-US" sz="2000" b="0" dirty="0">
              <a:solidFill>
                <a:srgbClr val="0000FF"/>
              </a:solidFill>
            </a:endParaRPr>
          </a:p>
        </p:txBody>
      </p:sp>
      <p:cxnSp>
        <p:nvCxnSpPr>
          <p:cNvPr id="3086" name="Straight Connector 14"/>
          <p:cNvCxnSpPr>
            <a:cxnSpLocks noChangeShapeType="1"/>
          </p:cNvCxnSpPr>
          <p:nvPr/>
        </p:nvCxnSpPr>
        <p:spPr bwMode="auto">
          <a:xfrm rot="5400000" flipH="1" flipV="1">
            <a:off x="6388895" y="5512595"/>
            <a:ext cx="1190625" cy="690563"/>
          </a:xfrm>
          <a:prstGeom prst="lin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fld id="{CB91B09C-0BBC-4A00-9735-BDA0ECFB99B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772025" y="3000375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>
                <a:solidFill>
                  <a:srgbClr val="0000FF"/>
                </a:solidFill>
              </a:rPr>
              <a:t>BC #1</a:t>
            </a:r>
            <a:endParaRPr lang="en-US" b="0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772525" y="3762375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>
                <a:solidFill>
                  <a:srgbClr val="0000FF"/>
                </a:solidFill>
              </a:rPr>
              <a:t>BC #2</a:t>
            </a:r>
            <a:endParaRPr lang="en-US" b="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3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5" name="Rectangle 7"/>
          <p:cNvSpPr>
            <a:spLocks noChangeArrowheads="1"/>
          </p:cNvSpPr>
          <p:nvPr/>
        </p:nvSpPr>
        <p:spPr bwMode="auto">
          <a:xfrm>
            <a:off x="892175" y="1208088"/>
            <a:ext cx="28328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From </a:t>
            </a:r>
            <a:r>
              <a:rPr lang="en-US" sz="2000" b="0" dirty="0" smtClean="0">
                <a:solidFill>
                  <a:srgbClr val="0000FF"/>
                </a:solidFill>
              </a:rPr>
              <a:t>(BC #1</a:t>
            </a:r>
            <a:r>
              <a:rPr lang="en-US" sz="2000" b="0" dirty="0">
                <a:solidFill>
                  <a:srgbClr val="0000FF"/>
                </a:solidFill>
              </a:rPr>
              <a:t>) we </a:t>
            </a:r>
            <a:r>
              <a:rPr lang="en-US" sz="2000" b="0" dirty="0" smtClean="0">
                <a:solidFill>
                  <a:srgbClr val="0000FF"/>
                </a:solidFill>
              </a:rPr>
              <a:t>have:</a:t>
            </a:r>
            <a:endParaRPr lang="en-US" sz="2000" b="0" dirty="0">
              <a:solidFill>
                <a:srgbClr val="0000FF"/>
              </a:solidFill>
            </a:endParaRPr>
          </a:p>
        </p:txBody>
      </p:sp>
      <p:sp>
        <p:nvSpPr>
          <p:cNvPr id="4106" name="Rectangle 9"/>
          <p:cNvSpPr>
            <a:spLocks noChangeArrowheads="1"/>
          </p:cNvSpPr>
          <p:nvPr/>
        </p:nvSpPr>
        <p:spPr bwMode="auto">
          <a:xfrm>
            <a:off x="581025" y="4627563"/>
            <a:ext cx="106622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From orthogonality of the cosine functions, we then </a:t>
            </a:r>
            <a:r>
              <a:rPr lang="en-US" sz="2000" b="0" dirty="0">
                <a:solidFill>
                  <a:srgbClr val="0000FF"/>
                </a:solidFill>
              </a:rPr>
              <a:t>have (letting </a:t>
            </a:r>
            <a:r>
              <a:rPr lang="en-US" sz="2000" b="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b="0" dirty="0">
                <a:solidFill>
                  <a:srgbClr val="0000FF"/>
                </a:solidFill>
              </a:rPr>
              <a:t> be relabeled as </a:t>
            </a:r>
            <a:r>
              <a:rPr lang="en-US" sz="2000" b="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000" b="0" dirty="0" smtClean="0">
                <a:solidFill>
                  <a:srgbClr val="0000FF"/>
                </a:solidFill>
              </a:rPr>
              <a:t>):</a:t>
            </a:r>
            <a:endParaRPr lang="en-US" sz="2000" b="0" dirty="0">
              <a:solidFill>
                <a:srgbClr val="0000FF"/>
              </a:solidFill>
            </a:endParaRPr>
          </a:p>
        </p:txBody>
      </p:sp>
      <p:graphicFrame>
        <p:nvGraphicFramePr>
          <p:cNvPr id="4098" name="Object 14"/>
          <p:cNvGraphicFramePr>
            <a:graphicFrameLocks noChangeAspect="1"/>
          </p:cNvGraphicFramePr>
          <p:nvPr/>
        </p:nvGraphicFramePr>
        <p:xfrm>
          <a:off x="1879601" y="1793876"/>
          <a:ext cx="7972425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Equation" r:id="rId3" imgW="4025880" imgH="482400" progId="Equation.DSMT4">
                  <p:embed/>
                </p:oleObj>
              </mc:Choice>
              <mc:Fallback>
                <p:oleObj name="Equation" r:id="rId3" imgW="4025880" imgH="4824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9601" y="1793876"/>
                        <a:ext cx="7972425" cy="942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0255339"/>
              </p:ext>
            </p:extLst>
          </p:nvPr>
        </p:nvGraphicFramePr>
        <p:xfrm>
          <a:off x="3327401" y="5262564"/>
          <a:ext cx="5534025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Equation" r:id="rId5" imgW="2234880" imgH="279360" progId="Equation.DSMT4">
                  <p:embed/>
                </p:oleObj>
              </mc:Choice>
              <mc:Fallback>
                <p:oleObj name="Equation" r:id="rId5" imgW="2234880" imgH="27936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7401" y="5262564"/>
                        <a:ext cx="5534025" cy="6826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5682" name="Rectangle 18"/>
          <p:cNvSpPr>
            <a:spLocks noChangeArrowheads="1"/>
          </p:cNvSpPr>
          <p:nvPr/>
        </p:nvSpPr>
        <p:spPr bwMode="auto">
          <a:xfrm>
            <a:off x="2895600" y="296864"/>
            <a:ext cx="59563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Mode Matching (cont.)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fld id="{CB91B09C-0BBC-4A00-9735-BDA0ECFB99B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657225" y="3465514"/>
            <a:ext cx="37258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 smtClean="0">
                <a:solidFill>
                  <a:srgbClr val="0000FF"/>
                </a:solidFill>
              </a:rPr>
              <a:t>We then multiply both sides by </a:t>
            </a:r>
            <a:endParaRPr lang="en-US" sz="2000" b="0" dirty="0">
              <a:solidFill>
                <a:srgbClr val="0000FF"/>
              </a:solidFill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5298164"/>
              </p:ext>
            </p:extLst>
          </p:nvPr>
        </p:nvGraphicFramePr>
        <p:xfrm>
          <a:off x="4348163" y="3324225"/>
          <a:ext cx="1090612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Equation" r:id="rId7" imgW="698400" imgH="482400" progId="Equation.DSMT4">
                  <p:embed/>
                </p:oleObj>
              </mc:Choice>
              <mc:Fallback>
                <p:oleObj name="Equation" r:id="rId7" imgW="698400" imgH="482400" progId="Equation.DSMT4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348163" y="3324225"/>
                        <a:ext cx="1090612" cy="755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562600" y="3484564"/>
            <a:ext cx="367651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 smtClean="0">
                <a:solidFill>
                  <a:srgbClr val="0000FF"/>
                </a:solidFill>
              </a:rPr>
              <a:t>and integrate in </a:t>
            </a:r>
            <a:r>
              <a:rPr lang="en-US" sz="2000" b="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000" b="0" dirty="0" smtClean="0">
                <a:solidFill>
                  <a:srgbClr val="0000FF"/>
                </a:solidFill>
              </a:rPr>
              <a:t> from </a:t>
            </a:r>
            <a:r>
              <a:rPr lang="en-US" sz="2000" b="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b="0" dirty="0" smtClean="0">
                <a:solidFill>
                  <a:srgbClr val="0000FF"/>
                </a:solidFill>
              </a:rPr>
              <a:t> to </a:t>
            </a:r>
            <a:r>
              <a:rPr lang="en-US" sz="2000" b="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000" b="0" i="1" baseline="-25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000" b="0" dirty="0" smtClean="0">
                <a:solidFill>
                  <a:srgbClr val="0000FF"/>
                </a:solidFill>
              </a:rPr>
              <a:t>.</a:t>
            </a:r>
            <a:endParaRPr lang="en-US" sz="2000" b="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8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9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30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31" name="Rectangle 8"/>
          <p:cNvSpPr>
            <a:spLocks noChangeArrowheads="1"/>
          </p:cNvSpPr>
          <p:nvPr/>
        </p:nvSpPr>
        <p:spPr bwMode="auto">
          <a:xfrm>
            <a:off x="876300" y="1169989"/>
            <a:ext cx="28328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From </a:t>
            </a:r>
            <a:r>
              <a:rPr lang="en-US" sz="2000" b="0" dirty="0" smtClean="0">
                <a:solidFill>
                  <a:srgbClr val="0000FF"/>
                </a:solidFill>
              </a:rPr>
              <a:t>(BC #2</a:t>
            </a:r>
            <a:r>
              <a:rPr lang="en-US" sz="2000" b="0" dirty="0">
                <a:solidFill>
                  <a:srgbClr val="0000FF"/>
                </a:solidFill>
              </a:rPr>
              <a:t>) we </a:t>
            </a:r>
            <a:r>
              <a:rPr lang="en-US" sz="2000" b="0" dirty="0" smtClean="0">
                <a:solidFill>
                  <a:srgbClr val="0000FF"/>
                </a:solidFill>
              </a:rPr>
              <a:t>have:</a:t>
            </a:r>
            <a:endParaRPr lang="en-US" sz="2000" b="0" dirty="0">
              <a:solidFill>
                <a:srgbClr val="0000FF"/>
              </a:solidFill>
            </a:endParaRPr>
          </a:p>
        </p:txBody>
      </p:sp>
      <p:graphicFrame>
        <p:nvGraphicFramePr>
          <p:cNvPr id="512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9751944"/>
              </p:ext>
            </p:extLst>
          </p:nvPr>
        </p:nvGraphicFramePr>
        <p:xfrm>
          <a:off x="1625601" y="3595689"/>
          <a:ext cx="8632825" cy="922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1" name="Equation" r:id="rId3" imgW="4546440" imgH="482400" progId="Equation.DSMT4">
                  <p:embed/>
                </p:oleObj>
              </mc:Choice>
              <mc:Fallback>
                <p:oleObj name="Equation" r:id="rId3" imgW="4546440" imgH="4824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5601" y="3595689"/>
                        <a:ext cx="8632825" cy="922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0438537"/>
              </p:ext>
            </p:extLst>
          </p:nvPr>
        </p:nvGraphicFramePr>
        <p:xfrm>
          <a:off x="1636713" y="1570038"/>
          <a:ext cx="5035550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2" name="Equation" r:id="rId5" imgW="2387520" imgH="469800" progId="Equation.DSMT4">
                  <p:embed/>
                </p:oleObj>
              </mc:Choice>
              <mc:Fallback>
                <p:oleObj name="Equation" r:id="rId5" imgW="2387520" imgH="4698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6713" y="1570038"/>
                        <a:ext cx="5035550" cy="996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2" name="Rectangle 14"/>
          <p:cNvSpPr>
            <a:spLocks noChangeArrowheads="1"/>
          </p:cNvSpPr>
          <p:nvPr/>
        </p:nvSpPr>
        <p:spPr bwMode="auto">
          <a:xfrm>
            <a:off x="866775" y="3046414"/>
            <a:ext cx="17524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 smtClean="0">
                <a:solidFill>
                  <a:srgbClr val="0000FF"/>
                </a:solidFill>
              </a:rPr>
              <a:t>This </a:t>
            </a:r>
            <a:r>
              <a:rPr lang="en-US" sz="2000" b="0" dirty="0">
                <a:solidFill>
                  <a:srgbClr val="0000FF"/>
                </a:solidFill>
              </a:rPr>
              <a:t>gives </a:t>
            </a:r>
            <a:r>
              <a:rPr lang="en-US" sz="2000" b="0" dirty="0" smtClean="0">
                <a:solidFill>
                  <a:srgbClr val="0000FF"/>
                </a:solidFill>
              </a:rPr>
              <a:t>us:</a:t>
            </a:r>
            <a:endParaRPr lang="en-US" sz="2000" b="0" dirty="0">
              <a:solidFill>
                <a:srgbClr val="0000FF"/>
              </a:solidFill>
            </a:endParaRPr>
          </a:p>
        </p:txBody>
      </p:sp>
      <p:graphicFrame>
        <p:nvGraphicFramePr>
          <p:cNvPr id="512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6154599"/>
              </p:ext>
            </p:extLst>
          </p:nvPr>
        </p:nvGraphicFramePr>
        <p:xfrm>
          <a:off x="10355264" y="4422775"/>
          <a:ext cx="1525587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3" name="Equation" r:id="rId7" imgW="825480" imgH="419040" progId="Equation.DSMT4">
                  <p:embed/>
                </p:oleObj>
              </mc:Choice>
              <mc:Fallback>
                <p:oleObj name="Equation" r:id="rId7" imgW="825480" imgH="41904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55264" y="4422775"/>
                        <a:ext cx="1525587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3872" name="Rectangle 16"/>
          <p:cNvSpPr>
            <a:spLocks noChangeArrowheads="1"/>
          </p:cNvSpPr>
          <p:nvPr/>
        </p:nvSpPr>
        <p:spPr bwMode="auto">
          <a:xfrm>
            <a:off x="2905125" y="268289"/>
            <a:ext cx="59563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Mode Matching (cont.)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fld id="{CB91B09C-0BBC-4A00-9735-BDA0ECFB99B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1371600" y="5980114"/>
            <a:ext cx="37258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 smtClean="0">
                <a:solidFill>
                  <a:srgbClr val="0000FF"/>
                </a:solidFill>
              </a:rPr>
              <a:t>We then multiply both sides by </a:t>
            </a:r>
            <a:endParaRPr lang="en-US" sz="2000" b="0" dirty="0">
              <a:solidFill>
                <a:srgbClr val="0000FF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9323802"/>
              </p:ext>
            </p:extLst>
          </p:nvPr>
        </p:nvGraphicFramePr>
        <p:xfrm>
          <a:off x="5062538" y="5838825"/>
          <a:ext cx="1090612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4" name="Equation" r:id="rId9" imgW="698400" imgH="482400" progId="Equation.DSMT4">
                  <p:embed/>
                </p:oleObj>
              </mc:Choice>
              <mc:Fallback>
                <p:oleObj name="Equation" r:id="rId9" imgW="69840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062538" y="5838825"/>
                        <a:ext cx="1090612" cy="755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6276975" y="5999164"/>
            <a:ext cx="367651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 smtClean="0">
                <a:solidFill>
                  <a:srgbClr val="0000FF"/>
                </a:solidFill>
              </a:rPr>
              <a:t>and integrate in </a:t>
            </a:r>
            <a:r>
              <a:rPr lang="en-US" sz="2000" b="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000" b="0" dirty="0" smtClean="0">
                <a:solidFill>
                  <a:srgbClr val="0000FF"/>
                </a:solidFill>
              </a:rPr>
              <a:t> from </a:t>
            </a:r>
            <a:r>
              <a:rPr lang="en-US" sz="2000" b="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b="0" dirty="0" smtClean="0">
                <a:solidFill>
                  <a:srgbClr val="0000FF"/>
                </a:solidFill>
              </a:rPr>
              <a:t> to </a:t>
            </a:r>
            <a:r>
              <a:rPr lang="en-US" sz="2000" b="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000" b="0" i="1" baseline="-25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000" b="0" dirty="0" smtClean="0">
                <a:solidFill>
                  <a:srgbClr val="0000FF"/>
                </a:solidFill>
              </a:rPr>
              <a:t>.</a:t>
            </a:r>
            <a:endParaRPr lang="en-US" sz="2000" b="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1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2" name="Rectangle 7"/>
          <p:cNvSpPr>
            <a:spLocks noChangeArrowheads="1"/>
          </p:cNvSpPr>
          <p:nvPr/>
        </p:nvSpPr>
        <p:spPr bwMode="auto">
          <a:xfrm>
            <a:off x="739776" y="1347788"/>
            <a:ext cx="932819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Using orthogonality of the cosine functions, we </a:t>
            </a:r>
            <a:r>
              <a:rPr lang="en-US" sz="2000" b="0" dirty="0" smtClean="0">
                <a:solidFill>
                  <a:srgbClr val="0000FF"/>
                </a:solidFill>
              </a:rPr>
              <a:t>have (letting </a:t>
            </a:r>
            <a:r>
              <a:rPr lang="en-US" sz="2000" b="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b="0" dirty="0" smtClean="0">
                <a:solidFill>
                  <a:srgbClr val="0000FF"/>
                </a:solidFill>
              </a:rPr>
              <a:t> be relabeled as </a:t>
            </a:r>
            <a:r>
              <a:rPr lang="en-US" sz="2000" b="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000" b="0" dirty="0" smtClean="0">
                <a:solidFill>
                  <a:srgbClr val="0000FF"/>
                </a:solidFill>
              </a:rPr>
              <a:t>):</a:t>
            </a:r>
            <a:endParaRPr lang="en-US" sz="2000" b="0" dirty="0">
              <a:solidFill>
                <a:srgbClr val="0000FF"/>
              </a:solidFill>
            </a:endParaRPr>
          </a:p>
        </p:txBody>
      </p:sp>
      <p:graphicFrame>
        <p:nvGraphicFramePr>
          <p:cNvPr id="614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2039739"/>
              </p:ext>
            </p:extLst>
          </p:nvPr>
        </p:nvGraphicFramePr>
        <p:xfrm>
          <a:off x="2114551" y="2120901"/>
          <a:ext cx="7762875" cy="340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3" imgW="3784320" imgH="1663560" progId="Equation.DSMT4">
                  <p:embed/>
                </p:oleObj>
              </mc:Choice>
              <mc:Fallback>
                <p:oleObj name="Equation" r:id="rId3" imgW="3784320" imgH="166356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4551" y="2120901"/>
                        <a:ext cx="7762875" cy="3408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6701" name="Rectangle 13"/>
          <p:cNvSpPr>
            <a:spLocks noChangeArrowheads="1"/>
          </p:cNvSpPr>
          <p:nvPr/>
        </p:nvSpPr>
        <p:spPr bwMode="auto">
          <a:xfrm>
            <a:off x="2895600" y="296864"/>
            <a:ext cx="59563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Mode Matching (cont.)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fld id="{CB91B09C-0BBC-4A00-9735-BDA0ECFB99B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6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7" name="Rectangle 7"/>
          <p:cNvSpPr>
            <a:spLocks noChangeArrowheads="1"/>
          </p:cNvSpPr>
          <p:nvPr/>
        </p:nvSpPr>
        <p:spPr bwMode="auto">
          <a:xfrm>
            <a:off x="615951" y="1023938"/>
            <a:ext cx="52435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Hence, we have the following two equations:</a:t>
            </a:r>
          </a:p>
        </p:txBody>
      </p:sp>
      <p:graphicFrame>
        <p:nvGraphicFramePr>
          <p:cNvPr id="717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0784206"/>
              </p:ext>
            </p:extLst>
          </p:nvPr>
        </p:nvGraphicFramePr>
        <p:xfrm>
          <a:off x="1339850" y="1982789"/>
          <a:ext cx="3684588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Equation" r:id="rId3" imgW="1828800" imgH="609480" progId="Equation.DSMT4">
                  <p:embed/>
                </p:oleObj>
              </mc:Choice>
              <mc:Fallback>
                <p:oleObj name="Equation" r:id="rId3" imgW="1828800" imgH="6094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9850" y="1982789"/>
                        <a:ext cx="3684588" cy="12350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7113880"/>
              </p:ext>
            </p:extLst>
          </p:nvPr>
        </p:nvGraphicFramePr>
        <p:xfrm>
          <a:off x="1390650" y="3643313"/>
          <a:ext cx="7454900" cy="167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Equation" r:id="rId5" imgW="3504960" imgH="787320" progId="Equation.DSMT4">
                  <p:embed/>
                </p:oleObj>
              </mc:Choice>
              <mc:Fallback>
                <p:oleObj name="Equation" r:id="rId5" imgW="3504960" imgH="78732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0650" y="3643313"/>
                        <a:ext cx="7454900" cy="16732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8" name="Rectangle 11"/>
          <p:cNvSpPr>
            <a:spLocks noChangeArrowheads="1"/>
          </p:cNvSpPr>
          <p:nvPr/>
        </p:nvSpPr>
        <p:spPr bwMode="auto">
          <a:xfrm>
            <a:off x="5267325" y="2312989"/>
            <a:ext cx="16498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(from </a:t>
            </a:r>
            <a:r>
              <a:rPr lang="en-US" sz="2000" b="0" dirty="0" smtClean="0">
                <a:solidFill>
                  <a:srgbClr val="0000FF"/>
                </a:solidFill>
              </a:rPr>
              <a:t>BC #1)</a:t>
            </a:r>
            <a:endParaRPr lang="en-US" sz="2000" b="0" dirty="0">
              <a:solidFill>
                <a:srgbClr val="0000FF"/>
              </a:solidFill>
            </a:endParaRPr>
          </a:p>
        </p:txBody>
      </p:sp>
      <p:sp>
        <p:nvSpPr>
          <p:cNvPr id="7179" name="Rectangle 12"/>
          <p:cNvSpPr>
            <a:spLocks noChangeArrowheads="1"/>
          </p:cNvSpPr>
          <p:nvPr/>
        </p:nvSpPr>
        <p:spPr bwMode="auto">
          <a:xfrm>
            <a:off x="9178925" y="4465639"/>
            <a:ext cx="16498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(from B</a:t>
            </a:r>
            <a:r>
              <a:rPr lang="en-US" sz="2000" b="0" dirty="0" smtClean="0">
                <a:solidFill>
                  <a:srgbClr val="0000FF"/>
                </a:solidFill>
              </a:rPr>
              <a:t>C #2)</a:t>
            </a:r>
            <a:endParaRPr lang="en-US" sz="2000" b="0" dirty="0">
              <a:solidFill>
                <a:srgbClr val="0000FF"/>
              </a:solidFill>
            </a:endParaRPr>
          </a:p>
        </p:txBody>
      </p:sp>
      <p:sp>
        <p:nvSpPr>
          <p:cNvPr id="627725" name="Rectangle 13"/>
          <p:cNvSpPr>
            <a:spLocks noChangeArrowheads="1"/>
          </p:cNvSpPr>
          <p:nvPr/>
        </p:nvSpPr>
        <p:spPr bwMode="auto">
          <a:xfrm>
            <a:off x="2914650" y="239714"/>
            <a:ext cx="59563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Mode Matching (cont.)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fld id="{CB91B09C-0BBC-4A00-9735-BDA0ECFB99B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3553</TotalTime>
  <Words>406</Words>
  <Application>Microsoft Office PowerPoint</Application>
  <PresentationFormat>Widescreen</PresentationFormat>
  <Paragraphs>94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Times New Roman</vt:lpstr>
      <vt:lpstr>Default Design</vt:lpstr>
      <vt:lpstr>Equation</vt:lpstr>
      <vt:lpstr>MathType 7.0 Equation</vt:lpstr>
      <vt:lpstr>PowerPoint Presentation</vt:lpstr>
      <vt:lpstr>Overview</vt:lpstr>
      <vt:lpstr>Mode Matching Method</vt:lpstr>
      <vt:lpstr>Mode Matching Method</vt:lpstr>
      <vt:lpstr>Mode Matching (cont.)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Houston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6</dc:title>
  <dc:creator>lgiles</dc:creator>
  <cp:lastModifiedBy>Jackson, David R</cp:lastModifiedBy>
  <cp:revision>333</cp:revision>
  <dcterms:created xsi:type="dcterms:W3CDTF">2006-06-22T19:04:50Z</dcterms:created>
  <dcterms:modified xsi:type="dcterms:W3CDTF">2024-09-24T01:06:28Z</dcterms:modified>
</cp:coreProperties>
</file>