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3" r:id="rId2"/>
    <p:sldId id="360" r:id="rId3"/>
    <p:sldId id="412" r:id="rId4"/>
    <p:sldId id="413" r:id="rId5"/>
    <p:sldId id="405" r:id="rId6"/>
    <p:sldId id="406" r:id="rId7"/>
    <p:sldId id="414" r:id="rId8"/>
    <p:sldId id="407" r:id="rId9"/>
    <p:sldId id="408" r:id="rId10"/>
    <p:sldId id="409" r:id="rId11"/>
    <p:sldId id="410" r:id="rId12"/>
    <p:sldId id="415" r:id="rId13"/>
    <p:sldId id="417" r:id="rId14"/>
    <p:sldId id="411" r:id="rId15"/>
    <p:sldId id="418" r:id="rId16"/>
    <p:sldId id="419" r:id="rId1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 userDrawn="1">
          <p15:clr>
            <a:srgbClr val="A4A3A4"/>
          </p15:clr>
        </p15:guide>
        <p15:guide id="2" pos="38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FFF99"/>
    <a:srgbClr val="FFFFCC"/>
    <a:srgbClr val="FFFF66"/>
    <a:srgbClr val="FF66CC"/>
    <a:srgbClr val="FF3300"/>
    <a:srgbClr val="00FF00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52"/>
        <p:guide pos="383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8.emf"/><Relationship Id="rId7" Type="http://schemas.openxmlformats.org/officeDocument/2006/relationships/image" Target="../media/image1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15AB358-E7A7-48EE-8A59-043F6AF91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7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7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7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F6C100A-1C3A-4062-811B-CFDC4C3F6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2BB01E5-1A69-4B22-B65C-72D8BCCD1D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5FA6CA5-69A3-43E3-9E9B-67157B47F6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3120AF6-6836-4F52-A5E6-FA165C8644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43CE7D0-0DDF-4D17-BDCD-98A3BCCDFB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709BDC7-77E0-4FA2-9CEF-536E5CAE2A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47031CA-A481-48E3-BC8B-10FDD7C5C0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A227DDC-E0C4-4C27-A2D5-6CC9EF6CA9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0353886-5E9E-4261-9612-6AFC033957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642A2F4-6F4D-4140-9406-998957A6F4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A2D6695-B3A1-4BF1-979F-1CE74C260E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447B504-3F79-46DC-9B9C-B7B194D01A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4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4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6951663" y="4146551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4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639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879" y="3782203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47031CA-A481-48E3-BC8B-10FDD7C5C0C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447675" y="1011238"/>
            <a:ext cx="883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the second equation, we have (substituting in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0" dirty="0">
                <a:solidFill>
                  <a:srgbClr val="0000FF"/>
                </a:solidFill>
              </a:rPr>
              <a:t> from the first equation</a:t>
            </a:r>
            <a:r>
              <a:rPr lang="en-US" sz="2000" b="0" dirty="0" smtClean="0">
                <a:solidFill>
                  <a:srgbClr val="0000FF"/>
                </a:solidFill>
              </a:rPr>
              <a:t>):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55817"/>
              </p:ext>
            </p:extLst>
          </p:nvPr>
        </p:nvGraphicFramePr>
        <p:xfrm>
          <a:off x="1571625" y="1708150"/>
          <a:ext cx="8743950" cy="320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4940280" imgH="1815840" progId="Equation.DSMT4">
                  <p:embed/>
                </p:oleObj>
              </mc:Choice>
              <mc:Fallback>
                <p:oleObj name="Equation" r:id="rId3" imgW="4940280" imgH="18158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708150"/>
                        <a:ext cx="8743950" cy="320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8748" name="Rectangle 12"/>
          <p:cNvSpPr>
            <a:spLocks noChangeArrowheads="1"/>
          </p:cNvSpPr>
          <p:nvPr/>
        </p:nvSpPr>
        <p:spPr bwMode="auto">
          <a:xfrm>
            <a:off x="3048000" y="249239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873057"/>
              </p:ext>
            </p:extLst>
          </p:nvPr>
        </p:nvGraphicFramePr>
        <p:xfrm>
          <a:off x="1630363" y="5761037"/>
          <a:ext cx="607574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3746160" imgH="482400" progId="Equation.DSMT4">
                  <p:embed/>
                </p:oleObj>
              </mc:Choice>
              <mc:Fallback>
                <p:oleObj name="Equation" r:id="rId5" imgW="3746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30363" y="5761037"/>
                        <a:ext cx="6075742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0075" y="5287963"/>
            <a:ext cx="18517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Also,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1309688" y="1509714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Hence,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085410"/>
              </p:ext>
            </p:extLst>
          </p:nvPr>
        </p:nvGraphicFramePr>
        <p:xfrm>
          <a:off x="2386013" y="2482850"/>
          <a:ext cx="701040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3657600" imgH="787320" progId="Equation.DSMT4">
                  <p:embed/>
                </p:oleObj>
              </mc:Choice>
              <mc:Fallback>
                <p:oleObj name="Equation" r:id="rId3" imgW="3657600" imgH="787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2482850"/>
                        <a:ext cx="7010400" cy="1508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9771" name="Rectangle 11"/>
          <p:cNvSpPr>
            <a:spLocks noChangeArrowheads="1"/>
          </p:cNvSpPr>
          <p:nvPr/>
        </p:nvSpPr>
        <p:spPr bwMode="auto">
          <a:xfrm>
            <a:off x="2895600" y="296864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649289" y="1160464"/>
            <a:ext cx="712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now calculate the input impedance, using complex power.</a:t>
            </a:r>
          </a:p>
        </p:txBody>
      </p:sp>
      <p:graphicFrame>
        <p:nvGraphicFramePr>
          <p:cNvPr id="1024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74662"/>
              </p:ext>
            </p:extLst>
          </p:nvPr>
        </p:nvGraphicFramePr>
        <p:xfrm>
          <a:off x="1509713" y="1955800"/>
          <a:ext cx="7067550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3" imgW="3555720" imgH="1193760" progId="Equation.DSMT4">
                  <p:embed/>
                </p:oleObj>
              </mc:Choice>
              <mc:Fallback>
                <p:oleObj name="Equation" r:id="rId3" imgW="3555720" imgH="11937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1955800"/>
                        <a:ext cx="7067550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0"/>
          <p:cNvGraphicFramePr>
            <a:graphicFrameLocks noChangeAspect="1"/>
          </p:cNvGraphicFramePr>
          <p:nvPr/>
        </p:nvGraphicFramePr>
        <p:xfrm>
          <a:off x="3675064" y="5473701"/>
          <a:ext cx="469423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5" imgW="2387520" imgH="482400" progId="Equation.DSMT4">
                  <p:embed/>
                </p:oleObj>
              </mc:Choice>
              <mc:Fallback>
                <p:oleObj name="Equation" r:id="rId5" imgW="238752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4" y="5473701"/>
                        <a:ext cx="4694237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2314576" y="4932363"/>
            <a:ext cx="44823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Next, use (from the region 1 solution</a:t>
            </a:r>
            <a:r>
              <a:rPr lang="en-US" sz="2000" b="0" dirty="0" smtClean="0">
                <a:solidFill>
                  <a:srgbClr val="0000FF"/>
                </a:solidFill>
              </a:rPr>
              <a:t>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634892" name="Rectangle 12"/>
          <p:cNvSpPr>
            <a:spLocks noChangeArrowheads="1"/>
          </p:cNvSpPr>
          <p:nvPr/>
        </p:nvSpPr>
        <p:spPr bwMode="auto">
          <a:xfrm>
            <a:off x="2952750" y="239714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566017"/>
              </p:ext>
            </p:extLst>
          </p:nvPr>
        </p:nvGraphicFramePr>
        <p:xfrm>
          <a:off x="9480549" y="3290888"/>
          <a:ext cx="1690362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7" imgW="1231560" imgH="558720" progId="Equation.DSMT4">
                  <p:embed/>
                </p:oleObj>
              </mc:Choice>
              <mc:Fallback>
                <p:oleObj name="Equation" r:id="rId7" imgW="12315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80549" y="3290888"/>
                        <a:ext cx="1690362" cy="76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1373188" y="1601789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Hence, </a:t>
            </a:r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610251"/>
              </p:ext>
            </p:extLst>
          </p:nvPr>
        </p:nvGraphicFramePr>
        <p:xfrm>
          <a:off x="2719388" y="2239963"/>
          <a:ext cx="6227762" cy="294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3073320" imgH="1447560" progId="Equation.DSMT4">
                  <p:embed/>
                </p:oleObj>
              </mc:Choice>
              <mc:Fallback>
                <p:oleObj name="Equation" r:id="rId3" imgW="3073320" imgH="1447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2239963"/>
                        <a:ext cx="6227762" cy="294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941" name="Rectangle 13"/>
          <p:cNvSpPr>
            <a:spLocks noChangeArrowheads="1"/>
          </p:cNvSpPr>
          <p:nvPr/>
        </p:nvSpPr>
        <p:spPr bwMode="auto">
          <a:xfrm>
            <a:off x="2895600" y="296864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2249489" y="4238625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761789"/>
              </p:ext>
            </p:extLst>
          </p:nvPr>
        </p:nvGraphicFramePr>
        <p:xfrm>
          <a:off x="2649538" y="4865688"/>
          <a:ext cx="68199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3" imgW="3327120" imgH="482400" progId="Equation.DSMT4">
                  <p:embed/>
                </p:oleObj>
              </mc:Choice>
              <mc:Fallback>
                <p:oleObj name="Equation" r:id="rId3" imgW="332712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4865688"/>
                        <a:ext cx="681990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2733676" y="2012626"/>
          <a:ext cx="5762625" cy="1289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5" imgW="3162240" imgH="711000" progId="Equation.DSMT4">
                  <p:embed/>
                </p:oleObj>
              </mc:Choice>
              <mc:Fallback>
                <p:oleObj name="Equation" r:id="rId5" imgW="3162240" imgH="711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6" y="2012626"/>
                        <a:ext cx="5762625" cy="1289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4"/>
          <p:cNvSpPr>
            <a:spLocks noChangeArrowheads="1"/>
          </p:cNvSpPr>
          <p:nvPr/>
        </p:nvSpPr>
        <p:spPr bwMode="auto">
          <a:xfrm>
            <a:off x="2052638" y="1366839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630799" name="Rectangle 15"/>
          <p:cNvSpPr>
            <a:spLocks noChangeArrowheads="1"/>
          </p:cNvSpPr>
          <p:nvPr/>
        </p:nvSpPr>
        <p:spPr bwMode="auto">
          <a:xfrm>
            <a:off x="2895600" y="296864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401293"/>
              </p:ext>
            </p:extLst>
          </p:nvPr>
        </p:nvGraphicFramePr>
        <p:xfrm>
          <a:off x="2427288" y="1565275"/>
          <a:ext cx="68183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3" imgW="3327120" imgH="482400" progId="Equation.DSMT4">
                  <p:embed/>
                </p:oleObj>
              </mc:Choice>
              <mc:Fallback>
                <p:oleObj name="Equation" r:id="rId3" imgW="332712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1565275"/>
                        <a:ext cx="6818312" cy="996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1646238" y="3173413"/>
            <a:ext cx="641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630799" name="Rectangle 15"/>
          <p:cNvSpPr>
            <a:spLocks noChangeArrowheads="1"/>
          </p:cNvSpPr>
          <p:nvPr/>
        </p:nvSpPr>
        <p:spPr bwMode="auto">
          <a:xfrm>
            <a:off x="2895600" y="296864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75427"/>
              </p:ext>
            </p:extLst>
          </p:nvPr>
        </p:nvGraphicFramePr>
        <p:xfrm>
          <a:off x="2646363" y="4070350"/>
          <a:ext cx="7008812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5" imgW="3657600" imgH="787320" progId="Equation.DSMT4">
                  <p:embed/>
                </p:oleObj>
              </mc:Choice>
              <mc:Fallback>
                <p:oleObj name="Equation" r:id="rId5" imgW="3657600" imgH="787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4070350"/>
                        <a:ext cx="7008812" cy="1508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8839201" y="3838576"/>
            <a:ext cx="2562225" cy="2657475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425335"/>
              </p:ext>
            </p:extLst>
          </p:nvPr>
        </p:nvGraphicFramePr>
        <p:xfrm>
          <a:off x="1676400" y="1049338"/>
          <a:ext cx="7812088" cy="253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3" imgW="3949560" imgH="1269720" progId="Equation.DSMT4">
                  <p:embed/>
                </p:oleObj>
              </mc:Choice>
              <mc:Fallback>
                <p:oleObj name="Equation" r:id="rId3" imgW="3949560" imgH="12697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049338"/>
                        <a:ext cx="7812088" cy="25320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4"/>
          <p:cNvSpPr>
            <a:spLocks noChangeArrowheads="1"/>
          </p:cNvSpPr>
          <p:nvPr/>
        </p:nvSpPr>
        <p:spPr bwMode="auto">
          <a:xfrm>
            <a:off x="1477964" y="4252913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30799" name="Rectangle 15"/>
          <p:cNvSpPr>
            <a:spLocks noChangeArrowheads="1"/>
          </p:cNvSpPr>
          <p:nvPr/>
        </p:nvSpPr>
        <p:spPr bwMode="auto">
          <a:xfrm>
            <a:off x="3054350" y="244476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Final Result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102438"/>
              </p:ext>
            </p:extLst>
          </p:nvPr>
        </p:nvGraphicFramePr>
        <p:xfrm>
          <a:off x="2193925" y="4868864"/>
          <a:ext cx="2770188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5" imgW="1396800" imgH="596880" progId="Equation.DSMT4">
                  <p:embed/>
                </p:oleObj>
              </mc:Choice>
              <mc:Fallback>
                <p:oleObj name="Equation" r:id="rId5" imgW="139680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4868864"/>
                        <a:ext cx="2770188" cy="11890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895230"/>
              </p:ext>
            </p:extLst>
          </p:nvPr>
        </p:nvGraphicFramePr>
        <p:xfrm>
          <a:off x="5427663" y="5110858"/>
          <a:ext cx="2773362" cy="50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7" imgW="1396800" imgH="253800" progId="Equation.DSMT4">
                  <p:embed/>
                </p:oleObj>
              </mc:Choice>
              <mc:Fallback>
                <p:oleObj name="Equation" r:id="rId7" imgW="13968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663" y="5110858"/>
                        <a:ext cx="2773362" cy="50730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434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959163"/>
              </p:ext>
            </p:extLst>
          </p:nvPr>
        </p:nvGraphicFramePr>
        <p:xfrm>
          <a:off x="9240838" y="4089400"/>
          <a:ext cx="14382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9" imgW="787320" imgH="291960" progId="Equation.DSMT4">
                  <p:embed/>
                </p:oleObj>
              </mc:Choice>
              <mc:Fallback>
                <p:oleObj name="Equation" r:id="rId9" imgW="787320" imgH="29196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0838" y="4089400"/>
                        <a:ext cx="14382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311649"/>
              </p:ext>
            </p:extLst>
          </p:nvPr>
        </p:nvGraphicFramePr>
        <p:xfrm>
          <a:off x="9113838" y="4881563"/>
          <a:ext cx="19970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11" imgW="1091880" imgH="253800" progId="Equation.DSMT4">
                  <p:embed/>
                </p:oleObj>
              </mc:Choice>
              <mc:Fallback>
                <p:oleObj name="Equation" r:id="rId11" imgW="109188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3838" y="4881563"/>
                        <a:ext cx="199707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782599"/>
              </p:ext>
            </p:extLst>
          </p:nvPr>
        </p:nvGraphicFramePr>
        <p:xfrm>
          <a:off x="9199563" y="5511800"/>
          <a:ext cx="1952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13" imgW="1066680" imgH="419040" progId="Equation.DSMT4">
                  <p:embed/>
                </p:oleObj>
              </mc:Choice>
              <mc:Fallback>
                <p:oleObj name="Equation" r:id="rId13" imgW="106668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9563" y="5511800"/>
                        <a:ext cx="19526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73514" y="409575"/>
            <a:ext cx="4002087" cy="527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Text Box 151"/>
          <p:cNvSpPr txBox="1">
            <a:spLocks noChangeArrowheads="1"/>
          </p:cNvSpPr>
          <p:nvPr/>
        </p:nvSpPr>
        <p:spPr bwMode="auto">
          <a:xfrm>
            <a:off x="785003" y="2028196"/>
            <a:ext cx="1054147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develop the </a:t>
            </a:r>
            <a:r>
              <a:rPr lang="en-US" sz="2400" b="0" dirty="0">
                <a:solidFill>
                  <a:srgbClr val="FF0000"/>
                </a:solidFill>
              </a:rPr>
              <a:t>mode matching method </a:t>
            </a:r>
            <a:r>
              <a:rPr lang="en-US" sz="2400" b="0" dirty="0">
                <a:solidFill>
                  <a:srgbClr val="0000FF"/>
                </a:solidFill>
              </a:rPr>
              <a:t>for obtaining the input impedance in the cavity-model problem.</a:t>
            </a:r>
          </a:p>
          <a:p>
            <a:endParaRPr lang="en-US" sz="2400" b="0" dirty="0">
              <a:solidFill>
                <a:srgbClr val="0000FF"/>
              </a:solidFill>
            </a:endParaRPr>
          </a:p>
          <a:p>
            <a:r>
              <a:rPr lang="en-US" sz="2400" b="0" dirty="0">
                <a:solidFill>
                  <a:srgbClr val="0000FF"/>
                </a:solidFill>
              </a:rPr>
              <a:t>This is an alternative to the </a:t>
            </a:r>
            <a:r>
              <a:rPr lang="en-US" sz="2400" b="0" dirty="0" err="1">
                <a:solidFill>
                  <a:srgbClr val="0000FF"/>
                </a:solidFill>
              </a:rPr>
              <a:t>eigenfunction</a:t>
            </a:r>
            <a:r>
              <a:rPr lang="en-US" sz="2400" b="0" dirty="0">
                <a:solidFill>
                  <a:srgbClr val="0000FF"/>
                </a:solidFill>
              </a:rPr>
              <a:t> expansion method.</a:t>
            </a:r>
          </a:p>
          <a:p>
            <a:endParaRPr lang="en-US" sz="2400" b="0" dirty="0">
              <a:solidFill>
                <a:srgbClr val="0000FF"/>
              </a:solidFill>
            </a:endParaRPr>
          </a:p>
          <a:p>
            <a:r>
              <a:rPr lang="en-US" sz="2400" b="0" dirty="0">
                <a:solidFill>
                  <a:srgbClr val="0000FF"/>
                </a:solidFill>
              </a:rPr>
              <a:t>It is numerically convenient, requiring only a single sum instead of a double sum (as in the </a:t>
            </a:r>
            <a:r>
              <a:rPr lang="en-US" sz="2400" b="0" dirty="0" err="1">
                <a:solidFill>
                  <a:srgbClr val="0000FF"/>
                </a:solidFill>
              </a:rPr>
              <a:t>eigenfunction</a:t>
            </a:r>
            <a:r>
              <a:rPr lang="en-US" sz="2400" b="0" dirty="0">
                <a:solidFill>
                  <a:srgbClr val="0000FF"/>
                </a:solidFill>
              </a:rPr>
              <a:t> expansion method).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6588" y="142876"/>
            <a:ext cx="5670550" cy="5984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Method</a:t>
            </a:r>
          </a:p>
        </p:txBody>
      </p:sp>
      <p:sp>
        <p:nvSpPr>
          <p:cNvPr id="103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86809"/>
              </p:ext>
            </p:extLst>
          </p:nvPr>
        </p:nvGraphicFramePr>
        <p:xfrm>
          <a:off x="9113958" y="1185174"/>
          <a:ext cx="14398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3" imgW="787320" imgH="291960" progId="Equation.DSMT4">
                  <p:embed/>
                </p:oleObj>
              </mc:Choice>
              <mc:Fallback>
                <p:oleObj name="Equation" r:id="rId3" imgW="787320" imgH="29196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3958" y="1185174"/>
                        <a:ext cx="143986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41672"/>
              </p:ext>
            </p:extLst>
          </p:nvPr>
        </p:nvGraphicFramePr>
        <p:xfrm>
          <a:off x="2417763" y="5575301"/>
          <a:ext cx="3446462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5" imgW="1752480" imgH="482400" progId="Equation.DSMT4">
                  <p:embed/>
                </p:oleObj>
              </mc:Choice>
              <mc:Fallback>
                <p:oleObj name="Equation" r:id="rId5" imgW="1752480" imgH="482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5575301"/>
                        <a:ext cx="3446462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Rectangle 30"/>
          <p:cNvSpPr>
            <a:spLocks noChangeArrowheads="1"/>
          </p:cNvSpPr>
          <p:nvPr/>
        </p:nvSpPr>
        <p:spPr bwMode="auto">
          <a:xfrm>
            <a:off x="560539" y="4278852"/>
            <a:ext cx="11033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solidFill>
                  <a:srgbClr val="0000FF"/>
                </a:solidFill>
              </a:rPr>
              <a:t>We view the cavity as a finite section of </a:t>
            </a:r>
            <a:r>
              <a:rPr lang="en-US" sz="2000" b="0" i="1" dirty="0">
                <a:solidFill>
                  <a:srgbClr val="0000FF"/>
                </a:solidFill>
              </a:rPr>
              <a:t>waveguide</a:t>
            </a:r>
            <a:r>
              <a:rPr lang="en-US" sz="2000" b="0" dirty="0">
                <a:solidFill>
                  <a:srgbClr val="0000FF"/>
                </a:solidFill>
              </a:rPr>
              <a:t>, of length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L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000" b="0" dirty="0">
                <a:solidFill>
                  <a:srgbClr val="0000FF"/>
                </a:solidFill>
              </a:rPr>
              <a:t>, having PMC side walls. </a:t>
            </a:r>
          </a:p>
        </p:txBody>
      </p:sp>
      <p:sp>
        <p:nvSpPr>
          <p:cNvPr id="1042" name="Rectangle 31"/>
          <p:cNvSpPr>
            <a:spLocks noChangeArrowheads="1"/>
          </p:cNvSpPr>
          <p:nvPr/>
        </p:nvSpPr>
        <p:spPr bwMode="auto">
          <a:xfrm>
            <a:off x="1687513" y="5029201"/>
            <a:ext cx="4430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i="1" dirty="0" err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 b="0" baseline="30000" dirty="0" err="1">
                <a:solidFill>
                  <a:srgbClr val="0000FF"/>
                </a:solidFill>
              </a:rPr>
              <a:t>th</a:t>
            </a:r>
            <a:r>
              <a:rPr lang="en-US" sz="2000" b="0" dirty="0">
                <a:solidFill>
                  <a:srgbClr val="0000FF"/>
                </a:solidFill>
              </a:rPr>
              <a:t> waveguide mode (TM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 mode): </a:t>
            </a:r>
          </a:p>
        </p:txBody>
      </p:sp>
      <p:graphicFrame>
        <p:nvGraphicFramePr>
          <p:cNvPr id="102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197256"/>
              </p:ext>
            </p:extLst>
          </p:nvPr>
        </p:nvGraphicFramePr>
        <p:xfrm>
          <a:off x="6470651" y="5533035"/>
          <a:ext cx="2206625" cy="947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7" imgW="1396800" imgH="596880" progId="Equation.DSMT4">
                  <p:embed/>
                </p:oleObj>
              </mc:Choice>
              <mc:Fallback>
                <p:oleObj name="Equation" r:id="rId7" imgW="1396800" imgH="596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1" y="5533035"/>
                        <a:ext cx="2206625" cy="947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003876"/>
              </p:ext>
            </p:extLst>
          </p:nvPr>
        </p:nvGraphicFramePr>
        <p:xfrm>
          <a:off x="957263" y="2297320"/>
          <a:ext cx="2471737" cy="452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9" imgW="1396800" imgH="253800" progId="Equation.DSMT4">
                  <p:embed/>
                </p:oleObj>
              </mc:Choice>
              <mc:Fallback>
                <p:oleObj name="Equation" r:id="rId9" imgW="1396800" imgH="253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297320"/>
                        <a:ext cx="2471737" cy="4522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Text Box 36"/>
          <p:cNvSpPr txBox="1">
            <a:spLocks noChangeArrowheads="1"/>
          </p:cNvSpPr>
          <p:nvPr/>
        </p:nvSpPr>
        <p:spPr bwMode="auto">
          <a:xfrm>
            <a:off x="507102" y="3123631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/>
              <a:t>(uniform strip </a:t>
            </a:r>
            <a:r>
              <a:rPr lang="en-US" b="0" dirty="0" smtClean="0"/>
              <a:t>current model)</a:t>
            </a:r>
            <a:endParaRPr lang="en-US" b="0" dirty="0"/>
          </a:p>
        </p:txBody>
      </p:sp>
      <p:graphicFrame>
        <p:nvGraphicFramePr>
          <p:cNvPr id="103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049111"/>
              </p:ext>
            </p:extLst>
          </p:nvPr>
        </p:nvGraphicFramePr>
        <p:xfrm>
          <a:off x="9029820" y="2002737"/>
          <a:ext cx="19970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11" imgW="1091880" imgH="253800" progId="Equation.DSMT4">
                  <p:embed/>
                </p:oleObj>
              </mc:Choice>
              <mc:Fallback>
                <p:oleObj name="Equation" r:id="rId11" imgW="109188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9820" y="2002737"/>
                        <a:ext cx="199707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215268"/>
              </p:ext>
            </p:extLst>
          </p:nvPr>
        </p:nvGraphicFramePr>
        <p:xfrm>
          <a:off x="9120847" y="2634352"/>
          <a:ext cx="1952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13" imgW="1066680" imgH="419040" progId="Equation.DSMT4">
                  <p:embed/>
                </p:oleObj>
              </mc:Choice>
              <mc:Fallback>
                <p:oleObj name="Equation" r:id="rId13" imgW="106668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0847" y="2634352"/>
                        <a:ext cx="19526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52525" y="1695450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0" dirty="0" smtClean="0"/>
              <a:t>probe radius</a:t>
            </a:r>
            <a:endParaRPr lang="en-US" b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4229099" y="1001712"/>
            <a:ext cx="3857626" cy="3184980"/>
            <a:chOff x="4210049" y="801687"/>
            <a:chExt cx="3857626" cy="3184980"/>
          </a:xfrm>
        </p:grpSpPr>
        <p:sp>
          <p:nvSpPr>
            <p:cNvPr id="1045" name="Line 7"/>
            <p:cNvSpPr>
              <a:spLocks noChangeShapeType="1"/>
            </p:cNvSpPr>
            <p:nvPr/>
          </p:nvSpPr>
          <p:spPr bwMode="auto">
            <a:xfrm flipV="1">
              <a:off x="7086601" y="3375026"/>
              <a:ext cx="5826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8"/>
            <p:cNvSpPr>
              <a:spLocks noChangeArrowheads="1"/>
            </p:cNvSpPr>
            <p:nvPr/>
          </p:nvSpPr>
          <p:spPr bwMode="auto">
            <a:xfrm>
              <a:off x="4814889" y="1725614"/>
              <a:ext cx="2092325" cy="1638300"/>
            </a:xfrm>
            <a:prstGeom prst="rect">
              <a:avLst/>
            </a:prstGeom>
            <a:solidFill>
              <a:srgbClr val="FF9900"/>
            </a:solidFill>
            <a:ln w="63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047" name="Line 9"/>
            <p:cNvSpPr>
              <a:spLocks noChangeShapeType="1"/>
            </p:cNvSpPr>
            <p:nvPr/>
          </p:nvSpPr>
          <p:spPr bwMode="auto">
            <a:xfrm flipH="1" flipV="1">
              <a:off x="4795839" y="1173164"/>
              <a:ext cx="3175" cy="454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Oval 14"/>
            <p:cNvSpPr>
              <a:spLocks noChangeArrowheads="1"/>
            </p:cNvSpPr>
            <p:nvPr/>
          </p:nvSpPr>
          <p:spPr bwMode="auto">
            <a:xfrm>
              <a:off x="5283201" y="2481264"/>
              <a:ext cx="109537" cy="114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0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6388039"/>
                </p:ext>
              </p:extLst>
            </p:nvPr>
          </p:nvGraphicFramePr>
          <p:xfrm>
            <a:off x="5580064" y="2287589"/>
            <a:ext cx="942975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" name="Equation" r:id="rId15" imgW="495000" imgH="241200" progId="Equation.DSMT4">
                    <p:embed/>
                  </p:oleObj>
                </mc:Choice>
                <mc:Fallback>
                  <p:oleObj name="Equation" r:id="rId15" imgW="495000" imgH="241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0064" y="2287589"/>
                          <a:ext cx="942975" cy="458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7" name="Rectangle 20"/>
            <p:cNvSpPr>
              <a:spLocks noChangeArrowheads="1"/>
            </p:cNvSpPr>
            <p:nvPr/>
          </p:nvSpPr>
          <p:spPr bwMode="auto">
            <a:xfrm>
              <a:off x="7038976" y="2287589"/>
              <a:ext cx="749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66CC"/>
                  </a:solidFill>
                </a:rPr>
                <a:t>PMC</a:t>
              </a:r>
            </a:p>
          </p:txBody>
        </p:sp>
        <p:sp>
          <p:nvSpPr>
            <p:cNvPr id="1058" name="Line 22"/>
            <p:cNvSpPr>
              <a:spLocks noChangeShapeType="1"/>
            </p:cNvSpPr>
            <p:nvPr/>
          </p:nvSpPr>
          <p:spPr bwMode="auto">
            <a:xfrm>
              <a:off x="5337176" y="1879601"/>
              <a:ext cx="0" cy="139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8936963"/>
                </p:ext>
              </p:extLst>
            </p:nvPr>
          </p:nvGraphicFramePr>
          <p:xfrm>
            <a:off x="4879976" y="1814514"/>
            <a:ext cx="387350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" name="Equation" r:id="rId17" imgW="203040" imgH="203040" progId="Equation.DSMT4">
                    <p:embed/>
                  </p:oleObj>
                </mc:Choice>
                <mc:Fallback>
                  <p:oleObj name="Equation" r:id="rId17" imgW="203040" imgH="20304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976" y="1814514"/>
                          <a:ext cx="387350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5504806"/>
                </p:ext>
              </p:extLst>
            </p:nvPr>
          </p:nvGraphicFramePr>
          <p:xfrm>
            <a:off x="5438776" y="1814514"/>
            <a:ext cx="436562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" name="Equation" r:id="rId19" imgW="228600" imgH="203040" progId="Equation.DSMT4">
                    <p:embed/>
                  </p:oleObj>
                </mc:Choice>
                <mc:Fallback>
                  <p:oleObj name="Equation" r:id="rId19" imgW="228600" imgH="20304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8776" y="1814514"/>
                          <a:ext cx="436562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9" name="Line 33"/>
            <p:cNvSpPr>
              <a:spLocks noChangeShapeType="1"/>
            </p:cNvSpPr>
            <p:nvPr/>
          </p:nvSpPr>
          <p:spPr bwMode="auto">
            <a:xfrm>
              <a:off x="5337176" y="2298701"/>
              <a:ext cx="0" cy="520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800601" y="1704976"/>
              <a:ext cx="2114550" cy="1685925"/>
            </a:xfrm>
            <a:prstGeom prst="rect">
              <a:avLst/>
            </a:prstGeom>
            <a:noFill/>
            <a:ln w="57150" cap="flat" cmpd="sng" algn="ctr">
              <a:solidFill>
                <a:srgbClr val="FF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>
              <a:off x="5191125" y="2276475"/>
              <a:ext cx="0" cy="5619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9527266"/>
                </p:ext>
              </p:extLst>
            </p:nvPr>
          </p:nvGraphicFramePr>
          <p:xfrm>
            <a:off x="4854574" y="2354263"/>
            <a:ext cx="346075" cy="386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5" name="Equation" r:id="rId21" imgW="215640" imgH="241200" progId="Equation.DSMT4">
                    <p:embed/>
                  </p:oleObj>
                </mc:Choice>
                <mc:Fallback>
                  <p:oleObj name="Equation" r:id="rId21" imgW="21564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854574" y="2354263"/>
                          <a:ext cx="346075" cy="3867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2329258"/>
                </p:ext>
              </p:extLst>
            </p:nvPr>
          </p:nvGraphicFramePr>
          <p:xfrm>
            <a:off x="4210049" y="2351088"/>
            <a:ext cx="371475" cy="4457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6" name="Equation" r:id="rId23" imgW="190440" imgH="228600" progId="Equation.DSMT4">
                    <p:embed/>
                  </p:oleObj>
                </mc:Choice>
                <mc:Fallback>
                  <p:oleObj name="Equation" r:id="rId23" imgW="1904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210049" y="2351088"/>
                          <a:ext cx="371475" cy="44577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0289599"/>
                </p:ext>
              </p:extLst>
            </p:nvPr>
          </p:nvGraphicFramePr>
          <p:xfrm>
            <a:off x="5749924" y="3541713"/>
            <a:ext cx="346075" cy="444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" name="Equation" r:id="rId25" imgW="177480" imgH="228600" progId="Equation.DSMT4">
                    <p:embed/>
                  </p:oleObj>
                </mc:Choice>
                <mc:Fallback>
                  <p:oleObj name="Equation" r:id="rId25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5749924" y="3541713"/>
                          <a:ext cx="346075" cy="4449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330038"/>
                </p:ext>
              </p:extLst>
            </p:nvPr>
          </p:nvGraphicFramePr>
          <p:xfrm>
            <a:off x="7813675" y="3262313"/>
            <a:ext cx="2540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8" name="Equation" r:id="rId27" imgW="126720" imgH="139680" progId="Equation.DSMT4">
                    <p:embed/>
                  </p:oleObj>
                </mc:Choice>
                <mc:Fallback>
                  <p:oleObj name="Equation" r:id="rId27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7813675" y="3262313"/>
                          <a:ext cx="2540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3837420"/>
                </p:ext>
              </p:extLst>
            </p:nvPr>
          </p:nvGraphicFramePr>
          <p:xfrm>
            <a:off x="4721225" y="801687"/>
            <a:ext cx="241300" cy="285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9" name="Equation" r:id="rId29" imgW="139680" imgH="164880" progId="Equation.DSMT4">
                    <p:embed/>
                  </p:oleObj>
                </mc:Choice>
                <mc:Fallback>
                  <p:oleObj name="Equation" r:id="rId29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4721225" y="801687"/>
                          <a:ext cx="241300" cy="2851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8991600" y="585787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(propagation wavenumber)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28975" y="138114"/>
            <a:ext cx="56705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Method</a:t>
            </a:r>
          </a:p>
        </p:txBody>
      </p:sp>
      <p:sp>
        <p:nvSpPr>
          <p:cNvPr id="206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3" name="Object 28"/>
          <p:cNvGraphicFramePr>
            <a:graphicFrameLocks noChangeAspect="1"/>
          </p:cNvGraphicFramePr>
          <p:nvPr/>
        </p:nvGraphicFramePr>
        <p:xfrm>
          <a:off x="3794125" y="4586288"/>
          <a:ext cx="409575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3" imgW="2082600" imgH="482400" progId="Equation.DSMT4">
                  <p:embed/>
                </p:oleObj>
              </mc:Choice>
              <mc:Fallback>
                <p:oleObj name="Equation" r:id="rId3" imgW="2082600" imgH="4824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4586288"/>
                        <a:ext cx="4095750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9"/>
          <p:cNvGraphicFramePr>
            <a:graphicFrameLocks noChangeAspect="1"/>
          </p:cNvGraphicFramePr>
          <p:nvPr/>
        </p:nvGraphicFramePr>
        <p:xfrm>
          <a:off x="3746501" y="5741989"/>
          <a:ext cx="47672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5" imgW="2489040" imgH="482400" progId="Equation.DSMT4">
                  <p:embed/>
                </p:oleObj>
              </mc:Choice>
              <mc:Fallback>
                <p:oleObj name="Equation" r:id="rId5" imgW="2489040" imgH="4824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1" y="5741989"/>
                        <a:ext cx="476726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Box 31"/>
          <p:cNvSpPr txBox="1">
            <a:spLocks noChangeArrowheads="1"/>
          </p:cNvSpPr>
          <p:nvPr/>
        </p:nvSpPr>
        <p:spPr bwMode="auto">
          <a:xfrm>
            <a:off x="366714" y="4114800"/>
            <a:ext cx="9302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Applying B.C.s at the left and right </a:t>
            </a:r>
            <a:r>
              <a:rPr lang="en-US" b="0" dirty="0" smtClean="0"/>
              <a:t>PMC walls</a:t>
            </a:r>
            <a:r>
              <a:rPr lang="en-US" b="0" dirty="0"/>
              <a:t>, we have the following field representations: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209925" y="484822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(1)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9925" y="599122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(2)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694852"/>
              </p:ext>
            </p:extLst>
          </p:nvPr>
        </p:nvGraphicFramePr>
        <p:xfrm>
          <a:off x="7385050" y="1414463"/>
          <a:ext cx="14398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7" imgW="1440413" imgH="539693" progId="Equation.DSMT4">
                  <p:embed/>
                </p:oleObj>
              </mc:Choice>
              <mc:Fallback>
                <p:oleObj name="Equation" r:id="rId7" imgW="1440413" imgH="53969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85050" y="1414463"/>
                        <a:ext cx="1439863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4038599" y="687387"/>
            <a:ext cx="3857626" cy="3184980"/>
            <a:chOff x="4210049" y="801687"/>
            <a:chExt cx="3857626" cy="3184980"/>
          </a:xfrm>
        </p:grpSpPr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7086601" y="3375026"/>
              <a:ext cx="582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8"/>
            <p:cNvSpPr>
              <a:spLocks noChangeArrowheads="1"/>
            </p:cNvSpPr>
            <p:nvPr/>
          </p:nvSpPr>
          <p:spPr bwMode="auto">
            <a:xfrm>
              <a:off x="4814889" y="1725614"/>
              <a:ext cx="2092325" cy="1638300"/>
            </a:xfrm>
            <a:prstGeom prst="rect">
              <a:avLst/>
            </a:prstGeom>
            <a:solidFill>
              <a:srgbClr val="FF9900"/>
            </a:solidFill>
            <a:ln w="63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 flipH="1" flipV="1">
              <a:off x="4833939" y="1173164"/>
              <a:ext cx="3175" cy="454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283201" y="2481264"/>
              <a:ext cx="109537" cy="114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3919894"/>
                </p:ext>
              </p:extLst>
            </p:nvPr>
          </p:nvGraphicFramePr>
          <p:xfrm>
            <a:off x="5580064" y="2287589"/>
            <a:ext cx="942975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8" name="Equation" r:id="rId9" imgW="495000" imgH="241200" progId="Equation.DSMT4">
                    <p:embed/>
                  </p:oleObj>
                </mc:Choice>
                <mc:Fallback>
                  <p:oleObj name="Equation" r:id="rId9" imgW="495000" imgH="241200" progId="Equation.DSMT4">
                    <p:embed/>
                    <p:pic>
                      <p:nvPicPr>
                        <p:cNvPr id="103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0064" y="2287589"/>
                          <a:ext cx="942975" cy="458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7038976" y="2287589"/>
              <a:ext cx="749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66CC"/>
                  </a:solidFill>
                </a:rPr>
                <a:t>PMC</a:t>
              </a:r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>
              <a:off x="5337176" y="1879601"/>
              <a:ext cx="0" cy="139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8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428914"/>
                </p:ext>
              </p:extLst>
            </p:nvPr>
          </p:nvGraphicFramePr>
          <p:xfrm>
            <a:off x="4879976" y="1814514"/>
            <a:ext cx="387350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9" name="Equation" r:id="rId11" imgW="203040" imgH="203040" progId="Equation.DSMT4">
                    <p:embed/>
                  </p:oleObj>
                </mc:Choice>
                <mc:Fallback>
                  <p:oleObj name="Equation" r:id="rId11" imgW="203040" imgH="203040" progId="Equation.DSMT4">
                    <p:embed/>
                    <p:pic>
                      <p:nvPicPr>
                        <p:cNvPr id="1031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976" y="1814514"/>
                          <a:ext cx="387350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293271"/>
                </p:ext>
              </p:extLst>
            </p:nvPr>
          </p:nvGraphicFramePr>
          <p:xfrm>
            <a:off x="5438776" y="1814514"/>
            <a:ext cx="436562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" name="Equation" r:id="rId13" imgW="228600" imgH="203040" progId="Equation.DSMT4">
                    <p:embed/>
                  </p:oleObj>
                </mc:Choice>
                <mc:Fallback>
                  <p:oleObj name="Equation" r:id="rId13" imgW="228600" imgH="203040" progId="Equation.DSMT4">
                    <p:embed/>
                    <p:pic>
                      <p:nvPicPr>
                        <p:cNvPr id="1032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8776" y="1814514"/>
                          <a:ext cx="436562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Line 33"/>
            <p:cNvSpPr>
              <a:spLocks noChangeShapeType="1"/>
            </p:cNvSpPr>
            <p:nvPr/>
          </p:nvSpPr>
          <p:spPr bwMode="auto">
            <a:xfrm>
              <a:off x="5337176" y="2298701"/>
              <a:ext cx="0" cy="520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4800601" y="1704976"/>
              <a:ext cx="2114550" cy="1685925"/>
            </a:xfrm>
            <a:prstGeom prst="rect">
              <a:avLst/>
            </a:prstGeom>
            <a:noFill/>
            <a:ln w="57150" cap="flat" cmpd="sng" algn="ctr">
              <a:solidFill>
                <a:srgbClr val="FF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5181600" y="2276475"/>
              <a:ext cx="0" cy="5619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0504747"/>
                </p:ext>
              </p:extLst>
            </p:nvPr>
          </p:nvGraphicFramePr>
          <p:xfrm>
            <a:off x="4845049" y="2354263"/>
            <a:ext cx="346075" cy="386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" name="Equation" r:id="rId15" imgW="215640" imgH="241200" progId="Equation.DSMT4">
                    <p:embed/>
                  </p:oleObj>
                </mc:Choice>
                <mc:Fallback>
                  <p:oleObj name="Equation" r:id="rId15" imgW="215640" imgH="24120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845049" y="2354263"/>
                          <a:ext cx="346075" cy="3867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0974804"/>
                </p:ext>
              </p:extLst>
            </p:nvPr>
          </p:nvGraphicFramePr>
          <p:xfrm>
            <a:off x="4210049" y="2351088"/>
            <a:ext cx="371475" cy="4457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" name="Equation" r:id="rId17" imgW="190440" imgH="228600" progId="Equation.DSMT4">
                    <p:embed/>
                  </p:oleObj>
                </mc:Choice>
                <mc:Fallback>
                  <p:oleObj name="Equation" r:id="rId17" imgW="190440" imgH="2286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210049" y="2351088"/>
                          <a:ext cx="371475" cy="44577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8618504"/>
                </p:ext>
              </p:extLst>
            </p:nvPr>
          </p:nvGraphicFramePr>
          <p:xfrm>
            <a:off x="5749924" y="3541713"/>
            <a:ext cx="346075" cy="444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" name="Equation" r:id="rId19" imgW="177480" imgH="228600" progId="Equation.DSMT4">
                    <p:embed/>
                  </p:oleObj>
                </mc:Choice>
                <mc:Fallback>
                  <p:oleObj name="Equation" r:id="rId19" imgW="177480" imgH="22860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749924" y="3541713"/>
                          <a:ext cx="346075" cy="4449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7463595"/>
                </p:ext>
              </p:extLst>
            </p:nvPr>
          </p:nvGraphicFramePr>
          <p:xfrm>
            <a:off x="7813675" y="3262313"/>
            <a:ext cx="2540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" name="Equation" r:id="rId21" imgW="126720" imgH="139680" progId="Equation.DSMT4">
                    <p:embed/>
                  </p:oleObj>
                </mc:Choice>
                <mc:Fallback>
                  <p:oleObj name="Equation" r:id="rId21" imgW="126720" imgH="13968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813675" y="3262313"/>
                          <a:ext cx="2540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3182751"/>
                </p:ext>
              </p:extLst>
            </p:nvPr>
          </p:nvGraphicFramePr>
          <p:xfrm>
            <a:off x="4721225" y="801687"/>
            <a:ext cx="241300" cy="285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" name="Equation" r:id="rId23" imgW="139680" imgH="164880" progId="Equation.DSMT4">
                    <p:embed/>
                  </p:oleObj>
                </mc:Choice>
                <mc:Fallback>
                  <p:oleObj name="Equation" r:id="rId23" imgW="139680" imgH="16488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721225" y="801687"/>
                          <a:ext cx="241300" cy="2851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9425" y="201614"/>
            <a:ext cx="59563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30"/>
          <p:cNvSpPr>
            <a:spLocks noChangeArrowheads="1"/>
          </p:cNvSpPr>
          <p:nvPr/>
        </p:nvSpPr>
        <p:spPr bwMode="auto">
          <a:xfrm>
            <a:off x="2614614" y="2085976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at</a:t>
            </a:r>
          </a:p>
        </p:txBody>
      </p:sp>
      <p:graphicFrame>
        <p:nvGraphicFramePr>
          <p:cNvPr id="3074" name="Object 31"/>
          <p:cNvGraphicFramePr>
            <a:graphicFrameLocks noChangeAspect="1"/>
          </p:cNvGraphicFramePr>
          <p:nvPr/>
        </p:nvGraphicFramePr>
        <p:xfrm>
          <a:off x="3055938" y="2005013"/>
          <a:ext cx="10795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469800" imgH="241200" progId="Equation.DSMT4">
                  <p:embed/>
                </p:oleObj>
              </mc:Choice>
              <mc:Fallback>
                <p:oleObj name="Equation" r:id="rId3" imgW="469800" imgH="2412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2005013"/>
                        <a:ext cx="1079500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721708"/>
              </p:ext>
            </p:extLst>
          </p:nvPr>
        </p:nvGraphicFramePr>
        <p:xfrm>
          <a:off x="3003550" y="2898775"/>
          <a:ext cx="5849938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2603160" imgH="736560" progId="Equation.DSMT4">
                  <p:embed/>
                </p:oleObj>
              </mc:Choice>
              <mc:Fallback>
                <p:oleObj name="Equation" r:id="rId5" imgW="2603160" imgH="73656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2898775"/>
                        <a:ext cx="5849938" cy="166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319264"/>
              </p:ext>
            </p:extLst>
          </p:nvPr>
        </p:nvGraphicFramePr>
        <p:xfrm>
          <a:off x="4178301" y="5492750"/>
          <a:ext cx="3159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1485720" imgH="431640" progId="Equation.DSMT4">
                  <p:embed/>
                </p:oleObj>
              </mc:Choice>
              <mc:Fallback>
                <p:oleObj name="Equation" r:id="rId7" imgW="1485720" imgH="4316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1" y="5492750"/>
                        <a:ext cx="31591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36"/>
          <p:cNvSpPr>
            <a:spLocks noChangeArrowheads="1"/>
          </p:cNvSpPr>
          <p:nvPr/>
        </p:nvSpPr>
        <p:spPr bwMode="auto">
          <a:xfrm>
            <a:off x="1357313" y="1246188"/>
            <a:ext cx="6710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Boundary conditions at </a:t>
            </a:r>
            <a:r>
              <a:rPr lang="en-US" sz="2400" b="0" dirty="0" smtClean="0">
                <a:solidFill>
                  <a:srgbClr val="0000FF"/>
                </a:solidFill>
              </a:rPr>
              <a:t>the interface</a:t>
            </a:r>
            <a:r>
              <a:rPr lang="en-US" sz="2400" b="0" dirty="0">
                <a:solidFill>
                  <a:srgbClr val="0000FF"/>
                </a:solidFill>
              </a:rPr>
              <a:t>: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085" name="Rectangle 30"/>
          <p:cNvSpPr>
            <a:spLocks noChangeArrowheads="1"/>
          </p:cNvSpPr>
          <p:nvPr/>
        </p:nvSpPr>
        <p:spPr bwMode="auto">
          <a:xfrm>
            <a:off x="1666875" y="4900613"/>
            <a:ext cx="6281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To calculate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smtClean="0">
                <a:solidFill>
                  <a:srgbClr val="0000FF"/>
                </a:solidFill>
              </a:rPr>
              <a:t>in BC #2 we use (from Faraday’s law):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cxnSp>
        <p:nvCxnSpPr>
          <p:cNvPr id="3086" name="Straight Connector 14"/>
          <p:cNvCxnSpPr>
            <a:cxnSpLocks noChangeShapeType="1"/>
          </p:cNvCxnSpPr>
          <p:nvPr/>
        </p:nvCxnSpPr>
        <p:spPr bwMode="auto">
          <a:xfrm rot="5400000" flipH="1" flipV="1">
            <a:off x="6388895" y="5512595"/>
            <a:ext cx="1190625" cy="690563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72025" y="300037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BC #1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72525" y="376237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BC #2</a:t>
            </a:r>
            <a:endParaRPr 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892175" y="1208088"/>
            <a:ext cx="28328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</a:t>
            </a:r>
            <a:r>
              <a:rPr lang="en-US" sz="2000" b="0" dirty="0" smtClean="0">
                <a:solidFill>
                  <a:srgbClr val="0000FF"/>
                </a:solidFill>
              </a:rPr>
              <a:t>(BC #1</a:t>
            </a:r>
            <a:r>
              <a:rPr lang="en-US" sz="2000" b="0" dirty="0">
                <a:solidFill>
                  <a:srgbClr val="0000FF"/>
                </a:solidFill>
              </a:rPr>
              <a:t>) 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581025" y="4627563"/>
            <a:ext cx="10662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orthogonality of the cosine functions, we then </a:t>
            </a:r>
            <a:r>
              <a:rPr lang="en-US" sz="2000" b="0" dirty="0">
                <a:solidFill>
                  <a:srgbClr val="0000FF"/>
                </a:solidFill>
              </a:rPr>
              <a:t>have (letting </a:t>
            </a:r>
            <a:r>
              <a:rPr lang="en-US" sz="20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 dirty="0">
                <a:solidFill>
                  <a:srgbClr val="0000FF"/>
                </a:solidFill>
              </a:rPr>
              <a:t> be relabeled as </a:t>
            </a:r>
            <a:r>
              <a:rPr lang="en-US" sz="20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0" dirty="0" smtClean="0">
                <a:solidFill>
                  <a:srgbClr val="0000FF"/>
                </a:solidFill>
              </a:rPr>
              <a:t>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1879601" y="1793876"/>
          <a:ext cx="79724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4025880" imgH="482400" progId="Equation.DSMT4">
                  <p:embed/>
                </p:oleObj>
              </mc:Choice>
              <mc:Fallback>
                <p:oleObj name="Equation" r:id="rId3" imgW="402588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1" y="1793876"/>
                        <a:ext cx="7972425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255339"/>
              </p:ext>
            </p:extLst>
          </p:nvPr>
        </p:nvGraphicFramePr>
        <p:xfrm>
          <a:off x="3327401" y="5262564"/>
          <a:ext cx="55340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" imgW="2234880" imgH="279360" progId="Equation.DSMT4">
                  <p:embed/>
                </p:oleObj>
              </mc:Choice>
              <mc:Fallback>
                <p:oleObj name="Equation" r:id="rId5" imgW="2234880" imgH="2793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1" y="5262564"/>
                        <a:ext cx="5534025" cy="682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682" name="Rectangle 18"/>
          <p:cNvSpPr>
            <a:spLocks noChangeArrowheads="1"/>
          </p:cNvSpPr>
          <p:nvPr/>
        </p:nvSpPr>
        <p:spPr bwMode="auto">
          <a:xfrm>
            <a:off x="2895600" y="296864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57225" y="3465514"/>
            <a:ext cx="3725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multiply both sides by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298164"/>
              </p:ext>
            </p:extLst>
          </p:nvPr>
        </p:nvGraphicFramePr>
        <p:xfrm>
          <a:off x="4348163" y="3324225"/>
          <a:ext cx="10906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7" imgW="698400" imgH="482400" progId="Equation.DSMT4">
                  <p:embed/>
                </p:oleObj>
              </mc:Choice>
              <mc:Fallback>
                <p:oleObj name="Equation" r:id="rId7" imgW="698400" imgH="4824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48163" y="3324225"/>
                        <a:ext cx="1090612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62600" y="3484564"/>
            <a:ext cx="36765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and integrate in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b="0" dirty="0" smtClean="0">
                <a:solidFill>
                  <a:srgbClr val="0000FF"/>
                </a:solidFill>
              </a:rPr>
              <a:t> from </a:t>
            </a:r>
            <a:r>
              <a:rPr lang="en-US" sz="2000" b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0" dirty="0" smtClean="0">
                <a:solidFill>
                  <a:srgbClr val="0000FF"/>
                </a:solidFill>
              </a:rPr>
              <a:t> to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="0" i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0" dirty="0" smtClean="0">
                <a:solidFill>
                  <a:srgbClr val="0000FF"/>
                </a:solidFill>
              </a:rPr>
              <a:t>.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876300" y="1169989"/>
            <a:ext cx="28328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</a:t>
            </a:r>
            <a:r>
              <a:rPr lang="en-US" sz="2000" b="0" dirty="0" smtClean="0">
                <a:solidFill>
                  <a:srgbClr val="0000FF"/>
                </a:solidFill>
              </a:rPr>
              <a:t>(BC #2</a:t>
            </a:r>
            <a:r>
              <a:rPr lang="en-US" sz="2000" b="0" dirty="0">
                <a:solidFill>
                  <a:srgbClr val="0000FF"/>
                </a:solidFill>
              </a:rPr>
              <a:t>) 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751944"/>
              </p:ext>
            </p:extLst>
          </p:nvPr>
        </p:nvGraphicFramePr>
        <p:xfrm>
          <a:off x="1625601" y="3595689"/>
          <a:ext cx="863282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3" imgW="4546440" imgH="482400" progId="Equation.DSMT4">
                  <p:embed/>
                </p:oleObj>
              </mc:Choice>
              <mc:Fallback>
                <p:oleObj name="Equation" r:id="rId3" imgW="454644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1" y="3595689"/>
                        <a:ext cx="8632825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438537"/>
              </p:ext>
            </p:extLst>
          </p:nvPr>
        </p:nvGraphicFramePr>
        <p:xfrm>
          <a:off x="1636713" y="1570038"/>
          <a:ext cx="50355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5" imgW="2387520" imgH="469800" progId="Equation.DSMT4">
                  <p:embed/>
                </p:oleObj>
              </mc:Choice>
              <mc:Fallback>
                <p:oleObj name="Equation" r:id="rId5" imgW="238752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1570038"/>
                        <a:ext cx="503555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866775" y="3046414"/>
            <a:ext cx="17524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This </a:t>
            </a:r>
            <a:r>
              <a:rPr lang="en-US" sz="2000" b="0" dirty="0">
                <a:solidFill>
                  <a:srgbClr val="0000FF"/>
                </a:solidFill>
              </a:rPr>
              <a:t>gives </a:t>
            </a:r>
            <a:r>
              <a:rPr lang="en-US" sz="2000" b="0" dirty="0" smtClean="0">
                <a:solidFill>
                  <a:srgbClr val="0000FF"/>
                </a:solidFill>
              </a:rPr>
              <a:t>us: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12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154599"/>
              </p:ext>
            </p:extLst>
          </p:nvPr>
        </p:nvGraphicFramePr>
        <p:xfrm>
          <a:off x="10355264" y="4422775"/>
          <a:ext cx="152558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7" imgW="825480" imgH="419040" progId="Equation.DSMT4">
                  <p:embed/>
                </p:oleObj>
              </mc:Choice>
              <mc:Fallback>
                <p:oleObj name="Equation" r:id="rId7" imgW="825480" imgH="419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5264" y="4422775"/>
                        <a:ext cx="152558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3872" name="Rectangle 16"/>
          <p:cNvSpPr>
            <a:spLocks noChangeArrowheads="1"/>
          </p:cNvSpPr>
          <p:nvPr/>
        </p:nvSpPr>
        <p:spPr bwMode="auto">
          <a:xfrm>
            <a:off x="2905125" y="268289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371600" y="5980114"/>
            <a:ext cx="3725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multiply both sides by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323802"/>
              </p:ext>
            </p:extLst>
          </p:nvPr>
        </p:nvGraphicFramePr>
        <p:xfrm>
          <a:off x="5062538" y="5838825"/>
          <a:ext cx="10906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9" imgW="698400" imgH="482400" progId="Equation.DSMT4">
                  <p:embed/>
                </p:oleObj>
              </mc:Choice>
              <mc:Fallback>
                <p:oleObj name="Equation" r:id="rId9" imgW="698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62538" y="5838825"/>
                        <a:ext cx="1090612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276975" y="5999164"/>
            <a:ext cx="36765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and integrate in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b="0" dirty="0" smtClean="0">
                <a:solidFill>
                  <a:srgbClr val="0000FF"/>
                </a:solidFill>
              </a:rPr>
              <a:t> from </a:t>
            </a:r>
            <a:r>
              <a:rPr lang="en-US" sz="2000" b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0" dirty="0" smtClean="0">
                <a:solidFill>
                  <a:srgbClr val="0000FF"/>
                </a:solidFill>
              </a:rPr>
              <a:t> to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="0" i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0" dirty="0" smtClean="0">
                <a:solidFill>
                  <a:srgbClr val="0000FF"/>
                </a:solidFill>
              </a:rPr>
              <a:t>.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739776" y="1347788"/>
            <a:ext cx="93281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Using orthogonality of the cosine functions, we </a:t>
            </a:r>
            <a:r>
              <a:rPr lang="en-US" sz="2000" b="0" dirty="0" smtClean="0">
                <a:solidFill>
                  <a:srgbClr val="0000FF"/>
                </a:solidFill>
              </a:rPr>
              <a:t>have (letting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 dirty="0" smtClean="0">
                <a:solidFill>
                  <a:srgbClr val="0000FF"/>
                </a:solidFill>
              </a:rPr>
              <a:t> be relabeled as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0" dirty="0" smtClean="0">
                <a:solidFill>
                  <a:srgbClr val="0000FF"/>
                </a:solidFill>
              </a:rPr>
              <a:t>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14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039739"/>
              </p:ext>
            </p:extLst>
          </p:nvPr>
        </p:nvGraphicFramePr>
        <p:xfrm>
          <a:off x="2114551" y="2120901"/>
          <a:ext cx="7762875" cy="340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3784320" imgH="1663560" progId="Equation.DSMT4">
                  <p:embed/>
                </p:oleObj>
              </mc:Choice>
              <mc:Fallback>
                <p:oleObj name="Equation" r:id="rId3" imgW="3784320" imgH="16635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1" y="2120901"/>
                        <a:ext cx="7762875" cy="340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701" name="Rectangle 13"/>
          <p:cNvSpPr>
            <a:spLocks noChangeArrowheads="1"/>
          </p:cNvSpPr>
          <p:nvPr/>
        </p:nvSpPr>
        <p:spPr bwMode="auto">
          <a:xfrm>
            <a:off x="2895600" y="296864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615951" y="1023938"/>
            <a:ext cx="5243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 the following two equations:</a:t>
            </a: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784206"/>
              </p:ext>
            </p:extLst>
          </p:nvPr>
        </p:nvGraphicFramePr>
        <p:xfrm>
          <a:off x="1339850" y="1982789"/>
          <a:ext cx="368458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1828800" imgH="609480" progId="Equation.DSMT4">
                  <p:embed/>
                </p:oleObj>
              </mc:Choice>
              <mc:Fallback>
                <p:oleObj name="Equation" r:id="rId3" imgW="1828800" imgH="609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982789"/>
                        <a:ext cx="3684588" cy="1235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113880"/>
              </p:ext>
            </p:extLst>
          </p:nvPr>
        </p:nvGraphicFramePr>
        <p:xfrm>
          <a:off x="1390650" y="3643313"/>
          <a:ext cx="74549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3504960" imgH="787320" progId="Equation.DSMT4">
                  <p:embed/>
                </p:oleObj>
              </mc:Choice>
              <mc:Fallback>
                <p:oleObj name="Equation" r:id="rId5" imgW="3504960" imgH="7873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3643313"/>
                        <a:ext cx="7454900" cy="1673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267325" y="2312989"/>
            <a:ext cx="16498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(from </a:t>
            </a:r>
            <a:r>
              <a:rPr lang="en-US" sz="2000" b="0" dirty="0" smtClean="0">
                <a:solidFill>
                  <a:srgbClr val="0000FF"/>
                </a:solidFill>
              </a:rPr>
              <a:t>BC #1)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9178925" y="4465639"/>
            <a:ext cx="16498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(from B</a:t>
            </a:r>
            <a:r>
              <a:rPr lang="en-US" sz="2000" b="0" dirty="0" smtClean="0">
                <a:solidFill>
                  <a:srgbClr val="0000FF"/>
                </a:solidFill>
              </a:rPr>
              <a:t>C #2)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627725" name="Rectangle 13"/>
          <p:cNvSpPr>
            <a:spLocks noChangeArrowheads="1"/>
          </p:cNvSpPr>
          <p:nvPr/>
        </p:nvSpPr>
        <p:spPr bwMode="auto">
          <a:xfrm>
            <a:off x="2914650" y="239714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406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Default Design</vt:lpstr>
      <vt:lpstr>Equation</vt:lpstr>
      <vt:lpstr>MathType 7.0 Equation</vt:lpstr>
      <vt:lpstr>PowerPoint Presentation</vt:lpstr>
      <vt:lpstr>Overview</vt:lpstr>
      <vt:lpstr>Mode Matching Method</vt:lpstr>
      <vt:lpstr>Mode Matching Method</vt:lpstr>
      <vt:lpstr>Mode Matching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333</cp:revision>
  <dcterms:created xsi:type="dcterms:W3CDTF">2006-06-22T19:04:50Z</dcterms:created>
  <dcterms:modified xsi:type="dcterms:W3CDTF">2024-09-24T01:06:28Z</dcterms:modified>
</cp:coreProperties>
</file>