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273" r:id="rId2"/>
    <p:sldId id="287" r:id="rId3"/>
    <p:sldId id="274" r:id="rId4"/>
    <p:sldId id="288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374" r:id="rId14"/>
    <p:sldId id="283" r:id="rId15"/>
    <p:sldId id="284" r:id="rId16"/>
    <p:sldId id="285" r:id="rId17"/>
    <p:sldId id="290" r:id="rId18"/>
    <p:sldId id="286" r:id="rId19"/>
    <p:sldId id="291" r:id="rId20"/>
    <p:sldId id="329" r:id="rId21"/>
    <p:sldId id="306" r:id="rId22"/>
    <p:sldId id="332" r:id="rId23"/>
    <p:sldId id="307" r:id="rId24"/>
    <p:sldId id="298" r:id="rId25"/>
    <p:sldId id="333" r:id="rId26"/>
    <p:sldId id="334" r:id="rId27"/>
    <p:sldId id="362" r:id="rId28"/>
    <p:sldId id="289" r:id="rId29"/>
    <p:sldId id="365" r:id="rId30"/>
    <p:sldId id="297" r:id="rId31"/>
    <p:sldId id="309" r:id="rId32"/>
    <p:sldId id="299" r:id="rId33"/>
    <p:sldId id="370" r:id="rId34"/>
    <p:sldId id="372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8" r:id="rId54"/>
    <p:sldId id="359" r:id="rId55"/>
    <p:sldId id="360" r:id="rId56"/>
    <p:sldId id="354" r:id="rId57"/>
    <p:sldId id="355" r:id="rId58"/>
    <p:sldId id="356" r:id="rId59"/>
    <p:sldId id="361" r:id="rId60"/>
    <p:sldId id="373" r:id="rId61"/>
    <p:sldId id="415" r:id="rId62"/>
    <p:sldId id="416" r:id="rId63"/>
    <p:sldId id="417" r:id="rId64"/>
    <p:sldId id="418" r:id="rId65"/>
    <p:sldId id="419" r:id="rId66"/>
    <p:sldId id="420" r:id="rId67"/>
    <p:sldId id="421" r:id="rId68"/>
    <p:sldId id="422" r:id="rId69"/>
    <p:sldId id="423" r:id="rId70"/>
    <p:sldId id="424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33" r:id="rId80"/>
    <p:sldId id="434" r:id="rId81"/>
    <p:sldId id="435" r:id="rId82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FFFF00"/>
    <a:srgbClr val="CCFFFF"/>
    <a:srgbClr val="CC00CC"/>
    <a:srgbClr val="FFCCFF"/>
    <a:srgbClr val="66FFFF"/>
    <a:srgbClr val="996600"/>
    <a:srgbClr val="0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8" autoAdjust="0"/>
    <p:restoredTop sz="94660"/>
  </p:normalViewPr>
  <p:slideViewPr>
    <p:cSldViewPr snapToGrid="0">
      <p:cViewPr>
        <p:scale>
          <a:sx n="100" d="100"/>
          <a:sy n="100" d="100"/>
        </p:scale>
        <p:origin x="1530" y="34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7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wmf"/><Relationship Id="rId1" Type="http://schemas.openxmlformats.org/officeDocument/2006/relationships/image" Target="../media/image5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7" Type="http://schemas.openxmlformats.org/officeDocument/2006/relationships/image" Target="../media/image95.wmf"/><Relationship Id="rId2" Type="http://schemas.openxmlformats.org/officeDocument/2006/relationships/image" Target="../media/image79.wmf"/><Relationship Id="rId1" Type="http://schemas.openxmlformats.org/officeDocument/2006/relationships/image" Target="../media/image93.emf"/><Relationship Id="rId6" Type="http://schemas.openxmlformats.org/officeDocument/2006/relationships/image" Target="../media/image94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98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01.wmf"/><Relationship Id="rId7" Type="http://schemas.openxmlformats.org/officeDocument/2006/relationships/image" Target="../media/image13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10" Type="http://schemas.openxmlformats.org/officeDocument/2006/relationships/image" Target="../media/image103.emf"/><Relationship Id="rId4" Type="http://schemas.openxmlformats.org/officeDocument/2006/relationships/image" Target="../media/image10.wmf"/><Relationship Id="rId9" Type="http://schemas.openxmlformats.org/officeDocument/2006/relationships/image" Target="../media/image10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12.wmf"/><Relationship Id="rId7" Type="http://schemas.openxmlformats.org/officeDocument/2006/relationships/image" Target="../media/image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14.wmf"/><Relationship Id="rId4" Type="http://schemas.openxmlformats.org/officeDocument/2006/relationships/image" Target="../media/image113.wmf"/><Relationship Id="rId9" Type="http://schemas.openxmlformats.org/officeDocument/2006/relationships/image" Target="../media/image1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5" Type="http://schemas.openxmlformats.org/officeDocument/2006/relationships/image" Target="../media/image119.emf"/><Relationship Id="rId4" Type="http://schemas.openxmlformats.org/officeDocument/2006/relationships/image" Target="../media/image11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98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4" Type="http://schemas.openxmlformats.org/officeDocument/2006/relationships/image" Target="../media/image12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emf"/><Relationship Id="rId1" Type="http://schemas.openxmlformats.org/officeDocument/2006/relationships/image" Target="../media/image126.emf"/><Relationship Id="rId4" Type="http://schemas.openxmlformats.org/officeDocument/2006/relationships/image" Target="../media/image129.e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33.emf"/><Relationship Id="rId4" Type="http://schemas.openxmlformats.org/officeDocument/2006/relationships/image" Target="../media/image11.wmf"/><Relationship Id="rId9" Type="http://schemas.openxmlformats.org/officeDocument/2006/relationships/image" Target="../media/image13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4.wmf"/><Relationship Id="rId1" Type="http://schemas.openxmlformats.org/officeDocument/2006/relationships/image" Target="../media/image148.wmf"/><Relationship Id="rId6" Type="http://schemas.openxmlformats.org/officeDocument/2006/relationships/image" Target="../media/image151.wmf"/><Relationship Id="rId5" Type="http://schemas.openxmlformats.org/officeDocument/2006/relationships/image" Target="../media/image150.wmf"/><Relationship Id="rId4" Type="http://schemas.openxmlformats.org/officeDocument/2006/relationships/image" Target="../media/image149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4" Type="http://schemas.openxmlformats.org/officeDocument/2006/relationships/image" Target="../media/image158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4" Type="http://schemas.openxmlformats.org/officeDocument/2006/relationships/image" Target="../media/image162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Relationship Id="rId4" Type="http://schemas.openxmlformats.org/officeDocument/2006/relationships/image" Target="../media/image46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wmf"/><Relationship Id="rId1" Type="http://schemas.openxmlformats.org/officeDocument/2006/relationships/image" Target="../media/image176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Relationship Id="rId4" Type="http://schemas.openxmlformats.org/officeDocument/2006/relationships/image" Target="../media/image181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Relationship Id="rId6" Type="http://schemas.openxmlformats.org/officeDocument/2006/relationships/image" Target="../media/image190.wmf"/><Relationship Id="rId5" Type="http://schemas.openxmlformats.org/officeDocument/2006/relationships/image" Target="../media/image189.wmf"/><Relationship Id="rId4" Type="http://schemas.openxmlformats.org/officeDocument/2006/relationships/image" Target="../media/image188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wmf"/><Relationship Id="rId13" Type="http://schemas.openxmlformats.org/officeDocument/2006/relationships/image" Target="../media/image198.wmf"/><Relationship Id="rId3" Type="http://schemas.openxmlformats.org/officeDocument/2006/relationships/image" Target="../media/image12.wmf"/><Relationship Id="rId7" Type="http://schemas.openxmlformats.org/officeDocument/2006/relationships/image" Target="../media/image192.wmf"/><Relationship Id="rId12" Type="http://schemas.openxmlformats.org/officeDocument/2006/relationships/image" Target="../media/image197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91.wmf"/><Relationship Id="rId11" Type="http://schemas.openxmlformats.org/officeDocument/2006/relationships/image" Target="../media/image196.wmf"/><Relationship Id="rId5" Type="http://schemas.openxmlformats.org/officeDocument/2006/relationships/image" Target="../media/image14.wmf"/><Relationship Id="rId10" Type="http://schemas.openxmlformats.org/officeDocument/2006/relationships/image" Target="../media/image195.wmf"/><Relationship Id="rId4" Type="http://schemas.openxmlformats.org/officeDocument/2006/relationships/image" Target="../media/image13.wmf"/><Relationship Id="rId9" Type="http://schemas.openxmlformats.org/officeDocument/2006/relationships/image" Target="../media/image194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wmf"/><Relationship Id="rId2" Type="http://schemas.openxmlformats.org/officeDocument/2006/relationships/image" Target="../media/image194.wmf"/><Relationship Id="rId1" Type="http://schemas.openxmlformats.org/officeDocument/2006/relationships/image" Target="../media/image199.wmf"/><Relationship Id="rId5" Type="http://schemas.openxmlformats.org/officeDocument/2006/relationships/image" Target="../media/image197.wmf"/><Relationship Id="rId4" Type="http://schemas.openxmlformats.org/officeDocument/2006/relationships/image" Target="../media/image19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0.wmf"/><Relationship Id="rId1" Type="http://schemas.openxmlformats.org/officeDocument/2006/relationships/image" Target="../media/image200.wmf"/><Relationship Id="rId5" Type="http://schemas.openxmlformats.org/officeDocument/2006/relationships/image" Target="../media/image202.wmf"/><Relationship Id="rId4" Type="http://schemas.openxmlformats.org/officeDocument/2006/relationships/image" Target="../media/image201.e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wmf"/><Relationship Id="rId3" Type="http://schemas.openxmlformats.org/officeDocument/2006/relationships/image" Target="../media/image4.wmf"/><Relationship Id="rId7" Type="http://schemas.openxmlformats.org/officeDocument/2006/relationships/image" Target="../media/image20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203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10.wmf"/><Relationship Id="rId7" Type="http://schemas.openxmlformats.org/officeDocument/2006/relationships/image" Target="../media/image5.wmf"/><Relationship Id="rId2" Type="http://schemas.openxmlformats.org/officeDocument/2006/relationships/image" Target="../media/image209.wmf"/><Relationship Id="rId1" Type="http://schemas.openxmlformats.org/officeDocument/2006/relationships/image" Target="../media/image208.wmf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10" Type="http://schemas.openxmlformats.org/officeDocument/2006/relationships/image" Target="../media/image211.wmf"/><Relationship Id="rId4" Type="http://schemas.openxmlformats.org/officeDocument/2006/relationships/image" Target="../media/image2.wmf"/><Relationship Id="rId9" Type="http://schemas.openxmlformats.org/officeDocument/2006/relationships/image" Target="../media/image205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wmf"/><Relationship Id="rId3" Type="http://schemas.openxmlformats.org/officeDocument/2006/relationships/image" Target="../media/image11.wmf"/><Relationship Id="rId7" Type="http://schemas.openxmlformats.org/officeDocument/2006/relationships/image" Target="../media/image213.emf"/><Relationship Id="rId2" Type="http://schemas.openxmlformats.org/officeDocument/2006/relationships/image" Target="../media/image10.wmf"/><Relationship Id="rId1" Type="http://schemas.openxmlformats.org/officeDocument/2006/relationships/image" Target="../media/image212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10" Type="http://schemas.openxmlformats.org/officeDocument/2006/relationships/image" Target="../media/image216.wmf"/><Relationship Id="rId4" Type="http://schemas.openxmlformats.org/officeDocument/2006/relationships/image" Target="../media/image12.wmf"/><Relationship Id="rId9" Type="http://schemas.openxmlformats.org/officeDocument/2006/relationships/image" Target="../media/image215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217.e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wmf"/><Relationship Id="rId2" Type="http://schemas.openxmlformats.org/officeDocument/2006/relationships/image" Target="../media/image219.wmf"/><Relationship Id="rId1" Type="http://schemas.openxmlformats.org/officeDocument/2006/relationships/image" Target="../media/image218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wmf"/><Relationship Id="rId2" Type="http://schemas.openxmlformats.org/officeDocument/2006/relationships/image" Target="../media/image220.wmf"/><Relationship Id="rId1" Type="http://schemas.openxmlformats.org/officeDocument/2006/relationships/image" Target="../media/image221.wmf"/><Relationship Id="rId6" Type="http://schemas.openxmlformats.org/officeDocument/2006/relationships/image" Target="../media/image225.wmf"/><Relationship Id="rId5" Type="http://schemas.openxmlformats.org/officeDocument/2006/relationships/image" Target="../media/image224.wmf"/><Relationship Id="rId4" Type="http://schemas.openxmlformats.org/officeDocument/2006/relationships/image" Target="../media/image223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wmf"/><Relationship Id="rId7" Type="http://schemas.openxmlformats.org/officeDocument/2006/relationships/image" Target="../media/image232.wmf"/><Relationship Id="rId2" Type="http://schemas.openxmlformats.org/officeDocument/2006/relationships/image" Target="../media/image227.wmf"/><Relationship Id="rId1" Type="http://schemas.openxmlformats.org/officeDocument/2006/relationships/image" Target="../media/image226.wmf"/><Relationship Id="rId6" Type="http://schemas.openxmlformats.org/officeDocument/2006/relationships/image" Target="../media/image231.wmf"/><Relationship Id="rId5" Type="http://schemas.openxmlformats.org/officeDocument/2006/relationships/image" Target="../media/image230.wmf"/><Relationship Id="rId4" Type="http://schemas.openxmlformats.org/officeDocument/2006/relationships/image" Target="../media/image229.w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4.wmf"/><Relationship Id="rId1" Type="http://schemas.openxmlformats.org/officeDocument/2006/relationships/image" Target="../media/image23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12" Type="http://schemas.openxmlformats.org/officeDocument/2006/relationships/image" Target="../media/image33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31.wmf"/><Relationship Id="rId5" Type="http://schemas.openxmlformats.org/officeDocument/2006/relationships/image" Target="../media/image38.wmf"/><Relationship Id="rId10" Type="http://schemas.openxmlformats.org/officeDocument/2006/relationships/image" Target="../media/image30.wmf"/><Relationship Id="rId4" Type="http://schemas.openxmlformats.org/officeDocument/2006/relationships/image" Target="../media/image37.wmf"/><Relationship Id="rId9" Type="http://schemas.openxmlformats.org/officeDocument/2006/relationships/image" Target="../media/image29.wmf"/></Relationships>
</file>

<file path=ppt/drawings/_rels/vmlDrawing6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wmf"/><Relationship Id="rId3" Type="http://schemas.openxmlformats.org/officeDocument/2006/relationships/image" Target="../media/image235.wmf"/><Relationship Id="rId7" Type="http://schemas.openxmlformats.org/officeDocument/2006/relationships/image" Target="../media/image238.wmf"/><Relationship Id="rId2" Type="http://schemas.openxmlformats.org/officeDocument/2006/relationships/image" Target="../media/image224.wmf"/><Relationship Id="rId1" Type="http://schemas.openxmlformats.org/officeDocument/2006/relationships/image" Target="../media/image220.wmf"/><Relationship Id="rId6" Type="http://schemas.openxmlformats.org/officeDocument/2006/relationships/image" Target="../media/image219.wmf"/><Relationship Id="rId5" Type="http://schemas.openxmlformats.org/officeDocument/2006/relationships/image" Target="../media/image237.wmf"/><Relationship Id="rId10" Type="http://schemas.openxmlformats.org/officeDocument/2006/relationships/image" Target="../media/image241.wmf"/><Relationship Id="rId4" Type="http://schemas.openxmlformats.org/officeDocument/2006/relationships/image" Target="../media/image236.wmf"/><Relationship Id="rId9" Type="http://schemas.openxmlformats.org/officeDocument/2006/relationships/image" Target="../media/image240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wmf"/><Relationship Id="rId2" Type="http://schemas.openxmlformats.org/officeDocument/2006/relationships/image" Target="../media/image243.wmf"/><Relationship Id="rId1" Type="http://schemas.openxmlformats.org/officeDocument/2006/relationships/image" Target="../media/image242.wmf"/><Relationship Id="rId5" Type="http://schemas.openxmlformats.org/officeDocument/2006/relationships/image" Target="../media/image245.wmf"/><Relationship Id="rId4" Type="http://schemas.openxmlformats.org/officeDocument/2006/relationships/image" Target="../media/image244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wmf"/><Relationship Id="rId2" Type="http://schemas.openxmlformats.org/officeDocument/2006/relationships/image" Target="../media/image247.wmf"/><Relationship Id="rId1" Type="http://schemas.openxmlformats.org/officeDocument/2006/relationships/image" Target="../media/image246.wmf"/><Relationship Id="rId4" Type="http://schemas.openxmlformats.org/officeDocument/2006/relationships/image" Target="../media/image249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wmf"/><Relationship Id="rId2" Type="http://schemas.openxmlformats.org/officeDocument/2006/relationships/image" Target="../media/image251.wmf"/><Relationship Id="rId1" Type="http://schemas.openxmlformats.org/officeDocument/2006/relationships/image" Target="../media/image250.wmf"/><Relationship Id="rId4" Type="http://schemas.openxmlformats.org/officeDocument/2006/relationships/image" Target="../media/image253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wmf"/><Relationship Id="rId2" Type="http://schemas.openxmlformats.org/officeDocument/2006/relationships/image" Target="../media/image255.wmf"/><Relationship Id="rId1" Type="http://schemas.openxmlformats.org/officeDocument/2006/relationships/image" Target="../media/image254.wmf"/><Relationship Id="rId5" Type="http://schemas.openxmlformats.org/officeDocument/2006/relationships/image" Target="../media/image258.wmf"/><Relationship Id="rId4" Type="http://schemas.openxmlformats.org/officeDocument/2006/relationships/image" Target="../media/image257.wmf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wmf"/><Relationship Id="rId1" Type="http://schemas.openxmlformats.org/officeDocument/2006/relationships/image" Target="../media/image259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wmf"/><Relationship Id="rId7" Type="http://schemas.openxmlformats.org/officeDocument/2006/relationships/image" Target="../media/image267.wmf"/><Relationship Id="rId2" Type="http://schemas.openxmlformats.org/officeDocument/2006/relationships/image" Target="../media/image262.wmf"/><Relationship Id="rId1" Type="http://schemas.openxmlformats.org/officeDocument/2006/relationships/image" Target="../media/image261.wmf"/><Relationship Id="rId6" Type="http://schemas.openxmlformats.org/officeDocument/2006/relationships/image" Target="../media/image266.wmf"/><Relationship Id="rId5" Type="http://schemas.openxmlformats.org/officeDocument/2006/relationships/image" Target="../media/image265.wmf"/><Relationship Id="rId4" Type="http://schemas.openxmlformats.org/officeDocument/2006/relationships/image" Target="../media/image264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wmf"/><Relationship Id="rId7" Type="http://schemas.openxmlformats.org/officeDocument/2006/relationships/image" Target="../media/image266.wmf"/><Relationship Id="rId2" Type="http://schemas.openxmlformats.org/officeDocument/2006/relationships/image" Target="../media/image269.wmf"/><Relationship Id="rId1" Type="http://schemas.openxmlformats.org/officeDocument/2006/relationships/image" Target="../media/image268.wmf"/><Relationship Id="rId6" Type="http://schemas.openxmlformats.org/officeDocument/2006/relationships/image" Target="../media/image265.wmf"/><Relationship Id="rId5" Type="http://schemas.openxmlformats.org/officeDocument/2006/relationships/image" Target="../media/image264.wmf"/><Relationship Id="rId4" Type="http://schemas.openxmlformats.org/officeDocument/2006/relationships/image" Target="../media/image263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wmf"/><Relationship Id="rId2" Type="http://schemas.openxmlformats.org/officeDocument/2006/relationships/image" Target="../media/image270.wmf"/><Relationship Id="rId1" Type="http://schemas.openxmlformats.org/officeDocument/2006/relationships/image" Target="../media/image269.wmf"/><Relationship Id="rId4" Type="http://schemas.openxmlformats.org/officeDocument/2006/relationships/image" Target="../media/image272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wmf"/><Relationship Id="rId2" Type="http://schemas.openxmlformats.org/officeDocument/2006/relationships/image" Target="../media/image271.wmf"/><Relationship Id="rId1" Type="http://schemas.openxmlformats.org/officeDocument/2006/relationships/image" Target="../media/image27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3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wmf"/><Relationship Id="rId2" Type="http://schemas.openxmlformats.org/officeDocument/2006/relationships/image" Target="../media/image276.wmf"/><Relationship Id="rId1" Type="http://schemas.openxmlformats.org/officeDocument/2006/relationships/image" Target="../media/image275.wmf"/><Relationship Id="rId5" Type="http://schemas.openxmlformats.org/officeDocument/2006/relationships/image" Target="../media/image279.wmf"/><Relationship Id="rId4" Type="http://schemas.openxmlformats.org/officeDocument/2006/relationships/image" Target="../media/image278.wmf"/></Relationships>
</file>

<file path=ppt/drawings/_rels/vmlDrawing7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wmf"/><Relationship Id="rId1" Type="http://schemas.openxmlformats.org/officeDocument/2006/relationships/image" Target="../media/image280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wmf"/><Relationship Id="rId2" Type="http://schemas.openxmlformats.org/officeDocument/2006/relationships/image" Target="../media/image262.wmf"/><Relationship Id="rId1" Type="http://schemas.openxmlformats.org/officeDocument/2006/relationships/image" Target="../media/image282.wmf"/><Relationship Id="rId6" Type="http://schemas.openxmlformats.org/officeDocument/2006/relationships/image" Target="../media/image266.wmf"/><Relationship Id="rId5" Type="http://schemas.openxmlformats.org/officeDocument/2006/relationships/image" Target="../media/image265.wmf"/><Relationship Id="rId4" Type="http://schemas.openxmlformats.org/officeDocument/2006/relationships/image" Target="../media/image264.w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wmf"/><Relationship Id="rId2" Type="http://schemas.openxmlformats.org/officeDocument/2006/relationships/image" Target="../media/image270.wmf"/><Relationship Id="rId1" Type="http://schemas.openxmlformats.org/officeDocument/2006/relationships/image" Target="../media/image283.wmf"/><Relationship Id="rId4" Type="http://schemas.openxmlformats.org/officeDocument/2006/relationships/image" Target="../media/image285.e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wmf"/><Relationship Id="rId2" Type="http://schemas.openxmlformats.org/officeDocument/2006/relationships/image" Target="../media/image286.wmf"/><Relationship Id="rId1" Type="http://schemas.openxmlformats.org/officeDocument/2006/relationships/image" Target="../media/image284.wmf"/></Relationships>
</file>

<file path=ppt/drawings/_rels/vmlDrawing7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wmf"/><Relationship Id="rId2" Type="http://schemas.openxmlformats.org/officeDocument/2006/relationships/image" Target="../media/image289.wmf"/><Relationship Id="rId1" Type="http://schemas.openxmlformats.org/officeDocument/2006/relationships/image" Target="../media/image288.wmf"/><Relationship Id="rId5" Type="http://schemas.openxmlformats.org/officeDocument/2006/relationships/image" Target="../media/image292.wmf"/><Relationship Id="rId4" Type="http://schemas.openxmlformats.org/officeDocument/2006/relationships/image" Target="../media/image291.wmf"/></Relationships>
</file>

<file path=ppt/drawings/_rels/vmlDrawing7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wmf"/><Relationship Id="rId2" Type="http://schemas.openxmlformats.org/officeDocument/2006/relationships/image" Target="../media/image294.wmf"/><Relationship Id="rId1" Type="http://schemas.openxmlformats.org/officeDocument/2006/relationships/image" Target="../media/image29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AFDD2B5-0F3E-49D5-B025-C6F9308E7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B6B672A-7944-486E-9C1E-9B62CD441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53D5D32F-E649-49C9-B983-F36F952F89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3C170FB6-D027-4B45-845A-473F2D5AE5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B2426E1C-80A0-4716-A94A-F62AAB7FF9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A11EAD2C-90AA-44C0-9E15-0DE78CD897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E27FDBB3-B955-408A-9B91-52EFF33463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391DC01C-A25E-48A9-8FC2-47F428B5BB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B83A5695-837A-4533-B33F-2694CBB3AF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EA9FAE77-2C17-4777-8228-B857BEBE94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7676DAAC-7932-4ECA-8F63-EAAC0CD603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5228326D-DE06-48A3-BD8D-9E4DBCA3B5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4D253EE8-B05C-4AE4-9350-2AAFF8AC8D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38175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fld id="{191C5EA4-151A-4368-A3B2-84E9CA29C6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1.wmf"/><Relationship Id="rId9" Type="http://schemas.openxmlformats.org/officeDocument/2006/relationships/image" Target="../media/image5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54.emf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55.e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6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7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82.wmf"/><Relationship Id="rId18" Type="http://schemas.openxmlformats.org/officeDocument/2006/relationships/oleObject" Target="../embeddings/oleObject83.bin"/><Relationship Id="rId3" Type="http://schemas.openxmlformats.org/officeDocument/2006/relationships/image" Target="../media/image86.wmf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2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5" Type="http://schemas.openxmlformats.org/officeDocument/2006/relationships/image" Target="../media/image83.wmf"/><Relationship Id="rId10" Type="http://schemas.openxmlformats.org/officeDocument/2006/relationships/oleObject" Target="../embeddings/oleObject79.bin"/><Relationship Id="rId19" Type="http://schemas.openxmlformats.org/officeDocument/2006/relationships/image" Target="../media/image85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8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oleObject" Target="../embeddings/oleObject84.bin"/><Relationship Id="rId7" Type="http://schemas.openxmlformats.org/officeDocument/2006/relationships/image" Target="../media/image8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9.wmf"/><Relationship Id="rId11" Type="http://schemas.openxmlformats.org/officeDocument/2006/relationships/image" Target="../media/image91.emf"/><Relationship Id="rId5" Type="http://schemas.openxmlformats.org/officeDocument/2006/relationships/oleObject" Target="../embeddings/oleObject85.bin"/><Relationship Id="rId10" Type="http://schemas.openxmlformats.org/officeDocument/2006/relationships/oleObject" Target="../embeddings/oleObject87.bin"/><Relationship Id="rId4" Type="http://schemas.openxmlformats.org/officeDocument/2006/relationships/image" Target="../media/image88.wmf"/><Relationship Id="rId9" Type="http://schemas.openxmlformats.org/officeDocument/2006/relationships/image" Target="../media/image9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92.wmf"/><Relationship Id="rId4" Type="http://schemas.openxmlformats.org/officeDocument/2006/relationships/oleObject" Target="../embeddings/oleObject8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92.bin"/><Relationship Id="rId18" Type="http://schemas.openxmlformats.org/officeDocument/2006/relationships/image" Target="../media/image97.e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82.wmf"/><Relationship Id="rId17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3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90.bin"/><Relationship Id="rId15" Type="http://schemas.openxmlformats.org/officeDocument/2006/relationships/image" Target="../media/image96.wmf"/><Relationship Id="rId10" Type="http://schemas.openxmlformats.org/officeDocument/2006/relationships/image" Target="../media/image81.wmf"/><Relationship Id="rId4" Type="http://schemas.openxmlformats.org/officeDocument/2006/relationships/image" Target="../media/image93.e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9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99.bin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9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05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100.bin"/><Relationship Id="rId21" Type="http://schemas.openxmlformats.org/officeDocument/2006/relationships/oleObject" Target="../embeddings/oleObject109.bin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20" Type="http://schemas.openxmlformats.org/officeDocument/2006/relationships/image" Target="../media/image102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1.bin"/><Relationship Id="rId15" Type="http://schemas.openxmlformats.org/officeDocument/2006/relationships/oleObject" Target="../embeddings/oleObject106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08.bin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12.wmf"/><Relationship Id="rId22" Type="http://schemas.openxmlformats.org/officeDocument/2006/relationships/image" Target="../media/image10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115.bin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0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0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121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116.bin"/><Relationship Id="rId21" Type="http://schemas.openxmlformats.org/officeDocument/2006/relationships/oleObject" Target="../embeddings/oleObject125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7.bin"/><Relationship Id="rId15" Type="http://schemas.openxmlformats.org/officeDocument/2006/relationships/oleObject" Target="../embeddings/oleObject122.bin"/><Relationship Id="rId10" Type="http://schemas.openxmlformats.org/officeDocument/2006/relationships/image" Target="../media/image113.wmf"/><Relationship Id="rId19" Type="http://schemas.openxmlformats.org/officeDocument/2006/relationships/oleObject" Target="../embeddings/oleObject124.bin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19.bin"/><Relationship Id="rId14" Type="http://schemas.openxmlformats.org/officeDocument/2006/relationships/image" Target="../media/image11.wmf"/><Relationship Id="rId22" Type="http://schemas.openxmlformats.org/officeDocument/2006/relationships/image" Target="../media/image11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12" Type="http://schemas.openxmlformats.org/officeDocument/2006/relationships/image" Target="../media/image1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7.bin"/><Relationship Id="rId10" Type="http://schemas.openxmlformats.org/officeDocument/2006/relationships/image" Target="../media/image118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2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99.bin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9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image" Target="../media/image97.emf"/><Relationship Id="rId3" Type="http://schemas.openxmlformats.org/officeDocument/2006/relationships/image" Target="../media/image124.emf"/><Relationship Id="rId7" Type="http://schemas.openxmlformats.org/officeDocument/2006/relationships/image" Target="../media/image121.wmf"/><Relationship Id="rId12" Type="http://schemas.openxmlformats.org/officeDocument/2006/relationships/image" Target="../media/image1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32.bin"/><Relationship Id="rId11" Type="http://schemas.openxmlformats.org/officeDocument/2006/relationships/oleObject" Target="../embeddings/oleObject134.bin"/><Relationship Id="rId5" Type="http://schemas.openxmlformats.org/officeDocument/2006/relationships/image" Target="../media/image120.wmf"/><Relationship Id="rId10" Type="http://schemas.openxmlformats.org/officeDocument/2006/relationships/image" Target="../media/image125.wmf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12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13" Type="http://schemas.openxmlformats.org/officeDocument/2006/relationships/image" Target="../media/image129.emf"/><Relationship Id="rId3" Type="http://schemas.openxmlformats.org/officeDocument/2006/relationships/image" Target="../media/image124.emf"/><Relationship Id="rId7" Type="http://schemas.openxmlformats.org/officeDocument/2006/relationships/image" Target="../media/image127.emf"/><Relationship Id="rId12" Type="http://schemas.openxmlformats.org/officeDocument/2006/relationships/oleObject" Target="../embeddings/oleObject1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36.bin"/><Relationship Id="rId11" Type="http://schemas.openxmlformats.org/officeDocument/2006/relationships/image" Target="../media/image131.wmf"/><Relationship Id="rId5" Type="http://schemas.openxmlformats.org/officeDocument/2006/relationships/image" Target="../media/image126.emf"/><Relationship Id="rId10" Type="http://schemas.openxmlformats.org/officeDocument/2006/relationships/image" Target="../media/image130.jpeg"/><Relationship Id="rId4" Type="http://schemas.openxmlformats.org/officeDocument/2006/relationships/oleObject" Target="../embeddings/oleObject135.bin"/><Relationship Id="rId9" Type="http://schemas.openxmlformats.org/officeDocument/2006/relationships/image" Target="../media/image128.wmf"/><Relationship Id="rId14" Type="http://schemas.openxmlformats.org/officeDocument/2006/relationships/image" Target="../media/image9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06.bin"/><Relationship Id="rId18" Type="http://schemas.openxmlformats.org/officeDocument/2006/relationships/image" Target="../media/image102.wmf"/><Relationship Id="rId3" Type="http://schemas.openxmlformats.org/officeDocument/2006/relationships/oleObject" Target="../embeddings/oleObject100.bin"/><Relationship Id="rId21" Type="http://schemas.openxmlformats.org/officeDocument/2006/relationships/oleObject" Target="../embeddings/oleObject142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image" Target="../media/image132.e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39.bin"/><Relationship Id="rId15" Type="http://schemas.openxmlformats.org/officeDocument/2006/relationships/oleObject" Target="../embeddings/oleObject107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41.bin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3.wmf"/><Relationship Id="rId22" Type="http://schemas.openxmlformats.org/officeDocument/2006/relationships/image" Target="../media/image133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5.bin"/><Relationship Id="rId12" Type="http://schemas.openxmlformats.org/officeDocument/2006/relationships/image" Target="../media/image1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147.bin"/><Relationship Id="rId5" Type="http://schemas.openxmlformats.org/officeDocument/2006/relationships/oleObject" Target="../embeddings/oleObject144.bin"/><Relationship Id="rId10" Type="http://schemas.openxmlformats.org/officeDocument/2006/relationships/image" Target="../media/image137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46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06.bin"/><Relationship Id="rId18" Type="http://schemas.openxmlformats.org/officeDocument/2006/relationships/image" Target="../media/image102.wmf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5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0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49.bin"/><Relationship Id="rId15" Type="http://schemas.openxmlformats.org/officeDocument/2006/relationships/oleObject" Target="../embeddings/oleObject107.bin"/><Relationship Id="rId10" Type="http://schemas.openxmlformats.org/officeDocument/2006/relationships/image" Target="../media/image11.wmf"/><Relationship Id="rId4" Type="http://schemas.openxmlformats.org/officeDocument/2006/relationships/image" Target="../media/image139.wmf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14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154.bin"/><Relationship Id="rId4" Type="http://schemas.openxmlformats.org/officeDocument/2006/relationships/image" Target="../media/image14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3" Type="http://schemas.openxmlformats.org/officeDocument/2006/relationships/oleObject" Target="../embeddings/oleObject155.bin"/><Relationship Id="rId7" Type="http://schemas.openxmlformats.org/officeDocument/2006/relationships/oleObject" Target="../embeddings/oleObject1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46.wmf"/><Relationship Id="rId5" Type="http://schemas.openxmlformats.org/officeDocument/2006/relationships/oleObject" Target="../embeddings/oleObject156.bin"/><Relationship Id="rId4" Type="http://schemas.openxmlformats.org/officeDocument/2006/relationships/image" Target="../media/image14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163.bin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0" Type="http://schemas.openxmlformats.org/officeDocument/2006/relationships/image" Target="../media/image149.wmf"/><Relationship Id="rId4" Type="http://schemas.openxmlformats.org/officeDocument/2006/relationships/image" Target="../media/image148.w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151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53.wmf"/><Relationship Id="rId5" Type="http://schemas.openxmlformats.org/officeDocument/2006/relationships/oleObject" Target="../embeddings/oleObject165.bin"/><Relationship Id="rId4" Type="http://schemas.openxmlformats.org/officeDocument/2006/relationships/image" Target="../media/image152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oleObject" Target="../embeddings/oleObject167.bin"/><Relationship Id="rId7" Type="http://schemas.openxmlformats.org/officeDocument/2006/relationships/oleObject" Target="../embeddings/oleObject1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168.bin"/><Relationship Id="rId10" Type="http://schemas.openxmlformats.org/officeDocument/2006/relationships/image" Target="../media/image158.wmf"/><Relationship Id="rId4" Type="http://schemas.openxmlformats.org/officeDocument/2006/relationships/image" Target="../media/image155.wmf"/><Relationship Id="rId9" Type="http://schemas.openxmlformats.org/officeDocument/2006/relationships/oleObject" Target="../embeddings/oleObject170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oleObject" Target="../embeddings/oleObject171.bin"/><Relationship Id="rId7" Type="http://schemas.openxmlformats.org/officeDocument/2006/relationships/oleObject" Target="../embeddings/oleObject1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60.wmf"/><Relationship Id="rId5" Type="http://schemas.openxmlformats.org/officeDocument/2006/relationships/oleObject" Target="../embeddings/oleObject172.bin"/><Relationship Id="rId10" Type="http://schemas.openxmlformats.org/officeDocument/2006/relationships/image" Target="../media/image162.wmf"/><Relationship Id="rId4" Type="http://schemas.openxmlformats.org/officeDocument/2006/relationships/image" Target="../media/image159.wmf"/><Relationship Id="rId9" Type="http://schemas.openxmlformats.org/officeDocument/2006/relationships/oleObject" Target="../embeddings/oleObject17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oleObject" Target="../embeddings/oleObject175.bin"/><Relationship Id="rId7" Type="http://schemas.openxmlformats.org/officeDocument/2006/relationships/oleObject" Target="../embeddings/oleObject1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64.wmf"/><Relationship Id="rId5" Type="http://schemas.openxmlformats.org/officeDocument/2006/relationships/oleObject" Target="../embeddings/oleObject176.bin"/><Relationship Id="rId4" Type="http://schemas.openxmlformats.org/officeDocument/2006/relationships/image" Target="../media/image163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3" Type="http://schemas.openxmlformats.org/officeDocument/2006/relationships/oleObject" Target="../embeddings/oleObject178.bin"/><Relationship Id="rId7" Type="http://schemas.openxmlformats.org/officeDocument/2006/relationships/oleObject" Target="../embeddings/oleObject1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67.wmf"/><Relationship Id="rId5" Type="http://schemas.openxmlformats.org/officeDocument/2006/relationships/oleObject" Target="../embeddings/oleObject179.bin"/><Relationship Id="rId4" Type="http://schemas.openxmlformats.org/officeDocument/2006/relationships/image" Target="../media/image166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oleObject" Target="../embeddings/oleObject181.bin"/><Relationship Id="rId7" Type="http://schemas.openxmlformats.org/officeDocument/2006/relationships/oleObject" Target="../embeddings/oleObject1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70.wmf"/><Relationship Id="rId5" Type="http://schemas.openxmlformats.org/officeDocument/2006/relationships/oleObject" Target="../embeddings/oleObject182.bin"/><Relationship Id="rId4" Type="http://schemas.openxmlformats.org/officeDocument/2006/relationships/image" Target="../media/image169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3" Type="http://schemas.openxmlformats.org/officeDocument/2006/relationships/oleObject" Target="../embeddings/oleObject184.bin"/><Relationship Id="rId7" Type="http://schemas.openxmlformats.org/officeDocument/2006/relationships/oleObject" Target="../embeddings/oleObject1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73.wmf"/><Relationship Id="rId5" Type="http://schemas.openxmlformats.org/officeDocument/2006/relationships/oleObject" Target="../embeddings/oleObject185.bin"/><Relationship Id="rId10" Type="http://schemas.openxmlformats.org/officeDocument/2006/relationships/image" Target="../media/image46.wmf"/><Relationship Id="rId4" Type="http://schemas.openxmlformats.org/officeDocument/2006/relationships/image" Target="../media/image172.wmf"/><Relationship Id="rId9" Type="http://schemas.openxmlformats.org/officeDocument/2006/relationships/oleObject" Target="../embeddings/oleObject4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75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77.wmf"/><Relationship Id="rId5" Type="http://schemas.openxmlformats.org/officeDocument/2006/relationships/oleObject" Target="../embeddings/oleObject189.bin"/><Relationship Id="rId4" Type="http://schemas.openxmlformats.org/officeDocument/2006/relationships/image" Target="../media/image17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3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3" Type="http://schemas.openxmlformats.org/officeDocument/2006/relationships/oleObject" Target="../embeddings/oleObject190.bin"/><Relationship Id="rId7" Type="http://schemas.openxmlformats.org/officeDocument/2006/relationships/oleObject" Target="../embeddings/oleObject1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79.wmf"/><Relationship Id="rId5" Type="http://schemas.openxmlformats.org/officeDocument/2006/relationships/oleObject" Target="../embeddings/oleObject191.bin"/><Relationship Id="rId10" Type="http://schemas.openxmlformats.org/officeDocument/2006/relationships/image" Target="../media/image181.wmf"/><Relationship Id="rId4" Type="http://schemas.openxmlformats.org/officeDocument/2006/relationships/image" Target="../media/image178.wmf"/><Relationship Id="rId9" Type="http://schemas.openxmlformats.org/officeDocument/2006/relationships/oleObject" Target="../embeddings/oleObject193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3" Type="http://schemas.openxmlformats.org/officeDocument/2006/relationships/oleObject" Target="../embeddings/oleObject194.bin"/><Relationship Id="rId7" Type="http://schemas.openxmlformats.org/officeDocument/2006/relationships/oleObject" Target="../embeddings/oleObject1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83.wmf"/><Relationship Id="rId5" Type="http://schemas.openxmlformats.org/officeDocument/2006/relationships/oleObject" Target="../embeddings/oleObject195.bin"/><Relationship Id="rId4" Type="http://schemas.openxmlformats.org/officeDocument/2006/relationships/image" Target="../media/image182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13" Type="http://schemas.openxmlformats.org/officeDocument/2006/relationships/oleObject" Target="../embeddings/oleObject202.bin"/><Relationship Id="rId3" Type="http://schemas.openxmlformats.org/officeDocument/2006/relationships/oleObject" Target="../embeddings/oleObject197.bin"/><Relationship Id="rId7" Type="http://schemas.openxmlformats.org/officeDocument/2006/relationships/oleObject" Target="../embeddings/oleObject199.bin"/><Relationship Id="rId12" Type="http://schemas.openxmlformats.org/officeDocument/2006/relationships/image" Target="../media/image1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86.wmf"/><Relationship Id="rId11" Type="http://schemas.openxmlformats.org/officeDocument/2006/relationships/oleObject" Target="../embeddings/oleObject201.bin"/><Relationship Id="rId5" Type="http://schemas.openxmlformats.org/officeDocument/2006/relationships/oleObject" Target="../embeddings/oleObject198.bin"/><Relationship Id="rId10" Type="http://schemas.openxmlformats.org/officeDocument/2006/relationships/image" Target="../media/image188.wmf"/><Relationship Id="rId4" Type="http://schemas.openxmlformats.org/officeDocument/2006/relationships/image" Target="../media/image185.wmf"/><Relationship Id="rId9" Type="http://schemas.openxmlformats.org/officeDocument/2006/relationships/oleObject" Target="../embeddings/oleObject200.bin"/><Relationship Id="rId14" Type="http://schemas.openxmlformats.org/officeDocument/2006/relationships/image" Target="../media/image190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208.bin"/><Relationship Id="rId18" Type="http://schemas.openxmlformats.org/officeDocument/2006/relationships/image" Target="../media/image193.wmf"/><Relationship Id="rId26" Type="http://schemas.openxmlformats.org/officeDocument/2006/relationships/image" Target="../media/image197.wmf"/><Relationship Id="rId3" Type="http://schemas.openxmlformats.org/officeDocument/2006/relationships/oleObject" Target="../embeddings/oleObject203.bin"/><Relationship Id="rId21" Type="http://schemas.openxmlformats.org/officeDocument/2006/relationships/oleObject" Target="../embeddings/oleObject212.bin"/><Relationship Id="rId7" Type="http://schemas.openxmlformats.org/officeDocument/2006/relationships/oleObject" Target="../embeddings/oleObject205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210.bin"/><Relationship Id="rId25" Type="http://schemas.openxmlformats.org/officeDocument/2006/relationships/oleObject" Target="../embeddings/oleObject2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2.wmf"/><Relationship Id="rId20" Type="http://schemas.openxmlformats.org/officeDocument/2006/relationships/image" Target="../media/image194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207.bin"/><Relationship Id="rId24" Type="http://schemas.openxmlformats.org/officeDocument/2006/relationships/image" Target="../media/image196.wmf"/><Relationship Id="rId5" Type="http://schemas.openxmlformats.org/officeDocument/2006/relationships/oleObject" Target="../embeddings/oleObject204.bin"/><Relationship Id="rId15" Type="http://schemas.openxmlformats.org/officeDocument/2006/relationships/oleObject" Target="../embeddings/oleObject209.bin"/><Relationship Id="rId23" Type="http://schemas.openxmlformats.org/officeDocument/2006/relationships/oleObject" Target="../embeddings/oleObject213.bin"/><Relationship Id="rId28" Type="http://schemas.openxmlformats.org/officeDocument/2006/relationships/image" Target="../media/image198.wmf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211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206.bin"/><Relationship Id="rId14" Type="http://schemas.openxmlformats.org/officeDocument/2006/relationships/image" Target="../media/image191.wmf"/><Relationship Id="rId22" Type="http://schemas.openxmlformats.org/officeDocument/2006/relationships/image" Target="../media/image195.wmf"/><Relationship Id="rId27" Type="http://schemas.openxmlformats.org/officeDocument/2006/relationships/oleObject" Target="../embeddings/oleObject215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3" Type="http://schemas.openxmlformats.org/officeDocument/2006/relationships/oleObject" Target="../embeddings/oleObject216.bin"/><Relationship Id="rId7" Type="http://schemas.openxmlformats.org/officeDocument/2006/relationships/oleObject" Target="../embeddings/oleObject218.bin"/><Relationship Id="rId12" Type="http://schemas.openxmlformats.org/officeDocument/2006/relationships/image" Target="../media/image19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94.wmf"/><Relationship Id="rId11" Type="http://schemas.openxmlformats.org/officeDocument/2006/relationships/oleObject" Target="../embeddings/oleObject220.bin"/><Relationship Id="rId5" Type="http://schemas.openxmlformats.org/officeDocument/2006/relationships/oleObject" Target="../embeddings/oleObject217.bin"/><Relationship Id="rId10" Type="http://schemas.openxmlformats.org/officeDocument/2006/relationships/image" Target="../media/image196.wmf"/><Relationship Id="rId4" Type="http://schemas.openxmlformats.org/officeDocument/2006/relationships/image" Target="../media/image199.wmf"/><Relationship Id="rId9" Type="http://schemas.openxmlformats.org/officeDocument/2006/relationships/oleObject" Target="../embeddings/oleObject219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image" Target="../media/image202.wmf"/><Relationship Id="rId3" Type="http://schemas.openxmlformats.org/officeDocument/2006/relationships/oleObject" Target="../embeddings/oleObject221.bin"/><Relationship Id="rId7" Type="http://schemas.openxmlformats.org/officeDocument/2006/relationships/oleObject" Target="../embeddings/oleObject223.bin"/><Relationship Id="rId12" Type="http://schemas.openxmlformats.org/officeDocument/2006/relationships/oleObject" Target="../embeddings/oleObject2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0.wmf"/><Relationship Id="rId11" Type="http://schemas.openxmlformats.org/officeDocument/2006/relationships/image" Target="../media/image201.emf"/><Relationship Id="rId5" Type="http://schemas.openxmlformats.org/officeDocument/2006/relationships/oleObject" Target="../embeddings/oleObject222.bin"/><Relationship Id="rId10" Type="http://schemas.openxmlformats.org/officeDocument/2006/relationships/oleObject" Target="../embeddings/oleObject225.bin"/><Relationship Id="rId4" Type="http://schemas.openxmlformats.org/officeDocument/2006/relationships/image" Target="../media/image200.wmf"/><Relationship Id="rId9" Type="http://schemas.openxmlformats.org/officeDocument/2006/relationships/oleObject" Target="../embeddings/oleObject224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232.bin"/><Relationship Id="rId18" Type="http://schemas.openxmlformats.org/officeDocument/2006/relationships/image" Target="../media/image205.wmf"/><Relationship Id="rId3" Type="http://schemas.openxmlformats.org/officeDocument/2006/relationships/oleObject" Target="../embeddings/oleObject227.bin"/><Relationship Id="rId7" Type="http://schemas.openxmlformats.org/officeDocument/2006/relationships/oleObject" Target="../embeddings/oleObject229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23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4.wmf"/><Relationship Id="rId1" Type="http://schemas.openxmlformats.org/officeDocument/2006/relationships/vmlDrawing" Target="../drawings/vmlDrawing5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231.bin"/><Relationship Id="rId5" Type="http://schemas.openxmlformats.org/officeDocument/2006/relationships/oleObject" Target="../embeddings/oleObject228.bin"/><Relationship Id="rId15" Type="http://schemas.openxmlformats.org/officeDocument/2006/relationships/oleObject" Target="../embeddings/oleObject233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230.bin"/><Relationship Id="rId14" Type="http://schemas.openxmlformats.org/officeDocument/2006/relationships/image" Target="../media/image203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230.bin"/><Relationship Id="rId18" Type="http://schemas.openxmlformats.org/officeDocument/2006/relationships/image" Target="../media/image205.wmf"/><Relationship Id="rId3" Type="http://schemas.openxmlformats.org/officeDocument/2006/relationships/oleObject" Target="../embeddings/oleObject235.bin"/><Relationship Id="rId7" Type="http://schemas.openxmlformats.org/officeDocument/2006/relationships/oleObject" Target="../embeddings/oleObject227.bin"/><Relationship Id="rId12" Type="http://schemas.openxmlformats.org/officeDocument/2006/relationships/image" Target="../media/image4.wmf"/><Relationship Id="rId17" Type="http://schemas.openxmlformats.org/officeDocument/2006/relationships/oleObject" Target="../embeddings/oleObject23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wmf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07.wmf"/><Relationship Id="rId11" Type="http://schemas.openxmlformats.org/officeDocument/2006/relationships/oleObject" Target="../embeddings/oleObject229.bin"/><Relationship Id="rId5" Type="http://schemas.openxmlformats.org/officeDocument/2006/relationships/oleObject" Target="../embeddings/oleObject236.bin"/><Relationship Id="rId15" Type="http://schemas.openxmlformats.org/officeDocument/2006/relationships/oleObject" Target="../embeddings/oleObject231.bin"/><Relationship Id="rId10" Type="http://schemas.openxmlformats.org/officeDocument/2006/relationships/image" Target="../media/image3.wmf"/><Relationship Id="rId4" Type="http://schemas.openxmlformats.org/officeDocument/2006/relationships/image" Target="../media/image206.wmf"/><Relationship Id="rId9" Type="http://schemas.openxmlformats.org/officeDocument/2006/relationships/oleObject" Target="../embeddings/oleObject228.bin"/><Relationship Id="rId14" Type="http://schemas.openxmlformats.org/officeDocument/2006/relationships/image" Target="../media/image5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wmf"/><Relationship Id="rId13" Type="http://schemas.openxmlformats.org/officeDocument/2006/relationships/oleObject" Target="../embeddings/oleObject229.bin"/><Relationship Id="rId18" Type="http://schemas.openxmlformats.org/officeDocument/2006/relationships/image" Target="../media/image6.wmf"/><Relationship Id="rId3" Type="http://schemas.openxmlformats.org/officeDocument/2006/relationships/oleObject" Target="../embeddings/oleObject238.bin"/><Relationship Id="rId21" Type="http://schemas.openxmlformats.org/officeDocument/2006/relationships/oleObject" Target="../embeddings/oleObject242.bin"/><Relationship Id="rId7" Type="http://schemas.openxmlformats.org/officeDocument/2006/relationships/oleObject" Target="../embeddings/oleObject240.bin"/><Relationship Id="rId12" Type="http://schemas.openxmlformats.org/officeDocument/2006/relationships/image" Target="../media/image3.wmf"/><Relationship Id="rId17" Type="http://schemas.openxmlformats.org/officeDocument/2006/relationships/oleObject" Target="../embeddings/oleObject2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wmf"/><Relationship Id="rId20" Type="http://schemas.openxmlformats.org/officeDocument/2006/relationships/image" Target="../media/image205.wmf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09.wmf"/><Relationship Id="rId11" Type="http://schemas.openxmlformats.org/officeDocument/2006/relationships/oleObject" Target="../embeddings/oleObject228.bin"/><Relationship Id="rId5" Type="http://schemas.openxmlformats.org/officeDocument/2006/relationships/oleObject" Target="../embeddings/oleObject239.bin"/><Relationship Id="rId15" Type="http://schemas.openxmlformats.org/officeDocument/2006/relationships/oleObject" Target="../embeddings/oleObject230.bin"/><Relationship Id="rId10" Type="http://schemas.openxmlformats.org/officeDocument/2006/relationships/image" Target="../media/image2.wmf"/><Relationship Id="rId19" Type="http://schemas.openxmlformats.org/officeDocument/2006/relationships/oleObject" Target="../embeddings/oleObject241.bin"/><Relationship Id="rId4" Type="http://schemas.openxmlformats.org/officeDocument/2006/relationships/image" Target="../media/image208.wmf"/><Relationship Id="rId9" Type="http://schemas.openxmlformats.org/officeDocument/2006/relationships/oleObject" Target="../embeddings/oleObject227.bin"/><Relationship Id="rId14" Type="http://schemas.openxmlformats.org/officeDocument/2006/relationships/image" Target="../media/image4.wmf"/><Relationship Id="rId22" Type="http://schemas.openxmlformats.org/officeDocument/2006/relationships/image" Target="../media/image211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207.bin"/><Relationship Id="rId18" Type="http://schemas.openxmlformats.org/officeDocument/2006/relationships/image" Target="../media/image214.wmf"/><Relationship Id="rId3" Type="http://schemas.openxmlformats.org/officeDocument/2006/relationships/oleObject" Target="../embeddings/oleObject243.bin"/><Relationship Id="rId21" Type="http://schemas.openxmlformats.org/officeDocument/2006/relationships/oleObject" Target="../embeddings/oleObject247.bin"/><Relationship Id="rId7" Type="http://schemas.openxmlformats.org/officeDocument/2006/relationships/oleObject" Target="../embeddings/oleObject204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2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3.emf"/><Relationship Id="rId20" Type="http://schemas.openxmlformats.org/officeDocument/2006/relationships/image" Target="../media/image215.wmf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206.bin"/><Relationship Id="rId5" Type="http://schemas.openxmlformats.org/officeDocument/2006/relationships/oleObject" Target="../embeddings/oleObject203.bin"/><Relationship Id="rId15" Type="http://schemas.openxmlformats.org/officeDocument/2006/relationships/oleObject" Target="../embeddings/oleObject244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246.bin"/><Relationship Id="rId4" Type="http://schemas.openxmlformats.org/officeDocument/2006/relationships/image" Target="../media/image212.wmf"/><Relationship Id="rId9" Type="http://schemas.openxmlformats.org/officeDocument/2006/relationships/oleObject" Target="../embeddings/oleObject205.bin"/><Relationship Id="rId14" Type="http://schemas.openxmlformats.org/officeDocument/2006/relationships/image" Target="../media/image14.wmf"/><Relationship Id="rId22" Type="http://schemas.openxmlformats.org/officeDocument/2006/relationships/image" Target="../media/image2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5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248.bin"/><Relationship Id="rId3" Type="http://schemas.openxmlformats.org/officeDocument/2006/relationships/oleObject" Target="../embeddings/oleObject203.bin"/><Relationship Id="rId7" Type="http://schemas.openxmlformats.org/officeDocument/2006/relationships/oleObject" Target="../embeddings/oleObject205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207.bin"/><Relationship Id="rId5" Type="http://schemas.openxmlformats.org/officeDocument/2006/relationships/oleObject" Target="../embeddings/oleObject204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206.bin"/><Relationship Id="rId14" Type="http://schemas.openxmlformats.org/officeDocument/2006/relationships/image" Target="../media/image217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wmf"/><Relationship Id="rId3" Type="http://schemas.openxmlformats.org/officeDocument/2006/relationships/oleObject" Target="../embeddings/oleObject249.bin"/><Relationship Id="rId7" Type="http://schemas.openxmlformats.org/officeDocument/2006/relationships/oleObject" Target="../embeddings/oleObject2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19.wmf"/><Relationship Id="rId5" Type="http://schemas.openxmlformats.org/officeDocument/2006/relationships/oleObject" Target="../embeddings/oleObject250.bin"/><Relationship Id="rId4" Type="http://schemas.openxmlformats.org/officeDocument/2006/relationships/image" Target="../media/image218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wmf"/><Relationship Id="rId13" Type="http://schemas.openxmlformats.org/officeDocument/2006/relationships/oleObject" Target="../embeddings/oleObject257.bin"/><Relationship Id="rId3" Type="http://schemas.openxmlformats.org/officeDocument/2006/relationships/oleObject" Target="../embeddings/oleObject252.bin"/><Relationship Id="rId7" Type="http://schemas.openxmlformats.org/officeDocument/2006/relationships/oleObject" Target="../embeddings/oleObject254.bin"/><Relationship Id="rId12" Type="http://schemas.openxmlformats.org/officeDocument/2006/relationships/image" Target="../media/image2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20.wmf"/><Relationship Id="rId11" Type="http://schemas.openxmlformats.org/officeDocument/2006/relationships/oleObject" Target="../embeddings/oleObject256.bin"/><Relationship Id="rId5" Type="http://schemas.openxmlformats.org/officeDocument/2006/relationships/oleObject" Target="../embeddings/oleObject253.bin"/><Relationship Id="rId10" Type="http://schemas.openxmlformats.org/officeDocument/2006/relationships/image" Target="../media/image223.wmf"/><Relationship Id="rId4" Type="http://schemas.openxmlformats.org/officeDocument/2006/relationships/image" Target="../media/image221.wmf"/><Relationship Id="rId9" Type="http://schemas.openxmlformats.org/officeDocument/2006/relationships/oleObject" Target="../embeddings/oleObject255.bin"/><Relationship Id="rId14" Type="http://schemas.openxmlformats.org/officeDocument/2006/relationships/image" Target="../media/image225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wmf"/><Relationship Id="rId13" Type="http://schemas.openxmlformats.org/officeDocument/2006/relationships/oleObject" Target="../embeddings/oleObject263.bin"/><Relationship Id="rId3" Type="http://schemas.openxmlformats.org/officeDocument/2006/relationships/oleObject" Target="../embeddings/oleObject258.bin"/><Relationship Id="rId7" Type="http://schemas.openxmlformats.org/officeDocument/2006/relationships/oleObject" Target="../embeddings/oleObject260.bin"/><Relationship Id="rId12" Type="http://schemas.openxmlformats.org/officeDocument/2006/relationships/image" Target="../media/image23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2.wmf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27.wmf"/><Relationship Id="rId11" Type="http://schemas.openxmlformats.org/officeDocument/2006/relationships/oleObject" Target="../embeddings/oleObject262.bin"/><Relationship Id="rId5" Type="http://schemas.openxmlformats.org/officeDocument/2006/relationships/oleObject" Target="../embeddings/oleObject259.bin"/><Relationship Id="rId15" Type="http://schemas.openxmlformats.org/officeDocument/2006/relationships/oleObject" Target="../embeddings/oleObject264.bin"/><Relationship Id="rId10" Type="http://schemas.openxmlformats.org/officeDocument/2006/relationships/image" Target="../media/image229.wmf"/><Relationship Id="rId4" Type="http://schemas.openxmlformats.org/officeDocument/2006/relationships/image" Target="../media/image226.wmf"/><Relationship Id="rId9" Type="http://schemas.openxmlformats.org/officeDocument/2006/relationships/oleObject" Target="../embeddings/oleObject261.bin"/><Relationship Id="rId14" Type="http://schemas.openxmlformats.org/officeDocument/2006/relationships/image" Target="../media/image231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34.wmf"/><Relationship Id="rId5" Type="http://schemas.openxmlformats.org/officeDocument/2006/relationships/oleObject" Target="../embeddings/oleObject266.bin"/><Relationship Id="rId4" Type="http://schemas.openxmlformats.org/officeDocument/2006/relationships/image" Target="../media/image233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wmf"/><Relationship Id="rId13" Type="http://schemas.openxmlformats.org/officeDocument/2006/relationships/oleObject" Target="../embeddings/oleObject272.bin"/><Relationship Id="rId18" Type="http://schemas.openxmlformats.org/officeDocument/2006/relationships/image" Target="../media/image239.wmf"/><Relationship Id="rId3" Type="http://schemas.openxmlformats.org/officeDocument/2006/relationships/oleObject" Target="../embeddings/oleObject267.bin"/><Relationship Id="rId21" Type="http://schemas.openxmlformats.org/officeDocument/2006/relationships/oleObject" Target="../embeddings/oleObject276.bin"/><Relationship Id="rId7" Type="http://schemas.openxmlformats.org/officeDocument/2006/relationships/oleObject" Target="../embeddings/oleObject269.bin"/><Relationship Id="rId12" Type="http://schemas.openxmlformats.org/officeDocument/2006/relationships/image" Target="../media/image237.wmf"/><Relationship Id="rId17" Type="http://schemas.openxmlformats.org/officeDocument/2006/relationships/oleObject" Target="../embeddings/oleObject27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8.wmf"/><Relationship Id="rId20" Type="http://schemas.openxmlformats.org/officeDocument/2006/relationships/image" Target="../media/image240.wmf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24.wmf"/><Relationship Id="rId11" Type="http://schemas.openxmlformats.org/officeDocument/2006/relationships/oleObject" Target="../embeddings/oleObject271.bin"/><Relationship Id="rId5" Type="http://schemas.openxmlformats.org/officeDocument/2006/relationships/oleObject" Target="../embeddings/oleObject268.bin"/><Relationship Id="rId15" Type="http://schemas.openxmlformats.org/officeDocument/2006/relationships/oleObject" Target="../embeddings/oleObject273.bin"/><Relationship Id="rId10" Type="http://schemas.openxmlformats.org/officeDocument/2006/relationships/image" Target="../media/image236.wmf"/><Relationship Id="rId19" Type="http://schemas.openxmlformats.org/officeDocument/2006/relationships/oleObject" Target="../embeddings/oleObject275.bin"/><Relationship Id="rId4" Type="http://schemas.openxmlformats.org/officeDocument/2006/relationships/image" Target="../media/image220.wmf"/><Relationship Id="rId9" Type="http://schemas.openxmlformats.org/officeDocument/2006/relationships/oleObject" Target="../embeddings/oleObject270.bin"/><Relationship Id="rId14" Type="http://schemas.openxmlformats.org/officeDocument/2006/relationships/image" Target="../media/image219.wmf"/><Relationship Id="rId22" Type="http://schemas.openxmlformats.org/officeDocument/2006/relationships/image" Target="../media/image241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wmf"/><Relationship Id="rId3" Type="http://schemas.openxmlformats.org/officeDocument/2006/relationships/oleObject" Target="../embeddings/oleObject277.bin"/><Relationship Id="rId7" Type="http://schemas.openxmlformats.org/officeDocument/2006/relationships/oleObject" Target="../embeddings/oleObject279.bin"/><Relationship Id="rId12" Type="http://schemas.openxmlformats.org/officeDocument/2006/relationships/image" Target="../media/image2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43.wmf"/><Relationship Id="rId11" Type="http://schemas.openxmlformats.org/officeDocument/2006/relationships/oleObject" Target="../embeddings/oleObject281.bin"/><Relationship Id="rId5" Type="http://schemas.openxmlformats.org/officeDocument/2006/relationships/oleObject" Target="../embeddings/oleObject278.bin"/><Relationship Id="rId10" Type="http://schemas.openxmlformats.org/officeDocument/2006/relationships/image" Target="../media/image244.wmf"/><Relationship Id="rId4" Type="http://schemas.openxmlformats.org/officeDocument/2006/relationships/image" Target="../media/image242.wmf"/><Relationship Id="rId9" Type="http://schemas.openxmlformats.org/officeDocument/2006/relationships/oleObject" Target="../embeddings/oleObject280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wmf"/><Relationship Id="rId3" Type="http://schemas.openxmlformats.org/officeDocument/2006/relationships/oleObject" Target="../embeddings/oleObject282.bin"/><Relationship Id="rId7" Type="http://schemas.openxmlformats.org/officeDocument/2006/relationships/oleObject" Target="../embeddings/oleObject2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47.wmf"/><Relationship Id="rId5" Type="http://schemas.openxmlformats.org/officeDocument/2006/relationships/oleObject" Target="../embeddings/oleObject283.bin"/><Relationship Id="rId10" Type="http://schemas.openxmlformats.org/officeDocument/2006/relationships/image" Target="../media/image249.wmf"/><Relationship Id="rId4" Type="http://schemas.openxmlformats.org/officeDocument/2006/relationships/image" Target="../media/image246.wmf"/><Relationship Id="rId9" Type="http://schemas.openxmlformats.org/officeDocument/2006/relationships/oleObject" Target="../embeddings/oleObject285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wmf"/><Relationship Id="rId3" Type="http://schemas.openxmlformats.org/officeDocument/2006/relationships/oleObject" Target="../embeddings/oleObject286.bin"/><Relationship Id="rId7" Type="http://schemas.openxmlformats.org/officeDocument/2006/relationships/oleObject" Target="../embeddings/oleObject2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51.wmf"/><Relationship Id="rId5" Type="http://schemas.openxmlformats.org/officeDocument/2006/relationships/oleObject" Target="../embeddings/oleObject287.bin"/><Relationship Id="rId10" Type="http://schemas.openxmlformats.org/officeDocument/2006/relationships/image" Target="../media/image253.wmf"/><Relationship Id="rId4" Type="http://schemas.openxmlformats.org/officeDocument/2006/relationships/image" Target="../media/image250.wmf"/><Relationship Id="rId9" Type="http://schemas.openxmlformats.org/officeDocument/2006/relationships/oleObject" Target="../embeddings/oleObject289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wmf"/><Relationship Id="rId3" Type="http://schemas.openxmlformats.org/officeDocument/2006/relationships/oleObject" Target="../embeddings/oleObject290.bin"/><Relationship Id="rId7" Type="http://schemas.openxmlformats.org/officeDocument/2006/relationships/oleObject" Target="../embeddings/oleObject292.bin"/><Relationship Id="rId12" Type="http://schemas.openxmlformats.org/officeDocument/2006/relationships/image" Target="../media/image2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55.wmf"/><Relationship Id="rId11" Type="http://schemas.openxmlformats.org/officeDocument/2006/relationships/oleObject" Target="../embeddings/oleObject294.bin"/><Relationship Id="rId5" Type="http://schemas.openxmlformats.org/officeDocument/2006/relationships/oleObject" Target="../embeddings/oleObject291.bin"/><Relationship Id="rId10" Type="http://schemas.openxmlformats.org/officeDocument/2006/relationships/image" Target="../media/image257.wmf"/><Relationship Id="rId4" Type="http://schemas.openxmlformats.org/officeDocument/2006/relationships/image" Target="../media/image254.wmf"/><Relationship Id="rId9" Type="http://schemas.openxmlformats.org/officeDocument/2006/relationships/oleObject" Target="../embeddings/oleObject29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3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60.wmf"/><Relationship Id="rId5" Type="http://schemas.openxmlformats.org/officeDocument/2006/relationships/oleObject" Target="../embeddings/oleObject296.bin"/><Relationship Id="rId4" Type="http://schemas.openxmlformats.org/officeDocument/2006/relationships/image" Target="../media/image259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wmf"/><Relationship Id="rId13" Type="http://schemas.openxmlformats.org/officeDocument/2006/relationships/oleObject" Target="../embeddings/oleObject302.bin"/><Relationship Id="rId3" Type="http://schemas.openxmlformats.org/officeDocument/2006/relationships/oleObject" Target="../embeddings/oleObject297.bin"/><Relationship Id="rId7" Type="http://schemas.openxmlformats.org/officeDocument/2006/relationships/oleObject" Target="../embeddings/oleObject299.bin"/><Relationship Id="rId12" Type="http://schemas.openxmlformats.org/officeDocument/2006/relationships/image" Target="../media/image26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7.wmf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62.wmf"/><Relationship Id="rId11" Type="http://schemas.openxmlformats.org/officeDocument/2006/relationships/oleObject" Target="../embeddings/oleObject301.bin"/><Relationship Id="rId5" Type="http://schemas.openxmlformats.org/officeDocument/2006/relationships/oleObject" Target="../embeddings/oleObject298.bin"/><Relationship Id="rId15" Type="http://schemas.openxmlformats.org/officeDocument/2006/relationships/oleObject" Target="../embeddings/oleObject303.bin"/><Relationship Id="rId10" Type="http://schemas.openxmlformats.org/officeDocument/2006/relationships/image" Target="../media/image264.wmf"/><Relationship Id="rId4" Type="http://schemas.openxmlformats.org/officeDocument/2006/relationships/image" Target="../media/image261.wmf"/><Relationship Id="rId9" Type="http://schemas.openxmlformats.org/officeDocument/2006/relationships/oleObject" Target="../embeddings/oleObject300.bin"/><Relationship Id="rId14" Type="http://schemas.openxmlformats.org/officeDocument/2006/relationships/image" Target="../media/image266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wmf"/><Relationship Id="rId13" Type="http://schemas.openxmlformats.org/officeDocument/2006/relationships/oleObject" Target="../embeddings/oleObject309.bin"/><Relationship Id="rId3" Type="http://schemas.openxmlformats.org/officeDocument/2006/relationships/oleObject" Target="../embeddings/oleObject304.bin"/><Relationship Id="rId7" Type="http://schemas.openxmlformats.org/officeDocument/2006/relationships/oleObject" Target="../embeddings/oleObject306.bin"/><Relationship Id="rId12" Type="http://schemas.openxmlformats.org/officeDocument/2006/relationships/image" Target="../media/image26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6.wmf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69.wmf"/><Relationship Id="rId11" Type="http://schemas.openxmlformats.org/officeDocument/2006/relationships/oleObject" Target="../embeddings/oleObject308.bin"/><Relationship Id="rId5" Type="http://schemas.openxmlformats.org/officeDocument/2006/relationships/oleObject" Target="../embeddings/oleObject305.bin"/><Relationship Id="rId15" Type="http://schemas.openxmlformats.org/officeDocument/2006/relationships/oleObject" Target="../embeddings/oleObject310.bin"/><Relationship Id="rId10" Type="http://schemas.openxmlformats.org/officeDocument/2006/relationships/image" Target="../media/image263.wmf"/><Relationship Id="rId4" Type="http://schemas.openxmlformats.org/officeDocument/2006/relationships/image" Target="../media/image268.wmf"/><Relationship Id="rId9" Type="http://schemas.openxmlformats.org/officeDocument/2006/relationships/oleObject" Target="../embeddings/oleObject307.bin"/><Relationship Id="rId14" Type="http://schemas.openxmlformats.org/officeDocument/2006/relationships/image" Target="../media/image265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wmf"/><Relationship Id="rId3" Type="http://schemas.openxmlformats.org/officeDocument/2006/relationships/oleObject" Target="../embeddings/oleObject311.bin"/><Relationship Id="rId7" Type="http://schemas.openxmlformats.org/officeDocument/2006/relationships/oleObject" Target="../embeddings/oleObject3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270.wmf"/><Relationship Id="rId5" Type="http://schemas.openxmlformats.org/officeDocument/2006/relationships/oleObject" Target="../embeddings/oleObject312.bin"/><Relationship Id="rId10" Type="http://schemas.openxmlformats.org/officeDocument/2006/relationships/image" Target="../media/image272.wmf"/><Relationship Id="rId4" Type="http://schemas.openxmlformats.org/officeDocument/2006/relationships/image" Target="../media/image269.wmf"/><Relationship Id="rId9" Type="http://schemas.openxmlformats.org/officeDocument/2006/relationships/oleObject" Target="../embeddings/oleObject314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wmf"/><Relationship Id="rId3" Type="http://schemas.openxmlformats.org/officeDocument/2006/relationships/oleObject" Target="../embeddings/oleObject315.bin"/><Relationship Id="rId7" Type="http://schemas.openxmlformats.org/officeDocument/2006/relationships/oleObject" Target="../embeddings/oleObject3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71.wmf"/><Relationship Id="rId5" Type="http://schemas.openxmlformats.org/officeDocument/2006/relationships/oleObject" Target="../embeddings/oleObject316.bin"/><Relationship Id="rId4" Type="http://schemas.openxmlformats.org/officeDocument/2006/relationships/image" Target="../media/image273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wmf"/><Relationship Id="rId3" Type="http://schemas.openxmlformats.org/officeDocument/2006/relationships/oleObject" Target="../embeddings/oleObject318.bin"/><Relationship Id="rId7" Type="http://schemas.openxmlformats.org/officeDocument/2006/relationships/oleObject" Target="../embeddings/oleObject320.bin"/><Relationship Id="rId12" Type="http://schemas.openxmlformats.org/officeDocument/2006/relationships/image" Target="../media/image2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322.bin"/><Relationship Id="rId5" Type="http://schemas.openxmlformats.org/officeDocument/2006/relationships/oleObject" Target="../embeddings/oleObject319.bin"/><Relationship Id="rId10" Type="http://schemas.openxmlformats.org/officeDocument/2006/relationships/image" Target="../media/image278.wmf"/><Relationship Id="rId4" Type="http://schemas.openxmlformats.org/officeDocument/2006/relationships/image" Target="../media/image275.wmf"/><Relationship Id="rId9" Type="http://schemas.openxmlformats.org/officeDocument/2006/relationships/oleObject" Target="../embeddings/oleObject321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281.wmf"/><Relationship Id="rId5" Type="http://schemas.openxmlformats.org/officeDocument/2006/relationships/oleObject" Target="../embeddings/oleObject324.bin"/><Relationship Id="rId4" Type="http://schemas.openxmlformats.org/officeDocument/2006/relationships/image" Target="../media/image280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wmf"/><Relationship Id="rId13" Type="http://schemas.openxmlformats.org/officeDocument/2006/relationships/oleObject" Target="../embeddings/oleObject330.bin"/><Relationship Id="rId3" Type="http://schemas.openxmlformats.org/officeDocument/2006/relationships/oleObject" Target="../embeddings/oleObject325.bin"/><Relationship Id="rId7" Type="http://schemas.openxmlformats.org/officeDocument/2006/relationships/oleObject" Target="../embeddings/oleObject327.bin"/><Relationship Id="rId12" Type="http://schemas.openxmlformats.org/officeDocument/2006/relationships/image" Target="../media/image2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262.wmf"/><Relationship Id="rId11" Type="http://schemas.openxmlformats.org/officeDocument/2006/relationships/oleObject" Target="../embeddings/oleObject329.bin"/><Relationship Id="rId5" Type="http://schemas.openxmlformats.org/officeDocument/2006/relationships/oleObject" Target="../embeddings/oleObject326.bin"/><Relationship Id="rId10" Type="http://schemas.openxmlformats.org/officeDocument/2006/relationships/image" Target="../media/image264.wmf"/><Relationship Id="rId4" Type="http://schemas.openxmlformats.org/officeDocument/2006/relationships/image" Target="../media/image282.wmf"/><Relationship Id="rId9" Type="http://schemas.openxmlformats.org/officeDocument/2006/relationships/oleObject" Target="../embeddings/oleObject328.bin"/><Relationship Id="rId14" Type="http://schemas.openxmlformats.org/officeDocument/2006/relationships/image" Target="../media/image266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wmf"/><Relationship Id="rId3" Type="http://schemas.openxmlformats.org/officeDocument/2006/relationships/oleObject" Target="../embeddings/oleObject331.bin"/><Relationship Id="rId7" Type="http://schemas.openxmlformats.org/officeDocument/2006/relationships/oleObject" Target="../embeddings/oleObject3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270.wmf"/><Relationship Id="rId5" Type="http://schemas.openxmlformats.org/officeDocument/2006/relationships/oleObject" Target="../embeddings/oleObject332.bin"/><Relationship Id="rId10" Type="http://schemas.openxmlformats.org/officeDocument/2006/relationships/image" Target="../media/image285.emf"/><Relationship Id="rId4" Type="http://schemas.openxmlformats.org/officeDocument/2006/relationships/image" Target="../media/image283.wmf"/><Relationship Id="rId9" Type="http://schemas.openxmlformats.org/officeDocument/2006/relationships/oleObject" Target="../embeddings/oleObject334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wmf"/><Relationship Id="rId3" Type="http://schemas.openxmlformats.org/officeDocument/2006/relationships/oleObject" Target="../embeddings/oleObject335.bin"/><Relationship Id="rId7" Type="http://schemas.openxmlformats.org/officeDocument/2006/relationships/oleObject" Target="../embeddings/oleObject3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286.wmf"/><Relationship Id="rId5" Type="http://schemas.openxmlformats.org/officeDocument/2006/relationships/oleObject" Target="../embeddings/oleObject336.bin"/><Relationship Id="rId4" Type="http://schemas.openxmlformats.org/officeDocument/2006/relationships/image" Target="../media/image28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28.wmf"/><Relationship Id="rId26" Type="http://schemas.openxmlformats.org/officeDocument/2006/relationships/image" Target="../media/image33.wmf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31.wmf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30.bin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9.wmf"/><Relationship Id="rId22" Type="http://schemas.openxmlformats.org/officeDocument/2006/relationships/image" Target="../media/image30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wmf"/><Relationship Id="rId3" Type="http://schemas.openxmlformats.org/officeDocument/2006/relationships/oleObject" Target="../embeddings/oleObject338.bin"/><Relationship Id="rId7" Type="http://schemas.openxmlformats.org/officeDocument/2006/relationships/oleObject" Target="../embeddings/oleObject340.bin"/><Relationship Id="rId12" Type="http://schemas.openxmlformats.org/officeDocument/2006/relationships/image" Target="../media/image2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289.wmf"/><Relationship Id="rId11" Type="http://schemas.openxmlformats.org/officeDocument/2006/relationships/oleObject" Target="../embeddings/oleObject342.bin"/><Relationship Id="rId5" Type="http://schemas.openxmlformats.org/officeDocument/2006/relationships/oleObject" Target="../embeddings/oleObject339.bin"/><Relationship Id="rId10" Type="http://schemas.openxmlformats.org/officeDocument/2006/relationships/image" Target="../media/image291.wmf"/><Relationship Id="rId4" Type="http://schemas.openxmlformats.org/officeDocument/2006/relationships/image" Target="../media/image288.wmf"/><Relationship Id="rId9" Type="http://schemas.openxmlformats.org/officeDocument/2006/relationships/oleObject" Target="../embeddings/oleObject341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wmf"/><Relationship Id="rId3" Type="http://schemas.openxmlformats.org/officeDocument/2006/relationships/oleObject" Target="../embeddings/oleObject343.bin"/><Relationship Id="rId7" Type="http://schemas.openxmlformats.org/officeDocument/2006/relationships/oleObject" Target="../embeddings/oleObject3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294.wmf"/><Relationship Id="rId5" Type="http://schemas.openxmlformats.org/officeDocument/2006/relationships/oleObject" Target="../embeddings/oleObject344.bin"/><Relationship Id="rId4" Type="http://schemas.openxmlformats.org/officeDocument/2006/relationships/image" Target="../media/image29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026860" y="1146176"/>
            <a:ext cx="1928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9900"/>
                </a:solidFill>
              </a:rPr>
              <a:t>Spring 2024</a:t>
            </a:r>
            <a:endParaRPr lang="en-US" sz="3200" dirty="0">
              <a:solidFill>
                <a:srgbClr val="FF9900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6951663" y="4146551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>
                <a:solidFill>
                  <a:srgbClr val="0000FF"/>
                </a:solidFill>
              </a:rPr>
              <a:t>Notes 5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779964" y="450850"/>
            <a:ext cx="23526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ECE 6345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4496280" y="1906589"/>
            <a:ext cx="33153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Prof. David R. Jackson</a:t>
            </a:r>
          </a:p>
          <a:p>
            <a:pPr algn="ctr" eaLnBrk="0" hangingPunct="0"/>
            <a:r>
              <a:rPr lang="en-US" sz="2400"/>
              <a:t>ECE Dept.</a:t>
            </a:r>
          </a:p>
        </p:txBody>
      </p:sp>
      <p:pic>
        <p:nvPicPr>
          <p:cNvPr id="17415" name="Picture 6" descr="as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864" y="3198814"/>
            <a:ext cx="3749675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391DC01C-A25E-48A9-8FC2-47F428B5BB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981200" y="147639"/>
            <a:ext cx="8229600" cy="5540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Probe Inductance (cont.)</a:t>
            </a:r>
          </a:p>
        </p:txBody>
      </p:sp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3" name="Rectangle 12"/>
          <p:cNvSpPr>
            <a:spLocks noChangeArrowheads="1"/>
          </p:cNvSpPr>
          <p:nvPr/>
        </p:nvSpPr>
        <p:spPr bwMode="auto">
          <a:xfrm>
            <a:off x="370267" y="1275421"/>
            <a:ext cx="50141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Hence, eliminating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en-US" sz="2000" i="1" baseline="30000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000" dirty="0">
                <a:solidFill>
                  <a:srgbClr val="0000FF"/>
                </a:solidFill>
              </a:rPr>
              <a:t> using BC 1, we have:</a:t>
            </a:r>
          </a:p>
        </p:txBody>
      </p:sp>
      <p:graphicFrame>
        <p:nvGraphicFramePr>
          <p:cNvPr id="819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171790"/>
              </p:ext>
            </p:extLst>
          </p:nvPr>
        </p:nvGraphicFramePr>
        <p:xfrm>
          <a:off x="2908538" y="1849011"/>
          <a:ext cx="65881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3" imgW="3340080" imgH="507960" progId="Equation.DSMT4">
                  <p:embed/>
                </p:oleObj>
              </mc:Choice>
              <mc:Fallback>
                <p:oleObj name="Equation" r:id="rId3" imgW="3340080" imgH="5079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538" y="1849011"/>
                        <a:ext cx="658812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15"/>
          <p:cNvSpPr>
            <a:spLocks noChangeArrowheads="1"/>
          </p:cNvSpPr>
          <p:nvPr/>
        </p:nvSpPr>
        <p:spPr bwMode="auto">
          <a:xfrm>
            <a:off x="2443458" y="3413954"/>
            <a:ext cx="3420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676DAAC-7932-4ECA-8F63-EAAC0CD6038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15DC00E-4DF7-81E1-B231-6AB59FCBD7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527165"/>
              </p:ext>
            </p:extLst>
          </p:nvPr>
        </p:nvGraphicFramePr>
        <p:xfrm>
          <a:off x="2777699" y="4343494"/>
          <a:ext cx="7484750" cy="842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5" imgW="3835080" imgH="431640" progId="Equation.DSMT4">
                  <p:embed/>
                </p:oleObj>
              </mc:Choice>
              <mc:Fallback>
                <p:oleObj name="Equation" r:id="rId5" imgW="3835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7699" y="4343494"/>
                        <a:ext cx="7484750" cy="842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981200" y="147639"/>
            <a:ext cx="8229600" cy="5540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Probe Inductance (cont.)</a:t>
            </a:r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5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6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7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8" name="Rectangle 7"/>
          <p:cNvSpPr>
            <a:spLocks noChangeArrowheads="1"/>
          </p:cNvSpPr>
          <p:nvPr/>
        </p:nvSpPr>
        <p:spPr bwMode="auto">
          <a:xfrm>
            <a:off x="1501658" y="964632"/>
            <a:ext cx="2612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Wronskian Identity:</a:t>
            </a:r>
          </a:p>
        </p:txBody>
      </p:sp>
      <p:sp>
        <p:nvSpPr>
          <p:cNvPr id="9229" name="Rectangle 9"/>
          <p:cNvSpPr>
            <a:spLocks noChangeArrowheads="1"/>
          </p:cNvSpPr>
          <p:nvPr/>
        </p:nvSpPr>
        <p:spPr bwMode="auto">
          <a:xfrm>
            <a:off x="2051691" y="2767085"/>
            <a:ext cx="7421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Hence</a:t>
            </a:r>
          </a:p>
        </p:txBody>
      </p:sp>
      <p:graphicFrame>
        <p:nvGraphicFramePr>
          <p:cNvPr id="921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450693"/>
              </p:ext>
            </p:extLst>
          </p:nvPr>
        </p:nvGraphicFramePr>
        <p:xfrm>
          <a:off x="3133370" y="1473722"/>
          <a:ext cx="49085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3" imgW="2628720" imgH="431640" progId="Equation.DSMT4">
                  <p:embed/>
                </p:oleObj>
              </mc:Choice>
              <mc:Fallback>
                <p:oleObj name="Equation" r:id="rId3" imgW="2628720" imgH="431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370" y="1473722"/>
                        <a:ext cx="490855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735153"/>
              </p:ext>
            </p:extLst>
          </p:nvPr>
        </p:nvGraphicFramePr>
        <p:xfrm>
          <a:off x="3055700" y="3067098"/>
          <a:ext cx="44481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5" imgW="2463480" imgH="507960" progId="Equation.DSMT4">
                  <p:embed/>
                </p:oleObj>
              </mc:Choice>
              <mc:Fallback>
                <p:oleObj name="Equation" r:id="rId5" imgW="2463480" imgH="5079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700" y="3067098"/>
                        <a:ext cx="44481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3"/>
          <p:cNvGraphicFramePr>
            <a:graphicFrameLocks noChangeAspect="1"/>
          </p:cNvGraphicFramePr>
          <p:nvPr/>
        </p:nvGraphicFramePr>
        <p:xfrm>
          <a:off x="5378450" y="5878514"/>
          <a:ext cx="11557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7" imgW="583920" imgH="203040" progId="Equation.DSMT4">
                  <p:embed/>
                </p:oleObj>
              </mc:Choice>
              <mc:Fallback>
                <p:oleObj name="Equation" r:id="rId7" imgW="58392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5878514"/>
                        <a:ext cx="115570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822063" y="4488389"/>
            <a:ext cx="2930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4070351" y="5929313"/>
            <a:ext cx="1071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Next, use</a:t>
            </a:r>
          </a:p>
        </p:txBody>
      </p:sp>
      <p:graphicFrame>
        <p:nvGraphicFramePr>
          <p:cNvPr id="922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914362"/>
              </p:ext>
            </p:extLst>
          </p:nvPr>
        </p:nvGraphicFramePr>
        <p:xfrm>
          <a:off x="7623175" y="5711825"/>
          <a:ext cx="2500313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9" imgW="1384200" imgH="431640" progId="Equation.DSMT4">
                  <p:embed/>
                </p:oleObj>
              </mc:Choice>
              <mc:Fallback>
                <p:oleObj name="Equation" r:id="rId9" imgW="1384200" imgH="431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3175" y="5711825"/>
                        <a:ext cx="2500313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2" name="Rectangle 17"/>
          <p:cNvSpPr>
            <a:spLocks noChangeArrowheads="1"/>
          </p:cNvSpPr>
          <p:nvPr/>
        </p:nvSpPr>
        <p:spPr bwMode="auto">
          <a:xfrm>
            <a:off x="6975475" y="5913438"/>
            <a:ext cx="268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so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676DAAC-7932-4ECA-8F63-EAAC0CD6038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CB7735C-7D30-C1F4-9A35-93F38A012A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233382"/>
              </p:ext>
            </p:extLst>
          </p:nvPr>
        </p:nvGraphicFramePr>
        <p:xfrm>
          <a:off x="4475163" y="4645025"/>
          <a:ext cx="2922587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11" imgW="1549080" imgH="431640" progId="Equation.DSMT4">
                  <p:embed/>
                </p:oleObj>
              </mc:Choice>
              <mc:Fallback>
                <p:oleObj name="Equation" r:id="rId11" imgW="1549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75163" y="4645025"/>
                        <a:ext cx="2922587" cy="81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981200" y="147639"/>
            <a:ext cx="8229600" cy="5540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Probe Inductance (cont.)</a:t>
            </a:r>
          </a:p>
        </p:txBody>
      </p:sp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3700463" y="4735630"/>
            <a:ext cx="316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so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291332" y="1002971"/>
            <a:ext cx="8650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Hence</a:t>
            </a:r>
          </a:p>
        </p:txBody>
      </p:sp>
      <p:graphicFrame>
        <p:nvGraphicFramePr>
          <p:cNvPr id="1024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323990"/>
              </p:ext>
            </p:extLst>
          </p:nvPr>
        </p:nvGraphicFramePr>
        <p:xfrm>
          <a:off x="2490788" y="1341438"/>
          <a:ext cx="37480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3" imgW="1968480" imgH="431640" progId="Equation.DSMT4">
                  <p:embed/>
                </p:oleObj>
              </mc:Choice>
              <mc:Fallback>
                <p:oleObj name="Equation" r:id="rId3" imgW="196848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1341438"/>
                        <a:ext cx="3748087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113029"/>
              </p:ext>
            </p:extLst>
          </p:nvPr>
        </p:nvGraphicFramePr>
        <p:xfrm>
          <a:off x="4554443" y="4551980"/>
          <a:ext cx="3821112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5" imgW="1765080" imgH="393480" progId="Equation.DSMT4">
                  <p:embed/>
                </p:oleObj>
              </mc:Choice>
              <mc:Fallback>
                <p:oleObj name="Equation" r:id="rId5" imgW="176508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443" y="4551980"/>
                        <a:ext cx="3821112" cy="8461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340261"/>
              </p:ext>
            </p:extLst>
          </p:nvPr>
        </p:nvGraphicFramePr>
        <p:xfrm>
          <a:off x="3925888" y="3065463"/>
          <a:ext cx="244157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7" imgW="1282680" imgH="482400" progId="Equation.DSMT4">
                  <p:embed/>
                </p:oleObj>
              </mc:Choice>
              <mc:Fallback>
                <p:oleObj name="Equation" r:id="rId7" imgW="1282680" imgH="482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8" y="3065463"/>
                        <a:ext cx="2441575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2078120" y="2709232"/>
            <a:ext cx="165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Next, we use</a:t>
            </a:r>
          </a:p>
        </p:txBody>
      </p:sp>
      <p:sp>
        <p:nvSpPr>
          <p:cNvPr id="10254" name="Text Box 19"/>
          <p:cNvSpPr txBox="1">
            <a:spLocks noChangeArrowheads="1"/>
          </p:cNvSpPr>
          <p:nvPr/>
        </p:nvSpPr>
        <p:spPr bwMode="auto">
          <a:xfrm>
            <a:off x="2308362" y="5827004"/>
            <a:ext cx="8302625" cy="641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Note:</a:t>
            </a:r>
            <a:r>
              <a:rPr lang="en-US" dirty="0"/>
              <a:t> The imaginary part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dirty="0"/>
              <a:t> should be fairly accurate for the probe feed of a patch, but not the real part (the radiation effects are very different).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676DAAC-7932-4ECA-8F63-EAAC0CD6038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50345" y="1896007"/>
            <a:ext cx="3944525" cy="11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981200" y="147639"/>
            <a:ext cx="8229600" cy="5540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Probe Inductance (cont.)</a:t>
            </a:r>
          </a:p>
        </p:txBody>
      </p:sp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86114" y="1016619"/>
            <a:ext cx="36696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We could also complex power: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676DAAC-7932-4ECA-8F63-EAAC0CD6038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223" y="1568460"/>
            <a:ext cx="3944525" cy="11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B7EAE1E-4BC9-04FD-014C-6130C6559F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816123"/>
              </p:ext>
            </p:extLst>
          </p:nvPr>
        </p:nvGraphicFramePr>
        <p:xfrm>
          <a:off x="959539" y="1541935"/>
          <a:ext cx="1741487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4" imgW="1741953" imgH="1042613" progId="Equation.DSMT4">
                  <p:embed/>
                </p:oleObj>
              </mc:Choice>
              <mc:Fallback>
                <p:oleObj name="Equation" r:id="rId4" imgW="1741953" imgH="1042613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B7EAE1E-4BC9-04FD-014C-6130C6559F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9539" y="1541935"/>
                        <a:ext cx="1741487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E608832-0A2A-0127-9B7F-7910CDF2C4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763956"/>
              </p:ext>
            </p:extLst>
          </p:nvPr>
        </p:nvGraphicFramePr>
        <p:xfrm>
          <a:off x="3207748" y="2401408"/>
          <a:ext cx="4330700" cy="385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6" imgW="2882880" imgH="2565360" progId="Equation.DSMT4">
                  <p:embed/>
                </p:oleObj>
              </mc:Choice>
              <mc:Fallback>
                <p:oleObj name="Equation" r:id="rId6" imgW="2882880" imgH="2565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7748" y="2401408"/>
                        <a:ext cx="4330700" cy="3856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F522AFA-4F1A-FDDF-B954-30162A72B3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04030"/>
              </p:ext>
            </p:extLst>
          </p:nvPr>
        </p:nvGraphicFramePr>
        <p:xfrm>
          <a:off x="7678477" y="3250798"/>
          <a:ext cx="38227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8" imgW="3822150" imgH="846131" progId="Equation.DSMT4">
                  <p:embed/>
                </p:oleObj>
              </mc:Choice>
              <mc:Fallback>
                <p:oleObj name="Equation" r:id="rId8" imgW="3822150" imgH="84613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78477" y="3250798"/>
                        <a:ext cx="3822700" cy="84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26A0C4F-3FE3-9FEB-8C19-5B6598F1B72D}"/>
              </a:ext>
            </a:extLst>
          </p:cNvPr>
          <p:cNvSpPr txBox="1"/>
          <p:nvPr/>
        </p:nvSpPr>
        <p:spPr>
          <a:xfrm>
            <a:off x="8973404" y="431269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(same result)</a:t>
            </a:r>
          </a:p>
        </p:txBody>
      </p:sp>
    </p:spTree>
    <p:extLst>
      <p:ext uri="{BB962C8B-B14F-4D97-AF65-F5344CB8AC3E}">
        <p14:creationId xmlns:p14="http://schemas.microsoft.com/office/powerpoint/2010/main" val="3292550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981200" y="147639"/>
            <a:ext cx="8229600" cy="5540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Probe Inductance (cont.)</a:t>
            </a:r>
          </a:p>
        </p:txBody>
      </p:sp>
      <p:sp>
        <p:nvSpPr>
          <p:cNvPr id="11273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4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5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6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7" name="Rectangle 7"/>
          <p:cNvSpPr>
            <a:spLocks noChangeArrowheads="1"/>
          </p:cNvSpPr>
          <p:nvPr/>
        </p:nvSpPr>
        <p:spPr bwMode="auto">
          <a:xfrm>
            <a:off x="3777582" y="5338712"/>
            <a:ext cx="692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where</a:t>
            </a:r>
          </a:p>
        </p:txBody>
      </p:sp>
      <p:sp>
        <p:nvSpPr>
          <p:cNvPr id="11278" name="Rectangle 8"/>
          <p:cNvSpPr>
            <a:spLocks noChangeArrowheads="1"/>
          </p:cNvSpPr>
          <p:nvPr/>
        </p:nvSpPr>
        <p:spPr bwMode="auto">
          <a:xfrm>
            <a:off x="1543777" y="3582208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For</a:t>
            </a:r>
          </a:p>
        </p:txBody>
      </p:sp>
      <p:graphicFrame>
        <p:nvGraphicFramePr>
          <p:cNvPr id="1126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223823"/>
              </p:ext>
            </p:extLst>
          </p:nvPr>
        </p:nvGraphicFramePr>
        <p:xfrm>
          <a:off x="2078002" y="3571750"/>
          <a:ext cx="834703" cy="312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3" imgW="469800" imgH="177480" progId="Equation.DSMT4">
                  <p:embed/>
                </p:oleObj>
              </mc:Choice>
              <mc:Fallback>
                <p:oleObj name="Equation" r:id="rId3" imgW="46980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02" y="3571750"/>
                        <a:ext cx="834703" cy="3122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528129"/>
              </p:ext>
            </p:extLst>
          </p:nvPr>
        </p:nvGraphicFramePr>
        <p:xfrm>
          <a:off x="5235351" y="3987486"/>
          <a:ext cx="285591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5" imgW="1625400" imgH="457200" progId="Equation.DSMT4">
                  <p:embed/>
                </p:oleObj>
              </mc:Choice>
              <mc:Fallback>
                <p:oleObj name="Equation" r:id="rId5" imgW="1625400" imgH="457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351" y="3987486"/>
                        <a:ext cx="2855912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3"/>
          <p:cNvGraphicFramePr>
            <a:graphicFrameLocks noChangeAspect="1"/>
          </p:cNvGraphicFramePr>
          <p:nvPr/>
        </p:nvGraphicFramePr>
        <p:xfrm>
          <a:off x="4647533" y="5332362"/>
          <a:ext cx="34956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7" imgW="1904760" imgH="203040" progId="Equation.DSMT4">
                  <p:embed/>
                </p:oleObj>
              </mc:Choice>
              <mc:Fallback>
                <p:oleObj name="Equation" r:id="rId7" imgW="190476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7533" y="5332362"/>
                        <a:ext cx="3495675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867455"/>
              </p:ext>
            </p:extLst>
          </p:nvPr>
        </p:nvGraphicFramePr>
        <p:xfrm>
          <a:off x="4415785" y="1217967"/>
          <a:ext cx="3792538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Equation" r:id="rId9" imgW="1752480" imgH="393480" progId="Equation.DSMT4">
                  <p:embed/>
                </p:oleObj>
              </mc:Choice>
              <mc:Fallback>
                <p:oleObj name="Equation" r:id="rId9" imgW="175248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785" y="1217967"/>
                        <a:ext cx="3792538" cy="8461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Rectangle 7"/>
          <p:cNvSpPr>
            <a:spLocks noChangeArrowheads="1"/>
          </p:cNvSpPr>
          <p:nvPr/>
        </p:nvSpPr>
        <p:spPr bwMode="auto">
          <a:xfrm>
            <a:off x="1113383" y="1478129"/>
            <a:ext cx="2935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Taking the imaginary part:</a:t>
            </a:r>
          </a:p>
        </p:txBody>
      </p:sp>
      <p:graphicFrame>
        <p:nvGraphicFramePr>
          <p:cNvPr id="1127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858608"/>
              </p:ext>
            </p:extLst>
          </p:nvPr>
        </p:nvGraphicFramePr>
        <p:xfrm>
          <a:off x="4186706" y="2341279"/>
          <a:ext cx="413067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Equation" r:id="rId11" imgW="2349360" imgH="304560" progId="Equation.DSMT4">
                  <p:embed/>
                </p:oleObj>
              </mc:Choice>
              <mc:Fallback>
                <p:oleObj name="Equation" r:id="rId11" imgW="2349360" imgH="3045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706" y="2341279"/>
                        <a:ext cx="4130675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676DAAC-7932-4ECA-8F63-EAAC0CD6038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1127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91591"/>
              </p:ext>
            </p:extLst>
          </p:nvPr>
        </p:nvGraphicFramePr>
        <p:xfrm>
          <a:off x="3260412" y="4198981"/>
          <a:ext cx="122713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Equation" r:id="rId13" imgW="698400" imgH="228600" progId="Equation.DSMT4">
                  <p:embed/>
                </p:oleObj>
              </mc:Choice>
              <mc:Fallback>
                <p:oleObj name="Equation" r:id="rId13" imgW="69840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412" y="4198981"/>
                        <a:ext cx="1227137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981200" y="147639"/>
            <a:ext cx="8229600" cy="5540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Probe Inductance (cont.)</a:t>
            </a:r>
          </a:p>
        </p:txBody>
      </p:sp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9" name="Rectangle 7"/>
          <p:cNvSpPr>
            <a:spLocks noChangeArrowheads="1"/>
          </p:cNvSpPr>
          <p:nvPr/>
        </p:nvSpPr>
        <p:spPr bwMode="auto">
          <a:xfrm>
            <a:off x="913737" y="1146176"/>
            <a:ext cx="5353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Approximating the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Bessel function, we have:</a:t>
            </a:r>
          </a:p>
        </p:txBody>
      </p:sp>
      <p:graphicFrame>
        <p:nvGraphicFramePr>
          <p:cNvPr id="1229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292439"/>
              </p:ext>
            </p:extLst>
          </p:nvPr>
        </p:nvGraphicFramePr>
        <p:xfrm>
          <a:off x="3861686" y="1727385"/>
          <a:ext cx="3431569" cy="86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3" imgW="1803240" imgH="457200" progId="Equation.DSMT4">
                  <p:embed/>
                </p:oleObj>
              </mc:Choice>
              <mc:Fallback>
                <p:oleObj name="Equation" r:id="rId3" imgW="1803240" imgH="457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1686" y="1727385"/>
                        <a:ext cx="3431569" cy="8669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Rectangle 13"/>
          <p:cNvSpPr>
            <a:spLocks noChangeArrowheads="1"/>
          </p:cNvSpPr>
          <p:nvPr/>
        </p:nvSpPr>
        <p:spPr bwMode="auto">
          <a:xfrm>
            <a:off x="2609353" y="3069585"/>
            <a:ext cx="2976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or</a:t>
            </a:r>
          </a:p>
        </p:txBody>
      </p:sp>
      <p:graphicFrame>
        <p:nvGraphicFramePr>
          <p:cNvPr id="1229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471649"/>
              </p:ext>
            </p:extLst>
          </p:nvPr>
        </p:nvGraphicFramePr>
        <p:xfrm>
          <a:off x="3344862" y="3295650"/>
          <a:ext cx="5533323" cy="10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5" imgW="2997000" imgH="558720" progId="Equation.DSMT4">
                  <p:embed/>
                </p:oleObj>
              </mc:Choice>
              <mc:Fallback>
                <p:oleObj name="Equation" r:id="rId5" imgW="2997000" imgH="5587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2" y="3295650"/>
                        <a:ext cx="5533323" cy="1036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Rectangle 15"/>
          <p:cNvSpPr>
            <a:spLocks noChangeArrowheads="1"/>
          </p:cNvSpPr>
          <p:nvPr/>
        </p:nvSpPr>
        <p:spPr bwMode="auto">
          <a:xfrm>
            <a:off x="3465631" y="4885899"/>
            <a:ext cx="4103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or</a:t>
            </a:r>
          </a:p>
        </p:txBody>
      </p:sp>
      <p:graphicFrame>
        <p:nvGraphicFramePr>
          <p:cNvPr id="122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738225"/>
              </p:ext>
            </p:extLst>
          </p:nvPr>
        </p:nvGraphicFramePr>
        <p:xfrm>
          <a:off x="3945250" y="5267052"/>
          <a:ext cx="4543425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7" imgW="2476440" imgH="558720" progId="Equation.DSMT4">
                  <p:embed/>
                </p:oleObj>
              </mc:Choice>
              <mc:Fallback>
                <p:oleObj name="Equation" r:id="rId7" imgW="2476440" imgH="55872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5250" y="5267052"/>
                        <a:ext cx="4543425" cy="103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676DAAC-7932-4ECA-8F63-EAAC0CD6038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981200" y="147639"/>
            <a:ext cx="8229600" cy="5540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Probe Inductance (cont.)</a:t>
            </a: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1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252397" y="1085660"/>
            <a:ext cx="32478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We then have (with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00FF"/>
                </a:solidFill>
              </a:rPr>
              <a:t>):</a:t>
            </a:r>
          </a:p>
        </p:txBody>
      </p:sp>
      <p:graphicFrame>
        <p:nvGraphicFramePr>
          <p:cNvPr id="133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231424"/>
              </p:ext>
            </p:extLst>
          </p:nvPr>
        </p:nvGraphicFramePr>
        <p:xfrm>
          <a:off x="2141538" y="1779588"/>
          <a:ext cx="6118225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3" imgW="3047760" imgH="558720" progId="Equation.DSMT4">
                  <p:embed/>
                </p:oleObj>
              </mc:Choice>
              <mc:Fallback>
                <p:oleObj name="Equation" r:id="rId3" imgW="3047760" imgH="5587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1779588"/>
                        <a:ext cx="6118225" cy="11128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676DAAC-7932-4ECA-8F63-EAAC0CD6038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6881CC4-4EF0-A2D5-D403-91EFA9045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926" y="3506646"/>
            <a:ext cx="18642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Alternative form: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C822231-A78B-4188-6EB6-CBFDB2B2EB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69241"/>
              </p:ext>
            </p:extLst>
          </p:nvPr>
        </p:nvGraphicFramePr>
        <p:xfrm>
          <a:off x="2049059" y="4239290"/>
          <a:ext cx="6296025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5" imgW="2984400" imgH="558720" progId="Equation.DSMT4">
                  <p:embed/>
                </p:oleObj>
              </mc:Choice>
              <mc:Fallback>
                <p:oleObj name="Equation" r:id="rId5" imgW="29844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49059" y="4239290"/>
                        <a:ext cx="6296025" cy="11779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6F39264-1741-3B62-EC38-3D6F8E13F9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605794"/>
              </p:ext>
            </p:extLst>
          </p:nvPr>
        </p:nvGraphicFramePr>
        <p:xfrm>
          <a:off x="1912037" y="6082471"/>
          <a:ext cx="349408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7" imgW="3494701" imgH="382508" progId="Equation.DSMT4">
                  <p:embed/>
                </p:oleObj>
              </mc:Choice>
              <mc:Fallback>
                <p:oleObj name="Equation" r:id="rId7" imgW="3494701" imgH="3825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12037" y="6082471"/>
                        <a:ext cx="3494087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64E5F55-585E-0B13-9E85-E2ED1AE80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005664"/>
              </p:ext>
            </p:extLst>
          </p:nvPr>
        </p:nvGraphicFramePr>
        <p:xfrm>
          <a:off x="6187909" y="6024302"/>
          <a:ext cx="2171345" cy="472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9" imgW="1168200" imgH="253800" progId="Equation.DSMT4">
                  <p:embed/>
                </p:oleObj>
              </mc:Choice>
              <mc:Fallback>
                <p:oleObj name="Equation" r:id="rId9" imgW="1168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87909" y="6024302"/>
                        <a:ext cx="2171345" cy="472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981200" y="147639"/>
            <a:ext cx="8229600" cy="5540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Probe Inductance (cont.)</a:t>
            </a: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1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676DAAC-7932-4ECA-8F63-EAAC0CD6038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6881CC4-4EF0-A2D5-D403-91EFA9045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123" y="1555016"/>
            <a:ext cx="50512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We can solve for the probe inductance using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C5D7737-20AC-3460-3FE8-DC0D01496A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440156"/>
              </p:ext>
            </p:extLst>
          </p:nvPr>
        </p:nvGraphicFramePr>
        <p:xfrm>
          <a:off x="5893298" y="1360971"/>
          <a:ext cx="3052810" cy="802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Equation" r:id="rId3" imgW="1739880" imgH="457200" progId="Equation.DSMT4">
                  <p:embed/>
                </p:oleObj>
              </mc:Choice>
              <mc:Fallback>
                <p:oleObj name="Equation" r:id="rId3" imgW="1739880" imgH="457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C5D7737-20AC-3460-3FE8-DC0D01496A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93298" y="1360971"/>
                        <a:ext cx="3052810" cy="802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2F11F94-A058-0800-7243-0A05787653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847739"/>
              </p:ext>
            </p:extLst>
          </p:nvPr>
        </p:nvGraphicFramePr>
        <p:xfrm>
          <a:off x="2689225" y="2574925"/>
          <a:ext cx="526732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Equation" r:id="rId5" imgW="2806560" imgH="558720" progId="Equation.DSMT4">
                  <p:embed/>
                </p:oleObj>
              </mc:Choice>
              <mc:Fallback>
                <p:oleObj name="Equation" r:id="rId5" imgW="28065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89225" y="2574925"/>
                        <a:ext cx="5267325" cy="10493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EB9528D-E2B0-F75A-AEAF-345ADEF0A037}"/>
              </a:ext>
            </a:extLst>
          </p:cNvPr>
          <p:cNvSpPr txBox="1"/>
          <p:nvPr/>
        </p:nvSpPr>
        <p:spPr>
          <a:xfrm>
            <a:off x="3091360" y="5555493"/>
            <a:ext cx="616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probe inductance is slightly dependent on frequency.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86B8FD9-08D4-71A4-23D2-47FDD10EBC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584863"/>
              </p:ext>
            </p:extLst>
          </p:nvPr>
        </p:nvGraphicFramePr>
        <p:xfrm>
          <a:off x="3118275" y="4159937"/>
          <a:ext cx="5918055" cy="971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7" imgW="3403440" imgH="558720" progId="Equation.DSMT4">
                  <p:embed/>
                </p:oleObj>
              </mc:Choice>
              <mc:Fallback>
                <p:oleObj name="Equation" r:id="rId7" imgW="34034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18275" y="4159937"/>
                        <a:ext cx="5918055" cy="971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377E87-CC79-FE84-43B8-551E389479AA}"/>
              </a:ext>
            </a:extLst>
          </p:cNvPr>
          <p:cNvCxnSpPr/>
          <p:nvPr/>
        </p:nvCxnSpPr>
        <p:spPr>
          <a:xfrm flipV="1">
            <a:off x="8625385" y="4885900"/>
            <a:ext cx="0" cy="5909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52850" y="6086475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practice, we can evaluate it using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845044"/>
              </p:ext>
            </p:extLst>
          </p:nvPr>
        </p:nvGraphicFramePr>
        <p:xfrm>
          <a:off x="7583490" y="6132513"/>
          <a:ext cx="133984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9" imgW="914400" imgH="228600" progId="Equation.DSMT4">
                  <p:embed/>
                </p:oleObj>
              </mc:Choice>
              <mc:Fallback>
                <p:oleObj name="Equation" r:id="rId9" imgW="914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83490" y="6132513"/>
                        <a:ext cx="1339848" cy="33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9033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17"/>
          <p:cNvSpPr>
            <a:spLocks noChangeArrowheads="1"/>
          </p:cNvSpPr>
          <p:nvPr/>
        </p:nvSpPr>
        <p:spPr bwMode="auto">
          <a:xfrm>
            <a:off x="3295650" y="2320759"/>
            <a:ext cx="5386388" cy="192881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703928" y="1355466"/>
            <a:ext cx="2508914" cy="55403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CC00CC"/>
                </a:solidFill>
              </a:rPr>
              <a:t>Example</a:t>
            </a:r>
          </a:p>
        </p:txBody>
      </p:sp>
      <p:graphicFrame>
        <p:nvGraphicFramePr>
          <p:cNvPr id="1536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517759"/>
              </p:ext>
            </p:extLst>
          </p:nvPr>
        </p:nvGraphicFramePr>
        <p:xfrm>
          <a:off x="3711575" y="2458872"/>
          <a:ext cx="465455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3" imgW="2806560" imgH="990360" progId="Equation.DSMT4">
                  <p:embed/>
                </p:oleObj>
              </mc:Choice>
              <mc:Fallback>
                <p:oleObj name="Equation" r:id="rId3" imgW="2806560" imgH="990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575" y="2458872"/>
                        <a:ext cx="4654550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133863"/>
              </p:ext>
            </p:extLst>
          </p:nvPr>
        </p:nvGraphicFramePr>
        <p:xfrm>
          <a:off x="4879881" y="4876966"/>
          <a:ext cx="21177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5" imgW="965160" imgH="241200" progId="Equation.DSMT4">
                  <p:embed/>
                </p:oleObj>
              </mc:Choice>
              <mc:Fallback>
                <p:oleObj name="Equation" r:id="rId5" imgW="965160" imgH="241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881" y="4876966"/>
                        <a:ext cx="2117725" cy="5334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676DAAC-7932-4ECA-8F63-EAAC0CD6038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7B83298-D04C-8BC4-45CA-E35BCF54DD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453671"/>
              </p:ext>
            </p:extLst>
          </p:nvPr>
        </p:nvGraphicFramePr>
        <p:xfrm>
          <a:off x="3811588" y="5810084"/>
          <a:ext cx="45720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7" imgW="2171520" imgH="266400" progId="Equation.DSMT4">
                  <p:embed/>
                </p:oleObj>
              </mc:Choice>
              <mc:Fallback>
                <p:oleObj name="Equation" r:id="rId7" imgW="21715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1588" y="5810084"/>
                        <a:ext cx="4572000" cy="56197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2BE2510-E972-F607-9D5E-C3CC41B21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47639"/>
            <a:ext cx="8229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Probe Inductance (cont.)</a:t>
            </a:r>
            <a:endParaRPr lang="en-US" sz="3600" b="1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0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1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676DAAC-7932-4ECA-8F63-EAAC0CD6038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6CFFAC-DED6-2FFC-7747-4DFA591C9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6" y="68264"/>
            <a:ext cx="6213474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Probe Inductance (cont.)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CD4661D6-5796-C00F-C098-80BB3B2BF669}"/>
              </a:ext>
            </a:extLst>
          </p:cNvPr>
          <p:cNvSpPr txBox="1">
            <a:spLocks/>
          </p:cNvSpPr>
          <p:nvPr/>
        </p:nvSpPr>
        <p:spPr bwMode="auto">
          <a:xfrm>
            <a:off x="9347200" y="638175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9CAB289-BCDD-89F5-CA40-1DDF1A7F6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392" y="882650"/>
            <a:ext cx="6832600" cy="50165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62BB38-600F-35D5-5226-2458038FB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992" y="1112838"/>
            <a:ext cx="65786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BB603FB1-2A0D-F662-63F4-03C006F49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985" y="876445"/>
            <a:ext cx="5911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dirty="0">
                <a:solidFill>
                  <a:srgbClr val="FF0000"/>
                </a:solidFill>
                <a:latin typeface="Arial" charset="0"/>
              </a:rPr>
              <a:t>Results: Probe Reactance (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sz="2400" i="1" baseline="-25000" dirty="0" err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=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sz="2400" i="1" baseline="-25000" dirty="0" err="1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=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L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)</a:t>
            </a:r>
            <a:endParaRPr lang="en-US" sz="2400" baseline="-25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714B816-0068-5FAE-8D41-E0DED73F0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" y="6400895"/>
            <a:ext cx="10906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normalized feed location ratio </a:t>
            </a:r>
            <a:r>
              <a:rPr lang="en-US" sz="1600" i="1" dirty="0" err="1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sz="1600" i="1" baseline="-25000" dirty="0" err="1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 is zero at the center of the patch (</a:t>
            </a: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), and is 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1.0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 at the patch edge (</a:t>
            </a: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).</a:t>
            </a: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60069527-50BB-CFAC-0550-EE867340A6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391139"/>
              </p:ext>
            </p:extLst>
          </p:nvPr>
        </p:nvGraphicFramePr>
        <p:xfrm>
          <a:off x="4447956" y="5317202"/>
          <a:ext cx="32543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Equation" r:id="rId4" imgW="165028" imgH="228501" progId="Equation.DSMT4">
                  <p:embed/>
                </p:oleObj>
              </mc:Choice>
              <mc:Fallback>
                <p:oleObj name="Equation" r:id="rId4" imgW="165028" imgH="228501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F835B171-C691-BF69-8C03-68C11A8688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7956" y="5317202"/>
                        <a:ext cx="325437" cy="5095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C3253A1-077B-2C7A-448B-9D5DB67EEE35}"/>
              </a:ext>
            </a:extLst>
          </p:cNvPr>
          <p:cNvSpPr txBox="1"/>
          <p:nvPr/>
        </p:nvSpPr>
        <p:spPr>
          <a:xfrm>
            <a:off x="1375236" y="5365751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Center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2418DA-1CA3-F3EC-F70D-65E53B674610}"/>
              </a:ext>
            </a:extLst>
          </p:cNvPr>
          <p:cNvSpPr txBox="1"/>
          <p:nvPr/>
        </p:nvSpPr>
        <p:spPr>
          <a:xfrm>
            <a:off x="6959607" y="5398407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Edge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557969-F314-A6EC-9310-0168BEEF419F}"/>
              </a:ext>
            </a:extLst>
          </p:cNvPr>
          <p:cNvSpPr txBox="1"/>
          <p:nvPr/>
        </p:nvSpPr>
        <p:spPr>
          <a:xfrm>
            <a:off x="4379692" y="1849664"/>
            <a:ext cx="202555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Rectangular patch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DC6E2F-7864-D950-170C-DE29FFB3EAD0}"/>
              </a:ext>
            </a:extLst>
          </p:cNvPr>
          <p:cNvGrpSpPr/>
          <p:nvPr/>
        </p:nvGrpSpPr>
        <p:grpSpPr>
          <a:xfrm>
            <a:off x="5735506" y="2880853"/>
            <a:ext cx="1592651" cy="2039621"/>
            <a:chOff x="6789606" y="2849103"/>
            <a:chExt cx="1592651" cy="2039621"/>
          </a:xfrm>
        </p:grpSpPr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5C158F26-906E-653A-A7D8-A55A4C3270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9606" y="4434699"/>
              <a:ext cx="3273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Arial" charset="0"/>
                </a:rPr>
                <a:t>L</a:t>
              </a: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E2D4F19A-3BF4-5130-9E8B-156328771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3893" y="3285349"/>
              <a:ext cx="1203325" cy="160337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9CC13486-63D9-8153-FDB4-92A40682E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6356" y="3588124"/>
              <a:ext cx="7457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dirty="0">
                  <a:latin typeface="Times New Roman" pitchFamily="18" charset="0"/>
                </a:rPr>
                <a:t>(</a:t>
              </a:r>
              <a:r>
                <a:rPr lang="en-US" sz="1600" i="1" dirty="0">
                  <a:latin typeface="Times New Roman" pitchFamily="18" charset="0"/>
                </a:rPr>
                <a:t>x</a:t>
              </a:r>
              <a:r>
                <a:rPr lang="en-US" sz="1600" baseline="-25000" dirty="0">
                  <a:latin typeface="Times New Roman" pitchFamily="18" charset="0"/>
                </a:rPr>
                <a:t>0</a:t>
              </a:r>
              <a:r>
                <a:rPr lang="en-US" sz="1600" dirty="0">
                  <a:latin typeface="Times New Roman" pitchFamily="18" charset="0"/>
                </a:rPr>
                <a:t>, </a:t>
              </a:r>
              <a:r>
                <a:rPr lang="en-US" sz="1600" i="1" dirty="0">
                  <a:latin typeface="Times New Roman" pitchFamily="18" charset="0"/>
                </a:rPr>
                <a:t>y</a:t>
              </a:r>
              <a:r>
                <a:rPr lang="en-US" sz="1600" baseline="-25000" dirty="0">
                  <a:latin typeface="Times New Roman" pitchFamily="18" charset="0"/>
                </a:rPr>
                <a:t>0</a:t>
              </a:r>
              <a:r>
                <a:rPr lang="en-US" sz="1600" dirty="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0657754D-AF76-1990-EF6F-6373FD9BFE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46755" y="4098149"/>
              <a:ext cx="1168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 sz="2000"/>
            </a:p>
          </p:txBody>
        </p:sp>
        <p:sp>
          <p:nvSpPr>
            <p:cNvPr id="19" name="Oval 10">
              <a:extLst>
                <a:ext uri="{FF2B5EF4-FFF2-40B4-BE49-F238E27FC236}">
                  <a16:creationId xmlns:a16="http://schemas.microsoft.com/office/drawing/2014/main" id="{0B8DE7C8-8D61-A217-A25D-F629E77E1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0506" y="4037824"/>
              <a:ext cx="123825" cy="123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176DD0A-C11B-6F29-D0D6-62B103603E99}"/>
                </a:ext>
              </a:extLst>
            </p:cNvPr>
            <p:cNvCxnSpPr/>
            <p:nvPr/>
          </p:nvCxnSpPr>
          <p:spPr bwMode="auto">
            <a:xfrm>
              <a:off x="8031382" y="4883777"/>
              <a:ext cx="350875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9E2E145-9A11-1BF8-8C9C-CEF9EAD864A2}"/>
                </a:ext>
              </a:extLst>
            </p:cNvPr>
            <p:cNvCxnSpPr/>
            <p:nvPr/>
          </p:nvCxnSpPr>
          <p:spPr bwMode="auto">
            <a:xfrm rot="5400000" flipH="1" flipV="1">
              <a:off x="6602207" y="3050328"/>
              <a:ext cx="404037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095285D-D6C5-DE81-BD0C-E241B502C8AE}"/>
                </a:ext>
              </a:extLst>
            </p:cNvPr>
            <p:cNvCxnSpPr/>
            <p:nvPr/>
          </p:nvCxnSpPr>
          <p:spPr bwMode="auto">
            <a:xfrm>
              <a:off x="7378536" y="3966358"/>
              <a:ext cx="0" cy="28500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0C04FEF1-A9C3-FEA5-BDFC-27F1B16C24B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4625299"/>
                </p:ext>
              </p:extLst>
            </p:nvPr>
          </p:nvGraphicFramePr>
          <p:xfrm>
            <a:off x="8161550" y="4633629"/>
            <a:ext cx="216929" cy="238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9" name="Equation" r:id="rId6" imgW="126720" imgH="139680" progId="Equation.DSMT4">
                    <p:embed/>
                  </p:oleObj>
                </mc:Choice>
                <mc:Fallback>
                  <p:oleObj name="Equation" r:id="rId6" imgW="126720" imgH="139680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54876AEF-9F92-9BEE-0462-E4084667542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161550" y="4633629"/>
                          <a:ext cx="216929" cy="2386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026C255C-3AC3-860E-423A-DC205F297FD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0087724"/>
                </p:ext>
              </p:extLst>
            </p:nvPr>
          </p:nvGraphicFramePr>
          <p:xfrm>
            <a:off x="6924675" y="2881312"/>
            <a:ext cx="206280" cy="243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0" name="Equation" r:id="rId8" imgW="139680" imgH="164880" progId="Equation.DSMT4">
                    <p:embed/>
                  </p:oleObj>
                </mc:Choice>
                <mc:Fallback>
                  <p:oleObj name="Equation" r:id="rId8" imgW="139680" imgH="164880" progId="Equation.DSMT4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C6D252E5-6100-3B8E-DCC5-9C066836073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924675" y="2881312"/>
                          <a:ext cx="206280" cy="2437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DDD9F2E6-4CD1-CEA7-A111-7B8D4E960A8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7125779"/>
                </p:ext>
              </p:extLst>
            </p:nvPr>
          </p:nvGraphicFramePr>
          <p:xfrm>
            <a:off x="8113712" y="3795712"/>
            <a:ext cx="259189" cy="259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1" name="Equation" r:id="rId10" imgW="177480" imgH="177480" progId="Equation.DSMT4">
                    <p:embed/>
                  </p:oleObj>
                </mc:Choice>
                <mc:Fallback>
                  <p:oleObj name="Equation" r:id="rId10" imgW="177480" imgH="177480" progId="Equation.DSMT4">
                    <p:embed/>
                    <p:pic>
                      <p:nvPicPr>
                        <p:cNvPr id="24" name="Object 23">
                          <a:extLst>
                            <a:ext uri="{FF2B5EF4-FFF2-40B4-BE49-F238E27FC236}">
                              <a16:creationId xmlns:a16="http://schemas.microsoft.com/office/drawing/2014/main" id="{47528DB9-737E-FCFD-96D3-FBD38C0D874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113712" y="3795712"/>
                          <a:ext cx="259189" cy="2591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60538BF5-2C01-80EA-A7B5-40DC23CBE8C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8933963"/>
                </p:ext>
              </p:extLst>
            </p:nvPr>
          </p:nvGraphicFramePr>
          <p:xfrm>
            <a:off x="7313944" y="4634861"/>
            <a:ext cx="206643" cy="244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2" name="Equation" r:id="rId12" imgW="139680" imgH="164880" progId="Equation.DSMT4">
                    <p:embed/>
                  </p:oleObj>
                </mc:Choice>
                <mc:Fallback>
                  <p:oleObj name="Equation" r:id="rId12" imgW="139680" imgH="164880" progId="Equation.DSMT4">
                    <p:embed/>
                    <p:pic>
                      <p:nvPicPr>
                        <p:cNvPr id="25" name="Object 24">
                          <a:extLst>
                            <a:ext uri="{FF2B5EF4-FFF2-40B4-BE49-F238E27FC236}">
                              <a16:creationId xmlns:a16="http://schemas.microsoft.com/office/drawing/2014/main" id="{0880D238-949E-7239-01CA-0781981D1DD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313944" y="4634861"/>
                          <a:ext cx="206643" cy="2442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650817E0-B29F-3E11-2E24-E30A610407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873475"/>
              </p:ext>
            </p:extLst>
          </p:nvPr>
        </p:nvGraphicFramePr>
        <p:xfrm>
          <a:off x="2716213" y="4124017"/>
          <a:ext cx="17081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" name="Equation" r:id="rId14" imgW="1054080" imgH="253800" progId="Equation.DSMT4">
                  <p:embed/>
                </p:oleObj>
              </mc:Choice>
              <mc:Fallback>
                <p:oleObj name="Equation" r:id="rId14" imgW="1054080" imgH="2538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6B771F21-21E6-E443-E27E-29BB899780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716213" y="4124017"/>
                        <a:ext cx="1708150" cy="4111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4B0A77B3-65A9-2789-21D9-4F89DB5D9A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937223"/>
              </p:ext>
            </p:extLst>
          </p:nvPr>
        </p:nvGraphicFramePr>
        <p:xfrm>
          <a:off x="9313863" y="1358900"/>
          <a:ext cx="1377950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Equation" r:id="rId16" imgW="888840" imgH="914400" progId="Equation.DSMT4">
                  <p:embed/>
                </p:oleObj>
              </mc:Choice>
              <mc:Fallback>
                <p:oleObj name="Equation" r:id="rId16" imgW="888840" imgH="9144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CC1F0B67-281C-5F87-CE57-6F836484EA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313863" y="1358900"/>
                        <a:ext cx="1377950" cy="14176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B16AEC7B-AA9A-40FD-21C1-15E9462359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578004"/>
              </p:ext>
            </p:extLst>
          </p:nvPr>
        </p:nvGraphicFramePr>
        <p:xfrm>
          <a:off x="8181406" y="3514772"/>
          <a:ext cx="3736279" cy="750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Equation" r:id="rId18" imgW="2781000" imgH="558720" progId="Equation.DSMT4">
                  <p:embed/>
                </p:oleObj>
              </mc:Choice>
              <mc:Fallback>
                <p:oleObj name="Equation" r:id="rId18" imgW="2781000" imgH="55872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B1C3AB3E-6D41-5B88-2379-59F0DAC5DC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181406" y="3514772"/>
                        <a:ext cx="3736279" cy="750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E7846D9B-8798-D448-5FE2-BFA48B9C89F9}"/>
              </a:ext>
            </a:extLst>
          </p:cNvPr>
          <p:cNvSpPr txBox="1"/>
          <p:nvPr/>
        </p:nvSpPr>
        <p:spPr>
          <a:xfrm>
            <a:off x="8083550" y="31242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CAD: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FE62B9-B1BA-986B-6AE8-8DC6D95F65A8}"/>
              </a:ext>
            </a:extLst>
          </p:cNvPr>
          <p:cNvSpPr txBox="1"/>
          <p:nvPr/>
        </p:nvSpPr>
        <p:spPr>
          <a:xfrm>
            <a:off x="8096250" y="455295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Exact: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693F779-5CCF-8B82-51B0-BA0C25F45965}"/>
              </a:ext>
            </a:extLst>
          </p:cNvPr>
          <p:cNvSpPr txBox="1"/>
          <p:nvPr/>
        </p:nvSpPr>
        <p:spPr>
          <a:xfrm>
            <a:off x="8235404" y="5003800"/>
            <a:ext cx="376577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cavity model for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with all infinite modes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(excluding 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(1,0)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term).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552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4751388" y="276225"/>
            <a:ext cx="2690812" cy="6111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</a:t>
            </a: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549876" y="1708323"/>
            <a:ext cx="107133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This set of notes discusses the probe inductance</a:t>
            </a:r>
            <a:r>
              <a:rPr lang="en-US" sz="2400" dirty="0">
                <a:solidFill>
                  <a:srgbClr val="FF33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of a coax-fed patch.</a:t>
            </a: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2029341" y="2751439"/>
            <a:ext cx="760496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/>
              <a:t> Introduce probe model for a parallel-plate waveguide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/>
              <a:t> Use this model to calculate the probe inductance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391DC01C-A25E-48A9-8FC2-47F428B5BB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600201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06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07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2213947" y="5649084"/>
            <a:ext cx="7359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Using image theory, we have an infinite set of “image probes.” </a:t>
            </a:r>
          </a:p>
        </p:txBody>
      </p: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377" y="2469039"/>
            <a:ext cx="43624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1" name="Text Box 8"/>
          <p:cNvSpPr txBox="1">
            <a:spLocks noChangeArrowheads="1"/>
          </p:cNvSpPr>
          <p:nvPr/>
        </p:nvSpPr>
        <p:spPr bwMode="auto">
          <a:xfrm>
            <a:off x="620972" y="1611313"/>
            <a:ext cx="1080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Image theory can be used to improve the simple parallel-plate waveguide model when the probe gets close to the patch edge.</a:t>
            </a:r>
          </a:p>
        </p:txBody>
      </p:sp>
      <p:sp>
        <p:nvSpPr>
          <p:cNvPr id="51212" name="TextBox 13"/>
          <p:cNvSpPr txBox="1">
            <a:spLocks noChangeArrowheads="1"/>
          </p:cNvSpPr>
          <p:nvPr/>
        </p:nvSpPr>
        <p:spPr bwMode="auto">
          <a:xfrm>
            <a:off x="4963236" y="957263"/>
            <a:ext cx="2249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</a:rPr>
              <a:t>Image Theory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CD0B509-84A9-966C-0BF1-8C7B0C0E9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725" y="122855"/>
            <a:ext cx="9532961" cy="69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Image Correction to Probe Inductance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AC8B6-2083-8691-4082-CA4B190EC5DE}"/>
              </a:ext>
            </a:extLst>
          </p:cNvPr>
          <p:cNvSpPr txBox="1"/>
          <p:nvPr/>
        </p:nvSpPr>
        <p:spPr>
          <a:xfrm>
            <a:off x="6915150" y="3759958"/>
            <a:ext cx="4753685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 probe images are reflections of the original probe current about the four PMC walls.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1AC1CB-18DC-666E-CFCA-C6D8CF0B15C6}"/>
              </a:ext>
            </a:extLst>
          </p:cNvPr>
          <p:cNvSpPr txBox="1"/>
          <p:nvPr/>
        </p:nvSpPr>
        <p:spPr>
          <a:xfrm>
            <a:off x="7282932" y="4632420"/>
            <a:ext cx="3918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dirty="0"/>
              <a:t>distance from probe to left PMC wall.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5542" y="6115050"/>
            <a:ext cx="7221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We will just worry about the image that is closest to the original probe current.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600201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</p:txBody>
      </p:sp>
      <p:sp>
        <p:nvSpPr>
          <p:cNvPr id="38919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20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21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22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23" name="Text Box 8"/>
          <p:cNvSpPr txBox="1">
            <a:spLocks noChangeArrowheads="1"/>
          </p:cNvSpPr>
          <p:nvPr/>
        </p:nvSpPr>
        <p:spPr bwMode="auto">
          <a:xfrm>
            <a:off x="771099" y="986170"/>
            <a:ext cx="106520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A simple approximate formula is obtained by using two terms: the original probe current in a parallel-plate waveguide and one image. This should be an improvement when the probe is close to an edge.</a:t>
            </a:r>
          </a:p>
        </p:txBody>
      </p:sp>
      <p:graphicFrame>
        <p:nvGraphicFramePr>
          <p:cNvPr id="389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47680"/>
              </p:ext>
            </p:extLst>
          </p:nvPr>
        </p:nvGraphicFramePr>
        <p:xfrm>
          <a:off x="2938628" y="2696264"/>
          <a:ext cx="62071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Equation" r:id="rId3" imgW="3111480" imgH="253800" progId="Equation.DSMT4">
                  <p:embed/>
                </p:oleObj>
              </mc:Choice>
              <mc:Fallback>
                <p:oleObj name="Equation" r:id="rId3" imgW="3111480" imgH="253800" progId="Equation.DSMT4">
                  <p:embed/>
                  <p:pic>
                    <p:nvPicPr>
                      <p:cNvPr id="3891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628" y="2696264"/>
                        <a:ext cx="6207125" cy="4968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569755"/>
              </p:ext>
            </p:extLst>
          </p:nvPr>
        </p:nvGraphicFramePr>
        <p:xfrm>
          <a:off x="9767888" y="2551113"/>
          <a:ext cx="15906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quation" r:id="rId5" imgW="1054080" imgH="583920" progId="Equation.DSMT4">
                  <p:embed/>
                </p:oleObj>
              </mc:Choice>
              <mc:Fallback>
                <p:oleObj name="Equation" r:id="rId5" imgW="1054080" imgH="583920" progId="Equation.DSMT4">
                  <p:embed/>
                  <p:pic>
                    <p:nvPicPr>
                      <p:cNvPr id="3891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7888" y="2551113"/>
                        <a:ext cx="1590675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201739" y="3577451"/>
            <a:ext cx="5465116" cy="3089892"/>
            <a:chOff x="2647767" y="3630613"/>
            <a:chExt cx="5465116" cy="3089892"/>
          </a:xfrm>
        </p:grpSpPr>
        <p:pic>
          <p:nvPicPr>
            <p:cNvPr id="38924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50433" y="3739180"/>
              <a:ext cx="4362450" cy="298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6" name="Text Box 18"/>
            <p:cNvSpPr txBox="1">
              <a:spLocks noChangeArrowheads="1"/>
            </p:cNvSpPr>
            <p:nvPr/>
          </p:nvSpPr>
          <p:spPr bwMode="auto">
            <a:xfrm>
              <a:off x="3078823" y="3630613"/>
              <a:ext cx="9797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Original</a:t>
              </a:r>
            </a:p>
          </p:txBody>
        </p:sp>
        <p:sp>
          <p:nvSpPr>
            <p:cNvPr id="38927" name="Line 19"/>
            <p:cNvSpPr>
              <a:spLocks noChangeShapeType="1"/>
            </p:cNvSpPr>
            <p:nvPr/>
          </p:nvSpPr>
          <p:spPr bwMode="auto">
            <a:xfrm>
              <a:off x="3937000" y="3949700"/>
              <a:ext cx="1371600" cy="1257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Text Box 20"/>
            <p:cNvSpPr txBox="1">
              <a:spLocks noChangeArrowheads="1"/>
            </p:cNvSpPr>
            <p:nvPr/>
          </p:nvSpPr>
          <p:spPr bwMode="auto">
            <a:xfrm>
              <a:off x="2647767" y="5713413"/>
              <a:ext cx="8258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Image</a:t>
              </a:r>
            </a:p>
          </p:txBody>
        </p:sp>
        <p:sp>
          <p:nvSpPr>
            <p:cNvPr id="38929" name="Line 21"/>
            <p:cNvSpPr>
              <a:spLocks noChangeShapeType="1"/>
            </p:cNvSpPr>
            <p:nvPr/>
          </p:nvSpPr>
          <p:spPr bwMode="auto">
            <a:xfrm flipV="1">
              <a:off x="3443596" y="5343098"/>
              <a:ext cx="1237586" cy="524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891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417203"/>
              </p:ext>
            </p:extLst>
          </p:nvPr>
        </p:nvGraphicFramePr>
        <p:xfrm>
          <a:off x="4840288" y="1925638"/>
          <a:ext cx="225583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8" imgW="1130040" imgH="253800" progId="Equation.DSMT4">
                  <p:embed/>
                </p:oleObj>
              </mc:Choice>
              <mc:Fallback>
                <p:oleObj name="Equation" r:id="rId8" imgW="1130040" imgH="253800" progId="Equation.DSMT4">
                  <p:embed/>
                  <p:pic>
                    <p:nvPicPr>
                      <p:cNvPr id="3891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288" y="1925638"/>
                        <a:ext cx="2255837" cy="4968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B12FE62-6043-B9F5-2CDD-50D64DE0F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63" y="122855"/>
            <a:ext cx="10863618" cy="69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Image Correction to Probe Inductance (cont.)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322652"/>
              </p:ext>
            </p:extLst>
          </p:nvPr>
        </p:nvGraphicFramePr>
        <p:xfrm>
          <a:off x="7804336" y="4791013"/>
          <a:ext cx="3317320" cy="727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quation" r:id="rId10" imgW="3749104" imgH="823058" progId="Equation.DSMT4">
                  <p:embed/>
                </p:oleObj>
              </mc:Choice>
              <mc:Fallback>
                <p:oleObj name="Equation" r:id="rId10" imgW="3749104" imgH="82305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04336" y="4791013"/>
                        <a:ext cx="3317320" cy="727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9749" y="4391246"/>
            <a:ext cx="125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Recall: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600201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</p:txBody>
      </p:sp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44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45" name="Text Box 7"/>
          <p:cNvSpPr txBox="1">
            <a:spLocks noChangeArrowheads="1"/>
          </p:cNvSpPr>
          <p:nvPr/>
        </p:nvSpPr>
        <p:spPr bwMode="auto">
          <a:xfrm>
            <a:off x="228600" y="1389063"/>
            <a:ext cx="1169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As shown on the next plot, an improved probe reactance is obtained by using the following modified CAD formula:</a:t>
            </a:r>
          </a:p>
        </p:txBody>
      </p:sp>
      <p:pic>
        <p:nvPicPr>
          <p:cNvPr id="3994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8075" y="3684589"/>
            <a:ext cx="43624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3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221159"/>
              </p:ext>
            </p:extLst>
          </p:nvPr>
        </p:nvGraphicFramePr>
        <p:xfrm>
          <a:off x="3297238" y="2335213"/>
          <a:ext cx="31686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4" imgW="1587240" imgH="279360" progId="Equation.DSMT4">
                  <p:embed/>
                </p:oleObj>
              </mc:Choice>
              <mc:Fallback>
                <p:oleObj name="Equation" r:id="rId4" imgW="1587240" imgH="279360" progId="Equation.DSMT4">
                  <p:embed/>
                  <p:pic>
                    <p:nvPicPr>
                      <p:cNvPr id="3993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2335213"/>
                        <a:ext cx="3168650" cy="5461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6898611" y="2465435"/>
            <a:ext cx="257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“modified CAD formula”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B725FC1-23D4-F552-0B69-8EDDDB975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63" y="122855"/>
            <a:ext cx="10863618" cy="69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Image Correction to Probe Inductance (cont.)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15150" y="2943225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(the improved formula)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436911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</p:txBody>
      </p:sp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67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68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649568" y="932955"/>
            <a:ext cx="9852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Results show that the simple improved formula (“modified CAD formula”) works fairly well when the probe gets close to an edge.  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5D669F8-88F9-9992-2BF9-B9DBD4FF1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63" y="122855"/>
            <a:ext cx="10863618" cy="69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Image Correction to Probe Inductance (cont.)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5AC0E68-CC1B-6FA7-FEF8-6D65C3FD2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118090"/>
              </p:ext>
            </p:extLst>
          </p:nvPr>
        </p:nvGraphicFramePr>
        <p:xfrm>
          <a:off x="3938469" y="1742815"/>
          <a:ext cx="316865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Equation" r:id="rId3" imgW="3168692" imgH="547263" progId="Equation.DSMT4">
                  <p:embed/>
                </p:oleObj>
              </mc:Choice>
              <mc:Fallback>
                <p:oleObj name="Equation" r:id="rId3" imgW="3168692" imgH="54726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8469" y="1742815"/>
                        <a:ext cx="3168650" cy="5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922A268-D588-3C09-6525-239A3066B1B3}"/>
              </a:ext>
            </a:extLst>
          </p:cNvPr>
          <p:cNvGrpSpPr/>
          <p:nvPr/>
        </p:nvGrpSpPr>
        <p:grpSpPr>
          <a:xfrm>
            <a:off x="9213991" y="1495828"/>
            <a:ext cx="1979243" cy="2782510"/>
            <a:chOff x="6733606" y="2465055"/>
            <a:chExt cx="1979243" cy="2782510"/>
          </a:xfrm>
        </p:grpSpPr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D274B9F9-BF23-FBC7-6BEB-E83221DA0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9606" y="4434699"/>
              <a:ext cx="3273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Arial" charset="0"/>
                </a:rPr>
                <a:t>L</a:t>
              </a: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8C07AE9F-A9A0-7D83-9227-076EFAD94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3893" y="3285349"/>
              <a:ext cx="1203325" cy="160337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8" name="Text Box 11">
              <a:extLst>
                <a:ext uri="{FF2B5EF4-FFF2-40B4-BE49-F238E27FC236}">
                  <a16:creationId xmlns:a16="http://schemas.microsoft.com/office/drawing/2014/main" id="{F4599457-59EA-FF45-8474-F7D3DBDA2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6356" y="3588124"/>
              <a:ext cx="7457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dirty="0">
                  <a:latin typeface="Times New Roman" pitchFamily="18" charset="0"/>
                </a:rPr>
                <a:t>(</a:t>
              </a:r>
              <a:r>
                <a:rPr lang="en-US" sz="1600" i="1" dirty="0">
                  <a:latin typeface="Times New Roman" pitchFamily="18" charset="0"/>
                </a:rPr>
                <a:t>x</a:t>
              </a:r>
              <a:r>
                <a:rPr lang="en-US" sz="1600" baseline="-25000" dirty="0">
                  <a:latin typeface="Times New Roman" pitchFamily="18" charset="0"/>
                </a:rPr>
                <a:t>0</a:t>
              </a:r>
              <a:r>
                <a:rPr lang="en-US" sz="1600" dirty="0">
                  <a:latin typeface="Times New Roman" pitchFamily="18" charset="0"/>
                </a:rPr>
                <a:t>, </a:t>
              </a:r>
              <a:r>
                <a:rPr lang="en-US" sz="1600" i="1" dirty="0">
                  <a:latin typeface="Times New Roman" pitchFamily="18" charset="0"/>
                </a:rPr>
                <a:t>y</a:t>
              </a:r>
              <a:r>
                <a:rPr lang="en-US" sz="1600" baseline="-25000" dirty="0">
                  <a:latin typeface="Times New Roman" pitchFamily="18" charset="0"/>
                </a:rPr>
                <a:t>0</a:t>
              </a:r>
              <a:r>
                <a:rPr lang="en-US" sz="1600" dirty="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9" name="Line 13">
              <a:extLst>
                <a:ext uri="{FF2B5EF4-FFF2-40B4-BE49-F238E27FC236}">
                  <a16:creationId xmlns:a16="http://schemas.microsoft.com/office/drawing/2014/main" id="{A05604D8-5A37-E364-4C68-E9193A8E40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46755" y="4098149"/>
              <a:ext cx="1168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 sz="2000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1A81E3BB-5166-F7F7-A8A0-BFB3B019F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0506" y="4037824"/>
              <a:ext cx="123825" cy="123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6EF68EB-9ADF-D0A8-4F07-38B8C02AAF62}"/>
                </a:ext>
              </a:extLst>
            </p:cNvPr>
            <p:cNvCxnSpPr/>
            <p:nvPr/>
          </p:nvCxnSpPr>
          <p:spPr bwMode="auto">
            <a:xfrm>
              <a:off x="8031382" y="4883777"/>
              <a:ext cx="350875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69562D5-5D08-280B-79FA-C4D00D8A7D1F}"/>
                </a:ext>
              </a:extLst>
            </p:cNvPr>
            <p:cNvCxnSpPr/>
            <p:nvPr/>
          </p:nvCxnSpPr>
          <p:spPr bwMode="auto">
            <a:xfrm rot="5400000" flipH="1" flipV="1">
              <a:off x="6602207" y="3050328"/>
              <a:ext cx="404037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8EEB8F-2479-3A05-81EB-E43A606AAA6F}"/>
                </a:ext>
              </a:extLst>
            </p:cNvPr>
            <p:cNvCxnSpPr/>
            <p:nvPr/>
          </p:nvCxnSpPr>
          <p:spPr bwMode="auto">
            <a:xfrm>
              <a:off x="7378536" y="3966358"/>
              <a:ext cx="0" cy="28500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3EDFCB7E-07D3-F3C8-ADEC-9D0A8E312E7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1348292"/>
                </p:ext>
              </p:extLst>
            </p:nvPr>
          </p:nvGraphicFramePr>
          <p:xfrm>
            <a:off x="8495920" y="4763283"/>
            <a:ext cx="216929" cy="238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5" name="Equation" r:id="rId5" imgW="126720" imgH="139680" progId="Equation.DSMT4">
                    <p:embed/>
                  </p:oleObj>
                </mc:Choice>
                <mc:Fallback>
                  <p:oleObj name="Equation" r:id="rId5" imgW="126720" imgH="139680" progId="Equation.DSMT4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0C04FEF1-A9C3-FEA5-BDFC-27F1B16C24B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495920" y="4763283"/>
                          <a:ext cx="216929" cy="2386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3EFF7050-AF17-A7D3-2D77-E4883D8676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9688585"/>
                </p:ext>
              </p:extLst>
            </p:nvPr>
          </p:nvGraphicFramePr>
          <p:xfrm>
            <a:off x="6733606" y="2465055"/>
            <a:ext cx="206280" cy="243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6" name="Equation" r:id="rId7" imgW="139680" imgH="164880" progId="Equation.DSMT4">
                    <p:embed/>
                  </p:oleObj>
                </mc:Choice>
                <mc:Fallback>
                  <p:oleObj name="Equation" r:id="rId7" imgW="139680" imgH="164880" progId="Equation.DSMT4">
                    <p:embed/>
                    <p:pic>
                      <p:nvPicPr>
                        <p:cNvPr id="24" name="Object 23">
                          <a:extLst>
                            <a:ext uri="{FF2B5EF4-FFF2-40B4-BE49-F238E27FC236}">
                              <a16:creationId xmlns:a16="http://schemas.microsoft.com/office/drawing/2014/main" id="{026C255C-3AC3-860E-423A-DC205F297FD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733606" y="2465055"/>
                          <a:ext cx="206280" cy="2437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C3F01229-263C-B9C9-9471-B22146DA4CA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6902056"/>
                </p:ext>
              </p:extLst>
            </p:nvPr>
          </p:nvGraphicFramePr>
          <p:xfrm>
            <a:off x="8236542" y="3973133"/>
            <a:ext cx="259189" cy="259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7" name="Equation" r:id="rId9" imgW="177480" imgH="177480" progId="Equation.DSMT4">
                    <p:embed/>
                  </p:oleObj>
                </mc:Choice>
                <mc:Fallback>
                  <p:oleObj name="Equation" r:id="rId9" imgW="177480" imgH="177480" progId="Equation.DSMT4">
                    <p:embed/>
                    <p:pic>
                      <p:nvPicPr>
                        <p:cNvPr id="25" name="Object 24">
                          <a:extLst>
                            <a:ext uri="{FF2B5EF4-FFF2-40B4-BE49-F238E27FC236}">
                              <a16:creationId xmlns:a16="http://schemas.microsoft.com/office/drawing/2014/main" id="{DDD9F2E6-4CD1-CEA7-A111-7B8D4E960A8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236542" y="3973133"/>
                          <a:ext cx="259189" cy="2591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44B30F8B-DA37-B96B-1349-6384F21E03E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4563612"/>
                </p:ext>
              </p:extLst>
            </p:nvPr>
          </p:nvGraphicFramePr>
          <p:xfrm>
            <a:off x="7334415" y="5003351"/>
            <a:ext cx="206643" cy="244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8" name="Equation" r:id="rId11" imgW="139680" imgH="164880" progId="Equation.DSMT4">
                    <p:embed/>
                  </p:oleObj>
                </mc:Choice>
                <mc:Fallback>
                  <p:oleObj name="Equation" r:id="rId11" imgW="139680" imgH="164880" progId="Equation.DSMT4">
                    <p:embed/>
                    <p:pic>
                      <p:nvPicPr>
                        <p:cNvPr id="26" name="Object 25">
                          <a:extLst>
                            <a:ext uri="{FF2B5EF4-FFF2-40B4-BE49-F238E27FC236}">
                              <a16:creationId xmlns:a16="http://schemas.microsoft.com/office/drawing/2014/main" id="{60538BF5-2C01-80EA-A7B5-40DC23CBE8C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334415" y="5003351"/>
                          <a:ext cx="206643" cy="2442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167251"/>
              </p:ext>
            </p:extLst>
          </p:nvPr>
        </p:nvGraphicFramePr>
        <p:xfrm>
          <a:off x="9488488" y="4541838"/>
          <a:ext cx="1198562" cy="205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Equation" r:id="rId13" imgW="799920" imgH="1371600" progId="Equation.DSMT4">
                  <p:embed/>
                </p:oleObj>
              </mc:Choice>
              <mc:Fallback>
                <p:oleObj name="Equation" r:id="rId13" imgW="79992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488488" y="4541838"/>
                        <a:ext cx="1198562" cy="20558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968667" y="2448104"/>
            <a:ext cx="5646202" cy="4383087"/>
            <a:chOff x="1968667" y="2448104"/>
            <a:chExt cx="5646202" cy="438308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A30EF8D-F8E4-9C6C-0185-402A44DB3CDA}"/>
                </a:ext>
              </a:extLst>
            </p:cNvPr>
            <p:cNvGrpSpPr/>
            <p:nvPr/>
          </p:nvGrpSpPr>
          <p:grpSpPr>
            <a:xfrm>
              <a:off x="1968667" y="2448104"/>
              <a:ext cx="5646202" cy="4383087"/>
              <a:chOff x="1968667" y="2291152"/>
              <a:chExt cx="5646202" cy="4383087"/>
            </a:xfrm>
          </p:grpSpPr>
          <p:pic>
            <p:nvPicPr>
              <p:cNvPr id="40971" name="Picture 10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968667" y="2291152"/>
                <a:ext cx="5400675" cy="4383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150491" y="6193968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center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917242" y="6204854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edge</a:t>
                </a:r>
              </a:p>
            </p:txBody>
          </p:sp>
        </p:grpSp>
        <p:graphicFrame>
          <p:nvGraphicFramePr>
            <p:cNvPr id="4096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9864416"/>
                </p:ext>
              </p:extLst>
            </p:nvPr>
          </p:nvGraphicFramePr>
          <p:xfrm>
            <a:off x="4925966" y="5005114"/>
            <a:ext cx="1774825" cy="769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0" name="Equation" r:id="rId16" imgW="888840" imgH="393480" progId="Equation.DSMT4">
                    <p:embed/>
                  </p:oleObj>
                </mc:Choice>
                <mc:Fallback>
                  <p:oleObj name="Equation" r:id="rId16" imgW="888840" imgH="393480" progId="Equation.DSMT4">
                    <p:embed/>
                    <p:pic>
                      <p:nvPicPr>
                        <p:cNvPr id="4096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966" y="5005114"/>
                          <a:ext cx="1774825" cy="769937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8"/>
            <a:srcRect l="12085" t="13710" r="14249" b="8289"/>
            <a:stretch/>
          </p:blipFill>
          <p:spPr>
            <a:xfrm>
              <a:off x="3065878" y="3350483"/>
              <a:ext cx="442258" cy="2341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87354" y="156483"/>
            <a:ext cx="9908275" cy="6111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Probe Models for Thicker Substrates</a:t>
            </a:r>
          </a:p>
        </p:txBody>
      </p:sp>
      <p:sp>
        <p:nvSpPr>
          <p:cNvPr id="1034" name="Text Box 3"/>
          <p:cNvSpPr txBox="1">
            <a:spLocks noChangeArrowheads="1"/>
          </p:cNvSpPr>
          <p:nvPr/>
        </p:nvSpPr>
        <p:spPr bwMode="auto">
          <a:xfrm>
            <a:off x="880281" y="1334029"/>
            <a:ext cx="10993272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This section discusses improved models of the probe inductance</a:t>
            </a:r>
            <a:r>
              <a:rPr lang="en-US" sz="2000" dirty="0">
                <a:solidFill>
                  <a:srgbClr val="FF3300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of a coaxially-fed patch (accurate for </a:t>
            </a:r>
            <a:r>
              <a:rPr lang="en-US" sz="2000" dirty="0">
                <a:solidFill>
                  <a:srgbClr val="FF0000"/>
                </a:solidFill>
              </a:rPr>
              <a:t>thicker</a:t>
            </a:r>
            <a:r>
              <a:rPr lang="en-US" sz="2000" dirty="0">
                <a:solidFill>
                  <a:srgbClr val="0000FF"/>
                </a:solidFill>
              </a:rPr>
              <a:t> substrates). </a:t>
            </a:r>
          </a:p>
        </p:txBody>
      </p:sp>
      <p:grpSp>
        <p:nvGrpSpPr>
          <p:cNvPr id="1035" name="Group 43"/>
          <p:cNvGrpSpPr>
            <a:grpSpLocks/>
          </p:cNvGrpSpPr>
          <p:nvPr/>
        </p:nvGrpSpPr>
        <p:grpSpPr bwMode="auto">
          <a:xfrm>
            <a:off x="3708401" y="3495677"/>
            <a:ext cx="5097463" cy="2547938"/>
            <a:chOff x="2195513" y="3113092"/>
            <a:chExt cx="5097462" cy="2547940"/>
          </a:xfrm>
        </p:grpSpPr>
        <p:grpSp>
          <p:nvGrpSpPr>
            <p:cNvPr id="1036" name="Group 73"/>
            <p:cNvGrpSpPr>
              <a:grpSpLocks/>
            </p:cNvGrpSpPr>
            <p:nvPr/>
          </p:nvGrpSpPr>
          <p:grpSpPr bwMode="auto">
            <a:xfrm>
              <a:off x="2195513" y="3113092"/>
              <a:ext cx="5097462" cy="2547940"/>
              <a:chOff x="1367" y="2281"/>
              <a:chExt cx="3211" cy="1605"/>
            </a:xfrm>
          </p:grpSpPr>
          <p:graphicFrame>
            <p:nvGraphicFramePr>
              <p:cNvPr id="1026" name="Object 51"/>
              <p:cNvGraphicFramePr>
                <a:graphicFrameLocks noChangeAspect="1"/>
              </p:cNvGraphicFramePr>
              <p:nvPr/>
            </p:nvGraphicFramePr>
            <p:xfrm>
              <a:off x="2805" y="2281"/>
              <a:ext cx="135" cy="1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42" name="Equation" r:id="rId3" imgW="126720" imgH="126720" progId="Equation.DSMT4">
                      <p:embed/>
                    </p:oleObj>
                  </mc:Choice>
                  <mc:Fallback>
                    <p:oleObj name="Equation" r:id="rId3" imgW="126720" imgH="126720" progId="Equation.DSMT4">
                      <p:embed/>
                      <p:pic>
                        <p:nvPicPr>
                          <p:cNvPr id="1026" name="Object 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05" y="2281"/>
                            <a:ext cx="135" cy="13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1" name="Line 52"/>
              <p:cNvSpPr>
                <a:spLocks noChangeShapeType="1"/>
              </p:cNvSpPr>
              <p:nvPr/>
            </p:nvSpPr>
            <p:spPr bwMode="auto">
              <a:xfrm>
                <a:off x="1639" y="3285"/>
                <a:ext cx="2444" cy="0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Rectangle 53"/>
              <p:cNvSpPr>
                <a:spLocks noChangeArrowheads="1"/>
              </p:cNvSpPr>
              <p:nvPr/>
            </p:nvSpPr>
            <p:spPr bwMode="auto">
              <a:xfrm>
                <a:off x="1636" y="2830"/>
                <a:ext cx="2452" cy="437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Line 54"/>
              <p:cNvSpPr>
                <a:spLocks noChangeShapeType="1"/>
              </p:cNvSpPr>
              <p:nvPr/>
            </p:nvSpPr>
            <p:spPr bwMode="auto">
              <a:xfrm rot="-5400000">
                <a:off x="1377" y="3038"/>
                <a:ext cx="426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027" name="Object 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44708008"/>
                  </p:ext>
                </p:extLst>
              </p:nvPr>
            </p:nvGraphicFramePr>
            <p:xfrm>
              <a:off x="1367" y="2923"/>
              <a:ext cx="148" cy="2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43" name="Equation" r:id="rId5" imgW="126720" imgH="177480" progId="Equation.DSMT4">
                      <p:embed/>
                    </p:oleObj>
                  </mc:Choice>
                  <mc:Fallback>
                    <p:oleObj name="Equation" r:id="rId5" imgW="126720" imgH="177480" progId="Equation.DSMT4">
                      <p:embed/>
                      <p:pic>
                        <p:nvPicPr>
                          <p:cNvPr id="1027" name="Object 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67" y="2923"/>
                            <a:ext cx="148" cy="20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8" name="Object 56"/>
              <p:cNvGraphicFramePr>
                <a:graphicFrameLocks noChangeAspect="1"/>
              </p:cNvGraphicFramePr>
              <p:nvPr/>
            </p:nvGraphicFramePr>
            <p:xfrm>
              <a:off x="3357" y="2882"/>
              <a:ext cx="471" cy="2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44" name="Equation" r:id="rId7" imgW="368280" imgH="228600" progId="Equation.DSMT4">
                      <p:embed/>
                    </p:oleObj>
                  </mc:Choice>
                  <mc:Fallback>
                    <p:oleObj name="Equation" r:id="rId7" imgW="368280" imgH="228600" progId="Equation.DSMT4">
                      <p:embed/>
                      <p:pic>
                        <p:nvPicPr>
                          <p:cNvPr id="1028" name="Object 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57" y="2882"/>
                            <a:ext cx="471" cy="29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4" name="Rectangle 58"/>
              <p:cNvSpPr>
                <a:spLocks noChangeArrowheads="1"/>
              </p:cNvSpPr>
              <p:nvPr/>
            </p:nvSpPr>
            <p:spPr bwMode="auto">
              <a:xfrm>
                <a:off x="2738" y="3306"/>
                <a:ext cx="244" cy="580"/>
              </a:xfrm>
              <a:prstGeom prst="rect">
                <a:avLst/>
              </a:prstGeom>
              <a:gradFill rotWithShape="1">
                <a:gsLst>
                  <a:gs pos="0">
                    <a:srgbClr val="764718"/>
                  </a:gs>
                  <a:gs pos="50000">
                    <a:srgbClr val="FF9933"/>
                  </a:gs>
                  <a:gs pos="100000">
                    <a:srgbClr val="764718"/>
                  </a:gs>
                </a:gsLst>
                <a:lin ang="0" scaled="1"/>
              </a:gradFill>
              <a:ln w="9525">
                <a:solidFill>
                  <a:srgbClr val="99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Line 60"/>
              <p:cNvSpPr>
                <a:spLocks noChangeShapeType="1"/>
              </p:cNvSpPr>
              <p:nvPr/>
            </p:nvSpPr>
            <p:spPr bwMode="auto">
              <a:xfrm>
                <a:off x="2830" y="3290"/>
                <a:ext cx="0" cy="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Line 61"/>
              <p:cNvSpPr>
                <a:spLocks noChangeShapeType="1"/>
              </p:cNvSpPr>
              <p:nvPr/>
            </p:nvSpPr>
            <p:spPr bwMode="auto">
              <a:xfrm>
                <a:off x="2892" y="3290"/>
                <a:ext cx="0" cy="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Line 62"/>
              <p:cNvSpPr>
                <a:spLocks noChangeShapeType="1"/>
              </p:cNvSpPr>
              <p:nvPr/>
            </p:nvSpPr>
            <p:spPr bwMode="auto">
              <a:xfrm>
                <a:off x="2641" y="2923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Line 63"/>
              <p:cNvSpPr>
                <a:spLocks noChangeShapeType="1"/>
              </p:cNvSpPr>
              <p:nvPr/>
            </p:nvSpPr>
            <p:spPr bwMode="auto">
              <a:xfrm flipH="1">
                <a:off x="2897" y="2924"/>
                <a:ext cx="1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Line 64"/>
              <p:cNvSpPr>
                <a:spLocks noChangeShapeType="1"/>
              </p:cNvSpPr>
              <p:nvPr/>
            </p:nvSpPr>
            <p:spPr bwMode="auto">
              <a:xfrm flipH="1" flipV="1">
                <a:off x="2862" y="2491"/>
                <a:ext cx="0" cy="2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029" name="Object 65"/>
              <p:cNvGraphicFramePr>
                <a:graphicFrameLocks noChangeAspect="1"/>
              </p:cNvGraphicFramePr>
              <p:nvPr/>
            </p:nvGraphicFramePr>
            <p:xfrm>
              <a:off x="2323" y="2862"/>
              <a:ext cx="202" cy="1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45" name="Equation" r:id="rId9" imgW="203040" imgH="177480" progId="Equation.DSMT4">
                      <p:embed/>
                    </p:oleObj>
                  </mc:Choice>
                  <mc:Fallback>
                    <p:oleObj name="Equation" r:id="rId9" imgW="203040" imgH="177480" progId="Equation.DSMT4">
                      <p:embed/>
                      <p:pic>
                        <p:nvPicPr>
                          <p:cNvPr id="1029" name="Object 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23" y="2862"/>
                            <a:ext cx="202" cy="17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50" name="Line 66"/>
              <p:cNvSpPr>
                <a:spLocks noChangeShapeType="1"/>
              </p:cNvSpPr>
              <p:nvPr/>
            </p:nvSpPr>
            <p:spPr bwMode="auto">
              <a:xfrm>
                <a:off x="4207" y="3277"/>
                <a:ext cx="1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030" name="Object 67"/>
              <p:cNvGraphicFramePr>
                <a:graphicFrameLocks noChangeAspect="1"/>
              </p:cNvGraphicFramePr>
              <p:nvPr/>
            </p:nvGraphicFramePr>
            <p:xfrm>
              <a:off x="4443" y="3208"/>
              <a:ext cx="135" cy="1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46" name="Equation" r:id="rId11" imgW="126720" imgH="139680" progId="Equation.DSMT4">
                      <p:embed/>
                    </p:oleObj>
                  </mc:Choice>
                  <mc:Fallback>
                    <p:oleObj name="Equation" r:id="rId11" imgW="126720" imgH="139680" progId="Equation.DSMT4">
                      <p:embed/>
                      <p:pic>
                        <p:nvPicPr>
                          <p:cNvPr id="1030" name="Object 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3" y="3208"/>
                            <a:ext cx="135" cy="1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51" name="Line 68"/>
              <p:cNvSpPr>
                <a:spLocks noChangeShapeType="1"/>
              </p:cNvSpPr>
              <p:nvPr/>
            </p:nvSpPr>
            <p:spPr bwMode="auto">
              <a:xfrm>
                <a:off x="2352" y="3624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Line 69"/>
              <p:cNvSpPr>
                <a:spLocks noChangeShapeType="1"/>
              </p:cNvSpPr>
              <p:nvPr/>
            </p:nvSpPr>
            <p:spPr bwMode="auto">
              <a:xfrm flipH="1">
                <a:off x="2976" y="3624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031" name="Object 72"/>
              <p:cNvGraphicFramePr>
                <a:graphicFrameLocks noChangeAspect="1"/>
              </p:cNvGraphicFramePr>
              <p:nvPr/>
            </p:nvGraphicFramePr>
            <p:xfrm>
              <a:off x="3107" y="3382"/>
              <a:ext cx="202" cy="1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47" name="Equation" r:id="rId13" imgW="203040" imgH="177480" progId="Equation.DSMT4">
                      <p:embed/>
                    </p:oleObj>
                  </mc:Choice>
                  <mc:Fallback>
                    <p:oleObj name="Equation" r:id="rId13" imgW="203040" imgH="177480" progId="Equation.DSMT4">
                      <p:embed/>
                      <p:pic>
                        <p:nvPicPr>
                          <p:cNvPr id="1031" name="Object 7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7" y="3382"/>
                            <a:ext cx="202" cy="17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53" name="Rectangle 59"/>
              <p:cNvSpPr>
                <a:spLocks noChangeArrowheads="1"/>
              </p:cNvSpPr>
              <p:nvPr/>
            </p:nvSpPr>
            <p:spPr bwMode="auto">
              <a:xfrm>
                <a:off x="2824" y="2818"/>
                <a:ext cx="76" cy="497"/>
              </a:xfrm>
              <a:prstGeom prst="rect">
                <a:avLst/>
              </a:prstGeom>
              <a:gradFill rotWithShape="1">
                <a:gsLst>
                  <a:gs pos="0">
                    <a:srgbClr val="764718"/>
                  </a:gs>
                  <a:gs pos="50000">
                    <a:srgbClr val="FF9933"/>
                  </a:gs>
                  <a:gs pos="100000">
                    <a:srgbClr val="764718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Line 57"/>
              <p:cNvSpPr>
                <a:spLocks noChangeShapeType="1"/>
              </p:cNvSpPr>
              <p:nvPr/>
            </p:nvSpPr>
            <p:spPr bwMode="auto">
              <a:xfrm>
                <a:off x="1632" y="2818"/>
                <a:ext cx="2444" cy="0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7" name="Rectangle 27"/>
            <p:cNvSpPr>
              <a:spLocks noChangeArrowheads="1"/>
            </p:cNvSpPr>
            <p:nvPr/>
          </p:nvSpPr>
          <p:spPr bwMode="auto">
            <a:xfrm>
              <a:off x="4404748" y="4672011"/>
              <a:ext cx="100579" cy="5558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Rectangle 30"/>
            <p:cNvSpPr>
              <a:spLocks noChangeArrowheads="1"/>
            </p:cNvSpPr>
            <p:nvPr/>
          </p:nvSpPr>
          <p:spPr bwMode="auto">
            <a:xfrm>
              <a:off x="4761257" y="4734214"/>
              <a:ext cx="169517" cy="222636"/>
            </a:xfrm>
            <a:prstGeom prst="rect">
              <a:avLst/>
            </a:prstGeom>
            <a:solidFill>
              <a:srgbClr val="B86E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Rectangle 41"/>
            <p:cNvSpPr>
              <a:spLocks noChangeArrowheads="1"/>
            </p:cNvSpPr>
            <p:nvPr/>
          </p:nvSpPr>
          <p:spPr bwMode="auto">
            <a:xfrm>
              <a:off x="4208808" y="4734214"/>
              <a:ext cx="169517" cy="222636"/>
            </a:xfrm>
            <a:prstGeom prst="rect">
              <a:avLst/>
            </a:prstGeom>
            <a:solidFill>
              <a:srgbClr val="B86E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Rectangle 42"/>
            <p:cNvSpPr>
              <a:spLocks noChangeArrowheads="1"/>
            </p:cNvSpPr>
            <p:nvPr/>
          </p:nvSpPr>
          <p:spPr bwMode="auto">
            <a:xfrm>
              <a:off x="4628586" y="4676775"/>
              <a:ext cx="100579" cy="5558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B2B6586E-C439-49A5-8616-338A4B658FD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E8A7C-24B8-CA0D-70DF-114794680A1D}"/>
              </a:ext>
            </a:extLst>
          </p:cNvPr>
          <p:cNvSpPr txBox="1"/>
          <p:nvPr/>
        </p:nvSpPr>
        <p:spPr>
          <a:xfrm>
            <a:off x="2449773" y="2606722"/>
            <a:ext cx="591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FF"/>
                </a:solidFill>
              </a:rPr>
              <a:t>A parallel-plate waveguide model is initially assumed.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2538413" y="1377950"/>
            <a:ext cx="5478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0000FF"/>
                </a:solidFill>
              </a:rPr>
              <a:t>The following models are investigated:</a:t>
            </a:r>
          </a:p>
        </p:txBody>
      </p:sp>
      <p:sp>
        <p:nvSpPr>
          <p:cNvPr id="44037" name="Text Box 9"/>
          <p:cNvSpPr txBox="1">
            <a:spLocks noChangeArrowheads="1"/>
          </p:cNvSpPr>
          <p:nvPr/>
        </p:nvSpPr>
        <p:spPr bwMode="auto">
          <a:xfrm>
            <a:off x="4044240" y="2267994"/>
            <a:ext cx="335700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/>
              <a:t> Cosine-current model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/>
              <a:t> Frill model</a:t>
            </a:r>
          </a:p>
        </p:txBody>
      </p:sp>
      <p:sp>
        <p:nvSpPr>
          <p:cNvPr id="44038" name="Text Box 11"/>
          <p:cNvSpPr txBox="1">
            <a:spLocks noChangeArrowheads="1"/>
          </p:cNvSpPr>
          <p:nvPr/>
        </p:nvSpPr>
        <p:spPr bwMode="auto">
          <a:xfrm>
            <a:off x="791570" y="5984363"/>
            <a:ext cx="106861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Arial" pitchFamily="34" charset="0"/>
                <a:cs typeface="Arial" pitchFamily="34" charset="0"/>
              </a:rPr>
              <a:t>H.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Xu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D. R. Jackson, and J. T. Williams, “Comparison of models for the probe Inductance for a parallel plate waveguide and a microstrip patch,”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IEEE Trans. Antennas and Propagation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vol. 53, pp. 3229-3235, Oct. 2005.</a:t>
            </a:r>
          </a:p>
        </p:txBody>
      </p:sp>
      <p:sp>
        <p:nvSpPr>
          <p:cNvPr id="44039" name="Text Box 12"/>
          <p:cNvSpPr txBox="1">
            <a:spLocks noChangeArrowheads="1"/>
          </p:cNvSpPr>
          <p:nvPr/>
        </p:nvSpPr>
        <p:spPr bwMode="auto">
          <a:xfrm>
            <a:off x="392638" y="5409342"/>
            <a:ext cx="130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Reference: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B2B6586E-C439-49A5-8616-338A4B658FD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05900" y="4380932"/>
            <a:ext cx="975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Derivations are given in the Appendix. Even more details may be found in the reference below.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AFDACD-6617-B6E7-039C-C0C33ABD284F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187354" y="156483"/>
            <a:ext cx="9908275" cy="6111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Probe Models for Thicker Substrates (cont.)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55247" y="250373"/>
            <a:ext cx="5971041" cy="54836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Cosine Current Model</a:t>
            </a:r>
          </a:p>
        </p:txBody>
      </p:sp>
      <p:sp>
        <p:nvSpPr>
          <p:cNvPr id="2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600201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</p:txBody>
      </p:sp>
      <p:sp>
        <p:nvSpPr>
          <p:cNvPr id="2060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1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2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3" name="Rectangle 9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054183"/>
              </p:ext>
            </p:extLst>
          </p:nvPr>
        </p:nvGraphicFramePr>
        <p:xfrm>
          <a:off x="4530701" y="3877789"/>
          <a:ext cx="28940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0" name="Equation" r:id="rId3" imgW="1295280" imgH="279360" progId="Equation.DSMT4">
                  <p:embed/>
                </p:oleObj>
              </mc:Choice>
              <mc:Fallback>
                <p:oleObj name="Equation" r:id="rId3" imgW="1295280" imgH="279360" progId="Equation.DSMT4">
                  <p:embed/>
                  <p:pic>
                    <p:nvPicPr>
                      <p:cNvPr id="205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01" y="3877789"/>
                        <a:ext cx="2894012" cy="612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" name="Text Box 45"/>
          <p:cNvSpPr txBox="1">
            <a:spLocks noChangeArrowheads="1"/>
          </p:cNvSpPr>
          <p:nvPr/>
        </p:nvSpPr>
        <p:spPr bwMode="auto">
          <a:xfrm>
            <a:off x="1903152" y="4604604"/>
            <a:ext cx="8092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Note:</a:t>
            </a:r>
            <a:r>
              <a:rPr lang="en-US" sz="2000" dirty="0"/>
              <a:t> The derivative of the current is zero at the top conductor (PEC).</a:t>
            </a:r>
          </a:p>
        </p:txBody>
      </p:sp>
      <p:graphicFrame>
        <p:nvGraphicFramePr>
          <p:cNvPr id="2051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743851"/>
              </p:ext>
            </p:extLst>
          </p:nvPr>
        </p:nvGraphicFramePr>
        <p:xfrm>
          <a:off x="2797812" y="5425187"/>
          <a:ext cx="17414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1" name="Equation" r:id="rId5" imgW="812520" imgH="495000" progId="Equation.DSMT4">
                  <p:embed/>
                </p:oleObj>
              </mc:Choice>
              <mc:Fallback>
                <p:oleObj name="Equation" r:id="rId5" imgW="812520" imgH="495000" progId="Equation.DSMT4">
                  <p:embed/>
                  <p:pic>
                    <p:nvPicPr>
                      <p:cNvPr id="2051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812" y="5425187"/>
                        <a:ext cx="1741488" cy="1041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" name="Text Box 51"/>
          <p:cNvSpPr txBox="1">
            <a:spLocks noChangeArrowheads="1"/>
          </p:cNvSpPr>
          <p:nvPr/>
        </p:nvSpPr>
        <p:spPr bwMode="auto">
          <a:xfrm>
            <a:off x="5237634" y="5490488"/>
            <a:ext cx="48686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itchFamily="18" charset="0"/>
              </a:rPr>
              <a:t>P</a:t>
            </a:r>
            <a:r>
              <a:rPr lang="en-US" sz="2000" i="1" baseline="-25000" dirty="0">
                <a:latin typeface="Times New Roman" pitchFamily="18" charset="0"/>
              </a:rPr>
              <a:t>c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=</a:t>
            </a:r>
            <a:r>
              <a:rPr lang="en-US" dirty="0"/>
              <a:t> complex power radiated by probe current</a:t>
            </a:r>
          </a:p>
        </p:txBody>
      </p:sp>
      <p:sp>
        <p:nvSpPr>
          <p:cNvPr id="2068" name="Text Box 45"/>
          <p:cNvSpPr txBox="1">
            <a:spLocks noChangeArrowheads="1"/>
          </p:cNvSpPr>
          <p:nvPr/>
        </p:nvSpPr>
        <p:spPr bwMode="auto">
          <a:xfrm>
            <a:off x="693761" y="3266294"/>
            <a:ext cx="81325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We assume a tube of surface current (as before) but with a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>
                <a:solidFill>
                  <a:srgbClr val="0000FF"/>
                </a:solidFill>
              </a:rPr>
              <a:t> variation. 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205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076732"/>
              </p:ext>
            </p:extLst>
          </p:nvPr>
        </p:nvGraphicFramePr>
        <p:xfrm>
          <a:off x="6426200" y="5922963"/>
          <a:ext cx="200342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2" name="Equation" r:id="rId7" imgW="1155600" imgH="469800" progId="Equation.DSMT4">
                  <p:embed/>
                </p:oleObj>
              </mc:Choice>
              <mc:Fallback>
                <p:oleObj name="Equation" r:id="rId7" imgW="1155600" imgH="469800" progId="Equation.DSMT4">
                  <p:embed/>
                  <p:pic>
                    <p:nvPicPr>
                      <p:cNvPr id="2057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5922963"/>
                        <a:ext cx="2003425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F482FFD6-46EC-016E-E050-66265D2D54E1}"/>
              </a:ext>
            </a:extLst>
          </p:cNvPr>
          <p:cNvGrpSpPr/>
          <p:nvPr/>
        </p:nvGrpSpPr>
        <p:grpSpPr>
          <a:xfrm>
            <a:off x="3709136" y="1034827"/>
            <a:ext cx="5081918" cy="1728561"/>
            <a:chOff x="3668193" y="1109890"/>
            <a:chExt cx="5081918" cy="1728561"/>
          </a:xfrm>
        </p:grpSpPr>
        <p:graphicFrame>
          <p:nvGraphicFramePr>
            <p:cNvPr id="2052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8188924"/>
                </p:ext>
              </p:extLst>
            </p:nvPr>
          </p:nvGraphicFramePr>
          <p:xfrm>
            <a:off x="5924361" y="1109890"/>
            <a:ext cx="214312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93" name="Equation" r:id="rId9" imgW="126720" imgH="126720" progId="Equation.DSMT4">
                    <p:embed/>
                  </p:oleObj>
                </mc:Choice>
                <mc:Fallback>
                  <p:oleObj name="Equation" r:id="rId9" imgW="126720" imgH="126720" progId="Equation.DSMT4">
                    <p:embed/>
                    <p:pic>
                      <p:nvPicPr>
                        <p:cNvPr id="2052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4361" y="1109890"/>
                          <a:ext cx="214312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9" name="Line 13"/>
            <p:cNvSpPr>
              <a:spLocks noChangeShapeType="1"/>
            </p:cNvSpPr>
            <p:nvPr/>
          </p:nvSpPr>
          <p:spPr bwMode="auto">
            <a:xfrm>
              <a:off x="4084449" y="2736851"/>
              <a:ext cx="387985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Rectangle 14"/>
            <p:cNvSpPr>
              <a:spLocks noChangeArrowheads="1"/>
            </p:cNvSpPr>
            <p:nvPr/>
          </p:nvSpPr>
          <p:spPr bwMode="auto">
            <a:xfrm>
              <a:off x="4079686" y="2003426"/>
              <a:ext cx="3892550" cy="70643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3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1173091"/>
                </p:ext>
              </p:extLst>
            </p:nvPr>
          </p:nvGraphicFramePr>
          <p:xfrm>
            <a:off x="3668193" y="2210936"/>
            <a:ext cx="203253" cy="285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94" name="Equation" r:id="rId11" imgW="126720" imgH="177480" progId="Equation.DSMT4">
                    <p:embed/>
                  </p:oleObj>
                </mc:Choice>
                <mc:Fallback>
                  <p:oleObj name="Equation" r:id="rId11" imgW="126720" imgH="177480" progId="Equation.DSMT4">
                    <p:embed/>
                    <p:pic>
                      <p:nvPicPr>
                        <p:cNvPr id="2053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8193" y="2210936"/>
                          <a:ext cx="203253" cy="28541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4247719"/>
                </p:ext>
              </p:extLst>
            </p:nvPr>
          </p:nvGraphicFramePr>
          <p:xfrm>
            <a:off x="7050610" y="2147391"/>
            <a:ext cx="747712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95" name="Equation" r:id="rId13" imgW="368280" imgH="228600" progId="Equation.DSMT4">
                    <p:embed/>
                  </p:oleObj>
                </mc:Choice>
                <mc:Fallback>
                  <p:oleObj name="Equation" r:id="rId13" imgW="368280" imgH="228600" progId="Equation.DSMT4">
                    <p:embed/>
                    <p:pic>
                      <p:nvPicPr>
                        <p:cNvPr id="2054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0610" y="2147391"/>
                          <a:ext cx="747712" cy="465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2" name="Rectangle 28"/>
            <p:cNvSpPr>
              <a:spLocks noChangeArrowheads="1"/>
            </p:cNvSpPr>
            <p:nvPr/>
          </p:nvSpPr>
          <p:spPr bwMode="auto">
            <a:xfrm>
              <a:off x="5971986" y="1984376"/>
              <a:ext cx="101600" cy="725488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Line 31"/>
            <p:cNvSpPr>
              <a:spLocks noChangeShapeType="1"/>
            </p:cNvSpPr>
            <p:nvPr/>
          </p:nvSpPr>
          <p:spPr bwMode="auto">
            <a:xfrm>
              <a:off x="5675124" y="2151064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Line 32"/>
            <p:cNvSpPr>
              <a:spLocks noChangeShapeType="1"/>
            </p:cNvSpPr>
            <p:nvPr/>
          </p:nvSpPr>
          <p:spPr bwMode="auto">
            <a:xfrm flipH="1">
              <a:off x="6081524" y="2152651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Line 35"/>
            <p:cNvSpPr>
              <a:spLocks noChangeShapeType="1"/>
            </p:cNvSpPr>
            <p:nvPr/>
          </p:nvSpPr>
          <p:spPr bwMode="auto">
            <a:xfrm flipH="1" flipV="1">
              <a:off x="6025961" y="1465264"/>
              <a:ext cx="0" cy="330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5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9861873"/>
                </p:ext>
              </p:extLst>
            </p:nvPr>
          </p:nvGraphicFramePr>
          <p:xfrm>
            <a:off x="5170299" y="2054226"/>
            <a:ext cx="320675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96" name="Equation" r:id="rId15" imgW="203040" imgH="177480" progId="Equation.DSMT4">
                    <p:embed/>
                  </p:oleObj>
                </mc:Choice>
                <mc:Fallback>
                  <p:oleObj name="Equation" r:id="rId15" imgW="203040" imgH="177480" progId="Equation.DSMT4">
                    <p:embed/>
                    <p:pic>
                      <p:nvPicPr>
                        <p:cNvPr id="2055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0299" y="2054226"/>
                          <a:ext cx="320675" cy="280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6" name="Line 38"/>
            <p:cNvSpPr>
              <a:spLocks noChangeShapeType="1"/>
            </p:cNvSpPr>
            <p:nvPr/>
          </p:nvSpPr>
          <p:spPr bwMode="auto">
            <a:xfrm>
              <a:off x="8161149" y="2713039"/>
              <a:ext cx="287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6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4817242"/>
                </p:ext>
              </p:extLst>
            </p:nvPr>
          </p:nvGraphicFramePr>
          <p:xfrm>
            <a:off x="8535799" y="2603501"/>
            <a:ext cx="214312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97" name="Equation" r:id="rId17" imgW="126720" imgH="139680" progId="Equation.DSMT4">
                    <p:embed/>
                  </p:oleObj>
                </mc:Choice>
                <mc:Fallback>
                  <p:oleObj name="Equation" r:id="rId17" imgW="126720" imgH="139680" progId="Equation.DSMT4">
                    <p:embed/>
                    <p:pic>
                      <p:nvPicPr>
                        <p:cNvPr id="2056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35799" y="2603501"/>
                          <a:ext cx="214312" cy="234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7" name="Freeform 47"/>
            <p:cNvSpPr>
              <a:spLocks/>
            </p:cNvSpPr>
            <p:nvPr/>
          </p:nvSpPr>
          <p:spPr bwMode="auto">
            <a:xfrm>
              <a:off x="6426011" y="2019301"/>
              <a:ext cx="233363" cy="698500"/>
            </a:xfrm>
            <a:custGeom>
              <a:avLst/>
              <a:gdLst>
                <a:gd name="T0" fmla="*/ 2147483647 w 147"/>
                <a:gd name="T1" fmla="*/ 0 h 440"/>
                <a:gd name="T2" fmla="*/ 2147483647 w 147"/>
                <a:gd name="T3" fmla="*/ 2147483647 h 440"/>
                <a:gd name="T4" fmla="*/ 2147483647 w 147"/>
                <a:gd name="T5" fmla="*/ 2147483647 h 440"/>
                <a:gd name="T6" fmla="*/ 2147483647 w 147"/>
                <a:gd name="T7" fmla="*/ 2147483647 h 440"/>
                <a:gd name="T8" fmla="*/ 2147483647 w 147"/>
                <a:gd name="T9" fmla="*/ 2147483647 h 440"/>
                <a:gd name="T10" fmla="*/ 2147483647 w 147"/>
                <a:gd name="T11" fmla="*/ 2147483647 h 440"/>
                <a:gd name="T12" fmla="*/ 0 w 147"/>
                <a:gd name="T13" fmla="*/ 2147483647 h 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440"/>
                <a:gd name="T23" fmla="*/ 147 w 147"/>
                <a:gd name="T24" fmla="*/ 440 h 4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440">
                  <a:moveTo>
                    <a:pt x="144" y="0"/>
                  </a:moveTo>
                  <a:cubicBezTo>
                    <a:pt x="144" y="19"/>
                    <a:pt x="144" y="39"/>
                    <a:pt x="144" y="64"/>
                  </a:cubicBezTo>
                  <a:cubicBezTo>
                    <a:pt x="144" y="89"/>
                    <a:pt x="147" y="120"/>
                    <a:pt x="144" y="152"/>
                  </a:cubicBezTo>
                  <a:cubicBezTo>
                    <a:pt x="141" y="184"/>
                    <a:pt x="136" y="224"/>
                    <a:pt x="128" y="256"/>
                  </a:cubicBezTo>
                  <a:cubicBezTo>
                    <a:pt x="120" y="288"/>
                    <a:pt x="108" y="320"/>
                    <a:pt x="96" y="344"/>
                  </a:cubicBezTo>
                  <a:cubicBezTo>
                    <a:pt x="84" y="368"/>
                    <a:pt x="72" y="384"/>
                    <a:pt x="56" y="400"/>
                  </a:cubicBezTo>
                  <a:cubicBezTo>
                    <a:pt x="40" y="416"/>
                    <a:pt x="20" y="428"/>
                    <a:pt x="0" y="44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Line 26"/>
            <p:cNvSpPr>
              <a:spLocks noChangeShapeType="1"/>
            </p:cNvSpPr>
            <p:nvPr/>
          </p:nvSpPr>
          <p:spPr bwMode="auto">
            <a:xfrm>
              <a:off x="4073336" y="1984376"/>
              <a:ext cx="387985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FB07E71D-D961-34AC-E570-77AF7D1B7A0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2248000"/>
                </p:ext>
              </p:extLst>
            </p:nvPr>
          </p:nvGraphicFramePr>
          <p:xfrm>
            <a:off x="6447881" y="1519023"/>
            <a:ext cx="485182" cy="373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98" name="Equation" r:id="rId19" imgW="330120" imgH="253800" progId="Equation.DSMT4">
                    <p:embed/>
                  </p:oleObj>
                </mc:Choice>
                <mc:Fallback>
                  <p:oleObj name="Equation" r:id="rId19" imgW="33012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447881" y="1519023"/>
                          <a:ext cx="485182" cy="3732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CA40ED9-7A44-0507-4F64-E19FD83E5886}"/>
                </a:ext>
              </a:extLst>
            </p:cNvPr>
            <p:cNvCxnSpPr/>
            <p:nvPr/>
          </p:nvCxnSpPr>
          <p:spPr>
            <a:xfrm>
              <a:off x="3964675" y="2006221"/>
              <a:ext cx="0" cy="71650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F08D8D8-43C7-BBCA-7F0D-2C7532FCDB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48757"/>
              </p:ext>
            </p:extLst>
          </p:nvPr>
        </p:nvGraphicFramePr>
        <p:xfrm>
          <a:off x="9818072" y="1888556"/>
          <a:ext cx="15906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9" name="Equation" r:id="rId21" imgW="1591183" imgH="867402" progId="Equation.DSMT4">
                  <p:embed/>
                </p:oleObj>
              </mc:Choice>
              <mc:Fallback>
                <p:oleObj name="Equation" r:id="rId21" imgW="1591183" imgH="86740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818072" y="1888556"/>
                        <a:ext cx="1590675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952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349691"/>
              </p:ext>
            </p:extLst>
          </p:nvPr>
        </p:nvGraphicFramePr>
        <p:xfrm>
          <a:off x="1732479" y="1640373"/>
          <a:ext cx="877093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name="Equation" r:id="rId3" imgW="4559040" imgH="482400" progId="Equation.DSMT4">
                  <p:embed/>
                </p:oleObj>
              </mc:Choice>
              <mc:Fallback>
                <p:oleObj name="Equation" r:id="rId3" imgW="4559040" imgH="482400" progId="Equation.DSMT4">
                  <p:embed/>
                  <p:pic>
                    <p:nvPicPr>
                      <p:cNvPr id="952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2479" y="1640373"/>
                        <a:ext cx="8770937" cy="9334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726652" y="163290"/>
            <a:ext cx="6831011" cy="83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Cosine Current Model (cont.)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8851" y="1138289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Final result: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7583" y="366848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where</a:t>
            </a:r>
          </a:p>
        </p:txBody>
      </p:sp>
      <p:graphicFrame>
        <p:nvGraphicFramePr>
          <p:cNvPr id="9523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291127"/>
              </p:ext>
            </p:extLst>
          </p:nvPr>
        </p:nvGraphicFramePr>
        <p:xfrm>
          <a:off x="4137223" y="5960497"/>
          <a:ext cx="1590022" cy="735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Equation" r:id="rId5" imgW="990360" imgH="457200" progId="Equation.DSMT4">
                  <p:embed/>
                </p:oleObj>
              </mc:Choice>
              <mc:Fallback>
                <p:oleObj name="Equation" r:id="rId5" imgW="990360" imgH="457200" progId="Equation.DSMT4">
                  <p:embed/>
                  <p:pic>
                    <p:nvPicPr>
                      <p:cNvPr id="9523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223" y="5960497"/>
                        <a:ext cx="1590022" cy="7354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118398"/>
              </p:ext>
            </p:extLst>
          </p:nvPr>
        </p:nvGraphicFramePr>
        <p:xfrm>
          <a:off x="2185287" y="3721913"/>
          <a:ext cx="4459061" cy="92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Equation" r:id="rId7" imgW="2349360" imgH="482400" progId="Equation.DSMT4">
                  <p:embed/>
                </p:oleObj>
              </mc:Choice>
              <mc:Fallback>
                <p:oleObj name="Equation" r:id="rId7" imgW="2349360" imgH="482400" progId="Equation.DSMT4">
                  <p:embed/>
                  <p:pic>
                    <p:nvPicPr>
                      <p:cNvPr id="9523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287" y="3721913"/>
                        <a:ext cx="4459061" cy="9216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083553"/>
              </p:ext>
            </p:extLst>
          </p:nvPr>
        </p:nvGraphicFramePr>
        <p:xfrm>
          <a:off x="2288248" y="4807743"/>
          <a:ext cx="2379663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Equation" r:id="rId9" imgW="1396800" imgH="545760" progId="Equation.DSMT4">
                  <p:embed/>
                </p:oleObj>
              </mc:Choice>
              <mc:Fallback>
                <p:oleObj name="Equation" r:id="rId9" imgW="1396800" imgH="545760" progId="Equation.DSMT4">
                  <p:embed/>
                  <p:pic>
                    <p:nvPicPr>
                      <p:cNvPr id="952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248" y="4807743"/>
                        <a:ext cx="2379663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520133"/>
              </p:ext>
            </p:extLst>
          </p:nvPr>
        </p:nvGraphicFramePr>
        <p:xfrm>
          <a:off x="2274186" y="6091126"/>
          <a:ext cx="14493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name="Equation" r:id="rId11" imgW="850680" imgH="266400" progId="Equation.DSMT4">
                  <p:embed/>
                </p:oleObj>
              </mc:Choice>
              <mc:Fallback>
                <p:oleObj name="Equation" r:id="rId11" imgW="850680" imgH="266400" progId="Equation.DSMT4">
                  <p:embed/>
                  <p:pic>
                    <p:nvPicPr>
                      <p:cNvPr id="9524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186" y="6091126"/>
                        <a:ext cx="1449388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714205" y="4700032"/>
            <a:ext cx="5241233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Note: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The wavenumber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i="1" baseline="-25000" dirty="0" err="1">
                <a:latin typeface="Times New Roman" pitchFamily="18" charset="0"/>
                <a:cs typeface="Times New Roman" pitchFamily="18" charset="0"/>
                <a:sym typeface="Symbol"/>
              </a:rPr>
              <a:t>m</a:t>
            </a:r>
            <a:r>
              <a:rPr lang="en-US" sz="1600" dirty="0">
                <a:sym typeface="Symbol"/>
              </a:rPr>
              <a:t> is chosen to be a positive real number or a negative imaginary number.</a:t>
            </a:r>
            <a:endParaRPr lang="en-US" sz="16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3EBC713-7407-A926-9703-E372D64F30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596070"/>
              </p:ext>
            </p:extLst>
          </p:nvPr>
        </p:nvGraphicFramePr>
        <p:xfrm>
          <a:off x="2598738" y="2808288"/>
          <a:ext cx="153352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Equation" r:id="rId13" imgW="749160" imgH="241200" progId="Equation.DSMT4">
                  <p:embed/>
                </p:oleObj>
              </mc:Choice>
              <mc:Fallback>
                <p:oleObj name="Equation" r:id="rId13" imgW="749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98738" y="2808288"/>
                        <a:ext cx="1533525" cy="4937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600201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</p:txBody>
      </p:sp>
      <p:sp>
        <p:nvSpPr>
          <p:cNvPr id="4109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4" name="Text Box 9"/>
          <p:cNvSpPr txBox="1">
            <a:spLocks noChangeArrowheads="1"/>
          </p:cNvSpPr>
          <p:nvPr/>
        </p:nvSpPr>
        <p:spPr bwMode="auto">
          <a:xfrm>
            <a:off x="2139460" y="3275839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A magnetic frill of radius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US" sz="2000" dirty="0">
                <a:solidFill>
                  <a:srgbClr val="0000FF"/>
                </a:solidFill>
              </a:rPr>
              <a:t> is assumed on the mouth of the coax.</a:t>
            </a:r>
          </a:p>
        </p:txBody>
      </p:sp>
      <p:graphicFrame>
        <p:nvGraphicFramePr>
          <p:cNvPr id="4098" name="Object 35"/>
          <p:cNvGraphicFramePr>
            <a:graphicFrameLocks noChangeAspect="1"/>
          </p:cNvGraphicFramePr>
          <p:nvPr/>
        </p:nvGraphicFramePr>
        <p:xfrm>
          <a:off x="2119313" y="4216400"/>
          <a:ext cx="382111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8" name="Equation" r:id="rId3" imgW="1714320" imgH="279360" progId="Equation.DSMT4">
                  <p:embed/>
                </p:oleObj>
              </mc:Choice>
              <mc:Fallback>
                <p:oleObj name="Equation" r:id="rId3" imgW="1714320" imgH="279360" progId="Equation.DSMT4">
                  <p:embed/>
                  <p:pic>
                    <p:nvPicPr>
                      <p:cNvPr id="4098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4216400"/>
                        <a:ext cx="3821112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010612"/>
              </p:ext>
            </p:extLst>
          </p:nvPr>
        </p:nvGraphicFramePr>
        <p:xfrm>
          <a:off x="3349047" y="5075917"/>
          <a:ext cx="2282825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9" name="Equation" r:id="rId5" imgW="1155600" imgH="507960" progId="Equation.DSMT4">
                  <p:embed/>
                </p:oleObj>
              </mc:Choice>
              <mc:Fallback>
                <p:oleObj name="Equation" r:id="rId5" imgW="1155600" imgH="507960" progId="Equation.DSMT4">
                  <p:embed/>
                  <p:pic>
                    <p:nvPicPr>
                      <p:cNvPr id="4099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047" y="5075917"/>
                        <a:ext cx="2282825" cy="9858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56"/>
          <p:cNvGraphicFramePr>
            <a:graphicFrameLocks noChangeAspect="1"/>
          </p:cNvGraphicFramePr>
          <p:nvPr/>
        </p:nvGraphicFramePr>
        <p:xfrm>
          <a:off x="7432675" y="4295775"/>
          <a:ext cx="155733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" name="Equation" r:id="rId7" imgW="698400" imgH="241200" progId="Equation.DSMT4">
                  <p:embed/>
                </p:oleObj>
              </mc:Choice>
              <mc:Fallback>
                <p:oleObj name="Equation" r:id="rId7" imgW="698400" imgH="241200" progId="Equation.DSMT4">
                  <p:embed/>
                  <p:pic>
                    <p:nvPicPr>
                      <p:cNvPr id="410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2675" y="4295775"/>
                        <a:ext cx="1557338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" name="AutoShape 57"/>
          <p:cNvSpPr>
            <a:spLocks noChangeArrowheads="1"/>
          </p:cNvSpPr>
          <p:nvPr/>
        </p:nvSpPr>
        <p:spPr bwMode="auto">
          <a:xfrm>
            <a:off x="6409866" y="4401456"/>
            <a:ext cx="609600" cy="235857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Text Box 58"/>
          <p:cNvSpPr txBox="1">
            <a:spLocks noChangeArrowheads="1"/>
          </p:cNvSpPr>
          <p:nvPr/>
        </p:nvSpPr>
        <p:spPr bwMode="auto">
          <a:xfrm>
            <a:off x="2545444" y="6237905"/>
            <a:ext cx="39859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(TEM mode of coax, assuming 1 V)</a:t>
            </a:r>
          </a:p>
        </p:txBody>
      </p:sp>
      <p:graphicFrame>
        <p:nvGraphicFramePr>
          <p:cNvPr id="4101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497445"/>
              </p:ext>
            </p:extLst>
          </p:nvPr>
        </p:nvGraphicFramePr>
        <p:xfrm>
          <a:off x="7620249" y="5204051"/>
          <a:ext cx="1509712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1" name="Equation" r:id="rId9" imgW="698400" imgH="444240" progId="Equation.DSMT4">
                  <p:embed/>
                </p:oleObj>
              </mc:Choice>
              <mc:Fallback>
                <p:oleObj name="Equation" r:id="rId9" imgW="698400" imgH="444240" progId="Equation.DSMT4">
                  <p:embed/>
                  <p:pic>
                    <p:nvPicPr>
                      <p:cNvPr id="4101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249" y="5204051"/>
                        <a:ext cx="1509712" cy="9413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56" name="Rectangle 60"/>
          <p:cNvSpPr>
            <a:spLocks noChangeArrowheads="1"/>
          </p:cNvSpPr>
          <p:nvPr/>
        </p:nvSpPr>
        <p:spPr bwMode="auto">
          <a:xfrm>
            <a:off x="2481713" y="174172"/>
            <a:ext cx="7026275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Frill Model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949854" y="5344886"/>
            <a:ext cx="1140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Choose: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BEFC2-048F-2508-4E21-5B3550FC77B2}"/>
              </a:ext>
            </a:extLst>
          </p:cNvPr>
          <p:cNvGrpSpPr/>
          <p:nvPr/>
        </p:nvGrpSpPr>
        <p:grpSpPr>
          <a:xfrm>
            <a:off x="3578453" y="1041796"/>
            <a:ext cx="5141912" cy="1709739"/>
            <a:chOff x="3578453" y="1041796"/>
            <a:chExt cx="5141912" cy="1709739"/>
          </a:xfrm>
        </p:grpSpPr>
        <p:graphicFrame>
          <p:nvGraphicFramePr>
            <p:cNvPr id="410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9036423"/>
                </p:ext>
              </p:extLst>
            </p:nvPr>
          </p:nvGraphicFramePr>
          <p:xfrm>
            <a:off x="5875565" y="1041796"/>
            <a:ext cx="214312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42" name="Equation" r:id="rId11" imgW="126720" imgH="126720" progId="Equation.DSMT4">
                    <p:embed/>
                  </p:oleObj>
                </mc:Choice>
                <mc:Fallback>
                  <p:oleObj name="Equation" r:id="rId11" imgW="126720" imgH="126720" progId="Equation.DSMT4">
                    <p:embed/>
                    <p:pic>
                      <p:nvPicPr>
                        <p:cNvPr id="410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5565" y="1041796"/>
                          <a:ext cx="214312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9" name="Line 12"/>
            <p:cNvSpPr>
              <a:spLocks noChangeShapeType="1"/>
            </p:cNvSpPr>
            <p:nvPr/>
          </p:nvSpPr>
          <p:spPr bwMode="auto">
            <a:xfrm>
              <a:off x="4035653" y="2646760"/>
              <a:ext cx="387985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Rectangle 13"/>
            <p:cNvSpPr>
              <a:spLocks noChangeArrowheads="1"/>
            </p:cNvSpPr>
            <p:nvPr/>
          </p:nvSpPr>
          <p:spPr bwMode="auto">
            <a:xfrm>
              <a:off x="4030890" y="1913334"/>
              <a:ext cx="3884385" cy="70643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3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0235623"/>
                </p:ext>
              </p:extLst>
            </p:nvPr>
          </p:nvGraphicFramePr>
          <p:xfrm>
            <a:off x="3578453" y="2094309"/>
            <a:ext cx="246062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43" name="Equation" r:id="rId13" imgW="126720" imgH="177480" progId="Equation.DSMT4">
                    <p:embed/>
                  </p:oleObj>
                </mc:Choice>
                <mc:Fallback>
                  <p:oleObj name="Equation" r:id="rId13" imgW="126720" imgH="177480" progId="Equation.DSMT4">
                    <p:embed/>
                    <p:pic>
                      <p:nvPicPr>
                        <p:cNvPr id="4103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8453" y="2094309"/>
                          <a:ext cx="246062" cy="3460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0543688"/>
                </p:ext>
              </p:extLst>
            </p:nvPr>
          </p:nvGraphicFramePr>
          <p:xfrm>
            <a:off x="6762978" y="1995884"/>
            <a:ext cx="747712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44" name="Equation" r:id="rId15" imgW="368280" imgH="228600" progId="Equation.DSMT4">
                    <p:embed/>
                  </p:oleObj>
                </mc:Choice>
                <mc:Fallback>
                  <p:oleObj name="Equation" r:id="rId15" imgW="368280" imgH="228600" progId="Equation.DSMT4">
                    <p:embed/>
                    <p:pic>
                      <p:nvPicPr>
                        <p:cNvPr id="4104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2978" y="1995884"/>
                          <a:ext cx="747712" cy="465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2" name="Line 19"/>
            <p:cNvSpPr>
              <a:spLocks noChangeShapeType="1"/>
            </p:cNvSpPr>
            <p:nvPr/>
          </p:nvSpPr>
          <p:spPr bwMode="auto">
            <a:xfrm>
              <a:off x="4024540" y="1894284"/>
              <a:ext cx="387985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Rectangle 20"/>
            <p:cNvSpPr>
              <a:spLocks noChangeArrowheads="1"/>
            </p:cNvSpPr>
            <p:nvPr/>
          </p:nvSpPr>
          <p:spPr bwMode="auto">
            <a:xfrm>
              <a:off x="5923190" y="1924050"/>
              <a:ext cx="96610" cy="694135"/>
            </a:xfrm>
            <a:prstGeom prst="rect">
              <a:avLst/>
            </a:prstGeom>
            <a:gradFill rotWithShape="1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9525" algn="ctr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Line 21"/>
            <p:cNvSpPr>
              <a:spLocks noChangeShapeType="1"/>
            </p:cNvSpPr>
            <p:nvPr/>
          </p:nvSpPr>
          <p:spPr bwMode="auto">
            <a:xfrm>
              <a:off x="5626328" y="2060972"/>
              <a:ext cx="287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22"/>
            <p:cNvSpPr>
              <a:spLocks noChangeShapeType="1"/>
            </p:cNvSpPr>
            <p:nvPr/>
          </p:nvSpPr>
          <p:spPr bwMode="auto">
            <a:xfrm flipH="1">
              <a:off x="6032728" y="2053034"/>
              <a:ext cx="287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26" name="Line 23"/>
            <p:cNvSpPr>
              <a:spLocks noChangeShapeType="1"/>
            </p:cNvSpPr>
            <p:nvPr/>
          </p:nvSpPr>
          <p:spPr bwMode="auto">
            <a:xfrm flipH="1" flipV="1">
              <a:off x="5977165" y="1375171"/>
              <a:ext cx="0" cy="330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10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3456254"/>
                </p:ext>
              </p:extLst>
            </p:nvPr>
          </p:nvGraphicFramePr>
          <p:xfrm>
            <a:off x="5121503" y="1964134"/>
            <a:ext cx="320675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45" name="Equation" r:id="rId17" imgW="203040" imgH="177480" progId="Equation.DSMT4">
                    <p:embed/>
                  </p:oleObj>
                </mc:Choice>
                <mc:Fallback>
                  <p:oleObj name="Equation" r:id="rId17" imgW="203040" imgH="177480" progId="Equation.DSMT4">
                    <p:embed/>
                    <p:pic>
                      <p:nvPicPr>
                        <p:cNvPr id="4105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1503" y="1964134"/>
                          <a:ext cx="320675" cy="280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7" name="Line 25"/>
            <p:cNvSpPr>
              <a:spLocks noChangeShapeType="1"/>
            </p:cNvSpPr>
            <p:nvPr/>
          </p:nvSpPr>
          <p:spPr bwMode="auto">
            <a:xfrm>
              <a:off x="8112353" y="2622947"/>
              <a:ext cx="287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106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8226428"/>
                </p:ext>
              </p:extLst>
            </p:nvPr>
          </p:nvGraphicFramePr>
          <p:xfrm>
            <a:off x="8506053" y="2516585"/>
            <a:ext cx="214312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46" name="Equation" r:id="rId19" imgW="126720" imgH="139680" progId="Equation.DSMT4">
                    <p:embed/>
                  </p:oleObj>
                </mc:Choice>
                <mc:Fallback>
                  <p:oleObj name="Equation" r:id="rId19" imgW="126720" imgH="139680" progId="Equation.DSMT4">
                    <p:embed/>
                    <p:pic>
                      <p:nvPicPr>
                        <p:cNvPr id="4106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06053" y="2516585"/>
                          <a:ext cx="214312" cy="234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29" name="Group 38"/>
            <p:cNvGrpSpPr>
              <a:grpSpLocks/>
            </p:cNvGrpSpPr>
            <p:nvPr/>
          </p:nvGrpSpPr>
          <p:grpSpPr bwMode="auto">
            <a:xfrm>
              <a:off x="6043840" y="2534047"/>
              <a:ext cx="90487" cy="90488"/>
              <a:chOff x="2577" y="2425"/>
              <a:chExt cx="57" cy="57"/>
            </a:xfrm>
          </p:grpSpPr>
          <p:sp>
            <p:nvSpPr>
              <p:cNvPr id="4143" name="Oval 36"/>
              <p:cNvSpPr>
                <a:spLocks noChangeArrowheads="1"/>
              </p:cNvSpPr>
              <p:nvPr/>
            </p:nvSpPr>
            <p:spPr bwMode="auto">
              <a:xfrm>
                <a:off x="2577" y="2425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4" name="Oval 37"/>
              <p:cNvSpPr>
                <a:spLocks noChangeArrowheads="1"/>
              </p:cNvSpPr>
              <p:nvPr/>
            </p:nvSpPr>
            <p:spPr bwMode="auto">
              <a:xfrm flipH="1">
                <a:off x="2592" y="244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30" name="Group 39"/>
            <p:cNvGrpSpPr>
              <a:grpSpLocks/>
            </p:cNvGrpSpPr>
            <p:nvPr/>
          </p:nvGrpSpPr>
          <p:grpSpPr bwMode="auto">
            <a:xfrm>
              <a:off x="6177190" y="2534047"/>
              <a:ext cx="90487" cy="90488"/>
              <a:chOff x="2577" y="2425"/>
              <a:chExt cx="57" cy="57"/>
            </a:xfrm>
          </p:grpSpPr>
          <p:sp>
            <p:nvSpPr>
              <p:cNvPr id="4141" name="Oval 40"/>
              <p:cNvSpPr>
                <a:spLocks noChangeArrowheads="1"/>
              </p:cNvSpPr>
              <p:nvPr/>
            </p:nvSpPr>
            <p:spPr bwMode="auto">
              <a:xfrm>
                <a:off x="2577" y="2425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" name="Oval 41"/>
              <p:cNvSpPr>
                <a:spLocks noChangeArrowheads="1"/>
              </p:cNvSpPr>
              <p:nvPr/>
            </p:nvSpPr>
            <p:spPr bwMode="auto">
              <a:xfrm flipH="1">
                <a:off x="2592" y="244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31" name="Group 47"/>
            <p:cNvGrpSpPr>
              <a:grpSpLocks/>
            </p:cNvGrpSpPr>
            <p:nvPr/>
          </p:nvGrpSpPr>
          <p:grpSpPr bwMode="auto">
            <a:xfrm>
              <a:off x="5781903" y="2535635"/>
              <a:ext cx="90487" cy="90488"/>
              <a:chOff x="2690" y="2356"/>
              <a:chExt cx="57" cy="57"/>
            </a:xfrm>
          </p:grpSpPr>
          <p:sp>
            <p:nvSpPr>
              <p:cNvPr id="4138" name="Oval 43"/>
              <p:cNvSpPr>
                <a:spLocks noChangeArrowheads="1"/>
              </p:cNvSpPr>
              <p:nvPr/>
            </p:nvSpPr>
            <p:spPr bwMode="auto">
              <a:xfrm>
                <a:off x="2690" y="2356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" name="Line 45"/>
              <p:cNvSpPr>
                <a:spLocks noChangeShapeType="1"/>
              </p:cNvSpPr>
              <p:nvPr/>
            </p:nvSpPr>
            <p:spPr bwMode="auto">
              <a:xfrm>
                <a:off x="2696" y="2368"/>
                <a:ext cx="43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" name="Line 46"/>
              <p:cNvSpPr>
                <a:spLocks noChangeShapeType="1"/>
              </p:cNvSpPr>
              <p:nvPr/>
            </p:nvSpPr>
            <p:spPr bwMode="auto">
              <a:xfrm flipH="1">
                <a:off x="2699" y="2368"/>
                <a:ext cx="40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32" name="Group 48"/>
            <p:cNvGrpSpPr>
              <a:grpSpLocks/>
            </p:cNvGrpSpPr>
            <p:nvPr/>
          </p:nvGrpSpPr>
          <p:grpSpPr bwMode="auto">
            <a:xfrm>
              <a:off x="5643790" y="2537222"/>
              <a:ext cx="90487" cy="90488"/>
              <a:chOff x="2690" y="2356"/>
              <a:chExt cx="57" cy="57"/>
            </a:xfrm>
          </p:grpSpPr>
          <p:sp>
            <p:nvSpPr>
              <p:cNvPr id="4135" name="Oval 49"/>
              <p:cNvSpPr>
                <a:spLocks noChangeArrowheads="1"/>
              </p:cNvSpPr>
              <p:nvPr/>
            </p:nvSpPr>
            <p:spPr bwMode="auto">
              <a:xfrm>
                <a:off x="2690" y="2356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6" name="Line 50"/>
              <p:cNvSpPr>
                <a:spLocks noChangeShapeType="1"/>
              </p:cNvSpPr>
              <p:nvPr/>
            </p:nvSpPr>
            <p:spPr bwMode="auto">
              <a:xfrm>
                <a:off x="2696" y="2368"/>
                <a:ext cx="43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" name="Line 51"/>
              <p:cNvSpPr>
                <a:spLocks noChangeShapeType="1"/>
              </p:cNvSpPr>
              <p:nvPr/>
            </p:nvSpPr>
            <p:spPr bwMode="auto">
              <a:xfrm flipH="1">
                <a:off x="2699" y="2368"/>
                <a:ext cx="40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33" name="Line 52"/>
            <p:cNvSpPr>
              <a:spLocks noChangeShapeType="1"/>
            </p:cNvSpPr>
            <p:nvPr/>
          </p:nvSpPr>
          <p:spPr bwMode="auto">
            <a:xfrm>
              <a:off x="5964465" y="2461022"/>
              <a:ext cx="2984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Line 53"/>
            <p:cNvSpPr>
              <a:spLocks noChangeShapeType="1"/>
            </p:cNvSpPr>
            <p:nvPr/>
          </p:nvSpPr>
          <p:spPr bwMode="auto">
            <a:xfrm>
              <a:off x="6281965" y="2413397"/>
              <a:ext cx="0" cy="212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B03E808B-2954-8F6B-BB9C-FBDC1275862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4050376"/>
                </p:ext>
              </p:extLst>
            </p:nvPr>
          </p:nvGraphicFramePr>
          <p:xfrm>
            <a:off x="6394948" y="2308248"/>
            <a:ext cx="210568" cy="294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47" name="Equation" r:id="rId21" imgW="126720" imgH="177480" progId="Equation.DSMT4">
                    <p:embed/>
                  </p:oleObj>
                </mc:Choice>
                <mc:Fallback>
                  <p:oleObj name="Equation" r:id="rId21" imgW="1267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394948" y="2308248"/>
                          <a:ext cx="210568" cy="2947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7BB2CE0-9452-D5AB-3FBC-D3175677CC38}"/>
                </a:ext>
              </a:extLst>
            </p:cNvPr>
            <p:cNvCxnSpPr/>
            <p:nvPr/>
          </p:nvCxnSpPr>
          <p:spPr>
            <a:xfrm>
              <a:off x="3889612" y="1910687"/>
              <a:ext cx="0" cy="7372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356" name="Rectangle 60"/>
          <p:cNvSpPr>
            <a:spLocks noChangeArrowheads="1"/>
          </p:cNvSpPr>
          <p:nvPr/>
        </p:nvSpPr>
        <p:spPr bwMode="auto">
          <a:xfrm>
            <a:off x="2655889" y="174172"/>
            <a:ext cx="7026275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Frill Model (cont.)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97291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545322"/>
              </p:ext>
            </p:extLst>
          </p:nvPr>
        </p:nvGraphicFramePr>
        <p:xfrm>
          <a:off x="1482939" y="1702037"/>
          <a:ext cx="98552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Equation" r:id="rId3" imgW="4419360" imgH="507960" progId="Equation.DSMT4">
                  <p:embed/>
                </p:oleObj>
              </mc:Choice>
              <mc:Fallback>
                <p:oleObj name="Equation" r:id="rId3" imgW="4419360" imgH="507960" progId="Equation.DSMT4">
                  <p:embed/>
                  <p:pic>
                    <p:nvPicPr>
                      <p:cNvPr id="97291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939" y="1702037"/>
                        <a:ext cx="9855200" cy="11080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766147" y="1145112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Final result: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23856" y="390634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where</a:t>
            </a:r>
          </a:p>
        </p:txBody>
      </p:sp>
      <p:graphicFrame>
        <p:nvGraphicFramePr>
          <p:cNvPr id="9729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35412"/>
              </p:ext>
            </p:extLst>
          </p:nvPr>
        </p:nvGraphicFramePr>
        <p:xfrm>
          <a:off x="3871200" y="5971160"/>
          <a:ext cx="159067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Equation" r:id="rId5" imgW="990360" imgH="457200" progId="Equation.DSMT4">
                  <p:embed/>
                </p:oleObj>
              </mc:Choice>
              <mc:Fallback>
                <p:oleObj name="Equation" r:id="rId5" imgW="990360" imgH="457200" progId="Equation.DSMT4">
                  <p:embed/>
                  <p:pic>
                    <p:nvPicPr>
                      <p:cNvPr id="9729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200" y="5971160"/>
                        <a:ext cx="1590675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429356"/>
              </p:ext>
            </p:extLst>
          </p:nvPr>
        </p:nvGraphicFramePr>
        <p:xfrm>
          <a:off x="3839903" y="4220144"/>
          <a:ext cx="237966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Equation" r:id="rId7" imgW="1396800" imgH="545760" progId="Equation.DSMT4">
                  <p:embed/>
                </p:oleObj>
              </mc:Choice>
              <mc:Fallback>
                <p:oleObj name="Equation" r:id="rId7" imgW="1396800" imgH="545760" progId="Equation.DSMT4">
                  <p:embed/>
                  <p:pic>
                    <p:nvPicPr>
                      <p:cNvPr id="9729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9903" y="4220144"/>
                        <a:ext cx="2379663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634779"/>
              </p:ext>
            </p:extLst>
          </p:nvPr>
        </p:nvGraphicFramePr>
        <p:xfrm>
          <a:off x="3870066" y="5319147"/>
          <a:ext cx="144938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name="Equation" r:id="rId9" imgW="850680" imgH="266400" progId="Equation.DSMT4">
                  <p:embed/>
                </p:oleObj>
              </mc:Choice>
              <mc:Fallback>
                <p:oleObj name="Equation" r:id="rId9" imgW="850680" imgH="266400" progId="Equation.DSMT4">
                  <p:embed/>
                  <p:pic>
                    <p:nvPicPr>
                      <p:cNvPr id="9729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066" y="5319147"/>
                        <a:ext cx="1449387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76D339A-E768-037A-6E11-06BE9502B2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185504"/>
              </p:ext>
            </p:extLst>
          </p:nvPr>
        </p:nvGraphicFramePr>
        <p:xfrm>
          <a:off x="2149026" y="3061388"/>
          <a:ext cx="1341437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Equation" r:id="rId11" imgW="1341099" imgH="432980" progId="Equation.DSMT4">
                  <p:embed/>
                </p:oleObj>
              </mc:Choice>
              <mc:Fallback>
                <p:oleObj name="Equation" r:id="rId11" imgW="1341099" imgH="4329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49026" y="3061388"/>
                        <a:ext cx="1341437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1F422D0-7081-95F2-91B0-84702F197513}"/>
              </a:ext>
            </a:extLst>
          </p:cNvPr>
          <p:cNvSpPr txBox="1"/>
          <p:nvPr/>
        </p:nvSpPr>
        <p:spPr>
          <a:xfrm>
            <a:off x="6786506" y="4818948"/>
            <a:ext cx="4657141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Note: </a:t>
            </a:r>
          </a:p>
          <a:p>
            <a:pPr algn="ctr"/>
            <a:r>
              <a:rPr lang="en-US" sz="1600" dirty="0"/>
              <a:t>The wavenumber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i="1" baseline="-25000" dirty="0" err="1">
                <a:latin typeface="Times New Roman" pitchFamily="18" charset="0"/>
                <a:cs typeface="Times New Roman" pitchFamily="18" charset="0"/>
                <a:sym typeface="Symbol"/>
              </a:rPr>
              <a:t>m</a:t>
            </a:r>
            <a:r>
              <a:rPr lang="en-US" sz="1600" dirty="0">
                <a:sym typeface="Symbol"/>
              </a:rPr>
              <a:t> is chosen to be a positive real number or a negative imaginary number.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06751" y="230189"/>
            <a:ext cx="5908675" cy="473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Probe Inductance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600201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</p:txBody>
      </p:sp>
      <p:sp>
        <p:nvSpPr>
          <p:cNvPr id="1034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5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6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7" name="Rectangle 9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038" name="Group 42"/>
          <p:cNvGrpSpPr>
            <a:grpSpLocks/>
          </p:cNvGrpSpPr>
          <p:nvPr/>
        </p:nvGrpSpPr>
        <p:grpSpPr bwMode="auto">
          <a:xfrm>
            <a:off x="4295775" y="1158875"/>
            <a:ext cx="2736850" cy="1308100"/>
            <a:chOff x="1629" y="586"/>
            <a:chExt cx="1724" cy="824"/>
          </a:xfrm>
        </p:grpSpPr>
        <p:sp>
          <p:nvSpPr>
            <p:cNvPr id="1053" name="Freeform 19"/>
            <p:cNvSpPr>
              <a:spLocks/>
            </p:cNvSpPr>
            <p:nvPr/>
          </p:nvSpPr>
          <p:spPr bwMode="auto">
            <a:xfrm>
              <a:off x="2385" y="586"/>
              <a:ext cx="968" cy="824"/>
            </a:xfrm>
            <a:custGeom>
              <a:avLst/>
              <a:gdLst>
                <a:gd name="T0" fmla="*/ 305 w 1016"/>
                <a:gd name="T1" fmla="*/ 0 h 824"/>
                <a:gd name="T2" fmla="*/ 44 w 1016"/>
                <a:gd name="T3" fmla="*/ 192 h 824"/>
                <a:gd name="T4" fmla="*/ 44 w 1016"/>
                <a:gd name="T5" fmla="*/ 480 h 824"/>
                <a:gd name="T6" fmla="*/ 87 w 1016"/>
                <a:gd name="T7" fmla="*/ 768 h 824"/>
                <a:gd name="T8" fmla="*/ 305 w 1016"/>
                <a:gd name="T9" fmla="*/ 816 h 824"/>
                <a:gd name="T10" fmla="*/ 654 w 1016"/>
                <a:gd name="T11" fmla="*/ 768 h 824"/>
                <a:gd name="T12" fmla="*/ 882 w 1016"/>
                <a:gd name="T13" fmla="*/ 677 h 824"/>
                <a:gd name="T14" fmla="*/ 896 w 1016"/>
                <a:gd name="T15" fmla="*/ 296 h 824"/>
                <a:gd name="T16" fmla="*/ 734 w 1016"/>
                <a:gd name="T17" fmla="*/ 62 h 824"/>
                <a:gd name="T18" fmla="*/ 305 w 1016"/>
                <a:gd name="T19" fmla="*/ 0 h 8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6"/>
                <a:gd name="T31" fmla="*/ 0 h 824"/>
                <a:gd name="T32" fmla="*/ 1016 w 1016"/>
                <a:gd name="T33" fmla="*/ 824 h 8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6" h="824">
                  <a:moveTo>
                    <a:pt x="336" y="0"/>
                  </a:moveTo>
                  <a:cubicBezTo>
                    <a:pt x="184" y="16"/>
                    <a:pt x="96" y="112"/>
                    <a:pt x="48" y="192"/>
                  </a:cubicBezTo>
                  <a:cubicBezTo>
                    <a:pt x="0" y="272"/>
                    <a:pt x="40" y="384"/>
                    <a:pt x="48" y="480"/>
                  </a:cubicBezTo>
                  <a:cubicBezTo>
                    <a:pt x="56" y="576"/>
                    <a:pt x="48" y="712"/>
                    <a:pt x="96" y="768"/>
                  </a:cubicBezTo>
                  <a:cubicBezTo>
                    <a:pt x="144" y="824"/>
                    <a:pt x="232" y="816"/>
                    <a:pt x="336" y="816"/>
                  </a:cubicBezTo>
                  <a:cubicBezTo>
                    <a:pt x="440" y="816"/>
                    <a:pt x="614" y="791"/>
                    <a:pt x="720" y="768"/>
                  </a:cubicBezTo>
                  <a:cubicBezTo>
                    <a:pt x="826" y="745"/>
                    <a:pt x="928" y="756"/>
                    <a:pt x="972" y="677"/>
                  </a:cubicBezTo>
                  <a:cubicBezTo>
                    <a:pt x="1016" y="598"/>
                    <a:pt x="1014" y="398"/>
                    <a:pt x="987" y="296"/>
                  </a:cubicBezTo>
                  <a:cubicBezTo>
                    <a:pt x="960" y="194"/>
                    <a:pt x="916" y="111"/>
                    <a:pt x="808" y="62"/>
                  </a:cubicBezTo>
                  <a:cubicBezTo>
                    <a:pt x="700" y="13"/>
                    <a:pt x="434" y="13"/>
                    <a:pt x="336" y="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Oval 20"/>
            <p:cNvSpPr>
              <a:spLocks noChangeArrowheads="1"/>
            </p:cNvSpPr>
            <p:nvPr/>
          </p:nvSpPr>
          <p:spPr bwMode="auto">
            <a:xfrm>
              <a:off x="2545" y="977"/>
              <a:ext cx="85" cy="8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Rectangle 21"/>
            <p:cNvSpPr>
              <a:spLocks noChangeArrowheads="1"/>
            </p:cNvSpPr>
            <p:nvPr/>
          </p:nvSpPr>
          <p:spPr bwMode="auto">
            <a:xfrm>
              <a:off x="2688" y="814"/>
              <a:ext cx="4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Probe</a:t>
              </a:r>
            </a:p>
          </p:txBody>
        </p:sp>
        <p:sp>
          <p:nvSpPr>
            <p:cNvPr id="1056" name="Rectangle 23"/>
            <p:cNvSpPr>
              <a:spLocks noChangeArrowheads="1"/>
            </p:cNvSpPr>
            <p:nvPr/>
          </p:nvSpPr>
          <p:spPr bwMode="auto">
            <a:xfrm>
              <a:off x="1629" y="875"/>
              <a:ext cx="55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Patch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1039" name="Rectangle 24"/>
          <p:cNvSpPr>
            <a:spLocks noChangeArrowheads="1"/>
          </p:cNvSpPr>
          <p:nvPr/>
        </p:nvSpPr>
        <p:spPr bwMode="auto">
          <a:xfrm>
            <a:off x="3705226" y="3186113"/>
            <a:ext cx="4511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500" dirty="0">
                <a:solidFill>
                  <a:srgbClr val="0000FF"/>
                </a:solidFill>
              </a:rPr>
              <a:t>Parallel-Plate Waveguide Model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040" name="Group 45"/>
          <p:cNvGrpSpPr>
            <a:grpSpLocks/>
          </p:cNvGrpSpPr>
          <p:nvPr/>
        </p:nvGrpSpPr>
        <p:grpSpPr bwMode="auto">
          <a:xfrm>
            <a:off x="3668713" y="3914775"/>
            <a:ext cx="5122862" cy="2235200"/>
            <a:chOff x="1369" y="2025"/>
            <a:chExt cx="3227" cy="1408"/>
          </a:xfrm>
        </p:grpSpPr>
        <p:graphicFrame>
          <p:nvGraphicFramePr>
            <p:cNvPr id="1026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5985813"/>
                </p:ext>
              </p:extLst>
            </p:nvPr>
          </p:nvGraphicFramePr>
          <p:xfrm>
            <a:off x="2960" y="2025"/>
            <a:ext cx="135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Equation" r:id="rId3" imgW="126720" imgH="126720" progId="Equation.DSMT4">
                    <p:embed/>
                  </p:oleObj>
                </mc:Choice>
                <mc:Fallback>
                  <p:oleObj name="Equation" r:id="rId3" imgW="126720" imgH="126720" progId="Equation.DSMT4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0" y="2025"/>
                          <a:ext cx="135" cy="1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1" name="Line 13"/>
            <p:cNvSpPr>
              <a:spLocks noChangeShapeType="1"/>
            </p:cNvSpPr>
            <p:nvPr/>
          </p:nvSpPr>
          <p:spPr bwMode="auto">
            <a:xfrm>
              <a:off x="1657" y="2840"/>
              <a:ext cx="2444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Rectangle 14"/>
            <p:cNvSpPr>
              <a:spLocks noChangeArrowheads="1"/>
            </p:cNvSpPr>
            <p:nvPr/>
          </p:nvSpPr>
          <p:spPr bwMode="auto">
            <a:xfrm>
              <a:off x="1654" y="2389"/>
              <a:ext cx="2452" cy="43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Line 16"/>
            <p:cNvSpPr>
              <a:spLocks noChangeShapeType="1"/>
            </p:cNvSpPr>
            <p:nvPr/>
          </p:nvSpPr>
          <p:spPr bwMode="auto">
            <a:xfrm rot="-5400000">
              <a:off x="1395" y="2597"/>
              <a:ext cx="426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7" name="Object 17"/>
            <p:cNvGraphicFramePr>
              <a:graphicFrameLocks noChangeAspect="1"/>
            </p:cNvGraphicFramePr>
            <p:nvPr/>
          </p:nvGraphicFramePr>
          <p:xfrm>
            <a:off x="1369" y="2457"/>
            <a:ext cx="18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Equation" r:id="rId5" imgW="126720" imgH="177480" progId="Equation.DSMT4">
                    <p:embed/>
                  </p:oleObj>
                </mc:Choice>
                <mc:Fallback>
                  <p:oleObj name="Equation" r:id="rId5" imgW="126720" imgH="17748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9" y="2457"/>
                          <a:ext cx="188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18"/>
            <p:cNvGraphicFramePr>
              <a:graphicFrameLocks noChangeAspect="1"/>
            </p:cNvGraphicFramePr>
            <p:nvPr/>
          </p:nvGraphicFramePr>
          <p:xfrm>
            <a:off x="3375" y="2441"/>
            <a:ext cx="471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" name="Equation" r:id="rId7" imgW="368280" imgH="228600" progId="Equation.DSMT4">
                    <p:embed/>
                  </p:oleObj>
                </mc:Choice>
                <mc:Fallback>
                  <p:oleObj name="Equation" r:id="rId7" imgW="368280" imgH="2286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5" y="2441"/>
                          <a:ext cx="471" cy="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5" name="Rectangle 12"/>
            <p:cNvSpPr>
              <a:spLocks noChangeArrowheads="1"/>
            </p:cNvSpPr>
            <p:nvPr/>
          </p:nvSpPr>
          <p:spPr bwMode="auto">
            <a:xfrm>
              <a:off x="2756" y="2843"/>
              <a:ext cx="244" cy="580"/>
            </a:xfrm>
            <a:prstGeom prst="rect">
              <a:avLst/>
            </a:prstGeom>
            <a:gradFill rotWithShape="1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9525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Rectangle 28"/>
            <p:cNvSpPr>
              <a:spLocks noChangeArrowheads="1"/>
            </p:cNvSpPr>
            <p:nvPr/>
          </p:nvSpPr>
          <p:spPr bwMode="auto">
            <a:xfrm>
              <a:off x="2846" y="2377"/>
              <a:ext cx="64" cy="457"/>
            </a:xfrm>
            <a:prstGeom prst="rect">
              <a:avLst/>
            </a:prstGeom>
            <a:gradFill rotWithShape="1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9525" algn="ctr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29"/>
            <p:cNvSpPr>
              <a:spLocks noChangeShapeType="1"/>
            </p:cNvSpPr>
            <p:nvPr/>
          </p:nvSpPr>
          <p:spPr bwMode="auto">
            <a:xfrm>
              <a:off x="2848" y="2849"/>
              <a:ext cx="0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30"/>
            <p:cNvSpPr>
              <a:spLocks noChangeShapeType="1"/>
            </p:cNvSpPr>
            <p:nvPr/>
          </p:nvSpPr>
          <p:spPr bwMode="auto">
            <a:xfrm>
              <a:off x="2910" y="2849"/>
              <a:ext cx="0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1"/>
            <p:cNvSpPr>
              <a:spLocks noChangeShapeType="1"/>
            </p:cNvSpPr>
            <p:nvPr/>
          </p:nvSpPr>
          <p:spPr bwMode="auto">
            <a:xfrm>
              <a:off x="2659" y="2482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32"/>
            <p:cNvSpPr>
              <a:spLocks noChangeShapeType="1"/>
            </p:cNvSpPr>
            <p:nvPr/>
          </p:nvSpPr>
          <p:spPr bwMode="auto">
            <a:xfrm flipH="1">
              <a:off x="2915" y="2483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35"/>
            <p:cNvSpPr>
              <a:spLocks noChangeShapeType="1"/>
            </p:cNvSpPr>
            <p:nvPr/>
          </p:nvSpPr>
          <p:spPr bwMode="auto">
            <a:xfrm flipH="1" flipV="1">
              <a:off x="2880" y="2050"/>
              <a:ext cx="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9" name="Object 36"/>
            <p:cNvGraphicFramePr>
              <a:graphicFrameLocks noChangeAspect="1"/>
            </p:cNvGraphicFramePr>
            <p:nvPr/>
          </p:nvGraphicFramePr>
          <p:xfrm>
            <a:off x="2341" y="2421"/>
            <a:ext cx="202" cy="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Equation" r:id="rId9" imgW="203040" imgH="177480" progId="Equation.DSMT4">
                    <p:embed/>
                  </p:oleObj>
                </mc:Choice>
                <mc:Fallback>
                  <p:oleObj name="Equation" r:id="rId9" imgW="203040" imgH="177480" progId="Equation.DSMT4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1" y="2421"/>
                          <a:ext cx="202" cy="1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2" name="Line 38"/>
            <p:cNvSpPr>
              <a:spLocks noChangeShapeType="1"/>
            </p:cNvSpPr>
            <p:nvPr/>
          </p:nvSpPr>
          <p:spPr bwMode="auto">
            <a:xfrm>
              <a:off x="4225" y="2836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3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5665723"/>
                </p:ext>
              </p:extLst>
            </p:nvPr>
          </p:nvGraphicFramePr>
          <p:xfrm>
            <a:off x="4461" y="2767"/>
            <a:ext cx="135" cy="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Equation" r:id="rId11" imgW="126720" imgH="139680" progId="Equation.DSMT4">
                    <p:embed/>
                  </p:oleObj>
                </mc:Choice>
                <mc:Fallback>
                  <p:oleObj name="Equation" r:id="rId11" imgW="126720" imgH="139680" progId="Equation.DSMT4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1" y="2767"/>
                          <a:ext cx="135" cy="1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4" name="Line 26"/>
            <p:cNvSpPr>
              <a:spLocks noChangeShapeType="1"/>
            </p:cNvSpPr>
            <p:nvPr/>
          </p:nvSpPr>
          <p:spPr bwMode="auto">
            <a:xfrm>
              <a:off x="1650" y="2377"/>
              <a:ext cx="2444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676DAAC-7932-4ECA-8F63-EAAC0CD6038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600201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</p:txBody>
      </p:sp>
      <p:sp>
        <p:nvSpPr>
          <p:cNvPr id="32778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79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80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81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579" name="Rectangle 43"/>
          <p:cNvSpPr>
            <a:spLocks noChangeArrowheads="1"/>
          </p:cNvSpPr>
          <p:nvPr/>
        </p:nvSpPr>
        <p:spPr bwMode="auto">
          <a:xfrm>
            <a:off x="2566989" y="195944"/>
            <a:ext cx="6784975" cy="75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Comparison of Models</a:t>
            </a:r>
          </a:p>
        </p:txBody>
      </p:sp>
      <p:sp>
        <p:nvSpPr>
          <p:cNvPr id="32783" name="Text Box 73"/>
          <p:cNvSpPr txBox="1">
            <a:spLocks noChangeArrowheads="1"/>
          </p:cNvSpPr>
          <p:nvPr/>
        </p:nvSpPr>
        <p:spPr bwMode="auto">
          <a:xfrm>
            <a:off x="900752" y="1616757"/>
            <a:ext cx="103927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The probe models are compared as the substrate thickness increases.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2" name="Group 43">
            <a:extLst>
              <a:ext uri="{FF2B5EF4-FFF2-40B4-BE49-F238E27FC236}">
                <a16:creationId xmlns:a16="http://schemas.microsoft.com/office/drawing/2014/main" id="{E0C2AD5E-6EA2-E7E7-D084-D261FA760A83}"/>
              </a:ext>
            </a:extLst>
          </p:cNvPr>
          <p:cNvGrpSpPr>
            <a:grpSpLocks/>
          </p:cNvGrpSpPr>
          <p:nvPr/>
        </p:nvGrpSpPr>
        <p:grpSpPr bwMode="auto">
          <a:xfrm>
            <a:off x="3524156" y="3250017"/>
            <a:ext cx="5097463" cy="2547938"/>
            <a:chOff x="2195513" y="3113092"/>
            <a:chExt cx="5097462" cy="2547940"/>
          </a:xfrm>
        </p:grpSpPr>
        <p:grpSp>
          <p:nvGrpSpPr>
            <p:cNvPr id="3" name="Group 73">
              <a:extLst>
                <a:ext uri="{FF2B5EF4-FFF2-40B4-BE49-F238E27FC236}">
                  <a16:creationId xmlns:a16="http://schemas.microsoft.com/office/drawing/2014/main" id="{42EEBB0F-F746-00AD-7916-A74C9D2830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5513" y="3113092"/>
              <a:ext cx="5097462" cy="2547940"/>
              <a:chOff x="1367" y="2281"/>
              <a:chExt cx="3211" cy="1605"/>
            </a:xfrm>
          </p:grpSpPr>
          <p:graphicFrame>
            <p:nvGraphicFramePr>
              <p:cNvPr id="8" name="Object 51">
                <a:extLst>
                  <a:ext uri="{FF2B5EF4-FFF2-40B4-BE49-F238E27FC236}">
                    <a16:creationId xmlns:a16="http://schemas.microsoft.com/office/drawing/2014/main" id="{DAC6B013-7B47-5F01-BE24-233E1B522B4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05" y="2281"/>
              <a:ext cx="135" cy="1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62" name="Equation" r:id="rId3" imgW="126720" imgH="126720" progId="Equation.DSMT4">
                      <p:embed/>
                    </p:oleObj>
                  </mc:Choice>
                  <mc:Fallback>
                    <p:oleObj name="Equation" r:id="rId3" imgW="126720" imgH="126720" progId="Equation.DSMT4">
                      <p:embed/>
                      <p:pic>
                        <p:nvPicPr>
                          <p:cNvPr id="1026" name="Object 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05" y="2281"/>
                            <a:ext cx="135" cy="13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Line 52">
                <a:extLst>
                  <a:ext uri="{FF2B5EF4-FFF2-40B4-BE49-F238E27FC236}">
                    <a16:creationId xmlns:a16="http://schemas.microsoft.com/office/drawing/2014/main" id="{B03407B2-7C3A-ECF3-1547-51EB75F85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9" y="3285"/>
                <a:ext cx="2444" cy="0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Rectangle 53">
                <a:extLst>
                  <a:ext uri="{FF2B5EF4-FFF2-40B4-BE49-F238E27FC236}">
                    <a16:creationId xmlns:a16="http://schemas.microsoft.com/office/drawing/2014/main" id="{28BB5AAE-79E3-CF0E-9771-58473B24E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0" y="2830"/>
                <a:ext cx="2443" cy="437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54">
                <a:extLst>
                  <a:ext uri="{FF2B5EF4-FFF2-40B4-BE49-F238E27FC236}">
                    <a16:creationId xmlns:a16="http://schemas.microsoft.com/office/drawing/2014/main" id="{688BA1A6-37C6-B6D1-1E09-A1BE31148E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377" y="3038"/>
                <a:ext cx="426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2" name="Object 55">
                <a:extLst>
                  <a:ext uri="{FF2B5EF4-FFF2-40B4-BE49-F238E27FC236}">
                    <a16:creationId xmlns:a16="http://schemas.microsoft.com/office/drawing/2014/main" id="{E9641E29-3A93-E1B7-3E27-7C5FE9DDACE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49076787"/>
                  </p:ext>
                </p:extLst>
              </p:nvPr>
            </p:nvGraphicFramePr>
            <p:xfrm>
              <a:off x="1367" y="2923"/>
              <a:ext cx="148" cy="2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63" name="Equation" r:id="rId5" imgW="126720" imgH="177480" progId="Equation.DSMT4">
                      <p:embed/>
                    </p:oleObj>
                  </mc:Choice>
                  <mc:Fallback>
                    <p:oleObj name="Equation" r:id="rId5" imgW="126720" imgH="177480" progId="Equation.DSMT4">
                      <p:embed/>
                      <p:pic>
                        <p:nvPicPr>
                          <p:cNvPr id="1027" name="Object 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67" y="2923"/>
                            <a:ext cx="148" cy="20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56">
                <a:extLst>
                  <a:ext uri="{FF2B5EF4-FFF2-40B4-BE49-F238E27FC236}">
                    <a16:creationId xmlns:a16="http://schemas.microsoft.com/office/drawing/2014/main" id="{D6D9915F-0AA1-A8B4-2440-74854D41496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357" y="2882"/>
              <a:ext cx="471" cy="2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64" name="Equation" r:id="rId7" imgW="368280" imgH="228600" progId="Equation.DSMT4">
                      <p:embed/>
                    </p:oleObj>
                  </mc:Choice>
                  <mc:Fallback>
                    <p:oleObj name="Equation" r:id="rId7" imgW="368280" imgH="228600" progId="Equation.DSMT4">
                      <p:embed/>
                      <p:pic>
                        <p:nvPicPr>
                          <p:cNvPr id="1028" name="Object 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57" y="2882"/>
                            <a:ext cx="471" cy="29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Rectangle 58">
                <a:extLst>
                  <a:ext uri="{FF2B5EF4-FFF2-40B4-BE49-F238E27FC236}">
                    <a16:creationId xmlns:a16="http://schemas.microsoft.com/office/drawing/2014/main" id="{68CC3FA9-EBC3-1961-E184-30167CC4B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8" y="3306"/>
                <a:ext cx="244" cy="580"/>
              </a:xfrm>
              <a:prstGeom prst="rect">
                <a:avLst/>
              </a:prstGeom>
              <a:gradFill rotWithShape="1">
                <a:gsLst>
                  <a:gs pos="0">
                    <a:srgbClr val="764718"/>
                  </a:gs>
                  <a:gs pos="50000">
                    <a:srgbClr val="FF9933"/>
                  </a:gs>
                  <a:gs pos="100000">
                    <a:srgbClr val="764718"/>
                  </a:gs>
                </a:gsLst>
                <a:lin ang="0" scaled="1"/>
              </a:gradFill>
              <a:ln w="9525">
                <a:solidFill>
                  <a:srgbClr val="99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60">
                <a:extLst>
                  <a:ext uri="{FF2B5EF4-FFF2-40B4-BE49-F238E27FC236}">
                    <a16:creationId xmlns:a16="http://schemas.microsoft.com/office/drawing/2014/main" id="{0DB7551E-6E30-DB78-7457-C474880A0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0" y="3290"/>
                <a:ext cx="0" cy="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1">
                <a:extLst>
                  <a:ext uri="{FF2B5EF4-FFF2-40B4-BE49-F238E27FC236}">
                    <a16:creationId xmlns:a16="http://schemas.microsoft.com/office/drawing/2014/main" id="{1CB57F9C-BAEB-2E0F-D32F-2EC01B3EE7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2" y="3290"/>
                <a:ext cx="0" cy="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62">
                <a:extLst>
                  <a:ext uri="{FF2B5EF4-FFF2-40B4-BE49-F238E27FC236}">
                    <a16:creationId xmlns:a16="http://schemas.microsoft.com/office/drawing/2014/main" id="{60E1E472-25EA-62B5-B869-EC080A871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1" y="2923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63">
                <a:extLst>
                  <a:ext uri="{FF2B5EF4-FFF2-40B4-BE49-F238E27FC236}">
                    <a16:creationId xmlns:a16="http://schemas.microsoft.com/office/drawing/2014/main" id="{C775ED45-4357-7807-54F2-0C8CF08D1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97" y="2924"/>
                <a:ext cx="1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64">
                <a:extLst>
                  <a:ext uri="{FF2B5EF4-FFF2-40B4-BE49-F238E27FC236}">
                    <a16:creationId xmlns:a16="http://schemas.microsoft.com/office/drawing/2014/main" id="{E6A60B0A-B400-B83B-AF4B-EE23E6E9F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62" y="2491"/>
                <a:ext cx="0" cy="2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0" name="Object 65">
                <a:extLst>
                  <a:ext uri="{FF2B5EF4-FFF2-40B4-BE49-F238E27FC236}">
                    <a16:creationId xmlns:a16="http://schemas.microsoft.com/office/drawing/2014/main" id="{92EA2E4A-F057-76D6-3B26-0AC1581D81D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323" y="2862"/>
              <a:ext cx="202" cy="1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65" name="Equation" r:id="rId9" imgW="203040" imgH="177480" progId="Equation.DSMT4">
                      <p:embed/>
                    </p:oleObj>
                  </mc:Choice>
                  <mc:Fallback>
                    <p:oleObj name="Equation" r:id="rId9" imgW="203040" imgH="177480" progId="Equation.DSMT4">
                      <p:embed/>
                      <p:pic>
                        <p:nvPicPr>
                          <p:cNvPr id="1029" name="Object 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23" y="2862"/>
                            <a:ext cx="202" cy="17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Line 66">
                <a:extLst>
                  <a:ext uri="{FF2B5EF4-FFF2-40B4-BE49-F238E27FC236}">
                    <a16:creationId xmlns:a16="http://schemas.microsoft.com/office/drawing/2014/main" id="{0909BB5B-E8CF-E178-32CD-28F30F724F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7" y="3277"/>
                <a:ext cx="1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2" name="Object 67">
                <a:extLst>
                  <a:ext uri="{FF2B5EF4-FFF2-40B4-BE49-F238E27FC236}">
                    <a16:creationId xmlns:a16="http://schemas.microsoft.com/office/drawing/2014/main" id="{C4E303EE-ABE9-B00B-1505-F6C88D79CD1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443" y="3208"/>
              <a:ext cx="135" cy="1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66" name="Equation" r:id="rId11" imgW="126720" imgH="139680" progId="Equation.DSMT4">
                      <p:embed/>
                    </p:oleObj>
                  </mc:Choice>
                  <mc:Fallback>
                    <p:oleObj name="Equation" r:id="rId11" imgW="126720" imgH="139680" progId="Equation.DSMT4">
                      <p:embed/>
                      <p:pic>
                        <p:nvPicPr>
                          <p:cNvPr id="1030" name="Object 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3" y="3208"/>
                            <a:ext cx="135" cy="1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Line 68">
                <a:extLst>
                  <a:ext uri="{FF2B5EF4-FFF2-40B4-BE49-F238E27FC236}">
                    <a16:creationId xmlns:a16="http://schemas.microsoft.com/office/drawing/2014/main" id="{3B6F54FD-B129-F8E5-599A-F4763699F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3624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69">
                <a:extLst>
                  <a:ext uri="{FF2B5EF4-FFF2-40B4-BE49-F238E27FC236}">
                    <a16:creationId xmlns:a16="http://schemas.microsoft.com/office/drawing/2014/main" id="{D324B719-2792-5FA3-E4C5-81484FA14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76" y="3624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5" name="Object 72">
                <a:extLst>
                  <a:ext uri="{FF2B5EF4-FFF2-40B4-BE49-F238E27FC236}">
                    <a16:creationId xmlns:a16="http://schemas.microsoft.com/office/drawing/2014/main" id="{74809262-1D17-CBB1-CFE9-0B6CBFE0AFA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107" y="3382"/>
              <a:ext cx="202" cy="1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67" name="Equation" r:id="rId13" imgW="203040" imgH="177480" progId="Equation.DSMT4">
                      <p:embed/>
                    </p:oleObj>
                  </mc:Choice>
                  <mc:Fallback>
                    <p:oleObj name="Equation" r:id="rId13" imgW="203040" imgH="177480" progId="Equation.DSMT4">
                      <p:embed/>
                      <p:pic>
                        <p:nvPicPr>
                          <p:cNvPr id="1031" name="Object 7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7" y="3382"/>
                            <a:ext cx="202" cy="17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Rectangle 59">
                <a:extLst>
                  <a:ext uri="{FF2B5EF4-FFF2-40B4-BE49-F238E27FC236}">
                    <a16:creationId xmlns:a16="http://schemas.microsoft.com/office/drawing/2014/main" id="{80D20858-1C60-2630-754A-7707D561F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4" y="2818"/>
                <a:ext cx="76" cy="497"/>
              </a:xfrm>
              <a:prstGeom prst="rect">
                <a:avLst/>
              </a:prstGeom>
              <a:gradFill rotWithShape="1">
                <a:gsLst>
                  <a:gs pos="0">
                    <a:srgbClr val="764718"/>
                  </a:gs>
                  <a:gs pos="50000">
                    <a:srgbClr val="FF9933"/>
                  </a:gs>
                  <a:gs pos="100000">
                    <a:srgbClr val="764718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57">
                <a:extLst>
                  <a:ext uri="{FF2B5EF4-FFF2-40B4-BE49-F238E27FC236}">
                    <a16:creationId xmlns:a16="http://schemas.microsoft.com/office/drawing/2014/main" id="{985A52F3-D33A-9907-C540-F6E30FFA7A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818"/>
                <a:ext cx="2444" cy="0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" name="Rectangle 27">
              <a:extLst>
                <a:ext uri="{FF2B5EF4-FFF2-40B4-BE49-F238E27FC236}">
                  <a16:creationId xmlns:a16="http://schemas.microsoft.com/office/drawing/2014/main" id="{84D903CE-4978-3143-E92E-42CFA97C3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748" y="4672011"/>
              <a:ext cx="100579" cy="5558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30">
              <a:extLst>
                <a:ext uri="{FF2B5EF4-FFF2-40B4-BE49-F238E27FC236}">
                  <a16:creationId xmlns:a16="http://schemas.microsoft.com/office/drawing/2014/main" id="{FA81AED0-D3E0-56F5-1076-80C919A6D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1257" y="4734214"/>
              <a:ext cx="169517" cy="222636"/>
            </a:xfrm>
            <a:prstGeom prst="rect">
              <a:avLst/>
            </a:prstGeom>
            <a:solidFill>
              <a:srgbClr val="B86E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1">
              <a:extLst>
                <a:ext uri="{FF2B5EF4-FFF2-40B4-BE49-F238E27FC236}">
                  <a16:creationId xmlns:a16="http://schemas.microsoft.com/office/drawing/2014/main" id="{50E0FF80-3EF5-EA88-EE0F-D082DDCF1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808" y="4734214"/>
              <a:ext cx="169517" cy="222636"/>
            </a:xfrm>
            <a:prstGeom prst="rect">
              <a:avLst/>
            </a:prstGeom>
            <a:solidFill>
              <a:srgbClr val="B86E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42">
              <a:extLst>
                <a:ext uri="{FF2B5EF4-FFF2-40B4-BE49-F238E27FC236}">
                  <a16:creationId xmlns:a16="http://schemas.microsoft.com/office/drawing/2014/main" id="{784C7A73-6DDE-EEAA-9AFC-F0BD467F6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8586" y="4676775"/>
              <a:ext cx="100579" cy="5558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Text Box 73">
            <a:extLst>
              <a:ext uri="{FF2B5EF4-FFF2-40B4-BE49-F238E27FC236}">
                <a16:creationId xmlns:a16="http://schemas.microsoft.com/office/drawing/2014/main" id="{49D0E184-F550-025D-509D-0D783C15E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235" y="2267300"/>
            <a:ext cx="6712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The probe is in an </a:t>
            </a:r>
            <a:r>
              <a:rPr lang="en-US" sz="2000" u="sng" dirty="0">
                <a:solidFill>
                  <a:srgbClr val="0000FF"/>
                </a:solidFill>
              </a:rPr>
              <a:t>infinite parallel-plate waveguide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600201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2326945" y="157763"/>
            <a:ext cx="7202252" cy="61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Comparison of Models (cont.)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082541" y="1355110"/>
            <a:ext cx="3690937" cy="708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Models are compared for increasing substrate thickness.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CC70DC-8D8E-80E2-2339-731747198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444" y="1170185"/>
            <a:ext cx="3939449" cy="1973257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B179737-67AC-2ECC-F8C8-39DF154C59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300946"/>
              </p:ext>
            </p:extLst>
          </p:nvPr>
        </p:nvGraphicFramePr>
        <p:xfrm>
          <a:off x="8264716" y="3816777"/>
          <a:ext cx="1273175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Equation" r:id="rId4" imgW="876240" imgH="914400" progId="Equation.DSMT4">
                  <p:embed/>
                </p:oleObj>
              </mc:Choice>
              <mc:Fallback>
                <p:oleObj name="Equation" r:id="rId4" imgW="87624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64716" y="3816777"/>
                        <a:ext cx="1273175" cy="1330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BD01C5A-4987-BB92-0CCE-79BB1D8DCC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942301"/>
              </p:ext>
            </p:extLst>
          </p:nvPr>
        </p:nvGraphicFramePr>
        <p:xfrm>
          <a:off x="9912065" y="3244731"/>
          <a:ext cx="1034453" cy="365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Equation" r:id="rId6" imgW="647640" imgH="228600" progId="Equation.DSMT4">
                  <p:embed/>
                </p:oleObj>
              </mc:Choice>
              <mc:Fallback>
                <p:oleObj name="Equation" r:id="rId6" imgW="647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12065" y="3244731"/>
                        <a:ext cx="1034453" cy="365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8">
            <a:extLst>
              <a:ext uri="{FF2B5EF4-FFF2-40B4-BE49-F238E27FC236}">
                <a16:creationId xmlns:a16="http://schemas.microsoft.com/office/drawing/2014/main" id="{EA97DC1F-BD61-FE17-5A33-878A6643B0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142593"/>
              </p:ext>
            </p:extLst>
          </p:nvPr>
        </p:nvGraphicFramePr>
        <p:xfrm>
          <a:off x="9075738" y="5876925"/>
          <a:ext cx="17208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" name="Equation" r:id="rId8" imgW="1193760" imgH="228600" progId="Equation.DSMT4">
                  <p:embed/>
                </p:oleObj>
              </mc:Choice>
              <mc:Fallback>
                <p:oleObj name="Equation" r:id="rId8" imgW="1193760" imgH="228600" progId="Equation.DSMT4">
                  <p:embed/>
                  <p:pic>
                    <p:nvPicPr>
                      <p:cNvPr id="33794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5738" y="5876925"/>
                        <a:ext cx="1720850" cy="328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40">
            <a:extLst>
              <a:ext uri="{FF2B5EF4-FFF2-40B4-BE49-F238E27FC236}">
                <a16:creationId xmlns:a16="http://schemas.microsoft.com/office/drawing/2014/main" id="{C18BAD49-D6C4-FB0C-DE65-22D533412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2454" y="5822123"/>
            <a:ext cx="73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D8AA60-5511-ABFA-2049-0D1F239467EA}"/>
              </a:ext>
            </a:extLst>
          </p:cNvPr>
          <p:cNvSpPr txBox="1"/>
          <p:nvPr/>
        </p:nvSpPr>
        <p:spPr>
          <a:xfrm>
            <a:off x="8352431" y="6216554"/>
            <a:ext cx="259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Note:</a:t>
            </a:r>
            <a:r>
              <a:rPr lang="en-US" dirty="0"/>
              <a:t>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1600" dirty="0"/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mils</a:t>
            </a:r>
            <a:r>
              <a:rPr lang="en-US" sz="1600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1.524 mm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36651" y="2732750"/>
            <a:ext cx="6092825" cy="4173017"/>
            <a:chOff x="936651" y="2732750"/>
            <a:chExt cx="6092825" cy="417301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BB9827C-E715-4D85-8587-85DBDEAEF1B2}"/>
                </a:ext>
              </a:extLst>
            </p:cNvPr>
            <p:cNvGrpSpPr/>
            <p:nvPr/>
          </p:nvGrpSpPr>
          <p:grpSpPr>
            <a:xfrm>
              <a:off x="936651" y="2732750"/>
              <a:ext cx="6092825" cy="4173017"/>
              <a:chOff x="1264197" y="2562153"/>
              <a:chExt cx="6092825" cy="4173017"/>
            </a:xfrm>
          </p:grpSpPr>
          <p:pic>
            <p:nvPicPr>
              <p:cNvPr id="46089" name="Picture 8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264197" y="2825158"/>
                <a:ext cx="6092825" cy="3910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65D7561D-C596-F20A-3E20-06041A3A3D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8358" y="2900149"/>
                <a:ext cx="0" cy="301615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0" name="Object 9">
                <a:extLst>
                  <a:ext uri="{FF2B5EF4-FFF2-40B4-BE49-F238E27FC236}">
                    <a16:creationId xmlns:a16="http://schemas.microsoft.com/office/drawing/2014/main" id="{41084C2E-EC1C-9352-46C4-4FD61BFD26A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0649629"/>
                  </p:ext>
                </p:extLst>
              </p:nvPr>
            </p:nvGraphicFramePr>
            <p:xfrm>
              <a:off x="2485313" y="2562153"/>
              <a:ext cx="606757" cy="2554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77" name="Equation" r:id="rId11" imgW="482400" imgH="203040" progId="Equation.DSMT4">
                      <p:embed/>
                    </p:oleObj>
                  </mc:Choice>
                  <mc:Fallback>
                    <p:oleObj name="Equation" r:id="rId11" imgW="482400" imgH="203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2485313" y="2562153"/>
                            <a:ext cx="606757" cy="25547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3"/>
            <a:srcRect l="12085" t="13710" r="14249" b="8289"/>
            <a:stretch/>
          </p:blipFill>
          <p:spPr>
            <a:xfrm>
              <a:off x="2608678" y="5236433"/>
              <a:ext cx="442258" cy="2341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600201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00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2605089" y="217715"/>
            <a:ext cx="7140575" cy="54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Comparison of Models (cont.)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8ADDA284-6F8E-0C9B-F5DB-235E8931F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485" y="1484762"/>
            <a:ext cx="4809578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Note: </a:t>
            </a:r>
            <a:r>
              <a:rPr lang="en-US" sz="2000" dirty="0">
                <a:solidFill>
                  <a:srgbClr val="0000FF"/>
                </a:solidFill>
              </a:rPr>
              <a:t>The real part is ignored when calculating the probe reactance!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37AF3B-E8FA-FB8B-0E5E-0EBE3B792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199" y="1211129"/>
            <a:ext cx="3939449" cy="1973257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792DBE6-A0BD-EDCD-B583-8105594E63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506187"/>
              </p:ext>
            </p:extLst>
          </p:nvPr>
        </p:nvGraphicFramePr>
        <p:xfrm>
          <a:off x="9891168" y="3026486"/>
          <a:ext cx="10350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Equation" r:id="rId4" imgW="1034881" imgH="365924" progId="Equation.DSMT4">
                  <p:embed/>
                </p:oleObj>
              </mc:Choice>
              <mc:Fallback>
                <p:oleObj name="Equation" r:id="rId4" imgW="1034881" imgH="36592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91168" y="3026486"/>
                        <a:ext cx="1035050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13CD71C-B263-4651-B4A7-1B0FCD9419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802102"/>
              </p:ext>
            </p:extLst>
          </p:nvPr>
        </p:nvGraphicFramePr>
        <p:xfrm>
          <a:off x="8768995" y="3799480"/>
          <a:ext cx="1273175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Equation" r:id="rId6" imgW="1272730" imgH="1330665" progId="Equation.DSMT4">
                  <p:embed/>
                </p:oleObj>
              </mc:Choice>
              <mc:Fallback>
                <p:oleObj name="Equation" r:id="rId6" imgW="1272730" imgH="133066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68995" y="3799480"/>
                        <a:ext cx="1273175" cy="133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8">
            <a:extLst>
              <a:ext uri="{FF2B5EF4-FFF2-40B4-BE49-F238E27FC236}">
                <a16:creationId xmlns:a16="http://schemas.microsoft.com/office/drawing/2014/main" id="{721B6C9F-8830-A826-1E02-75CDC619C5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313445"/>
              </p:ext>
            </p:extLst>
          </p:nvPr>
        </p:nvGraphicFramePr>
        <p:xfrm>
          <a:off x="9075738" y="5876925"/>
          <a:ext cx="17208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Equation" r:id="rId8" imgW="1193760" imgH="228600" progId="Equation.DSMT4">
                  <p:embed/>
                </p:oleObj>
              </mc:Choice>
              <mc:Fallback>
                <p:oleObj name="Equation" r:id="rId8" imgW="1193760" imgH="228600" progId="Equation.DSMT4">
                  <p:embed/>
                  <p:pic>
                    <p:nvPicPr>
                      <p:cNvPr id="5" name="Object 38">
                        <a:extLst>
                          <a:ext uri="{FF2B5EF4-FFF2-40B4-BE49-F238E27FC236}">
                            <a16:creationId xmlns:a16="http://schemas.microsoft.com/office/drawing/2014/main" id="{EA97DC1F-BD61-FE17-5A33-878A6643B0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5738" y="5876925"/>
                        <a:ext cx="1720850" cy="328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40">
            <a:extLst>
              <a:ext uri="{FF2B5EF4-FFF2-40B4-BE49-F238E27FC236}">
                <a16:creationId xmlns:a16="http://schemas.microsoft.com/office/drawing/2014/main" id="{F89B1E38-2704-A8D7-5CA3-2992A9A9C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2454" y="5822123"/>
            <a:ext cx="73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CA8BDF-EC5E-12BE-58D6-F3AAACC048B7}"/>
              </a:ext>
            </a:extLst>
          </p:cNvPr>
          <p:cNvSpPr txBox="1"/>
          <p:nvPr/>
        </p:nvSpPr>
        <p:spPr>
          <a:xfrm>
            <a:off x="8352431" y="6216554"/>
            <a:ext cx="259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Note:</a:t>
            </a:r>
            <a:r>
              <a:rPr lang="en-US" dirty="0"/>
              <a:t>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1600" dirty="0"/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mils</a:t>
            </a:r>
            <a:r>
              <a:rPr lang="en-US" sz="1600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1.524 mm</a:t>
            </a:r>
          </a:p>
        </p:txBody>
      </p:sp>
      <p:pic>
        <p:nvPicPr>
          <p:cNvPr id="37890" name="Picture 2" descr="Hazard warning attention yellow sign with exclamation mark symbol image 1">
            <a:extLst>
              <a:ext uri="{FF2B5EF4-FFF2-40B4-BE49-F238E27FC236}">
                <a16:creationId xmlns:a16="http://schemas.microsoft.com/office/drawing/2014/main" id="{A807D3B5-D979-C692-D493-E9F0A1F5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7" y="1098641"/>
            <a:ext cx="1310185" cy="13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929707" y="2772317"/>
            <a:ext cx="5943600" cy="4085683"/>
            <a:chOff x="929707" y="2772317"/>
            <a:chExt cx="5943600" cy="408568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A608E4-971A-1697-4BE2-54D6E7A275CB}"/>
                </a:ext>
              </a:extLst>
            </p:cNvPr>
            <p:cNvGrpSpPr/>
            <p:nvPr/>
          </p:nvGrpSpPr>
          <p:grpSpPr>
            <a:xfrm>
              <a:off x="929707" y="2772317"/>
              <a:ext cx="5943600" cy="4085683"/>
              <a:chOff x="1427850" y="2583903"/>
              <a:chExt cx="5943600" cy="4085683"/>
            </a:xfrm>
          </p:grpSpPr>
          <p:pic>
            <p:nvPicPr>
              <p:cNvPr id="33802" name="Picture 1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427850" y="2862761"/>
                <a:ext cx="5943600" cy="3806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8DA4B54-D53F-A7C5-9A5C-EE3ACAF8E7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8358" y="2941093"/>
                <a:ext cx="0" cy="301615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0" name="Object 9">
                <a:extLst>
                  <a:ext uri="{FF2B5EF4-FFF2-40B4-BE49-F238E27FC236}">
                    <a16:creationId xmlns:a16="http://schemas.microsoft.com/office/drawing/2014/main" id="{2AAEFEFF-2BE4-1950-BCF5-C5E6046D6DB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49905823"/>
                  </p:ext>
                </p:extLst>
              </p:nvPr>
            </p:nvGraphicFramePr>
            <p:xfrm>
              <a:off x="2372886" y="2583903"/>
              <a:ext cx="606425" cy="2555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01" name="Equation" r:id="rId12" imgW="606679" imgH="256327" progId="Equation.DSMT4">
                      <p:embed/>
                    </p:oleObj>
                  </mc:Choice>
                  <mc:Fallback>
                    <p:oleObj name="Equation" r:id="rId12" imgW="606679" imgH="256327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2372886" y="2583903"/>
                            <a:ext cx="606425" cy="2555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4"/>
            <a:srcRect l="12085" t="13710" r="14249" b="8289"/>
            <a:stretch/>
          </p:blipFill>
          <p:spPr>
            <a:xfrm>
              <a:off x="2351503" y="4024057"/>
              <a:ext cx="442258" cy="2341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600201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063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84213" y="2163740"/>
            <a:ext cx="816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Next, we investigate each of the improved probe models in more detail:</a:t>
            </a:r>
          </a:p>
        </p:txBody>
      </p:sp>
      <p:sp>
        <p:nvSpPr>
          <p:cNvPr id="45066" name="Text Box 50"/>
          <p:cNvSpPr txBox="1">
            <a:spLocks noChangeArrowheads="1"/>
          </p:cNvSpPr>
          <p:nvPr/>
        </p:nvSpPr>
        <p:spPr bwMode="auto">
          <a:xfrm>
            <a:off x="4359276" y="3111500"/>
            <a:ext cx="33570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400" dirty="0"/>
              <a:t> Cosine-current model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/>
              <a:t> Frill model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40482" y="397735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Appendix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55247" y="250373"/>
            <a:ext cx="5971041" cy="54836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Cosine Current Model</a:t>
            </a:r>
          </a:p>
        </p:txBody>
      </p:sp>
      <p:sp>
        <p:nvSpPr>
          <p:cNvPr id="2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600201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</p:txBody>
      </p:sp>
      <p:sp>
        <p:nvSpPr>
          <p:cNvPr id="2060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1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2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3" name="Rectangle 9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44"/>
          <p:cNvGraphicFramePr>
            <a:graphicFrameLocks noChangeAspect="1"/>
          </p:cNvGraphicFramePr>
          <p:nvPr/>
        </p:nvGraphicFramePr>
        <p:xfrm>
          <a:off x="4530701" y="3877789"/>
          <a:ext cx="28940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Equation" r:id="rId3" imgW="1295280" imgH="279360" progId="Equation.DSMT4">
                  <p:embed/>
                </p:oleObj>
              </mc:Choice>
              <mc:Fallback>
                <p:oleObj name="Equation" r:id="rId3" imgW="1295280" imgH="279360" progId="Equation.DSMT4">
                  <p:embed/>
                  <p:pic>
                    <p:nvPicPr>
                      <p:cNvPr id="205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01" y="3877789"/>
                        <a:ext cx="2894012" cy="612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" name="Text Box 45"/>
          <p:cNvSpPr txBox="1">
            <a:spLocks noChangeArrowheads="1"/>
          </p:cNvSpPr>
          <p:nvPr/>
        </p:nvSpPr>
        <p:spPr bwMode="auto">
          <a:xfrm>
            <a:off x="1903152" y="4604604"/>
            <a:ext cx="8092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Note:</a:t>
            </a:r>
            <a:r>
              <a:rPr lang="en-US" sz="2000" dirty="0"/>
              <a:t> The derivative of the current is zero at the top conductor (PEC).</a:t>
            </a:r>
          </a:p>
        </p:txBody>
      </p:sp>
      <p:graphicFrame>
        <p:nvGraphicFramePr>
          <p:cNvPr id="2051" name="Object 49"/>
          <p:cNvGraphicFramePr>
            <a:graphicFrameLocks noChangeAspect="1"/>
          </p:cNvGraphicFramePr>
          <p:nvPr/>
        </p:nvGraphicFramePr>
        <p:xfrm>
          <a:off x="2797812" y="5425187"/>
          <a:ext cx="17414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9" name="Equation" r:id="rId5" imgW="812520" imgH="495000" progId="Equation.DSMT4">
                  <p:embed/>
                </p:oleObj>
              </mc:Choice>
              <mc:Fallback>
                <p:oleObj name="Equation" r:id="rId5" imgW="812520" imgH="495000" progId="Equation.DSMT4">
                  <p:embed/>
                  <p:pic>
                    <p:nvPicPr>
                      <p:cNvPr id="2051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812" y="5425187"/>
                        <a:ext cx="1741488" cy="1041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" name="Text Box 51"/>
          <p:cNvSpPr txBox="1">
            <a:spLocks noChangeArrowheads="1"/>
          </p:cNvSpPr>
          <p:nvPr/>
        </p:nvSpPr>
        <p:spPr bwMode="auto">
          <a:xfrm>
            <a:off x="5237634" y="5490488"/>
            <a:ext cx="48686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itchFamily="18" charset="0"/>
              </a:rPr>
              <a:t>P</a:t>
            </a:r>
            <a:r>
              <a:rPr lang="en-US" sz="2000" i="1" baseline="-25000" dirty="0">
                <a:latin typeface="Times New Roman" pitchFamily="18" charset="0"/>
              </a:rPr>
              <a:t>c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=</a:t>
            </a:r>
            <a:r>
              <a:rPr lang="en-US" dirty="0"/>
              <a:t> complex power radiated by probe current</a:t>
            </a:r>
          </a:p>
        </p:txBody>
      </p:sp>
      <p:sp>
        <p:nvSpPr>
          <p:cNvPr id="2068" name="Text Box 45"/>
          <p:cNvSpPr txBox="1">
            <a:spLocks noChangeArrowheads="1"/>
          </p:cNvSpPr>
          <p:nvPr/>
        </p:nvSpPr>
        <p:spPr bwMode="auto">
          <a:xfrm>
            <a:off x="912125" y="3327709"/>
            <a:ext cx="72925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We assume a tube of current (as before) but with a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>
                <a:solidFill>
                  <a:srgbClr val="0000FF"/>
                </a:solidFill>
              </a:rPr>
              <a:t> variation. 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82FFD6-46EC-016E-E050-66265D2D54E1}"/>
              </a:ext>
            </a:extLst>
          </p:cNvPr>
          <p:cNvGrpSpPr/>
          <p:nvPr/>
        </p:nvGrpSpPr>
        <p:grpSpPr>
          <a:xfrm>
            <a:off x="3668193" y="1109890"/>
            <a:ext cx="5081918" cy="1728561"/>
            <a:chOff x="3668193" y="1109890"/>
            <a:chExt cx="5081918" cy="1728561"/>
          </a:xfrm>
        </p:grpSpPr>
        <p:graphicFrame>
          <p:nvGraphicFramePr>
            <p:cNvPr id="2052" name="Object 33"/>
            <p:cNvGraphicFramePr>
              <a:graphicFrameLocks noChangeAspect="1"/>
            </p:cNvGraphicFramePr>
            <p:nvPr/>
          </p:nvGraphicFramePr>
          <p:xfrm>
            <a:off x="5924361" y="1109890"/>
            <a:ext cx="214312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60" name="Equation" r:id="rId7" imgW="126720" imgH="126720" progId="Equation.DSMT4">
                    <p:embed/>
                  </p:oleObj>
                </mc:Choice>
                <mc:Fallback>
                  <p:oleObj name="Equation" r:id="rId7" imgW="126720" imgH="126720" progId="Equation.DSMT4">
                    <p:embed/>
                    <p:pic>
                      <p:nvPicPr>
                        <p:cNvPr id="2052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4361" y="1109890"/>
                          <a:ext cx="214312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9" name="Line 13"/>
            <p:cNvSpPr>
              <a:spLocks noChangeShapeType="1"/>
            </p:cNvSpPr>
            <p:nvPr/>
          </p:nvSpPr>
          <p:spPr bwMode="auto">
            <a:xfrm>
              <a:off x="4084449" y="2736851"/>
              <a:ext cx="387985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Rectangle 14"/>
            <p:cNvSpPr>
              <a:spLocks noChangeArrowheads="1"/>
            </p:cNvSpPr>
            <p:nvPr/>
          </p:nvSpPr>
          <p:spPr bwMode="auto">
            <a:xfrm>
              <a:off x="4079686" y="2003426"/>
              <a:ext cx="3892550" cy="70643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3" name="Object 17"/>
            <p:cNvGraphicFramePr>
              <a:graphicFrameLocks noChangeAspect="1"/>
            </p:cNvGraphicFramePr>
            <p:nvPr/>
          </p:nvGraphicFramePr>
          <p:xfrm>
            <a:off x="3668193" y="2210936"/>
            <a:ext cx="203253" cy="285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61" name="Equation" r:id="rId9" imgW="126720" imgH="177480" progId="Equation.DSMT4">
                    <p:embed/>
                  </p:oleObj>
                </mc:Choice>
                <mc:Fallback>
                  <p:oleObj name="Equation" r:id="rId9" imgW="126720" imgH="177480" progId="Equation.DSMT4">
                    <p:embed/>
                    <p:pic>
                      <p:nvPicPr>
                        <p:cNvPr id="2053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8193" y="2210936"/>
                          <a:ext cx="203253" cy="28541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18"/>
            <p:cNvGraphicFramePr>
              <a:graphicFrameLocks noChangeAspect="1"/>
            </p:cNvGraphicFramePr>
            <p:nvPr/>
          </p:nvGraphicFramePr>
          <p:xfrm>
            <a:off x="7050610" y="2147391"/>
            <a:ext cx="747712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62" name="Equation" r:id="rId11" imgW="368280" imgH="228600" progId="Equation.DSMT4">
                    <p:embed/>
                  </p:oleObj>
                </mc:Choice>
                <mc:Fallback>
                  <p:oleObj name="Equation" r:id="rId11" imgW="368280" imgH="228600" progId="Equation.DSMT4">
                    <p:embed/>
                    <p:pic>
                      <p:nvPicPr>
                        <p:cNvPr id="2054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0610" y="2147391"/>
                          <a:ext cx="747712" cy="465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2" name="Rectangle 28"/>
            <p:cNvSpPr>
              <a:spLocks noChangeArrowheads="1"/>
            </p:cNvSpPr>
            <p:nvPr/>
          </p:nvSpPr>
          <p:spPr bwMode="auto">
            <a:xfrm>
              <a:off x="5971986" y="1984376"/>
              <a:ext cx="101600" cy="725488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Line 31"/>
            <p:cNvSpPr>
              <a:spLocks noChangeShapeType="1"/>
            </p:cNvSpPr>
            <p:nvPr/>
          </p:nvSpPr>
          <p:spPr bwMode="auto">
            <a:xfrm>
              <a:off x="5675124" y="2151064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Line 32"/>
            <p:cNvSpPr>
              <a:spLocks noChangeShapeType="1"/>
            </p:cNvSpPr>
            <p:nvPr/>
          </p:nvSpPr>
          <p:spPr bwMode="auto">
            <a:xfrm flipH="1">
              <a:off x="6081524" y="2152651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Line 35"/>
            <p:cNvSpPr>
              <a:spLocks noChangeShapeType="1"/>
            </p:cNvSpPr>
            <p:nvPr/>
          </p:nvSpPr>
          <p:spPr bwMode="auto">
            <a:xfrm flipH="1" flipV="1">
              <a:off x="6025961" y="1465264"/>
              <a:ext cx="0" cy="330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5" name="Object 36"/>
            <p:cNvGraphicFramePr>
              <a:graphicFrameLocks noChangeAspect="1"/>
            </p:cNvGraphicFramePr>
            <p:nvPr/>
          </p:nvGraphicFramePr>
          <p:xfrm>
            <a:off x="5170299" y="2054226"/>
            <a:ext cx="320675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63" name="Equation" r:id="rId13" imgW="203040" imgH="177480" progId="Equation.DSMT4">
                    <p:embed/>
                  </p:oleObj>
                </mc:Choice>
                <mc:Fallback>
                  <p:oleObj name="Equation" r:id="rId13" imgW="203040" imgH="177480" progId="Equation.DSMT4">
                    <p:embed/>
                    <p:pic>
                      <p:nvPicPr>
                        <p:cNvPr id="2055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0299" y="2054226"/>
                          <a:ext cx="320675" cy="280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6" name="Line 38"/>
            <p:cNvSpPr>
              <a:spLocks noChangeShapeType="1"/>
            </p:cNvSpPr>
            <p:nvPr/>
          </p:nvSpPr>
          <p:spPr bwMode="auto">
            <a:xfrm>
              <a:off x="8161149" y="2713039"/>
              <a:ext cx="287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6" name="Object 39"/>
            <p:cNvGraphicFramePr>
              <a:graphicFrameLocks noChangeAspect="1"/>
            </p:cNvGraphicFramePr>
            <p:nvPr/>
          </p:nvGraphicFramePr>
          <p:xfrm>
            <a:off x="8535799" y="2603501"/>
            <a:ext cx="214312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64" name="Equation" r:id="rId15" imgW="126720" imgH="139680" progId="Equation.DSMT4">
                    <p:embed/>
                  </p:oleObj>
                </mc:Choice>
                <mc:Fallback>
                  <p:oleObj name="Equation" r:id="rId15" imgW="126720" imgH="139680" progId="Equation.DSMT4">
                    <p:embed/>
                    <p:pic>
                      <p:nvPicPr>
                        <p:cNvPr id="2056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35799" y="2603501"/>
                          <a:ext cx="214312" cy="234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7" name="Freeform 47"/>
            <p:cNvSpPr>
              <a:spLocks/>
            </p:cNvSpPr>
            <p:nvPr/>
          </p:nvSpPr>
          <p:spPr bwMode="auto">
            <a:xfrm>
              <a:off x="6426011" y="2019301"/>
              <a:ext cx="233363" cy="698500"/>
            </a:xfrm>
            <a:custGeom>
              <a:avLst/>
              <a:gdLst>
                <a:gd name="T0" fmla="*/ 2147483647 w 147"/>
                <a:gd name="T1" fmla="*/ 0 h 440"/>
                <a:gd name="T2" fmla="*/ 2147483647 w 147"/>
                <a:gd name="T3" fmla="*/ 2147483647 h 440"/>
                <a:gd name="T4" fmla="*/ 2147483647 w 147"/>
                <a:gd name="T5" fmla="*/ 2147483647 h 440"/>
                <a:gd name="T6" fmla="*/ 2147483647 w 147"/>
                <a:gd name="T7" fmla="*/ 2147483647 h 440"/>
                <a:gd name="T8" fmla="*/ 2147483647 w 147"/>
                <a:gd name="T9" fmla="*/ 2147483647 h 440"/>
                <a:gd name="T10" fmla="*/ 2147483647 w 147"/>
                <a:gd name="T11" fmla="*/ 2147483647 h 440"/>
                <a:gd name="T12" fmla="*/ 0 w 147"/>
                <a:gd name="T13" fmla="*/ 2147483647 h 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440"/>
                <a:gd name="T23" fmla="*/ 147 w 147"/>
                <a:gd name="T24" fmla="*/ 440 h 4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440">
                  <a:moveTo>
                    <a:pt x="144" y="0"/>
                  </a:moveTo>
                  <a:cubicBezTo>
                    <a:pt x="144" y="19"/>
                    <a:pt x="144" y="39"/>
                    <a:pt x="144" y="64"/>
                  </a:cubicBezTo>
                  <a:cubicBezTo>
                    <a:pt x="144" y="89"/>
                    <a:pt x="147" y="120"/>
                    <a:pt x="144" y="152"/>
                  </a:cubicBezTo>
                  <a:cubicBezTo>
                    <a:pt x="141" y="184"/>
                    <a:pt x="136" y="224"/>
                    <a:pt x="128" y="256"/>
                  </a:cubicBezTo>
                  <a:cubicBezTo>
                    <a:pt x="120" y="288"/>
                    <a:pt x="108" y="320"/>
                    <a:pt x="96" y="344"/>
                  </a:cubicBezTo>
                  <a:cubicBezTo>
                    <a:pt x="84" y="368"/>
                    <a:pt x="72" y="384"/>
                    <a:pt x="56" y="400"/>
                  </a:cubicBezTo>
                  <a:cubicBezTo>
                    <a:pt x="40" y="416"/>
                    <a:pt x="20" y="428"/>
                    <a:pt x="0" y="44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Line 26"/>
            <p:cNvSpPr>
              <a:spLocks noChangeShapeType="1"/>
            </p:cNvSpPr>
            <p:nvPr/>
          </p:nvSpPr>
          <p:spPr bwMode="auto">
            <a:xfrm>
              <a:off x="4073336" y="1984376"/>
              <a:ext cx="387985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FB07E71D-D961-34AC-E570-77AF7D1B7A0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447881" y="1519023"/>
            <a:ext cx="485182" cy="373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65" name="Equation" r:id="rId17" imgW="330120" imgH="253800" progId="Equation.DSMT4">
                    <p:embed/>
                  </p:oleObj>
                </mc:Choice>
                <mc:Fallback>
                  <p:oleObj name="Equation" r:id="rId17" imgW="330120" imgH="25380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FB07E71D-D961-34AC-E570-77AF7D1B7A0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447881" y="1519023"/>
                          <a:ext cx="485182" cy="3732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CA40ED9-7A44-0507-4F64-E19FD83E5886}"/>
                </a:ext>
              </a:extLst>
            </p:cNvPr>
            <p:cNvCxnSpPr/>
            <p:nvPr/>
          </p:nvCxnSpPr>
          <p:spPr>
            <a:xfrm>
              <a:off x="3964675" y="2006221"/>
              <a:ext cx="0" cy="71650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799683"/>
              </p:ext>
            </p:extLst>
          </p:nvPr>
        </p:nvGraphicFramePr>
        <p:xfrm>
          <a:off x="6503988" y="5905500"/>
          <a:ext cx="200342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6" name="Equation" r:id="rId19" imgW="2002832" imgH="798543" progId="Equation.DSMT4">
                  <p:embed/>
                </p:oleObj>
              </mc:Choice>
              <mc:Fallback>
                <p:oleObj name="Equation" r:id="rId19" imgW="2002832" imgH="79854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503988" y="5905500"/>
                        <a:ext cx="2003425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C7EF1D4-0212-1166-D184-E2571FCF2A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008983"/>
              </p:ext>
            </p:extLst>
          </p:nvPr>
        </p:nvGraphicFramePr>
        <p:xfrm>
          <a:off x="9797600" y="2004562"/>
          <a:ext cx="15906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7" name="Equation" r:id="rId21" imgW="1591183" imgH="867402" progId="Equation.DSMT4">
                  <p:embed/>
                </p:oleObj>
              </mc:Choice>
              <mc:Fallback>
                <p:oleObj name="Equation" r:id="rId21" imgW="1591183" imgH="86740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797600" y="2004562"/>
                        <a:ext cx="1590675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8177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2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3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4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744207"/>
              </p:ext>
            </p:extLst>
          </p:nvPr>
        </p:nvGraphicFramePr>
        <p:xfrm>
          <a:off x="3287714" y="4557714"/>
          <a:ext cx="243998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Equation" r:id="rId3" imgW="1002960" imgH="393480" progId="Equation.DSMT4">
                  <p:embed/>
                </p:oleObj>
              </mc:Choice>
              <mc:Fallback>
                <p:oleObj name="Equation" r:id="rId3" imgW="1002960" imgH="393480" progId="Equation.DSMT4">
                  <p:embed/>
                  <p:pic>
                    <p:nvPicPr>
                      <p:cNvPr id="614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4557714"/>
                        <a:ext cx="2439987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2690813" y="296863"/>
            <a:ext cx="6515100" cy="56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Cosine Current Model (cont.)</a:t>
            </a:r>
          </a:p>
        </p:txBody>
      </p:sp>
      <p:sp>
        <p:nvSpPr>
          <p:cNvPr id="6156" name="Text Box 21"/>
          <p:cNvSpPr txBox="1">
            <a:spLocks noChangeArrowheads="1"/>
          </p:cNvSpPr>
          <p:nvPr/>
        </p:nvSpPr>
        <p:spPr bwMode="auto">
          <a:xfrm>
            <a:off x="2061594" y="1278601"/>
            <a:ext cx="204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Circuit Model:</a:t>
            </a:r>
          </a:p>
        </p:txBody>
      </p:sp>
      <p:graphicFrame>
        <p:nvGraphicFramePr>
          <p:cNvPr id="614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314398"/>
              </p:ext>
            </p:extLst>
          </p:nvPr>
        </p:nvGraphicFramePr>
        <p:xfrm>
          <a:off x="7581852" y="4590553"/>
          <a:ext cx="17414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Equation" r:id="rId5" imgW="812520" imgH="495000" progId="Equation.DSMT4">
                  <p:embed/>
                </p:oleObj>
              </mc:Choice>
              <mc:Fallback>
                <p:oleObj name="Equation" r:id="rId5" imgW="812520" imgH="495000" progId="Equation.DSMT4">
                  <p:embed/>
                  <p:pic>
                    <p:nvPicPr>
                      <p:cNvPr id="614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852" y="4590553"/>
                        <a:ext cx="1741488" cy="10414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AutoShape 26"/>
          <p:cNvSpPr>
            <a:spLocks noChangeArrowheads="1"/>
          </p:cNvSpPr>
          <p:nvPr/>
        </p:nvSpPr>
        <p:spPr bwMode="auto">
          <a:xfrm>
            <a:off x="6146800" y="4914900"/>
            <a:ext cx="711200" cy="330200"/>
          </a:xfrm>
          <a:prstGeom prst="rightArrow">
            <a:avLst>
              <a:gd name="adj1" fmla="val 50000"/>
              <a:gd name="adj2" fmla="val 5384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15EB919-A850-3B5C-2281-DC639A1FEA49}"/>
              </a:ext>
            </a:extLst>
          </p:cNvPr>
          <p:cNvGrpSpPr/>
          <p:nvPr/>
        </p:nvGrpSpPr>
        <p:grpSpPr>
          <a:xfrm>
            <a:off x="4261703" y="1842520"/>
            <a:ext cx="4122738" cy="1604962"/>
            <a:chOff x="4261703" y="1842520"/>
            <a:chExt cx="4122738" cy="1604962"/>
          </a:xfrm>
        </p:grpSpPr>
        <p:sp>
          <p:nvSpPr>
            <p:cNvPr id="6159" name="Line 7"/>
            <p:cNvSpPr>
              <a:spLocks noChangeShapeType="1"/>
            </p:cNvSpPr>
            <p:nvPr/>
          </p:nvSpPr>
          <p:spPr bwMode="auto">
            <a:xfrm>
              <a:off x="4363303" y="2348932"/>
              <a:ext cx="3200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8"/>
            <p:cNvSpPr>
              <a:spLocks noChangeShapeType="1"/>
            </p:cNvSpPr>
            <p:nvPr/>
          </p:nvSpPr>
          <p:spPr bwMode="auto">
            <a:xfrm>
              <a:off x="4363303" y="3415732"/>
              <a:ext cx="3200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9"/>
            <p:cNvSpPr>
              <a:spLocks noChangeShapeType="1"/>
            </p:cNvSpPr>
            <p:nvPr/>
          </p:nvSpPr>
          <p:spPr bwMode="auto">
            <a:xfrm rot="16200000">
              <a:off x="7360503" y="2539432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0"/>
            <p:cNvSpPr>
              <a:spLocks noChangeShapeType="1"/>
            </p:cNvSpPr>
            <p:nvPr/>
          </p:nvSpPr>
          <p:spPr bwMode="auto">
            <a:xfrm rot="16200000">
              <a:off x="7360503" y="3225232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Rectangle 11"/>
            <p:cNvSpPr>
              <a:spLocks noChangeArrowheads="1"/>
            </p:cNvSpPr>
            <p:nvPr/>
          </p:nvSpPr>
          <p:spPr bwMode="auto">
            <a:xfrm>
              <a:off x="7430353" y="2660082"/>
              <a:ext cx="228600" cy="4572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Oval 13"/>
            <p:cNvSpPr>
              <a:spLocks noChangeArrowheads="1"/>
            </p:cNvSpPr>
            <p:nvPr/>
          </p:nvSpPr>
          <p:spPr bwMode="auto">
            <a:xfrm>
              <a:off x="4287103" y="2298132"/>
              <a:ext cx="88900" cy="889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Oval 14"/>
            <p:cNvSpPr>
              <a:spLocks noChangeArrowheads="1"/>
            </p:cNvSpPr>
            <p:nvPr/>
          </p:nvSpPr>
          <p:spPr bwMode="auto">
            <a:xfrm>
              <a:off x="4261703" y="3358582"/>
              <a:ext cx="88900" cy="889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48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8508156"/>
                </p:ext>
              </p:extLst>
            </p:nvPr>
          </p:nvGraphicFramePr>
          <p:xfrm>
            <a:off x="6484203" y="1842520"/>
            <a:ext cx="598488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4" name="Equation" r:id="rId7" imgW="304560" imgH="203040" progId="Equation.DSMT4">
                    <p:embed/>
                  </p:oleObj>
                </mc:Choice>
                <mc:Fallback>
                  <p:oleObj name="Equation" r:id="rId7" imgW="304560" imgH="203040" progId="Equation.DSMT4">
                    <p:embed/>
                    <p:pic>
                      <p:nvPicPr>
                        <p:cNvPr id="6148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4203" y="1842520"/>
                          <a:ext cx="598488" cy="3968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6" name="Text Box 18"/>
            <p:cNvSpPr txBox="1">
              <a:spLocks noChangeArrowheads="1"/>
            </p:cNvSpPr>
            <p:nvPr/>
          </p:nvSpPr>
          <p:spPr bwMode="auto">
            <a:xfrm>
              <a:off x="4750653" y="2664845"/>
              <a:ext cx="1284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coax feed</a:t>
              </a:r>
            </a:p>
          </p:txBody>
        </p:sp>
        <p:graphicFrame>
          <p:nvGraphicFramePr>
            <p:cNvPr id="6149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4735271"/>
                </p:ext>
              </p:extLst>
            </p:nvPr>
          </p:nvGraphicFramePr>
          <p:xfrm>
            <a:off x="7860566" y="2598170"/>
            <a:ext cx="523875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5" name="Equation" r:id="rId9" imgW="215640" imgH="228600" progId="Equation.DSMT4">
                    <p:embed/>
                  </p:oleObj>
                </mc:Choice>
                <mc:Fallback>
                  <p:oleObj name="Equation" r:id="rId9" imgW="215640" imgH="228600" progId="Equation.DSMT4">
                    <p:embed/>
                    <p:pic>
                      <p:nvPicPr>
                        <p:cNvPr id="6149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60566" y="2598170"/>
                          <a:ext cx="523875" cy="555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>
              <a:off x="7055703" y="2348932"/>
              <a:ext cx="3175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041C188-F3C0-3F58-3B84-642541749298}"/>
                </a:ext>
              </a:extLst>
            </p:cNvPr>
            <p:cNvCxnSpPr/>
            <p:nvPr/>
          </p:nvCxnSpPr>
          <p:spPr>
            <a:xfrm>
              <a:off x="7567684" y="1862919"/>
              <a:ext cx="0" cy="3480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D81E6AC-E5D3-58E4-5D53-ED6853344400}"/>
                </a:ext>
              </a:extLst>
            </p:cNvPr>
            <p:cNvCxnSpPr/>
            <p:nvPr/>
          </p:nvCxnSpPr>
          <p:spPr>
            <a:xfrm>
              <a:off x="7588156" y="2026693"/>
              <a:ext cx="40260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DA5CD08F-F67A-D772-2F1B-F766FDD669F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1550158"/>
                </p:ext>
              </p:extLst>
            </p:nvPr>
          </p:nvGraphicFramePr>
          <p:xfrm>
            <a:off x="8059666" y="1903814"/>
            <a:ext cx="238883" cy="2388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6" name="Equation" r:id="rId11" imgW="126720" imgH="126720" progId="Equation.DSMT4">
                    <p:embed/>
                  </p:oleObj>
                </mc:Choice>
                <mc:Fallback>
                  <p:oleObj name="Equation" r:id="rId11" imgW="126720" imgH="126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059666" y="1903814"/>
                          <a:ext cx="238883" cy="2388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0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1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2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3" name="Rectangle 7"/>
          <p:cNvSpPr>
            <a:spLocks noChangeArrowheads="1"/>
          </p:cNvSpPr>
          <p:nvPr/>
        </p:nvSpPr>
        <p:spPr bwMode="auto">
          <a:xfrm>
            <a:off x="2374901" y="4787900"/>
            <a:ext cx="3579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rgbClr val="0000FF"/>
                </a:solidFill>
              </a:rPr>
              <a:t>Represent the probe current as:</a:t>
            </a:r>
          </a:p>
        </p:txBody>
      </p:sp>
      <p:graphicFrame>
        <p:nvGraphicFramePr>
          <p:cNvPr id="717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442813"/>
              </p:ext>
            </p:extLst>
          </p:nvPr>
        </p:nvGraphicFramePr>
        <p:xfrm>
          <a:off x="6379381" y="4491038"/>
          <a:ext cx="3360738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4" name="Equation" r:id="rId3" imgW="1485720" imgH="431640" progId="Equation.DSMT4">
                  <p:embed/>
                </p:oleObj>
              </mc:Choice>
              <mc:Fallback>
                <p:oleObj name="Equation" r:id="rId3" imgW="1485720" imgH="431640" progId="Equation.DSMT4">
                  <p:embed/>
                  <p:pic>
                    <p:nvPicPr>
                      <p:cNvPr id="717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381" y="4491038"/>
                        <a:ext cx="3360738" cy="9699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361287"/>
              </p:ext>
            </p:extLst>
          </p:nvPr>
        </p:nvGraphicFramePr>
        <p:xfrm>
          <a:off x="2238375" y="3195638"/>
          <a:ext cx="17414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5" name="Equation" r:id="rId5" imgW="812520" imgH="495000" progId="Equation.DSMT4">
                  <p:embed/>
                </p:oleObj>
              </mc:Choice>
              <mc:Fallback>
                <p:oleObj name="Equation" r:id="rId5" imgW="812520" imgH="495000" progId="Equation.DSMT4">
                  <p:embed/>
                  <p:pic>
                    <p:nvPicPr>
                      <p:cNvPr id="717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3195638"/>
                        <a:ext cx="1741488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Text Box 34"/>
          <p:cNvSpPr txBox="1">
            <a:spLocks noChangeArrowheads="1"/>
          </p:cNvSpPr>
          <p:nvPr/>
        </p:nvSpPr>
        <p:spPr bwMode="auto">
          <a:xfrm>
            <a:off x="-5721" y="5936516"/>
            <a:ext cx="122358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This will allow us to find the fields (and hence the power radiated by the probe current) using a Fourier series approach. 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2690813" y="296863"/>
            <a:ext cx="6515100" cy="56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Cosine Current Model (cont.)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A201BA-8A8E-911B-8AF6-7B07F74CB134}"/>
              </a:ext>
            </a:extLst>
          </p:cNvPr>
          <p:cNvGrpSpPr/>
          <p:nvPr/>
        </p:nvGrpSpPr>
        <p:grpSpPr>
          <a:xfrm>
            <a:off x="3668193" y="1109890"/>
            <a:ext cx="5081918" cy="1728561"/>
            <a:chOff x="3668193" y="1109890"/>
            <a:chExt cx="5081918" cy="1728561"/>
          </a:xfrm>
        </p:grpSpPr>
        <p:graphicFrame>
          <p:nvGraphicFramePr>
            <p:cNvPr id="4" name="Object 33">
              <a:extLst>
                <a:ext uri="{FF2B5EF4-FFF2-40B4-BE49-F238E27FC236}">
                  <a16:creationId xmlns:a16="http://schemas.microsoft.com/office/drawing/2014/main" id="{4E3D5CAB-972A-39B1-4611-175C0862E9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24361" y="1109890"/>
            <a:ext cx="214312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6" name="Equation" r:id="rId7" imgW="126720" imgH="126720" progId="Equation.DSMT4">
                    <p:embed/>
                  </p:oleObj>
                </mc:Choice>
                <mc:Fallback>
                  <p:oleObj name="Equation" r:id="rId7" imgW="126720" imgH="126720" progId="Equation.DSMT4">
                    <p:embed/>
                    <p:pic>
                      <p:nvPicPr>
                        <p:cNvPr id="2052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4361" y="1109890"/>
                          <a:ext cx="214312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Line 13">
              <a:extLst>
                <a:ext uri="{FF2B5EF4-FFF2-40B4-BE49-F238E27FC236}">
                  <a16:creationId xmlns:a16="http://schemas.microsoft.com/office/drawing/2014/main" id="{1F99A3DD-7BE6-9D0A-5502-806E0329B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4449" y="2736851"/>
              <a:ext cx="387985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5E8A0107-1B4B-0108-B623-778CD0608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686" y="2003426"/>
              <a:ext cx="3892550" cy="70643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" name="Object 17">
              <a:extLst>
                <a:ext uri="{FF2B5EF4-FFF2-40B4-BE49-F238E27FC236}">
                  <a16:creationId xmlns:a16="http://schemas.microsoft.com/office/drawing/2014/main" id="{6E22C193-007B-CB7F-F6B3-BE4D2040C5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68193" y="2210936"/>
            <a:ext cx="203253" cy="285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7" name="Equation" r:id="rId9" imgW="126720" imgH="177480" progId="Equation.DSMT4">
                    <p:embed/>
                  </p:oleObj>
                </mc:Choice>
                <mc:Fallback>
                  <p:oleObj name="Equation" r:id="rId9" imgW="126720" imgH="177480" progId="Equation.DSMT4">
                    <p:embed/>
                    <p:pic>
                      <p:nvPicPr>
                        <p:cNvPr id="2053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8193" y="2210936"/>
                          <a:ext cx="203253" cy="28541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8">
              <a:extLst>
                <a:ext uri="{FF2B5EF4-FFF2-40B4-BE49-F238E27FC236}">
                  <a16:creationId xmlns:a16="http://schemas.microsoft.com/office/drawing/2014/main" id="{95A5F0B0-BFFF-F611-66BC-894BBA7398D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50610" y="2147391"/>
            <a:ext cx="747712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8" name="Equation" r:id="rId11" imgW="368280" imgH="228600" progId="Equation.DSMT4">
                    <p:embed/>
                  </p:oleObj>
                </mc:Choice>
                <mc:Fallback>
                  <p:oleObj name="Equation" r:id="rId11" imgW="368280" imgH="228600" progId="Equation.DSMT4">
                    <p:embed/>
                    <p:pic>
                      <p:nvPicPr>
                        <p:cNvPr id="2054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0610" y="2147391"/>
                          <a:ext cx="747712" cy="465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6A3B2430-1D3C-99F2-C5FE-2788209A4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1986" y="1984376"/>
              <a:ext cx="101600" cy="725488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31">
              <a:extLst>
                <a:ext uri="{FF2B5EF4-FFF2-40B4-BE49-F238E27FC236}">
                  <a16:creationId xmlns:a16="http://schemas.microsoft.com/office/drawing/2014/main" id="{5D3099D2-5AA2-837B-408B-6B7A5BE804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5124" y="2151064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32">
              <a:extLst>
                <a:ext uri="{FF2B5EF4-FFF2-40B4-BE49-F238E27FC236}">
                  <a16:creationId xmlns:a16="http://schemas.microsoft.com/office/drawing/2014/main" id="{70B8E2B3-744B-6115-8DFD-E6099A1F35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81524" y="2152651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35">
              <a:extLst>
                <a:ext uri="{FF2B5EF4-FFF2-40B4-BE49-F238E27FC236}">
                  <a16:creationId xmlns:a16="http://schemas.microsoft.com/office/drawing/2014/main" id="{DAEB85B5-287C-9454-BA03-C2B0C3FADA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25961" y="1465264"/>
              <a:ext cx="0" cy="330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" name="Object 36">
              <a:extLst>
                <a:ext uri="{FF2B5EF4-FFF2-40B4-BE49-F238E27FC236}">
                  <a16:creationId xmlns:a16="http://schemas.microsoft.com/office/drawing/2014/main" id="{A6765A48-8181-387A-A42E-3F67870E6FC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70299" y="2054226"/>
            <a:ext cx="320675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9" name="Equation" r:id="rId13" imgW="203040" imgH="177480" progId="Equation.DSMT4">
                    <p:embed/>
                  </p:oleObj>
                </mc:Choice>
                <mc:Fallback>
                  <p:oleObj name="Equation" r:id="rId13" imgW="203040" imgH="177480" progId="Equation.DSMT4">
                    <p:embed/>
                    <p:pic>
                      <p:nvPicPr>
                        <p:cNvPr id="2055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0299" y="2054226"/>
                          <a:ext cx="320675" cy="280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Line 38">
              <a:extLst>
                <a:ext uri="{FF2B5EF4-FFF2-40B4-BE49-F238E27FC236}">
                  <a16:creationId xmlns:a16="http://schemas.microsoft.com/office/drawing/2014/main" id="{A3154E61-68A7-B00F-574F-105A27B99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1149" y="2713039"/>
              <a:ext cx="287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5" name="Object 39">
              <a:extLst>
                <a:ext uri="{FF2B5EF4-FFF2-40B4-BE49-F238E27FC236}">
                  <a16:creationId xmlns:a16="http://schemas.microsoft.com/office/drawing/2014/main" id="{19CDE6C3-D618-1D23-36D6-66279BDF0F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535799" y="2603501"/>
            <a:ext cx="214312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00" name="Equation" r:id="rId15" imgW="126720" imgH="139680" progId="Equation.DSMT4">
                    <p:embed/>
                  </p:oleObj>
                </mc:Choice>
                <mc:Fallback>
                  <p:oleObj name="Equation" r:id="rId15" imgW="126720" imgH="139680" progId="Equation.DSMT4">
                    <p:embed/>
                    <p:pic>
                      <p:nvPicPr>
                        <p:cNvPr id="2056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35799" y="2603501"/>
                          <a:ext cx="214312" cy="234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6809EAD1-9401-CAB9-C857-8CD84917C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011" y="2019301"/>
              <a:ext cx="233363" cy="698500"/>
            </a:xfrm>
            <a:custGeom>
              <a:avLst/>
              <a:gdLst>
                <a:gd name="T0" fmla="*/ 2147483647 w 147"/>
                <a:gd name="T1" fmla="*/ 0 h 440"/>
                <a:gd name="T2" fmla="*/ 2147483647 w 147"/>
                <a:gd name="T3" fmla="*/ 2147483647 h 440"/>
                <a:gd name="T4" fmla="*/ 2147483647 w 147"/>
                <a:gd name="T5" fmla="*/ 2147483647 h 440"/>
                <a:gd name="T6" fmla="*/ 2147483647 w 147"/>
                <a:gd name="T7" fmla="*/ 2147483647 h 440"/>
                <a:gd name="T8" fmla="*/ 2147483647 w 147"/>
                <a:gd name="T9" fmla="*/ 2147483647 h 440"/>
                <a:gd name="T10" fmla="*/ 2147483647 w 147"/>
                <a:gd name="T11" fmla="*/ 2147483647 h 440"/>
                <a:gd name="T12" fmla="*/ 0 w 147"/>
                <a:gd name="T13" fmla="*/ 2147483647 h 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440"/>
                <a:gd name="T23" fmla="*/ 147 w 147"/>
                <a:gd name="T24" fmla="*/ 440 h 4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440">
                  <a:moveTo>
                    <a:pt x="144" y="0"/>
                  </a:moveTo>
                  <a:cubicBezTo>
                    <a:pt x="144" y="19"/>
                    <a:pt x="144" y="39"/>
                    <a:pt x="144" y="64"/>
                  </a:cubicBezTo>
                  <a:cubicBezTo>
                    <a:pt x="144" y="89"/>
                    <a:pt x="147" y="120"/>
                    <a:pt x="144" y="152"/>
                  </a:cubicBezTo>
                  <a:cubicBezTo>
                    <a:pt x="141" y="184"/>
                    <a:pt x="136" y="224"/>
                    <a:pt x="128" y="256"/>
                  </a:cubicBezTo>
                  <a:cubicBezTo>
                    <a:pt x="120" y="288"/>
                    <a:pt x="108" y="320"/>
                    <a:pt x="96" y="344"/>
                  </a:cubicBezTo>
                  <a:cubicBezTo>
                    <a:pt x="84" y="368"/>
                    <a:pt x="72" y="384"/>
                    <a:pt x="56" y="400"/>
                  </a:cubicBezTo>
                  <a:cubicBezTo>
                    <a:pt x="40" y="416"/>
                    <a:pt x="20" y="428"/>
                    <a:pt x="0" y="44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6">
              <a:extLst>
                <a:ext uri="{FF2B5EF4-FFF2-40B4-BE49-F238E27FC236}">
                  <a16:creationId xmlns:a16="http://schemas.microsoft.com/office/drawing/2014/main" id="{26F1F27F-EAB6-6898-FDDC-AB61952995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3336" y="1984376"/>
              <a:ext cx="387985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D00BBAC4-079D-E998-F33A-BBE2B150B15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447881" y="1519023"/>
            <a:ext cx="485182" cy="373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01" name="Equation" r:id="rId17" imgW="330120" imgH="253800" progId="Equation.DSMT4">
                    <p:embed/>
                  </p:oleObj>
                </mc:Choice>
                <mc:Fallback>
                  <p:oleObj name="Equation" r:id="rId17" imgW="330120" imgH="25380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FB07E71D-D961-34AC-E570-77AF7D1B7A0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447881" y="1519023"/>
                          <a:ext cx="485182" cy="3732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C5DEC25-3B28-5B5F-AB61-40CF7BF1341C}"/>
                </a:ext>
              </a:extLst>
            </p:cNvPr>
            <p:cNvCxnSpPr/>
            <p:nvPr/>
          </p:nvCxnSpPr>
          <p:spPr>
            <a:xfrm>
              <a:off x="3964675" y="2006221"/>
              <a:ext cx="0" cy="71650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2006601" y="3911600"/>
            <a:ext cx="735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rgbClr val="0000FF"/>
                </a:solidFill>
              </a:rPr>
              <a:t>Hence</a:t>
            </a:r>
          </a:p>
        </p:txBody>
      </p:sp>
      <p:graphicFrame>
        <p:nvGraphicFramePr>
          <p:cNvPr id="8194" name="Object 8"/>
          <p:cNvGraphicFramePr>
            <a:graphicFrameLocks noChangeAspect="1"/>
          </p:cNvGraphicFramePr>
          <p:nvPr/>
        </p:nvGraphicFramePr>
        <p:xfrm>
          <a:off x="2447925" y="1927225"/>
          <a:ext cx="68961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Equation" r:id="rId3" imgW="3416040" imgH="469800" progId="Equation.DSMT4">
                  <p:embed/>
                </p:oleObj>
              </mc:Choice>
              <mc:Fallback>
                <p:oleObj name="Equation" r:id="rId3" imgW="3416040" imgH="469800" progId="Equation.DSMT4">
                  <p:embed/>
                  <p:pic>
                    <p:nvPicPr>
                      <p:cNvPr id="819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1927225"/>
                        <a:ext cx="6896100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9"/>
          <p:cNvGraphicFramePr>
            <a:graphicFrameLocks noChangeAspect="1"/>
          </p:cNvGraphicFramePr>
          <p:nvPr/>
        </p:nvGraphicFramePr>
        <p:xfrm>
          <a:off x="2784928" y="4408488"/>
          <a:ext cx="6261100" cy="18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Equation" r:id="rId5" imgW="3124080" imgH="914400" progId="Equation.DSMT4">
                  <p:embed/>
                </p:oleObj>
              </mc:Choice>
              <mc:Fallback>
                <p:oleObj name="Equation" r:id="rId5" imgW="3124080" imgH="914400" progId="Equation.DSMT4">
                  <p:embed/>
                  <p:pic>
                    <p:nvPicPr>
                      <p:cNvPr id="819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928" y="4408488"/>
                        <a:ext cx="6261100" cy="182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990796" y="1204254"/>
            <a:ext cx="48766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Using Fourier-series theory to find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2690813" y="296864"/>
            <a:ext cx="65151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Cosine Current Model (cont.)</a:t>
            </a: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5745164" y="2954338"/>
            <a:ext cx="362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The integral is zero unless </a:t>
            </a:r>
            <a:r>
              <a:rPr lang="en-US" i="1">
                <a:solidFill>
                  <a:srgbClr val="0000FF"/>
                </a:solidFill>
                <a:latin typeface="Times New Roman" pitchFamily="18" charset="0"/>
              </a:rPr>
              <a:t>m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=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i="1">
                <a:solidFill>
                  <a:srgbClr val="0000FF"/>
                </a:solidFill>
                <a:latin typeface="Times New Roman" pitchFamily="18" charset="0"/>
              </a:rPr>
              <a:t>m</a:t>
            </a:r>
            <a:r>
              <a:rPr lang="en-US">
                <a:solidFill>
                  <a:srgbClr val="0000FF"/>
                </a:solidFill>
                <a:sym typeface="Symbol" pitchFamily="18" charset="2"/>
              </a:rPr>
              <a:t>.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603501" y="3441700"/>
            <a:ext cx="790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rgbClr val="0000FF"/>
                </a:solidFill>
              </a:rPr>
              <a:t>Result:</a:t>
            </a:r>
          </a:p>
        </p:txBody>
      </p:sp>
      <p:graphicFrame>
        <p:nvGraphicFramePr>
          <p:cNvPr id="9218" name="Object 10"/>
          <p:cNvGraphicFramePr>
            <a:graphicFrameLocks noChangeAspect="1"/>
          </p:cNvGraphicFramePr>
          <p:nvPr/>
        </p:nvGraphicFramePr>
        <p:xfrm>
          <a:off x="3122614" y="1571626"/>
          <a:ext cx="569277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Equation" r:id="rId3" imgW="2692080" imgH="457200" progId="Equation.DSMT4">
                  <p:embed/>
                </p:oleObj>
              </mc:Choice>
              <mc:Fallback>
                <p:oleObj name="Equation" r:id="rId3" imgW="2692080" imgH="457200" progId="Equation.DSMT4">
                  <p:embed/>
                  <p:pic>
                    <p:nvPicPr>
                      <p:cNvPr id="92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4" y="1571626"/>
                        <a:ext cx="5692775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955506" y="1173709"/>
            <a:ext cx="18764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We then have:</a:t>
            </a:r>
          </a:p>
        </p:txBody>
      </p:sp>
      <p:graphicFrame>
        <p:nvGraphicFramePr>
          <p:cNvPr id="921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944026"/>
              </p:ext>
            </p:extLst>
          </p:nvPr>
        </p:nvGraphicFramePr>
        <p:xfrm>
          <a:off x="3376258" y="3972163"/>
          <a:ext cx="555307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Equation" r:id="rId5" imgW="2349360" imgH="482400" progId="Equation.DSMT4">
                  <p:embed/>
                </p:oleObj>
              </mc:Choice>
              <mc:Fallback>
                <p:oleObj name="Equation" r:id="rId5" imgW="2349360" imgH="482400" progId="Equation.DSMT4">
                  <p:embed/>
                  <p:pic>
                    <p:nvPicPr>
                      <p:cNvPr id="921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258" y="3972163"/>
                        <a:ext cx="5553075" cy="11477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5183792" y="5417837"/>
            <a:ext cx="23132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(derivation omitted)</a:t>
            </a: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2690813" y="296864"/>
            <a:ext cx="65151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Cosine Current Model (cont.)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0" name="Rectangle 7"/>
          <p:cNvSpPr>
            <a:spLocks noChangeArrowheads="1"/>
          </p:cNvSpPr>
          <p:nvPr/>
        </p:nvSpPr>
        <p:spPr bwMode="auto">
          <a:xfrm>
            <a:off x="6016625" y="2465388"/>
            <a:ext cx="2654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(Time-Harmonic Fields)</a:t>
            </a:r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571420" y="1230710"/>
            <a:ext cx="38481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Note:</a:t>
            </a:r>
            <a:r>
              <a:rPr lang="en-US" sz="2000" dirty="0">
                <a:solidFill>
                  <a:srgbClr val="0000FF"/>
                </a:solidFill>
              </a:rPr>
              <a:t> We have both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</a:rPr>
              <a:t>E</a:t>
            </a:r>
            <a:r>
              <a:rPr lang="en-US" sz="2000" i="1" baseline="-25000" dirty="0" err="1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rgbClr val="0000FF"/>
                </a:solidFill>
              </a:rPr>
              <a:t> and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E</a:t>
            </a:r>
            <a:r>
              <a:rPr lang="en-US" sz="2000" i="1" baseline="-25000" dirty="0">
                <a:solidFill>
                  <a:srgbClr val="0000FF"/>
                </a:solidFill>
                <a:sym typeface="Symbol" pitchFamily="18" charset="2"/>
              </a:rPr>
              <a:t> </a:t>
            </a:r>
            <a:r>
              <a:rPr lang="en-US" sz="2000" i="1" dirty="0">
                <a:solidFill>
                  <a:srgbClr val="0000FF"/>
                </a:solidFill>
                <a:sym typeface="Symbol" pitchFamily="18" charset="2"/>
              </a:rPr>
              <a:t>.</a:t>
            </a:r>
            <a:endParaRPr lang="en-US" sz="2000" i="1" baseline="-25000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5194111" y="5182576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so</a:t>
            </a:r>
          </a:p>
        </p:txBody>
      </p:sp>
      <p:graphicFrame>
        <p:nvGraphicFramePr>
          <p:cNvPr id="10242" name="Object 11"/>
          <p:cNvGraphicFramePr>
            <a:graphicFrameLocks noChangeAspect="1"/>
          </p:cNvGraphicFramePr>
          <p:nvPr/>
        </p:nvGraphicFramePr>
        <p:xfrm>
          <a:off x="4343400" y="2363789"/>
          <a:ext cx="13906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Equation" r:id="rId3" imgW="558720" imgH="215640" progId="Equation.DSMT4">
                  <p:embed/>
                </p:oleObj>
              </mc:Choice>
              <mc:Fallback>
                <p:oleObj name="Equation" r:id="rId3" imgW="558720" imgH="215640" progId="Equation.DSMT4">
                  <p:embed/>
                  <p:pic>
                    <p:nvPicPr>
                      <p:cNvPr id="1024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363789"/>
                        <a:ext cx="1390650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51054"/>
              </p:ext>
            </p:extLst>
          </p:nvPr>
        </p:nvGraphicFramePr>
        <p:xfrm>
          <a:off x="4060282" y="3586436"/>
          <a:ext cx="4251205" cy="985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Equation" r:id="rId5" imgW="1930320" imgH="457200" progId="Equation.DSMT4">
                  <p:embed/>
                </p:oleObj>
              </mc:Choice>
              <mc:Fallback>
                <p:oleObj name="Equation" r:id="rId5" imgW="1930320" imgH="457200" progId="Equation.DSMT4">
                  <p:embed/>
                  <p:pic>
                    <p:nvPicPr>
                      <p:cNvPr id="1024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282" y="3586436"/>
                        <a:ext cx="4251205" cy="9859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6395872" y="3421726"/>
            <a:ext cx="482600" cy="13192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4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477535"/>
              </p:ext>
            </p:extLst>
          </p:nvPr>
        </p:nvGraphicFramePr>
        <p:xfrm>
          <a:off x="5740874" y="5658964"/>
          <a:ext cx="130810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Equation" r:id="rId7" imgW="444240" imgH="241200" progId="Equation.DSMT4">
                  <p:embed/>
                </p:oleObj>
              </mc:Choice>
              <mc:Fallback>
                <p:oleObj name="Equation" r:id="rId7" imgW="444240" imgH="241200" progId="Equation.DSMT4">
                  <p:embed/>
                  <p:pic>
                    <p:nvPicPr>
                      <p:cNvPr id="1024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874" y="5658964"/>
                        <a:ext cx="1308100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2690813" y="296864"/>
            <a:ext cx="65151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Cosine Current Model (cont.)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A00BAAE2-E9F0-836E-AFBE-C3548A770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2841" y="1983611"/>
            <a:ext cx="15690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To see this: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06751" y="154005"/>
            <a:ext cx="5908675" cy="549259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Probe Inductance</a:t>
            </a:r>
          </a:p>
        </p:txBody>
      </p:sp>
      <p:sp>
        <p:nvSpPr>
          <p:cNvPr id="2060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1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2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3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5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154536"/>
              </p:ext>
            </p:extLst>
          </p:nvPr>
        </p:nvGraphicFramePr>
        <p:xfrm>
          <a:off x="2368765" y="1163552"/>
          <a:ext cx="8953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3" imgW="444307" imgH="393529" progId="Equation.3">
                  <p:embed/>
                </p:oleObj>
              </mc:Choice>
              <mc:Fallback>
                <p:oleObj name="Equation" r:id="rId3" imgW="444307" imgH="393529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765" y="1163552"/>
                        <a:ext cx="89535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3" name="Rectangle 33"/>
          <p:cNvSpPr>
            <a:spLocks noChangeArrowheads="1"/>
          </p:cNvSpPr>
          <p:nvPr/>
        </p:nvSpPr>
        <p:spPr bwMode="auto">
          <a:xfrm>
            <a:off x="719352" y="1404852"/>
            <a:ext cx="1409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Assume that</a:t>
            </a:r>
          </a:p>
        </p:txBody>
      </p:sp>
      <p:sp>
        <p:nvSpPr>
          <p:cNvPr id="2074" name="Text Box 34"/>
          <p:cNvSpPr txBox="1">
            <a:spLocks noChangeArrowheads="1"/>
          </p:cNvSpPr>
          <p:nvPr/>
        </p:nvSpPr>
        <p:spPr bwMode="auto">
          <a:xfrm>
            <a:off x="4392526" y="1233530"/>
            <a:ext cx="6450527" cy="9233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The probe current is assumed to be uniform in the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direction, and the metal is removed by the equivalence principle. Radiation from the coax “frill” is neglected.</a:t>
            </a:r>
          </a:p>
        </p:txBody>
      </p:sp>
      <p:sp>
        <p:nvSpPr>
          <p:cNvPr id="2075" name="Text Box 35"/>
          <p:cNvSpPr txBox="1">
            <a:spLocks noChangeArrowheads="1"/>
          </p:cNvSpPr>
          <p:nvPr/>
        </p:nvSpPr>
        <p:spPr bwMode="auto">
          <a:xfrm>
            <a:off x="1917701" y="5232400"/>
            <a:ext cx="41472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Hollow tube of uniform surface current </a:t>
            </a:r>
          </a:p>
        </p:txBody>
      </p:sp>
      <p:sp>
        <p:nvSpPr>
          <p:cNvPr id="2077" name="Line 40"/>
          <p:cNvSpPr>
            <a:spLocks noChangeShapeType="1"/>
          </p:cNvSpPr>
          <p:nvPr/>
        </p:nvSpPr>
        <p:spPr bwMode="auto">
          <a:xfrm>
            <a:off x="6038851" y="5514976"/>
            <a:ext cx="942975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078" name="Group 44"/>
          <p:cNvGrpSpPr>
            <a:grpSpLocks/>
          </p:cNvGrpSpPr>
          <p:nvPr/>
        </p:nvGrpSpPr>
        <p:grpSpPr bwMode="auto">
          <a:xfrm>
            <a:off x="7200386" y="5147018"/>
            <a:ext cx="2170113" cy="1163638"/>
            <a:chOff x="3564" y="3250"/>
            <a:chExt cx="1367" cy="733"/>
          </a:xfrm>
        </p:grpSpPr>
        <p:sp>
          <p:nvSpPr>
            <p:cNvPr id="2079" name="Oval 37"/>
            <p:cNvSpPr>
              <a:spLocks noChangeArrowheads="1"/>
            </p:cNvSpPr>
            <p:nvPr/>
          </p:nvSpPr>
          <p:spPr bwMode="auto">
            <a:xfrm>
              <a:off x="3564" y="3321"/>
              <a:ext cx="513" cy="513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" name="Line 38"/>
            <p:cNvSpPr>
              <a:spLocks noChangeShapeType="1"/>
            </p:cNvSpPr>
            <p:nvPr/>
          </p:nvSpPr>
          <p:spPr bwMode="auto">
            <a:xfrm flipV="1">
              <a:off x="3825" y="3411"/>
              <a:ext cx="171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6" name="Object 39"/>
            <p:cNvGraphicFramePr>
              <a:graphicFrameLocks noChangeAspect="1"/>
            </p:cNvGraphicFramePr>
            <p:nvPr/>
          </p:nvGraphicFramePr>
          <p:xfrm>
            <a:off x="4089" y="3250"/>
            <a:ext cx="135" cy="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7" name="Equation" r:id="rId5" imgW="126720" imgH="139680" progId="Equation.DSMT4">
                    <p:embed/>
                  </p:oleObj>
                </mc:Choice>
                <mc:Fallback>
                  <p:oleObj name="Equation" r:id="rId5" imgW="126720" imgH="139680" progId="Equation.DSMT4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9" y="3250"/>
                          <a:ext cx="135" cy="1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7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2358487"/>
                </p:ext>
              </p:extLst>
            </p:nvPr>
          </p:nvGraphicFramePr>
          <p:xfrm>
            <a:off x="4229" y="3566"/>
            <a:ext cx="702" cy="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8" name="Equation" r:id="rId7" imgW="660240" imgH="393480" progId="Equation.DSMT4">
                    <p:embed/>
                  </p:oleObj>
                </mc:Choice>
                <mc:Fallback>
                  <p:oleObj name="Equation" r:id="rId7" imgW="660240" imgH="393480" progId="Equation.DSMT4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9" y="3566"/>
                          <a:ext cx="702" cy="4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676DAAC-7932-4ECA-8F63-EAAC0CD6038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3554413" y="2900364"/>
            <a:ext cx="5122862" cy="1412875"/>
            <a:chOff x="2030413" y="2900363"/>
            <a:chExt cx="5122862" cy="1412875"/>
          </a:xfrm>
        </p:grpSpPr>
        <p:graphicFrame>
          <p:nvGraphicFramePr>
            <p:cNvPr id="2050" name="Object 15"/>
            <p:cNvGraphicFramePr>
              <a:graphicFrameLocks noGrp="1" noChangeAspect="1"/>
            </p:cNvGraphicFramePr>
            <p:nvPr>
              <p:ph sz="quarter" idx="4294967295"/>
            </p:nvPr>
          </p:nvGraphicFramePr>
          <p:xfrm>
            <a:off x="4556125" y="2900363"/>
            <a:ext cx="214313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9" name="Equation" r:id="rId9" imgW="126720" imgH="126720" progId="Equation.DSMT4">
                    <p:embed/>
                  </p:oleObj>
                </mc:Choice>
                <mc:Fallback>
                  <p:oleObj name="Equation" r:id="rId9" imgW="126720" imgH="12672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6125" y="2900363"/>
                          <a:ext cx="214313" cy="214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>
              <a:off x="2487613" y="4194347"/>
              <a:ext cx="387985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2482850" y="3478213"/>
              <a:ext cx="3892550" cy="69373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 rot="-5400000">
              <a:off x="2070894" y="3809206"/>
              <a:ext cx="676275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1" name="Object 19"/>
            <p:cNvGraphicFramePr>
              <a:graphicFrameLocks noChangeAspect="1"/>
            </p:cNvGraphicFramePr>
            <p:nvPr/>
          </p:nvGraphicFramePr>
          <p:xfrm>
            <a:off x="2030413" y="3586163"/>
            <a:ext cx="29845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0" name="Equation" r:id="rId11" imgW="126720" imgH="177480" progId="Equation.DSMT4">
                    <p:embed/>
                  </p:oleObj>
                </mc:Choice>
                <mc:Fallback>
                  <p:oleObj name="Equation" r:id="rId11" imgW="126720" imgH="17748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0413" y="3586163"/>
                          <a:ext cx="29845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20"/>
            <p:cNvGraphicFramePr>
              <a:graphicFrameLocks noChangeAspect="1"/>
            </p:cNvGraphicFramePr>
            <p:nvPr/>
          </p:nvGraphicFramePr>
          <p:xfrm>
            <a:off x="5214938" y="3560763"/>
            <a:ext cx="747712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1" name="Equation" r:id="rId13" imgW="368280" imgH="228600" progId="Equation.DSMT4">
                    <p:embed/>
                  </p:oleObj>
                </mc:Choice>
                <mc:Fallback>
                  <p:oleObj name="Equation" r:id="rId13" imgW="368280" imgH="2286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38" y="3560763"/>
                          <a:ext cx="747712" cy="465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8" name="Rectangle 23"/>
            <p:cNvSpPr>
              <a:spLocks noChangeArrowheads="1"/>
            </p:cNvSpPr>
            <p:nvPr/>
          </p:nvSpPr>
          <p:spPr bwMode="auto">
            <a:xfrm>
              <a:off x="4375150" y="3490783"/>
              <a:ext cx="87699" cy="671642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Line 26"/>
            <p:cNvSpPr>
              <a:spLocks noChangeShapeType="1"/>
            </p:cNvSpPr>
            <p:nvPr/>
          </p:nvSpPr>
          <p:spPr bwMode="auto">
            <a:xfrm>
              <a:off x="4066413" y="3625850"/>
              <a:ext cx="287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27"/>
            <p:cNvSpPr>
              <a:spLocks noChangeShapeType="1"/>
            </p:cNvSpPr>
            <p:nvPr/>
          </p:nvSpPr>
          <p:spPr bwMode="auto">
            <a:xfrm flipH="1">
              <a:off x="4472813" y="3627438"/>
              <a:ext cx="287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Line 28"/>
            <p:cNvSpPr>
              <a:spLocks noChangeShapeType="1"/>
            </p:cNvSpPr>
            <p:nvPr/>
          </p:nvSpPr>
          <p:spPr bwMode="auto">
            <a:xfrm flipH="1" flipV="1">
              <a:off x="4429125" y="2940050"/>
              <a:ext cx="0" cy="330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3" name="Object 29"/>
            <p:cNvGraphicFramePr>
              <a:graphicFrameLocks noGrp="1" noChangeAspect="1"/>
            </p:cNvGraphicFramePr>
            <p:nvPr>
              <p:ph sz="quarter" idx="4294967295"/>
            </p:nvPr>
          </p:nvGraphicFramePr>
          <p:xfrm>
            <a:off x="3573463" y="3529013"/>
            <a:ext cx="320675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2" name="Equation" r:id="rId15" imgW="203040" imgH="177480" progId="Equation.DSMT4">
                    <p:embed/>
                  </p:oleObj>
                </mc:Choice>
                <mc:Fallback>
                  <p:oleObj name="Equation" r:id="rId15" imgW="203040" imgH="177480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3463" y="3529013"/>
                          <a:ext cx="320675" cy="280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2" name="Line 30"/>
            <p:cNvSpPr>
              <a:spLocks noChangeShapeType="1"/>
            </p:cNvSpPr>
            <p:nvPr/>
          </p:nvSpPr>
          <p:spPr bwMode="auto">
            <a:xfrm>
              <a:off x="6564313" y="4187825"/>
              <a:ext cx="287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4" name="Object 31"/>
            <p:cNvGraphicFramePr>
              <a:graphicFrameLocks noChangeAspect="1"/>
            </p:cNvGraphicFramePr>
            <p:nvPr/>
          </p:nvGraphicFramePr>
          <p:xfrm>
            <a:off x="6938963" y="4078288"/>
            <a:ext cx="214312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3" name="Equation" r:id="rId17" imgW="126720" imgH="139680" progId="Equation.DSMT4">
                    <p:embed/>
                  </p:oleObj>
                </mc:Choice>
                <mc:Fallback>
                  <p:oleObj name="Equation" r:id="rId17" imgW="126720" imgH="139680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8963" y="4078288"/>
                          <a:ext cx="214312" cy="234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8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644620"/>
                </p:ext>
              </p:extLst>
            </p:nvPr>
          </p:nvGraphicFramePr>
          <p:xfrm>
            <a:off x="4570413" y="3760787"/>
            <a:ext cx="244475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4" name="Equation" r:id="rId19" imgW="152280" imgH="228600" progId="Equation.DSMT4">
                    <p:embed/>
                  </p:oleObj>
                </mc:Choice>
                <mc:Fallback>
                  <p:oleObj name="Equation" r:id="rId19" imgW="152280" imgH="2286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0413" y="3760787"/>
                          <a:ext cx="244475" cy="369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Arrow Connector 35"/>
            <p:cNvCxnSpPr/>
            <p:nvPr/>
          </p:nvCxnSpPr>
          <p:spPr>
            <a:xfrm flipV="1">
              <a:off x="4548249" y="3764478"/>
              <a:ext cx="0" cy="32063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7" name="Line 21"/>
            <p:cNvSpPr>
              <a:spLocks noChangeShapeType="1"/>
            </p:cNvSpPr>
            <p:nvPr/>
          </p:nvSpPr>
          <p:spPr bwMode="auto">
            <a:xfrm>
              <a:off x="2476500" y="3459163"/>
              <a:ext cx="387985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76" name="Line 36"/>
          <p:cNvSpPr>
            <a:spLocks noChangeShapeType="1"/>
          </p:cNvSpPr>
          <p:nvPr/>
        </p:nvSpPr>
        <p:spPr bwMode="auto">
          <a:xfrm flipV="1">
            <a:off x="5053013" y="4014789"/>
            <a:ext cx="728662" cy="1042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994778"/>
              </p:ext>
            </p:extLst>
          </p:nvPr>
        </p:nvGraphicFramePr>
        <p:xfrm>
          <a:off x="9383528" y="3219302"/>
          <a:ext cx="1314894" cy="438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21" imgW="799920" imgH="266400" progId="Equation.DSMT4">
                  <p:embed/>
                </p:oleObj>
              </mc:Choice>
              <mc:Fallback>
                <p:oleObj name="Equation" r:id="rId21" imgW="7999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383528" y="3219302"/>
                        <a:ext cx="1314894" cy="438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986353"/>
              </p:ext>
            </p:extLst>
          </p:nvPr>
        </p:nvGraphicFramePr>
        <p:xfrm>
          <a:off x="9445550" y="3762227"/>
          <a:ext cx="1023273" cy="682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tion" r:id="rId23" imgW="723600" imgH="482400" progId="Equation.DSMT4">
                  <p:embed/>
                </p:oleObj>
              </mc:Choice>
              <mc:Fallback>
                <p:oleObj name="Equation" r:id="rId23" imgW="7236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445550" y="3762227"/>
                        <a:ext cx="1023273" cy="682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3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4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5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6" name="Rectangle 7"/>
          <p:cNvSpPr>
            <a:spLocks noChangeArrowheads="1"/>
          </p:cNvSpPr>
          <p:nvPr/>
        </p:nvSpPr>
        <p:spPr bwMode="auto">
          <a:xfrm>
            <a:off x="968422" y="1261850"/>
            <a:ext cx="45381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For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</a:rPr>
              <a:t>E</a:t>
            </a:r>
            <a:r>
              <a:rPr lang="en-US" sz="2000" i="1" baseline="-25000" dirty="0" err="1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rgbClr val="0000FF"/>
                </a:solidFill>
              </a:rPr>
              <a:t>, we represent the field as follows:</a:t>
            </a:r>
          </a:p>
        </p:txBody>
      </p:sp>
      <p:sp>
        <p:nvSpPr>
          <p:cNvPr id="11277" name="Rectangle 8"/>
          <p:cNvSpPr>
            <a:spLocks noChangeArrowheads="1"/>
          </p:cNvSpPr>
          <p:nvPr/>
        </p:nvSpPr>
        <p:spPr bwMode="auto">
          <a:xfrm>
            <a:off x="3875314" y="4898572"/>
            <a:ext cx="7511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where</a:t>
            </a:r>
          </a:p>
        </p:txBody>
      </p:sp>
      <p:graphicFrame>
        <p:nvGraphicFramePr>
          <p:cNvPr id="112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014284"/>
              </p:ext>
            </p:extLst>
          </p:nvPr>
        </p:nvGraphicFramePr>
        <p:xfrm>
          <a:off x="3467101" y="1956988"/>
          <a:ext cx="44037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8" name="Equation" r:id="rId3" imgW="2031840" imgH="431640" progId="Equation.DSMT4">
                  <p:embed/>
                </p:oleObj>
              </mc:Choice>
              <mc:Fallback>
                <p:oleObj name="Equation" r:id="rId3" imgW="2031840" imgH="431640" progId="Equation.DSMT4">
                  <p:embed/>
                  <p:pic>
                    <p:nvPicPr>
                      <p:cNvPr id="112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1" y="1956988"/>
                        <a:ext cx="4403725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903256"/>
              </p:ext>
            </p:extLst>
          </p:nvPr>
        </p:nvGraphicFramePr>
        <p:xfrm>
          <a:off x="2143126" y="2264964"/>
          <a:ext cx="7858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Equation" r:id="rId5" imgW="380880" imgH="164880" progId="Equation.DSMT4">
                  <p:embed/>
                </p:oleObj>
              </mc:Choice>
              <mc:Fallback>
                <p:oleObj name="Equation" r:id="rId5" imgW="380880" imgH="164880" progId="Equation.DSMT4">
                  <p:embed/>
                  <p:pic>
                    <p:nvPicPr>
                      <p:cNvPr id="1126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6" y="2264964"/>
                        <a:ext cx="785813" cy="3349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4"/>
          <p:cNvGraphicFramePr>
            <a:graphicFrameLocks noChangeAspect="1"/>
          </p:cNvGraphicFramePr>
          <p:nvPr/>
        </p:nvGraphicFramePr>
        <p:xfrm>
          <a:off x="2133601" y="3727451"/>
          <a:ext cx="7858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Equation" r:id="rId7" imgW="380880" imgH="164880" progId="Equation.DSMT4">
                  <p:embed/>
                </p:oleObj>
              </mc:Choice>
              <mc:Fallback>
                <p:oleObj name="Equation" r:id="rId7" imgW="380880" imgH="164880" progId="Equation.DSMT4">
                  <p:embed/>
                  <p:pic>
                    <p:nvPicPr>
                      <p:cNvPr id="1126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3727451"/>
                        <a:ext cx="785813" cy="3349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15"/>
          <p:cNvGraphicFramePr>
            <a:graphicFrameLocks noChangeAspect="1"/>
          </p:cNvGraphicFramePr>
          <p:nvPr/>
        </p:nvGraphicFramePr>
        <p:xfrm>
          <a:off x="3405188" y="3459163"/>
          <a:ext cx="48323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Equation" r:id="rId9" imgW="2158920" imgH="431640" progId="Equation.DSMT4">
                  <p:embed/>
                </p:oleObj>
              </mc:Choice>
              <mc:Fallback>
                <p:oleObj name="Equation" r:id="rId9" imgW="2158920" imgH="431640" progId="Equation.DSMT4">
                  <p:embed/>
                  <p:pic>
                    <p:nvPicPr>
                      <p:cNvPr id="1126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3459163"/>
                        <a:ext cx="483235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405685"/>
              </p:ext>
            </p:extLst>
          </p:nvPr>
        </p:nvGraphicFramePr>
        <p:xfrm>
          <a:off x="5181790" y="5018301"/>
          <a:ext cx="226695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name="Equation" r:id="rId11" imgW="1409400" imgH="863280" progId="Equation.DSMT4">
                  <p:embed/>
                </p:oleObj>
              </mc:Choice>
              <mc:Fallback>
                <p:oleObj name="Equation" r:id="rId11" imgW="1409400" imgH="863280" progId="Equation.DSMT4">
                  <p:embed/>
                  <p:pic>
                    <p:nvPicPr>
                      <p:cNvPr id="1127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790" y="5018301"/>
                        <a:ext cx="2266950" cy="1390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2690813" y="228601"/>
            <a:ext cx="65151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Cosine Current Model (cont.)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DB46707-B995-4136-5D25-0A82AD196F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8940"/>
              </p:ext>
            </p:extLst>
          </p:nvPr>
        </p:nvGraphicFramePr>
        <p:xfrm>
          <a:off x="8274784" y="5857187"/>
          <a:ext cx="985221" cy="623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" name="Equation" r:id="rId13" imgW="622080" imgH="393480" progId="Equation.DSMT4">
                  <p:embed/>
                </p:oleObj>
              </mc:Choice>
              <mc:Fallback>
                <p:oleObj name="Equation" r:id="rId13" imgW="622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74784" y="5857187"/>
                        <a:ext cx="985221" cy="623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2736851" y="1397000"/>
            <a:ext cx="239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rgbClr val="0000FF"/>
                </a:solidFill>
              </a:rPr>
              <a:t>At</a:t>
            </a: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3493408" y="2841173"/>
            <a:ext cx="3791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so</a:t>
            </a:r>
          </a:p>
        </p:txBody>
      </p:sp>
      <p:graphicFrame>
        <p:nvGraphicFramePr>
          <p:cNvPr id="122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671345"/>
              </p:ext>
            </p:extLst>
          </p:nvPr>
        </p:nvGraphicFramePr>
        <p:xfrm>
          <a:off x="3175001" y="1417638"/>
          <a:ext cx="785813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Equation" r:id="rId3" imgW="380880" imgH="164880" progId="Equation.DSMT4">
                  <p:embed/>
                </p:oleObj>
              </mc:Choice>
              <mc:Fallback>
                <p:oleObj name="Equation" r:id="rId3" imgW="380880" imgH="164880" progId="Equation.DSMT4">
                  <p:embed/>
                  <p:pic>
                    <p:nvPicPr>
                      <p:cNvPr id="122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1" y="1417638"/>
                        <a:ext cx="785813" cy="3349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453753"/>
              </p:ext>
            </p:extLst>
          </p:nvPr>
        </p:nvGraphicFramePr>
        <p:xfrm>
          <a:off x="4720847" y="1928222"/>
          <a:ext cx="12747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Equation" r:id="rId5" imgW="545760" imgH="241200" progId="Equation.DSMT4">
                  <p:embed/>
                </p:oleObj>
              </mc:Choice>
              <mc:Fallback>
                <p:oleObj name="Equation" r:id="rId5" imgW="545760" imgH="241200" progId="Equation.DSMT4">
                  <p:embed/>
                  <p:pic>
                    <p:nvPicPr>
                      <p:cNvPr id="122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0847" y="1928222"/>
                        <a:ext cx="127476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6209922" y="2044109"/>
            <a:ext cx="11243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>
                <a:solidFill>
                  <a:srgbClr val="0000FF"/>
                </a:solidFill>
              </a:rPr>
              <a:t>BC #1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</p:txBody>
      </p:sp>
      <p:graphicFrame>
        <p:nvGraphicFramePr>
          <p:cNvPr id="1229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61065"/>
              </p:ext>
            </p:extLst>
          </p:nvPr>
        </p:nvGraphicFramePr>
        <p:xfrm>
          <a:off x="4059166" y="3440682"/>
          <a:ext cx="42291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Equation" r:id="rId7" imgW="1777680" imgH="279360" progId="Equation.DSMT4">
                  <p:embed/>
                </p:oleObj>
              </mc:Choice>
              <mc:Fallback>
                <p:oleObj name="Equation" r:id="rId7" imgW="1777680" imgH="279360" progId="Equation.DSMT4">
                  <p:embed/>
                  <p:pic>
                    <p:nvPicPr>
                      <p:cNvPr id="1229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166" y="3440682"/>
                        <a:ext cx="4229100" cy="66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2690813" y="296864"/>
            <a:ext cx="65151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Cosine Current Model (cont.)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24478" y="5114925"/>
            <a:ext cx="813556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Note: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Orthogonality tells us that we can equate each corresponding term (term #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/>
              <a:t>) </a:t>
            </a:r>
          </a:p>
          <a:p>
            <a:pPr algn="ctr"/>
            <a:r>
              <a:rPr lang="en-US" dirty="0" smtClean="0"/>
              <a:t>in the two series on either side of the equation.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1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2" name="Rectangle 7"/>
          <p:cNvSpPr>
            <a:spLocks noChangeArrowheads="1"/>
          </p:cNvSpPr>
          <p:nvPr/>
        </p:nvSpPr>
        <p:spPr bwMode="auto">
          <a:xfrm>
            <a:off x="3136900" y="1231900"/>
            <a:ext cx="15965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Also, we have</a:t>
            </a:r>
          </a:p>
        </p:txBody>
      </p:sp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2547258" y="4648200"/>
            <a:ext cx="2520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To solve for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</a:rPr>
              <a:t>E</a:t>
            </a:r>
            <a:r>
              <a:rPr lang="en-US" sz="2400" i="1" baseline="-25000" dirty="0">
                <a:solidFill>
                  <a:srgbClr val="0000FF"/>
                </a:solidFill>
                <a:sym typeface="Symbol" pitchFamily="18" charset="2"/>
              </a:rPr>
              <a:t></a:t>
            </a:r>
            <a:r>
              <a:rPr lang="en-US" sz="2000" i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, use</a:t>
            </a:r>
          </a:p>
        </p:txBody>
      </p:sp>
      <p:sp>
        <p:nvSpPr>
          <p:cNvPr id="13324" name="Rectangle 9"/>
          <p:cNvSpPr>
            <a:spLocks noChangeArrowheads="1"/>
          </p:cNvSpPr>
          <p:nvPr/>
        </p:nvSpPr>
        <p:spPr bwMode="auto">
          <a:xfrm>
            <a:off x="7594601" y="1857375"/>
            <a:ext cx="8832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(BC #2)</a:t>
            </a:r>
          </a:p>
        </p:txBody>
      </p:sp>
      <p:graphicFrame>
        <p:nvGraphicFramePr>
          <p:cNvPr id="13314" name="Object 10"/>
          <p:cNvGraphicFramePr>
            <a:graphicFrameLocks noChangeAspect="1"/>
          </p:cNvGraphicFramePr>
          <p:nvPr/>
        </p:nvGraphicFramePr>
        <p:xfrm>
          <a:off x="4857751" y="1701801"/>
          <a:ext cx="23987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Equation" r:id="rId3" imgW="965160" imgH="241200" progId="Equation.DSMT4">
                  <p:embed/>
                </p:oleObj>
              </mc:Choice>
              <mc:Fallback>
                <p:oleObj name="Equation" r:id="rId3" imgW="965160" imgH="241200" progId="Equation.DSMT4">
                  <p:embed/>
                  <p:pic>
                    <p:nvPicPr>
                      <p:cNvPr id="133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1" y="1701801"/>
                        <a:ext cx="2398713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662888"/>
              </p:ext>
            </p:extLst>
          </p:nvPr>
        </p:nvGraphicFramePr>
        <p:xfrm>
          <a:off x="4302434" y="3051105"/>
          <a:ext cx="326866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Equation" r:id="rId5" imgW="1498320" imgH="482400" progId="Equation.DSMT4">
                  <p:embed/>
                </p:oleObj>
              </mc:Choice>
              <mc:Fallback>
                <p:oleObj name="Equation" r:id="rId5" imgW="1498320" imgH="482400" progId="Equation.DSMT4">
                  <p:embed/>
                  <p:pic>
                    <p:nvPicPr>
                      <p:cNvPr id="133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434" y="3051105"/>
                        <a:ext cx="3268662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13"/>
          <p:cNvGraphicFramePr>
            <a:graphicFrameLocks noChangeAspect="1"/>
          </p:cNvGraphicFramePr>
          <p:nvPr/>
        </p:nvGraphicFramePr>
        <p:xfrm>
          <a:off x="4902200" y="5164138"/>
          <a:ext cx="23368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Equation" r:id="rId7" imgW="952087" imgH="215806" progId="Equation.3">
                  <p:embed/>
                </p:oleObj>
              </mc:Choice>
              <mc:Fallback>
                <p:oleObj name="Equation" r:id="rId7" imgW="952087" imgH="215806" progId="Equation.3">
                  <p:embed/>
                  <p:pic>
                    <p:nvPicPr>
                      <p:cNvPr id="1331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5164138"/>
                        <a:ext cx="2336800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2690813" y="296864"/>
            <a:ext cx="65151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Cosine Current Model (cont.)</a:t>
            </a:r>
          </a:p>
        </p:txBody>
      </p:sp>
      <p:sp>
        <p:nvSpPr>
          <p:cNvPr id="13326" name="Rectangle 15"/>
          <p:cNvSpPr>
            <a:spLocks noChangeArrowheads="1"/>
          </p:cNvSpPr>
          <p:nvPr/>
        </p:nvSpPr>
        <p:spPr bwMode="auto">
          <a:xfrm>
            <a:off x="3251200" y="2768600"/>
            <a:ext cx="920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2000">
                <a:solidFill>
                  <a:srgbClr val="0000FF"/>
                </a:solidFill>
              </a:rPr>
              <a:t>where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501811"/>
              </p:ext>
            </p:extLst>
          </p:nvPr>
        </p:nvGraphicFramePr>
        <p:xfrm>
          <a:off x="8437563" y="3286125"/>
          <a:ext cx="1173162" cy="572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Equation" r:id="rId9" imgW="571320" imgH="279360" progId="Equation.DSMT4">
                  <p:embed/>
                </p:oleObj>
              </mc:Choice>
              <mc:Fallback>
                <p:oleObj name="Equation" r:id="rId9" imgW="571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37563" y="3286125"/>
                        <a:ext cx="1173162" cy="572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5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3873500" y="1587500"/>
            <a:ext cx="268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rgbClr val="0000FF"/>
                </a:solidFill>
              </a:rPr>
              <a:t>so</a:t>
            </a:r>
          </a:p>
        </p:txBody>
      </p:sp>
      <p:graphicFrame>
        <p:nvGraphicFramePr>
          <p:cNvPr id="14338" name="Object 8"/>
          <p:cNvGraphicFramePr>
            <a:graphicFrameLocks noChangeAspect="1"/>
          </p:cNvGraphicFramePr>
          <p:nvPr/>
        </p:nvGraphicFramePr>
        <p:xfrm>
          <a:off x="4445000" y="1214438"/>
          <a:ext cx="3263900" cy="20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Equation" r:id="rId3" imgW="1460160" imgH="914400" progId="Equation.DSMT4">
                  <p:embed/>
                </p:oleObj>
              </mc:Choice>
              <mc:Fallback>
                <p:oleObj name="Equation" r:id="rId3" imgW="1460160" imgH="914400" progId="Equation.DSMT4">
                  <p:embed/>
                  <p:pic>
                    <p:nvPicPr>
                      <p:cNvPr id="1433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1214438"/>
                        <a:ext cx="3263900" cy="206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Line 9"/>
          <p:cNvSpPr>
            <a:spLocks noChangeShapeType="1"/>
          </p:cNvSpPr>
          <p:nvPr/>
        </p:nvSpPr>
        <p:spPr bwMode="auto">
          <a:xfrm flipV="1">
            <a:off x="6210300" y="1079501"/>
            <a:ext cx="482600" cy="13192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Rectangle 10"/>
          <p:cNvSpPr>
            <a:spLocks noChangeArrowheads="1"/>
          </p:cNvSpPr>
          <p:nvPr/>
        </p:nvSpPr>
        <p:spPr bwMode="auto">
          <a:xfrm>
            <a:off x="2311401" y="3949700"/>
            <a:ext cx="18386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Hence, we have</a:t>
            </a:r>
          </a:p>
        </p:txBody>
      </p:sp>
      <p:graphicFrame>
        <p:nvGraphicFramePr>
          <p:cNvPr id="143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803413"/>
              </p:ext>
            </p:extLst>
          </p:nvPr>
        </p:nvGraphicFramePr>
        <p:xfrm>
          <a:off x="4524494" y="3630140"/>
          <a:ext cx="407511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name="Equation" r:id="rId5" imgW="2082600" imgH="507960" progId="Equation.DSMT4">
                  <p:embed/>
                </p:oleObj>
              </mc:Choice>
              <mc:Fallback>
                <p:oleObj name="Equation" r:id="rId5" imgW="2082600" imgH="507960" progId="Equation.DSMT4">
                  <p:embed/>
                  <p:pic>
                    <p:nvPicPr>
                      <p:cNvPr id="143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494" y="3630140"/>
                        <a:ext cx="4075112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1924957" y="5121729"/>
            <a:ext cx="28429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For the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</a:rPr>
              <a:t>m</a:t>
            </a:r>
            <a:r>
              <a:rPr lang="en-US" sz="2000" i="1" baseline="30000" dirty="0" err="1">
                <a:solidFill>
                  <a:srgbClr val="0000FF"/>
                </a:solidFill>
              </a:rPr>
              <a:t>th</a:t>
            </a:r>
            <a:r>
              <a:rPr lang="en-US" sz="2000" dirty="0">
                <a:solidFill>
                  <a:srgbClr val="0000FF"/>
                </a:solidFill>
              </a:rPr>
              <a:t> Fourier term:</a:t>
            </a:r>
          </a:p>
        </p:txBody>
      </p:sp>
      <p:graphicFrame>
        <p:nvGraphicFramePr>
          <p:cNvPr id="14340" name="Object 13"/>
          <p:cNvGraphicFramePr>
            <a:graphicFrameLocks noChangeAspect="1"/>
          </p:cNvGraphicFramePr>
          <p:nvPr/>
        </p:nvGraphicFramePr>
        <p:xfrm>
          <a:off x="3762602" y="5498189"/>
          <a:ext cx="5167312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0" name="Equation" r:id="rId7" imgW="2641320" imgH="482400" progId="Equation.DSMT4">
                  <p:embed/>
                </p:oleObj>
              </mc:Choice>
              <mc:Fallback>
                <p:oleObj name="Equation" r:id="rId7" imgW="2641320" imgH="482400" progId="Equation.DSMT4">
                  <p:embed/>
                  <p:pic>
                    <p:nvPicPr>
                      <p:cNvPr id="1434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602" y="5498189"/>
                        <a:ext cx="5167312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2690813" y="195944"/>
            <a:ext cx="6515100" cy="57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Cosine Current Model (cont.)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1BD6EDE-E0D0-428D-6E7F-DE803522F5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686402"/>
              </p:ext>
            </p:extLst>
          </p:nvPr>
        </p:nvGraphicFramePr>
        <p:xfrm>
          <a:off x="10231041" y="5722937"/>
          <a:ext cx="1130719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" name="Equation" r:id="rId9" imgW="774360" imgH="431640" progId="Equation.DSMT4">
                  <p:embed/>
                </p:oleObj>
              </mc:Choice>
              <mc:Fallback>
                <p:oleObj name="Equation" r:id="rId9" imgW="774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231041" y="5722937"/>
                        <a:ext cx="1130719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9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2819401" y="4495800"/>
            <a:ext cx="735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rgbClr val="0000FF"/>
                </a:solidFill>
              </a:rPr>
              <a:t>Hence</a:t>
            </a:r>
          </a:p>
        </p:txBody>
      </p:sp>
      <p:graphicFrame>
        <p:nvGraphicFramePr>
          <p:cNvPr id="1536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833792"/>
              </p:ext>
            </p:extLst>
          </p:nvPr>
        </p:nvGraphicFramePr>
        <p:xfrm>
          <a:off x="3685329" y="1537459"/>
          <a:ext cx="45720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Equation" r:id="rId3" imgW="1955520" imgH="634680" progId="Equation.DSMT4">
                  <p:embed/>
                </p:oleObj>
              </mc:Choice>
              <mc:Fallback>
                <p:oleObj name="Equation" r:id="rId3" imgW="1955520" imgH="634680" progId="Equation.DSMT4">
                  <p:embed/>
                  <p:pic>
                    <p:nvPicPr>
                      <p:cNvPr id="1536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5329" y="1537459"/>
                        <a:ext cx="457200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69247"/>
              </p:ext>
            </p:extLst>
          </p:nvPr>
        </p:nvGraphicFramePr>
        <p:xfrm>
          <a:off x="4822945" y="3374409"/>
          <a:ext cx="19145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Equation" r:id="rId5" imgW="863280" imgH="253800" progId="Equation.DSMT4">
                  <p:embed/>
                </p:oleObj>
              </mc:Choice>
              <mc:Fallback>
                <p:oleObj name="Equation" r:id="rId5" imgW="863280" imgH="253800" progId="Equation.DSMT4">
                  <p:embed/>
                  <p:pic>
                    <p:nvPicPr>
                      <p:cNvPr id="1536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945" y="3374409"/>
                        <a:ext cx="19145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2632529" y="1239157"/>
            <a:ext cx="760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so that</a:t>
            </a:r>
          </a:p>
        </p:txBody>
      </p:sp>
      <p:graphicFrame>
        <p:nvGraphicFramePr>
          <p:cNvPr id="1536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977541"/>
              </p:ext>
            </p:extLst>
          </p:nvPr>
        </p:nvGraphicFramePr>
        <p:xfrm>
          <a:off x="4140200" y="4900159"/>
          <a:ext cx="3119438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Equation" r:id="rId7" imgW="1257120" imgH="469800" progId="Equation.DSMT4">
                  <p:embed/>
                </p:oleObj>
              </mc:Choice>
              <mc:Fallback>
                <p:oleObj name="Equation" r:id="rId7" imgW="1257120" imgH="469800" progId="Equation.DSMT4">
                  <p:embed/>
                  <p:pic>
                    <p:nvPicPr>
                      <p:cNvPr id="1536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900159"/>
                        <a:ext cx="3119438" cy="11668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3644900" y="3073400"/>
            <a:ext cx="692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rgbClr val="0000FF"/>
                </a:solidFill>
              </a:rPr>
              <a:t>where</a:t>
            </a: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2690813" y="296864"/>
            <a:ext cx="65151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Cosine Current Model (cont.)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3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3140075" y="4976813"/>
            <a:ext cx="692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rgbClr val="0000FF"/>
                </a:solidFill>
              </a:rPr>
              <a:t>where</a:t>
            </a:r>
          </a:p>
        </p:txBody>
      </p:sp>
      <p:graphicFrame>
        <p:nvGraphicFramePr>
          <p:cNvPr id="16386" name="Object 11"/>
          <p:cNvGraphicFramePr>
            <a:graphicFrameLocks noChangeAspect="1"/>
          </p:cNvGraphicFramePr>
          <p:nvPr/>
        </p:nvGraphicFramePr>
        <p:xfrm>
          <a:off x="4279900" y="4998586"/>
          <a:ext cx="2687638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Equation" r:id="rId3" imgW="1257120" imgH="469800" progId="Equation.DSMT4">
                  <p:embed/>
                </p:oleObj>
              </mc:Choice>
              <mc:Fallback>
                <p:oleObj name="Equation" r:id="rId3" imgW="1257120" imgH="469800" progId="Equation.DSMT4">
                  <p:embed/>
                  <p:pic>
                    <p:nvPicPr>
                      <p:cNvPr id="1638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4998586"/>
                        <a:ext cx="2687638" cy="10048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850548"/>
              </p:ext>
            </p:extLst>
          </p:nvPr>
        </p:nvGraphicFramePr>
        <p:xfrm>
          <a:off x="4484665" y="1254577"/>
          <a:ext cx="307181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Equation" r:id="rId5" imgW="1409400" imgH="393480" progId="Equation.DSMT4">
                  <p:embed/>
                </p:oleObj>
              </mc:Choice>
              <mc:Fallback>
                <p:oleObj name="Equation" r:id="rId5" imgW="1409400" imgH="393480" progId="Equation.DSMT4">
                  <p:embed/>
                  <p:pic>
                    <p:nvPicPr>
                      <p:cNvPr id="1638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665" y="1254577"/>
                        <a:ext cx="3071813" cy="85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14"/>
          <p:cNvGraphicFramePr>
            <a:graphicFrameLocks noChangeAspect="1"/>
          </p:cNvGraphicFramePr>
          <p:nvPr/>
        </p:nvGraphicFramePr>
        <p:xfrm>
          <a:off x="4336825" y="3135539"/>
          <a:ext cx="31448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2" name="Equation" r:id="rId7" imgW="1587240" imgH="393480" progId="Equation.DSMT4">
                  <p:embed/>
                </p:oleObj>
              </mc:Choice>
              <mc:Fallback>
                <p:oleObj name="Equation" r:id="rId7" imgW="1587240" imgH="393480" progId="Equation.DSMT4">
                  <p:embed/>
                  <p:pic>
                    <p:nvPicPr>
                      <p:cNvPr id="1638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6825" y="3135539"/>
                        <a:ext cx="3144837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Rectangle 15"/>
          <p:cNvSpPr>
            <a:spLocks noChangeArrowheads="1"/>
          </p:cNvSpPr>
          <p:nvPr/>
        </p:nvSpPr>
        <p:spPr bwMode="auto">
          <a:xfrm>
            <a:off x="2419350" y="2598739"/>
            <a:ext cx="31650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For the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</a:rPr>
              <a:t>m</a:t>
            </a:r>
            <a:r>
              <a:rPr lang="en-US" sz="2000" baseline="30000" dirty="0" err="1">
                <a:solidFill>
                  <a:srgbClr val="0000FF"/>
                </a:solidFill>
              </a:rPr>
              <a:t>th</a:t>
            </a:r>
            <a:r>
              <a:rPr lang="en-US" sz="2000" dirty="0">
                <a:solidFill>
                  <a:srgbClr val="0000FF"/>
                </a:solidFill>
              </a:rPr>
              <a:t> Fourier term:</a:t>
            </a: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2690813" y="296864"/>
            <a:ext cx="65151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Cosine Current Model (cont.)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573D0264-4B9A-3B0A-86B0-B5F9D55E2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968" y="1472182"/>
            <a:ext cx="802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(BC 2)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7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1475476" y="1193042"/>
            <a:ext cx="735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Hence</a:t>
            </a:r>
          </a:p>
        </p:txBody>
      </p:sp>
      <p:sp>
        <p:nvSpPr>
          <p:cNvPr id="17419" name="Rectangle 8"/>
          <p:cNvSpPr>
            <a:spLocks noChangeArrowheads="1"/>
          </p:cNvSpPr>
          <p:nvPr/>
        </p:nvSpPr>
        <p:spPr bwMode="auto">
          <a:xfrm>
            <a:off x="1635125" y="4451350"/>
            <a:ext cx="1594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we then have:</a:t>
            </a:r>
          </a:p>
        </p:txBody>
      </p:sp>
      <p:graphicFrame>
        <p:nvGraphicFramePr>
          <p:cNvPr id="17410" name="Object 9"/>
          <p:cNvGraphicFramePr>
            <a:graphicFrameLocks noChangeAspect="1"/>
          </p:cNvGraphicFramePr>
          <p:nvPr/>
        </p:nvGraphicFramePr>
        <p:xfrm>
          <a:off x="2493963" y="1797050"/>
          <a:ext cx="689451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name="Equation" r:id="rId3" imgW="3276360" imgH="507960" progId="Equation.DSMT4">
                  <p:embed/>
                </p:oleObj>
              </mc:Choice>
              <mc:Fallback>
                <p:oleObj name="Equation" r:id="rId3" imgW="3276360" imgH="507960" progId="Equation.DSMT4">
                  <p:embed/>
                  <p:pic>
                    <p:nvPicPr>
                      <p:cNvPr id="174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963" y="1797050"/>
                        <a:ext cx="6894512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10"/>
          <p:cNvGraphicFramePr>
            <a:graphicFrameLocks noChangeAspect="1"/>
          </p:cNvGraphicFramePr>
          <p:nvPr/>
        </p:nvGraphicFramePr>
        <p:xfrm>
          <a:off x="2207987" y="4784045"/>
          <a:ext cx="7631113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Equation" r:id="rId5" imgW="3771720" imgH="507960" progId="Equation.DSMT4">
                  <p:embed/>
                </p:oleObj>
              </mc:Choice>
              <mc:Fallback>
                <p:oleObj name="Equation" r:id="rId5" imgW="3771720" imgH="507960" progId="Equation.DSMT4">
                  <p:embed/>
                  <p:pic>
                    <p:nvPicPr>
                      <p:cNvPr id="174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987" y="4784045"/>
                        <a:ext cx="7631113" cy="1027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2690813" y="296864"/>
            <a:ext cx="65151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Cosine Current Model (cont.)</a:t>
            </a:r>
          </a:p>
        </p:txBody>
      </p:sp>
      <p:graphicFrame>
        <p:nvGraphicFramePr>
          <p:cNvPr id="17412" name="Object 12"/>
          <p:cNvGraphicFramePr>
            <a:graphicFrameLocks noChangeAspect="1"/>
          </p:cNvGraphicFramePr>
          <p:nvPr/>
        </p:nvGraphicFramePr>
        <p:xfrm>
          <a:off x="4267200" y="3462338"/>
          <a:ext cx="3759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name="Equation" r:id="rId7" imgW="1777680" imgH="279360" progId="Equation.DSMT4">
                  <p:embed/>
                </p:oleObj>
              </mc:Choice>
              <mc:Fallback>
                <p:oleObj name="Equation" r:id="rId7" imgW="1777680" imgH="279360" progId="Equation.DSMT4">
                  <p:embed/>
                  <p:pic>
                    <p:nvPicPr>
                      <p:cNvPr id="174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462338"/>
                        <a:ext cx="37592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3340101" y="3581400"/>
            <a:ext cx="650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rgbClr val="0000FF"/>
                </a:solidFill>
              </a:rPr>
              <a:t>Using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8305801" y="3609975"/>
            <a:ext cx="10001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(BC #1)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0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4" name="Object 9"/>
          <p:cNvGraphicFramePr>
            <a:graphicFrameLocks noChangeAspect="1"/>
          </p:cNvGraphicFramePr>
          <p:nvPr/>
        </p:nvGraphicFramePr>
        <p:xfrm>
          <a:off x="1971676" y="1546226"/>
          <a:ext cx="85375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name="Equation" r:id="rId3" imgW="4647960" imgH="482400" progId="Equation.DSMT4">
                  <p:embed/>
                </p:oleObj>
              </mc:Choice>
              <mc:Fallback>
                <p:oleObj name="Equation" r:id="rId3" imgW="4647960" imgH="482400" progId="Equation.DSMT4">
                  <p:embed/>
                  <p:pic>
                    <p:nvPicPr>
                      <p:cNvPr id="1843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6" y="1546226"/>
                        <a:ext cx="8537575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10"/>
          <p:cNvGraphicFramePr>
            <a:graphicFrameLocks noChangeAspect="1"/>
          </p:cNvGraphicFramePr>
          <p:nvPr/>
        </p:nvGraphicFramePr>
        <p:xfrm>
          <a:off x="3236914" y="3228976"/>
          <a:ext cx="56419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name="Equation" r:id="rId5" imgW="2793960" imgH="533160" progId="Equation.DSMT4">
                  <p:embed/>
                </p:oleObj>
              </mc:Choice>
              <mc:Fallback>
                <p:oleObj name="Equation" r:id="rId5" imgW="2793960" imgH="533160" progId="Equation.DSMT4">
                  <p:embed/>
                  <p:pic>
                    <p:nvPicPr>
                      <p:cNvPr id="1843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4" y="3228976"/>
                        <a:ext cx="5641975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931224"/>
              </p:ext>
            </p:extLst>
          </p:nvPr>
        </p:nvGraphicFramePr>
        <p:xfrm>
          <a:off x="4090761" y="5297715"/>
          <a:ext cx="3944938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6" name="Equation" r:id="rId7" imgW="1866600" imgH="533160" progId="Equation.DSMT4">
                  <p:embed/>
                </p:oleObj>
              </mc:Choice>
              <mc:Fallback>
                <p:oleObj name="Equation" r:id="rId7" imgW="1866600" imgH="533160" progId="Equation.DSMT4">
                  <p:embed/>
                  <p:pic>
                    <p:nvPicPr>
                      <p:cNvPr id="1843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761" y="5297715"/>
                        <a:ext cx="3944938" cy="1135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Rectangle 12"/>
          <p:cNvSpPr>
            <a:spLocks noChangeArrowheads="1"/>
          </p:cNvSpPr>
          <p:nvPr/>
        </p:nvSpPr>
        <p:spPr bwMode="auto">
          <a:xfrm>
            <a:off x="3057072" y="4855029"/>
            <a:ext cx="8835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Hence</a:t>
            </a:r>
          </a:p>
        </p:txBody>
      </p:sp>
      <p:sp>
        <p:nvSpPr>
          <p:cNvPr id="18443" name="Rectangle 13"/>
          <p:cNvSpPr>
            <a:spLocks noChangeArrowheads="1"/>
          </p:cNvSpPr>
          <p:nvPr/>
        </p:nvSpPr>
        <p:spPr bwMode="auto">
          <a:xfrm>
            <a:off x="1870076" y="1057275"/>
            <a:ext cx="3397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18444" name="Rectangle 14"/>
          <p:cNvSpPr>
            <a:spLocks noChangeArrowheads="1"/>
          </p:cNvSpPr>
          <p:nvPr/>
        </p:nvSpPr>
        <p:spPr bwMode="auto">
          <a:xfrm>
            <a:off x="2616201" y="2959100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18445" name="Rectangle 15"/>
          <p:cNvSpPr>
            <a:spLocks noChangeArrowheads="1"/>
          </p:cNvSpPr>
          <p:nvPr/>
        </p:nvSpPr>
        <p:spPr bwMode="auto">
          <a:xfrm>
            <a:off x="6955971" y="4461330"/>
            <a:ext cx="32983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(using the </a:t>
            </a:r>
            <a:r>
              <a:rPr lang="en-US" dirty="0" err="1">
                <a:solidFill>
                  <a:srgbClr val="0000FF"/>
                </a:solidFill>
              </a:rPr>
              <a:t>Wronskian</a:t>
            </a:r>
            <a:r>
              <a:rPr lang="en-US" dirty="0">
                <a:solidFill>
                  <a:srgbClr val="0000FF"/>
                </a:solidFill>
              </a:rPr>
              <a:t> identity)</a:t>
            </a:r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2690813" y="296864"/>
            <a:ext cx="65151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Cosine Current Model (cont.)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203841"/>
              </p:ext>
            </p:extLst>
          </p:nvPr>
        </p:nvGraphicFramePr>
        <p:xfrm>
          <a:off x="8314970" y="4730942"/>
          <a:ext cx="3391255" cy="552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" name="Equation" r:id="rId9" imgW="2628720" imgH="431640" progId="Equation.DSMT4">
                  <p:embed/>
                </p:oleObj>
              </mc:Choice>
              <mc:Fallback>
                <p:oleObj name="Equation" r:id="rId9" imgW="2628720" imgH="431640" progId="Equation.DSMT4">
                  <p:embed/>
                  <p:pic>
                    <p:nvPicPr>
                      <p:cNvPr id="921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4970" y="4730942"/>
                        <a:ext cx="3391255" cy="552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5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158759"/>
              </p:ext>
            </p:extLst>
          </p:nvPr>
        </p:nvGraphicFramePr>
        <p:xfrm>
          <a:off x="1809751" y="1781176"/>
          <a:ext cx="8105775" cy="430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Equation" r:id="rId3" imgW="4076640" imgH="2158920" progId="Equation.DSMT4">
                  <p:embed/>
                </p:oleObj>
              </mc:Choice>
              <mc:Fallback>
                <p:oleObj name="Equation" r:id="rId3" imgW="4076640" imgH="2158920" progId="Equation.DSMT4">
                  <p:embed/>
                  <p:pic>
                    <p:nvPicPr>
                      <p:cNvPr id="1945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1" y="1781176"/>
                        <a:ext cx="8105775" cy="430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026432" y="1136351"/>
            <a:ext cx="6318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We now find the complex power radiated by the probe:</a:t>
            </a: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2690813" y="296864"/>
            <a:ext cx="65151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Cosine Current Model (cont.)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13"/>
          <p:cNvSpPr>
            <a:spLocks noChangeArrowheads="1"/>
          </p:cNvSpPr>
          <p:nvPr/>
        </p:nvSpPr>
        <p:spPr bwMode="auto">
          <a:xfrm>
            <a:off x="6159500" y="2657938"/>
            <a:ext cx="3136900" cy="10541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2" name="Object 7"/>
          <p:cNvGraphicFramePr>
            <a:graphicFrameLocks noChangeAspect="1"/>
          </p:cNvGraphicFramePr>
          <p:nvPr/>
        </p:nvGraphicFramePr>
        <p:xfrm>
          <a:off x="2271714" y="1830851"/>
          <a:ext cx="7310437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Equation" r:id="rId3" imgW="3873240" imgH="990360" progId="Equation.DSMT4">
                  <p:embed/>
                </p:oleObj>
              </mc:Choice>
              <mc:Fallback>
                <p:oleObj name="Equation" r:id="rId3" imgW="3873240" imgH="990360" progId="Equation.DSMT4">
                  <p:embed/>
                  <p:pic>
                    <p:nvPicPr>
                      <p:cNvPr id="2048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4" y="1830851"/>
                        <a:ext cx="7310437" cy="186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Rectangle 8"/>
          <p:cNvSpPr>
            <a:spLocks noChangeArrowheads="1"/>
          </p:cNvSpPr>
          <p:nvPr/>
        </p:nvSpPr>
        <p:spPr bwMode="auto">
          <a:xfrm>
            <a:off x="730020" y="1171271"/>
            <a:ext cx="59853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Integrating in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rgbClr val="0000FF"/>
                </a:solidFill>
              </a:rPr>
              <a:t> and using orthogonality, we have:</a:t>
            </a:r>
          </a:p>
        </p:txBody>
      </p:sp>
      <p:sp>
        <p:nvSpPr>
          <p:cNvPr id="20491" name="Rectangle 9"/>
          <p:cNvSpPr>
            <a:spLocks noChangeArrowheads="1"/>
          </p:cNvSpPr>
          <p:nvPr/>
        </p:nvSpPr>
        <p:spPr bwMode="auto">
          <a:xfrm>
            <a:off x="1270895" y="4416515"/>
            <a:ext cx="22406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Hence, we have:</a:t>
            </a:r>
          </a:p>
        </p:txBody>
      </p:sp>
      <p:graphicFrame>
        <p:nvGraphicFramePr>
          <p:cNvPr id="2048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687260"/>
              </p:ext>
            </p:extLst>
          </p:nvPr>
        </p:nvGraphicFramePr>
        <p:xfrm>
          <a:off x="2405064" y="5105401"/>
          <a:ext cx="738028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name="Equation" r:id="rId5" imgW="3403440" imgH="431640" progId="Equation.DSMT4">
                  <p:embed/>
                </p:oleObj>
              </mc:Choice>
              <mc:Fallback>
                <p:oleObj name="Equation" r:id="rId5" imgW="3403440" imgH="431640" progId="Equation.DSMT4">
                  <p:embed/>
                  <p:pic>
                    <p:nvPicPr>
                      <p:cNvPr id="2048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4" y="5105401"/>
                        <a:ext cx="7380287" cy="930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8134351" y="1667339"/>
            <a:ext cx="1820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en-US" sz="2000" i="1" baseline="-25000" dirty="0">
                <a:solidFill>
                  <a:srgbClr val="0000FF"/>
                </a:solidFill>
                <a:latin typeface="Times New Roman" pitchFamily="18" charset="0"/>
              </a:rPr>
              <a:t>m</a:t>
            </a:r>
            <a:r>
              <a:rPr lang="en-US" sz="2000" i="1" baseline="30000" dirty="0">
                <a:solidFill>
                  <a:srgbClr val="0000FF"/>
                </a:solidFill>
                <a:latin typeface="Times New Roman" pitchFamily="18" charset="0"/>
              </a:rPr>
              <a:t>+</a:t>
            </a:r>
            <a:r>
              <a:rPr lang="en-US" sz="2000" dirty="0">
                <a:solidFill>
                  <a:srgbClr val="0000FF"/>
                </a:solidFill>
              </a:rPr>
              <a:t> coefficient</a:t>
            </a: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 flipH="1">
            <a:off x="7732714" y="2124538"/>
            <a:ext cx="420687" cy="4778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2690813" y="296864"/>
            <a:ext cx="65151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Cosine Current Model (cont.)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981200" y="147639"/>
            <a:ext cx="8229600" cy="5540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Probe Inductance (cont.)</a:t>
            </a:r>
          </a:p>
        </p:txBody>
      </p:sp>
      <p:graphicFrame>
        <p:nvGraphicFramePr>
          <p:cNvPr id="3074" name="Object 5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26450470"/>
              </p:ext>
            </p:extLst>
          </p:nvPr>
        </p:nvGraphicFramePr>
        <p:xfrm>
          <a:off x="6448236" y="1072345"/>
          <a:ext cx="92233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3" imgW="457200" imgH="419040" progId="Equation.DSMT4">
                  <p:embed/>
                </p:oleObj>
              </mc:Choice>
              <mc:Fallback>
                <p:oleObj name="Equation" r:id="rId3" imgW="457200" imgH="41904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236" y="1072345"/>
                        <a:ext cx="922338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89752189"/>
              </p:ext>
            </p:extLst>
          </p:nvPr>
        </p:nvGraphicFramePr>
        <p:xfrm>
          <a:off x="3044636" y="1172359"/>
          <a:ext cx="17907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5" imgW="799920" imgH="253800" progId="Equation.DSMT4">
                  <p:embed/>
                </p:oleObj>
              </mc:Choice>
              <mc:Fallback>
                <p:oleObj name="Equation" r:id="rId5" imgW="799920" imgH="2538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636" y="1172359"/>
                        <a:ext cx="17907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5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80354549"/>
              </p:ext>
            </p:extLst>
          </p:nvPr>
        </p:nvGraphicFramePr>
        <p:xfrm>
          <a:off x="4753410" y="2351325"/>
          <a:ext cx="27273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7" imgW="1054080" imgH="253800" progId="Equation.DSMT4">
                  <p:embed/>
                </p:oleObj>
              </mc:Choice>
              <mc:Fallback>
                <p:oleObj name="Equation" r:id="rId7" imgW="1054080" imgH="25380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410" y="2351325"/>
                        <a:ext cx="27273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4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5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6" name="Rectangle 8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7" name="Rectangle 18"/>
          <p:cNvSpPr>
            <a:spLocks noChangeArrowheads="1"/>
          </p:cNvSpPr>
          <p:nvPr/>
        </p:nvSpPr>
        <p:spPr bwMode="auto">
          <a:xfrm>
            <a:off x="1895599" y="1285404"/>
            <a:ext cx="9732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Assume</a:t>
            </a:r>
          </a:p>
        </p:txBody>
      </p:sp>
      <p:graphicFrame>
        <p:nvGraphicFramePr>
          <p:cNvPr id="3077" name="Object 6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370263" y="3821113"/>
          <a:ext cx="52578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9" imgW="2298600" imgH="507960" progId="Equation.DSMT4">
                  <p:embed/>
                </p:oleObj>
              </mc:Choice>
              <mc:Fallback>
                <p:oleObj name="Equation" r:id="rId9" imgW="2298600" imgH="50796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263" y="3821113"/>
                        <a:ext cx="5257800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Rectangle 65"/>
          <p:cNvSpPr>
            <a:spLocks noChangeArrowheads="1"/>
          </p:cNvSpPr>
          <p:nvPr/>
        </p:nvSpPr>
        <p:spPr bwMode="auto">
          <a:xfrm>
            <a:off x="5352862" y="1307295"/>
            <a:ext cx="59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since</a:t>
            </a:r>
          </a:p>
        </p:txBody>
      </p:sp>
      <p:graphicFrame>
        <p:nvGraphicFramePr>
          <p:cNvPr id="3078" name="Object 66"/>
          <p:cNvGraphicFramePr>
            <a:graphicFrameLocks noChangeAspect="1"/>
          </p:cNvGraphicFramePr>
          <p:nvPr/>
        </p:nvGraphicFramePr>
        <p:xfrm>
          <a:off x="4770439" y="5214938"/>
          <a:ext cx="1933575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11" imgW="1054080" imgH="761760" progId="Equation.DSMT4">
                  <p:embed/>
                </p:oleObj>
              </mc:Choice>
              <mc:Fallback>
                <p:oleObj name="Equation" r:id="rId11" imgW="1054080" imgH="761760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439" y="5214938"/>
                        <a:ext cx="1933575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112661"/>
              </p:ext>
            </p:extLst>
          </p:nvPr>
        </p:nvGraphicFramePr>
        <p:xfrm>
          <a:off x="7755761" y="1077995"/>
          <a:ext cx="87153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13" imgW="431640" imgH="393480" progId="Equation.DSMT4">
                  <p:embed/>
                </p:oleObj>
              </mc:Choice>
              <mc:Fallback>
                <p:oleObj name="Equation" r:id="rId13" imgW="431640" imgH="39348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5761" y="1077995"/>
                        <a:ext cx="871538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Rectangle 68"/>
          <p:cNvSpPr>
            <a:spLocks noChangeArrowheads="1"/>
          </p:cNvSpPr>
          <p:nvPr/>
        </p:nvSpPr>
        <p:spPr bwMode="auto">
          <a:xfrm>
            <a:off x="2060575" y="3330575"/>
            <a:ext cx="191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General solution:</a:t>
            </a:r>
          </a:p>
        </p:txBody>
      </p:sp>
      <p:sp>
        <p:nvSpPr>
          <p:cNvPr id="3091" name="Rectangle 70"/>
          <p:cNvSpPr>
            <a:spLocks noChangeArrowheads="1"/>
          </p:cNvSpPr>
          <p:nvPr/>
        </p:nvSpPr>
        <p:spPr bwMode="auto">
          <a:xfrm>
            <a:off x="7945438" y="5340350"/>
            <a:ext cx="876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Choose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676DAAC-7932-4ECA-8F63-EAAC0CD6038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8DAF2EF-5929-37FE-3F72-15464CA389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304335"/>
              </p:ext>
            </p:extLst>
          </p:nvPr>
        </p:nvGraphicFramePr>
        <p:xfrm>
          <a:off x="9003379" y="5382666"/>
          <a:ext cx="11620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15" imgW="774360" imgH="203040" progId="Equation.DSMT4">
                  <p:embed/>
                </p:oleObj>
              </mc:Choice>
              <mc:Fallback>
                <p:oleObj name="Equation" r:id="rId15" imgW="774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003379" y="5382666"/>
                        <a:ext cx="116205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650189" y="2094364"/>
            <a:ext cx="22778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Therefore, we have:</a:t>
            </a:r>
          </a:p>
        </p:txBody>
      </p:sp>
      <p:graphicFrame>
        <p:nvGraphicFramePr>
          <p:cNvPr id="2150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055077"/>
              </p:ext>
            </p:extLst>
          </p:nvPr>
        </p:nvGraphicFramePr>
        <p:xfrm>
          <a:off x="4811939" y="1178379"/>
          <a:ext cx="22415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6" name="Equation" r:id="rId3" imgW="927000" imgH="419040" progId="Equation.DSMT4">
                  <p:embed/>
                </p:oleObj>
              </mc:Choice>
              <mc:Fallback>
                <p:oleObj name="Equation" r:id="rId3" imgW="927000" imgH="419040" progId="Equation.DSMT4">
                  <p:embed/>
                  <p:pic>
                    <p:nvPicPr>
                      <p:cNvPr id="2150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939" y="1178379"/>
                        <a:ext cx="2241550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442968"/>
              </p:ext>
            </p:extLst>
          </p:nvPr>
        </p:nvGraphicFramePr>
        <p:xfrm>
          <a:off x="1501159" y="2782343"/>
          <a:ext cx="82804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7" name="Equation" r:id="rId5" imgW="3822480" imgH="431640" progId="Equation.DSMT4">
                  <p:embed/>
                </p:oleObj>
              </mc:Choice>
              <mc:Fallback>
                <p:oleObj name="Equation" r:id="rId5" imgW="3822480" imgH="431640" progId="Equation.DSMT4">
                  <p:embed/>
                  <p:pic>
                    <p:nvPicPr>
                      <p:cNvPr id="2150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159" y="2782343"/>
                        <a:ext cx="8280400" cy="9286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Rectangle 11"/>
          <p:cNvSpPr>
            <a:spLocks noChangeArrowheads="1"/>
          </p:cNvSpPr>
          <p:nvPr/>
        </p:nvSpPr>
        <p:spPr bwMode="auto">
          <a:xfrm>
            <a:off x="479308" y="5035213"/>
            <a:ext cx="10765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Define:</a:t>
            </a:r>
          </a:p>
        </p:txBody>
      </p:sp>
      <p:graphicFrame>
        <p:nvGraphicFramePr>
          <p:cNvPr id="215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055118"/>
              </p:ext>
            </p:extLst>
          </p:nvPr>
        </p:nvGraphicFramePr>
        <p:xfrm>
          <a:off x="1499383" y="5466711"/>
          <a:ext cx="32416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8" name="Equation" r:id="rId7" imgW="1917360" imgH="596880" progId="Equation.DSMT4">
                  <p:embed/>
                </p:oleObj>
              </mc:Choice>
              <mc:Fallback>
                <p:oleObj name="Equation" r:id="rId7" imgW="1917360" imgH="596880" progId="Equation.DSMT4">
                  <p:embed/>
                  <p:pic>
                    <p:nvPicPr>
                      <p:cNvPr id="215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9383" y="5466711"/>
                        <a:ext cx="3241675" cy="1011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690813" y="296864"/>
            <a:ext cx="65151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Cosine Current Model (cont.)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59AEB92-FCC3-2E48-77DD-0C14259EA6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22115"/>
              </p:ext>
            </p:extLst>
          </p:nvPr>
        </p:nvGraphicFramePr>
        <p:xfrm>
          <a:off x="5723459" y="5586413"/>
          <a:ext cx="41195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9" name="Equation" r:id="rId9" imgW="2831760" imgH="545760" progId="Equation.DSMT4">
                  <p:embed/>
                </p:oleObj>
              </mc:Choice>
              <mc:Fallback>
                <p:oleObj name="Equation" r:id="rId9" imgW="28317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23459" y="5586413"/>
                        <a:ext cx="4119562" cy="79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139004F-E300-C051-3729-B3FB32949A67}"/>
              </a:ext>
            </a:extLst>
          </p:cNvPr>
          <p:cNvSpPr txBox="1"/>
          <p:nvPr/>
        </p:nvSpPr>
        <p:spPr>
          <a:xfrm>
            <a:off x="5137888" y="4331544"/>
            <a:ext cx="5241233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Note: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The wavenumber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i="1" baseline="-25000" dirty="0" err="1">
                <a:latin typeface="Times New Roman" pitchFamily="18" charset="0"/>
                <a:cs typeface="Times New Roman" pitchFamily="18" charset="0"/>
                <a:sym typeface="Symbol"/>
              </a:rPr>
              <a:t>m</a:t>
            </a:r>
            <a:r>
              <a:rPr lang="en-US" sz="1600" dirty="0">
                <a:sym typeface="Symbol"/>
              </a:rPr>
              <a:t> is chosen to be a positive real number or a negative imaginary number.</a:t>
            </a:r>
            <a:endParaRPr lang="en-US" sz="16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6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8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9" name="Rectangle 7"/>
          <p:cNvSpPr>
            <a:spLocks noChangeArrowheads="1"/>
          </p:cNvSpPr>
          <p:nvPr/>
        </p:nvSpPr>
        <p:spPr bwMode="auto">
          <a:xfrm>
            <a:off x="676560" y="2498607"/>
            <a:ext cx="164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We then have:</a:t>
            </a:r>
          </a:p>
        </p:txBody>
      </p:sp>
      <p:sp>
        <p:nvSpPr>
          <p:cNvPr id="22540" name="Rectangle 8"/>
          <p:cNvSpPr>
            <a:spLocks noChangeArrowheads="1"/>
          </p:cNvSpPr>
          <p:nvPr/>
        </p:nvSpPr>
        <p:spPr bwMode="auto">
          <a:xfrm>
            <a:off x="2874964" y="1757363"/>
            <a:ext cx="1044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rgbClr val="0000FF"/>
                </a:solidFill>
              </a:rPr>
              <a:t>Also, use</a:t>
            </a:r>
          </a:p>
        </p:txBody>
      </p:sp>
      <p:graphicFrame>
        <p:nvGraphicFramePr>
          <p:cNvPr id="225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94832"/>
              </p:ext>
            </p:extLst>
          </p:nvPr>
        </p:nvGraphicFramePr>
        <p:xfrm>
          <a:off x="4211638" y="1376363"/>
          <a:ext cx="3325812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4" name="Equation" r:id="rId3" imgW="1549080" imgH="482400" progId="Equation.DSMT4">
                  <p:embed/>
                </p:oleObj>
              </mc:Choice>
              <mc:Fallback>
                <p:oleObj name="Equation" r:id="rId3" imgW="1549080" imgH="482400" progId="Equation.DSMT4">
                  <p:embed/>
                  <p:pic>
                    <p:nvPicPr>
                      <p:cNvPr id="225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376363"/>
                        <a:ext cx="3325812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Line 11"/>
          <p:cNvSpPr>
            <a:spLocks noChangeShapeType="1"/>
          </p:cNvSpPr>
          <p:nvPr/>
        </p:nvSpPr>
        <p:spPr bwMode="auto">
          <a:xfrm flipV="1">
            <a:off x="5321301" y="1435101"/>
            <a:ext cx="322263" cy="4302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12"/>
          <p:cNvSpPr>
            <a:spLocks noChangeShapeType="1"/>
          </p:cNvSpPr>
          <p:nvPr/>
        </p:nvSpPr>
        <p:spPr bwMode="auto">
          <a:xfrm flipV="1">
            <a:off x="5651501" y="2019301"/>
            <a:ext cx="322263" cy="4302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253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287375"/>
              </p:ext>
            </p:extLst>
          </p:nvPr>
        </p:nvGraphicFramePr>
        <p:xfrm>
          <a:off x="1744664" y="3163888"/>
          <a:ext cx="877093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name="Equation" r:id="rId5" imgW="4559040" imgH="482400" progId="Equation.DSMT4">
                  <p:embed/>
                </p:oleObj>
              </mc:Choice>
              <mc:Fallback>
                <p:oleObj name="Equation" r:id="rId5" imgW="4559040" imgH="482400" progId="Equation.DSMT4">
                  <p:embed/>
                  <p:pic>
                    <p:nvPicPr>
                      <p:cNvPr id="2253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4" y="3163888"/>
                        <a:ext cx="8770937" cy="9334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3" name="Rectangle 18"/>
          <p:cNvSpPr>
            <a:spLocks noChangeArrowheads="1"/>
          </p:cNvSpPr>
          <p:nvPr/>
        </p:nvSpPr>
        <p:spPr bwMode="auto">
          <a:xfrm>
            <a:off x="3103563" y="5275264"/>
            <a:ext cx="2691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rgbClr val="0000FF"/>
                </a:solidFill>
              </a:rPr>
              <a:t>The probe reactance is:</a:t>
            </a:r>
          </a:p>
        </p:txBody>
      </p:sp>
      <p:graphicFrame>
        <p:nvGraphicFramePr>
          <p:cNvPr id="2253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287468"/>
              </p:ext>
            </p:extLst>
          </p:nvPr>
        </p:nvGraphicFramePr>
        <p:xfrm>
          <a:off x="6100266" y="5192713"/>
          <a:ext cx="199231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" name="Equation" r:id="rId7" imgW="723600" imgH="203040" progId="Equation.DSMT4">
                  <p:embed/>
                </p:oleObj>
              </mc:Choice>
              <mc:Fallback>
                <p:oleObj name="Equation" r:id="rId7" imgW="723600" imgH="203040" progId="Equation.DSMT4">
                  <p:embed/>
                  <p:pic>
                    <p:nvPicPr>
                      <p:cNvPr id="2253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266" y="5192713"/>
                        <a:ext cx="1992313" cy="5508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690813" y="296864"/>
            <a:ext cx="65151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Cosine Current Model (cont.)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1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2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3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2093961" y="3004427"/>
            <a:ext cx="293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Keep only the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m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= 0</a:t>
            </a:r>
            <a:r>
              <a:rPr lang="en-US" sz="2000" dirty="0">
                <a:solidFill>
                  <a:srgbClr val="0000FF"/>
                </a:solidFill>
              </a:rPr>
              <a:t> term:</a:t>
            </a:r>
          </a:p>
        </p:txBody>
      </p:sp>
      <p:graphicFrame>
        <p:nvGraphicFramePr>
          <p:cNvPr id="2355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427561"/>
              </p:ext>
            </p:extLst>
          </p:nvPr>
        </p:nvGraphicFramePr>
        <p:xfrm>
          <a:off x="1779731" y="1648986"/>
          <a:ext cx="877093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6" name="Equation" r:id="rId3" imgW="4559040" imgH="482400" progId="Equation.DSMT4">
                  <p:embed/>
                </p:oleObj>
              </mc:Choice>
              <mc:Fallback>
                <p:oleObj name="Equation" r:id="rId3" imgW="4559040" imgH="482400" progId="Equation.DSMT4">
                  <p:embed/>
                  <p:pic>
                    <p:nvPicPr>
                      <p:cNvPr id="2355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731" y="1648986"/>
                        <a:ext cx="8770937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99471"/>
              </p:ext>
            </p:extLst>
          </p:nvPr>
        </p:nvGraphicFramePr>
        <p:xfrm>
          <a:off x="730299" y="2944102"/>
          <a:ext cx="12366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name="Equation" r:id="rId5" imgW="583920" imgH="228600" progId="Equation.DSMT4">
                  <p:embed/>
                </p:oleObj>
              </mc:Choice>
              <mc:Fallback>
                <p:oleObj name="Equation" r:id="rId5" imgW="583920" imgH="228600" progId="Equation.DSMT4">
                  <p:embed/>
                  <p:pic>
                    <p:nvPicPr>
                      <p:cNvPr id="2355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99" y="2944102"/>
                        <a:ext cx="123666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964807"/>
              </p:ext>
            </p:extLst>
          </p:nvPr>
        </p:nvGraphicFramePr>
        <p:xfrm>
          <a:off x="3668714" y="5192713"/>
          <a:ext cx="453548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8" name="Equation" r:id="rId7" imgW="2019240" imgH="393480" progId="Equation.DSMT4">
                  <p:embed/>
                </p:oleObj>
              </mc:Choice>
              <mc:Fallback>
                <p:oleObj name="Equation" r:id="rId7" imgW="2019240" imgH="393480" progId="Equation.DSMT4">
                  <p:embed/>
                  <p:pic>
                    <p:nvPicPr>
                      <p:cNvPr id="2355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4" y="5192713"/>
                        <a:ext cx="4535487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5" name="Rectangle 16"/>
          <p:cNvSpPr>
            <a:spLocks noChangeArrowheads="1"/>
          </p:cNvSpPr>
          <p:nvPr/>
        </p:nvSpPr>
        <p:spPr bwMode="auto">
          <a:xfrm>
            <a:off x="3360739" y="6194425"/>
            <a:ext cx="520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(same as previous result using uniform model)</a:t>
            </a:r>
          </a:p>
        </p:txBody>
      </p:sp>
      <p:sp>
        <p:nvSpPr>
          <p:cNvPr id="23566" name="Text Box 17"/>
          <p:cNvSpPr txBox="1">
            <a:spLocks noChangeArrowheads="1"/>
          </p:cNvSpPr>
          <p:nvPr/>
        </p:nvSpPr>
        <p:spPr bwMode="auto">
          <a:xfrm>
            <a:off x="4055779" y="1028393"/>
            <a:ext cx="4117975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Thin substrate approximation</a:t>
            </a:r>
          </a:p>
        </p:txBody>
      </p:sp>
      <p:graphicFrame>
        <p:nvGraphicFramePr>
          <p:cNvPr id="2355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788854"/>
              </p:ext>
            </p:extLst>
          </p:nvPr>
        </p:nvGraphicFramePr>
        <p:xfrm>
          <a:off x="2899959" y="3599053"/>
          <a:ext cx="4932363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9" name="Equation" r:id="rId9" imgW="2552400" imgH="482400" progId="Equation.DSMT4">
                  <p:embed/>
                </p:oleObj>
              </mc:Choice>
              <mc:Fallback>
                <p:oleObj name="Equation" r:id="rId9" imgW="2552400" imgH="482400" progId="Equation.DSMT4">
                  <p:embed/>
                  <p:pic>
                    <p:nvPicPr>
                      <p:cNvPr id="2355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9959" y="3599053"/>
                        <a:ext cx="4932363" cy="938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7" name="Rectangle 19"/>
          <p:cNvSpPr>
            <a:spLocks noChangeArrowheads="1"/>
          </p:cNvSpPr>
          <p:nvPr/>
        </p:nvSpPr>
        <p:spPr bwMode="auto">
          <a:xfrm>
            <a:off x="2611438" y="4843463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2000">
                <a:solidFill>
                  <a:srgbClr val="0000FF"/>
                </a:solidFill>
              </a:rPr>
              <a:t>The result is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690813" y="296864"/>
            <a:ext cx="65151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Cosine Current Model (cont.)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1B187DF-76B4-4865-6029-A610E5AB31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03397"/>
              </p:ext>
            </p:extLst>
          </p:nvPr>
        </p:nvGraphicFramePr>
        <p:xfrm>
          <a:off x="5184775" y="2905125"/>
          <a:ext cx="12922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0" name="Equation" r:id="rId11" imgW="672840" imgH="279360" progId="Equation.DSMT4">
                  <p:embed/>
                </p:oleObj>
              </mc:Choice>
              <mc:Fallback>
                <p:oleObj name="Equation" r:id="rId11" imgW="672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84775" y="2905125"/>
                        <a:ext cx="129222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44401"/>
              </p:ext>
            </p:extLst>
          </p:nvPr>
        </p:nvGraphicFramePr>
        <p:xfrm>
          <a:off x="8270875" y="2870200"/>
          <a:ext cx="247649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1" name="Equation" r:id="rId13" imgW="1904760" imgH="634680" progId="Equation.DSMT4">
                  <p:embed/>
                </p:oleObj>
              </mc:Choice>
              <mc:Fallback>
                <p:oleObj name="Equation" r:id="rId13" imgW="19047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70875" y="2870200"/>
                        <a:ext cx="2476498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85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86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87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19363" y="1158876"/>
            <a:ext cx="5075237" cy="1412875"/>
            <a:chOff x="1299" y="1298"/>
            <a:chExt cx="3197" cy="890"/>
          </a:xfrm>
        </p:grpSpPr>
        <p:graphicFrame>
          <p:nvGraphicFramePr>
            <p:cNvPr id="28677" name="Object 11"/>
            <p:cNvGraphicFramePr>
              <a:graphicFrameLocks noChangeAspect="1"/>
            </p:cNvGraphicFramePr>
            <p:nvPr/>
          </p:nvGraphicFramePr>
          <p:xfrm>
            <a:off x="2860" y="1298"/>
            <a:ext cx="135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31" name="Equation" r:id="rId3" imgW="126720" imgH="126720" progId="Equation.DSMT4">
                    <p:embed/>
                  </p:oleObj>
                </mc:Choice>
                <mc:Fallback>
                  <p:oleObj name="Equation" r:id="rId3" imgW="126720" imgH="126720" progId="Equation.DSMT4">
                    <p:embed/>
                    <p:pic>
                      <p:nvPicPr>
                        <p:cNvPr id="28677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0" y="1298"/>
                          <a:ext cx="135" cy="1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25" name="Line 12"/>
            <p:cNvSpPr>
              <a:spLocks noChangeShapeType="1"/>
            </p:cNvSpPr>
            <p:nvPr/>
          </p:nvSpPr>
          <p:spPr bwMode="auto">
            <a:xfrm>
              <a:off x="1557" y="2121"/>
              <a:ext cx="2444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Rectangle 13"/>
            <p:cNvSpPr>
              <a:spLocks noChangeArrowheads="1"/>
            </p:cNvSpPr>
            <p:nvPr/>
          </p:nvSpPr>
          <p:spPr bwMode="auto">
            <a:xfrm>
              <a:off x="1550" y="1662"/>
              <a:ext cx="2443" cy="44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7" name="Line 15"/>
            <p:cNvSpPr>
              <a:spLocks noChangeShapeType="1"/>
            </p:cNvSpPr>
            <p:nvPr/>
          </p:nvSpPr>
          <p:spPr bwMode="auto">
            <a:xfrm rot="5400000" flipH="1">
              <a:off x="1294" y="1874"/>
              <a:ext cx="434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8678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6550609"/>
                </p:ext>
              </p:extLst>
            </p:nvPr>
          </p:nvGraphicFramePr>
          <p:xfrm>
            <a:off x="1299" y="1785"/>
            <a:ext cx="146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32" name="Equation" r:id="rId5" imgW="126720" imgH="177480" progId="Equation.DSMT4">
                    <p:embed/>
                  </p:oleObj>
                </mc:Choice>
                <mc:Fallback>
                  <p:oleObj name="Equation" r:id="rId5" imgW="126720" imgH="177480" progId="Equation.DSMT4">
                    <p:embed/>
                    <p:pic>
                      <p:nvPicPr>
                        <p:cNvPr id="28678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9" y="1785"/>
                          <a:ext cx="146" cy="20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9" name="Object 17"/>
            <p:cNvGraphicFramePr>
              <a:graphicFrameLocks noChangeAspect="1"/>
            </p:cNvGraphicFramePr>
            <p:nvPr/>
          </p:nvGraphicFramePr>
          <p:xfrm>
            <a:off x="3275" y="1714"/>
            <a:ext cx="471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33" name="Equation" r:id="rId7" imgW="368280" imgH="228600" progId="Equation.DSMT4">
                    <p:embed/>
                  </p:oleObj>
                </mc:Choice>
                <mc:Fallback>
                  <p:oleObj name="Equation" r:id="rId7" imgW="368280" imgH="228600" progId="Equation.DSMT4">
                    <p:embed/>
                    <p:pic>
                      <p:nvPicPr>
                        <p:cNvPr id="28679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" y="1714"/>
                          <a:ext cx="471" cy="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29" name="Rectangle 20"/>
            <p:cNvSpPr>
              <a:spLocks noChangeArrowheads="1"/>
            </p:cNvSpPr>
            <p:nvPr/>
          </p:nvSpPr>
          <p:spPr bwMode="auto">
            <a:xfrm>
              <a:off x="2746" y="1650"/>
              <a:ext cx="55" cy="456"/>
            </a:xfrm>
            <a:prstGeom prst="rect">
              <a:avLst/>
            </a:prstGeom>
            <a:gradFill rotWithShape="1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9525" algn="ctr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0" name="Line 21"/>
            <p:cNvSpPr>
              <a:spLocks noChangeShapeType="1"/>
            </p:cNvSpPr>
            <p:nvPr/>
          </p:nvSpPr>
          <p:spPr bwMode="auto">
            <a:xfrm>
              <a:off x="2559" y="1755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Line 22"/>
            <p:cNvSpPr>
              <a:spLocks noChangeShapeType="1"/>
            </p:cNvSpPr>
            <p:nvPr/>
          </p:nvSpPr>
          <p:spPr bwMode="auto">
            <a:xfrm flipH="1">
              <a:off x="2815" y="1756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Line 23"/>
            <p:cNvSpPr>
              <a:spLocks noChangeShapeType="1"/>
            </p:cNvSpPr>
            <p:nvPr/>
          </p:nvSpPr>
          <p:spPr bwMode="auto">
            <a:xfrm flipH="1" flipV="1">
              <a:off x="2780" y="1323"/>
              <a:ext cx="0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8680" name="Object 24"/>
            <p:cNvGraphicFramePr>
              <a:graphicFrameLocks noChangeAspect="1"/>
            </p:cNvGraphicFramePr>
            <p:nvPr/>
          </p:nvGraphicFramePr>
          <p:xfrm>
            <a:off x="2241" y="1694"/>
            <a:ext cx="202" cy="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34" name="Equation" r:id="rId9" imgW="203040" imgH="177480" progId="Equation.DSMT4">
                    <p:embed/>
                  </p:oleObj>
                </mc:Choice>
                <mc:Fallback>
                  <p:oleObj name="Equation" r:id="rId9" imgW="203040" imgH="177480" progId="Equation.DSMT4">
                    <p:embed/>
                    <p:pic>
                      <p:nvPicPr>
                        <p:cNvPr id="2868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" y="1694"/>
                          <a:ext cx="202" cy="1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33" name="Line 25"/>
            <p:cNvSpPr>
              <a:spLocks noChangeShapeType="1"/>
            </p:cNvSpPr>
            <p:nvPr/>
          </p:nvSpPr>
          <p:spPr bwMode="auto">
            <a:xfrm>
              <a:off x="4125" y="2109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graphicFrame>
          <p:nvGraphicFramePr>
            <p:cNvPr id="28681" name="Object 26"/>
            <p:cNvGraphicFramePr>
              <a:graphicFrameLocks noChangeAspect="1"/>
            </p:cNvGraphicFramePr>
            <p:nvPr/>
          </p:nvGraphicFramePr>
          <p:xfrm>
            <a:off x="4361" y="2040"/>
            <a:ext cx="135" cy="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35" name="Equation" r:id="rId11" imgW="126720" imgH="139680" progId="Equation.DSMT4">
                    <p:embed/>
                  </p:oleObj>
                </mc:Choice>
                <mc:Fallback>
                  <p:oleObj name="Equation" r:id="rId11" imgW="126720" imgH="139680" progId="Equation.DSMT4">
                    <p:embed/>
                    <p:pic>
                      <p:nvPicPr>
                        <p:cNvPr id="28681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1" y="2040"/>
                          <a:ext cx="135" cy="1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34" name="Text Box 27"/>
            <p:cNvSpPr txBox="1">
              <a:spLocks noChangeArrowheads="1"/>
            </p:cNvSpPr>
            <p:nvPr/>
          </p:nvSpPr>
          <p:spPr bwMode="auto">
            <a:xfrm>
              <a:off x="2984" y="187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i="1">
                  <a:latin typeface="Times New Roman" pitchFamily="18" charset="0"/>
                  <a:sym typeface="Symbol" pitchFamily="18" charset="2"/>
                </a:rPr>
                <a:t>b</a:t>
              </a:r>
              <a:endParaRPr lang="en-US" i="1">
                <a:latin typeface="Times New Roman" pitchFamily="18" charset="0"/>
              </a:endParaRPr>
            </a:p>
          </p:txBody>
        </p:sp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2822" y="2053"/>
              <a:ext cx="57" cy="57"/>
              <a:chOff x="2577" y="2425"/>
              <a:chExt cx="57" cy="57"/>
            </a:xfrm>
          </p:grpSpPr>
          <p:sp>
            <p:nvSpPr>
              <p:cNvPr id="28749" name="Oval 29"/>
              <p:cNvSpPr>
                <a:spLocks noChangeArrowheads="1"/>
              </p:cNvSpPr>
              <p:nvPr/>
            </p:nvSpPr>
            <p:spPr bwMode="auto">
              <a:xfrm>
                <a:off x="2577" y="2425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0" name="Oval 30"/>
              <p:cNvSpPr>
                <a:spLocks noChangeArrowheads="1"/>
              </p:cNvSpPr>
              <p:nvPr/>
            </p:nvSpPr>
            <p:spPr bwMode="auto">
              <a:xfrm flipH="1">
                <a:off x="2592" y="244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2906" y="2053"/>
              <a:ext cx="57" cy="57"/>
              <a:chOff x="2577" y="2425"/>
              <a:chExt cx="57" cy="57"/>
            </a:xfrm>
          </p:grpSpPr>
          <p:sp>
            <p:nvSpPr>
              <p:cNvPr id="28747" name="Oval 32"/>
              <p:cNvSpPr>
                <a:spLocks noChangeArrowheads="1"/>
              </p:cNvSpPr>
              <p:nvPr/>
            </p:nvSpPr>
            <p:spPr bwMode="auto">
              <a:xfrm>
                <a:off x="2577" y="2425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8" name="Oval 33"/>
              <p:cNvSpPr>
                <a:spLocks noChangeArrowheads="1"/>
              </p:cNvSpPr>
              <p:nvPr/>
            </p:nvSpPr>
            <p:spPr bwMode="auto">
              <a:xfrm flipH="1">
                <a:off x="2592" y="244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2657" y="2054"/>
              <a:ext cx="57" cy="57"/>
              <a:chOff x="2690" y="2356"/>
              <a:chExt cx="57" cy="57"/>
            </a:xfrm>
          </p:grpSpPr>
          <p:sp>
            <p:nvSpPr>
              <p:cNvPr id="28744" name="Oval 35"/>
              <p:cNvSpPr>
                <a:spLocks noChangeArrowheads="1"/>
              </p:cNvSpPr>
              <p:nvPr/>
            </p:nvSpPr>
            <p:spPr bwMode="auto">
              <a:xfrm>
                <a:off x="2690" y="2356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5" name="Line 36"/>
              <p:cNvSpPr>
                <a:spLocks noChangeShapeType="1"/>
              </p:cNvSpPr>
              <p:nvPr/>
            </p:nvSpPr>
            <p:spPr bwMode="auto">
              <a:xfrm>
                <a:off x="2696" y="2368"/>
                <a:ext cx="43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6" name="Line 37"/>
              <p:cNvSpPr>
                <a:spLocks noChangeShapeType="1"/>
              </p:cNvSpPr>
              <p:nvPr/>
            </p:nvSpPr>
            <p:spPr bwMode="auto">
              <a:xfrm flipH="1">
                <a:off x="2699" y="2368"/>
                <a:ext cx="40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2570" y="2055"/>
              <a:ext cx="57" cy="57"/>
              <a:chOff x="2690" y="2356"/>
              <a:chExt cx="57" cy="57"/>
            </a:xfrm>
          </p:grpSpPr>
          <p:sp>
            <p:nvSpPr>
              <p:cNvPr id="28741" name="Oval 39"/>
              <p:cNvSpPr>
                <a:spLocks noChangeArrowheads="1"/>
              </p:cNvSpPr>
              <p:nvPr/>
            </p:nvSpPr>
            <p:spPr bwMode="auto">
              <a:xfrm>
                <a:off x="2690" y="2356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2" name="Line 40"/>
              <p:cNvSpPr>
                <a:spLocks noChangeShapeType="1"/>
              </p:cNvSpPr>
              <p:nvPr/>
            </p:nvSpPr>
            <p:spPr bwMode="auto">
              <a:xfrm>
                <a:off x="2696" y="2368"/>
                <a:ext cx="43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3" name="Line 41"/>
              <p:cNvSpPr>
                <a:spLocks noChangeShapeType="1"/>
              </p:cNvSpPr>
              <p:nvPr/>
            </p:nvSpPr>
            <p:spPr bwMode="auto">
              <a:xfrm flipH="1">
                <a:off x="2699" y="2368"/>
                <a:ext cx="40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739" name="Line 42"/>
            <p:cNvSpPr>
              <a:spLocks noChangeShapeType="1"/>
            </p:cNvSpPr>
            <p:nvPr/>
          </p:nvSpPr>
          <p:spPr bwMode="auto">
            <a:xfrm>
              <a:off x="2772" y="2007"/>
              <a:ext cx="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" name="Line 43"/>
            <p:cNvSpPr>
              <a:spLocks noChangeShapeType="1"/>
            </p:cNvSpPr>
            <p:nvPr/>
          </p:nvSpPr>
          <p:spPr bwMode="auto">
            <a:xfrm>
              <a:off x="2972" y="1977"/>
              <a:ext cx="0" cy="1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8" name="Line 19"/>
            <p:cNvSpPr>
              <a:spLocks noChangeShapeType="1"/>
            </p:cNvSpPr>
            <p:nvPr/>
          </p:nvSpPr>
          <p:spPr bwMode="auto">
            <a:xfrm>
              <a:off x="1550" y="1648"/>
              <a:ext cx="2444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65" name="Rectangle 49"/>
          <p:cNvSpPr>
            <a:spLocks noChangeArrowheads="1"/>
          </p:cNvSpPr>
          <p:nvPr/>
        </p:nvSpPr>
        <p:spPr bwMode="auto">
          <a:xfrm>
            <a:off x="4254274" y="202294"/>
            <a:ext cx="3546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Frill Model</a:t>
            </a:r>
          </a:p>
        </p:txBody>
      </p:sp>
      <p:sp>
        <p:nvSpPr>
          <p:cNvPr id="28690" name="Text Box 50"/>
          <p:cNvSpPr txBox="1">
            <a:spLocks noChangeArrowheads="1"/>
          </p:cNvSpPr>
          <p:nvPr/>
        </p:nvSpPr>
        <p:spPr bwMode="auto">
          <a:xfrm>
            <a:off x="2636791" y="3028359"/>
            <a:ext cx="4243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To find the current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I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en-US" dirty="0">
                <a:solidFill>
                  <a:srgbClr val="0000FF"/>
                </a:solidFill>
              </a:rPr>
              <a:t>, use reciprocity.</a:t>
            </a:r>
          </a:p>
        </p:txBody>
      </p:sp>
      <p:graphicFrame>
        <p:nvGraphicFramePr>
          <p:cNvPr id="28674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172613"/>
              </p:ext>
            </p:extLst>
          </p:nvPr>
        </p:nvGraphicFramePr>
        <p:xfrm>
          <a:off x="8315326" y="2438401"/>
          <a:ext cx="1179513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6" name="Equation" r:id="rId13" imgW="698400" imgH="444240" progId="Equation.DSMT4">
                  <p:embed/>
                </p:oleObj>
              </mc:Choice>
              <mc:Fallback>
                <p:oleObj name="Equation" r:id="rId13" imgW="698400" imgH="444240" progId="Equation.DSMT4">
                  <p:embed/>
                  <p:pic>
                    <p:nvPicPr>
                      <p:cNvPr id="28674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5326" y="2438401"/>
                        <a:ext cx="1179513" cy="7350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1" name="Text Box 52"/>
          <p:cNvSpPr txBox="1">
            <a:spLocks noChangeArrowheads="1"/>
          </p:cNvSpPr>
          <p:nvPr/>
        </p:nvSpPr>
        <p:spPr bwMode="auto">
          <a:xfrm>
            <a:off x="1003348" y="3759226"/>
            <a:ext cx="9534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Introduce a ring of magnetic current </a:t>
            </a:r>
            <a:r>
              <a:rPr lang="en-US" sz="2000" i="1" dirty="0">
                <a:solidFill>
                  <a:srgbClr val="FF33CC"/>
                </a:solidFill>
                <a:latin typeface="Times New Roman" pitchFamily="18" charset="0"/>
              </a:rPr>
              <a:t>K</a:t>
            </a:r>
            <a:r>
              <a:rPr lang="en-US" dirty="0">
                <a:solidFill>
                  <a:srgbClr val="FF33CC"/>
                </a:solidFill>
              </a:rPr>
              <a:t> </a:t>
            </a:r>
            <a:r>
              <a:rPr lang="en-US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= 1</a:t>
            </a:r>
            <a:r>
              <a:rPr lang="en-US" dirty="0">
                <a:solidFill>
                  <a:srgbClr val="FF33CC"/>
                </a:solidFill>
              </a:rPr>
              <a:t> [</a:t>
            </a:r>
            <a:r>
              <a:rPr lang="en-US" dirty="0" smtClean="0">
                <a:solidFill>
                  <a:srgbClr val="FF33CC"/>
                </a:solidFill>
              </a:rPr>
              <a:t>V] in </a:t>
            </a:r>
            <a:r>
              <a:rPr lang="en-US" dirty="0">
                <a:solidFill>
                  <a:srgbClr val="FF33CC"/>
                </a:solidFill>
              </a:rPr>
              <a:t>the </a:t>
            </a:r>
            <a:r>
              <a:rPr lang="en-US" sz="2000" i="1" dirty="0">
                <a:solidFill>
                  <a:srgbClr val="FF33CC"/>
                </a:solidFill>
                <a:sym typeface="Symbol" pitchFamily="18" charset="2"/>
              </a:rPr>
              <a:t></a:t>
            </a:r>
            <a:r>
              <a:rPr lang="en-US" dirty="0">
                <a:solidFill>
                  <a:srgbClr val="FF33CC"/>
                </a:solidFill>
                <a:sym typeface="Symbol" pitchFamily="18" charset="2"/>
              </a:rPr>
              <a:t> direction </a:t>
            </a:r>
            <a:r>
              <a:rPr lang="en-US" dirty="0">
                <a:solidFill>
                  <a:srgbClr val="FF33CC"/>
                </a:solidFill>
              </a:rPr>
              <a:t>at </a:t>
            </a:r>
            <a:r>
              <a:rPr lang="en-US" sz="2000" i="1" dirty="0">
                <a:solidFill>
                  <a:srgbClr val="FF33CC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rgbClr val="FF33CC"/>
                </a:solidFill>
              </a:rPr>
              <a:t> (the testing current “</a:t>
            </a:r>
            <a:r>
              <a:rPr lang="en-US" i="1" dirty="0">
                <a:solidFill>
                  <a:srgbClr val="FF33CC"/>
                </a:solidFill>
                <a:latin typeface="Times New Roman" pitchFamily="18" charset="0"/>
              </a:rPr>
              <a:t>B</a:t>
            </a:r>
            <a:r>
              <a:rPr lang="en-US" dirty="0">
                <a:solidFill>
                  <a:srgbClr val="FF33CC"/>
                </a:solidFill>
              </a:rPr>
              <a:t>”). </a:t>
            </a:r>
          </a:p>
        </p:txBody>
      </p:sp>
      <p:graphicFrame>
        <p:nvGraphicFramePr>
          <p:cNvPr id="2867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236249"/>
              </p:ext>
            </p:extLst>
          </p:nvPr>
        </p:nvGraphicFramePr>
        <p:xfrm>
          <a:off x="7782873" y="1446497"/>
          <a:ext cx="225425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7" name="Equation" r:id="rId15" imgW="1396800" imgH="507960" progId="Equation.DSMT4">
                  <p:embed/>
                </p:oleObj>
              </mc:Choice>
              <mc:Fallback>
                <p:oleObj name="Equation" r:id="rId15" imgW="1396800" imgH="507960" progId="Equation.DSMT4">
                  <p:embed/>
                  <p:pic>
                    <p:nvPicPr>
                      <p:cNvPr id="28675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873" y="1446497"/>
                        <a:ext cx="2254250" cy="8048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762756"/>
              </p:ext>
            </p:extLst>
          </p:nvPr>
        </p:nvGraphicFramePr>
        <p:xfrm>
          <a:off x="6523038" y="4522788"/>
          <a:ext cx="4287837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8" name="Equation" r:id="rId17" imgW="2539800" imgH="1193760" progId="Equation.DSMT4">
                  <p:embed/>
                </p:oleObj>
              </mc:Choice>
              <mc:Fallback>
                <p:oleObj name="Equation" r:id="rId17" imgW="2539800" imgH="1193760" progId="Equation.DSMT4">
                  <p:embed/>
                  <p:pic>
                    <p:nvPicPr>
                      <p:cNvPr id="28676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4522788"/>
                        <a:ext cx="4287837" cy="197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3" name="Text Box 50"/>
          <p:cNvSpPr txBox="1">
            <a:spLocks noChangeArrowheads="1"/>
          </p:cNvSpPr>
          <p:nvPr/>
        </p:nvSpPr>
        <p:spPr bwMode="auto">
          <a:xfrm>
            <a:off x="8540750" y="868364"/>
            <a:ext cx="82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1V frill</a:t>
            </a: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5095E3-474B-1107-E5F6-71198E250615}"/>
              </a:ext>
            </a:extLst>
          </p:cNvPr>
          <p:cNvGrpSpPr/>
          <p:nvPr/>
        </p:nvGrpSpPr>
        <p:grpSpPr>
          <a:xfrm>
            <a:off x="1560032" y="4792664"/>
            <a:ext cx="3880515" cy="758825"/>
            <a:chOff x="1760057" y="5097464"/>
            <a:chExt cx="3880515" cy="758825"/>
          </a:xfrm>
        </p:grpSpPr>
        <p:sp>
          <p:nvSpPr>
            <p:cNvPr id="28694" name="Line 57"/>
            <p:cNvSpPr>
              <a:spLocks noChangeShapeType="1"/>
            </p:cNvSpPr>
            <p:nvPr/>
          </p:nvSpPr>
          <p:spPr bwMode="auto">
            <a:xfrm>
              <a:off x="1760538" y="5856289"/>
              <a:ext cx="387985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Rectangle 58"/>
            <p:cNvSpPr>
              <a:spLocks noChangeArrowheads="1"/>
            </p:cNvSpPr>
            <p:nvPr/>
          </p:nvSpPr>
          <p:spPr bwMode="auto">
            <a:xfrm>
              <a:off x="1762599" y="5127627"/>
              <a:ext cx="3877973" cy="70643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6" name="Line 64"/>
            <p:cNvSpPr>
              <a:spLocks noChangeShapeType="1"/>
            </p:cNvSpPr>
            <p:nvPr/>
          </p:nvSpPr>
          <p:spPr bwMode="auto">
            <a:xfrm>
              <a:off x="1760057" y="5097464"/>
              <a:ext cx="387985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Rectangle 65"/>
            <p:cNvSpPr>
              <a:spLocks noChangeArrowheads="1"/>
            </p:cNvSpPr>
            <p:nvPr/>
          </p:nvSpPr>
          <p:spPr bwMode="auto">
            <a:xfrm>
              <a:off x="3648075" y="5108577"/>
              <a:ext cx="87313" cy="723900"/>
            </a:xfrm>
            <a:prstGeom prst="rect">
              <a:avLst/>
            </a:prstGeom>
            <a:gradFill rotWithShape="1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9525" algn="ctr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73"/>
            <p:cNvGrpSpPr>
              <a:grpSpLocks/>
            </p:cNvGrpSpPr>
            <p:nvPr/>
          </p:nvGrpSpPr>
          <p:grpSpPr bwMode="auto">
            <a:xfrm>
              <a:off x="3768725" y="5748339"/>
              <a:ext cx="90488" cy="90488"/>
              <a:chOff x="2577" y="2425"/>
              <a:chExt cx="57" cy="57"/>
            </a:xfrm>
          </p:grpSpPr>
          <p:sp>
            <p:nvSpPr>
              <p:cNvPr id="28723" name="Oval 74"/>
              <p:cNvSpPr>
                <a:spLocks noChangeArrowheads="1"/>
              </p:cNvSpPr>
              <p:nvPr/>
            </p:nvSpPr>
            <p:spPr bwMode="auto">
              <a:xfrm>
                <a:off x="2577" y="2425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4" name="Oval 75"/>
              <p:cNvSpPr>
                <a:spLocks noChangeArrowheads="1"/>
              </p:cNvSpPr>
              <p:nvPr/>
            </p:nvSpPr>
            <p:spPr bwMode="auto">
              <a:xfrm flipH="1">
                <a:off x="2592" y="244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76"/>
            <p:cNvGrpSpPr>
              <a:grpSpLocks/>
            </p:cNvGrpSpPr>
            <p:nvPr/>
          </p:nvGrpSpPr>
          <p:grpSpPr bwMode="auto">
            <a:xfrm>
              <a:off x="3902075" y="5748339"/>
              <a:ext cx="90488" cy="90488"/>
              <a:chOff x="2577" y="2425"/>
              <a:chExt cx="57" cy="57"/>
            </a:xfrm>
          </p:grpSpPr>
          <p:sp>
            <p:nvSpPr>
              <p:cNvPr id="28721" name="Oval 77"/>
              <p:cNvSpPr>
                <a:spLocks noChangeArrowheads="1"/>
              </p:cNvSpPr>
              <p:nvPr/>
            </p:nvSpPr>
            <p:spPr bwMode="auto">
              <a:xfrm>
                <a:off x="2577" y="2425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2" name="Oval 78"/>
              <p:cNvSpPr>
                <a:spLocks noChangeArrowheads="1"/>
              </p:cNvSpPr>
              <p:nvPr/>
            </p:nvSpPr>
            <p:spPr bwMode="auto">
              <a:xfrm flipH="1">
                <a:off x="2592" y="244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79"/>
            <p:cNvGrpSpPr>
              <a:grpSpLocks/>
            </p:cNvGrpSpPr>
            <p:nvPr/>
          </p:nvGrpSpPr>
          <p:grpSpPr bwMode="auto">
            <a:xfrm>
              <a:off x="3506788" y="5749927"/>
              <a:ext cx="90488" cy="90488"/>
              <a:chOff x="2690" y="2356"/>
              <a:chExt cx="57" cy="57"/>
            </a:xfrm>
          </p:grpSpPr>
          <p:sp>
            <p:nvSpPr>
              <p:cNvPr id="28718" name="Oval 80"/>
              <p:cNvSpPr>
                <a:spLocks noChangeArrowheads="1"/>
              </p:cNvSpPr>
              <p:nvPr/>
            </p:nvSpPr>
            <p:spPr bwMode="auto">
              <a:xfrm>
                <a:off x="2690" y="2356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9" name="Line 81"/>
              <p:cNvSpPr>
                <a:spLocks noChangeShapeType="1"/>
              </p:cNvSpPr>
              <p:nvPr/>
            </p:nvSpPr>
            <p:spPr bwMode="auto">
              <a:xfrm>
                <a:off x="2696" y="2368"/>
                <a:ext cx="43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0" name="Line 82"/>
              <p:cNvSpPr>
                <a:spLocks noChangeShapeType="1"/>
              </p:cNvSpPr>
              <p:nvPr/>
            </p:nvSpPr>
            <p:spPr bwMode="auto">
              <a:xfrm flipH="1">
                <a:off x="2699" y="2368"/>
                <a:ext cx="40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83"/>
            <p:cNvGrpSpPr>
              <a:grpSpLocks/>
            </p:cNvGrpSpPr>
            <p:nvPr/>
          </p:nvGrpSpPr>
          <p:grpSpPr bwMode="auto">
            <a:xfrm>
              <a:off x="3368675" y="5751514"/>
              <a:ext cx="90488" cy="90488"/>
              <a:chOff x="2690" y="2356"/>
              <a:chExt cx="57" cy="57"/>
            </a:xfrm>
          </p:grpSpPr>
          <p:sp>
            <p:nvSpPr>
              <p:cNvPr id="28715" name="Oval 84"/>
              <p:cNvSpPr>
                <a:spLocks noChangeArrowheads="1"/>
              </p:cNvSpPr>
              <p:nvPr/>
            </p:nvSpPr>
            <p:spPr bwMode="auto">
              <a:xfrm>
                <a:off x="2690" y="2356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6" name="Line 85"/>
              <p:cNvSpPr>
                <a:spLocks noChangeShapeType="1"/>
              </p:cNvSpPr>
              <p:nvPr/>
            </p:nvSpPr>
            <p:spPr bwMode="auto">
              <a:xfrm>
                <a:off x="2696" y="2368"/>
                <a:ext cx="43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7" name="Line 86"/>
              <p:cNvSpPr>
                <a:spLocks noChangeShapeType="1"/>
              </p:cNvSpPr>
              <p:nvPr/>
            </p:nvSpPr>
            <p:spPr bwMode="auto">
              <a:xfrm flipH="1">
                <a:off x="2699" y="2368"/>
                <a:ext cx="40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89"/>
            <p:cNvGrpSpPr>
              <a:grpSpLocks/>
            </p:cNvGrpSpPr>
            <p:nvPr/>
          </p:nvGrpSpPr>
          <p:grpSpPr bwMode="auto">
            <a:xfrm>
              <a:off x="3732213" y="5295902"/>
              <a:ext cx="90488" cy="90488"/>
              <a:chOff x="2690" y="2356"/>
              <a:chExt cx="57" cy="57"/>
            </a:xfrm>
          </p:grpSpPr>
          <p:sp>
            <p:nvSpPr>
              <p:cNvPr id="28712" name="Oval 90"/>
              <p:cNvSpPr>
                <a:spLocks noChangeArrowheads="1"/>
              </p:cNvSpPr>
              <p:nvPr/>
            </p:nvSpPr>
            <p:spPr bwMode="auto">
              <a:xfrm>
                <a:off x="2690" y="2356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3" name="Line 91"/>
              <p:cNvSpPr>
                <a:spLocks noChangeShapeType="1"/>
              </p:cNvSpPr>
              <p:nvPr/>
            </p:nvSpPr>
            <p:spPr bwMode="auto">
              <a:xfrm>
                <a:off x="2696" y="2368"/>
                <a:ext cx="43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4" name="Line 92"/>
              <p:cNvSpPr>
                <a:spLocks noChangeShapeType="1"/>
              </p:cNvSpPr>
              <p:nvPr/>
            </p:nvSpPr>
            <p:spPr bwMode="auto">
              <a:xfrm flipH="1">
                <a:off x="2699" y="2368"/>
                <a:ext cx="40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93"/>
            <p:cNvGrpSpPr>
              <a:grpSpLocks/>
            </p:cNvGrpSpPr>
            <p:nvPr/>
          </p:nvGrpSpPr>
          <p:grpSpPr bwMode="auto">
            <a:xfrm>
              <a:off x="3543300" y="5297489"/>
              <a:ext cx="90488" cy="90488"/>
              <a:chOff x="2577" y="2425"/>
              <a:chExt cx="57" cy="57"/>
            </a:xfrm>
          </p:grpSpPr>
          <p:sp>
            <p:nvSpPr>
              <p:cNvPr id="28710" name="Oval 94"/>
              <p:cNvSpPr>
                <a:spLocks noChangeArrowheads="1"/>
              </p:cNvSpPr>
              <p:nvPr/>
            </p:nvSpPr>
            <p:spPr bwMode="auto">
              <a:xfrm>
                <a:off x="2577" y="2425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1" name="Oval 95"/>
              <p:cNvSpPr>
                <a:spLocks noChangeArrowheads="1"/>
              </p:cNvSpPr>
              <p:nvPr/>
            </p:nvSpPr>
            <p:spPr bwMode="auto">
              <a:xfrm flipH="1">
                <a:off x="2592" y="244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707" name="Line 102"/>
            <p:cNvSpPr>
              <a:spLocks noChangeShapeType="1"/>
            </p:cNvSpPr>
            <p:nvPr/>
          </p:nvSpPr>
          <p:spPr bwMode="auto">
            <a:xfrm flipV="1">
              <a:off x="2705100" y="5346702"/>
              <a:ext cx="0" cy="495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9" name="Line 104"/>
            <p:cNvSpPr>
              <a:spLocks noChangeShapeType="1"/>
            </p:cNvSpPr>
            <p:nvPr/>
          </p:nvSpPr>
          <p:spPr bwMode="auto">
            <a:xfrm flipH="1">
              <a:off x="2540000" y="5346702"/>
              <a:ext cx="927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E000B53A-D712-2BDD-0C70-EE6BBFAC67A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7481091"/>
                </p:ext>
              </p:extLst>
            </p:nvPr>
          </p:nvGraphicFramePr>
          <p:xfrm>
            <a:off x="3855800" y="5139092"/>
            <a:ext cx="251302" cy="272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39" name="Equation" r:id="rId19" imgW="152280" imgH="164880" progId="Equation.DSMT4">
                    <p:embed/>
                  </p:oleObj>
                </mc:Choice>
                <mc:Fallback>
                  <p:oleObj name="Equation" r:id="rId19" imgW="1522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855800" y="5139092"/>
                          <a:ext cx="251302" cy="2722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C992A4E4-F261-B92C-57D6-6545B64D17A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3767250"/>
                </p:ext>
              </p:extLst>
            </p:nvPr>
          </p:nvGraphicFramePr>
          <p:xfrm>
            <a:off x="3016913" y="5538399"/>
            <a:ext cx="251726" cy="272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40" name="Equation" r:id="rId21" imgW="152280" imgH="164880" progId="Equation.DSMT4">
                    <p:embed/>
                  </p:oleObj>
                </mc:Choice>
                <mc:Fallback>
                  <p:oleObj name="Equation" r:id="rId21" imgW="1522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3016913" y="5538399"/>
                          <a:ext cx="251726" cy="2727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4A2AC19E-8DFE-A505-6187-9F9E898DE1C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3799673"/>
                </p:ext>
              </p:extLst>
            </p:nvPr>
          </p:nvGraphicFramePr>
          <p:xfrm>
            <a:off x="4110275" y="5483248"/>
            <a:ext cx="318424" cy="358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41" name="Equation" r:id="rId23" imgW="203040" imgH="228600" progId="Equation.DSMT4">
                    <p:embed/>
                  </p:oleObj>
                </mc:Choice>
                <mc:Fallback>
                  <p:oleObj name="Equation" r:id="rId23" imgW="2030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4110275" y="5483248"/>
                          <a:ext cx="318424" cy="3582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CFFF3EA3-E10F-0940-6B49-1109FB5BD5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7709504"/>
                </p:ext>
              </p:extLst>
            </p:nvPr>
          </p:nvGraphicFramePr>
          <p:xfrm>
            <a:off x="2449892" y="5486731"/>
            <a:ext cx="204597" cy="204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42" name="Equation" r:id="rId25" imgW="126720" imgH="126720" progId="Equation.DSMT4">
                    <p:embed/>
                  </p:oleObj>
                </mc:Choice>
                <mc:Fallback>
                  <p:oleObj name="Equation" r:id="rId25" imgW="126720" imgH="126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2449892" y="5486731"/>
                          <a:ext cx="204597" cy="2045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342900" y="6191250"/>
            <a:ext cx="162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Ampere’s law: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472055"/>
              </p:ext>
            </p:extLst>
          </p:nvPr>
        </p:nvGraphicFramePr>
        <p:xfrm>
          <a:off x="2147887" y="6088062"/>
          <a:ext cx="398895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3" name="Equation" r:id="rId27" imgW="3035160" imgH="469800" progId="Equation.DSMT4">
                  <p:embed/>
                </p:oleObj>
              </mc:Choice>
              <mc:Fallback>
                <p:oleObj name="Equation" r:id="rId27" imgW="30351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147887" y="6088062"/>
                        <a:ext cx="3988955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600201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endParaRPr lang="en-US" sz="2800" b="1"/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5" name="Rectangle 41"/>
          <p:cNvSpPr>
            <a:spLocks noChangeArrowheads="1"/>
          </p:cNvSpPr>
          <p:nvPr/>
        </p:nvSpPr>
        <p:spPr bwMode="auto">
          <a:xfrm>
            <a:off x="3760789" y="209551"/>
            <a:ext cx="4257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Frill Model (cont.)</a:t>
            </a:r>
          </a:p>
        </p:txBody>
      </p:sp>
      <p:graphicFrame>
        <p:nvGraphicFramePr>
          <p:cNvPr id="29698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349043"/>
              </p:ext>
            </p:extLst>
          </p:nvPr>
        </p:nvGraphicFramePr>
        <p:xfrm>
          <a:off x="443671" y="2321138"/>
          <a:ext cx="4589462" cy="410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8" name="Equation" r:id="rId3" imgW="2616120" imgH="2387520" progId="Equation.DSMT4">
                  <p:embed/>
                </p:oleObj>
              </mc:Choice>
              <mc:Fallback>
                <p:oleObj name="Equation" r:id="rId3" imgW="2616120" imgH="2387520" progId="Equation.DSMT4">
                  <p:embed/>
                  <p:pic>
                    <p:nvPicPr>
                      <p:cNvPr id="29698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671" y="2321138"/>
                        <a:ext cx="4589462" cy="410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959548D-5DB1-52FE-9E39-7BEB2D3A7D38}"/>
              </a:ext>
            </a:extLst>
          </p:cNvPr>
          <p:cNvGrpSpPr/>
          <p:nvPr/>
        </p:nvGrpSpPr>
        <p:grpSpPr>
          <a:xfrm>
            <a:off x="4632911" y="1708696"/>
            <a:ext cx="3880515" cy="749300"/>
            <a:chOff x="1760057" y="5106989"/>
            <a:chExt cx="3880515" cy="749300"/>
          </a:xfrm>
        </p:grpSpPr>
        <p:sp>
          <p:nvSpPr>
            <p:cNvPr id="43" name="Line 57">
              <a:extLst>
                <a:ext uri="{FF2B5EF4-FFF2-40B4-BE49-F238E27FC236}">
                  <a16:creationId xmlns:a16="http://schemas.microsoft.com/office/drawing/2014/main" id="{69F7B4BE-D51F-1554-3C5B-CEDEC42DC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538" y="5856289"/>
              <a:ext cx="387985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58">
              <a:extLst>
                <a:ext uri="{FF2B5EF4-FFF2-40B4-BE49-F238E27FC236}">
                  <a16:creationId xmlns:a16="http://schemas.microsoft.com/office/drawing/2014/main" id="{75092B1C-CC35-97AB-6E20-DEDCBBDE4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599" y="5127627"/>
              <a:ext cx="3877973" cy="70643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64">
              <a:extLst>
                <a:ext uri="{FF2B5EF4-FFF2-40B4-BE49-F238E27FC236}">
                  <a16:creationId xmlns:a16="http://schemas.microsoft.com/office/drawing/2014/main" id="{AC52D475-AB62-A637-FE04-402108F41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057" y="5106989"/>
              <a:ext cx="387985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65">
              <a:extLst>
                <a:ext uri="{FF2B5EF4-FFF2-40B4-BE49-F238E27FC236}">
                  <a16:creationId xmlns:a16="http://schemas.microsoft.com/office/drawing/2014/main" id="{9C98990C-3BBA-71E4-8DCC-737B828C2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5108577"/>
              <a:ext cx="87313" cy="723900"/>
            </a:xfrm>
            <a:prstGeom prst="rect">
              <a:avLst/>
            </a:prstGeom>
            <a:gradFill rotWithShape="1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9525" algn="ctr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" name="Group 73">
              <a:extLst>
                <a:ext uri="{FF2B5EF4-FFF2-40B4-BE49-F238E27FC236}">
                  <a16:creationId xmlns:a16="http://schemas.microsoft.com/office/drawing/2014/main" id="{08254BB3-EE48-632C-8C3E-FD93B9450D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8725" y="5748339"/>
              <a:ext cx="90488" cy="90488"/>
              <a:chOff x="2577" y="2425"/>
              <a:chExt cx="57" cy="57"/>
            </a:xfrm>
          </p:grpSpPr>
          <p:sp>
            <p:nvSpPr>
              <p:cNvPr id="29714" name="Oval 74">
                <a:extLst>
                  <a:ext uri="{FF2B5EF4-FFF2-40B4-BE49-F238E27FC236}">
                    <a16:creationId xmlns:a16="http://schemas.microsoft.com/office/drawing/2014/main" id="{7E42333B-EBF9-48C1-8DD8-CFB54C842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7" y="2425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5" name="Oval 75">
                <a:extLst>
                  <a:ext uri="{FF2B5EF4-FFF2-40B4-BE49-F238E27FC236}">
                    <a16:creationId xmlns:a16="http://schemas.microsoft.com/office/drawing/2014/main" id="{F0A629E2-DAF3-D7AD-EDBB-B7630B866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592" y="244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" name="Group 76">
              <a:extLst>
                <a:ext uri="{FF2B5EF4-FFF2-40B4-BE49-F238E27FC236}">
                  <a16:creationId xmlns:a16="http://schemas.microsoft.com/office/drawing/2014/main" id="{577A359A-50F7-8BE0-4BE4-49B482BF2E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2075" y="5748339"/>
              <a:ext cx="90488" cy="90488"/>
              <a:chOff x="2577" y="2425"/>
              <a:chExt cx="57" cy="57"/>
            </a:xfrm>
          </p:grpSpPr>
          <p:sp>
            <p:nvSpPr>
              <p:cNvPr id="29712" name="Oval 77">
                <a:extLst>
                  <a:ext uri="{FF2B5EF4-FFF2-40B4-BE49-F238E27FC236}">
                    <a16:creationId xmlns:a16="http://schemas.microsoft.com/office/drawing/2014/main" id="{EC0B6BAE-8DB8-FE4A-1373-FE705423D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7" y="2425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3" name="Oval 78">
                <a:extLst>
                  <a:ext uri="{FF2B5EF4-FFF2-40B4-BE49-F238E27FC236}">
                    <a16:creationId xmlns:a16="http://schemas.microsoft.com/office/drawing/2014/main" id="{47BA889E-B0BB-71C8-378A-8211091CA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592" y="244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79">
              <a:extLst>
                <a:ext uri="{FF2B5EF4-FFF2-40B4-BE49-F238E27FC236}">
                  <a16:creationId xmlns:a16="http://schemas.microsoft.com/office/drawing/2014/main" id="{BAA13964-DE38-5A08-C568-E66E945A7A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6788" y="5749927"/>
              <a:ext cx="90488" cy="90488"/>
              <a:chOff x="2690" y="2356"/>
              <a:chExt cx="57" cy="57"/>
            </a:xfrm>
          </p:grpSpPr>
          <p:sp>
            <p:nvSpPr>
              <p:cNvPr id="29705" name="Oval 80">
                <a:extLst>
                  <a:ext uri="{FF2B5EF4-FFF2-40B4-BE49-F238E27FC236}">
                    <a16:creationId xmlns:a16="http://schemas.microsoft.com/office/drawing/2014/main" id="{F4F9BDB7-8FAF-599E-9FEB-5AECDFBB5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0" y="2356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6" name="Line 81">
                <a:extLst>
                  <a:ext uri="{FF2B5EF4-FFF2-40B4-BE49-F238E27FC236}">
                    <a16:creationId xmlns:a16="http://schemas.microsoft.com/office/drawing/2014/main" id="{265364C6-CA22-03E4-D143-ADA0E7C22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6" y="2368"/>
                <a:ext cx="43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1" name="Line 82">
                <a:extLst>
                  <a:ext uri="{FF2B5EF4-FFF2-40B4-BE49-F238E27FC236}">
                    <a16:creationId xmlns:a16="http://schemas.microsoft.com/office/drawing/2014/main" id="{7CA9C322-E607-9EFA-0D4F-416E9540F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2368"/>
                <a:ext cx="40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83">
              <a:extLst>
                <a:ext uri="{FF2B5EF4-FFF2-40B4-BE49-F238E27FC236}">
                  <a16:creationId xmlns:a16="http://schemas.microsoft.com/office/drawing/2014/main" id="{B6AB7378-A6B9-1DC1-C7EC-EB06CD8751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675" y="5751514"/>
              <a:ext cx="90488" cy="90488"/>
              <a:chOff x="2690" y="2356"/>
              <a:chExt cx="57" cy="57"/>
            </a:xfrm>
          </p:grpSpPr>
          <p:sp>
            <p:nvSpPr>
              <p:cNvPr id="29696" name="Oval 84">
                <a:extLst>
                  <a:ext uri="{FF2B5EF4-FFF2-40B4-BE49-F238E27FC236}">
                    <a16:creationId xmlns:a16="http://schemas.microsoft.com/office/drawing/2014/main" id="{01470114-13F2-E46B-A0BE-625CB5AB3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0" y="2356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97" name="Line 85">
                <a:extLst>
                  <a:ext uri="{FF2B5EF4-FFF2-40B4-BE49-F238E27FC236}">
                    <a16:creationId xmlns:a16="http://schemas.microsoft.com/office/drawing/2014/main" id="{4F65E658-C998-51E7-40ED-2E3263D090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6" y="2368"/>
                <a:ext cx="43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99" name="Line 86">
                <a:extLst>
                  <a:ext uri="{FF2B5EF4-FFF2-40B4-BE49-F238E27FC236}">
                    <a16:creationId xmlns:a16="http://schemas.microsoft.com/office/drawing/2014/main" id="{76FB1A95-6766-4956-044B-1E55703DC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2368"/>
                <a:ext cx="40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89">
              <a:extLst>
                <a:ext uri="{FF2B5EF4-FFF2-40B4-BE49-F238E27FC236}">
                  <a16:creationId xmlns:a16="http://schemas.microsoft.com/office/drawing/2014/main" id="{47A5AFD4-85C6-C2F5-820B-8C1E69DA42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2213" y="5295902"/>
              <a:ext cx="90488" cy="90488"/>
              <a:chOff x="2690" y="2356"/>
              <a:chExt cx="57" cy="57"/>
            </a:xfrm>
          </p:grpSpPr>
          <p:sp>
            <p:nvSpPr>
              <p:cNvPr id="61" name="Oval 90">
                <a:extLst>
                  <a:ext uri="{FF2B5EF4-FFF2-40B4-BE49-F238E27FC236}">
                    <a16:creationId xmlns:a16="http://schemas.microsoft.com/office/drawing/2014/main" id="{7382DF55-D084-B7FE-6600-1C710E385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0" y="2356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91">
                <a:extLst>
                  <a:ext uri="{FF2B5EF4-FFF2-40B4-BE49-F238E27FC236}">
                    <a16:creationId xmlns:a16="http://schemas.microsoft.com/office/drawing/2014/main" id="{E3C46D81-2564-1638-6F06-1661E3F8B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6" y="2368"/>
                <a:ext cx="43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92">
                <a:extLst>
                  <a:ext uri="{FF2B5EF4-FFF2-40B4-BE49-F238E27FC236}">
                    <a16:creationId xmlns:a16="http://schemas.microsoft.com/office/drawing/2014/main" id="{97AAB95C-7C9B-1BAF-6C95-E66FA4F26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2368"/>
                <a:ext cx="40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" name="Group 93">
              <a:extLst>
                <a:ext uri="{FF2B5EF4-FFF2-40B4-BE49-F238E27FC236}">
                  <a16:creationId xmlns:a16="http://schemas.microsoft.com/office/drawing/2014/main" id="{20DFD406-0656-A3E4-8BED-5E727D0F51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3300" y="5297489"/>
              <a:ext cx="90488" cy="90488"/>
              <a:chOff x="2577" y="2425"/>
              <a:chExt cx="57" cy="57"/>
            </a:xfrm>
          </p:grpSpPr>
          <p:sp>
            <p:nvSpPr>
              <p:cNvPr id="59" name="Oval 94">
                <a:extLst>
                  <a:ext uri="{FF2B5EF4-FFF2-40B4-BE49-F238E27FC236}">
                    <a16:creationId xmlns:a16="http://schemas.microsoft.com/office/drawing/2014/main" id="{AE5DB2DF-843F-F03F-741F-4A08CBD93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7" y="2425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95">
                <a:extLst>
                  <a:ext uri="{FF2B5EF4-FFF2-40B4-BE49-F238E27FC236}">
                    <a16:creationId xmlns:a16="http://schemas.microsoft.com/office/drawing/2014/main" id="{719B1ED0-6BD3-480F-3331-60C97F7B1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592" y="244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Line 102">
              <a:extLst>
                <a:ext uri="{FF2B5EF4-FFF2-40B4-BE49-F238E27FC236}">
                  <a16:creationId xmlns:a16="http://schemas.microsoft.com/office/drawing/2014/main" id="{1DFC6EAB-9E7A-370B-9E2E-974CA1568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5100" y="5346702"/>
              <a:ext cx="0" cy="495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04">
              <a:extLst>
                <a:ext uri="{FF2B5EF4-FFF2-40B4-BE49-F238E27FC236}">
                  <a16:creationId xmlns:a16="http://schemas.microsoft.com/office/drawing/2014/main" id="{BC36E79B-1500-0464-54E8-076A95E10A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0000" y="5346702"/>
              <a:ext cx="927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5" name="Object 54">
              <a:extLst>
                <a:ext uri="{FF2B5EF4-FFF2-40B4-BE49-F238E27FC236}">
                  <a16:creationId xmlns:a16="http://schemas.microsoft.com/office/drawing/2014/main" id="{FE8AABBF-FBE4-37E3-620F-5993CEB36B2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2826810"/>
                </p:ext>
              </p:extLst>
            </p:nvPr>
          </p:nvGraphicFramePr>
          <p:xfrm>
            <a:off x="3855800" y="5139092"/>
            <a:ext cx="251302" cy="272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09" name="Equation" r:id="rId5" imgW="152280" imgH="164880" progId="Equation.DSMT4">
                    <p:embed/>
                  </p:oleObj>
                </mc:Choice>
                <mc:Fallback>
                  <p:oleObj name="Equation" r:id="rId5" imgW="152280" imgH="164880" progId="Equation.DSMT4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id="{E000B53A-D712-2BDD-0C70-EE6BBFAC67A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855800" y="5139092"/>
                          <a:ext cx="251302" cy="2722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55">
              <a:extLst>
                <a:ext uri="{FF2B5EF4-FFF2-40B4-BE49-F238E27FC236}">
                  <a16:creationId xmlns:a16="http://schemas.microsoft.com/office/drawing/2014/main" id="{4599866A-24F2-C1D1-D4C0-60D08004D0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4717795"/>
                </p:ext>
              </p:extLst>
            </p:nvPr>
          </p:nvGraphicFramePr>
          <p:xfrm>
            <a:off x="3016913" y="5538399"/>
            <a:ext cx="251726" cy="272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10" name="Equation" r:id="rId7" imgW="152280" imgH="164880" progId="Equation.DSMT4">
                    <p:embed/>
                  </p:oleObj>
                </mc:Choice>
                <mc:Fallback>
                  <p:oleObj name="Equation" r:id="rId7" imgW="152280" imgH="164880" progId="Equation.DSMT4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C992A4E4-F261-B92C-57D6-6545B64D17A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16913" y="5538399"/>
                          <a:ext cx="251726" cy="2727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56">
              <a:extLst>
                <a:ext uri="{FF2B5EF4-FFF2-40B4-BE49-F238E27FC236}">
                  <a16:creationId xmlns:a16="http://schemas.microsoft.com/office/drawing/2014/main" id="{333A7B80-97E3-82D2-BF91-F588E1CA6CA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6974972"/>
                </p:ext>
              </p:extLst>
            </p:nvPr>
          </p:nvGraphicFramePr>
          <p:xfrm>
            <a:off x="4110275" y="5483248"/>
            <a:ext cx="318424" cy="358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11" name="Equation" r:id="rId9" imgW="203040" imgH="228600" progId="Equation.DSMT4">
                    <p:embed/>
                  </p:oleObj>
                </mc:Choice>
                <mc:Fallback>
                  <p:oleObj name="Equation" r:id="rId9" imgW="203040" imgH="22860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4A2AC19E-8DFE-A505-6187-9F9E898DE1C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110275" y="5483248"/>
                          <a:ext cx="318424" cy="3582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>
              <a:extLst>
                <a:ext uri="{FF2B5EF4-FFF2-40B4-BE49-F238E27FC236}">
                  <a16:creationId xmlns:a16="http://schemas.microsoft.com/office/drawing/2014/main" id="{694208C3-EF26-4830-6631-01F6186549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5743212"/>
                </p:ext>
              </p:extLst>
            </p:nvPr>
          </p:nvGraphicFramePr>
          <p:xfrm>
            <a:off x="2449892" y="5486731"/>
            <a:ext cx="204597" cy="204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12" name="Equation" r:id="rId11" imgW="126720" imgH="126720" progId="Equation.DSMT4">
                    <p:embed/>
                  </p:oleObj>
                </mc:Choice>
                <mc:Fallback>
                  <p:oleObj name="Equation" r:id="rId11" imgW="126720" imgH="126720" progId="Equation.DSMT4">
                    <p:embed/>
                    <p:pic>
                      <p:nvPicPr>
                        <p:cNvPr id="17" name="Object 16">
                          <a:extLst>
                            <a:ext uri="{FF2B5EF4-FFF2-40B4-BE49-F238E27FC236}">
                              <a16:creationId xmlns:a16="http://schemas.microsoft.com/office/drawing/2014/main" id="{CFFF3EA3-E10F-0940-6B49-1109FB5BD50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449892" y="5486731"/>
                          <a:ext cx="204597" cy="2045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2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329816"/>
              </p:ext>
            </p:extLst>
          </p:nvPr>
        </p:nvGraphicFramePr>
        <p:xfrm>
          <a:off x="4090799" y="3268924"/>
          <a:ext cx="367823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8" name="Equation" r:id="rId3" imgW="2095200" imgH="469800" progId="Equation.DSMT4">
                  <p:embed/>
                </p:oleObj>
              </mc:Choice>
              <mc:Fallback>
                <p:oleObj name="Equation" r:id="rId3" imgW="2095200" imgH="469800" progId="Equation.DSMT4">
                  <p:embed/>
                  <p:pic>
                    <p:nvPicPr>
                      <p:cNvPr id="3072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799" y="3268924"/>
                        <a:ext cx="3678237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1" name="Text Box 75"/>
          <p:cNvSpPr txBox="1">
            <a:spLocks noChangeArrowheads="1"/>
          </p:cNvSpPr>
          <p:nvPr/>
        </p:nvSpPr>
        <p:spPr bwMode="auto">
          <a:xfrm>
            <a:off x="450376" y="2739788"/>
            <a:ext cx="11580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The magnetic current ring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FF"/>
                </a:solidFill>
              </a:rPr>
              <a:t> may be replaced by a 1V gap source of zero height (by the equivalence principle).</a:t>
            </a:r>
          </a:p>
        </p:txBody>
      </p:sp>
      <p:sp>
        <p:nvSpPr>
          <p:cNvPr id="30732" name="Text Box 76"/>
          <p:cNvSpPr txBox="1">
            <a:spLocks noChangeArrowheads="1"/>
          </p:cNvSpPr>
          <p:nvPr/>
        </p:nvSpPr>
        <p:spPr bwMode="auto">
          <a:xfrm>
            <a:off x="409433" y="4666612"/>
            <a:ext cx="2543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Let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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0 </a:t>
            </a:r>
            <a:r>
              <a:rPr lang="en-US" dirty="0">
                <a:solidFill>
                  <a:srgbClr val="0000FF"/>
                </a:solidFill>
                <a:latin typeface="+mn-lt"/>
                <a:sym typeface="Symbol" pitchFamily="18" charset="2"/>
              </a:rPr>
              <a:t>to get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(0):</a:t>
            </a:r>
            <a:endParaRPr lang="en-US" sz="2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33" name="Text Box 102"/>
          <p:cNvSpPr txBox="1">
            <a:spLocks noChangeArrowheads="1"/>
          </p:cNvSpPr>
          <p:nvPr/>
        </p:nvSpPr>
        <p:spPr bwMode="auto">
          <a:xfrm>
            <a:off x="6680092" y="5755494"/>
            <a:ext cx="4320004" cy="5232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The magnetic field of the gap source at </a:t>
            </a:r>
            <a:r>
              <a:rPr lang="en-US" sz="1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r>
              <a:rPr lang="en-US" sz="1400" dirty="0">
                <a:solidFill>
                  <a:srgbClr val="0000FF"/>
                </a:solidFill>
              </a:rPr>
              <a:t>is then calculated using a gap-source model (shown next).</a:t>
            </a:r>
            <a:endParaRPr lang="en-US" sz="1400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63592" name="Rectangle 104"/>
          <p:cNvSpPr>
            <a:spLocks noChangeArrowheads="1"/>
          </p:cNvSpPr>
          <p:nvPr/>
        </p:nvSpPr>
        <p:spPr bwMode="auto">
          <a:xfrm>
            <a:off x="3760789" y="65317"/>
            <a:ext cx="42576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Frill Model (cont.)</a:t>
            </a: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C1BEC4-8788-C41B-3992-DA5B15A9786A}"/>
              </a:ext>
            </a:extLst>
          </p:cNvPr>
          <p:cNvGrpSpPr/>
          <p:nvPr/>
        </p:nvGrpSpPr>
        <p:grpSpPr>
          <a:xfrm>
            <a:off x="3810453" y="732518"/>
            <a:ext cx="3898900" cy="1589542"/>
            <a:chOff x="3810453" y="732518"/>
            <a:chExt cx="3898900" cy="1589542"/>
          </a:xfrm>
        </p:grpSpPr>
        <p:graphicFrame>
          <p:nvGraphicFramePr>
            <p:cNvPr id="30724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6157420"/>
                </p:ext>
              </p:extLst>
            </p:nvPr>
          </p:nvGraphicFramePr>
          <p:xfrm>
            <a:off x="5661478" y="732518"/>
            <a:ext cx="214313" cy="214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9" name="Equation" r:id="rId5" imgW="126720" imgH="126720" progId="Equation.DSMT4">
                    <p:embed/>
                  </p:oleObj>
                </mc:Choice>
                <mc:Fallback>
                  <p:oleObj name="Equation" r:id="rId5" imgW="126720" imgH="126720" progId="Equation.DSMT4">
                    <p:embed/>
                    <p:pic>
                      <p:nvPicPr>
                        <p:cNvPr id="30724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1478" y="732518"/>
                          <a:ext cx="214313" cy="2142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58" name="Line 41"/>
            <p:cNvSpPr>
              <a:spLocks noChangeShapeType="1"/>
            </p:cNvSpPr>
            <p:nvPr/>
          </p:nvSpPr>
          <p:spPr bwMode="auto">
            <a:xfrm>
              <a:off x="3821566" y="2322060"/>
              <a:ext cx="387985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Rectangle 42"/>
            <p:cNvSpPr>
              <a:spLocks noChangeArrowheads="1"/>
            </p:cNvSpPr>
            <p:nvPr/>
          </p:nvSpPr>
          <p:spPr bwMode="auto">
            <a:xfrm>
              <a:off x="3816803" y="1593119"/>
              <a:ext cx="3892550" cy="706099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0" name="Line 48"/>
            <p:cNvSpPr>
              <a:spLocks noChangeShapeType="1"/>
            </p:cNvSpPr>
            <p:nvPr/>
          </p:nvSpPr>
          <p:spPr bwMode="auto">
            <a:xfrm>
              <a:off x="3810453" y="1563451"/>
              <a:ext cx="387985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Rectangle 49"/>
            <p:cNvSpPr>
              <a:spLocks noChangeArrowheads="1"/>
            </p:cNvSpPr>
            <p:nvPr/>
          </p:nvSpPr>
          <p:spPr bwMode="auto">
            <a:xfrm>
              <a:off x="5709103" y="1574079"/>
              <a:ext cx="87313" cy="723552"/>
            </a:xfrm>
            <a:prstGeom prst="rect">
              <a:avLst/>
            </a:prstGeom>
            <a:gradFill rotWithShape="1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9525" algn="ctr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2" name="Line 52"/>
            <p:cNvSpPr>
              <a:spLocks noChangeShapeType="1"/>
            </p:cNvSpPr>
            <p:nvPr/>
          </p:nvSpPr>
          <p:spPr bwMode="auto">
            <a:xfrm flipH="1" flipV="1">
              <a:off x="5763078" y="1055216"/>
              <a:ext cx="0" cy="3300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5829753" y="2213534"/>
              <a:ext cx="90488" cy="90445"/>
              <a:chOff x="2577" y="2425"/>
              <a:chExt cx="57" cy="57"/>
            </a:xfrm>
          </p:grpSpPr>
          <p:sp>
            <p:nvSpPr>
              <p:cNvPr id="30777" name="Oval 58"/>
              <p:cNvSpPr>
                <a:spLocks noChangeArrowheads="1"/>
              </p:cNvSpPr>
              <p:nvPr/>
            </p:nvSpPr>
            <p:spPr bwMode="auto">
              <a:xfrm>
                <a:off x="2577" y="2425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8" name="Oval 59"/>
              <p:cNvSpPr>
                <a:spLocks noChangeArrowheads="1"/>
              </p:cNvSpPr>
              <p:nvPr/>
            </p:nvSpPr>
            <p:spPr bwMode="auto">
              <a:xfrm flipH="1">
                <a:off x="2592" y="244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60"/>
            <p:cNvGrpSpPr>
              <a:grpSpLocks/>
            </p:cNvGrpSpPr>
            <p:nvPr/>
          </p:nvGrpSpPr>
          <p:grpSpPr bwMode="auto">
            <a:xfrm>
              <a:off x="5963103" y="2213534"/>
              <a:ext cx="90488" cy="90445"/>
              <a:chOff x="2577" y="2425"/>
              <a:chExt cx="57" cy="57"/>
            </a:xfrm>
          </p:grpSpPr>
          <p:sp>
            <p:nvSpPr>
              <p:cNvPr id="30775" name="Oval 61"/>
              <p:cNvSpPr>
                <a:spLocks noChangeArrowheads="1"/>
              </p:cNvSpPr>
              <p:nvPr/>
            </p:nvSpPr>
            <p:spPr bwMode="auto">
              <a:xfrm>
                <a:off x="2577" y="2425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6" name="Oval 62"/>
              <p:cNvSpPr>
                <a:spLocks noChangeArrowheads="1"/>
              </p:cNvSpPr>
              <p:nvPr/>
            </p:nvSpPr>
            <p:spPr bwMode="auto">
              <a:xfrm flipH="1">
                <a:off x="2592" y="244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3"/>
            <p:cNvGrpSpPr>
              <a:grpSpLocks/>
            </p:cNvGrpSpPr>
            <p:nvPr/>
          </p:nvGrpSpPr>
          <p:grpSpPr bwMode="auto">
            <a:xfrm>
              <a:off x="5567816" y="2215120"/>
              <a:ext cx="90488" cy="90445"/>
              <a:chOff x="2690" y="2356"/>
              <a:chExt cx="57" cy="57"/>
            </a:xfrm>
          </p:grpSpPr>
          <p:sp>
            <p:nvSpPr>
              <p:cNvPr id="30772" name="Oval 64"/>
              <p:cNvSpPr>
                <a:spLocks noChangeArrowheads="1"/>
              </p:cNvSpPr>
              <p:nvPr/>
            </p:nvSpPr>
            <p:spPr bwMode="auto">
              <a:xfrm>
                <a:off x="2690" y="2356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3" name="Line 65"/>
              <p:cNvSpPr>
                <a:spLocks noChangeShapeType="1"/>
              </p:cNvSpPr>
              <p:nvPr/>
            </p:nvSpPr>
            <p:spPr bwMode="auto">
              <a:xfrm>
                <a:off x="2696" y="2368"/>
                <a:ext cx="43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4" name="Line 66"/>
              <p:cNvSpPr>
                <a:spLocks noChangeShapeType="1"/>
              </p:cNvSpPr>
              <p:nvPr/>
            </p:nvSpPr>
            <p:spPr bwMode="auto">
              <a:xfrm flipH="1">
                <a:off x="2699" y="2368"/>
                <a:ext cx="40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7"/>
            <p:cNvGrpSpPr>
              <a:grpSpLocks/>
            </p:cNvGrpSpPr>
            <p:nvPr/>
          </p:nvGrpSpPr>
          <p:grpSpPr bwMode="auto">
            <a:xfrm>
              <a:off x="5429703" y="2216708"/>
              <a:ext cx="90488" cy="90445"/>
              <a:chOff x="2690" y="2356"/>
              <a:chExt cx="57" cy="57"/>
            </a:xfrm>
          </p:grpSpPr>
          <p:sp>
            <p:nvSpPr>
              <p:cNvPr id="30769" name="Oval 68"/>
              <p:cNvSpPr>
                <a:spLocks noChangeArrowheads="1"/>
              </p:cNvSpPr>
              <p:nvPr/>
            </p:nvSpPr>
            <p:spPr bwMode="auto">
              <a:xfrm>
                <a:off x="2690" y="2356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0" name="Line 69"/>
              <p:cNvSpPr>
                <a:spLocks noChangeShapeType="1"/>
              </p:cNvSpPr>
              <p:nvPr/>
            </p:nvSpPr>
            <p:spPr bwMode="auto">
              <a:xfrm>
                <a:off x="2696" y="2368"/>
                <a:ext cx="43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1" name="Line 70"/>
              <p:cNvSpPr>
                <a:spLocks noChangeShapeType="1"/>
              </p:cNvSpPr>
              <p:nvPr/>
            </p:nvSpPr>
            <p:spPr bwMode="auto">
              <a:xfrm flipH="1">
                <a:off x="2699" y="2368"/>
                <a:ext cx="40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68" name="Rectangle 73"/>
            <p:cNvSpPr>
              <a:spLocks noChangeArrowheads="1"/>
            </p:cNvSpPr>
            <p:nvPr/>
          </p:nvSpPr>
          <p:spPr bwMode="auto">
            <a:xfrm>
              <a:off x="5707516" y="1770834"/>
              <a:ext cx="88900" cy="15232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C7AF9CC6-0B63-4E3A-0FCC-697F398F548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084299"/>
                </p:ext>
              </p:extLst>
            </p:nvPr>
          </p:nvGraphicFramePr>
          <p:xfrm>
            <a:off x="6067662" y="1867847"/>
            <a:ext cx="215819" cy="302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0" name="Equation" r:id="rId7" imgW="126720" imgH="177480" progId="Equation.DSMT4">
                    <p:embed/>
                  </p:oleObj>
                </mc:Choice>
                <mc:Fallback>
                  <p:oleObj name="Equation" r:id="rId7" imgW="1267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067662" y="1867847"/>
                          <a:ext cx="215819" cy="30214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EF6C08-DFF5-C3FB-CE0D-C16F543568FE}"/>
              </a:ext>
            </a:extLst>
          </p:cNvPr>
          <p:cNvGrpSpPr/>
          <p:nvPr/>
        </p:nvGrpSpPr>
        <p:grpSpPr>
          <a:xfrm>
            <a:off x="2179638" y="4752748"/>
            <a:ext cx="3898900" cy="1600426"/>
            <a:chOff x="2179638" y="4752748"/>
            <a:chExt cx="3898900" cy="1600426"/>
          </a:xfrm>
        </p:grpSpPr>
        <p:graphicFrame>
          <p:nvGraphicFramePr>
            <p:cNvPr id="30723" name="Object 10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4141596"/>
                </p:ext>
              </p:extLst>
            </p:nvPr>
          </p:nvGraphicFramePr>
          <p:xfrm>
            <a:off x="4052434" y="4752748"/>
            <a:ext cx="214313" cy="214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1" name="Equation" r:id="rId9" imgW="126720" imgH="126720" progId="Equation.DSMT4">
                    <p:embed/>
                  </p:oleObj>
                </mc:Choice>
                <mc:Fallback>
                  <p:oleObj name="Equation" r:id="rId9" imgW="126720" imgH="126720" progId="Equation.DSMT4">
                    <p:embed/>
                    <p:pic>
                      <p:nvPicPr>
                        <p:cNvPr id="30723" name="Object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2434" y="4752748"/>
                          <a:ext cx="214313" cy="2142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7" name="Line 41"/>
            <p:cNvSpPr>
              <a:spLocks noChangeShapeType="1"/>
            </p:cNvSpPr>
            <p:nvPr/>
          </p:nvSpPr>
          <p:spPr bwMode="auto">
            <a:xfrm>
              <a:off x="2190751" y="6353174"/>
              <a:ext cx="387985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Rectangle 42"/>
            <p:cNvSpPr>
              <a:spLocks noChangeArrowheads="1"/>
            </p:cNvSpPr>
            <p:nvPr/>
          </p:nvSpPr>
          <p:spPr bwMode="auto">
            <a:xfrm>
              <a:off x="2185988" y="5624234"/>
              <a:ext cx="3892550" cy="70609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9" name="Line 48"/>
            <p:cNvSpPr>
              <a:spLocks noChangeShapeType="1"/>
            </p:cNvSpPr>
            <p:nvPr/>
          </p:nvSpPr>
          <p:spPr bwMode="auto">
            <a:xfrm>
              <a:off x="2179638" y="5594565"/>
              <a:ext cx="387985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Rectangle 49"/>
            <p:cNvSpPr>
              <a:spLocks noChangeArrowheads="1"/>
            </p:cNvSpPr>
            <p:nvPr/>
          </p:nvSpPr>
          <p:spPr bwMode="auto">
            <a:xfrm>
              <a:off x="4078288" y="5605193"/>
              <a:ext cx="87313" cy="723552"/>
            </a:xfrm>
            <a:prstGeom prst="rect">
              <a:avLst/>
            </a:prstGeom>
            <a:gradFill rotWithShape="1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9525" algn="ctr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Line 52"/>
            <p:cNvSpPr>
              <a:spLocks noChangeShapeType="1"/>
            </p:cNvSpPr>
            <p:nvPr/>
          </p:nvSpPr>
          <p:spPr bwMode="auto">
            <a:xfrm flipH="1" flipV="1">
              <a:off x="4132263" y="5086331"/>
              <a:ext cx="0" cy="3300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57"/>
            <p:cNvGrpSpPr>
              <a:grpSpLocks/>
            </p:cNvGrpSpPr>
            <p:nvPr/>
          </p:nvGrpSpPr>
          <p:grpSpPr bwMode="auto">
            <a:xfrm>
              <a:off x="4198938" y="6244648"/>
              <a:ext cx="90488" cy="90444"/>
              <a:chOff x="2577" y="2425"/>
              <a:chExt cx="57" cy="57"/>
            </a:xfrm>
          </p:grpSpPr>
          <p:sp>
            <p:nvSpPr>
              <p:cNvPr id="30756" name="Oval 58"/>
              <p:cNvSpPr>
                <a:spLocks noChangeArrowheads="1"/>
              </p:cNvSpPr>
              <p:nvPr/>
            </p:nvSpPr>
            <p:spPr bwMode="auto">
              <a:xfrm>
                <a:off x="2577" y="2425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7" name="Oval 59"/>
              <p:cNvSpPr>
                <a:spLocks noChangeArrowheads="1"/>
              </p:cNvSpPr>
              <p:nvPr/>
            </p:nvSpPr>
            <p:spPr bwMode="auto">
              <a:xfrm flipH="1">
                <a:off x="2592" y="244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60"/>
            <p:cNvGrpSpPr>
              <a:grpSpLocks/>
            </p:cNvGrpSpPr>
            <p:nvPr/>
          </p:nvGrpSpPr>
          <p:grpSpPr bwMode="auto">
            <a:xfrm>
              <a:off x="4332288" y="6244648"/>
              <a:ext cx="90488" cy="90444"/>
              <a:chOff x="2577" y="2425"/>
              <a:chExt cx="57" cy="57"/>
            </a:xfrm>
          </p:grpSpPr>
          <p:sp>
            <p:nvSpPr>
              <p:cNvPr id="30754" name="Oval 61"/>
              <p:cNvSpPr>
                <a:spLocks noChangeArrowheads="1"/>
              </p:cNvSpPr>
              <p:nvPr/>
            </p:nvSpPr>
            <p:spPr bwMode="auto">
              <a:xfrm>
                <a:off x="2577" y="2425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5" name="Oval 62"/>
              <p:cNvSpPr>
                <a:spLocks noChangeArrowheads="1"/>
              </p:cNvSpPr>
              <p:nvPr/>
            </p:nvSpPr>
            <p:spPr bwMode="auto">
              <a:xfrm flipH="1">
                <a:off x="2592" y="244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63"/>
            <p:cNvGrpSpPr>
              <a:grpSpLocks/>
            </p:cNvGrpSpPr>
            <p:nvPr/>
          </p:nvGrpSpPr>
          <p:grpSpPr bwMode="auto">
            <a:xfrm>
              <a:off x="3937001" y="6246234"/>
              <a:ext cx="90488" cy="90444"/>
              <a:chOff x="2690" y="2356"/>
              <a:chExt cx="57" cy="57"/>
            </a:xfrm>
          </p:grpSpPr>
          <p:sp>
            <p:nvSpPr>
              <p:cNvPr id="30751" name="Oval 64"/>
              <p:cNvSpPr>
                <a:spLocks noChangeArrowheads="1"/>
              </p:cNvSpPr>
              <p:nvPr/>
            </p:nvSpPr>
            <p:spPr bwMode="auto">
              <a:xfrm>
                <a:off x="2690" y="2356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2" name="Line 65"/>
              <p:cNvSpPr>
                <a:spLocks noChangeShapeType="1"/>
              </p:cNvSpPr>
              <p:nvPr/>
            </p:nvSpPr>
            <p:spPr bwMode="auto">
              <a:xfrm>
                <a:off x="2696" y="2368"/>
                <a:ext cx="43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3" name="Line 66"/>
              <p:cNvSpPr>
                <a:spLocks noChangeShapeType="1"/>
              </p:cNvSpPr>
              <p:nvPr/>
            </p:nvSpPr>
            <p:spPr bwMode="auto">
              <a:xfrm flipH="1">
                <a:off x="2699" y="2368"/>
                <a:ext cx="40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3798888" y="6247822"/>
              <a:ext cx="90488" cy="90444"/>
              <a:chOff x="2690" y="2356"/>
              <a:chExt cx="57" cy="57"/>
            </a:xfrm>
          </p:grpSpPr>
          <p:sp>
            <p:nvSpPr>
              <p:cNvPr id="30748" name="Oval 68"/>
              <p:cNvSpPr>
                <a:spLocks noChangeArrowheads="1"/>
              </p:cNvSpPr>
              <p:nvPr/>
            </p:nvSpPr>
            <p:spPr bwMode="auto">
              <a:xfrm>
                <a:off x="2690" y="2356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9" name="Line 69"/>
              <p:cNvSpPr>
                <a:spLocks noChangeShapeType="1"/>
              </p:cNvSpPr>
              <p:nvPr/>
            </p:nvSpPr>
            <p:spPr bwMode="auto">
              <a:xfrm>
                <a:off x="2696" y="2368"/>
                <a:ext cx="43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0" name="Line 70"/>
              <p:cNvSpPr>
                <a:spLocks noChangeShapeType="1"/>
              </p:cNvSpPr>
              <p:nvPr/>
            </p:nvSpPr>
            <p:spPr bwMode="auto">
              <a:xfrm flipH="1">
                <a:off x="2699" y="2368"/>
                <a:ext cx="40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47" name="Rectangle 73"/>
            <p:cNvSpPr>
              <a:spLocks noChangeArrowheads="1"/>
            </p:cNvSpPr>
            <p:nvPr/>
          </p:nvSpPr>
          <p:spPr bwMode="auto">
            <a:xfrm>
              <a:off x="4076701" y="6173924"/>
              <a:ext cx="88900" cy="15232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073EBB3E-B1BB-D671-AFD6-870F337A20F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8641407"/>
                </p:ext>
              </p:extLst>
            </p:nvPr>
          </p:nvGraphicFramePr>
          <p:xfrm>
            <a:off x="4439029" y="5815084"/>
            <a:ext cx="21590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2" name="Equation" r:id="rId10" imgW="216620" imgH="301752" progId="Equation.DSMT4">
                    <p:embed/>
                  </p:oleObj>
                </mc:Choice>
                <mc:Fallback>
                  <p:oleObj name="Equation" r:id="rId10" imgW="216620" imgH="301752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439029" y="5815084"/>
                          <a:ext cx="215900" cy="301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8C25905-09D2-8B7E-A5C5-5EFA521DB5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872217"/>
              </p:ext>
            </p:extLst>
          </p:nvPr>
        </p:nvGraphicFramePr>
        <p:xfrm>
          <a:off x="7033098" y="4693123"/>
          <a:ext cx="3507155" cy="786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3" name="Equation" r:id="rId12" imgW="2095200" imgH="469800" progId="Equation.DSMT4">
                  <p:embed/>
                </p:oleObj>
              </mc:Choice>
              <mc:Fallback>
                <p:oleObj name="Equation" r:id="rId12" imgW="2095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33098" y="4693123"/>
                        <a:ext cx="3507155" cy="78645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C629F3F-3A99-833C-BC73-8736079D17F6}"/>
              </a:ext>
            </a:extLst>
          </p:cNvPr>
          <p:cNvCxnSpPr>
            <a:cxnSpLocks/>
          </p:cNvCxnSpPr>
          <p:nvPr/>
        </p:nvCxnSpPr>
        <p:spPr>
          <a:xfrm flipH="1">
            <a:off x="6243851" y="5097439"/>
            <a:ext cx="641445" cy="31389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14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15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16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99787" y="1509563"/>
            <a:ext cx="5122863" cy="1716089"/>
            <a:chOff x="1269" y="1127"/>
            <a:chExt cx="3227" cy="1081"/>
          </a:xfrm>
        </p:grpSpPr>
        <p:graphicFrame>
          <p:nvGraphicFramePr>
            <p:cNvPr id="25606" name="Object 11"/>
            <p:cNvGraphicFramePr>
              <a:graphicFrameLocks noChangeAspect="1"/>
            </p:cNvGraphicFramePr>
            <p:nvPr/>
          </p:nvGraphicFramePr>
          <p:xfrm>
            <a:off x="2730" y="1127"/>
            <a:ext cx="135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74" name="Equation" r:id="rId3" imgW="126720" imgH="126720" progId="Equation.DSMT4">
                    <p:embed/>
                  </p:oleObj>
                </mc:Choice>
                <mc:Fallback>
                  <p:oleObj name="Equation" r:id="rId3" imgW="126720" imgH="126720" progId="Equation.DSMT4">
                    <p:embed/>
                    <p:pic>
                      <p:nvPicPr>
                        <p:cNvPr id="25606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0" y="1127"/>
                          <a:ext cx="135" cy="1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21" name="Line 12"/>
            <p:cNvSpPr>
              <a:spLocks noChangeShapeType="1"/>
            </p:cNvSpPr>
            <p:nvPr/>
          </p:nvSpPr>
          <p:spPr bwMode="auto">
            <a:xfrm>
              <a:off x="1557" y="2116"/>
              <a:ext cx="2444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Rectangle 13"/>
            <p:cNvSpPr>
              <a:spLocks noChangeArrowheads="1"/>
            </p:cNvSpPr>
            <p:nvPr/>
          </p:nvSpPr>
          <p:spPr bwMode="auto">
            <a:xfrm>
              <a:off x="1554" y="1662"/>
              <a:ext cx="2442" cy="44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Line 15"/>
            <p:cNvSpPr>
              <a:spLocks noChangeShapeType="1"/>
            </p:cNvSpPr>
            <p:nvPr/>
          </p:nvSpPr>
          <p:spPr bwMode="auto">
            <a:xfrm rot="5400000" flipH="1">
              <a:off x="1274" y="1874"/>
              <a:ext cx="434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graphicFrame>
          <p:nvGraphicFramePr>
            <p:cNvPr id="2560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7750820"/>
                </p:ext>
              </p:extLst>
            </p:nvPr>
          </p:nvGraphicFramePr>
          <p:xfrm>
            <a:off x="1269" y="1784"/>
            <a:ext cx="15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75" name="Equation" r:id="rId5" imgW="126720" imgH="177480" progId="Equation.DSMT4">
                    <p:embed/>
                  </p:oleObj>
                </mc:Choice>
                <mc:Fallback>
                  <p:oleObj name="Equation" r:id="rId5" imgW="126720" imgH="177480" progId="Equation.DSMT4">
                    <p:embed/>
                    <p:pic>
                      <p:nvPicPr>
                        <p:cNvPr id="2560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9" y="1784"/>
                          <a:ext cx="150" cy="21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8" name="Object 17"/>
            <p:cNvGraphicFramePr>
              <a:graphicFrameLocks noChangeAspect="1"/>
            </p:cNvGraphicFramePr>
            <p:nvPr/>
          </p:nvGraphicFramePr>
          <p:xfrm>
            <a:off x="3275" y="1714"/>
            <a:ext cx="471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76" name="Equation" r:id="rId7" imgW="368280" imgH="228600" progId="Equation.DSMT4">
                    <p:embed/>
                  </p:oleObj>
                </mc:Choice>
                <mc:Fallback>
                  <p:oleObj name="Equation" r:id="rId7" imgW="368280" imgH="228600" progId="Equation.DSMT4">
                    <p:embed/>
                    <p:pic>
                      <p:nvPicPr>
                        <p:cNvPr id="2560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" y="1714"/>
                          <a:ext cx="471" cy="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25" name="Rectangle 20"/>
            <p:cNvSpPr>
              <a:spLocks noChangeArrowheads="1"/>
            </p:cNvSpPr>
            <p:nvPr/>
          </p:nvSpPr>
          <p:spPr bwMode="auto">
            <a:xfrm>
              <a:off x="2746" y="1650"/>
              <a:ext cx="55" cy="366"/>
            </a:xfrm>
            <a:prstGeom prst="rect">
              <a:avLst/>
            </a:prstGeom>
            <a:gradFill rotWithShape="1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9525" algn="ctr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Line 21"/>
            <p:cNvSpPr>
              <a:spLocks noChangeShapeType="1"/>
            </p:cNvSpPr>
            <p:nvPr/>
          </p:nvSpPr>
          <p:spPr bwMode="auto">
            <a:xfrm>
              <a:off x="2559" y="1755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22"/>
            <p:cNvSpPr>
              <a:spLocks noChangeShapeType="1"/>
            </p:cNvSpPr>
            <p:nvPr/>
          </p:nvSpPr>
          <p:spPr bwMode="auto">
            <a:xfrm flipH="1">
              <a:off x="2815" y="1756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23"/>
            <p:cNvSpPr>
              <a:spLocks noChangeShapeType="1"/>
            </p:cNvSpPr>
            <p:nvPr/>
          </p:nvSpPr>
          <p:spPr bwMode="auto">
            <a:xfrm flipH="1" flipV="1">
              <a:off x="2780" y="1323"/>
              <a:ext cx="0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5609" name="Object 24"/>
            <p:cNvGraphicFramePr>
              <a:graphicFrameLocks noChangeAspect="1"/>
            </p:cNvGraphicFramePr>
            <p:nvPr/>
          </p:nvGraphicFramePr>
          <p:xfrm>
            <a:off x="2241" y="1694"/>
            <a:ext cx="202" cy="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77" name="Equation" r:id="rId9" imgW="203040" imgH="177480" progId="Equation.DSMT4">
                    <p:embed/>
                  </p:oleObj>
                </mc:Choice>
                <mc:Fallback>
                  <p:oleObj name="Equation" r:id="rId9" imgW="203040" imgH="177480" progId="Equation.DSMT4">
                    <p:embed/>
                    <p:pic>
                      <p:nvPicPr>
                        <p:cNvPr id="25609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" y="1694"/>
                          <a:ext cx="202" cy="1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29" name="Line 25"/>
            <p:cNvSpPr>
              <a:spLocks noChangeShapeType="1"/>
            </p:cNvSpPr>
            <p:nvPr/>
          </p:nvSpPr>
          <p:spPr bwMode="auto">
            <a:xfrm>
              <a:off x="4125" y="2109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5610" name="Object 26"/>
            <p:cNvGraphicFramePr>
              <a:graphicFrameLocks noChangeAspect="1"/>
            </p:cNvGraphicFramePr>
            <p:nvPr/>
          </p:nvGraphicFramePr>
          <p:xfrm>
            <a:off x="4361" y="2040"/>
            <a:ext cx="135" cy="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78" name="Equation" r:id="rId11" imgW="126720" imgH="139680" progId="Equation.DSMT4">
                    <p:embed/>
                  </p:oleObj>
                </mc:Choice>
                <mc:Fallback>
                  <p:oleObj name="Equation" r:id="rId11" imgW="126720" imgH="139680" progId="Equation.DSMT4">
                    <p:embed/>
                    <p:pic>
                      <p:nvPicPr>
                        <p:cNvPr id="2561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1" y="2040"/>
                          <a:ext cx="135" cy="1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30" name="Rectangle 27"/>
            <p:cNvSpPr>
              <a:spLocks noChangeArrowheads="1"/>
            </p:cNvSpPr>
            <p:nvPr/>
          </p:nvSpPr>
          <p:spPr bwMode="auto">
            <a:xfrm>
              <a:off x="2747" y="2020"/>
              <a:ext cx="52" cy="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Text Box 28"/>
            <p:cNvSpPr txBox="1">
              <a:spLocks noChangeArrowheads="1"/>
            </p:cNvSpPr>
            <p:nvPr/>
          </p:nvSpPr>
          <p:spPr bwMode="auto">
            <a:xfrm>
              <a:off x="2939" y="1909"/>
              <a:ext cx="2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1V</a:t>
              </a:r>
            </a:p>
          </p:txBody>
        </p:sp>
        <p:sp>
          <p:nvSpPr>
            <p:cNvPr id="25632" name="Text Box 29"/>
            <p:cNvSpPr txBox="1">
              <a:spLocks noChangeArrowheads="1"/>
            </p:cNvSpPr>
            <p:nvPr/>
          </p:nvSpPr>
          <p:spPr bwMode="auto">
            <a:xfrm>
              <a:off x="2790" y="1903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/>
                <a:t>+</a:t>
              </a:r>
            </a:p>
          </p:txBody>
        </p:sp>
        <p:sp>
          <p:nvSpPr>
            <p:cNvPr id="25633" name="Text Box 30"/>
            <p:cNvSpPr txBox="1">
              <a:spLocks noChangeArrowheads="1"/>
            </p:cNvSpPr>
            <p:nvPr/>
          </p:nvSpPr>
          <p:spPr bwMode="auto">
            <a:xfrm>
              <a:off x="2802" y="1983"/>
              <a:ext cx="1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/>
                <a:t>-</a:t>
              </a:r>
            </a:p>
          </p:txBody>
        </p:sp>
        <p:sp>
          <p:nvSpPr>
            <p:cNvPr id="25634" name="Text Box 31"/>
            <p:cNvSpPr txBox="1">
              <a:spLocks noChangeArrowheads="1"/>
            </p:cNvSpPr>
            <p:nvPr/>
          </p:nvSpPr>
          <p:spPr bwMode="auto">
            <a:xfrm>
              <a:off x="2309" y="1917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ym typeface="Symbol" pitchFamily="18" charset="2"/>
                </a:rPr>
                <a:t></a:t>
              </a:r>
              <a:endParaRPr lang="en-US"/>
            </a:p>
          </p:txBody>
        </p:sp>
        <p:sp>
          <p:nvSpPr>
            <p:cNvPr id="25635" name="Line 32"/>
            <p:cNvSpPr>
              <a:spLocks noChangeShapeType="1"/>
            </p:cNvSpPr>
            <p:nvPr/>
          </p:nvSpPr>
          <p:spPr bwMode="auto">
            <a:xfrm flipH="1">
              <a:off x="2541" y="2016"/>
              <a:ext cx="1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33"/>
            <p:cNvSpPr>
              <a:spLocks noChangeShapeType="1"/>
            </p:cNvSpPr>
            <p:nvPr/>
          </p:nvSpPr>
          <p:spPr bwMode="auto">
            <a:xfrm>
              <a:off x="2616" y="1917"/>
              <a:ext cx="0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Line 34"/>
            <p:cNvSpPr>
              <a:spLocks noChangeShapeType="1"/>
            </p:cNvSpPr>
            <p:nvPr/>
          </p:nvSpPr>
          <p:spPr bwMode="auto">
            <a:xfrm flipV="1">
              <a:off x="2616" y="2109"/>
              <a:ext cx="0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19"/>
            <p:cNvSpPr>
              <a:spLocks noChangeShapeType="1"/>
            </p:cNvSpPr>
            <p:nvPr/>
          </p:nvSpPr>
          <p:spPr bwMode="auto">
            <a:xfrm>
              <a:off x="1550" y="1646"/>
              <a:ext cx="2444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560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422422"/>
              </p:ext>
            </p:extLst>
          </p:nvPr>
        </p:nvGraphicFramePr>
        <p:xfrm>
          <a:off x="4510604" y="5063686"/>
          <a:ext cx="304958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9" name="Equation" r:id="rId13" imgW="1803240" imgH="457200" progId="Equation.DSMT4">
                  <p:embed/>
                </p:oleObj>
              </mc:Choice>
              <mc:Fallback>
                <p:oleObj name="Equation" r:id="rId13" imgW="1803240" imgH="457200" progId="Equation.DSMT4">
                  <p:embed/>
                  <p:pic>
                    <p:nvPicPr>
                      <p:cNvPr id="25602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604" y="5063686"/>
                        <a:ext cx="3049587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129802"/>
              </p:ext>
            </p:extLst>
          </p:nvPr>
        </p:nvGraphicFramePr>
        <p:xfrm>
          <a:off x="3569000" y="3729211"/>
          <a:ext cx="5065486" cy="863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0" name="Equation" r:id="rId15" imgW="2514600" imgH="431640" progId="Equation.DSMT4">
                  <p:embed/>
                </p:oleObj>
              </mc:Choice>
              <mc:Fallback>
                <p:oleObj name="Equation" r:id="rId15" imgW="2514600" imgH="431640" progId="Equation.DSMT4">
                  <p:embed/>
                  <p:pic>
                    <p:nvPicPr>
                      <p:cNvPr id="25603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000" y="3729211"/>
                        <a:ext cx="5065486" cy="86391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3" name="Rectangle 104">
            <a:extLst>
              <a:ext uri="{FF2B5EF4-FFF2-40B4-BE49-F238E27FC236}">
                <a16:creationId xmlns:a16="http://schemas.microsoft.com/office/drawing/2014/main" id="{CBD515DB-9240-C42A-E5DD-3301BC3AD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9" y="65317"/>
            <a:ext cx="42576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Frill Model (cont.)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B82F71B-0D18-925B-EE2E-E04FB90EB979}"/>
              </a:ext>
            </a:extLst>
          </p:cNvPr>
          <p:cNvGrpSpPr/>
          <p:nvPr/>
        </p:nvGrpSpPr>
        <p:grpSpPr>
          <a:xfrm>
            <a:off x="573206" y="1064526"/>
            <a:ext cx="2947917" cy="812042"/>
            <a:chOff x="443552" y="887105"/>
            <a:chExt cx="2947917" cy="8120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C5983D-66D3-6149-F30F-946F3A78FA5D}"/>
                </a:ext>
              </a:extLst>
            </p:cNvPr>
            <p:cNvSpPr/>
            <p:nvPr/>
          </p:nvSpPr>
          <p:spPr>
            <a:xfrm>
              <a:off x="443552" y="887105"/>
              <a:ext cx="2947917" cy="8120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0A2A1E3B-8E91-3926-E015-056145EC2BB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3337697"/>
                </p:ext>
              </p:extLst>
            </p:nvPr>
          </p:nvGraphicFramePr>
          <p:xfrm>
            <a:off x="2137059" y="1124375"/>
            <a:ext cx="1073944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81" name="Equation" r:id="rId17" imgW="698400" imgH="253800" progId="Equation.DSMT4">
                    <p:embed/>
                  </p:oleObj>
                </mc:Choice>
                <mc:Fallback>
                  <p:oleObj name="Equation" r:id="rId17" imgW="69840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137059" y="1124375"/>
                          <a:ext cx="1073944" cy="390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5C6A46-029B-D0EA-73D2-7BA86E5473F8}"/>
                </a:ext>
              </a:extLst>
            </p:cNvPr>
            <p:cNvSpPr txBox="1"/>
            <p:nvPr/>
          </p:nvSpPr>
          <p:spPr>
            <a:xfrm>
              <a:off x="545911" y="1098645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Calculation of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38500" y="6105525"/>
            <a:ext cx="533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Note: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 can be taken to approach zero at the end. 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14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15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16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604" name="Object 40"/>
          <p:cNvGraphicFramePr>
            <a:graphicFrameLocks noChangeAspect="1"/>
          </p:cNvGraphicFramePr>
          <p:nvPr/>
        </p:nvGraphicFramePr>
        <p:xfrm>
          <a:off x="3910920" y="5517697"/>
          <a:ext cx="411956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8" name="Equation" r:id="rId3" imgW="2450880" imgH="482400" progId="Equation.DSMT4">
                  <p:embed/>
                </p:oleObj>
              </mc:Choice>
              <mc:Fallback>
                <p:oleObj name="Equation" r:id="rId3" imgW="2450880" imgH="482400" progId="Equation.DSMT4">
                  <p:embed/>
                  <p:pic>
                    <p:nvPicPr>
                      <p:cNvPr id="25604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920" y="5517697"/>
                        <a:ext cx="4119562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8" name="Text Box 41"/>
          <p:cNvSpPr txBox="1">
            <a:spLocks noChangeArrowheads="1"/>
          </p:cNvSpPr>
          <p:nvPr/>
        </p:nvSpPr>
        <p:spPr bwMode="auto">
          <a:xfrm>
            <a:off x="884322" y="4994703"/>
            <a:ext cx="5525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From Fourier series analysis (details omitted):</a:t>
            </a:r>
          </a:p>
        </p:txBody>
      </p:sp>
      <p:graphicFrame>
        <p:nvGraphicFramePr>
          <p:cNvPr id="25605" name="Object 42"/>
          <p:cNvGraphicFramePr>
            <a:graphicFrameLocks noChangeAspect="1"/>
          </p:cNvGraphicFramePr>
          <p:nvPr/>
        </p:nvGraphicFramePr>
        <p:xfrm>
          <a:off x="2468563" y="3704546"/>
          <a:ext cx="62309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9" name="Equation" r:id="rId5" imgW="3708360" imgH="457200" progId="Equation.DSMT4">
                  <p:embed/>
                </p:oleObj>
              </mc:Choice>
              <mc:Fallback>
                <p:oleObj name="Equation" r:id="rId5" imgW="3708360" imgH="457200" progId="Equation.DSMT4">
                  <p:embed/>
                  <p:pic>
                    <p:nvPicPr>
                      <p:cNvPr id="25605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563" y="3704546"/>
                        <a:ext cx="62309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9" name="Rectangle 8"/>
          <p:cNvSpPr>
            <a:spLocks noChangeArrowheads="1"/>
          </p:cNvSpPr>
          <p:nvPr/>
        </p:nvSpPr>
        <p:spPr bwMode="auto">
          <a:xfrm>
            <a:off x="1400175" y="3332492"/>
            <a:ext cx="12760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For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: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4F271FCC-3C27-1891-F0FA-5A9799529B4D}"/>
              </a:ext>
            </a:extLst>
          </p:cNvPr>
          <p:cNvGrpSpPr>
            <a:grpSpLocks/>
          </p:cNvGrpSpPr>
          <p:nvPr/>
        </p:nvGrpSpPr>
        <p:grpSpPr bwMode="auto">
          <a:xfrm>
            <a:off x="3684866" y="1383102"/>
            <a:ext cx="5122863" cy="1716089"/>
            <a:chOff x="1269" y="1127"/>
            <a:chExt cx="3227" cy="1081"/>
          </a:xfrm>
        </p:grpSpPr>
        <p:graphicFrame>
          <p:nvGraphicFramePr>
            <p:cNvPr id="4" name="Object 11">
              <a:extLst>
                <a:ext uri="{FF2B5EF4-FFF2-40B4-BE49-F238E27FC236}">
                  <a16:creationId xmlns:a16="http://schemas.microsoft.com/office/drawing/2014/main" id="{488EAF41-1C73-82E8-15A0-E141583C8DB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0" y="1127"/>
            <a:ext cx="135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00" name="Equation" r:id="rId7" imgW="126720" imgH="126720" progId="Equation.DSMT4">
                    <p:embed/>
                  </p:oleObj>
                </mc:Choice>
                <mc:Fallback>
                  <p:oleObj name="Equation" r:id="rId7" imgW="126720" imgH="126720" progId="Equation.DSMT4">
                    <p:embed/>
                    <p:pic>
                      <p:nvPicPr>
                        <p:cNvPr id="25606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0" y="1127"/>
                          <a:ext cx="135" cy="1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Line 12">
              <a:extLst>
                <a:ext uri="{FF2B5EF4-FFF2-40B4-BE49-F238E27FC236}">
                  <a16:creationId xmlns:a16="http://schemas.microsoft.com/office/drawing/2014/main" id="{C2BA8DCF-8B47-39B4-4FD4-864B7BCB8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2116"/>
              <a:ext cx="2444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B1F16326-9A90-79B4-83CE-5A535074F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" y="1662"/>
              <a:ext cx="2442" cy="44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5">
              <a:extLst>
                <a:ext uri="{FF2B5EF4-FFF2-40B4-BE49-F238E27FC236}">
                  <a16:creationId xmlns:a16="http://schemas.microsoft.com/office/drawing/2014/main" id="{EC41757E-16C3-EB4A-750B-2F47F116B75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1274" y="1874"/>
              <a:ext cx="434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graphicFrame>
          <p:nvGraphicFramePr>
            <p:cNvPr id="8" name="Object 16">
              <a:extLst>
                <a:ext uri="{FF2B5EF4-FFF2-40B4-BE49-F238E27FC236}">
                  <a16:creationId xmlns:a16="http://schemas.microsoft.com/office/drawing/2014/main" id="{1AB577EA-867D-95B4-63B8-0C1B1FDDB80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9495441"/>
                </p:ext>
              </p:extLst>
            </p:nvPr>
          </p:nvGraphicFramePr>
          <p:xfrm>
            <a:off x="1269" y="1784"/>
            <a:ext cx="15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01" name="Equation" r:id="rId9" imgW="126720" imgH="177480" progId="Equation.DSMT4">
                    <p:embed/>
                  </p:oleObj>
                </mc:Choice>
                <mc:Fallback>
                  <p:oleObj name="Equation" r:id="rId9" imgW="126720" imgH="177480" progId="Equation.DSMT4">
                    <p:embed/>
                    <p:pic>
                      <p:nvPicPr>
                        <p:cNvPr id="2560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9" y="1784"/>
                          <a:ext cx="150" cy="21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7">
              <a:extLst>
                <a:ext uri="{FF2B5EF4-FFF2-40B4-BE49-F238E27FC236}">
                  <a16:creationId xmlns:a16="http://schemas.microsoft.com/office/drawing/2014/main" id="{9AD14C19-81D9-6A61-090A-D1F222F630B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75" y="1714"/>
            <a:ext cx="471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02" name="Equation" r:id="rId11" imgW="368280" imgH="228600" progId="Equation.DSMT4">
                    <p:embed/>
                  </p:oleObj>
                </mc:Choice>
                <mc:Fallback>
                  <p:oleObj name="Equation" r:id="rId11" imgW="368280" imgH="228600" progId="Equation.DSMT4">
                    <p:embed/>
                    <p:pic>
                      <p:nvPicPr>
                        <p:cNvPr id="2560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" y="1714"/>
                          <a:ext cx="471" cy="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18BC4588-C3A1-4552-C18E-D3EBB2B98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1650"/>
              <a:ext cx="55" cy="366"/>
            </a:xfrm>
            <a:prstGeom prst="rect">
              <a:avLst/>
            </a:prstGeom>
            <a:gradFill rotWithShape="1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9525" algn="ctr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21">
              <a:extLst>
                <a:ext uri="{FF2B5EF4-FFF2-40B4-BE49-F238E27FC236}">
                  <a16:creationId xmlns:a16="http://schemas.microsoft.com/office/drawing/2014/main" id="{0233CF9C-9834-3755-7B91-9555749A2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9" y="1755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2">
              <a:extLst>
                <a:ext uri="{FF2B5EF4-FFF2-40B4-BE49-F238E27FC236}">
                  <a16:creationId xmlns:a16="http://schemas.microsoft.com/office/drawing/2014/main" id="{61343057-EA9B-1275-3A84-18C65D11FD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15" y="1756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3">
              <a:extLst>
                <a:ext uri="{FF2B5EF4-FFF2-40B4-BE49-F238E27FC236}">
                  <a16:creationId xmlns:a16="http://schemas.microsoft.com/office/drawing/2014/main" id="{23689BB4-B009-B16D-8839-BF4276A0BE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80" y="1323"/>
              <a:ext cx="0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5" name="Object 24">
              <a:extLst>
                <a:ext uri="{FF2B5EF4-FFF2-40B4-BE49-F238E27FC236}">
                  <a16:creationId xmlns:a16="http://schemas.microsoft.com/office/drawing/2014/main" id="{E6689293-F5A4-FBE6-1BA4-F4AECBFFEDE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41" y="1694"/>
            <a:ext cx="202" cy="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03" name="Equation" r:id="rId13" imgW="203040" imgH="177480" progId="Equation.DSMT4">
                    <p:embed/>
                  </p:oleObj>
                </mc:Choice>
                <mc:Fallback>
                  <p:oleObj name="Equation" r:id="rId13" imgW="203040" imgH="177480" progId="Equation.DSMT4">
                    <p:embed/>
                    <p:pic>
                      <p:nvPicPr>
                        <p:cNvPr id="25609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" y="1694"/>
                          <a:ext cx="202" cy="1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25">
              <a:extLst>
                <a:ext uri="{FF2B5EF4-FFF2-40B4-BE49-F238E27FC236}">
                  <a16:creationId xmlns:a16="http://schemas.microsoft.com/office/drawing/2014/main" id="{75CF758F-B61D-2D1D-0E14-E4BA5B254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5" y="2109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" name="Object 26">
              <a:extLst>
                <a:ext uri="{FF2B5EF4-FFF2-40B4-BE49-F238E27FC236}">
                  <a16:creationId xmlns:a16="http://schemas.microsoft.com/office/drawing/2014/main" id="{8BBA2342-ADA1-5803-65AE-27CAC98A9DF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61" y="2040"/>
            <a:ext cx="135" cy="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04" name="Equation" r:id="rId15" imgW="126720" imgH="139680" progId="Equation.DSMT4">
                    <p:embed/>
                  </p:oleObj>
                </mc:Choice>
                <mc:Fallback>
                  <p:oleObj name="Equation" r:id="rId15" imgW="126720" imgH="139680" progId="Equation.DSMT4">
                    <p:embed/>
                    <p:pic>
                      <p:nvPicPr>
                        <p:cNvPr id="2561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1" y="2040"/>
                          <a:ext cx="135" cy="1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054E80B8-9C19-7738-6EF4-0F673EAA2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8" y="2020"/>
              <a:ext cx="52" cy="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28">
              <a:extLst>
                <a:ext uri="{FF2B5EF4-FFF2-40B4-BE49-F238E27FC236}">
                  <a16:creationId xmlns:a16="http://schemas.microsoft.com/office/drawing/2014/main" id="{3FAD7B86-96C6-FF45-0F12-F81EC9954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9" y="1909"/>
              <a:ext cx="2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1V</a:t>
              </a:r>
            </a:p>
          </p:txBody>
        </p:sp>
        <p:sp>
          <p:nvSpPr>
            <p:cNvPr id="20" name="Text Box 29">
              <a:extLst>
                <a:ext uri="{FF2B5EF4-FFF2-40B4-BE49-F238E27FC236}">
                  <a16:creationId xmlns:a16="http://schemas.microsoft.com/office/drawing/2014/main" id="{61E43EF0-7C7A-BA42-4555-A0BC67D59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0" y="1903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/>
                <a:t>+</a:t>
              </a:r>
            </a:p>
          </p:txBody>
        </p:sp>
        <p:sp>
          <p:nvSpPr>
            <p:cNvPr id="21" name="Text Box 30">
              <a:extLst>
                <a:ext uri="{FF2B5EF4-FFF2-40B4-BE49-F238E27FC236}">
                  <a16:creationId xmlns:a16="http://schemas.microsoft.com/office/drawing/2014/main" id="{1DB0569C-0561-880D-A834-A72623B03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" y="1983"/>
              <a:ext cx="1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/>
                <a:t>-</a:t>
              </a:r>
            </a:p>
          </p:txBody>
        </p:sp>
        <p:sp>
          <p:nvSpPr>
            <p:cNvPr id="22" name="Text Box 31">
              <a:extLst>
                <a:ext uri="{FF2B5EF4-FFF2-40B4-BE49-F238E27FC236}">
                  <a16:creationId xmlns:a16="http://schemas.microsoft.com/office/drawing/2014/main" id="{9C9CC146-1DAC-AE6E-A95E-563411269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9" y="1917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ym typeface="Symbol" pitchFamily="18" charset="2"/>
                </a:rPr>
                <a:t></a:t>
              </a:r>
              <a:endParaRPr lang="en-US"/>
            </a:p>
          </p:txBody>
        </p:sp>
        <p:sp>
          <p:nvSpPr>
            <p:cNvPr id="23" name="Line 32">
              <a:extLst>
                <a:ext uri="{FF2B5EF4-FFF2-40B4-BE49-F238E27FC236}">
                  <a16:creationId xmlns:a16="http://schemas.microsoft.com/office/drawing/2014/main" id="{56E8B237-F74D-C9BC-AFA4-2BD26D0CE5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1" y="2016"/>
              <a:ext cx="1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3">
              <a:extLst>
                <a:ext uri="{FF2B5EF4-FFF2-40B4-BE49-F238E27FC236}">
                  <a16:creationId xmlns:a16="http://schemas.microsoft.com/office/drawing/2014/main" id="{AFBFA7B1-02AF-168C-8ABA-19CA15998A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6" y="1917"/>
              <a:ext cx="0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4">
              <a:extLst>
                <a:ext uri="{FF2B5EF4-FFF2-40B4-BE49-F238E27FC236}">
                  <a16:creationId xmlns:a16="http://schemas.microsoft.com/office/drawing/2014/main" id="{29BB5465-C4B1-C343-078E-FEE8D1690A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6" y="2109"/>
              <a:ext cx="0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9">
              <a:extLst>
                <a:ext uri="{FF2B5EF4-FFF2-40B4-BE49-F238E27FC236}">
                  <a16:creationId xmlns:a16="http://schemas.microsoft.com/office/drawing/2014/main" id="{951EB1D7-D955-B5B9-D99F-FD5902B698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0" y="1646"/>
              <a:ext cx="2444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Rectangle 104">
            <a:extLst>
              <a:ext uri="{FF2B5EF4-FFF2-40B4-BE49-F238E27FC236}">
                <a16:creationId xmlns:a16="http://schemas.microsoft.com/office/drawing/2014/main" id="{96C5781F-9507-9754-543A-3C6DDC8E2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9" y="65317"/>
            <a:ext cx="42576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Frill Model (cont.)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34DC5D-4C58-D352-32C4-82358F7B54C1}"/>
              </a:ext>
            </a:extLst>
          </p:cNvPr>
          <p:cNvGrpSpPr/>
          <p:nvPr/>
        </p:nvGrpSpPr>
        <p:grpSpPr>
          <a:xfrm>
            <a:off x="573206" y="1064526"/>
            <a:ext cx="2947917" cy="812042"/>
            <a:chOff x="443552" y="887105"/>
            <a:chExt cx="2947917" cy="81204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82A023E-4F5F-3A65-3806-C2998E9880CA}"/>
                </a:ext>
              </a:extLst>
            </p:cNvPr>
            <p:cNvSpPr/>
            <p:nvPr/>
          </p:nvSpPr>
          <p:spPr>
            <a:xfrm>
              <a:off x="443552" y="887105"/>
              <a:ext cx="2947917" cy="8120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id="{E67EFBC3-B08B-67C0-1E61-A83CBE726F8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0286357"/>
                </p:ext>
              </p:extLst>
            </p:nvPr>
          </p:nvGraphicFramePr>
          <p:xfrm>
            <a:off x="2137059" y="1124375"/>
            <a:ext cx="1073944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05" name="Equation" r:id="rId17" imgW="698400" imgH="253800" progId="Equation.DSMT4">
                    <p:embed/>
                  </p:oleObj>
                </mc:Choice>
                <mc:Fallback>
                  <p:oleObj name="Equation" r:id="rId17" imgW="698400" imgH="25380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0A2A1E3B-8E91-3926-E015-056145EC2BB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137059" y="1124375"/>
                          <a:ext cx="1073944" cy="390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2F6B10-14F7-04E3-1001-F9196ACF8261}"/>
                </a:ext>
              </a:extLst>
            </p:cNvPr>
            <p:cNvSpPr txBox="1"/>
            <p:nvPr/>
          </p:nvSpPr>
          <p:spPr>
            <a:xfrm>
              <a:off x="545911" y="1098645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Calculation of </a:t>
              </a: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8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44" name="Text Box 43"/>
          <p:cNvSpPr txBox="1">
            <a:spLocks noChangeArrowheads="1"/>
          </p:cNvSpPr>
          <p:nvPr/>
        </p:nvSpPr>
        <p:spPr bwMode="auto">
          <a:xfrm>
            <a:off x="444974" y="2944008"/>
            <a:ext cx="11102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The </a:t>
            </a:r>
            <a:r>
              <a:rPr lang="en-US" u="sng" dirty="0">
                <a:solidFill>
                  <a:srgbClr val="0000FF"/>
                </a:solidFill>
                <a:latin typeface="Arial" pitchFamily="34" charset="0"/>
              </a:rPr>
              <a:t>magnetic field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 is found from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</a:rPr>
              <a:t>E</a:t>
            </a:r>
            <a:r>
              <a:rPr lang="en-US" i="1" baseline="-25000" dirty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</a:rPr>
              <a:t> ,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with the help of the magnetic vector potential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(the field is TM</a:t>
            </a:r>
            <a:r>
              <a:rPr lang="en-US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:</a:t>
            </a:r>
            <a:endParaRPr lang="en-US" baseline="-25000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26628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437146"/>
              </p:ext>
            </p:extLst>
          </p:nvPr>
        </p:nvGraphicFramePr>
        <p:xfrm>
          <a:off x="973138" y="3548063"/>
          <a:ext cx="26765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4" name="Equation" r:id="rId3" imgW="1460160" imgH="419040" progId="Equation.DSMT4">
                  <p:embed/>
                </p:oleObj>
              </mc:Choice>
              <mc:Fallback>
                <p:oleObj name="Equation" r:id="rId3" imgW="1460160" imgH="419040" progId="Equation.DSMT4">
                  <p:embed/>
                  <p:pic>
                    <p:nvPicPr>
                      <p:cNvPr id="26628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3548063"/>
                        <a:ext cx="2676525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299679"/>
              </p:ext>
            </p:extLst>
          </p:nvPr>
        </p:nvGraphicFramePr>
        <p:xfrm>
          <a:off x="2943153" y="4491107"/>
          <a:ext cx="286385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5" name="Equation" r:id="rId5" imgW="1562040" imgH="482400" progId="Equation.DSMT4">
                  <p:embed/>
                </p:oleObj>
              </mc:Choice>
              <mc:Fallback>
                <p:oleObj name="Equation" r:id="rId5" imgW="1562040" imgH="482400" progId="Equation.DSMT4">
                  <p:embed/>
                  <p:pic>
                    <p:nvPicPr>
                      <p:cNvPr id="26629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153" y="4491107"/>
                        <a:ext cx="286385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58429"/>
              </p:ext>
            </p:extLst>
          </p:nvPr>
        </p:nvGraphicFramePr>
        <p:xfrm>
          <a:off x="5290195" y="3548653"/>
          <a:ext cx="42052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6" name="Equation" r:id="rId7" imgW="2501640" imgH="431640" progId="Equation.DSMT4">
                  <p:embed/>
                </p:oleObj>
              </mc:Choice>
              <mc:Fallback>
                <p:oleObj name="Equation" r:id="rId7" imgW="2501640" imgH="431640" progId="Equation.DSMT4">
                  <p:embed/>
                  <p:pic>
                    <p:nvPicPr>
                      <p:cNvPr id="2663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0195" y="3548653"/>
                        <a:ext cx="4205287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52"/>
          <p:cNvSpPr txBox="1">
            <a:spLocks noChangeArrowheads="1"/>
          </p:cNvSpPr>
          <p:nvPr/>
        </p:nvSpPr>
        <p:spPr bwMode="auto">
          <a:xfrm>
            <a:off x="1206382" y="4720347"/>
            <a:ext cx="1668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 then have:</a:t>
            </a:r>
          </a:p>
        </p:txBody>
      </p:sp>
      <p:sp>
        <p:nvSpPr>
          <p:cNvPr id="26646" name="Text Box 52"/>
          <p:cNvSpPr txBox="1">
            <a:spLocks noChangeArrowheads="1"/>
          </p:cNvSpPr>
          <p:nvPr/>
        </p:nvSpPr>
        <p:spPr bwMode="auto">
          <a:xfrm>
            <a:off x="4674395" y="3704226"/>
            <a:ext cx="659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Use:</a:t>
            </a:r>
          </a:p>
        </p:txBody>
      </p:sp>
      <p:sp>
        <p:nvSpPr>
          <p:cNvPr id="26647" name="TextBox 41"/>
          <p:cNvSpPr txBox="1">
            <a:spLocks noChangeArrowheads="1"/>
          </p:cNvSpPr>
          <p:nvPr/>
        </p:nvSpPr>
        <p:spPr bwMode="auto">
          <a:xfrm>
            <a:off x="6479364" y="4700264"/>
            <a:ext cx="5068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Setting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 </a:t>
            </a:r>
            <a:r>
              <a:rPr lang="en-US" sz="1600" dirty="0">
                <a:sym typeface="Symbol" pitchFamily="18" charset="2"/>
              </a:rPr>
              <a:t>allows us to solve for the coefficients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sz="16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 </a:t>
            </a:r>
            <a:r>
              <a:rPr lang="en-US" sz="1600" dirty="0">
                <a:sym typeface="Symbol" pitchFamily="18" charset="2"/>
              </a:rPr>
              <a:t>from the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</a:t>
            </a:r>
            <a:r>
              <a:rPr lang="en-US" sz="1600" dirty="0">
                <a:sym typeface="Symbol" pitchFamily="18" charset="2"/>
              </a:rPr>
              <a:t> coefficients.</a:t>
            </a:r>
            <a:endParaRPr lang="en-US" sz="1600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D9325095-5B3C-8898-706B-4061BE24F45D}"/>
              </a:ext>
            </a:extLst>
          </p:cNvPr>
          <p:cNvGrpSpPr>
            <a:grpSpLocks/>
          </p:cNvGrpSpPr>
          <p:nvPr/>
        </p:nvGrpSpPr>
        <p:grpSpPr bwMode="auto">
          <a:xfrm>
            <a:off x="3989144" y="963092"/>
            <a:ext cx="5122863" cy="1716089"/>
            <a:chOff x="1269" y="1127"/>
            <a:chExt cx="3227" cy="1081"/>
          </a:xfrm>
        </p:grpSpPr>
        <p:graphicFrame>
          <p:nvGraphicFramePr>
            <p:cNvPr id="5" name="Object 11">
              <a:extLst>
                <a:ext uri="{FF2B5EF4-FFF2-40B4-BE49-F238E27FC236}">
                  <a16:creationId xmlns:a16="http://schemas.microsoft.com/office/drawing/2014/main" id="{3CE9D7F0-16CB-8B41-4767-56A63A1ADF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0" y="1127"/>
            <a:ext cx="135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37" name="Equation" r:id="rId9" imgW="126720" imgH="126720" progId="Equation.DSMT4">
                    <p:embed/>
                  </p:oleObj>
                </mc:Choice>
                <mc:Fallback>
                  <p:oleObj name="Equation" r:id="rId9" imgW="126720" imgH="126720" progId="Equation.DSMT4">
                    <p:embed/>
                    <p:pic>
                      <p:nvPicPr>
                        <p:cNvPr id="25606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0" y="1127"/>
                          <a:ext cx="135" cy="1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Line 12">
              <a:extLst>
                <a:ext uri="{FF2B5EF4-FFF2-40B4-BE49-F238E27FC236}">
                  <a16:creationId xmlns:a16="http://schemas.microsoft.com/office/drawing/2014/main" id="{322DAA21-E520-BB3E-FDE0-AFB6FBC87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2116"/>
              <a:ext cx="2444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7F4D2C65-4D0F-8639-98C6-358FFE68C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" y="1662"/>
              <a:ext cx="2442" cy="44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5">
              <a:extLst>
                <a:ext uri="{FF2B5EF4-FFF2-40B4-BE49-F238E27FC236}">
                  <a16:creationId xmlns:a16="http://schemas.microsoft.com/office/drawing/2014/main" id="{8BB34F40-E950-3780-D374-DB5ED7A2492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1274" y="1874"/>
              <a:ext cx="434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graphicFrame>
          <p:nvGraphicFramePr>
            <p:cNvPr id="9" name="Object 16">
              <a:extLst>
                <a:ext uri="{FF2B5EF4-FFF2-40B4-BE49-F238E27FC236}">
                  <a16:creationId xmlns:a16="http://schemas.microsoft.com/office/drawing/2014/main" id="{74A0E66B-B733-ECF4-E316-05DD019BEC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9495441"/>
                </p:ext>
              </p:extLst>
            </p:nvPr>
          </p:nvGraphicFramePr>
          <p:xfrm>
            <a:off x="1269" y="1784"/>
            <a:ext cx="15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38" name="Equation" r:id="rId11" imgW="126720" imgH="177480" progId="Equation.DSMT4">
                    <p:embed/>
                  </p:oleObj>
                </mc:Choice>
                <mc:Fallback>
                  <p:oleObj name="Equation" r:id="rId11" imgW="126720" imgH="177480" progId="Equation.DSMT4">
                    <p:embed/>
                    <p:pic>
                      <p:nvPicPr>
                        <p:cNvPr id="2560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9" y="1784"/>
                          <a:ext cx="150" cy="21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7">
              <a:extLst>
                <a:ext uri="{FF2B5EF4-FFF2-40B4-BE49-F238E27FC236}">
                  <a16:creationId xmlns:a16="http://schemas.microsoft.com/office/drawing/2014/main" id="{3DDAF6AD-9A6F-E72C-D425-11AA936CAF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75" y="1714"/>
            <a:ext cx="471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39" name="Equation" r:id="rId13" imgW="368280" imgH="228600" progId="Equation.DSMT4">
                    <p:embed/>
                  </p:oleObj>
                </mc:Choice>
                <mc:Fallback>
                  <p:oleObj name="Equation" r:id="rId13" imgW="368280" imgH="228600" progId="Equation.DSMT4">
                    <p:embed/>
                    <p:pic>
                      <p:nvPicPr>
                        <p:cNvPr id="2560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" y="1714"/>
                          <a:ext cx="471" cy="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187DB9E4-F9F7-F64B-734D-F7687E6D0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1650"/>
              <a:ext cx="55" cy="366"/>
            </a:xfrm>
            <a:prstGeom prst="rect">
              <a:avLst/>
            </a:prstGeom>
            <a:gradFill rotWithShape="1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9525" algn="ctr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1">
              <a:extLst>
                <a:ext uri="{FF2B5EF4-FFF2-40B4-BE49-F238E27FC236}">
                  <a16:creationId xmlns:a16="http://schemas.microsoft.com/office/drawing/2014/main" id="{4E462CC4-F9E9-37FB-3DFA-BBE3F2DE5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9" y="1755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2">
              <a:extLst>
                <a:ext uri="{FF2B5EF4-FFF2-40B4-BE49-F238E27FC236}">
                  <a16:creationId xmlns:a16="http://schemas.microsoft.com/office/drawing/2014/main" id="{087A4A8C-E046-D0CD-3119-DA3F0C9375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15" y="1756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3">
              <a:extLst>
                <a:ext uri="{FF2B5EF4-FFF2-40B4-BE49-F238E27FC236}">
                  <a16:creationId xmlns:a16="http://schemas.microsoft.com/office/drawing/2014/main" id="{E6F373DD-0F47-38AC-2170-CF0030ECDC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80" y="1323"/>
              <a:ext cx="0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6" name="Object 24">
              <a:extLst>
                <a:ext uri="{FF2B5EF4-FFF2-40B4-BE49-F238E27FC236}">
                  <a16:creationId xmlns:a16="http://schemas.microsoft.com/office/drawing/2014/main" id="{2FA0EC56-ECF1-D44B-FB5D-0B569395C8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41" y="1694"/>
            <a:ext cx="202" cy="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40" name="Equation" r:id="rId15" imgW="203040" imgH="177480" progId="Equation.DSMT4">
                    <p:embed/>
                  </p:oleObj>
                </mc:Choice>
                <mc:Fallback>
                  <p:oleObj name="Equation" r:id="rId15" imgW="203040" imgH="177480" progId="Equation.DSMT4">
                    <p:embed/>
                    <p:pic>
                      <p:nvPicPr>
                        <p:cNvPr id="25609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" y="1694"/>
                          <a:ext cx="202" cy="1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25">
              <a:extLst>
                <a:ext uri="{FF2B5EF4-FFF2-40B4-BE49-F238E27FC236}">
                  <a16:creationId xmlns:a16="http://schemas.microsoft.com/office/drawing/2014/main" id="{6F8A29C2-E216-94C5-9B3F-8E08B3C85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5" y="2109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8" name="Object 26">
              <a:extLst>
                <a:ext uri="{FF2B5EF4-FFF2-40B4-BE49-F238E27FC236}">
                  <a16:creationId xmlns:a16="http://schemas.microsoft.com/office/drawing/2014/main" id="{0DD76B8F-2CDB-09FA-163F-7AC979559F8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61" y="2040"/>
            <a:ext cx="135" cy="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41" name="Equation" r:id="rId17" imgW="126720" imgH="139680" progId="Equation.DSMT4">
                    <p:embed/>
                  </p:oleObj>
                </mc:Choice>
                <mc:Fallback>
                  <p:oleObj name="Equation" r:id="rId17" imgW="126720" imgH="139680" progId="Equation.DSMT4">
                    <p:embed/>
                    <p:pic>
                      <p:nvPicPr>
                        <p:cNvPr id="2561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1" y="2040"/>
                          <a:ext cx="135" cy="1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6B6FD22-1D3B-F319-770C-0B1000FF9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8" y="2020"/>
              <a:ext cx="52" cy="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28">
              <a:extLst>
                <a:ext uri="{FF2B5EF4-FFF2-40B4-BE49-F238E27FC236}">
                  <a16:creationId xmlns:a16="http://schemas.microsoft.com/office/drawing/2014/main" id="{D17C603A-733A-3702-D94D-C49FAD0AD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9" y="1909"/>
              <a:ext cx="2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1V</a:t>
              </a:r>
            </a:p>
          </p:txBody>
        </p:sp>
        <p:sp>
          <p:nvSpPr>
            <p:cNvPr id="21" name="Text Box 29">
              <a:extLst>
                <a:ext uri="{FF2B5EF4-FFF2-40B4-BE49-F238E27FC236}">
                  <a16:creationId xmlns:a16="http://schemas.microsoft.com/office/drawing/2014/main" id="{44C614B4-9F12-A87B-E7EE-BE1CDDAA57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0" y="1903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/>
                <a:t>+</a:t>
              </a:r>
            </a:p>
          </p:txBody>
        </p:sp>
        <p:sp>
          <p:nvSpPr>
            <p:cNvPr id="22" name="Text Box 30">
              <a:extLst>
                <a:ext uri="{FF2B5EF4-FFF2-40B4-BE49-F238E27FC236}">
                  <a16:creationId xmlns:a16="http://schemas.microsoft.com/office/drawing/2014/main" id="{A34E7F78-D02D-F8A6-E085-B4E4BD60A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" y="1983"/>
              <a:ext cx="1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/>
                <a:t>-</a:t>
              </a:r>
            </a:p>
          </p:txBody>
        </p:sp>
        <p:sp>
          <p:nvSpPr>
            <p:cNvPr id="23" name="Text Box 31">
              <a:extLst>
                <a:ext uri="{FF2B5EF4-FFF2-40B4-BE49-F238E27FC236}">
                  <a16:creationId xmlns:a16="http://schemas.microsoft.com/office/drawing/2014/main" id="{D48751C4-8E84-20EF-68B6-0DF4C77AB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9" y="1917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ym typeface="Symbol" pitchFamily="18" charset="2"/>
                </a:rPr>
                <a:t></a:t>
              </a:r>
              <a:endParaRPr lang="en-US"/>
            </a:p>
          </p:txBody>
        </p:sp>
        <p:sp>
          <p:nvSpPr>
            <p:cNvPr id="24" name="Line 32">
              <a:extLst>
                <a:ext uri="{FF2B5EF4-FFF2-40B4-BE49-F238E27FC236}">
                  <a16:creationId xmlns:a16="http://schemas.microsoft.com/office/drawing/2014/main" id="{077B1378-2175-B7C8-D64F-D05278D9BA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1" y="2016"/>
              <a:ext cx="1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3">
              <a:extLst>
                <a:ext uri="{FF2B5EF4-FFF2-40B4-BE49-F238E27FC236}">
                  <a16:creationId xmlns:a16="http://schemas.microsoft.com/office/drawing/2014/main" id="{BB227051-8DAB-53E2-226C-2B17CD443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6" y="1917"/>
              <a:ext cx="0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4">
              <a:extLst>
                <a:ext uri="{FF2B5EF4-FFF2-40B4-BE49-F238E27FC236}">
                  <a16:creationId xmlns:a16="http://schemas.microsoft.com/office/drawing/2014/main" id="{19F637A6-81AA-5A94-B9E1-F0C89FC679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6" y="2109"/>
              <a:ext cx="0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9">
              <a:extLst>
                <a:ext uri="{FF2B5EF4-FFF2-40B4-BE49-F238E27FC236}">
                  <a16:creationId xmlns:a16="http://schemas.microsoft.com/office/drawing/2014/main" id="{E18B1DD0-515F-5B6C-4930-4B833D610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0" y="1646"/>
              <a:ext cx="2444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104">
            <a:extLst>
              <a:ext uri="{FF2B5EF4-FFF2-40B4-BE49-F238E27FC236}">
                <a16:creationId xmlns:a16="http://schemas.microsoft.com/office/drawing/2014/main" id="{2625820A-76EA-4EF8-AB01-B66444049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9" y="65317"/>
            <a:ext cx="42576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Frill Model (cont.)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E7AA6F3-F619-26F4-53D6-5C632655FDF1}"/>
              </a:ext>
            </a:extLst>
          </p:cNvPr>
          <p:cNvGrpSpPr/>
          <p:nvPr/>
        </p:nvGrpSpPr>
        <p:grpSpPr>
          <a:xfrm>
            <a:off x="573206" y="1064526"/>
            <a:ext cx="2947917" cy="812042"/>
            <a:chOff x="443552" y="887105"/>
            <a:chExt cx="2947917" cy="81204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870E2D8-5FDE-A0DF-6CBE-856A87492EC1}"/>
                </a:ext>
              </a:extLst>
            </p:cNvPr>
            <p:cNvSpPr/>
            <p:nvPr/>
          </p:nvSpPr>
          <p:spPr>
            <a:xfrm>
              <a:off x="443552" y="887105"/>
              <a:ext cx="2947917" cy="8120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8EBADDC8-F533-3878-F7FF-93EAA0109E5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0286357"/>
                </p:ext>
              </p:extLst>
            </p:nvPr>
          </p:nvGraphicFramePr>
          <p:xfrm>
            <a:off x="2137059" y="1124375"/>
            <a:ext cx="1073944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42" name="Equation" r:id="rId19" imgW="698400" imgH="253800" progId="Equation.DSMT4">
                    <p:embed/>
                  </p:oleObj>
                </mc:Choice>
                <mc:Fallback>
                  <p:oleObj name="Equation" r:id="rId19" imgW="698400" imgH="25380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0A2A1E3B-8E91-3926-E015-056145EC2BB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137059" y="1124375"/>
                          <a:ext cx="1073944" cy="390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DF29A0-14E9-5164-3EF2-D3C72E0CD9B1}"/>
                </a:ext>
              </a:extLst>
            </p:cNvPr>
            <p:cNvSpPr txBox="1"/>
            <p:nvPr/>
          </p:nvSpPr>
          <p:spPr>
            <a:xfrm>
              <a:off x="545911" y="1098645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Calculation of </a:t>
              </a:r>
            </a:p>
          </p:txBody>
        </p:sp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477631"/>
              </p:ext>
            </p:extLst>
          </p:nvPr>
        </p:nvGraphicFramePr>
        <p:xfrm>
          <a:off x="3165475" y="5622925"/>
          <a:ext cx="5557838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3" name="Equation" r:id="rId21" imgW="3314520" imgH="507960" progId="Equation.DSMT4">
                  <p:embed/>
                </p:oleObj>
              </mc:Choice>
              <mc:Fallback>
                <p:oleObj name="Equation" r:id="rId21" imgW="33145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165475" y="5622925"/>
                        <a:ext cx="5557838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flipH="1">
            <a:off x="6029325" y="5305425"/>
            <a:ext cx="476250" cy="3429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600201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 dirty="0"/>
          </a:p>
          <a:p>
            <a:pPr eaLnBrk="1" hangingPunct="1">
              <a:buFontTx/>
              <a:buNone/>
            </a:pPr>
            <a:endParaRPr lang="en-US" sz="2800" b="1" dirty="0"/>
          </a:p>
          <a:p>
            <a:pPr eaLnBrk="1" hangingPunct="1">
              <a:buFontTx/>
              <a:buNone/>
            </a:pPr>
            <a:endParaRPr lang="en-US" sz="2800" b="1" dirty="0"/>
          </a:p>
          <a:p>
            <a:pPr eaLnBrk="1" hangingPunct="1">
              <a:buFontTx/>
              <a:buNone/>
            </a:pPr>
            <a:endParaRPr lang="en-US" sz="2800" b="1" dirty="0"/>
          </a:p>
          <a:p>
            <a:pPr eaLnBrk="1" hangingPunct="1">
              <a:buFontTx/>
              <a:buNone/>
            </a:pPr>
            <a:endParaRPr lang="en-US" sz="2800" b="1" dirty="0"/>
          </a:p>
        </p:txBody>
      </p:sp>
      <p:sp>
        <p:nvSpPr>
          <p:cNvPr id="31754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5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6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7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8" name="Text Box 42"/>
          <p:cNvSpPr txBox="1">
            <a:spLocks noChangeArrowheads="1"/>
          </p:cNvSpPr>
          <p:nvPr/>
        </p:nvSpPr>
        <p:spPr bwMode="auto">
          <a:xfrm>
            <a:off x="1018323" y="3967637"/>
            <a:ext cx="1468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This yields:</a:t>
            </a:r>
          </a:p>
        </p:txBody>
      </p:sp>
      <p:graphicFrame>
        <p:nvGraphicFramePr>
          <p:cNvPr id="31746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366048"/>
              </p:ext>
            </p:extLst>
          </p:nvPr>
        </p:nvGraphicFramePr>
        <p:xfrm>
          <a:off x="2323272" y="4517765"/>
          <a:ext cx="78168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8" name="Equation" r:id="rId3" imgW="3504960" imgH="507960" progId="Equation.DSMT4">
                  <p:embed/>
                </p:oleObj>
              </mc:Choice>
              <mc:Fallback>
                <p:oleObj name="Equation" r:id="rId3" imgW="3504960" imgH="507960" progId="Equation.DSMT4">
                  <p:embed/>
                  <p:pic>
                    <p:nvPicPr>
                      <p:cNvPr id="31746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3272" y="4517765"/>
                        <a:ext cx="7816850" cy="1108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00355354-F8EF-79A9-4DC7-9A50D9AC1C60}"/>
              </a:ext>
            </a:extLst>
          </p:cNvPr>
          <p:cNvGrpSpPr>
            <a:grpSpLocks/>
          </p:cNvGrpSpPr>
          <p:nvPr/>
        </p:nvGrpSpPr>
        <p:grpSpPr bwMode="auto">
          <a:xfrm>
            <a:off x="4153462" y="2050052"/>
            <a:ext cx="5075237" cy="1412875"/>
            <a:chOff x="1299" y="1298"/>
            <a:chExt cx="3197" cy="890"/>
          </a:xfrm>
        </p:grpSpPr>
        <p:graphicFrame>
          <p:nvGraphicFramePr>
            <p:cNvPr id="8" name="Object 11">
              <a:extLst>
                <a:ext uri="{FF2B5EF4-FFF2-40B4-BE49-F238E27FC236}">
                  <a16:creationId xmlns:a16="http://schemas.microsoft.com/office/drawing/2014/main" id="{86220568-CECE-4AF0-8FB4-B6D3E3FC83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60" y="1298"/>
            <a:ext cx="135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59" name="Equation" r:id="rId5" imgW="126720" imgH="126720" progId="Equation.DSMT4">
                    <p:embed/>
                  </p:oleObj>
                </mc:Choice>
                <mc:Fallback>
                  <p:oleObj name="Equation" r:id="rId5" imgW="126720" imgH="126720" progId="Equation.DSMT4">
                    <p:embed/>
                    <p:pic>
                      <p:nvPicPr>
                        <p:cNvPr id="28677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0" y="1298"/>
                          <a:ext cx="135" cy="1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Line 12">
              <a:extLst>
                <a:ext uri="{FF2B5EF4-FFF2-40B4-BE49-F238E27FC236}">
                  <a16:creationId xmlns:a16="http://schemas.microsoft.com/office/drawing/2014/main" id="{5D30D375-0725-E83A-D247-A55567671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2121"/>
              <a:ext cx="2444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F122BD80-3CF4-57AC-7C90-86CE98558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" y="1662"/>
              <a:ext cx="2452" cy="44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5">
              <a:extLst>
                <a:ext uri="{FF2B5EF4-FFF2-40B4-BE49-F238E27FC236}">
                  <a16:creationId xmlns:a16="http://schemas.microsoft.com/office/drawing/2014/main" id="{1D1FB2F7-3683-0F62-3228-C873E959DF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1294" y="1874"/>
              <a:ext cx="434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2" name="Object 16">
              <a:extLst>
                <a:ext uri="{FF2B5EF4-FFF2-40B4-BE49-F238E27FC236}">
                  <a16:creationId xmlns:a16="http://schemas.microsoft.com/office/drawing/2014/main" id="{03307646-7580-B3B1-5F7F-4BC3958026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098388"/>
                </p:ext>
              </p:extLst>
            </p:nvPr>
          </p:nvGraphicFramePr>
          <p:xfrm>
            <a:off x="1299" y="1785"/>
            <a:ext cx="146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60" name="Equation" r:id="rId7" imgW="126720" imgH="177480" progId="Equation.DSMT4">
                    <p:embed/>
                  </p:oleObj>
                </mc:Choice>
                <mc:Fallback>
                  <p:oleObj name="Equation" r:id="rId7" imgW="126720" imgH="177480" progId="Equation.DSMT4">
                    <p:embed/>
                    <p:pic>
                      <p:nvPicPr>
                        <p:cNvPr id="28678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9" y="1785"/>
                          <a:ext cx="146" cy="20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7">
              <a:extLst>
                <a:ext uri="{FF2B5EF4-FFF2-40B4-BE49-F238E27FC236}">
                  <a16:creationId xmlns:a16="http://schemas.microsoft.com/office/drawing/2014/main" id="{F6BCF6C6-9BCA-ACEC-355B-46CA88DFE96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75" y="1714"/>
            <a:ext cx="471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61" name="Equation" r:id="rId9" imgW="368280" imgH="228600" progId="Equation.DSMT4">
                    <p:embed/>
                  </p:oleObj>
                </mc:Choice>
                <mc:Fallback>
                  <p:oleObj name="Equation" r:id="rId9" imgW="368280" imgH="228600" progId="Equation.DSMT4">
                    <p:embed/>
                    <p:pic>
                      <p:nvPicPr>
                        <p:cNvPr id="28679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" y="1714"/>
                          <a:ext cx="471" cy="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A4A50415-3E2C-9296-2DF7-A7327686F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1650"/>
              <a:ext cx="55" cy="456"/>
            </a:xfrm>
            <a:prstGeom prst="rect">
              <a:avLst/>
            </a:prstGeom>
            <a:gradFill rotWithShape="1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9525" algn="ctr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1">
              <a:extLst>
                <a:ext uri="{FF2B5EF4-FFF2-40B4-BE49-F238E27FC236}">
                  <a16:creationId xmlns:a16="http://schemas.microsoft.com/office/drawing/2014/main" id="{0BDA459B-44AF-70E6-7872-8C847EA10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9" y="1755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2">
              <a:extLst>
                <a:ext uri="{FF2B5EF4-FFF2-40B4-BE49-F238E27FC236}">
                  <a16:creationId xmlns:a16="http://schemas.microsoft.com/office/drawing/2014/main" id="{30162339-76FC-E8A7-67FC-300C896819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15" y="1756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3">
              <a:extLst>
                <a:ext uri="{FF2B5EF4-FFF2-40B4-BE49-F238E27FC236}">
                  <a16:creationId xmlns:a16="http://schemas.microsoft.com/office/drawing/2014/main" id="{221B4249-27A4-9852-36FE-5596C44891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80" y="1323"/>
              <a:ext cx="0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" name="Object 24">
              <a:extLst>
                <a:ext uri="{FF2B5EF4-FFF2-40B4-BE49-F238E27FC236}">
                  <a16:creationId xmlns:a16="http://schemas.microsoft.com/office/drawing/2014/main" id="{6C6AF022-32B2-7BDE-CB02-F7A31E0FBD1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41" y="1694"/>
            <a:ext cx="202" cy="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62" name="Equation" r:id="rId11" imgW="203040" imgH="177480" progId="Equation.DSMT4">
                    <p:embed/>
                  </p:oleObj>
                </mc:Choice>
                <mc:Fallback>
                  <p:oleObj name="Equation" r:id="rId11" imgW="203040" imgH="177480" progId="Equation.DSMT4">
                    <p:embed/>
                    <p:pic>
                      <p:nvPicPr>
                        <p:cNvPr id="2868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" y="1694"/>
                          <a:ext cx="202" cy="1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Line 25">
              <a:extLst>
                <a:ext uri="{FF2B5EF4-FFF2-40B4-BE49-F238E27FC236}">
                  <a16:creationId xmlns:a16="http://schemas.microsoft.com/office/drawing/2014/main" id="{907C1EB9-D5ED-048E-9201-A5DB21B84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5" y="2109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graphicFrame>
          <p:nvGraphicFramePr>
            <p:cNvPr id="21" name="Object 26">
              <a:extLst>
                <a:ext uri="{FF2B5EF4-FFF2-40B4-BE49-F238E27FC236}">
                  <a16:creationId xmlns:a16="http://schemas.microsoft.com/office/drawing/2014/main" id="{D2BF00EB-FEC9-2A56-919E-DD380BA88CB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61" y="2040"/>
            <a:ext cx="135" cy="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63" name="Equation" r:id="rId13" imgW="126720" imgH="139680" progId="Equation.DSMT4">
                    <p:embed/>
                  </p:oleObj>
                </mc:Choice>
                <mc:Fallback>
                  <p:oleObj name="Equation" r:id="rId13" imgW="126720" imgH="139680" progId="Equation.DSMT4">
                    <p:embed/>
                    <p:pic>
                      <p:nvPicPr>
                        <p:cNvPr id="28681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1" y="2040"/>
                          <a:ext cx="135" cy="1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27">
              <a:extLst>
                <a:ext uri="{FF2B5EF4-FFF2-40B4-BE49-F238E27FC236}">
                  <a16:creationId xmlns:a16="http://schemas.microsoft.com/office/drawing/2014/main" id="{6B0C67E6-7199-0EA5-E3D6-10141A378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" y="187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i="1">
                  <a:latin typeface="Times New Roman" pitchFamily="18" charset="0"/>
                  <a:sym typeface="Symbol" pitchFamily="18" charset="2"/>
                </a:rPr>
                <a:t>b</a:t>
              </a:r>
              <a:endParaRPr lang="en-US" i="1">
                <a:latin typeface="Times New Roman" pitchFamily="18" charset="0"/>
              </a:endParaRPr>
            </a:p>
          </p:txBody>
        </p:sp>
        <p:grpSp>
          <p:nvGrpSpPr>
            <p:cNvPr id="23" name="Group 28">
              <a:extLst>
                <a:ext uri="{FF2B5EF4-FFF2-40B4-BE49-F238E27FC236}">
                  <a16:creationId xmlns:a16="http://schemas.microsoft.com/office/drawing/2014/main" id="{8B8B2640-AA19-1024-EA73-41F7CF4C9C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2" y="2053"/>
              <a:ext cx="57" cy="57"/>
              <a:chOff x="2577" y="2425"/>
              <a:chExt cx="57" cy="57"/>
            </a:xfrm>
          </p:grpSpPr>
          <p:sp>
            <p:nvSpPr>
              <p:cNvPr id="37" name="Oval 29">
                <a:extLst>
                  <a:ext uri="{FF2B5EF4-FFF2-40B4-BE49-F238E27FC236}">
                    <a16:creationId xmlns:a16="http://schemas.microsoft.com/office/drawing/2014/main" id="{B89519A9-BD73-7D57-E343-F095A5A68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7" y="2425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30">
                <a:extLst>
                  <a:ext uri="{FF2B5EF4-FFF2-40B4-BE49-F238E27FC236}">
                    <a16:creationId xmlns:a16="http://schemas.microsoft.com/office/drawing/2014/main" id="{73EF8A28-3D16-F6D6-7D42-86C404542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592" y="244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31">
              <a:extLst>
                <a:ext uri="{FF2B5EF4-FFF2-40B4-BE49-F238E27FC236}">
                  <a16:creationId xmlns:a16="http://schemas.microsoft.com/office/drawing/2014/main" id="{57F2221B-21A0-E9B0-8D92-2403BB1B7C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6" y="2053"/>
              <a:ext cx="57" cy="57"/>
              <a:chOff x="2577" y="2425"/>
              <a:chExt cx="57" cy="57"/>
            </a:xfrm>
          </p:grpSpPr>
          <p:sp>
            <p:nvSpPr>
              <p:cNvPr id="35" name="Oval 32">
                <a:extLst>
                  <a:ext uri="{FF2B5EF4-FFF2-40B4-BE49-F238E27FC236}">
                    <a16:creationId xmlns:a16="http://schemas.microsoft.com/office/drawing/2014/main" id="{49BEB616-6E0C-6C82-CFB3-4DBC7A413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7" y="2425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33">
                <a:extLst>
                  <a:ext uri="{FF2B5EF4-FFF2-40B4-BE49-F238E27FC236}">
                    <a16:creationId xmlns:a16="http://schemas.microsoft.com/office/drawing/2014/main" id="{A00DCF5E-B33D-C15C-A9D3-2DC515E4B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592" y="244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34">
              <a:extLst>
                <a:ext uri="{FF2B5EF4-FFF2-40B4-BE49-F238E27FC236}">
                  <a16:creationId xmlns:a16="http://schemas.microsoft.com/office/drawing/2014/main" id="{F588B724-3E3D-D522-1E7B-C3C0063FD5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7" y="2054"/>
              <a:ext cx="57" cy="57"/>
              <a:chOff x="2690" y="2356"/>
              <a:chExt cx="57" cy="57"/>
            </a:xfrm>
          </p:grpSpPr>
          <p:sp>
            <p:nvSpPr>
              <p:cNvPr id="32" name="Oval 35">
                <a:extLst>
                  <a:ext uri="{FF2B5EF4-FFF2-40B4-BE49-F238E27FC236}">
                    <a16:creationId xmlns:a16="http://schemas.microsoft.com/office/drawing/2014/main" id="{1DFE8AC0-D760-C8C1-2388-EEB3A256E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0" y="2356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36">
                <a:extLst>
                  <a:ext uri="{FF2B5EF4-FFF2-40B4-BE49-F238E27FC236}">
                    <a16:creationId xmlns:a16="http://schemas.microsoft.com/office/drawing/2014/main" id="{B6BE372B-F1ED-02C8-3DFF-77FC09224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6" y="2368"/>
                <a:ext cx="43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37">
                <a:extLst>
                  <a:ext uri="{FF2B5EF4-FFF2-40B4-BE49-F238E27FC236}">
                    <a16:creationId xmlns:a16="http://schemas.microsoft.com/office/drawing/2014/main" id="{223E264C-82FE-D0C5-143E-FC75451C2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2368"/>
                <a:ext cx="40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38">
              <a:extLst>
                <a:ext uri="{FF2B5EF4-FFF2-40B4-BE49-F238E27FC236}">
                  <a16:creationId xmlns:a16="http://schemas.microsoft.com/office/drawing/2014/main" id="{D2871718-8EEA-52EA-F759-FD32B21959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0" y="2055"/>
              <a:ext cx="57" cy="57"/>
              <a:chOff x="2690" y="2356"/>
              <a:chExt cx="57" cy="57"/>
            </a:xfrm>
          </p:grpSpPr>
          <p:sp>
            <p:nvSpPr>
              <p:cNvPr id="29" name="Oval 39">
                <a:extLst>
                  <a:ext uri="{FF2B5EF4-FFF2-40B4-BE49-F238E27FC236}">
                    <a16:creationId xmlns:a16="http://schemas.microsoft.com/office/drawing/2014/main" id="{BC213412-B256-19F1-2D7A-1DBF26282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0" y="2356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40">
                <a:extLst>
                  <a:ext uri="{FF2B5EF4-FFF2-40B4-BE49-F238E27FC236}">
                    <a16:creationId xmlns:a16="http://schemas.microsoft.com/office/drawing/2014/main" id="{7C726344-C490-F997-AB16-85BA159FD1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6" y="2368"/>
                <a:ext cx="43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41">
                <a:extLst>
                  <a:ext uri="{FF2B5EF4-FFF2-40B4-BE49-F238E27FC236}">
                    <a16:creationId xmlns:a16="http://schemas.microsoft.com/office/drawing/2014/main" id="{4F5B5677-5F59-4374-6C37-B118A8D0E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2368"/>
                <a:ext cx="40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" name="Line 42">
              <a:extLst>
                <a:ext uri="{FF2B5EF4-FFF2-40B4-BE49-F238E27FC236}">
                  <a16:creationId xmlns:a16="http://schemas.microsoft.com/office/drawing/2014/main" id="{038131D0-6B6B-85B9-6B60-183AF5CC84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2" y="2007"/>
              <a:ext cx="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43">
              <a:extLst>
                <a:ext uri="{FF2B5EF4-FFF2-40B4-BE49-F238E27FC236}">
                  <a16:creationId xmlns:a16="http://schemas.microsoft.com/office/drawing/2014/main" id="{4A1EE47F-FB5B-1F62-1EA2-2622253F1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2" y="1977"/>
              <a:ext cx="0" cy="1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8A26A1E8-3CDD-05D0-4F66-AA1D4BB4D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0" y="1648"/>
              <a:ext cx="2444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ectangle 104">
            <a:extLst>
              <a:ext uri="{FF2B5EF4-FFF2-40B4-BE49-F238E27FC236}">
                <a16:creationId xmlns:a16="http://schemas.microsoft.com/office/drawing/2014/main" id="{DC734F35-E471-F98C-3403-E54FDB22A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9" y="65317"/>
            <a:ext cx="42576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Frill Model (cont.)</a:t>
            </a:r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FDED593E-1B8F-3CC6-6F43-815190A67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856459"/>
              </p:ext>
            </p:extLst>
          </p:nvPr>
        </p:nvGraphicFramePr>
        <p:xfrm>
          <a:off x="454266" y="1672590"/>
          <a:ext cx="32702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4" name="Equation" r:id="rId15" imgW="3270525" imgH="733290" progId="Equation.DSMT4">
                  <p:embed/>
                </p:oleObj>
              </mc:Choice>
              <mc:Fallback>
                <p:oleObj name="Equation" r:id="rId15" imgW="3270525" imgH="73329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4266" y="1672590"/>
                        <a:ext cx="327025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413D4535-8065-6B36-FCD3-59DE73A0F0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995483"/>
              </p:ext>
            </p:extLst>
          </p:nvPr>
        </p:nvGraphicFramePr>
        <p:xfrm>
          <a:off x="470942" y="795976"/>
          <a:ext cx="1153142" cy="733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5" name="Equation" r:id="rId17" imgW="698400" imgH="444240" progId="Equation.DSMT4">
                  <p:embed/>
                </p:oleObj>
              </mc:Choice>
              <mc:Fallback>
                <p:oleObj name="Equation" r:id="rId17" imgW="698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0942" y="795976"/>
                        <a:ext cx="1153142" cy="73381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A9B22095-A4B7-9A90-BF42-DA465B8716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583591"/>
              </p:ext>
            </p:extLst>
          </p:nvPr>
        </p:nvGraphicFramePr>
        <p:xfrm>
          <a:off x="5006737" y="6112325"/>
          <a:ext cx="1172499" cy="390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6" name="Equation" r:id="rId19" imgW="799920" imgH="266400" progId="Equation.DSMT4">
                  <p:embed/>
                </p:oleObj>
              </mc:Choice>
              <mc:Fallback>
                <p:oleObj name="Equation" r:id="rId19" imgW="7999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06737" y="6112325"/>
                        <a:ext cx="1172499" cy="390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548B0B43-828D-82F4-B452-B3C60477FB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273733"/>
              </p:ext>
            </p:extLst>
          </p:nvPr>
        </p:nvGraphicFramePr>
        <p:xfrm>
          <a:off x="6754907" y="5963646"/>
          <a:ext cx="976549" cy="66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7" name="Equation" r:id="rId21" imgW="711000" imgH="482400" progId="Equation.DSMT4">
                  <p:embed/>
                </p:oleObj>
              </mc:Choice>
              <mc:Fallback>
                <p:oleObj name="Equation" r:id="rId21" imgW="7110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54907" y="5963646"/>
                        <a:ext cx="976549" cy="66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981200" y="147639"/>
            <a:ext cx="8229600" cy="5540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Probe Inductance (cont.)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7" name="Rectangle 12"/>
          <p:cNvSpPr>
            <a:spLocks noChangeArrowheads="1"/>
          </p:cNvSpPr>
          <p:nvPr/>
        </p:nvSpPr>
        <p:spPr bwMode="auto">
          <a:xfrm>
            <a:off x="1528004" y="1133094"/>
            <a:ext cx="7421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Hence</a:t>
            </a:r>
          </a:p>
        </p:txBody>
      </p:sp>
      <p:graphicFrame>
        <p:nvGraphicFramePr>
          <p:cNvPr id="409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005725"/>
              </p:ext>
            </p:extLst>
          </p:nvPr>
        </p:nvGraphicFramePr>
        <p:xfrm>
          <a:off x="2545261" y="1455809"/>
          <a:ext cx="183197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3" imgW="952200" imgH="482400" progId="Equation.DSMT4">
                  <p:embed/>
                </p:oleObj>
              </mc:Choice>
              <mc:Fallback>
                <p:oleObj name="Equation" r:id="rId3" imgW="952200" imgH="482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261" y="1455809"/>
                        <a:ext cx="1831975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815188"/>
              </p:ext>
            </p:extLst>
          </p:nvPr>
        </p:nvGraphicFramePr>
        <p:xfrm>
          <a:off x="2397623" y="3071885"/>
          <a:ext cx="2100262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5" imgW="1091880" imgH="609480" progId="Equation.DSMT4">
                  <p:embed/>
                </p:oleObj>
              </mc:Choice>
              <mc:Fallback>
                <p:oleObj name="Equation" r:id="rId5" imgW="1091880" imgH="609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623" y="3071885"/>
                        <a:ext cx="2100262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Rectangle 16"/>
          <p:cNvSpPr>
            <a:spLocks noChangeArrowheads="1"/>
          </p:cNvSpPr>
          <p:nvPr/>
        </p:nvSpPr>
        <p:spPr bwMode="auto">
          <a:xfrm>
            <a:off x="1980111" y="2867097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or</a:t>
            </a:r>
          </a:p>
        </p:txBody>
      </p:sp>
      <p:graphicFrame>
        <p:nvGraphicFramePr>
          <p:cNvPr id="4100" name="Object 17"/>
          <p:cNvGraphicFramePr>
            <a:graphicFrameLocks noChangeAspect="1"/>
          </p:cNvGraphicFramePr>
          <p:nvPr/>
        </p:nvGraphicFramePr>
        <p:xfrm>
          <a:off x="4578350" y="5014914"/>
          <a:ext cx="30035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7" imgW="1562040" imgH="533160" progId="Equation.DSMT4">
                  <p:embed/>
                </p:oleObj>
              </mc:Choice>
              <mc:Fallback>
                <p:oleObj name="Equation" r:id="rId7" imgW="1562040" imgH="5331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0" y="5014914"/>
                        <a:ext cx="3003550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Rectangle 18"/>
          <p:cNvSpPr>
            <a:spLocks noChangeArrowheads="1"/>
          </p:cNvSpPr>
          <p:nvPr/>
        </p:nvSpPr>
        <p:spPr bwMode="auto">
          <a:xfrm>
            <a:off x="5315449" y="1543123"/>
            <a:ext cx="1950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finite at the origin</a:t>
            </a:r>
          </a:p>
        </p:txBody>
      </p:sp>
      <p:sp>
        <p:nvSpPr>
          <p:cNvPr id="4110" name="Line 19"/>
          <p:cNvSpPr>
            <a:spLocks noChangeShapeType="1"/>
          </p:cNvSpPr>
          <p:nvPr/>
        </p:nvSpPr>
        <p:spPr bwMode="auto">
          <a:xfrm flipH="1">
            <a:off x="4485185" y="1706634"/>
            <a:ext cx="6286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1" name="Rectangle 24"/>
          <p:cNvSpPr>
            <a:spLocks noChangeArrowheads="1"/>
          </p:cNvSpPr>
          <p:nvPr/>
        </p:nvSpPr>
        <p:spPr bwMode="auto">
          <a:xfrm>
            <a:off x="5456735" y="3822772"/>
            <a:ext cx="1638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outgoing wave</a:t>
            </a:r>
          </a:p>
        </p:txBody>
      </p:sp>
      <p:sp>
        <p:nvSpPr>
          <p:cNvPr id="4112" name="Line 25"/>
          <p:cNvSpPr>
            <a:spLocks noChangeShapeType="1"/>
          </p:cNvSpPr>
          <p:nvPr/>
        </p:nvSpPr>
        <p:spPr bwMode="auto">
          <a:xfrm flipH="1">
            <a:off x="4597898" y="3987872"/>
            <a:ext cx="6286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3" name="Rectangle 26"/>
          <p:cNvSpPr>
            <a:spLocks noChangeArrowheads="1"/>
          </p:cNvSpPr>
          <p:nvPr/>
        </p:nvSpPr>
        <p:spPr bwMode="auto">
          <a:xfrm>
            <a:off x="5324974" y="1966984"/>
            <a:ext cx="2130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infinite at the origin</a:t>
            </a:r>
          </a:p>
        </p:txBody>
      </p:sp>
      <p:sp>
        <p:nvSpPr>
          <p:cNvPr id="4114" name="Line 27"/>
          <p:cNvSpPr>
            <a:spLocks noChangeShapeType="1"/>
          </p:cNvSpPr>
          <p:nvPr/>
        </p:nvSpPr>
        <p:spPr bwMode="auto">
          <a:xfrm flipH="1">
            <a:off x="4508998" y="2144784"/>
            <a:ext cx="6286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5" name="Rectangle 28"/>
          <p:cNvSpPr>
            <a:spLocks noChangeArrowheads="1"/>
          </p:cNvSpPr>
          <p:nvPr/>
        </p:nvSpPr>
        <p:spPr bwMode="auto">
          <a:xfrm>
            <a:off x="5494836" y="3275084"/>
            <a:ext cx="168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incoming wave</a:t>
            </a:r>
          </a:p>
        </p:txBody>
      </p:sp>
      <p:sp>
        <p:nvSpPr>
          <p:cNvPr id="4116" name="Line 29"/>
          <p:cNvSpPr>
            <a:spLocks noChangeShapeType="1"/>
          </p:cNvSpPr>
          <p:nvPr/>
        </p:nvSpPr>
        <p:spPr bwMode="auto">
          <a:xfrm flipH="1">
            <a:off x="4593135" y="3440184"/>
            <a:ext cx="6286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676DAAC-7932-4ECA-8F63-EAAC0CD6038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600201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 dirty="0"/>
          </a:p>
          <a:p>
            <a:pPr eaLnBrk="1" hangingPunct="1">
              <a:buFontTx/>
              <a:buNone/>
            </a:pPr>
            <a:endParaRPr lang="en-US" sz="2800" b="1" dirty="0"/>
          </a:p>
          <a:p>
            <a:pPr eaLnBrk="1" hangingPunct="1">
              <a:buFontTx/>
              <a:buNone/>
            </a:pPr>
            <a:endParaRPr lang="en-US" sz="2800" b="1" dirty="0"/>
          </a:p>
          <a:p>
            <a:pPr eaLnBrk="1" hangingPunct="1">
              <a:buFontTx/>
              <a:buNone/>
            </a:pPr>
            <a:endParaRPr lang="en-US" sz="2800" b="1" dirty="0"/>
          </a:p>
          <a:p>
            <a:pPr eaLnBrk="1" hangingPunct="1">
              <a:buFontTx/>
              <a:buNone/>
            </a:pPr>
            <a:endParaRPr lang="en-US" sz="2800" b="1" dirty="0"/>
          </a:p>
        </p:txBody>
      </p:sp>
      <p:sp>
        <p:nvSpPr>
          <p:cNvPr id="31754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5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6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7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8" name="Text Box 42"/>
          <p:cNvSpPr txBox="1">
            <a:spLocks noChangeArrowheads="1"/>
          </p:cNvSpPr>
          <p:nvPr/>
        </p:nvSpPr>
        <p:spPr bwMode="auto">
          <a:xfrm>
            <a:off x="1052443" y="1176670"/>
            <a:ext cx="1510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Final result: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D66E7D05-F44C-442C-91FA-04FE37B8E664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00355354-F8EF-79A9-4DC7-9A50D9AC1C60}"/>
              </a:ext>
            </a:extLst>
          </p:cNvPr>
          <p:cNvGrpSpPr>
            <a:grpSpLocks/>
          </p:cNvGrpSpPr>
          <p:nvPr/>
        </p:nvGrpSpPr>
        <p:grpSpPr bwMode="auto">
          <a:xfrm>
            <a:off x="3389188" y="1790744"/>
            <a:ext cx="5075237" cy="1412875"/>
            <a:chOff x="1299" y="1298"/>
            <a:chExt cx="3197" cy="890"/>
          </a:xfrm>
        </p:grpSpPr>
        <p:graphicFrame>
          <p:nvGraphicFramePr>
            <p:cNvPr id="8" name="Object 11">
              <a:extLst>
                <a:ext uri="{FF2B5EF4-FFF2-40B4-BE49-F238E27FC236}">
                  <a16:creationId xmlns:a16="http://schemas.microsoft.com/office/drawing/2014/main" id="{86220568-CECE-4AF0-8FB4-B6D3E3FC83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60" y="1298"/>
            <a:ext cx="135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58" name="Equation" r:id="rId3" imgW="126720" imgH="126720" progId="Equation.DSMT4">
                    <p:embed/>
                  </p:oleObj>
                </mc:Choice>
                <mc:Fallback>
                  <p:oleObj name="Equation" r:id="rId3" imgW="126720" imgH="126720" progId="Equation.DSMT4">
                    <p:embed/>
                    <p:pic>
                      <p:nvPicPr>
                        <p:cNvPr id="8" name="Object 11">
                          <a:extLst>
                            <a:ext uri="{FF2B5EF4-FFF2-40B4-BE49-F238E27FC236}">
                              <a16:creationId xmlns:a16="http://schemas.microsoft.com/office/drawing/2014/main" id="{86220568-CECE-4AF0-8FB4-B6D3E3FC837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0" y="1298"/>
                          <a:ext cx="135" cy="1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Line 12">
              <a:extLst>
                <a:ext uri="{FF2B5EF4-FFF2-40B4-BE49-F238E27FC236}">
                  <a16:creationId xmlns:a16="http://schemas.microsoft.com/office/drawing/2014/main" id="{5D30D375-0725-E83A-D247-A55567671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2121"/>
              <a:ext cx="2444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F122BD80-3CF4-57AC-7C90-86CE98558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" y="1662"/>
              <a:ext cx="2452" cy="44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5">
              <a:extLst>
                <a:ext uri="{FF2B5EF4-FFF2-40B4-BE49-F238E27FC236}">
                  <a16:creationId xmlns:a16="http://schemas.microsoft.com/office/drawing/2014/main" id="{1D1FB2F7-3683-0F62-3228-C873E959DF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1294" y="1874"/>
              <a:ext cx="434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2" name="Object 16">
              <a:extLst>
                <a:ext uri="{FF2B5EF4-FFF2-40B4-BE49-F238E27FC236}">
                  <a16:creationId xmlns:a16="http://schemas.microsoft.com/office/drawing/2014/main" id="{03307646-7580-B3B1-5F7F-4BC39580263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99" y="1785"/>
            <a:ext cx="146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59" name="Equation" r:id="rId5" imgW="126720" imgH="177480" progId="Equation.DSMT4">
                    <p:embed/>
                  </p:oleObj>
                </mc:Choice>
                <mc:Fallback>
                  <p:oleObj name="Equation" r:id="rId5" imgW="126720" imgH="177480" progId="Equation.DSMT4">
                    <p:embed/>
                    <p:pic>
                      <p:nvPicPr>
                        <p:cNvPr id="12" name="Object 16">
                          <a:extLst>
                            <a:ext uri="{FF2B5EF4-FFF2-40B4-BE49-F238E27FC236}">
                              <a16:creationId xmlns:a16="http://schemas.microsoft.com/office/drawing/2014/main" id="{03307646-7580-B3B1-5F7F-4BC39580263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9" y="1785"/>
                          <a:ext cx="146" cy="20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7">
              <a:extLst>
                <a:ext uri="{FF2B5EF4-FFF2-40B4-BE49-F238E27FC236}">
                  <a16:creationId xmlns:a16="http://schemas.microsoft.com/office/drawing/2014/main" id="{F6BCF6C6-9BCA-ACEC-355B-46CA88DFE96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75" y="1714"/>
            <a:ext cx="471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60" name="Equation" r:id="rId7" imgW="368280" imgH="228600" progId="Equation.DSMT4">
                    <p:embed/>
                  </p:oleObj>
                </mc:Choice>
                <mc:Fallback>
                  <p:oleObj name="Equation" r:id="rId7" imgW="368280" imgH="228600" progId="Equation.DSMT4">
                    <p:embed/>
                    <p:pic>
                      <p:nvPicPr>
                        <p:cNvPr id="13" name="Object 17">
                          <a:extLst>
                            <a:ext uri="{FF2B5EF4-FFF2-40B4-BE49-F238E27FC236}">
                              <a16:creationId xmlns:a16="http://schemas.microsoft.com/office/drawing/2014/main" id="{F6BCF6C6-9BCA-ACEC-355B-46CA88DFE96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" y="1714"/>
                          <a:ext cx="471" cy="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A4A50415-3E2C-9296-2DF7-A7327686F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1650"/>
              <a:ext cx="55" cy="456"/>
            </a:xfrm>
            <a:prstGeom prst="rect">
              <a:avLst/>
            </a:prstGeom>
            <a:gradFill rotWithShape="1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9525" algn="ctr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1">
              <a:extLst>
                <a:ext uri="{FF2B5EF4-FFF2-40B4-BE49-F238E27FC236}">
                  <a16:creationId xmlns:a16="http://schemas.microsoft.com/office/drawing/2014/main" id="{0BDA459B-44AF-70E6-7872-8C847EA10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9" y="1755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2">
              <a:extLst>
                <a:ext uri="{FF2B5EF4-FFF2-40B4-BE49-F238E27FC236}">
                  <a16:creationId xmlns:a16="http://schemas.microsoft.com/office/drawing/2014/main" id="{30162339-76FC-E8A7-67FC-300C896819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15" y="1756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3">
              <a:extLst>
                <a:ext uri="{FF2B5EF4-FFF2-40B4-BE49-F238E27FC236}">
                  <a16:creationId xmlns:a16="http://schemas.microsoft.com/office/drawing/2014/main" id="{221B4249-27A4-9852-36FE-5596C44891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80" y="1323"/>
              <a:ext cx="0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" name="Object 24">
              <a:extLst>
                <a:ext uri="{FF2B5EF4-FFF2-40B4-BE49-F238E27FC236}">
                  <a16:creationId xmlns:a16="http://schemas.microsoft.com/office/drawing/2014/main" id="{6C6AF022-32B2-7BDE-CB02-F7A31E0FBD1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41" y="1694"/>
            <a:ext cx="202" cy="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61" name="Equation" r:id="rId9" imgW="203040" imgH="177480" progId="Equation.DSMT4">
                    <p:embed/>
                  </p:oleObj>
                </mc:Choice>
                <mc:Fallback>
                  <p:oleObj name="Equation" r:id="rId9" imgW="203040" imgH="177480" progId="Equation.DSMT4">
                    <p:embed/>
                    <p:pic>
                      <p:nvPicPr>
                        <p:cNvPr id="19" name="Object 24">
                          <a:extLst>
                            <a:ext uri="{FF2B5EF4-FFF2-40B4-BE49-F238E27FC236}">
                              <a16:creationId xmlns:a16="http://schemas.microsoft.com/office/drawing/2014/main" id="{6C6AF022-32B2-7BDE-CB02-F7A31E0FBD1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" y="1694"/>
                          <a:ext cx="202" cy="1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Line 25">
              <a:extLst>
                <a:ext uri="{FF2B5EF4-FFF2-40B4-BE49-F238E27FC236}">
                  <a16:creationId xmlns:a16="http://schemas.microsoft.com/office/drawing/2014/main" id="{907C1EB9-D5ED-048E-9201-A5DB21B84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5" y="2109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graphicFrame>
          <p:nvGraphicFramePr>
            <p:cNvPr id="21" name="Object 26">
              <a:extLst>
                <a:ext uri="{FF2B5EF4-FFF2-40B4-BE49-F238E27FC236}">
                  <a16:creationId xmlns:a16="http://schemas.microsoft.com/office/drawing/2014/main" id="{D2BF00EB-FEC9-2A56-919E-DD380BA88CB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61" y="2040"/>
            <a:ext cx="135" cy="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62" name="Equation" r:id="rId11" imgW="126720" imgH="139680" progId="Equation.DSMT4">
                    <p:embed/>
                  </p:oleObj>
                </mc:Choice>
                <mc:Fallback>
                  <p:oleObj name="Equation" r:id="rId11" imgW="126720" imgH="139680" progId="Equation.DSMT4">
                    <p:embed/>
                    <p:pic>
                      <p:nvPicPr>
                        <p:cNvPr id="21" name="Object 26">
                          <a:extLst>
                            <a:ext uri="{FF2B5EF4-FFF2-40B4-BE49-F238E27FC236}">
                              <a16:creationId xmlns:a16="http://schemas.microsoft.com/office/drawing/2014/main" id="{D2BF00EB-FEC9-2A56-919E-DD380BA88CB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1" y="2040"/>
                          <a:ext cx="135" cy="1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27">
              <a:extLst>
                <a:ext uri="{FF2B5EF4-FFF2-40B4-BE49-F238E27FC236}">
                  <a16:creationId xmlns:a16="http://schemas.microsoft.com/office/drawing/2014/main" id="{6B0C67E6-7199-0EA5-E3D6-10141A378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" y="187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i="1">
                  <a:latin typeface="Times New Roman" pitchFamily="18" charset="0"/>
                  <a:sym typeface="Symbol" pitchFamily="18" charset="2"/>
                </a:rPr>
                <a:t>b</a:t>
              </a:r>
              <a:endParaRPr lang="en-US" i="1">
                <a:latin typeface="Times New Roman" pitchFamily="18" charset="0"/>
              </a:endParaRPr>
            </a:p>
          </p:txBody>
        </p:sp>
        <p:grpSp>
          <p:nvGrpSpPr>
            <p:cNvPr id="23" name="Group 28">
              <a:extLst>
                <a:ext uri="{FF2B5EF4-FFF2-40B4-BE49-F238E27FC236}">
                  <a16:creationId xmlns:a16="http://schemas.microsoft.com/office/drawing/2014/main" id="{8B8B2640-AA19-1024-EA73-41F7CF4C9C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2" y="2053"/>
              <a:ext cx="57" cy="57"/>
              <a:chOff x="2577" y="2425"/>
              <a:chExt cx="57" cy="57"/>
            </a:xfrm>
          </p:grpSpPr>
          <p:sp>
            <p:nvSpPr>
              <p:cNvPr id="37" name="Oval 29">
                <a:extLst>
                  <a:ext uri="{FF2B5EF4-FFF2-40B4-BE49-F238E27FC236}">
                    <a16:creationId xmlns:a16="http://schemas.microsoft.com/office/drawing/2014/main" id="{B89519A9-BD73-7D57-E343-F095A5A68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7" y="2425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30">
                <a:extLst>
                  <a:ext uri="{FF2B5EF4-FFF2-40B4-BE49-F238E27FC236}">
                    <a16:creationId xmlns:a16="http://schemas.microsoft.com/office/drawing/2014/main" id="{73EF8A28-3D16-F6D6-7D42-86C404542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592" y="244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31">
              <a:extLst>
                <a:ext uri="{FF2B5EF4-FFF2-40B4-BE49-F238E27FC236}">
                  <a16:creationId xmlns:a16="http://schemas.microsoft.com/office/drawing/2014/main" id="{57F2221B-21A0-E9B0-8D92-2403BB1B7C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6" y="2053"/>
              <a:ext cx="57" cy="57"/>
              <a:chOff x="2577" y="2425"/>
              <a:chExt cx="57" cy="57"/>
            </a:xfrm>
          </p:grpSpPr>
          <p:sp>
            <p:nvSpPr>
              <p:cNvPr id="35" name="Oval 32">
                <a:extLst>
                  <a:ext uri="{FF2B5EF4-FFF2-40B4-BE49-F238E27FC236}">
                    <a16:creationId xmlns:a16="http://schemas.microsoft.com/office/drawing/2014/main" id="{49BEB616-6E0C-6C82-CFB3-4DBC7A413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7" y="2425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33">
                <a:extLst>
                  <a:ext uri="{FF2B5EF4-FFF2-40B4-BE49-F238E27FC236}">
                    <a16:creationId xmlns:a16="http://schemas.microsoft.com/office/drawing/2014/main" id="{A00DCF5E-B33D-C15C-A9D3-2DC515E4B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592" y="244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34">
              <a:extLst>
                <a:ext uri="{FF2B5EF4-FFF2-40B4-BE49-F238E27FC236}">
                  <a16:creationId xmlns:a16="http://schemas.microsoft.com/office/drawing/2014/main" id="{F588B724-3E3D-D522-1E7B-C3C0063FD5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7" y="2054"/>
              <a:ext cx="57" cy="57"/>
              <a:chOff x="2690" y="2356"/>
              <a:chExt cx="57" cy="57"/>
            </a:xfrm>
          </p:grpSpPr>
          <p:sp>
            <p:nvSpPr>
              <p:cNvPr id="32" name="Oval 35">
                <a:extLst>
                  <a:ext uri="{FF2B5EF4-FFF2-40B4-BE49-F238E27FC236}">
                    <a16:creationId xmlns:a16="http://schemas.microsoft.com/office/drawing/2014/main" id="{1DFE8AC0-D760-C8C1-2388-EEB3A256E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0" y="2356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36">
                <a:extLst>
                  <a:ext uri="{FF2B5EF4-FFF2-40B4-BE49-F238E27FC236}">
                    <a16:creationId xmlns:a16="http://schemas.microsoft.com/office/drawing/2014/main" id="{B6BE372B-F1ED-02C8-3DFF-77FC09224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6" y="2368"/>
                <a:ext cx="43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37">
                <a:extLst>
                  <a:ext uri="{FF2B5EF4-FFF2-40B4-BE49-F238E27FC236}">
                    <a16:creationId xmlns:a16="http://schemas.microsoft.com/office/drawing/2014/main" id="{223E264C-82FE-D0C5-143E-FC75451C2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2368"/>
                <a:ext cx="40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38">
              <a:extLst>
                <a:ext uri="{FF2B5EF4-FFF2-40B4-BE49-F238E27FC236}">
                  <a16:creationId xmlns:a16="http://schemas.microsoft.com/office/drawing/2014/main" id="{D2871718-8EEA-52EA-F759-FD32B21959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0" y="2055"/>
              <a:ext cx="57" cy="57"/>
              <a:chOff x="2690" y="2356"/>
              <a:chExt cx="57" cy="57"/>
            </a:xfrm>
          </p:grpSpPr>
          <p:sp>
            <p:nvSpPr>
              <p:cNvPr id="29" name="Oval 39">
                <a:extLst>
                  <a:ext uri="{FF2B5EF4-FFF2-40B4-BE49-F238E27FC236}">
                    <a16:creationId xmlns:a16="http://schemas.microsoft.com/office/drawing/2014/main" id="{BC213412-B256-19F1-2D7A-1DBF26282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0" y="2356"/>
                <a:ext cx="57" cy="57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40">
                <a:extLst>
                  <a:ext uri="{FF2B5EF4-FFF2-40B4-BE49-F238E27FC236}">
                    <a16:creationId xmlns:a16="http://schemas.microsoft.com/office/drawing/2014/main" id="{7C726344-C490-F997-AB16-85BA159FD1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6" y="2368"/>
                <a:ext cx="43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41">
                <a:extLst>
                  <a:ext uri="{FF2B5EF4-FFF2-40B4-BE49-F238E27FC236}">
                    <a16:creationId xmlns:a16="http://schemas.microsoft.com/office/drawing/2014/main" id="{4F5B5677-5F59-4374-6C37-B118A8D0E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2368"/>
                <a:ext cx="40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" name="Line 42">
              <a:extLst>
                <a:ext uri="{FF2B5EF4-FFF2-40B4-BE49-F238E27FC236}">
                  <a16:creationId xmlns:a16="http://schemas.microsoft.com/office/drawing/2014/main" id="{038131D0-6B6B-85B9-6B60-183AF5CC84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2" y="2007"/>
              <a:ext cx="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43">
              <a:extLst>
                <a:ext uri="{FF2B5EF4-FFF2-40B4-BE49-F238E27FC236}">
                  <a16:creationId xmlns:a16="http://schemas.microsoft.com/office/drawing/2014/main" id="{4A1EE47F-FB5B-1F62-1EA2-2622253F1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2" y="1977"/>
              <a:ext cx="0" cy="1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8A26A1E8-3CDD-05D0-4F66-AA1D4BB4D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0" y="1648"/>
              <a:ext cx="2444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ectangle 104">
            <a:extLst>
              <a:ext uri="{FF2B5EF4-FFF2-40B4-BE49-F238E27FC236}">
                <a16:creationId xmlns:a16="http://schemas.microsoft.com/office/drawing/2014/main" id="{DC734F35-E471-F98C-3403-E54FDB22A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9" y="65317"/>
            <a:ext cx="42576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Frill Model (cont.)</a:t>
            </a: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89272FE8-C7DC-3CF4-1314-E8BB46F2D1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603235"/>
              </p:ext>
            </p:extLst>
          </p:nvPr>
        </p:nvGraphicFramePr>
        <p:xfrm>
          <a:off x="1079689" y="4074379"/>
          <a:ext cx="98552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3" name="Equation" r:id="rId13" imgW="9855835" imgH="1108227" progId="Equation.DSMT4">
                  <p:embed/>
                </p:oleObj>
              </mc:Choice>
              <mc:Fallback>
                <p:oleObj name="Equation" r:id="rId13" imgW="9855835" imgH="1108227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89272FE8-C7DC-3CF4-1314-E8BB46F2D1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79689" y="4074379"/>
                        <a:ext cx="9855200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78892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21477" y="196851"/>
            <a:ext cx="8155459" cy="473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Effective Radius Approximation</a:t>
            </a:r>
          </a:p>
        </p:txBody>
      </p:sp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60" name="Rectangle 7"/>
          <p:cNvSpPr>
            <a:spLocks noChangeArrowheads="1"/>
          </p:cNvSpPr>
          <p:nvPr/>
        </p:nvSpPr>
        <p:spPr bwMode="auto">
          <a:xfrm>
            <a:off x="1248032" y="1377822"/>
            <a:ext cx="960737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0000FF"/>
                </a:solidFill>
              </a:rPr>
              <a:t>Here we </a:t>
            </a:r>
            <a:r>
              <a:rPr lang="en-US" sz="2000" b="0" dirty="0">
                <a:solidFill>
                  <a:srgbClr val="0000FF"/>
                </a:solidFill>
              </a:rPr>
              <a:t>derive the equivalent radius approximation for a flat strip. 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1069117" y="2565872"/>
            <a:ext cx="8105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Start by considering a probe of arbitrary cross section: </a:t>
            </a:r>
          </a:p>
        </p:txBody>
      </p:sp>
      <p:sp>
        <p:nvSpPr>
          <p:cNvPr id="35" name="Right Arrow 34"/>
          <p:cNvSpPr/>
          <p:nvPr/>
        </p:nvSpPr>
        <p:spPr bwMode="auto">
          <a:xfrm>
            <a:off x="5648326" y="3905251"/>
            <a:ext cx="523875" cy="352425"/>
          </a:xfrm>
          <a:prstGeom prst="rightArrow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7315200" y="3646488"/>
            <a:ext cx="941389" cy="801686"/>
            <a:chOff x="5791199" y="3646488"/>
            <a:chExt cx="941389" cy="801686"/>
          </a:xfrm>
        </p:grpSpPr>
        <p:sp>
          <p:nvSpPr>
            <p:cNvPr id="34" name="Oval 33"/>
            <p:cNvSpPr/>
            <p:nvPr/>
          </p:nvSpPr>
          <p:spPr bwMode="auto">
            <a:xfrm>
              <a:off x="5791199" y="3829049"/>
              <a:ext cx="619125" cy="619125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7" name="Straight Arrow Connector 36"/>
            <p:cNvCxnSpPr>
              <a:endCxn id="34" idx="7"/>
            </p:cNvCxnSpPr>
            <p:nvPr/>
          </p:nvCxnSpPr>
          <p:spPr bwMode="auto">
            <a:xfrm flipV="1">
              <a:off x="6115050" y="3919718"/>
              <a:ext cx="204605" cy="1950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38" name="Object 61"/>
            <p:cNvGraphicFramePr>
              <a:graphicFrameLocks noChangeAspect="1"/>
            </p:cNvGraphicFramePr>
            <p:nvPr/>
          </p:nvGraphicFramePr>
          <p:xfrm>
            <a:off x="6488113" y="3646488"/>
            <a:ext cx="244475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64" name="Equation" r:id="rId3" imgW="126720" imgH="139680" progId="Equation.DSMT4">
                    <p:embed/>
                  </p:oleObj>
                </mc:Choice>
                <mc:Fallback>
                  <p:oleObj name="Equation" r:id="rId3" imgW="126720" imgH="139680" progId="Equation.DSMT4">
                    <p:embed/>
                    <p:pic>
                      <p:nvPicPr>
                        <p:cNvPr id="38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8113" y="3646488"/>
                          <a:ext cx="244475" cy="268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39"/>
          <p:cNvGrpSpPr/>
          <p:nvPr/>
        </p:nvGrpSpPr>
        <p:grpSpPr>
          <a:xfrm>
            <a:off x="3602038" y="3563938"/>
            <a:ext cx="1135062" cy="1587500"/>
            <a:chOff x="2078038" y="3563938"/>
            <a:chExt cx="1135062" cy="1587500"/>
          </a:xfrm>
        </p:grpSpPr>
        <p:sp>
          <p:nvSpPr>
            <p:cNvPr id="33" name="Freeform 32"/>
            <p:cNvSpPr/>
            <p:nvPr/>
          </p:nvSpPr>
          <p:spPr bwMode="auto">
            <a:xfrm>
              <a:off x="2078038" y="3563938"/>
              <a:ext cx="1135062" cy="1160462"/>
            </a:xfrm>
            <a:custGeom>
              <a:avLst/>
              <a:gdLst>
                <a:gd name="connsiteX0" fmla="*/ 860425 w 1149350"/>
                <a:gd name="connsiteY0" fmla="*/ 103187 h 1187450"/>
                <a:gd name="connsiteX1" fmla="*/ 612775 w 1149350"/>
                <a:gd name="connsiteY1" fmla="*/ 7937 h 1187450"/>
                <a:gd name="connsiteX2" fmla="*/ 174625 w 1149350"/>
                <a:gd name="connsiteY2" fmla="*/ 150812 h 1187450"/>
                <a:gd name="connsiteX3" fmla="*/ 31750 w 1149350"/>
                <a:gd name="connsiteY3" fmla="*/ 522287 h 1187450"/>
                <a:gd name="connsiteX4" fmla="*/ 69850 w 1149350"/>
                <a:gd name="connsiteY4" fmla="*/ 903287 h 1187450"/>
                <a:gd name="connsiteX5" fmla="*/ 450850 w 1149350"/>
                <a:gd name="connsiteY5" fmla="*/ 1150937 h 1187450"/>
                <a:gd name="connsiteX6" fmla="*/ 774700 w 1149350"/>
                <a:gd name="connsiteY6" fmla="*/ 1122362 h 1187450"/>
                <a:gd name="connsiteX7" fmla="*/ 1022350 w 1149350"/>
                <a:gd name="connsiteY7" fmla="*/ 1055687 h 1187450"/>
                <a:gd name="connsiteX8" fmla="*/ 1136650 w 1149350"/>
                <a:gd name="connsiteY8" fmla="*/ 798512 h 1187450"/>
                <a:gd name="connsiteX9" fmla="*/ 946150 w 1149350"/>
                <a:gd name="connsiteY9" fmla="*/ 588962 h 1187450"/>
                <a:gd name="connsiteX10" fmla="*/ 927100 w 1149350"/>
                <a:gd name="connsiteY10" fmla="*/ 331787 h 1187450"/>
                <a:gd name="connsiteX11" fmla="*/ 936625 w 1149350"/>
                <a:gd name="connsiteY11" fmla="*/ 198437 h 1187450"/>
                <a:gd name="connsiteX12" fmla="*/ 860425 w 1149350"/>
                <a:gd name="connsiteY12" fmla="*/ 103187 h 1187450"/>
                <a:gd name="connsiteX0" fmla="*/ 846137 w 1135062"/>
                <a:gd name="connsiteY0" fmla="*/ 103187 h 1160462"/>
                <a:gd name="connsiteX1" fmla="*/ 598487 w 1135062"/>
                <a:gd name="connsiteY1" fmla="*/ 7937 h 1160462"/>
                <a:gd name="connsiteX2" fmla="*/ 160337 w 1135062"/>
                <a:gd name="connsiteY2" fmla="*/ 150812 h 1160462"/>
                <a:gd name="connsiteX3" fmla="*/ 17462 w 1135062"/>
                <a:gd name="connsiteY3" fmla="*/ 522287 h 1160462"/>
                <a:gd name="connsiteX4" fmla="*/ 55562 w 1135062"/>
                <a:gd name="connsiteY4" fmla="*/ 903287 h 1160462"/>
                <a:gd name="connsiteX5" fmla="*/ 217487 w 1135062"/>
                <a:gd name="connsiteY5" fmla="*/ 1065212 h 1160462"/>
                <a:gd name="connsiteX6" fmla="*/ 436562 w 1135062"/>
                <a:gd name="connsiteY6" fmla="*/ 1150937 h 1160462"/>
                <a:gd name="connsiteX7" fmla="*/ 760412 w 1135062"/>
                <a:gd name="connsiteY7" fmla="*/ 1122362 h 1160462"/>
                <a:gd name="connsiteX8" fmla="*/ 1008062 w 1135062"/>
                <a:gd name="connsiteY8" fmla="*/ 1055687 h 1160462"/>
                <a:gd name="connsiteX9" fmla="*/ 1122362 w 1135062"/>
                <a:gd name="connsiteY9" fmla="*/ 798512 h 1160462"/>
                <a:gd name="connsiteX10" fmla="*/ 931862 w 1135062"/>
                <a:gd name="connsiteY10" fmla="*/ 588962 h 1160462"/>
                <a:gd name="connsiteX11" fmla="*/ 912812 w 1135062"/>
                <a:gd name="connsiteY11" fmla="*/ 331787 h 1160462"/>
                <a:gd name="connsiteX12" fmla="*/ 922337 w 1135062"/>
                <a:gd name="connsiteY12" fmla="*/ 198437 h 1160462"/>
                <a:gd name="connsiteX13" fmla="*/ 846137 w 1135062"/>
                <a:gd name="connsiteY13" fmla="*/ 103187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5062" h="1160462">
                  <a:moveTo>
                    <a:pt x="846137" y="103187"/>
                  </a:moveTo>
                  <a:cubicBezTo>
                    <a:pt x="792162" y="71437"/>
                    <a:pt x="712787" y="0"/>
                    <a:pt x="598487" y="7937"/>
                  </a:cubicBezTo>
                  <a:cubicBezTo>
                    <a:pt x="484187" y="15874"/>
                    <a:pt x="257174" y="65087"/>
                    <a:pt x="160337" y="150812"/>
                  </a:cubicBezTo>
                  <a:cubicBezTo>
                    <a:pt x="63500" y="236537"/>
                    <a:pt x="34925" y="396875"/>
                    <a:pt x="17462" y="522287"/>
                  </a:cubicBezTo>
                  <a:cubicBezTo>
                    <a:pt x="0" y="647700"/>
                    <a:pt x="22224" y="812799"/>
                    <a:pt x="55562" y="903287"/>
                  </a:cubicBezTo>
                  <a:cubicBezTo>
                    <a:pt x="88900" y="993775"/>
                    <a:pt x="153987" y="1023937"/>
                    <a:pt x="217487" y="1065212"/>
                  </a:cubicBezTo>
                  <a:cubicBezTo>
                    <a:pt x="280987" y="1106487"/>
                    <a:pt x="346075" y="1141412"/>
                    <a:pt x="436562" y="1150937"/>
                  </a:cubicBezTo>
                  <a:cubicBezTo>
                    <a:pt x="527050" y="1160462"/>
                    <a:pt x="665162" y="1138237"/>
                    <a:pt x="760412" y="1122362"/>
                  </a:cubicBezTo>
                  <a:cubicBezTo>
                    <a:pt x="855662" y="1106487"/>
                    <a:pt x="947737" y="1109662"/>
                    <a:pt x="1008062" y="1055687"/>
                  </a:cubicBezTo>
                  <a:cubicBezTo>
                    <a:pt x="1068387" y="1001712"/>
                    <a:pt x="1135062" y="876300"/>
                    <a:pt x="1122362" y="798512"/>
                  </a:cubicBezTo>
                  <a:cubicBezTo>
                    <a:pt x="1109662" y="720725"/>
                    <a:pt x="966787" y="666749"/>
                    <a:pt x="931862" y="588962"/>
                  </a:cubicBezTo>
                  <a:cubicBezTo>
                    <a:pt x="896937" y="511175"/>
                    <a:pt x="914399" y="396874"/>
                    <a:pt x="912812" y="331787"/>
                  </a:cubicBezTo>
                  <a:cubicBezTo>
                    <a:pt x="911225" y="266700"/>
                    <a:pt x="936624" y="238124"/>
                    <a:pt x="922337" y="198437"/>
                  </a:cubicBezTo>
                  <a:cubicBezTo>
                    <a:pt x="908050" y="158750"/>
                    <a:pt x="900112" y="134937"/>
                    <a:pt x="846137" y="103187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57350" name="Object 61"/>
            <p:cNvGraphicFramePr>
              <a:graphicFrameLocks noChangeAspect="1"/>
            </p:cNvGraphicFramePr>
            <p:nvPr/>
          </p:nvGraphicFramePr>
          <p:xfrm>
            <a:off x="2492375" y="4810125"/>
            <a:ext cx="2921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65" name="Equation" r:id="rId5" imgW="152280" imgH="177480" progId="Equation.DSMT4">
                    <p:embed/>
                  </p:oleObj>
                </mc:Choice>
                <mc:Fallback>
                  <p:oleObj name="Equation" r:id="rId5" imgW="152280" imgH="177480" progId="Equation.DSMT4">
                    <p:embed/>
                    <p:pic>
                      <p:nvPicPr>
                        <p:cNvPr id="57350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2375" y="4810125"/>
                          <a:ext cx="2921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7351" name="Object 61"/>
          <p:cNvGraphicFramePr>
            <a:graphicFrameLocks noChangeAspect="1"/>
          </p:cNvGraphicFramePr>
          <p:nvPr/>
        </p:nvGraphicFramePr>
        <p:xfrm>
          <a:off x="4753576" y="5352535"/>
          <a:ext cx="20716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6" name="Equation" r:id="rId7" imgW="1079280" imgH="228600" progId="Equation.DSMT4">
                  <p:embed/>
                </p:oleObj>
              </mc:Choice>
              <mc:Fallback>
                <p:oleObj name="Equation" r:id="rId7" imgW="1079280" imgH="228600" progId="Equation.DSMT4">
                  <p:embed/>
                  <p:pic>
                    <p:nvPicPr>
                      <p:cNvPr id="57351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576" y="5352535"/>
                        <a:ext cx="2071688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24104" y="6133843"/>
            <a:ext cx="11166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/>
              <a:t>We wish to find the effective radius </a:t>
            </a: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0" dirty="0"/>
              <a:t> of the round probe wire that best models the probe wire with contour </a:t>
            </a:r>
            <a:r>
              <a:rPr 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0" dirty="0"/>
              <a:t>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630195" y="1048308"/>
            <a:ext cx="8058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Approach:</a:t>
            </a:r>
            <a:r>
              <a:rPr lang="en-US" sz="2000" b="0" dirty="0">
                <a:solidFill>
                  <a:srgbClr val="0000FF"/>
                </a:solidFill>
              </a:rPr>
              <a:t> Equate complex power being radiated by the two objects.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71750" y="184785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Round wire: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266569" y="3731011"/>
            <a:ext cx="31077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For the round probe wire:  </a:t>
            </a:r>
          </a:p>
        </p:txBody>
      </p:sp>
      <p:graphicFrame>
        <p:nvGraphicFramePr>
          <p:cNvPr id="58373" name="Object 13"/>
          <p:cNvGraphicFramePr>
            <a:graphicFrameLocks noChangeAspect="1"/>
          </p:cNvGraphicFramePr>
          <p:nvPr/>
        </p:nvGraphicFramePr>
        <p:xfrm>
          <a:off x="4561616" y="3554500"/>
          <a:ext cx="452278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6" name="Equation" r:id="rId3" imgW="2374560" imgH="431640" progId="Equation.DSMT4">
                  <p:embed/>
                </p:oleObj>
              </mc:Choice>
              <mc:Fallback>
                <p:oleObj name="Equation" r:id="rId3" imgW="2374560" imgH="431640" progId="Equation.DSMT4">
                  <p:embed/>
                  <p:pic>
                    <p:nvPicPr>
                      <p:cNvPr id="583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1616" y="3554500"/>
                        <a:ext cx="4522788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5622925" y="2495550"/>
          <a:ext cx="20716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7" name="Equation" r:id="rId5" imgW="1079280" imgH="228600" progId="Equation.DSMT4">
                  <p:embed/>
                </p:oleObj>
              </mc:Choice>
              <mc:Fallback>
                <p:oleObj name="Equation" r:id="rId5" imgW="1079280" imgH="228600" progId="Equation.DSMT4">
                  <p:embed/>
                  <p:pic>
                    <p:nvPicPr>
                      <p:cNvPr id="583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2925" y="2495550"/>
                        <a:ext cx="2071688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517032"/>
              </p:ext>
            </p:extLst>
          </p:nvPr>
        </p:nvGraphicFramePr>
        <p:xfrm>
          <a:off x="2425700" y="4694238"/>
          <a:ext cx="6016625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8" name="Equation" r:id="rId7" imgW="3466800" imgH="1041120" progId="Equation.DSMT4">
                  <p:embed/>
                </p:oleObj>
              </mc:Choice>
              <mc:Fallback>
                <p:oleObj name="Equation" r:id="rId7" imgW="3466800" imgH="1041120" progId="Equation.DSMT4">
                  <p:embed/>
                  <p:pic>
                    <p:nvPicPr>
                      <p:cNvPr id="5837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4694238"/>
                        <a:ext cx="6016625" cy="180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4312413" y="1941513"/>
            <a:ext cx="2030722" cy="1133600"/>
            <a:chOff x="2788413" y="1941513"/>
            <a:chExt cx="2030722" cy="1133600"/>
          </a:xfrm>
        </p:grpSpPr>
        <p:sp>
          <p:nvSpPr>
            <p:cNvPr id="34" name="Oval 33"/>
            <p:cNvSpPr/>
            <p:nvPr/>
          </p:nvSpPr>
          <p:spPr bwMode="auto">
            <a:xfrm>
              <a:off x="2981324" y="2124074"/>
              <a:ext cx="619125" cy="619125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7" name="Straight Arrow Connector 36"/>
            <p:cNvCxnSpPr>
              <a:endCxn id="34" idx="7"/>
            </p:cNvCxnSpPr>
            <p:nvPr/>
          </p:nvCxnSpPr>
          <p:spPr bwMode="auto">
            <a:xfrm flipV="1">
              <a:off x="3305175" y="2214743"/>
              <a:ext cx="204605" cy="1950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38" name="Object 61"/>
            <p:cNvGraphicFramePr>
              <a:graphicFrameLocks noChangeAspect="1"/>
            </p:cNvGraphicFramePr>
            <p:nvPr/>
          </p:nvGraphicFramePr>
          <p:xfrm>
            <a:off x="3678238" y="1941513"/>
            <a:ext cx="242887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09" name="Equation" r:id="rId9" imgW="126720" imgH="139680" progId="Equation.DSMT4">
                    <p:embed/>
                  </p:oleObj>
                </mc:Choice>
                <mc:Fallback>
                  <p:oleObj name="Equation" r:id="rId9" imgW="126720" imgH="139680" progId="Equation.DSMT4">
                    <p:embed/>
                    <p:pic>
                      <p:nvPicPr>
                        <p:cNvPr id="38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8238" y="1941513"/>
                          <a:ext cx="242887" cy="268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76" name="Object 8"/>
            <p:cNvGraphicFramePr>
              <a:graphicFrameLocks noChangeAspect="1"/>
            </p:cNvGraphicFramePr>
            <p:nvPr/>
          </p:nvGraphicFramePr>
          <p:xfrm>
            <a:off x="4282560" y="1977200"/>
            <a:ext cx="536575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10" name="Equation" r:id="rId11" imgW="279360" imgH="164880" progId="Equation.DSMT4">
                    <p:embed/>
                  </p:oleObj>
                </mc:Choice>
                <mc:Fallback>
                  <p:oleObj name="Equation" r:id="rId11" imgW="279360" imgH="164880" progId="Equation.DSMT4">
                    <p:embed/>
                    <p:pic>
                      <p:nvPicPr>
                        <p:cNvPr id="5837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2560" y="1977200"/>
                          <a:ext cx="536575" cy="315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61"/>
            <p:cNvGraphicFramePr>
              <a:graphicFrameLocks noChangeAspect="1"/>
            </p:cNvGraphicFramePr>
            <p:nvPr/>
          </p:nvGraphicFramePr>
          <p:xfrm>
            <a:off x="2788413" y="2707575"/>
            <a:ext cx="306281" cy="367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11" name="Equation" r:id="rId13" imgW="190440" imgH="228600" progId="Equation.DSMT4">
                    <p:embed/>
                  </p:oleObj>
                </mc:Choice>
                <mc:Fallback>
                  <p:oleObj name="Equation" r:id="rId13" imgW="190440" imgH="228600" progId="Equation.DSMT4">
                    <p:embed/>
                    <p:pic>
                      <p:nvPicPr>
                        <p:cNvPr id="20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8413" y="2707575"/>
                          <a:ext cx="306281" cy="367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9B414F8D-F45F-CD01-72D7-2C82BF29F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179" y="135067"/>
            <a:ext cx="971241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Effective Radius Approximation (cont.)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graphicFrame>
        <p:nvGraphicFramePr>
          <p:cNvPr id="5837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447556"/>
              </p:ext>
            </p:extLst>
          </p:nvPr>
        </p:nvGraphicFramePr>
        <p:xfrm>
          <a:off x="1393825" y="1068388"/>
          <a:ext cx="54197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6" name="Equation" r:id="rId3" imgW="3124080" imgH="482400" progId="Equation.DSMT4">
                  <p:embed/>
                </p:oleObj>
              </mc:Choice>
              <mc:Fallback>
                <p:oleObj name="Equation" r:id="rId3" imgW="3124080" imgH="482400" progId="Equation.DSMT4">
                  <p:embed/>
                  <p:pic>
                    <p:nvPicPr>
                      <p:cNvPr id="5837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1068388"/>
                        <a:ext cx="5419725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3571876" y="2319339"/>
          <a:ext cx="9699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7" name="Equation" r:id="rId5" imgW="558720" imgH="203040" progId="Equation.DSMT4">
                  <p:embed/>
                </p:oleObj>
              </mc:Choice>
              <mc:Fallback>
                <p:oleObj name="Equation" r:id="rId5" imgW="558720" imgH="203040" progId="Equation.DSMT4">
                  <p:embed/>
                  <p:pic>
                    <p:nvPicPr>
                      <p:cNvPr id="593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6" y="2319339"/>
                        <a:ext cx="969963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897036"/>
              </p:ext>
            </p:extLst>
          </p:nvPr>
        </p:nvGraphicFramePr>
        <p:xfrm>
          <a:off x="3595688" y="2886075"/>
          <a:ext cx="31686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8" name="Equation" r:id="rId7" imgW="1612800" imgH="393480" progId="Equation.DSMT4">
                  <p:embed/>
                </p:oleObj>
              </mc:Choice>
              <mc:Fallback>
                <p:oleObj name="Equation" r:id="rId7" imgW="1612800" imgH="393480" progId="Equation.DSMT4">
                  <p:embed/>
                  <p:pic>
                    <p:nvPicPr>
                      <p:cNvPr id="5940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8" y="2886075"/>
                        <a:ext cx="316865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997075" y="5329238"/>
            <a:ext cx="1390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Next, use 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844551" y="4011613"/>
            <a:ext cx="71151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Assume that the radius is small compared with a wavelength:</a:t>
            </a:r>
          </a:p>
        </p:txBody>
      </p:sp>
      <p:graphicFrame>
        <p:nvGraphicFramePr>
          <p:cNvPr id="5940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240857"/>
              </p:ext>
            </p:extLst>
          </p:nvPr>
        </p:nvGraphicFramePr>
        <p:xfrm>
          <a:off x="3849688" y="4457700"/>
          <a:ext cx="24955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9" name="Equation" r:id="rId9" imgW="1269720" imgH="393480" progId="Equation.DSMT4">
                  <p:embed/>
                </p:oleObj>
              </mc:Choice>
              <mc:Fallback>
                <p:oleObj name="Equation" r:id="rId9" imgW="1269720" imgH="393480" progId="Equation.DSMT4">
                  <p:embed/>
                  <p:pic>
                    <p:nvPicPr>
                      <p:cNvPr id="5940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4457700"/>
                        <a:ext cx="249555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2" name="Object 10"/>
          <p:cNvGraphicFramePr>
            <a:graphicFrameLocks noChangeAspect="1"/>
          </p:cNvGraphicFramePr>
          <p:nvPr/>
        </p:nvGraphicFramePr>
        <p:xfrm>
          <a:off x="3386139" y="5639833"/>
          <a:ext cx="4478337" cy="811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0" name="Equation" r:id="rId11" imgW="2527200" imgH="457200" progId="Equation.DSMT4">
                  <p:embed/>
                </p:oleObj>
              </mc:Choice>
              <mc:Fallback>
                <p:oleObj name="Equation" r:id="rId11" imgW="2527200" imgH="457200" progId="Equation.DSMT4">
                  <p:embed/>
                  <p:pic>
                    <p:nvPicPr>
                      <p:cNvPr id="594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9" y="5639833"/>
                        <a:ext cx="4478337" cy="811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2778126" y="2262188"/>
            <a:ext cx="7524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Use 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8B99400-F3A3-811B-A611-408607FB2E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55063" y="3084512"/>
          <a:ext cx="240982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1" name="Equation" r:id="rId13" imgW="1600200" imgH="266400" progId="Equation.DSMT4">
                  <p:embed/>
                </p:oleObj>
              </mc:Choice>
              <mc:Fallback>
                <p:oleObj name="Equation" r:id="rId13" imgW="1600200" imgH="2664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8B99400-F3A3-811B-A611-408607FB2E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755063" y="3084512"/>
                        <a:ext cx="240982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EAAD265-E2A8-C995-84F8-6FD3B42F52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07549" y="3611562"/>
          <a:ext cx="1738469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2" name="Equation" r:id="rId15" imgW="1193760" imgH="253800" progId="Equation.DSMT4">
                  <p:embed/>
                </p:oleObj>
              </mc:Choice>
              <mc:Fallback>
                <p:oleObj name="Equation" r:id="rId15" imgW="1193760" imgH="253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EAAD265-E2A8-C995-84F8-6FD3B42F52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607549" y="3611562"/>
                        <a:ext cx="1738469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BE2FDB3B-937D-B7E0-CE17-61D9874CE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1" y="178316"/>
            <a:ext cx="971241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Effective Radius Approximation (cont.)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978025" y="1236663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We then have</a:t>
            </a:r>
          </a:p>
        </p:txBody>
      </p:sp>
      <p:graphicFrame>
        <p:nvGraphicFramePr>
          <p:cNvPr id="5940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650917"/>
              </p:ext>
            </p:extLst>
          </p:nvPr>
        </p:nvGraphicFramePr>
        <p:xfrm>
          <a:off x="3263900" y="1773238"/>
          <a:ext cx="384175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" name="Equation" r:id="rId3" imgW="1955520" imgH="482400" progId="Equation.DSMT4">
                  <p:embed/>
                </p:oleObj>
              </mc:Choice>
              <mc:Fallback>
                <p:oleObj name="Equation" r:id="rId3" imgW="1955520" imgH="482400" progId="Equation.DSMT4">
                  <p:embed/>
                  <p:pic>
                    <p:nvPicPr>
                      <p:cNvPr id="5940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1773238"/>
                        <a:ext cx="3841750" cy="950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179223"/>
              </p:ext>
            </p:extLst>
          </p:nvPr>
        </p:nvGraphicFramePr>
        <p:xfrm>
          <a:off x="3432175" y="3522663"/>
          <a:ext cx="349567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1" name="Equation" r:id="rId5" imgW="1777680" imgH="457200" progId="Equation.DSMT4">
                  <p:embed/>
                </p:oleObj>
              </mc:Choice>
              <mc:Fallback>
                <p:oleObj name="Equation" r:id="rId5" imgW="1777680" imgH="457200" progId="Equation.DSMT4">
                  <p:embed/>
                  <p:pic>
                    <p:nvPicPr>
                      <p:cNvPr id="604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3522663"/>
                        <a:ext cx="3495675" cy="9001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901951" y="2903538"/>
            <a:ext cx="504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835150" y="5056188"/>
            <a:ext cx="5314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rgbClr val="0000FF"/>
                </a:solidFill>
              </a:rPr>
              <a:t>Next, we consider the </a:t>
            </a:r>
            <a:r>
              <a:rPr lang="en-US" sz="2000" b="0" u="sng" dirty="0">
                <a:solidFill>
                  <a:srgbClr val="0000FF"/>
                </a:solidFill>
              </a:rPr>
              <a:t>arbitrary-shaped</a:t>
            </a:r>
            <a:r>
              <a:rPr lang="en-US" sz="2000" b="0" dirty="0">
                <a:solidFill>
                  <a:srgbClr val="0000FF"/>
                </a:solidFill>
              </a:rPr>
              <a:t> wire.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41C0C29-3DEB-B811-2100-08F668DB3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536" y="159781"/>
            <a:ext cx="971241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Effective Radius Approximation (cont.)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89026" y="1279525"/>
            <a:ext cx="2917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Arbitrary-shaped wire:</a:t>
            </a:r>
          </a:p>
        </p:txBody>
      </p:sp>
      <p:graphicFrame>
        <p:nvGraphicFramePr>
          <p:cNvPr id="19" name="Object 6"/>
          <p:cNvGraphicFramePr>
            <a:graphicFrameLocks noChangeAspect="1"/>
          </p:cNvGraphicFramePr>
          <p:nvPr/>
        </p:nvGraphicFramePr>
        <p:xfrm>
          <a:off x="6242050" y="2152650"/>
          <a:ext cx="20716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9" name="Equation" r:id="rId3" imgW="1079280" imgH="228600" progId="Equation.DSMT4">
                  <p:embed/>
                </p:oleObj>
              </mc:Choice>
              <mc:Fallback>
                <p:oleObj name="Equation" r:id="rId3" imgW="1079280" imgH="228600" progId="Equation.DSMT4">
                  <p:embed/>
                  <p:pic>
                    <p:nvPicPr>
                      <p:cNvPr id="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2152650"/>
                        <a:ext cx="2071688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/>
        </p:nvGraphicFramePr>
        <p:xfrm>
          <a:off x="6046789" y="1460501"/>
          <a:ext cx="5365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0" name="Equation" r:id="rId5" imgW="279360" imgH="164880" progId="Equation.DSMT4">
                  <p:embed/>
                </p:oleObj>
              </mc:Choice>
              <mc:Fallback>
                <p:oleObj name="Equation" r:id="rId5" imgW="279360" imgH="164880" progId="Equation.DSMT4">
                  <p:embed/>
                  <p:pic>
                    <p:nvPicPr>
                      <p:cNvPr id="2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9" y="1460501"/>
                        <a:ext cx="5365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216151" y="5143500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where</a:t>
            </a:r>
          </a:p>
        </p:txBody>
      </p:sp>
      <p:graphicFrame>
        <p:nvGraphicFramePr>
          <p:cNvPr id="614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475151"/>
              </p:ext>
            </p:extLst>
          </p:nvPr>
        </p:nvGraphicFramePr>
        <p:xfrm>
          <a:off x="3548063" y="3735388"/>
          <a:ext cx="304641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1" name="Equation" r:id="rId7" imgW="1549080" imgH="457200" progId="Equation.DSMT4">
                  <p:embed/>
                </p:oleObj>
              </mc:Choice>
              <mc:Fallback>
                <p:oleObj name="Equation" r:id="rId7" imgW="1549080" imgH="457200" progId="Equation.DSMT4">
                  <p:embed/>
                  <p:pic>
                    <p:nvPicPr>
                      <p:cNvPr id="614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3735388"/>
                        <a:ext cx="3046412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1" name="Object 11"/>
          <p:cNvGraphicFramePr>
            <a:graphicFrameLocks noChangeAspect="1"/>
          </p:cNvGraphicFramePr>
          <p:nvPr/>
        </p:nvGraphicFramePr>
        <p:xfrm>
          <a:off x="3255964" y="5538789"/>
          <a:ext cx="49434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2" name="Equation" r:id="rId9" imgW="2514600" imgH="482400" progId="Equation.DSMT4">
                  <p:embed/>
                </p:oleObj>
              </mc:Choice>
              <mc:Fallback>
                <p:oleObj name="Equation" r:id="rId9" imgW="2514600" imgH="482400" progId="Equation.DSMT4">
                  <p:embed/>
                  <p:pic>
                    <p:nvPicPr>
                      <p:cNvPr id="614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964" y="5538789"/>
                        <a:ext cx="4943475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86564"/>
              </p:ext>
            </p:extLst>
          </p:nvPr>
        </p:nvGraphicFramePr>
        <p:xfrm>
          <a:off x="2290764" y="2428876"/>
          <a:ext cx="134778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3" name="Equation" r:id="rId11" imgW="685800" imgH="253800" progId="Equation.DSMT4">
                  <p:embed/>
                </p:oleObj>
              </mc:Choice>
              <mc:Fallback>
                <p:oleObj name="Equation" r:id="rId11" imgW="685800" imgH="253800" progId="Equation.DSMT4">
                  <p:embed/>
                  <p:pic>
                    <p:nvPicPr>
                      <p:cNvPr id="614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4" y="2428876"/>
                        <a:ext cx="1347787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4411663" y="1830389"/>
            <a:ext cx="1377950" cy="1539875"/>
            <a:chOff x="2887663" y="1830388"/>
            <a:chExt cx="1377950" cy="1539875"/>
          </a:xfrm>
        </p:grpSpPr>
        <p:sp>
          <p:nvSpPr>
            <p:cNvPr id="22" name="Freeform 21"/>
            <p:cNvSpPr/>
            <p:nvPr/>
          </p:nvSpPr>
          <p:spPr bwMode="auto">
            <a:xfrm>
              <a:off x="2887663" y="1830388"/>
              <a:ext cx="1135062" cy="1160462"/>
            </a:xfrm>
            <a:custGeom>
              <a:avLst/>
              <a:gdLst>
                <a:gd name="connsiteX0" fmla="*/ 860425 w 1149350"/>
                <a:gd name="connsiteY0" fmla="*/ 103187 h 1187450"/>
                <a:gd name="connsiteX1" fmla="*/ 612775 w 1149350"/>
                <a:gd name="connsiteY1" fmla="*/ 7937 h 1187450"/>
                <a:gd name="connsiteX2" fmla="*/ 174625 w 1149350"/>
                <a:gd name="connsiteY2" fmla="*/ 150812 h 1187450"/>
                <a:gd name="connsiteX3" fmla="*/ 31750 w 1149350"/>
                <a:gd name="connsiteY3" fmla="*/ 522287 h 1187450"/>
                <a:gd name="connsiteX4" fmla="*/ 69850 w 1149350"/>
                <a:gd name="connsiteY4" fmla="*/ 903287 h 1187450"/>
                <a:gd name="connsiteX5" fmla="*/ 450850 w 1149350"/>
                <a:gd name="connsiteY5" fmla="*/ 1150937 h 1187450"/>
                <a:gd name="connsiteX6" fmla="*/ 774700 w 1149350"/>
                <a:gd name="connsiteY6" fmla="*/ 1122362 h 1187450"/>
                <a:gd name="connsiteX7" fmla="*/ 1022350 w 1149350"/>
                <a:gd name="connsiteY7" fmla="*/ 1055687 h 1187450"/>
                <a:gd name="connsiteX8" fmla="*/ 1136650 w 1149350"/>
                <a:gd name="connsiteY8" fmla="*/ 798512 h 1187450"/>
                <a:gd name="connsiteX9" fmla="*/ 946150 w 1149350"/>
                <a:gd name="connsiteY9" fmla="*/ 588962 h 1187450"/>
                <a:gd name="connsiteX10" fmla="*/ 927100 w 1149350"/>
                <a:gd name="connsiteY10" fmla="*/ 331787 h 1187450"/>
                <a:gd name="connsiteX11" fmla="*/ 936625 w 1149350"/>
                <a:gd name="connsiteY11" fmla="*/ 198437 h 1187450"/>
                <a:gd name="connsiteX12" fmla="*/ 860425 w 1149350"/>
                <a:gd name="connsiteY12" fmla="*/ 103187 h 1187450"/>
                <a:gd name="connsiteX0" fmla="*/ 846137 w 1135062"/>
                <a:gd name="connsiteY0" fmla="*/ 103187 h 1160462"/>
                <a:gd name="connsiteX1" fmla="*/ 598487 w 1135062"/>
                <a:gd name="connsiteY1" fmla="*/ 7937 h 1160462"/>
                <a:gd name="connsiteX2" fmla="*/ 160337 w 1135062"/>
                <a:gd name="connsiteY2" fmla="*/ 150812 h 1160462"/>
                <a:gd name="connsiteX3" fmla="*/ 17462 w 1135062"/>
                <a:gd name="connsiteY3" fmla="*/ 522287 h 1160462"/>
                <a:gd name="connsiteX4" fmla="*/ 55562 w 1135062"/>
                <a:gd name="connsiteY4" fmla="*/ 903287 h 1160462"/>
                <a:gd name="connsiteX5" fmla="*/ 217487 w 1135062"/>
                <a:gd name="connsiteY5" fmla="*/ 1065212 h 1160462"/>
                <a:gd name="connsiteX6" fmla="*/ 436562 w 1135062"/>
                <a:gd name="connsiteY6" fmla="*/ 1150937 h 1160462"/>
                <a:gd name="connsiteX7" fmla="*/ 760412 w 1135062"/>
                <a:gd name="connsiteY7" fmla="*/ 1122362 h 1160462"/>
                <a:gd name="connsiteX8" fmla="*/ 1008062 w 1135062"/>
                <a:gd name="connsiteY8" fmla="*/ 1055687 h 1160462"/>
                <a:gd name="connsiteX9" fmla="*/ 1122362 w 1135062"/>
                <a:gd name="connsiteY9" fmla="*/ 798512 h 1160462"/>
                <a:gd name="connsiteX10" fmla="*/ 931862 w 1135062"/>
                <a:gd name="connsiteY10" fmla="*/ 588962 h 1160462"/>
                <a:gd name="connsiteX11" fmla="*/ 912812 w 1135062"/>
                <a:gd name="connsiteY11" fmla="*/ 331787 h 1160462"/>
                <a:gd name="connsiteX12" fmla="*/ 922337 w 1135062"/>
                <a:gd name="connsiteY12" fmla="*/ 198437 h 1160462"/>
                <a:gd name="connsiteX13" fmla="*/ 846137 w 1135062"/>
                <a:gd name="connsiteY13" fmla="*/ 103187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5062" h="1160462">
                  <a:moveTo>
                    <a:pt x="846137" y="103187"/>
                  </a:moveTo>
                  <a:cubicBezTo>
                    <a:pt x="792162" y="71437"/>
                    <a:pt x="712787" y="0"/>
                    <a:pt x="598487" y="7937"/>
                  </a:cubicBezTo>
                  <a:cubicBezTo>
                    <a:pt x="484187" y="15874"/>
                    <a:pt x="257174" y="65087"/>
                    <a:pt x="160337" y="150812"/>
                  </a:cubicBezTo>
                  <a:cubicBezTo>
                    <a:pt x="63500" y="236537"/>
                    <a:pt x="34925" y="396875"/>
                    <a:pt x="17462" y="522287"/>
                  </a:cubicBezTo>
                  <a:cubicBezTo>
                    <a:pt x="0" y="647700"/>
                    <a:pt x="22224" y="812799"/>
                    <a:pt x="55562" y="903287"/>
                  </a:cubicBezTo>
                  <a:cubicBezTo>
                    <a:pt x="88900" y="993775"/>
                    <a:pt x="153987" y="1023937"/>
                    <a:pt x="217487" y="1065212"/>
                  </a:cubicBezTo>
                  <a:cubicBezTo>
                    <a:pt x="280987" y="1106487"/>
                    <a:pt x="346075" y="1141412"/>
                    <a:pt x="436562" y="1150937"/>
                  </a:cubicBezTo>
                  <a:cubicBezTo>
                    <a:pt x="527050" y="1160462"/>
                    <a:pt x="665162" y="1138237"/>
                    <a:pt x="760412" y="1122362"/>
                  </a:cubicBezTo>
                  <a:cubicBezTo>
                    <a:pt x="855662" y="1106487"/>
                    <a:pt x="947737" y="1109662"/>
                    <a:pt x="1008062" y="1055687"/>
                  </a:cubicBezTo>
                  <a:cubicBezTo>
                    <a:pt x="1068387" y="1001712"/>
                    <a:pt x="1135062" y="876300"/>
                    <a:pt x="1122362" y="798512"/>
                  </a:cubicBezTo>
                  <a:cubicBezTo>
                    <a:pt x="1109662" y="720725"/>
                    <a:pt x="966787" y="666749"/>
                    <a:pt x="931862" y="588962"/>
                  </a:cubicBezTo>
                  <a:cubicBezTo>
                    <a:pt x="896937" y="511175"/>
                    <a:pt x="914399" y="396874"/>
                    <a:pt x="912812" y="331787"/>
                  </a:cubicBezTo>
                  <a:cubicBezTo>
                    <a:pt x="911225" y="266700"/>
                    <a:pt x="936624" y="238124"/>
                    <a:pt x="922337" y="198437"/>
                  </a:cubicBezTo>
                  <a:cubicBezTo>
                    <a:pt x="908050" y="158750"/>
                    <a:pt x="900112" y="134937"/>
                    <a:pt x="846137" y="103187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4" name="Object 61"/>
            <p:cNvGraphicFramePr>
              <a:graphicFrameLocks noChangeAspect="1"/>
            </p:cNvGraphicFramePr>
            <p:nvPr/>
          </p:nvGraphicFramePr>
          <p:xfrm>
            <a:off x="3644900" y="3028950"/>
            <a:ext cx="2921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4" name="Equation" r:id="rId13" imgW="152280" imgH="177480" progId="Equation.DSMT4">
                    <p:embed/>
                  </p:oleObj>
                </mc:Choice>
                <mc:Fallback>
                  <p:oleObj name="Equation" r:id="rId13" imgW="152280" imgH="177480" progId="Equation.DSMT4">
                    <p:embed/>
                    <p:pic>
                      <p:nvPicPr>
                        <p:cNvPr id="24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4900" y="3028950"/>
                          <a:ext cx="2921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" name="Straight Connector 32"/>
            <p:cNvCxnSpPr>
              <a:stCxn id="22" idx="11"/>
              <a:endCxn id="31" idx="3"/>
            </p:cNvCxnSpPr>
            <p:nvPr/>
          </p:nvCxnSpPr>
          <p:spPr bwMode="auto">
            <a:xfrm flipH="1">
              <a:off x="3366749" y="2162175"/>
              <a:ext cx="433726" cy="8623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61454" name="Object 14"/>
            <p:cNvGraphicFramePr>
              <a:graphicFrameLocks noChangeAspect="1"/>
            </p:cNvGraphicFramePr>
            <p:nvPr/>
          </p:nvGraphicFramePr>
          <p:xfrm>
            <a:off x="3216275" y="2309813"/>
            <a:ext cx="2921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5" name="Equation" r:id="rId15" imgW="152280" imgH="152280" progId="Equation.DSMT4">
                    <p:embed/>
                  </p:oleObj>
                </mc:Choice>
                <mc:Fallback>
                  <p:oleObj name="Equation" r:id="rId15" imgW="152280" imgH="152280" progId="Equation.DSMT4">
                    <p:embed/>
                    <p:pic>
                      <p:nvPicPr>
                        <p:cNvPr id="61454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275" y="2309813"/>
                          <a:ext cx="29210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Oval 28"/>
            <p:cNvSpPr/>
            <p:nvPr/>
          </p:nvSpPr>
          <p:spPr bwMode="auto">
            <a:xfrm>
              <a:off x="3752850" y="2105025"/>
              <a:ext cx="95250" cy="9525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352800" y="2943225"/>
              <a:ext cx="95250" cy="9525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61455" name="Object 15"/>
            <p:cNvGraphicFramePr>
              <a:graphicFrameLocks noChangeAspect="1"/>
            </p:cNvGraphicFramePr>
            <p:nvPr/>
          </p:nvGraphicFramePr>
          <p:xfrm>
            <a:off x="4021138" y="1954213"/>
            <a:ext cx="244475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6" name="Equation" r:id="rId17" imgW="126720" imgH="164880" progId="Equation.DSMT4">
                    <p:embed/>
                  </p:oleObj>
                </mc:Choice>
                <mc:Fallback>
                  <p:oleObj name="Equation" r:id="rId17" imgW="126720" imgH="164880" progId="Equation.DSMT4">
                    <p:embed/>
                    <p:pic>
                      <p:nvPicPr>
                        <p:cNvPr id="61455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1138" y="1954213"/>
                          <a:ext cx="244475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56" name="Object 16"/>
            <p:cNvGraphicFramePr>
              <a:graphicFrameLocks noChangeAspect="1"/>
            </p:cNvGraphicFramePr>
            <p:nvPr/>
          </p:nvGraphicFramePr>
          <p:xfrm>
            <a:off x="2927350" y="2936875"/>
            <a:ext cx="317500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7" name="Equation" r:id="rId19" imgW="164880" imgH="203040" progId="Equation.DSMT4">
                    <p:embed/>
                  </p:oleObj>
                </mc:Choice>
                <mc:Fallback>
                  <p:oleObj name="Equation" r:id="rId19" imgW="164880" imgH="203040" progId="Equation.DSMT4">
                    <p:embed/>
                    <p:pic>
                      <p:nvPicPr>
                        <p:cNvPr id="61456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7350" y="2936875"/>
                          <a:ext cx="317500" cy="390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14DFC28B-DE85-C37B-F9C4-B6DF3B2C9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714" y="172137"/>
            <a:ext cx="971241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Effective Radius Approximation (cont.)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587732"/>
              </p:ext>
            </p:extLst>
          </p:nvPr>
        </p:nvGraphicFramePr>
        <p:xfrm>
          <a:off x="7456487" y="3983038"/>
          <a:ext cx="3504599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8" name="Equation" r:id="rId21" imgW="2209680" imgH="203040" progId="Equation.DSMT4">
                  <p:embed/>
                </p:oleObj>
              </mc:Choice>
              <mc:Fallback>
                <p:oleObj name="Equation" r:id="rId21" imgW="2209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456487" y="3983038"/>
                        <a:ext cx="3504599" cy="32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graphicFrame>
        <p:nvGraphicFramePr>
          <p:cNvPr id="614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795923"/>
              </p:ext>
            </p:extLst>
          </p:nvPr>
        </p:nvGraphicFramePr>
        <p:xfrm>
          <a:off x="3700463" y="3449638"/>
          <a:ext cx="479266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6" name="Equation" r:id="rId3" imgW="2438280" imgH="457200" progId="Equation.DSMT4">
                  <p:embed/>
                </p:oleObj>
              </mc:Choice>
              <mc:Fallback>
                <p:oleObj name="Equation" r:id="rId3" imgW="2438280" imgH="457200" progId="Equation.DSMT4">
                  <p:embed/>
                  <p:pic>
                    <p:nvPicPr>
                      <p:cNvPr id="614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3449638"/>
                        <a:ext cx="4792662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165351" y="2670175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Denote</a:t>
            </a:r>
          </a:p>
        </p:txBody>
      </p:sp>
      <p:graphicFrame>
        <p:nvGraphicFramePr>
          <p:cNvPr id="62475" name="Object 11"/>
          <p:cNvGraphicFramePr>
            <a:graphicFrameLocks noChangeAspect="1"/>
          </p:cNvGraphicFramePr>
          <p:nvPr/>
        </p:nvGraphicFramePr>
        <p:xfrm>
          <a:off x="3403600" y="2624138"/>
          <a:ext cx="17224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7" name="Equation" r:id="rId5" imgW="876240" imgH="253800" progId="Equation.DSMT4">
                  <p:embed/>
                </p:oleObj>
              </mc:Choice>
              <mc:Fallback>
                <p:oleObj name="Equation" r:id="rId5" imgW="876240" imgH="253800" progId="Equation.DSMT4">
                  <p:embed/>
                  <p:pic>
                    <p:nvPicPr>
                      <p:cNvPr id="624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2624138"/>
                        <a:ext cx="1722438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6" name="Object 12"/>
          <p:cNvGraphicFramePr>
            <a:graphicFrameLocks noChangeAspect="1"/>
          </p:cNvGraphicFramePr>
          <p:nvPr/>
        </p:nvGraphicFramePr>
        <p:xfrm>
          <a:off x="5454650" y="2689225"/>
          <a:ext cx="20716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8" name="Equation" r:id="rId7" imgW="1079280" imgH="228600" progId="Equation.DSMT4">
                  <p:embed/>
                </p:oleObj>
              </mc:Choice>
              <mc:Fallback>
                <p:oleObj name="Equation" r:id="rId7" imgW="1079280" imgH="228600" progId="Equation.DSMT4">
                  <p:embed/>
                  <p:pic>
                    <p:nvPicPr>
                      <p:cNvPr id="624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2689225"/>
                        <a:ext cx="2071688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534087"/>
              </p:ext>
            </p:extLst>
          </p:nvPr>
        </p:nvGraphicFramePr>
        <p:xfrm>
          <a:off x="1163638" y="1100138"/>
          <a:ext cx="6240462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9" name="Equation" r:id="rId9" imgW="3174840" imgH="482400" progId="Equation.DSMT4">
                  <p:embed/>
                </p:oleObj>
              </mc:Choice>
              <mc:Fallback>
                <p:oleObj name="Equation" r:id="rId9" imgW="3174840" imgH="482400" progId="Equation.DSMT4">
                  <p:embed/>
                  <p:pic>
                    <p:nvPicPr>
                      <p:cNvPr id="624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1100138"/>
                        <a:ext cx="6240462" cy="950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24790"/>
              </p:ext>
            </p:extLst>
          </p:nvPr>
        </p:nvGraphicFramePr>
        <p:xfrm>
          <a:off x="4672013" y="5241925"/>
          <a:ext cx="62658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0" name="Equation" r:id="rId11" imgW="3187440" imgH="495000" progId="Equation.DSMT4">
                  <p:embed/>
                </p:oleObj>
              </mc:Choice>
              <mc:Fallback>
                <p:oleObj name="Equation" r:id="rId11" imgW="3187440" imgH="495000" progId="Equation.DSMT4">
                  <p:embed/>
                  <p:pic>
                    <p:nvPicPr>
                      <p:cNvPr id="6247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5241925"/>
                        <a:ext cx="6265862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921125" y="4730750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so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DEAD29A-1F70-0089-1A20-4F5AF8206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714" y="172138"/>
            <a:ext cx="971241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Effective Radius Approximation (cont.)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graphicFrame>
        <p:nvGraphicFramePr>
          <p:cNvPr id="6247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864"/>
              </p:ext>
            </p:extLst>
          </p:nvPr>
        </p:nvGraphicFramePr>
        <p:xfrm>
          <a:off x="1590675" y="1066800"/>
          <a:ext cx="62658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4" name="Equation" r:id="rId3" imgW="3187440" imgH="495000" progId="Equation.DSMT4">
                  <p:embed/>
                </p:oleObj>
              </mc:Choice>
              <mc:Fallback>
                <p:oleObj name="Equation" r:id="rId3" imgW="3187440" imgH="495000" progId="Equation.DSMT4">
                  <p:embed/>
                  <p:pic>
                    <p:nvPicPr>
                      <p:cNvPr id="6247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675" y="1066800"/>
                        <a:ext cx="6265863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373951" y="2457161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Note that</a:t>
            </a:r>
          </a:p>
        </p:txBody>
      </p:sp>
      <p:graphicFrame>
        <p:nvGraphicFramePr>
          <p:cNvPr id="62480" name="Object 16"/>
          <p:cNvGraphicFramePr>
            <a:graphicFrameLocks noChangeAspect="1"/>
          </p:cNvGraphicFramePr>
          <p:nvPr/>
        </p:nvGraphicFramePr>
        <p:xfrm>
          <a:off x="3819526" y="2851151"/>
          <a:ext cx="334327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5" name="Equation" r:id="rId5" imgW="1701720" imgH="406080" progId="Equation.DSMT4">
                  <p:embed/>
                </p:oleObj>
              </mc:Choice>
              <mc:Fallback>
                <p:oleObj name="Equation" r:id="rId5" imgW="1701720" imgH="406080" progId="Equation.DSMT4">
                  <p:embed/>
                  <p:pic>
                    <p:nvPicPr>
                      <p:cNvPr id="624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6" y="2851151"/>
                        <a:ext cx="3343275" cy="79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612350"/>
              </p:ext>
            </p:extLst>
          </p:nvPr>
        </p:nvGraphicFramePr>
        <p:xfrm>
          <a:off x="3025775" y="4964113"/>
          <a:ext cx="691515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6" name="Equation" r:id="rId7" imgW="3848040" imgH="495000" progId="Equation.DSMT4">
                  <p:embed/>
                </p:oleObj>
              </mc:Choice>
              <mc:Fallback>
                <p:oleObj name="Equation" r:id="rId7" imgW="3848040" imgH="495000" progId="Equation.DSMT4">
                  <p:embed/>
                  <p:pic>
                    <p:nvPicPr>
                      <p:cNvPr id="6349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4964113"/>
                        <a:ext cx="6915150" cy="8905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971800" y="4338864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so that</a:t>
            </a:r>
          </a:p>
        </p:txBody>
      </p:sp>
      <p:graphicFrame>
        <p:nvGraphicFramePr>
          <p:cNvPr id="63497" name="Object 16"/>
          <p:cNvGraphicFramePr>
            <a:graphicFrameLocks noChangeAspect="1"/>
          </p:cNvGraphicFramePr>
          <p:nvPr/>
        </p:nvGraphicFramePr>
        <p:xfrm>
          <a:off x="7815120" y="2903047"/>
          <a:ext cx="3243263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7" name="Equation" r:id="rId9" imgW="1650960" imgH="393480" progId="Equation.DSMT4">
                  <p:embed/>
                </p:oleObj>
              </mc:Choice>
              <mc:Fallback>
                <p:oleObj name="Equation" r:id="rId9" imgW="1650960" imgH="393480" progId="Equation.DSMT4">
                  <p:embed/>
                  <p:pic>
                    <p:nvPicPr>
                      <p:cNvPr id="6349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5120" y="2903047"/>
                        <a:ext cx="3243263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9958DF88-9826-B69B-BBB8-F85427B84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141" y="159780"/>
            <a:ext cx="971241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Effective Radius Approximation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68376" y="1025525"/>
            <a:ext cx="3887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Equate the two complex powers:</a:t>
            </a:r>
          </a:p>
        </p:txBody>
      </p:sp>
      <p:graphicFrame>
        <p:nvGraphicFramePr>
          <p:cNvPr id="6349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545943"/>
              </p:ext>
            </p:extLst>
          </p:nvPr>
        </p:nvGraphicFramePr>
        <p:xfrm>
          <a:off x="1908175" y="2690813"/>
          <a:ext cx="63436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8" name="Equation" r:id="rId3" imgW="3530520" imgH="469800" progId="Equation.DSMT4">
                  <p:embed/>
                </p:oleObj>
              </mc:Choice>
              <mc:Fallback>
                <p:oleObj name="Equation" r:id="rId3" imgW="3530520" imgH="469800" progId="Equation.DSMT4">
                  <p:embed/>
                  <p:pic>
                    <p:nvPicPr>
                      <p:cNvPr id="6349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690813"/>
                        <a:ext cx="6343650" cy="8461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855595"/>
              </p:ext>
            </p:extLst>
          </p:nvPr>
        </p:nvGraphicFramePr>
        <p:xfrm>
          <a:off x="1908175" y="1760538"/>
          <a:ext cx="3100388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9" name="Equation" r:id="rId5" imgW="1777680" imgH="457200" progId="Equation.DSMT4">
                  <p:embed/>
                </p:oleObj>
              </mc:Choice>
              <mc:Fallback>
                <p:oleObj name="Equation" r:id="rId5" imgW="1777680" imgH="457200" progId="Equation.DSMT4">
                  <p:embed/>
                  <p:pic>
                    <p:nvPicPr>
                      <p:cNvPr id="645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760538"/>
                        <a:ext cx="3100388" cy="7985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2401888" y="4070350"/>
          <a:ext cx="79168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0" name="Equation" r:id="rId7" imgW="4825800" imgH="482400" progId="Equation.DSMT4">
                  <p:embed/>
                </p:oleObj>
              </mc:Choice>
              <mc:Fallback>
                <p:oleObj name="Equation" r:id="rId7" imgW="4825800" imgH="482400" progId="Equation.DSMT4">
                  <p:embed/>
                  <p:pic>
                    <p:nvPicPr>
                      <p:cNvPr id="645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4070350"/>
                        <a:ext cx="7916862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4071939" y="5918201"/>
          <a:ext cx="589597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1" name="Equation" r:id="rId9" imgW="3593880" imgH="469800" progId="Equation.DSMT4">
                  <p:embed/>
                </p:oleObj>
              </mc:Choice>
              <mc:Fallback>
                <p:oleObj name="Equation" r:id="rId9" imgW="3593880" imgH="469800" progId="Equation.DSMT4">
                  <p:embed/>
                  <p:pic>
                    <p:nvPicPr>
                      <p:cNvPr id="645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9" y="5918201"/>
                        <a:ext cx="5895975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387725" y="5241925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6BFB84-A2D8-CF29-7B7B-BBD5978E6E80}"/>
              </a:ext>
            </a:extLst>
          </p:cNvPr>
          <p:cNvSpPr txBox="1"/>
          <p:nvPr/>
        </p:nvSpPr>
        <p:spPr>
          <a:xfrm>
            <a:off x="5264150" y="1949450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solidFill>
                  <a:srgbClr val="0000FF"/>
                </a:solidFill>
              </a:rPr>
              <a:t>(round wire)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C39E22-17CD-7F0B-D2A3-791642F5672E}"/>
              </a:ext>
            </a:extLst>
          </p:cNvPr>
          <p:cNvSpPr txBox="1"/>
          <p:nvPr/>
        </p:nvSpPr>
        <p:spPr>
          <a:xfrm>
            <a:off x="8608437" y="2889250"/>
            <a:ext cx="18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solidFill>
                  <a:srgbClr val="0000FF"/>
                </a:solidFill>
              </a:rPr>
              <a:t>(arbitrary wire)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7250FDD-1436-08A2-C1A9-251BCCC99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427" y="128889"/>
            <a:ext cx="9848335" cy="6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Effective Radius Approximation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1096964" y="1035051"/>
          <a:ext cx="589597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8" name="Equation" r:id="rId3" imgW="3593880" imgH="469800" progId="Equation.DSMT4">
                  <p:embed/>
                </p:oleObj>
              </mc:Choice>
              <mc:Fallback>
                <p:oleObj name="Equation" r:id="rId3" imgW="3593880" imgH="469800" progId="Equation.DSMT4">
                  <p:embed/>
                  <p:pic>
                    <p:nvPicPr>
                      <p:cNvPr id="645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4" y="1035051"/>
                        <a:ext cx="5895975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854216"/>
              </p:ext>
            </p:extLst>
          </p:nvPr>
        </p:nvGraphicFramePr>
        <p:xfrm>
          <a:off x="2905211" y="2509367"/>
          <a:ext cx="3937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9" name="Equation" r:id="rId5" imgW="2400120" imgH="469800" progId="Equation.DSMT4">
                  <p:embed/>
                </p:oleObj>
              </mc:Choice>
              <mc:Fallback>
                <p:oleObj name="Equation" r:id="rId5" imgW="2400120" imgH="469800" progId="Equation.DSMT4">
                  <p:embed/>
                  <p:pic>
                    <p:nvPicPr>
                      <p:cNvPr id="6554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211" y="2509367"/>
                        <a:ext cx="3937000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352675" y="2066925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or</a:t>
            </a:r>
          </a:p>
        </p:txBody>
      </p:sp>
      <p:graphicFrame>
        <p:nvGraphicFramePr>
          <p:cNvPr id="655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494581"/>
              </p:ext>
            </p:extLst>
          </p:nvPr>
        </p:nvGraphicFramePr>
        <p:xfrm>
          <a:off x="3686175" y="4332204"/>
          <a:ext cx="59372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0" name="Equation" r:id="rId7" imgW="3619440" imgH="406080" progId="Equation.DSMT4">
                  <p:embed/>
                </p:oleObj>
              </mc:Choice>
              <mc:Fallback>
                <p:oleObj name="Equation" r:id="rId7" imgW="3619440" imgH="406080" progId="Equation.DSMT4">
                  <p:embed/>
                  <p:pic>
                    <p:nvPicPr>
                      <p:cNvPr id="6554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4332204"/>
                        <a:ext cx="5937250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065342"/>
              </p:ext>
            </p:extLst>
          </p:nvPr>
        </p:nvGraphicFramePr>
        <p:xfrm>
          <a:off x="5302938" y="5846806"/>
          <a:ext cx="316547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1" name="Equation" r:id="rId9" imgW="1930320" imgH="393480" progId="Equation.DSMT4">
                  <p:embed/>
                </p:oleObj>
              </mc:Choice>
              <mc:Fallback>
                <p:oleObj name="Equation" r:id="rId9" imgW="1930320" imgH="393480" progId="Equation.DSMT4">
                  <p:embed/>
                  <p:pic>
                    <p:nvPicPr>
                      <p:cNvPr id="6554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938" y="5846806"/>
                        <a:ext cx="3165475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400425" y="3822700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32325" y="5416550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or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2E01371-0795-D097-D004-55E84536CC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361218"/>
              </p:ext>
            </p:extLst>
          </p:nvPr>
        </p:nvGraphicFramePr>
        <p:xfrm>
          <a:off x="9182358" y="5718562"/>
          <a:ext cx="228758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2" name="Equation" r:id="rId11" imgW="1892160" imgH="533160" progId="Equation.DSMT4">
                  <p:embed/>
                </p:oleObj>
              </mc:Choice>
              <mc:Fallback>
                <p:oleObj name="Equation" r:id="rId11" imgW="1892160" imgH="5331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2E01371-0795-D097-D004-55E84536CC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82358" y="5718562"/>
                        <a:ext cx="2287588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689A117-9E5E-7540-A4BB-22097C026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248" y="147424"/>
            <a:ext cx="9848335" cy="6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Effective Radius Approximation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64"/>
          <p:cNvSpPr>
            <a:spLocks noChangeArrowheads="1"/>
          </p:cNvSpPr>
          <p:nvPr/>
        </p:nvSpPr>
        <p:spPr bwMode="auto">
          <a:xfrm>
            <a:off x="2957514" y="1365250"/>
            <a:ext cx="6986587" cy="36845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981200" y="147639"/>
            <a:ext cx="8229600" cy="5540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Probe Inductance (cont.)</a:t>
            </a:r>
          </a:p>
        </p:txBody>
      </p:sp>
      <p:sp>
        <p:nvSpPr>
          <p:cNvPr id="5131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2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3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4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5" name="Rectangle 8"/>
          <p:cNvSpPr>
            <a:spLocks noChangeArrowheads="1"/>
          </p:cNvSpPr>
          <p:nvPr/>
        </p:nvSpPr>
        <p:spPr bwMode="auto">
          <a:xfrm>
            <a:off x="3448051" y="1604963"/>
            <a:ext cx="9249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Model:</a:t>
            </a:r>
          </a:p>
        </p:txBody>
      </p:sp>
      <p:grpSp>
        <p:nvGrpSpPr>
          <p:cNvPr id="5136" name="Group 65"/>
          <p:cNvGrpSpPr>
            <a:grpSpLocks/>
          </p:cNvGrpSpPr>
          <p:nvPr/>
        </p:nvGrpSpPr>
        <p:grpSpPr bwMode="auto">
          <a:xfrm>
            <a:off x="4067176" y="1538288"/>
            <a:ext cx="3667125" cy="2970211"/>
            <a:chOff x="1602" y="969"/>
            <a:chExt cx="2310" cy="1871"/>
          </a:xfrm>
        </p:grpSpPr>
        <p:sp>
          <p:nvSpPr>
            <p:cNvPr id="5139" name="Line 17"/>
            <p:cNvSpPr>
              <a:spLocks noChangeShapeType="1"/>
            </p:cNvSpPr>
            <p:nvPr/>
          </p:nvSpPr>
          <p:spPr bwMode="auto">
            <a:xfrm flipV="1">
              <a:off x="2634" y="1223"/>
              <a:ext cx="1" cy="161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18"/>
            <p:cNvSpPr>
              <a:spLocks noChangeShapeType="1"/>
            </p:cNvSpPr>
            <p:nvPr/>
          </p:nvSpPr>
          <p:spPr bwMode="auto">
            <a:xfrm>
              <a:off x="1602" y="2044"/>
              <a:ext cx="20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Oval 33"/>
            <p:cNvSpPr>
              <a:spLocks noChangeArrowheads="1"/>
            </p:cNvSpPr>
            <p:nvPr/>
          </p:nvSpPr>
          <p:spPr bwMode="auto">
            <a:xfrm>
              <a:off x="2165" y="1552"/>
              <a:ext cx="954" cy="10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4" name="Object 34"/>
            <p:cNvGraphicFramePr>
              <a:graphicFrameLocks noChangeAspect="1"/>
            </p:cNvGraphicFramePr>
            <p:nvPr/>
          </p:nvGraphicFramePr>
          <p:xfrm>
            <a:off x="3747" y="1958"/>
            <a:ext cx="165" cy="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8" name="Equation" r:id="rId3" imgW="126720" imgH="139680" progId="Equation.DSMT4">
                    <p:embed/>
                  </p:oleObj>
                </mc:Choice>
                <mc:Fallback>
                  <p:oleObj name="Equation" r:id="rId3" imgW="126720" imgH="139680" progId="Equation.DSMT4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7" y="1958"/>
                          <a:ext cx="165" cy="1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35"/>
            <p:cNvGraphicFramePr>
              <a:graphicFrameLocks noChangeAspect="1"/>
            </p:cNvGraphicFramePr>
            <p:nvPr/>
          </p:nvGraphicFramePr>
          <p:xfrm>
            <a:off x="2564" y="969"/>
            <a:ext cx="181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9" name="Equation" r:id="rId5" imgW="139680" imgH="164880" progId="Equation.DSMT4">
                    <p:embed/>
                  </p:oleObj>
                </mc:Choice>
                <mc:Fallback>
                  <p:oleObj name="Equation" r:id="rId5" imgW="139680" imgH="164880" progId="Equation.DSMT4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4" y="969"/>
                          <a:ext cx="181" cy="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2" name="Line 36"/>
            <p:cNvSpPr>
              <a:spLocks noChangeShapeType="1"/>
            </p:cNvSpPr>
            <p:nvPr/>
          </p:nvSpPr>
          <p:spPr bwMode="auto">
            <a:xfrm flipV="1">
              <a:off x="2639" y="1695"/>
              <a:ext cx="324" cy="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126" name="Object 37"/>
            <p:cNvGraphicFramePr>
              <a:graphicFrameLocks noChangeAspect="1"/>
            </p:cNvGraphicFramePr>
            <p:nvPr/>
          </p:nvGraphicFramePr>
          <p:xfrm>
            <a:off x="2684" y="1682"/>
            <a:ext cx="165" cy="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0" name="Equation" r:id="rId7" imgW="126720" imgH="139680" progId="Equation.DSMT4">
                    <p:embed/>
                  </p:oleObj>
                </mc:Choice>
                <mc:Fallback>
                  <p:oleObj name="Equation" r:id="rId7" imgW="126720" imgH="139680" progId="Equation.DSMT4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4" y="1682"/>
                          <a:ext cx="165" cy="1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7" name="Object 58"/>
            <p:cNvGraphicFramePr>
              <a:graphicFrameLocks noChangeAspect="1"/>
            </p:cNvGraphicFramePr>
            <p:nvPr/>
          </p:nvGraphicFramePr>
          <p:xfrm>
            <a:off x="1860" y="1492"/>
            <a:ext cx="297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" name="Equation" r:id="rId9" imgW="228600" imgH="228600" progId="Equation.DSMT4">
                    <p:embed/>
                  </p:oleObj>
                </mc:Choice>
                <mc:Fallback>
                  <p:oleObj name="Equation" r:id="rId9" imgW="228600" imgH="228600" progId="Equation.DSMT4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0" y="1492"/>
                          <a:ext cx="297" cy="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22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747476"/>
              </p:ext>
            </p:extLst>
          </p:nvPr>
        </p:nvGraphicFramePr>
        <p:xfrm>
          <a:off x="6675438" y="1927225"/>
          <a:ext cx="27860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11" imgW="1231560" imgH="393480" progId="Equation.DSMT4">
                  <p:embed/>
                </p:oleObj>
              </mc:Choice>
              <mc:Fallback>
                <p:oleObj name="Equation" r:id="rId11" imgW="1231560" imgH="39348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438" y="1927225"/>
                        <a:ext cx="2786062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Rectangle 61"/>
          <p:cNvSpPr>
            <a:spLocks noChangeArrowheads="1"/>
          </p:cNvSpPr>
          <p:nvPr/>
        </p:nvSpPr>
        <p:spPr bwMode="auto">
          <a:xfrm>
            <a:off x="4164129" y="5340881"/>
            <a:ext cx="34062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Hollow tube of current</a:t>
            </a:r>
          </a:p>
        </p:txBody>
      </p:sp>
      <p:sp>
        <p:nvSpPr>
          <p:cNvPr id="5138" name="Text Box 62"/>
          <p:cNvSpPr txBox="1">
            <a:spLocks noChangeArrowheads="1"/>
          </p:cNvSpPr>
          <p:nvPr/>
        </p:nvSpPr>
        <p:spPr bwMode="auto">
          <a:xfrm>
            <a:off x="2095083" y="6061170"/>
            <a:ext cx="8670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Note: </a:t>
            </a:r>
            <a:r>
              <a:rPr lang="en-US" dirty="0"/>
              <a:t>The tube may be thought of as being infinite in the </a:t>
            </a:r>
            <a:r>
              <a:rPr lang="en-US" sz="2000" i="1" dirty="0">
                <a:latin typeface="Times New Roman" pitchFamily="18" charset="0"/>
              </a:rPr>
              <a:t>z</a:t>
            </a:r>
            <a:r>
              <a:rPr lang="en-US" dirty="0"/>
              <a:t> direction (image theory).</a:t>
            </a:r>
          </a:p>
        </p:txBody>
      </p:sp>
      <p:graphicFrame>
        <p:nvGraphicFramePr>
          <p:cNvPr id="5123" name="Object 63"/>
          <p:cNvGraphicFramePr>
            <a:graphicFrameLocks noChangeAspect="1"/>
          </p:cNvGraphicFramePr>
          <p:nvPr/>
        </p:nvGraphicFramePr>
        <p:xfrm>
          <a:off x="3416300" y="4113214"/>
          <a:ext cx="8334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13" imgW="368280" imgH="228600" progId="Equation.DSMT4">
                  <p:embed/>
                </p:oleObj>
              </mc:Choice>
              <mc:Fallback>
                <p:oleObj name="Equation" r:id="rId13" imgW="368280" imgH="22860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4113214"/>
                        <a:ext cx="833438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676DAAC-7932-4ECA-8F63-EAAC0CD6038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graphicFrame>
        <p:nvGraphicFramePr>
          <p:cNvPr id="65545" name="Object 7"/>
          <p:cNvGraphicFramePr>
            <a:graphicFrameLocks noChangeAspect="1"/>
          </p:cNvGraphicFramePr>
          <p:nvPr/>
        </p:nvGraphicFramePr>
        <p:xfrm>
          <a:off x="3421063" y="2112964"/>
          <a:ext cx="475456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4" name="Equation" r:id="rId3" imgW="2247840" imgH="393480" progId="Equation.DSMT4">
                  <p:embed/>
                </p:oleObj>
              </mc:Choice>
              <mc:Fallback>
                <p:oleObj name="Equation" r:id="rId3" imgW="2247840" imgH="393480" progId="Equation.DSMT4">
                  <p:embed/>
                  <p:pic>
                    <p:nvPicPr>
                      <p:cNvPr id="6554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063" y="2112964"/>
                        <a:ext cx="4754562" cy="8350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78567" y="1189800"/>
            <a:ext cx="851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The general result (applicable to any arbitrary-shaped wire) is therefore: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25851" y="4584700"/>
            <a:ext cx="4319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solidFill>
                  <a:srgbClr val="0000FF"/>
                </a:solidFill>
              </a:rPr>
              <a:t>We next evaluate this for a flat strip.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7DC9DFA-9057-5972-2CD4-964C9DB8F8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03749" y="3414712"/>
          <a:ext cx="283310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5" name="Equation" r:id="rId5" imgW="1701720" imgH="279360" progId="Equation.DSMT4">
                  <p:embed/>
                </p:oleObj>
              </mc:Choice>
              <mc:Fallback>
                <p:oleObj name="Equation" r:id="rId5" imgW="1701720" imgH="2793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7DC9DFA-9057-5972-2CD4-964C9DB8F8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03749" y="3414712"/>
                        <a:ext cx="283310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33A0A8E-CE5D-E5F8-6020-CFFE416A0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070" y="110354"/>
            <a:ext cx="9848335" cy="6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Effective Radius Approximation (cont.)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1362075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Strip model:</a:t>
            </a:r>
          </a:p>
        </p:txBody>
      </p:sp>
      <p:graphicFrame>
        <p:nvGraphicFramePr>
          <p:cNvPr id="67591" name="Object 16"/>
          <p:cNvGraphicFramePr>
            <a:graphicFrameLocks noChangeAspect="1"/>
          </p:cNvGraphicFramePr>
          <p:nvPr/>
        </p:nvGraphicFramePr>
        <p:xfrm>
          <a:off x="4913314" y="3656014"/>
          <a:ext cx="18430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8" name="Equation" r:id="rId3" imgW="939600" imgH="253800" progId="Equation.DSMT4">
                  <p:embed/>
                </p:oleObj>
              </mc:Choice>
              <mc:Fallback>
                <p:oleObj name="Equation" r:id="rId3" imgW="939600" imgH="253800" progId="Equation.DSMT4">
                  <p:embed/>
                  <p:pic>
                    <p:nvPicPr>
                      <p:cNvPr id="6759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314" y="3656014"/>
                        <a:ext cx="1843087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4000500" y="1095375"/>
            <a:ext cx="4052888" cy="2133600"/>
            <a:chOff x="2476500" y="1095375"/>
            <a:chExt cx="4052888" cy="21336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4381500" y="1533525"/>
              <a:ext cx="0" cy="16954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67587" name="Object 16"/>
            <p:cNvGraphicFramePr>
              <a:graphicFrameLocks noChangeAspect="1"/>
            </p:cNvGraphicFramePr>
            <p:nvPr/>
          </p:nvGraphicFramePr>
          <p:xfrm>
            <a:off x="6280150" y="2224088"/>
            <a:ext cx="249238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29" name="Equation" r:id="rId5" imgW="126720" imgH="139680" progId="Equation.DSMT4">
                    <p:embed/>
                  </p:oleObj>
                </mc:Choice>
                <mc:Fallback>
                  <p:oleObj name="Equation" r:id="rId5" imgW="126720" imgH="139680" progId="Equation.DSMT4">
                    <p:embed/>
                    <p:pic>
                      <p:nvPicPr>
                        <p:cNvPr id="6758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0150" y="2224088"/>
                          <a:ext cx="249238" cy="274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88" name="Object 16"/>
            <p:cNvGraphicFramePr>
              <a:graphicFrameLocks noChangeAspect="1"/>
            </p:cNvGraphicFramePr>
            <p:nvPr/>
          </p:nvGraphicFramePr>
          <p:xfrm>
            <a:off x="4248150" y="1095375"/>
            <a:ext cx="2746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30" name="Equation" r:id="rId7" imgW="139680" imgH="164880" progId="Equation.DSMT4">
                    <p:embed/>
                  </p:oleObj>
                </mc:Choice>
                <mc:Fallback>
                  <p:oleObj name="Equation" r:id="rId7" imgW="139680" imgH="164880" progId="Equation.DSMT4">
                    <p:embed/>
                    <p:pic>
                      <p:nvPicPr>
                        <p:cNvPr id="67588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8150" y="1095375"/>
                          <a:ext cx="2746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89" name="Object 16"/>
            <p:cNvGraphicFramePr>
              <a:graphicFrameLocks noChangeAspect="1"/>
            </p:cNvGraphicFramePr>
            <p:nvPr/>
          </p:nvGraphicFramePr>
          <p:xfrm>
            <a:off x="5129213" y="2568575"/>
            <a:ext cx="647700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31" name="Equation" r:id="rId9" imgW="330120" imgH="177480" progId="Equation.DSMT4">
                    <p:embed/>
                  </p:oleObj>
                </mc:Choice>
                <mc:Fallback>
                  <p:oleObj name="Equation" r:id="rId9" imgW="330120" imgH="177480" progId="Equation.DSMT4">
                    <p:embed/>
                    <p:pic>
                      <p:nvPicPr>
                        <p:cNvPr id="67589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9213" y="2568575"/>
                          <a:ext cx="647700" cy="34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90" name="Object 16"/>
            <p:cNvGraphicFramePr>
              <a:graphicFrameLocks noChangeAspect="1"/>
            </p:cNvGraphicFramePr>
            <p:nvPr/>
          </p:nvGraphicFramePr>
          <p:xfrm>
            <a:off x="2898775" y="2568575"/>
            <a:ext cx="822325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32" name="Equation" r:id="rId11" imgW="419040" imgH="177480" progId="Equation.DSMT4">
                    <p:embed/>
                  </p:oleObj>
                </mc:Choice>
                <mc:Fallback>
                  <p:oleObj name="Equation" r:id="rId11" imgW="419040" imgH="177480" progId="Equation.DSMT4">
                    <p:embed/>
                    <p:pic>
                      <p:nvPicPr>
                        <p:cNvPr id="6759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8775" y="2568575"/>
                          <a:ext cx="822325" cy="34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Freeform 22"/>
            <p:cNvSpPr/>
            <p:nvPr/>
          </p:nvSpPr>
          <p:spPr bwMode="auto">
            <a:xfrm>
              <a:off x="3286125" y="1695450"/>
              <a:ext cx="1123950" cy="355600"/>
            </a:xfrm>
            <a:custGeom>
              <a:avLst/>
              <a:gdLst>
                <a:gd name="connsiteX0" fmla="*/ 0 w 1123950"/>
                <a:gd name="connsiteY0" fmla="*/ 0 h 355600"/>
                <a:gd name="connsiteX1" fmla="*/ 209550 w 1123950"/>
                <a:gd name="connsiteY1" fmla="*/ 161925 h 355600"/>
                <a:gd name="connsiteX2" fmla="*/ 504825 w 1123950"/>
                <a:gd name="connsiteY2" fmla="*/ 276225 h 355600"/>
                <a:gd name="connsiteX3" fmla="*/ 952500 w 1123950"/>
                <a:gd name="connsiteY3" fmla="*/ 342900 h 355600"/>
                <a:gd name="connsiteX4" fmla="*/ 1123950 w 1123950"/>
                <a:gd name="connsiteY4" fmla="*/ 352425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950" h="355600">
                  <a:moveTo>
                    <a:pt x="0" y="0"/>
                  </a:moveTo>
                  <a:cubicBezTo>
                    <a:pt x="62706" y="57944"/>
                    <a:pt x="125413" y="115888"/>
                    <a:pt x="209550" y="161925"/>
                  </a:cubicBezTo>
                  <a:cubicBezTo>
                    <a:pt x="293687" y="207962"/>
                    <a:pt x="381000" y="246063"/>
                    <a:pt x="504825" y="276225"/>
                  </a:cubicBezTo>
                  <a:cubicBezTo>
                    <a:pt x="628650" y="306387"/>
                    <a:pt x="849313" y="330200"/>
                    <a:pt x="952500" y="342900"/>
                  </a:cubicBezTo>
                  <a:cubicBezTo>
                    <a:pt x="1055687" y="355600"/>
                    <a:pt x="1089818" y="354012"/>
                    <a:pt x="1123950" y="352425"/>
                  </a:cubicBez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/>
            <p:nvPr/>
          </p:nvSpPr>
          <p:spPr bwMode="auto">
            <a:xfrm flipH="1">
              <a:off x="4400550" y="1695450"/>
              <a:ext cx="1123950" cy="355600"/>
            </a:xfrm>
            <a:custGeom>
              <a:avLst/>
              <a:gdLst>
                <a:gd name="connsiteX0" fmla="*/ 0 w 1123950"/>
                <a:gd name="connsiteY0" fmla="*/ 0 h 355600"/>
                <a:gd name="connsiteX1" fmla="*/ 209550 w 1123950"/>
                <a:gd name="connsiteY1" fmla="*/ 161925 h 355600"/>
                <a:gd name="connsiteX2" fmla="*/ 504825 w 1123950"/>
                <a:gd name="connsiteY2" fmla="*/ 276225 h 355600"/>
                <a:gd name="connsiteX3" fmla="*/ 952500 w 1123950"/>
                <a:gd name="connsiteY3" fmla="*/ 342900 h 355600"/>
                <a:gd name="connsiteX4" fmla="*/ 1123950 w 1123950"/>
                <a:gd name="connsiteY4" fmla="*/ 352425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950" h="355600">
                  <a:moveTo>
                    <a:pt x="0" y="0"/>
                  </a:moveTo>
                  <a:cubicBezTo>
                    <a:pt x="62706" y="57944"/>
                    <a:pt x="125413" y="115888"/>
                    <a:pt x="209550" y="161925"/>
                  </a:cubicBezTo>
                  <a:cubicBezTo>
                    <a:pt x="293687" y="207962"/>
                    <a:pt x="381000" y="246063"/>
                    <a:pt x="504825" y="276225"/>
                  </a:cubicBezTo>
                  <a:cubicBezTo>
                    <a:pt x="628650" y="306387"/>
                    <a:pt x="849313" y="330200"/>
                    <a:pt x="952500" y="342900"/>
                  </a:cubicBezTo>
                  <a:cubicBezTo>
                    <a:pt x="1055687" y="355600"/>
                    <a:pt x="1089818" y="354012"/>
                    <a:pt x="1123950" y="352425"/>
                  </a:cubicBez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2476500" y="2343150"/>
              <a:ext cx="370522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276600" y="2352675"/>
              <a:ext cx="2276475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67592" name="Object 16"/>
            <p:cNvGraphicFramePr>
              <a:graphicFrameLocks noChangeAspect="1"/>
            </p:cNvGraphicFramePr>
            <p:nvPr/>
          </p:nvGraphicFramePr>
          <p:xfrm>
            <a:off x="5748338" y="1285875"/>
            <a:ext cx="704305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33" name="Equation" r:id="rId13" imgW="457200" imgH="253800" progId="Equation.DSMT4">
                    <p:embed/>
                  </p:oleObj>
                </mc:Choice>
                <mc:Fallback>
                  <p:oleObj name="Equation" r:id="rId13" imgW="457200" imgH="253800" progId="Equation.DSMT4">
                    <p:embed/>
                    <p:pic>
                      <p:nvPicPr>
                        <p:cNvPr id="67592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48338" y="1285875"/>
                          <a:ext cx="704305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7593" name="Object 7"/>
          <p:cNvGraphicFramePr>
            <a:graphicFrameLocks noChangeAspect="1"/>
          </p:cNvGraphicFramePr>
          <p:nvPr/>
        </p:nvGraphicFramePr>
        <p:xfrm>
          <a:off x="3108325" y="4700588"/>
          <a:ext cx="5532438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4" name="Equation" r:id="rId15" imgW="2616120" imgH="507960" progId="Equation.DSMT4">
                  <p:embed/>
                </p:oleObj>
              </mc:Choice>
              <mc:Fallback>
                <p:oleObj name="Equation" r:id="rId15" imgW="2616120" imgH="507960" progId="Equation.DSMT4">
                  <p:embed/>
                  <p:pic>
                    <p:nvPicPr>
                      <p:cNvPr id="675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4700588"/>
                        <a:ext cx="5532438" cy="10779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F257C24C-E104-83D1-5751-BDA00F8D3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891" y="122711"/>
            <a:ext cx="9848335" cy="6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Effective Radius Approximation (cont.)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33475" y="1073150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Uniform current model:</a:t>
            </a:r>
          </a:p>
        </p:txBody>
      </p:sp>
      <p:graphicFrame>
        <p:nvGraphicFramePr>
          <p:cNvPr id="67591" name="Object 16"/>
          <p:cNvGraphicFramePr>
            <a:graphicFrameLocks noChangeAspect="1"/>
          </p:cNvGraphicFramePr>
          <p:nvPr/>
        </p:nvGraphicFramePr>
        <p:xfrm>
          <a:off x="4511676" y="3713164"/>
          <a:ext cx="26654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2" name="Equation" r:id="rId3" imgW="1358640" imgH="253800" progId="Equation.DSMT4">
                  <p:embed/>
                </p:oleObj>
              </mc:Choice>
              <mc:Fallback>
                <p:oleObj name="Equation" r:id="rId3" imgW="1358640" imgH="253800" progId="Equation.DSMT4">
                  <p:embed/>
                  <p:pic>
                    <p:nvPicPr>
                      <p:cNvPr id="6759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6" y="3713164"/>
                        <a:ext cx="2665413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 bwMode="auto">
          <a:xfrm>
            <a:off x="4076701" y="2524125"/>
            <a:ext cx="37052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7593" name="Object 7"/>
          <p:cNvGraphicFramePr>
            <a:graphicFrameLocks noChangeAspect="1"/>
          </p:cNvGraphicFramePr>
          <p:nvPr/>
        </p:nvGraphicFramePr>
        <p:xfrm>
          <a:off x="3757614" y="5005388"/>
          <a:ext cx="4403725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3" name="Equation" r:id="rId5" imgW="2082600" imgH="507960" progId="Equation.DSMT4">
                  <p:embed/>
                </p:oleObj>
              </mc:Choice>
              <mc:Fallback>
                <p:oleObj name="Equation" r:id="rId5" imgW="2082600" imgH="507960" progId="Equation.DSMT4">
                  <p:embed/>
                  <p:pic>
                    <p:nvPicPr>
                      <p:cNvPr id="675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4" y="5005388"/>
                        <a:ext cx="4403725" cy="107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4498976" y="1276350"/>
            <a:ext cx="3630613" cy="2133600"/>
            <a:chOff x="2974975" y="1276350"/>
            <a:chExt cx="3630613" cy="21336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4457700" y="1714500"/>
              <a:ext cx="0" cy="16954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67587" name="Object 16"/>
            <p:cNvGraphicFramePr>
              <a:graphicFrameLocks noChangeAspect="1"/>
            </p:cNvGraphicFramePr>
            <p:nvPr/>
          </p:nvGraphicFramePr>
          <p:xfrm>
            <a:off x="6356350" y="2405063"/>
            <a:ext cx="249238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54" name="Equation" r:id="rId7" imgW="126720" imgH="139680" progId="Equation.DSMT4">
                    <p:embed/>
                  </p:oleObj>
                </mc:Choice>
                <mc:Fallback>
                  <p:oleObj name="Equation" r:id="rId7" imgW="126720" imgH="139680" progId="Equation.DSMT4">
                    <p:embed/>
                    <p:pic>
                      <p:nvPicPr>
                        <p:cNvPr id="6758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6350" y="2405063"/>
                          <a:ext cx="249238" cy="274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88" name="Object 16"/>
            <p:cNvGraphicFramePr>
              <a:graphicFrameLocks noChangeAspect="1"/>
            </p:cNvGraphicFramePr>
            <p:nvPr/>
          </p:nvGraphicFramePr>
          <p:xfrm>
            <a:off x="4324350" y="1276350"/>
            <a:ext cx="2746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55" name="Equation" r:id="rId9" imgW="139680" imgH="164880" progId="Equation.DSMT4">
                    <p:embed/>
                  </p:oleObj>
                </mc:Choice>
                <mc:Fallback>
                  <p:oleObj name="Equation" r:id="rId9" imgW="139680" imgH="164880" progId="Equation.DSMT4">
                    <p:embed/>
                    <p:pic>
                      <p:nvPicPr>
                        <p:cNvPr id="67588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4350" y="1276350"/>
                          <a:ext cx="2746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89" name="Object 16"/>
            <p:cNvGraphicFramePr>
              <a:graphicFrameLocks noChangeAspect="1"/>
            </p:cNvGraphicFramePr>
            <p:nvPr/>
          </p:nvGraphicFramePr>
          <p:xfrm>
            <a:off x="5205413" y="2749550"/>
            <a:ext cx="647700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56" name="Equation" r:id="rId11" imgW="330120" imgH="177480" progId="Equation.DSMT4">
                    <p:embed/>
                  </p:oleObj>
                </mc:Choice>
                <mc:Fallback>
                  <p:oleObj name="Equation" r:id="rId11" imgW="330120" imgH="177480" progId="Equation.DSMT4">
                    <p:embed/>
                    <p:pic>
                      <p:nvPicPr>
                        <p:cNvPr id="67589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5413" y="2749550"/>
                          <a:ext cx="647700" cy="34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90" name="Object 16"/>
            <p:cNvGraphicFramePr>
              <a:graphicFrameLocks noChangeAspect="1"/>
            </p:cNvGraphicFramePr>
            <p:nvPr/>
          </p:nvGraphicFramePr>
          <p:xfrm>
            <a:off x="2974975" y="2749550"/>
            <a:ext cx="822325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57" name="Equation" r:id="rId13" imgW="419040" imgH="177480" progId="Equation.DSMT4">
                    <p:embed/>
                  </p:oleObj>
                </mc:Choice>
                <mc:Fallback>
                  <p:oleObj name="Equation" r:id="rId13" imgW="419040" imgH="177480" progId="Equation.DSMT4">
                    <p:embed/>
                    <p:pic>
                      <p:nvPicPr>
                        <p:cNvPr id="6759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4975" y="2749550"/>
                          <a:ext cx="822325" cy="34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Connector 11"/>
            <p:cNvCxnSpPr/>
            <p:nvPr/>
          </p:nvCxnSpPr>
          <p:spPr bwMode="auto">
            <a:xfrm>
              <a:off x="3352800" y="2533650"/>
              <a:ext cx="2276475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67592" name="Object 16"/>
            <p:cNvGraphicFramePr>
              <a:graphicFrameLocks noChangeAspect="1"/>
            </p:cNvGraphicFramePr>
            <p:nvPr/>
          </p:nvGraphicFramePr>
          <p:xfrm>
            <a:off x="5129213" y="1466850"/>
            <a:ext cx="704305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58" name="Equation" r:id="rId15" imgW="457200" imgH="253800" progId="Equation.DSMT4">
                    <p:embed/>
                  </p:oleObj>
                </mc:Choice>
                <mc:Fallback>
                  <p:oleObj name="Equation" r:id="rId15" imgW="457200" imgH="253800" progId="Equation.DSMT4">
                    <p:embed/>
                    <p:pic>
                      <p:nvPicPr>
                        <p:cNvPr id="67592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9213" y="1466850"/>
                          <a:ext cx="704305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Straight Connector 24"/>
            <p:cNvCxnSpPr/>
            <p:nvPr/>
          </p:nvCxnSpPr>
          <p:spPr bwMode="auto">
            <a:xfrm>
              <a:off x="3352800" y="2047875"/>
              <a:ext cx="22669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E5608F51-DF8A-0C6A-9E8D-775116FB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713" y="110353"/>
            <a:ext cx="9848335" cy="6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Effective Radius Approximation (cont.)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259080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Use</a:t>
            </a:r>
          </a:p>
        </p:txBody>
      </p:sp>
      <p:graphicFrame>
        <p:nvGraphicFramePr>
          <p:cNvPr id="69641" name="Object 9"/>
          <p:cNvGraphicFramePr>
            <a:graphicFrameLocks noChangeAspect="1"/>
          </p:cNvGraphicFramePr>
          <p:nvPr/>
        </p:nvGraphicFramePr>
        <p:xfrm>
          <a:off x="3668714" y="1135063"/>
          <a:ext cx="4403725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8" name="Equation" r:id="rId3" imgW="2082600" imgH="507960" progId="Equation.DSMT4">
                  <p:embed/>
                </p:oleObj>
              </mc:Choice>
              <mc:Fallback>
                <p:oleObj name="Equation" r:id="rId3" imgW="2082600" imgH="507960" progId="Equation.DSMT4">
                  <p:embed/>
                  <p:pic>
                    <p:nvPicPr>
                      <p:cNvPr id="696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4" y="1135063"/>
                        <a:ext cx="4403725" cy="107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2" name="Object 10"/>
          <p:cNvGraphicFramePr>
            <a:graphicFrameLocks noChangeAspect="1"/>
          </p:cNvGraphicFramePr>
          <p:nvPr/>
        </p:nvGraphicFramePr>
        <p:xfrm>
          <a:off x="4614864" y="2862263"/>
          <a:ext cx="12350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9" name="Equation" r:id="rId5" imgW="583920" imgH="406080" progId="Equation.DSMT4">
                  <p:embed/>
                </p:oleObj>
              </mc:Choice>
              <mc:Fallback>
                <p:oleObj name="Equation" r:id="rId5" imgW="583920" imgH="406080" progId="Equation.DSMT4">
                  <p:embed/>
                  <p:pic>
                    <p:nvPicPr>
                      <p:cNvPr id="696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4" y="2862263"/>
                        <a:ext cx="1235075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3" name="Object 11"/>
          <p:cNvGraphicFramePr>
            <a:graphicFrameLocks noChangeAspect="1"/>
          </p:cNvGraphicFramePr>
          <p:nvPr/>
        </p:nvGraphicFramePr>
        <p:xfrm>
          <a:off x="4084639" y="4897438"/>
          <a:ext cx="4027487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0" name="Equation" r:id="rId7" imgW="1904760" imgH="507960" progId="Equation.DSMT4">
                  <p:embed/>
                </p:oleObj>
              </mc:Choice>
              <mc:Fallback>
                <p:oleObj name="Equation" r:id="rId7" imgW="1904760" imgH="507960" progId="Equation.DSMT4">
                  <p:embed/>
                  <p:pic>
                    <p:nvPicPr>
                      <p:cNvPr id="696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9" y="4897438"/>
                        <a:ext cx="4027487" cy="107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733675" y="4191000"/>
            <a:ext cx="1760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We then have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8F4EAE8-EF8D-ACF6-C960-5D73513A6E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7249" y="3122612"/>
          <a:ext cx="2693191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1" name="Equation" r:id="rId9" imgW="1650960" imgH="253800" progId="Equation.DSMT4">
                  <p:embed/>
                </p:oleObj>
              </mc:Choice>
              <mc:Fallback>
                <p:oleObj name="Equation" r:id="rId9" imgW="1650960" imgH="2538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8F4EAE8-EF8D-ACF6-C960-5D73513A6E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07249" y="3122612"/>
                        <a:ext cx="2693191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CE9DF0E-01C7-58CF-2624-BAD9A9E21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248" y="116532"/>
            <a:ext cx="9848335" cy="6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Effective Radius Approximation (cont.)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graphicFrame>
        <p:nvGraphicFramePr>
          <p:cNvPr id="696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768272"/>
              </p:ext>
            </p:extLst>
          </p:nvPr>
        </p:nvGraphicFramePr>
        <p:xfrm>
          <a:off x="2771775" y="3068638"/>
          <a:ext cx="6176963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6" name="Equation" r:id="rId3" imgW="2920680" imgH="507960" progId="Equation.DSMT4">
                  <p:embed/>
                </p:oleObj>
              </mc:Choice>
              <mc:Fallback>
                <p:oleObj name="Equation" r:id="rId3" imgW="2920680" imgH="507960" progId="Equation.DSMT4">
                  <p:embed/>
                  <p:pic>
                    <p:nvPicPr>
                      <p:cNvPr id="696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068638"/>
                        <a:ext cx="6176963" cy="107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927101" y="2359025"/>
            <a:ext cx="2462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Therefore, we have:</a:t>
            </a:r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3913189" y="1058863"/>
          <a:ext cx="4027487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7" name="Equation" r:id="rId5" imgW="1904760" imgH="507960" progId="Equation.DSMT4">
                  <p:embed/>
                </p:oleObj>
              </mc:Choice>
              <mc:Fallback>
                <p:oleObj name="Equation" r:id="rId5" imgW="1904760" imgH="507960" progId="Equation.DSMT4">
                  <p:embed/>
                  <p:pic>
                    <p:nvPicPr>
                      <p:cNvPr id="706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189" y="1058863"/>
                        <a:ext cx="4027487" cy="107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82231"/>
              </p:ext>
            </p:extLst>
          </p:nvPr>
        </p:nvGraphicFramePr>
        <p:xfrm>
          <a:off x="3719513" y="4964113"/>
          <a:ext cx="4564062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8" name="Equation" r:id="rId7" imgW="2158920" imgH="507960" progId="Equation.DSMT4">
                  <p:embed/>
                </p:oleObj>
              </mc:Choice>
              <mc:Fallback>
                <p:oleObj name="Equation" r:id="rId7" imgW="2158920" imgH="507960" progId="Equation.DSMT4">
                  <p:embed/>
                  <p:pic>
                    <p:nvPicPr>
                      <p:cNvPr id="7066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4964113"/>
                        <a:ext cx="4564062" cy="107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95650" y="4543425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BDF1EA0-3041-6661-305E-CA500F2A5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05" y="116533"/>
            <a:ext cx="9848335" cy="6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Effective Radius Approximation (cont.)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70051" y="2343150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Define:</a:t>
            </a:r>
          </a:p>
        </p:txBody>
      </p:sp>
      <p:graphicFrame>
        <p:nvGraphicFramePr>
          <p:cNvPr id="7066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335960"/>
              </p:ext>
            </p:extLst>
          </p:nvPr>
        </p:nvGraphicFramePr>
        <p:xfrm>
          <a:off x="3500438" y="935038"/>
          <a:ext cx="4564062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2" name="Equation" r:id="rId3" imgW="2158920" imgH="507960" progId="Equation.DSMT4">
                  <p:embed/>
                </p:oleObj>
              </mc:Choice>
              <mc:Fallback>
                <p:oleObj name="Equation" r:id="rId3" imgW="2158920" imgH="507960" progId="Equation.DSMT4">
                  <p:embed/>
                  <p:pic>
                    <p:nvPicPr>
                      <p:cNvPr id="7066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935038"/>
                        <a:ext cx="4564062" cy="107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46003" y="3897952"/>
            <a:ext cx="1831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We then have:</a:t>
            </a:r>
          </a:p>
        </p:txBody>
      </p:sp>
      <p:graphicFrame>
        <p:nvGraphicFramePr>
          <p:cNvPr id="7168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727904"/>
              </p:ext>
            </p:extLst>
          </p:nvPr>
        </p:nvGraphicFramePr>
        <p:xfrm>
          <a:off x="3002263" y="2532407"/>
          <a:ext cx="3624263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" name="Equation" r:id="rId5" imgW="1714320" imgH="507960" progId="Equation.DSMT4">
                  <p:embed/>
                </p:oleObj>
              </mc:Choice>
              <mc:Fallback>
                <p:oleObj name="Equation" r:id="rId5" imgW="1714320" imgH="507960" progId="Equation.DSMT4">
                  <p:embed/>
                  <p:pic>
                    <p:nvPicPr>
                      <p:cNvPr id="7168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2263" y="2532407"/>
                        <a:ext cx="3624263" cy="107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547087"/>
              </p:ext>
            </p:extLst>
          </p:nvPr>
        </p:nvGraphicFramePr>
        <p:xfrm>
          <a:off x="3471863" y="4338638"/>
          <a:ext cx="20669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4" name="Equation" r:id="rId7" imgW="977760" imgH="228600" progId="Equation.DSMT4">
                  <p:embed/>
                </p:oleObj>
              </mc:Choice>
              <mc:Fallback>
                <p:oleObj name="Equation" r:id="rId7" imgW="977760" imgH="228600" progId="Equation.DSMT4">
                  <p:embed/>
                  <p:pic>
                    <p:nvPicPr>
                      <p:cNvPr id="7168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3" y="4338638"/>
                        <a:ext cx="20669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439292"/>
              </p:ext>
            </p:extLst>
          </p:nvPr>
        </p:nvGraphicFramePr>
        <p:xfrm>
          <a:off x="4157663" y="5192713"/>
          <a:ext cx="1316037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5" name="Equation" r:id="rId9" imgW="622080" imgH="241200" progId="Equation.DSMT4">
                  <p:embed/>
                </p:oleObj>
              </mc:Choice>
              <mc:Fallback>
                <p:oleObj name="Equation" r:id="rId9" imgW="622080" imgH="241200" progId="Equation.DSMT4">
                  <p:embed/>
                  <p:pic>
                    <p:nvPicPr>
                      <p:cNvPr id="716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3" y="5192713"/>
                        <a:ext cx="1316037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322503"/>
              </p:ext>
            </p:extLst>
          </p:nvPr>
        </p:nvGraphicFramePr>
        <p:xfrm>
          <a:off x="5302250" y="6113463"/>
          <a:ext cx="13970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6" name="Equation" r:id="rId11" imgW="660240" imgH="241200" progId="Equation.DSMT4">
                  <p:embed/>
                </p:oleObj>
              </mc:Choice>
              <mc:Fallback>
                <p:oleObj name="Equation" r:id="rId11" imgW="660240" imgH="241200" progId="Equation.DSMT4">
                  <p:embed/>
                  <p:pic>
                    <p:nvPicPr>
                      <p:cNvPr id="7168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6113463"/>
                        <a:ext cx="1397000" cy="5127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517900" y="5086350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43450" y="5822950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4F78260-011F-81F2-FB45-DA0C7B003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891" y="85641"/>
            <a:ext cx="9848335" cy="6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Effective Radius Approximation (cont.)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495551" y="1133475"/>
            <a:ext cx="1262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We have: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2275" y="3238500"/>
            <a:ext cx="1760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We then have</a:t>
            </a:r>
          </a:p>
        </p:txBody>
      </p:sp>
      <p:graphicFrame>
        <p:nvGraphicFramePr>
          <p:cNvPr id="7168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953490"/>
              </p:ext>
            </p:extLst>
          </p:nvPr>
        </p:nvGraphicFramePr>
        <p:xfrm>
          <a:off x="3646488" y="1704975"/>
          <a:ext cx="38004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8" name="Equation" r:id="rId3" imgW="2082600" imgH="507960" progId="Equation.DSMT4">
                  <p:embed/>
                </p:oleObj>
              </mc:Choice>
              <mc:Fallback>
                <p:oleObj name="Equation" r:id="rId3" imgW="2082600" imgH="507960" progId="Equation.DSMT4">
                  <p:embed/>
                  <p:pic>
                    <p:nvPicPr>
                      <p:cNvPr id="7168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8" y="1704975"/>
                        <a:ext cx="3800475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8" name="Object 11"/>
          <p:cNvGraphicFramePr>
            <a:graphicFrameLocks noChangeAspect="1"/>
          </p:cNvGraphicFramePr>
          <p:nvPr/>
        </p:nvGraphicFramePr>
        <p:xfrm>
          <a:off x="4903789" y="3836989"/>
          <a:ext cx="15208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9" name="Equation" r:id="rId5" imgW="622080" imgH="241200" progId="Equation.DSMT4">
                  <p:embed/>
                </p:oleObj>
              </mc:Choice>
              <mc:Fallback>
                <p:oleObj name="Equation" r:id="rId5" imgW="622080" imgH="241200" progId="Equation.DSMT4">
                  <p:embed/>
                  <p:pic>
                    <p:nvPicPr>
                      <p:cNvPr id="7168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9" y="3836989"/>
                        <a:ext cx="1520825" cy="5921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39B3663A-A3D0-BA36-8B21-6FE8DCA8B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069" y="122711"/>
            <a:ext cx="9848335" cy="6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Effective Radius Approximation (cont.)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55726" y="1187450"/>
            <a:ext cx="2820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Maxwell current model:</a:t>
            </a:r>
          </a:p>
        </p:txBody>
      </p:sp>
      <p:graphicFrame>
        <p:nvGraphicFramePr>
          <p:cNvPr id="73737" name="Object 8"/>
          <p:cNvGraphicFramePr>
            <a:graphicFrameLocks noChangeAspect="1"/>
          </p:cNvGraphicFramePr>
          <p:nvPr/>
        </p:nvGraphicFramePr>
        <p:xfrm>
          <a:off x="4492626" y="4846639"/>
          <a:ext cx="268287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6" name="Equation" r:id="rId3" imgW="1358640" imgH="698400" progId="Equation.DSMT4">
                  <p:embed/>
                </p:oleObj>
              </mc:Choice>
              <mc:Fallback>
                <p:oleObj name="Equation" r:id="rId3" imgW="1358640" imgH="698400" progId="Equation.DSMT4">
                  <p:embed/>
                  <p:pic>
                    <p:nvPicPr>
                      <p:cNvPr id="7373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6" y="4846639"/>
                        <a:ext cx="2682875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3971925" y="2047876"/>
            <a:ext cx="4052888" cy="2143124"/>
            <a:chOff x="2276475" y="1952626"/>
            <a:chExt cx="4052888" cy="2143124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4181475" y="2400300"/>
              <a:ext cx="0" cy="16954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4" name="Object 16"/>
            <p:cNvGraphicFramePr>
              <a:graphicFrameLocks noChangeAspect="1"/>
            </p:cNvGraphicFramePr>
            <p:nvPr/>
          </p:nvGraphicFramePr>
          <p:xfrm>
            <a:off x="6080125" y="3090863"/>
            <a:ext cx="249238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67" name="Equation" r:id="rId5" imgW="126720" imgH="139680" progId="Equation.DSMT4">
                    <p:embed/>
                  </p:oleObj>
                </mc:Choice>
                <mc:Fallback>
                  <p:oleObj name="Equation" r:id="rId5" imgW="126720" imgH="139680" progId="Equation.DSMT4">
                    <p:embed/>
                    <p:pic>
                      <p:nvPicPr>
                        <p:cNvPr id="24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0125" y="3090863"/>
                          <a:ext cx="249238" cy="274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16"/>
            <p:cNvGraphicFramePr>
              <a:graphicFrameLocks noChangeAspect="1"/>
            </p:cNvGraphicFramePr>
            <p:nvPr/>
          </p:nvGraphicFramePr>
          <p:xfrm>
            <a:off x="4048125" y="1962150"/>
            <a:ext cx="2746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68" name="Equation" r:id="rId7" imgW="139680" imgH="164880" progId="Equation.DSMT4">
                    <p:embed/>
                  </p:oleObj>
                </mc:Choice>
                <mc:Fallback>
                  <p:oleObj name="Equation" r:id="rId7" imgW="139680" imgH="164880" progId="Equation.DSMT4">
                    <p:embed/>
                    <p:pic>
                      <p:nvPicPr>
                        <p:cNvPr id="26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8125" y="1962150"/>
                          <a:ext cx="2746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6"/>
            <p:cNvGraphicFramePr>
              <a:graphicFrameLocks noChangeAspect="1"/>
            </p:cNvGraphicFramePr>
            <p:nvPr/>
          </p:nvGraphicFramePr>
          <p:xfrm>
            <a:off x="4929188" y="3435350"/>
            <a:ext cx="647700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69" name="Equation" r:id="rId9" imgW="330120" imgH="177480" progId="Equation.DSMT4">
                    <p:embed/>
                  </p:oleObj>
                </mc:Choice>
                <mc:Fallback>
                  <p:oleObj name="Equation" r:id="rId9" imgW="330120" imgH="177480" progId="Equation.DSMT4">
                    <p:embed/>
                    <p:pic>
                      <p:nvPicPr>
                        <p:cNvPr id="2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9188" y="3435350"/>
                          <a:ext cx="647700" cy="34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16"/>
            <p:cNvGraphicFramePr>
              <a:graphicFrameLocks noChangeAspect="1"/>
            </p:cNvGraphicFramePr>
            <p:nvPr/>
          </p:nvGraphicFramePr>
          <p:xfrm>
            <a:off x="2698750" y="3435350"/>
            <a:ext cx="822325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0" name="Equation" r:id="rId11" imgW="419040" imgH="177480" progId="Equation.DSMT4">
                    <p:embed/>
                  </p:oleObj>
                </mc:Choice>
                <mc:Fallback>
                  <p:oleObj name="Equation" r:id="rId11" imgW="419040" imgH="177480" progId="Equation.DSMT4">
                    <p:embed/>
                    <p:pic>
                      <p:nvPicPr>
                        <p:cNvPr id="28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750" y="3435350"/>
                          <a:ext cx="822325" cy="34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Freeform 30"/>
            <p:cNvSpPr/>
            <p:nvPr/>
          </p:nvSpPr>
          <p:spPr bwMode="auto">
            <a:xfrm flipH="1">
              <a:off x="4200525" y="1952626"/>
              <a:ext cx="1143000" cy="965200"/>
            </a:xfrm>
            <a:custGeom>
              <a:avLst/>
              <a:gdLst>
                <a:gd name="connsiteX0" fmla="*/ 0 w 1123950"/>
                <a:gd name="connsiteY0" fmla="*/ 0 h 355600"/>
                <a:gd name="connsiteX1" fmla="*/ 209550 w 1123950"/>
                <a:gd name="connsiteY1" fmla="*/ 161925 h 355600"/>
                <a:gd name="connsiteX2" fmla="*/ 504825 w 1123950"/>
                <a:gd name="connsiteY2" fmla="*/ 276225 h 355600"/>
                <a:gd name="connsiteX3" fmla="*/ 952500 w 1123950"/>
                <a:gd name="connsiteY3" fmla="*/ 342900 h 355600"/>
                <a:gd name="connsiteX4" fmla="*/ 1123950 w 1123950"/>
                <a:gd name="connsiteY4" fmla="*/ 352425 h 355600"/>
                <a:gd name="connsiteX0" fmla="*/ 0 w 1171575"/>
                <a:gd name="connsiteY0" fmla="*/ 0 h 1012825"/>
                <a:gd name="connsiteX1" fmla="*/ 257175 w 1171575"/>
                <a:gd name="connsiteY1" fmla="*/ 819150 h 1012825"/>
                <a:gd name="connsiteX2" fmla="*/ 552450 w 1171575"/>
                <a:gd name="connsiteY2" fmla="*/ 933450 h 1012825"/>
                <a:gd name="connsiteX3" fmla="*/ 1000125 w 1171575"/>
                <a:gd name="connsiteY3" fmla="*/ 1000125 h 1012825"/>
                <a:gd name="connsiteX4" fmla="*/ 1171575 w 1171575"/>
                <a:gd name="connsiteY4" fmla="*/ 1009650 h 1012825"/>
                <a:gd name="connsiteX0" fmla="*/ 0 w 1171575"/>
                <a:gd name="connsiteY0" fmla="*/ 0 h 1012825"/>
                <a:gd name="connsiteX1" fmla="*/ 114300 w 1171575"/>
                <a:gd name="connsiteY1" fmla="*/ 390526 h 1012825"/>
                <a:gd name="connsiteX2" fmla="*/ 257175 w 1171575"/>
                <a:gd name="connsiteY2" fmla="*/ 819150 h 1012825"/>
                <a:gd name="connsiteX3" fmla="*/ 552450 w 1171575"/>
                <a:gd name="connsiteY3" fmla="*/ 933450 h 1012825"/>
                <a:gd name="connsiteX4" fmla="*/ 1000125 w 1171575"/>
                <a:gd name="connsiteY4" fmla="*/ 1000125 h 1012825"/>
                <a:gd name="connsiteX5" fmla="*/ 1171575 w 1171575"/>
                <a:gd name="connsiteY5" fmla="*/ 1009650 h 1012825"/>
                <a:gd name="connsiteX0" fmla="*/ 0 w 1171575"/>
                <a:gd name="connsiteY0" fmla="*/ 0 h 1012825"/>
                <a:gd name="connsiteX1" fmla="*/ 66675 w 1171575"/>
                <a:gd name="connsiteY1" fmla="*/ 457201 h 1012825"/>
                <a:gd name="connsiteX2" fmla="*/ 257175 w 1171575"/>
                <a:gd name="connsiteY2" fmla="*/ 819150 h 1012825"/>
                <a:gd name="connsiteX3" fmla="*/ 552450 w 1171575"/>
                <a:gd name="connsiteY3" fmla="*/ 933450 h 1012825"/>
                <a:gd name="connsiteX4" fmla="*/ 1000125 w 1171575"/>
                <a:gd name="connsiteY4" fmla="*/ 1000125 h 1012825"/>
                <a:gd name="connsiteX5" fmla="*/ 1171575 w 1171575"/>
                <a:gd name="connsiteY5" fmla="*/ 1009650 h 1012825"/>
                <a:gd name="connsiteX0" fmla="*/ 0 w 1152525"/>
                <a:gd name="connsiteY0" fmla="*/ 0 h 1003300"/>
                <a:gd name="connsiteX1" fmla="*/ 47625 w 1152525"/>
                <a:gd name="connsiteY1" fmla="*/ 447676 h 1003300"/>
                <a:gd name="connsiteX2" fmla="*/ 238125 w 1152525"/>
                <a:gd name="connsiteY2" fmla="*/ 809625 h 1003300"/>
                <a:gd name="connsiteX3" fmla="*/ 533400 w 1152525"/>
                <a:gd name="connsiteY3" fmla="*/ 923925 h 1003300"/>
                <a:gd name="connsiteX4" fmla="*/ 981075 w 1152525"/>
                <a:gd name="connsiteY4" fmla="*/ 990600 h 1003300"/>
                <a:gd name="connsiteX5" fmla="*/ 1152525 w 1152525"/>
                <a:gd name="connsiteY5" fmla="*/ 1000125 h 1003300"/>
                <a:gd name="connsiteX0" fmla="*/ 0 w 1152525"/>
                <a:gd name="connsiteY0" fmla="*/ 0 h 1003300"/>
                <a:gd name="connsiteX1" fmla="*/ 47625 w 1152525"/>
                <a:gd name="connsiteY1" fmla="*/ 447676 h 1003300"/>
                <a:gd name="connsiteX2" fmla="*/ 209550 w 1152525"/>
                <a:gd name="connsiteY2" fmla="*/ 752475 h 1003300"/>
                <a:gd name="connsiteX3" fmla="*/ 533400 w 1152525"/>
                <a:gd name="connsiteY3" fmla="*/ 923925 h 1003300"/>
                <a:gd name="connsiteX4" fmla="*/ 981075 w 1152525"/>
                <a:gd name="connsiteY4" fmla="*/ 990600 h 1003300"/>
                <a:gd name="connsiteX5" fmla="*/ 1152525 w 1152525"/>
                <a:gd name="connsiteY5" fmla="*/ 1000125 h 1003300"/>
                <a:gd name="connsiteX0" fmla="*/ 11112 w 1135062"/>
                <a:gd name="connsiteY0" fmla="*/ 0 h 993775"/>
                <a:gd name="connsiteX1" fmla="*/ 30162 w 1135062"/>
                <a:gd name="connsiteY1" fmla="*/ 438151 h 993775"/>
                <a:gd name="connsiteX2" fmla="*/ 192087 w 1135062"/>
                <a:gd name="connsiteY2" fmla="*/ 742950 h 993775"/>
                <a:gd name="connsiteX3" fmla="*/ 515937 w 1135062"/>
                <a:gd name="connsiteY3" fmla="*/ 914400 h 993775"/>
                <a:gd name="connsiteX4" fmla="*/ 963612 w 1135062"/>
                <a:gd name="connsiteY4" fmla="*/ 981075 h 993775"/>
                <a:gd name="connsiteX5" fmla="*/ 1135062 w 1135062"/>
                <a:gd name="connsiteY5" fmla="*/ 990600 h 993775"/>
                <a:gd name="connsiteX0" fmla="*/ 0 w 1143000"/>
                <a:gd name="connsiteY0" fmla="*/ 0 h 965200"/>
                <a:gd name="connsiteX1" fmla="*/ 38100 w 1143000"/>
                <a:gd name="connsiteY1" fmla="*/ 409576 h 965200"/>
                <a:gd name="connsiteX2" fmla="*/ 200025 w 1143000"/>
                <a:gd name="connsiteY2" fmla="*/ 714375 h 965200"/>
                <a:gd name="connsiteX3" fmla="*/ 523875 w 1143000"/>
                <a:gd name="connsiteY3" fmla="*/ 885825 h 965200"/>
                <a:gd name="connsiteX4" fmla="*/ 971550 w 1143000"/>
                <a:gd name="connsiteY4" fmla="*/ 952500 h 965200"/>
                <a:gd name="connsiteX5" fmla="*/ 1143000 w 1143000"/>
                <a:gd name="connsiteY5" fmla="*/ 962025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965200">
                  <a:moveTo>
                    <a:pt x="0" y="0"/>
                  </a:moveTo>
                  <a:cubicBezTo>
                    <a:pt x="19050" y="65088"/>
                    <a:pt x="4763" y="290514"/>
                    <a:pt x="38100" y="409576"/>
                  </a:cubicBezTo>
                  <a:cubicBezTo>
                    <a:pt x="71437" y="528638"/>
                    <a:pt x="119063" y="635000"/>
                    <a:pt x="200025" y="714375"/>
                  </a:cubicBezTo>
                  <a:cubicBezTo>
                    <a:pt x="280988" y="793750"/>
                    <a:pt x="395288" y="846138"/>
                    <a:pt x="523875" y="885825"/>
                  </a:cubicBezTo>
                  <a:cubicBezTo>
                    <a:pt x="652463" y="925513"/>
                    <a:pt x="868363" y="939800"/>
                    <a:pt x="971550" y="952500"/>
                  </a:cubicBezTo>
                  <a:cubicBezTo>
                    <a:pt x="1074737" y="965200"/>
                    <a:pt x="1108868" y="963612"/>
                    <a:pt x="1143000" y="962025"/>
                  </a:cubicBez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2276475" y="3209925"/>
              <a:ext cx="370522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3076575" y="3219450"/>
              <a:ext cx="2276475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34" name="Object 16"/>
            <p:cNvGraphicFramePr>
              <a:graphicFrameLocks noChangeAspect="1"/>
            </p:cNvGraphicFramePr>
            <p:nvPr/>
          </p:nvGraphicFramePr>
          <p:xfrm>
            <a:off x="5548313" y="2152650"/>
            <a:ext cx="704305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1" name="Equation" r:id="rId13" imgW="457200" imgH="253800" progId="Equation.DSMT4">
                    <p:embed/>
                  </p:oleObj>
                </mc:Choice>
                <mc:Fallback>
                  <p:oleObj name="Equation" r:id="rId13" imgW="457200" imgH="253800" progId="Equation.DSMT4">
                    <p:embed/>
                    <p:pic>
                      <p:nvPicPr>
                        <p:cNvPr id="34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8313" y="2152650"/>
                          <a:ext cx="704305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Freeform 34"/>
            <p:cNvSpPr/>
            <p:nvPr/>
          </p:nvSpPr>
          <p:spPr bwMode="auto">
            <a:xfrm>
              <a:off x="3086100" y="1952626"/>
              <a:ext cx="1143000" cy="965200"/>
            </a:xfrm>
            <a:custGeom>
              <a:avLst/>
              <a:gdLst>
                <a:gd name="connsiteX0" fmla="*/ 0 w 1123950"/>
                <a:gd name="connsiteY0" fmla="*/ 0 h 355600"/>
                <a:gd name="connsiteX1" fmla="*/ 209550 w 1123950"/>
                <a:gd name="connsiteY1" fmla="*/ 161925 h 355600"/>
                <a:gd name="connsiteX2" fmla="*/ 504825 w 1123950"/>
                <a:gd name="connsiteY2" fmla="*/ 276225 h 355600"/>
                <a:gd name="connsiteX3" fmla="*/ 952500 w 1123950"/>
                <a:gd name="connsiteY3" fmla="*/ 342900 h 355600"/>
                <a:gd name="connsiteX4" fmla="*/ 1123950 w 1123950"/>
                <a:gd name="connsiteY4" fmla="*/ 352425 h 355600"/>
                <a:gd name="connsiteX0" fmla="*/ 0 w 1171575"/>
                <a:gd name="connsiteY0" fmla="*/ 0 h 1012825"/>
                <a:gd name="connsiteX1" fmla="*/ 257175 w 1171575"/>
                <a:gd name="connsiteY1" fmla="*/ 819150 h 1012825"/>
                <a:gd name="connsiteX2" fmla="*/ 552450 w 1171575"/>
                <a:gd name="connsiteY2" fmla="*/ 933450 h 1012825"/>
                <a:gd name="connsiteX3" fmla="*/ 1000125 w 1171575"/>
                <a:gd name="connsiteY3" fmla="*/ 1000125 h 1012825"/>
                <a:gd name="connsiteX4" fmla="*/ 1171575 w 1171575"/>
                <a:gd name="connsiteY4" fmla="*/ 1009650 h 1012825"/>
                <a:gd name="connsiteX0" fmla="*/ 0 w 1171575"/>
                <a:gd name="connsiteY0" fmla="*/ 0 h 1012825"/>
                <a:gd name="connsiteX1" fmla="*/ 114300 w 1171575"/>
                <a:gd name="connsiteY1" fmla="*/ 390526 h 1012825"/>
                <a:gd name="connsiteX2" fmla="*/ 257175 w 1171575"/>
                <a:gd name="connsiteY2" fmla="*/ 819150 h 1012825"/>
                <a:gd name="connsiteX3" fmla="*/ 552450 w 1171575"/>
                <a:gd name="connsiteY3" fmla="*/ 933450 h 1012825"/>
                <a:gd name="connsiteX4" fmla="*/ 1000125 w 1171575"/>
                <a:gd name="connsiteY4" fmla="*/ 1000125 h 1012825"/>
                <a:gd name="connsiteX5" fmla="*/ 1171575 w 1171575"/>
                <a:gd name="connsiteY5" fmla="*/ 1009650 h 1012825"/>
                <a:gd name="connsiteX0" fmla="*/ 0 w 1171575"/>
                <a:gd name="connsiteY0" fmla="*/ 0 h 1012825"/>
                <a:gd name="connsiteX1" fmla="*/ 66675 w 1171575"/>
                <a:gd name="connsiteY1" fmla="*/ 457201 h 1012825"/>
                <a:gd name="connsiteX2" fmla="*/ 257175 w 1171575"/>
                <a:gd name="connsiteY2" fmla="*/ 819150 h 1012825"/>
                <a:gd name="connsiteX3" fmla="*/ 552450 w 1171575"/>
                <a:gd name="connsiteY3" fmla="*/ 933450 h 1012825"/>
                <a:gd name="connsiteX4" fmla="*/ 1000125 w 1171575"/>
                <a:gd name="connsiteY4" fmla="*/ 1000125 h 1012825"/>
                <a:gd name="connsiteX5" fmla="*/ 1171575 w 1171575"/>
                <a:gd name="connsiteY5" fmla="*/ 1009650 h 1012825"/>
                <a:gd name="connsiteX0" fmla="*/ 0 w 1152525"/>
                <a:gd name="connsiteY0" fmla="*/ 0 h 1003300"/>
                <a:gd name="connsiteX1" fmla="*/ 47625 w 1152525"/>
                <a:gd name="connsiteY1" fmla="*/ 447676 h 1003300"/>
                <a:gd name="connsiteX2" fmla="*/ 238125 w 1152525"/>
                <a:gd name="connsiteY2" fmla="*/ 809625 h 1003300"/>
                <a:gd name="connsiteX3" fmla="*/ 533400 w 1152525"/>
                <a:gd name="connsiteY3" fmla="*/ 923925 h 1003300"/>
                <a:gd name="connsiteX4" fmla="*/ 981075 w 1152525"/>
                <a:gd name="connsiteY4" fmla="*/ 990600 h 1003300"/>
                <a:gd name="connsiteX5" fmla="*/ 1152525 w 1152525"/>
                <a:gd name="connsiteY5" fmla="*/ 1000125 h 1003300"/>
                <a:gd name="connsiteX0" fmla="*/ 0 w 1152525"/>
                <a:gd name="connsiteY0" fmla="*/ 0 h 1003300"/>
                <a:gd name="connsiteX1" fmla="*/ 47625 w 1152525"/>
                <a:gd name="connsiteY1" fmla="*/ 447676 h 1003300"/>
                <a:gd name="connsiteX2" fmla="*/ 209550 w 1152525"/>
                <a:gd name="connsiteY2" fmla="*/ 752475 h 1003300"/>
                <a:gd name="connsiteX3" fmla="*/ 533400 w 1152525"/>
                <a:gd name="connsiteY3" fmla="*/ 923925 h 1003300"/>
                <a:gd name="connsiteX4" fmla="*/ 981075 w 1152525"/>
                <a:gd name="connsiteY4" fmla="*/ 990600 h 1003300"/>
                <a:gd name="connsiteX5" fmla="*/ 1152525 w 1152525"/>
                <a:gd name="connsiteY5" fmla="*/ 1000125 h 1003300"/>
                <a:gd name="connsiteX0" fmla="*/ 11112 w 1135062"/>
                <a:gd name="connsiteY0" fmla="*/ 0 h 993775"/>
                <a:gd name="connsiteX1" fmla="*/ 30162 w 1135062"/>
                <a:gd name="connsiteY1" fmla="*/ 438151 h 993775"/>
                <a:gd name="connsiteX2" fmla="*/ 192087 w 1135062"/>
                <a:gd name="connsiteY2" fmla="*/ 742950 h 993775"/>
                <a:gd name="connsiteX3" fmla="*/ 515937 w 1135062"/>
                <a:gd name="connsiteY3" fmla="*/ 914400 h 993775"/>
                <a:gd name="connsiteX4" fmla="*/ 963612 w 1135062"/>
                <a:gd name="connsiteY4" fmla="*/ 981075 h 993775"/>
                <a:gd name="connsiteX5" fmla="*/ 1135062 w 1135062"/>
                <a:gd name="connsiteY5" fmla="*/ 990600 h 993775"/>
                <a:gd name="connsiteX0" fmla="*/ 0 w 1143000"/>
                <a:gd name="connsiteY0" fmla="*/ 0 h 965200"/>
                <a:gd name="connsiteX1" fmla="*/ 38100 w 1143000"/>
                <a:gd name="connsiteY1" fmla="*/ 409576 h 965200"/>
                <a:gd name="connsiteX2" fmla="*/ 200025 w 1143000"/>
                <a:gd name="connsiteY2" fmla="*/ 714375 h 965200"/>
                <a:gd name="connsiteX3" fmla="*/ 523875 w 1143000"/>
                <a:gd name="connsiteY3" fmla="*/ 885825 h 965200"/>
                <a:gd name="connsiteX4" fmla="*/ 971550 w 1143000"/>
                <a:gd name="connsiteY4" fmla="*/ 952500 h 965200"/>
                <a:gd name="connsiteX5" fmla="*/ 1143000 w 1143000"/>
                <a:gd name="connsiteY5" fmla="*/ 962025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965200">
                  <a:moveTo>
                    <a:pt x="0" y="0"/>
                  </a:moveTo>
                  <a:cubicBezTo>
                    <a:pt x="19050" y="65088"/>
                    <a:pt x="4763" y="290514"/>
                    <a:pt x="38100" y="409576"/>
                  </a:cubicBezTo>
                  <a:cubicBezTo>
                    <a:pt x="71437" y="528638"/>
                    <a:pt x="119063" y="635000"/>
                    <a:pt x="200025" y="714375"/>
                  </a:cubicBezTo>
                  <a:cubicBezTo>
                    <a:pt x="280988" y="793750"/>
                    <a:pt x="395288" y="846138"/>
                    <a:pt x="523875" y="885825"/>
                  </a:cubicBezTo>
                  <a:cubicBezTo>
                    <a:pt x="652463" y="925513"/>
                    <a:pt x="868363" y="939800"/>
                    <a:pt x="971550" y="952500"/>
                  </a:cubicBezTo>
                  <a:cubicBezTo>
                    <a:pt x="1074737" y="965200"/>
                    <a:pt x="1108868" y="963612"/>
                    <a:pt x="1143000" y="962025"/>
                  </a:cubicBez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378539" y="505889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(This corresponds to 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1A</a:t>
            </a:r>
            <a:r>
              <a:rPr lang="en-US" b="0" dirty="0">
                <a:solidFill>
                  <a:srgbClr val="0000FF"/>
                </a:solidFill>
              </a:rPr>
              <a:t>.)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F52D1F7-D1E1-B105-B2CB-77FFD025C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713" y="135068"/>
            <a:ext cx="9848335" cy="6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Effective Radius Approximation (cont.)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graphicFrame>
        <p:nvGraphicFramePr>
          <p:cNvPr id="73743" name="Object 15"/>
          <p:cNvGraphicFramePr>
            <a:graphicFrameLocks noChangeAspect="1"/>
          </p:cNvGraphicFramePr>
          <p:nvPr/>
        </p:nvGraphicFramePr>
        <p:xfrm>
          <a:off x="2330451" y="1155774"/>
          <a:ext cx="7042150" cy="1428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8" name="Equation" r:id="rId3" imgW="3708360" imgH="749160" progId="Equation.DSMT4">
                  <p:embed/>
                </p:oleObj>
              </mc:Choice>
              <mc:Fallback>
                <p:oleObj name="Equation" r:id="rId3" imgW="3708360" imgH="749160" progId="Equation.DSMT4">
                  <p:embed/>
                  <p:pic>
                    <p:nvPicPr>
                      <p:cNvPr id="7374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1" y="1155774"/>
                        <a:ext cx="7042150" cy="14286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648075" y="297180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Use</a:t>
            </a:r>
          </a:p>
        </p:txBody>
      </p:sp>
      <p:graphicFrame>
        <p:nvGraphicFramePr>
          <p:cNvPr id="25" name="Object 10"/>
          <p:cNvGraphicFramePr>
            <a:graphicFrameLocks noChangeAspect="1"/>
          </p:cNvGraphicFramePr>
          <p:nvPr/>
        </p:nvGraphicFramePr>
        <p:xfrm>
          <a:off x="4802189" y="3186113"/>
          <a:ext cx="12350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9" name="Equation" r:id="rId5" imgW="583920" imgH="406080" progId="Equation.DSMT4">
                  <p:embed/>
                </p:oleObj>
              </mc:Choice>
              <mc:Fallback>
                <p:oleObj name="Equation" r:id="rId5" imgW="583920" imgH="406080" progId="Equation.DSMT4">
                  <p:embed/>
                  <p:pic>
                    <p:nvPicPr>
                      <p:cNvPr id="2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189" y="3186113"/>
                        <a:ext cx="1235075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2" name="Object 15"/>
          <p:cNvGraphicFramePr>
            <a:graphicFrameLocks noChangeAspect="1"/>
          </p:cNvGraphicFramePr>
          <p:nvPr/>
        </p:nvGraphicFramePr>
        <p:xfrm>
          <a:off x="2100264" y="4460875"/>
          <a:ext cx="778827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0" name="Equation" r:id="rId7" imgW="4101840" imgH="749160" progId="Equation.DSMT4">
                  <p:embed/>
                </p:oleObj>
              </mc:Choice>
              <mc:Fallback>
                <p:oleObj name="Equation" r:id="rId7" imgW="4101840" imgH="749160" progId="Equation.DSMT4">
                  <p:embed/>
                  <p:pic>
                    <p:nvPicPr>
                      <p:cNvPr id="7476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4" y="4460875"/>
                        <a:ext cx="778827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D4F0ACC-955A-F502-AED8-1889FE4E4D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1350" y="3443288"/>
          <a:ext cx="26924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1" name="Equation" r:id="rId9" imgW="2692993" imgH="414594" progId="Equation.DSMT4">
                  <p:embed/>
                </p:oleObj>
              </mc:Choice>
              <mc:Fallback>
                <p:oleObj name="Equation" r:id="rId9" imgW="2692993" imgH="414594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D4F0ACC-955A-F502-AED8-1889FE4E4D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91350" y="3443288"/>
                        <a:ext cx="2692400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6BD610E-0B36-4545-0EC3-F4B2331F1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713" y="110354"/>
            <a:ext cx="9848335" cy="6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Effective Radius Approximation (cont.)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  <p:graphicFrame>
        <p:nvGraphicFramePr>
          <p:cNvPr id="74762" name="Object 15"/>
          <p:cNvGraphicFramePr>
            <a:graphicFrameLocks noChangeAspect="1"/>
          </p:cNvGraphicFramePr>
          <p:nvPr/>
        </p:nvGraphicFramePr>
        <p:xfrm>
          <a:off x="1465264" y="1069975"/>
          <a:ext cx="778827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6" name="Equation" r:id="rId3" imgW="4101840" imgH="749160" progId="Equation.DSMT4">
                  <p:embed/>
                </p:oleObj>
              </mc:Choice>
              <mc:Fallback>
                <p:oleObj name="Equation" r:id="rId3" imgW="4101840" imgH="749160" progId="Equation.DSMT4">
                  <p:embed/>
                  <p:pic>
                    <p:nvPicPr>
                      <p:cNvPr id="7476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4" y="1069975"/>
                        <a:ext cx="778827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10"/>
          <p:cNvGraphicFramePr>
            <a:graphicFrameLocks noChangeAspect="1"/>
          </p:cNvGraphicFramePr>
          <p:nvPr/>
        </p:nvGraphicFramePr>
        <p:xfrm>
          <a:off x="2185988" y="2820988"/>
          <a:ext cx="6316662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7" name="Equation" r:id="rId5" imgW="3492360" imgH="1523880" progId="Equation.DSMT4">
                  <p:embed/>
                </p:oleObj>
              </mc:Choice>
              <mc:Fallback>
                <p:oleObj name="Equation" r:id="rId5" imgW="3492360" imgH="1523880" progId="Equation.DSMT4">
                  <p:embed/>
                  <p:pic>
                    <p:nvPicPr>
                      <p:cNvPr id="7578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2820988"/>
                        <a:ext cx="6316662" cy="276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36775" y="6162675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(separable) double integral equals 1.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3788682" y="5246420"/>
            <a:ext cx="921699" cy="8446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2D580F5-474C-FFE5-8056-336EBA9A1F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3700" y="5072062"/>
          <a:ext cx="1708070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8" name="Equation" r:id="rId7" imgW="1371600" imgH="1015920" progId="Equation.DSMT4">
                  <p:embed/>
                </p:oleObj>
              </mc:Choice>
              <mc:Fallback>
                <p:oleObj name="Equation" r:id="rId7" imgW="1371600" imgH="101592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2D580F5-474C-FFE5-8056-336EBA9A1F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83700" y="5072062"/>
                        <a:ext cx="1708070" cy="1265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971A603-B04D-BB32-D34F-0E4A05306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713" y="135067"/>
            <a:ext cx="9848335" cy="6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Effective Radius Approximation (cont.)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46"/>
          <p:cNvSpPr>
            <a:spLocks noChangeArrowheads="1"/>
          </p:cNvSpPr>
          <p:nvPr/>
        </p:nvSpPr>
        <p:spPr bwMode="auto">
          <a:xfrm>
            <a:off x="538470" y="1446614"/>
            <a:ext cx="947738" cy="528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45"/>
          <p:cNvSpPr>
            <a:spLocks noChangeArrowheads="1"/>
          </p:cNvSpPr>
          <p:nvPr/>
        </p:nvSpPr>
        <p:spPr bwMode="auto">
          <a:xfrm>
            <a:off x="519420" y="3213503"/>
            <a:ext cx="947738" cy="5286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Rectangle 44"/>
          <p:cNvSpPr>
            <a:spLocks noChangeArrowheads="1"/>
          </p:cNvSpPr>
          <p:nvPr/>
        </p:nvSpPr>
        <p:spPr bwMode="auto">
          <a:xfrm>
            <a:off x="573395" y="4997853"/>
            <a:ext cx="947738" cy="5286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895601" y="167773"/>
            <a:ext cx="6278563" cy="5540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Probe Inductance (cont.)</a:t>
            </a:r>
          </a:p>
        </p:txBody>
      </p:sp>
      <p:sp>
        <p:nvSpPr>
          <p:cNvPr id="6157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8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9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0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1" name="Rectangle 11"/>
          <p:cNvSpPr>
            <a:spLocks noChangeArrowheads="1"/>
          </p:cNvSpPr>
          <p:nvPr/>
        </p:nvSpPr>
        <p:spPr bwMode="auto">
          <a:xfrm>
            <a:off x="4305608" y="5104213"/>
            <a:ext cx="12126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(BC #1)</a:t>
            </a:r>
          </a:p>
        </p:txBody>
      </p:sp>
      <p:graphicFrame>
        <p:nvGraphicFramePr>
          <p:cNvPr id="6146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198284"/>
              </p:ext>
            </p:extLst>
          </p:nvPr>
        </p:nvGraphicFramePr>
        <p:xfrm>
          <a:off x="622608" y="1581552"/>
          <a:ext cx="78581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Equation" r:id="rId3" imgW="380880" imgH="164880" progId="Equation.DSMT4">
                  <p:embed/>
                </p:oleObj>
              </mc:Choice>
              <mc:Fallback>
                <p:oleObj name="Equation" r:id="rId3" imgW="380880" imgH="1648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608" y="1581552"/>
                        <a:ext cx="785812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986047"/>
              </p:ext>
            </p:extLst>
          </p:nvPr>
        </p:nvGraphicFramePr>
        <p:xfrm>
          <a:off x="2132320" y="1446615"/>
          <a:ext cx="22034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Equation" r:id="rId5" imgW="1002960" imgH="253800" progId="Equation.DSMT4">
                  <p:embed/>
                </p:oleObj>
              </mc:Choice>
              <mc:Fallback>
                <p:oleObj name="Equation" r:id="rId5" imgW="1002960" imgH="2538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320" y="1446615"/>
                        <a:ext cx="220345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036340"/>
              </p:ext>
            </p:extLst>
          </p:nvPr>
        </p:nvGraphicFramePr>
        <p:xfrm>
          <a:off x="625783" y="3359552"/>
          <a:ext cx="78581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Equation" r:id="rId7" imgW="380880" imgH="164880" progId="Equation.DSMT4">
                  <p:embed/>
                </p:oleObj>
              </mc:Choice>
              <mc:Fallback>
                <p:oleObj name="Equation" r:id="rId7" imgW="380880" imgH="1648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83" y="3359552"/>
                        <a:ext cx="785812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119951"/>
              </p:ext>
            </p:extLst>
          </p:nvPr>
        </p:nvGraphicFramePr>
        <p:xfrm>
          <a:off x="1905308" y="3211914"/>
          <a:ext cx="24939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Equation" r:id="rId9" imgW="1143000" imgH="253800" progId="Equation.DSMT4">
                  <p:embed/>
                </p:oleObj>
              </mc:Choice>
              <mc:Fallback>
                <p:oleObj name="Equation" r:id="rId9" imgW="1143000" imgH="2538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308" y="3211914"/>
                        <a:ext cx="2493962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441617"/>
              </p:ext>
            </p:extLst>
          </p:nvPr>
        </p:nvGraphicFramePr>
        <p:xfrm>
          <a:off x="652771" y="5145490"/>
          <a:ext cx="7858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Equation" r:id="rId11" imgW="380880" imgH="164880" progId="Equation.DSMT4">
                  <p:embed/>
                </p:oleObj>
              </mc:Choice>
              <mc:Fallback>
                <p:oleObj name="Equation" r:id="rId11" imgW="380880" imgH="16488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71" y="5145490"/>
                        <a:ext cx="785813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261516"/>
              </p:ext>
            </p:extLst>
          </p:nvPr>
        </p:nvGraphicFramePr>
        <p:xfrm>
          <a:off x="1930708" y="4951814"/>
          <a:ext cx="2089150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Equation" r:id="rId13" imgW="939600" imgH="533160" progId="Equation.DSMT4">
                  <p:embed/>
                </p:oleObj>
              </mc:Choice>
              <mc:Fallback>
                <p:oleObj name="Equation" r:id="rId13" imgW="939600" imgH="53316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708" y="4951814"/>
                        <a:ext cx="2089150" cy="1182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43"/>
          <p:cNvSpPr>
            <a:spLocks noChangeArrowheads="1"/>
          </p:cNvSpPr>
          <p:nvPr/>
        </p:nvSpPr>
        <p:spPr bwMode="auto">
          <a:xfrm>
            <a:off x="4288774" y="5674126"/>
            <a:ext cx="1176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(BC #2)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676DAAC-7932-4ECA-8F63-EAAC0CD6038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14" name="Object 59">
            <a:extLst>
              <a:ext uri="{FF2B5EF4-FFF2-40B4-BE49-F238E27FC236}">
                <a16:creationId xmlns:a16="http://schemas.microsoft.com/office/drawing/2014/main" id="{C8A4DEE3-5466-8A35-A5C7-74695AAF3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491629"/>
              </p:ext>
            </p:extLst>
          </p:nvPr>
        </p:nvGraphicFramePr>
        <p:xfrm>
          <a:off x="8129588" y="5278438"/>
          <a:ext cx="27860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Equation" r:id="rId15" imgW="1231560" imgH="393480" progId="Equation.DSMT4">
                  <p:embed/>
                </p:oleObj>
              </mc:Choice>
              <mc:Fallback>
                <p:oleObj name="Equation" r:id="rId15" imgW="1231560" imgH="393480" progId="Equation.DSMT4">
                  <p:embed/>
                  <p:pic>
                    <p:nvPicPr>
                      <p:cNvPr id="5122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9588" y="5278438"/>
                        <a:ext cx="2786062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1AF62590-E20C-B900-385C-B6CFDC59DDF0}"/>
              </a:ext>
            </a:extLst>
          </p:cNvPr>
          <p:cNvGrpSpPr/>
          <p:nvPr/>
        </p:nvGrpSpPr>
        <p:grpSpPr>
          <a:xfrm>
            <a:off x="7206018" y="1283364"/>
            <a:ext cx="4333166" cy="3684588"/>
            <a:chOff x="7130955" y="1549495"/>
            <a:chExt cx="4333166" cy="3684588"/>
          </a:xfrm>
        </p:grpSpPr>
        <p:sp>
          <p:nvSpPr>
            <p:cNvPr id="3" name="Rectangle 64">
              <a:extLst>
                <a:ext uri="{FF2B5EF4-FFF2-40B4-BE49-F238E27FC236}">
                  <a16:creationId xmlns:a16="http://schemas.microsoft.com/office/drawing/2014/main" id="{825233D4-14C0-2F70-BA29-2BEC640A1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0955" y="1549495"/>
              <a:ext cx="4333166" cy="36845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67384634-75CE-9245-2573-4CA6C5210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1782" y="1789208"/>
              <a:ext cx="9249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Model:</a:t>
              </a:r>
            </a:p>
          </p:txBody>
        </p:sp>
        <p:grpSp>
          <p:nvGrpSpPr>
            <p:cNvPr id="5" name="Group 65">
              <a:extLst>
                <a:ext uri="{FF2B5EF4-FFF2-40B4-BE49-F238E27FC236}">
                  <a16:creationId xmlns:a16="http://schemas.microsoft.com/office/drawing/2014/main" id="{62C3754A-E9B1-738C-7BBE-B52CF2A4D0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5468" y="1722533"/>
              <a:ext cx="3667125" cy="2970211"/>
              <a:chOff x="1602" y="969"/>
              <a:chExt cx="2310" cy="1871"/>
            </a:xfrm>
          </p:grpSpPr>
          <p:sp>
            <p:nvSpPr>
              <p:cNvPr id="6" name="Line 17">
                <a:extLst>
                  <a:ext uri="{FF2B5EF4-FFF2-40B4-BE49-F238E27FC236}">
                    <a16:creationId xmlns:a16="http://schemas.microsoft.com/office/drawing/2014/main" id="{F6BEF448-3E14-7369-0FEA-A925A42A47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4" y="1223"/>
                <a:ext cx="1" cy="161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18">
                <a:extLst>
                  <a:ext uri="{FF2B5EF4-FFF2-40B4-BE49-F238E27FC236}">
                    <a16:creationId xmlns:a16="http://schemas.microsoft.com/office/drawing/2014/main" id="{FA75007F-08F3-7B3E-F2F2-D03F7C3A50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2" y="2044"/>
                <a:ext cx="2072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Oval 33">
                <a:extLst>
                  <a:ext uri="{FF2B5EF4-FFF2-40B4-BE49-F238E27FC236}">
                    <a16:creationId xmlns:a16="http://schemas.microsoft.com/office/drawing/2014/main" id="{C17C37F7-66FB-F8FC-AD80-3519092CC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5" y="1552"/>
                <a:ext cx="954" cy="1000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9" name="Object 34">
                <a:extLst>
                  <a:ext uri="{FF2B5EF4-FFF2-40B4-BE49-F238E27FC236}">
                    <a16:creationId xmlns:a16="http://schemas.microsoft.com/office/drawing/2014/main" id="{5C9504E6-3B92-BB16-E7B3-3D6E65970D3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747" y="1958"/>
              <a:ext cx="165" cy="1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25" name="Equation" r:id="rId17" imgW="126720" imgH="139680" progId="Equation.DSMT4">
                      <p:embed/>
                    </p:oleObj>
                  </mc:Choice>
                  <mc:Fallback>
                    <p:oleObj name="Equation" r:id="rId17" imgW="126720" imgH="139680" progId="Equation.DSMT4">
                      <p:embed/>
                      <p:pic>
                        <p:nvPicPr>
                          <p:cNvPr id="5124" name="Object 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7" y="1958"/>
                            <a:ext cx="165" cy="17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35">
                <a:extLst>
                  <a:ext uri="{FF2B5EF4-FFF2-40B4-BE49-F238E27FC236}">
                    <a16:creationId xmlns:a16="http://schemas.microsoft.com/office/drawing/2014/main" id="{A7AC5427-687F-9F3D-9989-A97E117E2D1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564" y="969"/>
              <a:ext cx="181" cy="2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26" name="Equation" r:id="rId19" imgW="139680" imgH="164880" progId="Equation.DSMT4">
                      <p:embed/>
                    </p:oleObj>
                  </mc:Choice>
                  <mc:Fallback>
                    <p:oleObj name="Equation" r:id="rId19" imgW="139680" imgH="164880" progId="Equation.DSMT4">
                      <p:embed/>
                      <p:pic>
                        <p:nvPicPr>
                          <p:cNvPr id="5125" name="Object 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64" y="969"/>
                            <a:ext cx="181" cy="2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Line 36">
                <a:extLst>
                  <a:ext uri="{FF2B5EF4-FFF2-40B4-BE49-F238E27FC236}">
                    <a16:creationId xmlns:a16="http://schemas.microsoft.com/office/drawing/2014/main" id="{CAEB7353-24C9-9E81-E2C0-A2949FF8F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9" y="1695"/>
                <a:ext cx="324" cy="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2" name="Object 37">
                <a:extLst>
                  <a:ext uri="{FF2B5EF4-FFF2-40B4-BE49-F238E27FC236}">
                    <a16:creationId xmlns:a16="http://schemas.microsoft.com/office/drawing/2014/main" id="{CED1EB85-255F-4055-2A7C-3D98F80C417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684" y="1682"/>
              <a:ext cx="165" cy="1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27" name="Equation" r:id="rId21" imgW="126720" imgH="139680" progId="Equation.DSMT4">
                      <p:embed/>
                    </p:oleObj>
                  </mc:Choice>
                  <mc:Fallback>
                    <p:oleObj name="Equation" r:id="rId21" imgW="126720" imgH="139680" progId="Equation.DSMT4">
                      <p:embed/>
                      <p:pic>
                        <p:nvPicPr>
                          <p:cNvPr id="5126" name="Object 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4" y="1682"/>
                            <a:ext cx="165" cy="17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58">
                <a:extLst>
                  <a:ext uri="{FF2B5EF4-FFF2-40B4-BE49-F238E27FC236}">
                    <a16:creationId xmlns:a16="http://schemas.microsoft.com/office/drawing/2014/main" id="{E6EC5069-5D72-BD9A-A3A4-06AC0856A2E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860" y="1492"/>
              <a:ext cx="297" cy="2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28" name="Equation" r:id="rId23" imgW="228600" imgH="228600" progId="Equation.DSMT4">
                      <p:embed/>
                    </p:oleObj>
                  </mc:Choice>
                  <mc:Fallback>
                    <p:oleObj name="Equation" r:id="rId23" imgW="228600" imgH="228600" progId="Equation.DSMT4">
                      <p:embed/>
                      <p:pic>
                        <p:nvPicPr>
                          <p:cNvPr id="5127" name="Object 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60" y="1492"/>
                            <a:ext cx="297" cy="29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5" name="Object 63">
              <a:extLst>
                <a:ext uri="{FF2B5EF4-FFF2-40B4-BE49-F238E27FC236}">
                  <a16:creationId xmlns:a16="http://schemas.microsoft.com/office/drawing/2014/main" id="{3FDD0660-2499-2147-CD08-3B6DE490C87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8924195"/>
                </p:ext>
              </p:extLst>
            </p:nvPr>
          </p:nvGraphicFramePr>
          <p:xfrm>
            <a:off x="9523672" y="4222396"/>
            <a:ext cx="833438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9" name="Equation" r:id="rId25" imgW="368280" imgH="228600" progId="Equation.DSMT4">
                    <p:embed/>
                  </p:oleObj>
                </mc:Choice>
                <mc:Fallback>
                  <p:oleObj name="Equation" r:id="rId25" imgW="368280" imgH="228600" progId="Equation.DSMT4">
                    <p:embed/>
                    <p:pic>
                      <p:nvPicPr>
                        <p:cNvPr id="5123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23672" y="4222396"/>
                          <a:ext cx="833438" cy="511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  <p:graphicFrame>
        <p:nvGraphicFramePr>
          <p:cNvPr id="75781" name="Object 10"/>
          <p:cNvGraphicFramePr>
            <a:graphicFrameLocks noChangeAspect="1"/>
          </p:cNvGraphicFramePr>
          <p:nvPr/>
        </p:nvGraphicFramePr>
        <p:xfrm>
          <a:off x="2516188" y="962025"/>
          <a:ext cx="6983412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2" name="Equation" r:id="rId3" imgW="3860640" imgH="990360" progId="Equation.DSMT4">
                  <p:embed/>
                </p:oleObj>
              </mc:Choice>
              <mc:Fallback>
                <p:oleObj name="Equation" r:id="rId3" imgW="3860640" imgH="990360" progId="Equation.DSMT4">
                  <p:embed/>
                  <p:pic>
                    <p:nvPicPr>
                      <p:cNvPr id="7578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188" y="962025"/>
                        <a:ext cx="6983412" cy="179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47976" y="2371725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Define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36875" y="4057650"/>
            <a:ext cx="1760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We then have</a:t>
            </a:r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195366"/>
              </p:ext>
            </p:extLst>
          </p:nvPr>
        </p:nvGraphicFramePr>
        <p:xfrm>
          <a:off x="3462338" y="2735263"/>
          <a:ext cx="5792787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3" name="Equation" r:id="rId5" imgW="3403440" imgH="761760" progId="Equation.DSMT4">
                  <p:embed/>
                </p:oleObj>
              </mc:Choice>
              <mc:Fallback>
                <p:oleObj name="Equation" r:id="rId5" imgW="3403440" imgH="761760" progId="Equation.DSMT4">
                  <p:embed/>
                  <p:pic>
                    <p:nvPicPr>
                      <p:cNvPr id="1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2735263"/>
                        <a:ext cx="5792787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032288"/>
              </p:ext>
            </p:extLst>
          </p:nvPr>
        </p:nvGraphicFramePr>
        <p:xfrm>
          <a:off x="4684713" y="4414838"/>
          <a:ext cx="20669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4" name="Equation" r:id="rId7" imgW="977760" imgH="228600" progId="Equation.DSMT4">
                  <p:embed/>
                </p:oleObj>
              </mc:Choice>
              <mc:Fallback>
                <p:oleObj name="Equation" r:id="rId7" imgW="977760" imgH="228600" progId="Equation.DSMT4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3" y="4414838"/>
                        <a:ext cx="20669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234728"/>
              </p:ext>
            </p:extLst>
          </p:nvPr>
        </p:nvGraphicFramePr>
        <p:xfrm>
          <a:off x="5664200" y="5268913"/>
          <a:ext cx="12890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5" name="Equation" r:id="rId9" imgW="609480" imgH="241200" progId="Equation.DSMT4">
                  <p:embed/>
                </p:oleObj>
              </mc:Choice>
              <mc:Fallback>
                <p:oleObj name="Equation" r:id="rId9" imgW="609480" imgH="241200" progId="Equation.DSMT4">
                  <p:embed/>
                  <p:pic>
                    <p:nvPicPr>
                      <p:cNvPr id="1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5268913"/>
                        <a:ext cx="128905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414670"/>
              </p:ext>
            </p:extLst>
          </p:nvPr>
        </p:nvGraphicFramePr>
        <p:xfrm>
          <a:off x="6707188" y="6216650"/>
          <a:ext cx="13970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6" name="Equation" r:id="rId11" imgW="660240" imgH="241200" progId="Equation.DSMT4">
                  <p:embed/>
                </p:oleObj>
              </mc:Choice>
              <mc:Fallback>
                <p:oleObj name="Equation" r:id="rId11" imgW="660240" imgH="241200" progId="Equation.DSMT4">
                  <p:embed/>
                  <p:pic>
                    <p:nvPicPr>
                      <p:cNvPr id="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7188" y="6216650"/>
                        <a:ext cx="1397000" cy="5127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149850" y="5127625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89650" y="5934075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B17AD5F-3CDB-A830-A1C6-D781E4E4A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713" y="110353"/>
            <a:ext cx="9848335" cy="6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Effective Radius Approximation (cont.)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8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9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01746491-9B1E-47E8-9ABC-4E9DE6131201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90701" y="1114425"/>
            <a:ext cx="1262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We have: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1230" y="3709802"/>
            <a:ext cx="1760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We then have</a:t>
            </a:r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092883"/>
              </p:ext>
            </p:extLst>
          </p:nvPr>
        </p:nvGraphicFramePr>
        <p:xfrm>
          <a:off x="2890838" y="1724025"/>
          <a:ext cx="6592887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4" name="Equation" r:id="rId3" imgW="3873240" imgH="761760" progId="Equation.DSMT4">
                  <p:embed/>
                </p:oleObj>
              </mc:Choice>
              <mc:Fallback>
                <p:oleObj name="Equation" r:id="rId3" imgW="3873240" imgH="761760" progId="Equation.DSMT4">
                  <p:embed/>
                  <p:pic>
                    <p:nvPicPr>
                      <p:cNvPr id="1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1724025"/>
                        <a:ext cx="6592887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1" name="Object 7"/>
          <p:cNvGraphicFramePr>
            <a:graphicFrameLocks noChangeAspect="1"/>
          </p:cNvGraphicFramePr>
          <p:nvPr/>
        </p:nvGraphicFramePr>
        <p:xfrm>
          <a:off x="5984876" y="5607051"/>
          <a:ext cx="120840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5" name="Equation" r:id="rId5" imgW="482400" imgH="203040" progId="Equation.DSMT4">
                  <p:embed/>
                </p:oleObj>
              </mc:Choice>
              <mc:Fallback>
                <p:oleObj name="Equation" r:id="rId5" imgW="482400" imgH="203040" progId="Equation.DSMT4">
                  <p:embed/>
                  <p:pic>
                    <p:nvPicPr>
                      <p:cNvPr id="778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6" y="5607051"/>
                        <a:ext cx="1208403" cy="5111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2" name="Object 8"/>
          <p:cNvGraphicFramePr>
            <a:graphicFrameLocks noChangeAspect="1"/>
          </p:cNvGraphicFramePr>
          <p:nvPr/>
        </p:nvGraphicFramePr>
        <p:xfrm>
          <a:off x="4967289" y="4156075"/>
          <a:ext cx="1798637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6" name="Equation" r:id="rId7" imgW="850680" imgH="266400" progId="Equation.DSMT4">
                  <p:embed/>
                </p:oleObj>
              </mc:Choice>
              <mc:Fallback>
                <p:oleObj name="Equation" r:id="rId7" imgW="850680" imgH="266400" progId="Equation.DSMT4">
                  <p:embed/>
                  <p:pic>
                    <p:nvPicPr>
                      <p:cNvPr id="778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9" y="4156075"/>
                        <a:ext cx="1798637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248275" y="4968875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385AF3F-D82B-705C-8C10-FEE93201E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426" y="135067"/>
            <a:ext cx="9848335" cy="6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Effective Radius Approximation (cont.)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981200" y="147639"/>
            <a:ext cx="8229600" cy="5540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Probe Inductance (cont.)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695487" y="1391006"/>
            <a:ext cx="7694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BC 1:</a:t>
            </a:r>
          </a:p>
        </p:txBody>
      </p:sp>
      <p:graphicFrame>
        <p:nvGraphicFramePr>
          <p:cNvPr id="717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214542"/>
              </p:ext>
            </p:extLst>
          </p:nvPr>
        </p:nvGraphicFramePr>
        <p:xfrm>
          <a:off x="1721585" y="1310044"/>
          <a:ext cx="359886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Equation" r:id="rId3" imgW="1498320" imgH="253800" progId="Equation.DSMT4">
                  <p:embed/>
                </p:oleObj>
              </mc:Choice>
              <mc:Fallback>
                <p:oleObj name="Equation" r:id="rId3" imgW="149832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585" y="1310044"/>
                        <a:ext cx="3598862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187080"/>
              </p:ext>
            </p:extLst>
          </p:nvPr>
        </p:nvGraphicFramePr>
        <p:xfrm>
          <a:off x="1722485" y="2230973"/>
          <a:ext cx="2981325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quation" r:id="rId5" imgW="1523880" imgH="1371600" progId="Equation.DSMT4">
                  <p:embed/>
                </p:oleObj>
              </mc:Choice>
              <mc:Fallback>
                <p:oleObj name="Equation" r:id="rId5" imgW="1523880" imgH="1371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85" y="2230973"/>
                        <a:ext cx="2981325" cy="268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Rectangle 20"/>
          <p:cNvSpPr>
            <a:spLocks noChangeArrowheads="1"/>
          </p:cNvSpPr>
          <p:nvPr/>
        </p:nvSpPr>
        <p:spPr bwMode="auto">
          <a:xfrm>
            <a:off x="700247" y="2438835"/>
            <a:ext cx="7694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BC 2:</a:t>
            </a:r>
          </a:p>
        </p:txBody>
      </p:sp>
      <p:sp>
        <p:nvSpPr>
          <p:cNvPr id="7180" name="Line 21"/>
          <p:cNvSpPr>
            <a:spLocks noChangeShapeType="1"/>
          </p:cNvSpPr>
          <p:nvPr/>
        </p:nvSpPr>
        <p:spPr bwMode="auto">
          <a:xfrm flipV="1">
            <a:off x="3169621" y="3053049"/>
            <a:ext cx="671512" cy="828675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676DAAC-7932-4ECA-8F63-EAAC0CD6038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Rectangle 46">
            <a:extLst>
              <a:ext uri="{FF2B5EF4-FFF2-40B4-BE49-F238E27FC236}">
                <a16:creationId xmlns:a16="http://schemas.microsoft.com/office/drawing/2014/main" id="{FB167E70-02C5-1E6E-C0A4-589994D0B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461" y="1364727"/>
            <a:ext cx="947738" cy="528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583D0B97-D6A3-094E-E1D2-8BE4AF74A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5411" y="3131616"/>
            <a:ext cx="947738" cy="5286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4FF6B9E2-7B55-7D6E-92EF-4F4F371AA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386" y="4915966"/>
            <a:ext cx="947738" cy="5286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A5017C7-D59F-C05E-B66D-63D3D62A6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1600" y="5022327"/>
            <a:ext cx="8896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(BC 1)</a:t>
            </a:r>
          </a:p>
        </p:txBody>
      </p:sp>
      <p:graphicFrame>
        <p:nvGraphicFramePr>
          <p:cNvPr id="6" name="Object 37">
            <a:extLst>
              <a:ext uri="{FF2B5EF4-FFF2-40B4-BE49-F238E27FC236}">
                <a16:creationId xmlns:a16="http://schemas.microsoft.com/office/drawing/2014/main" id="{980BC00F-3DA4-1B37-1EDA-4A0136B564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237163"/>
              </p:ext>
            </p:extLst>
          </p:nvPr>
        </p:nvGraphicFramePr>
        <p:xfrm>
          <a:off x="7248599" y="1499665"/>
          <a:ext cx="78581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7" imgW="380880" imgH="164880" progId="Equation.DSMT4">
                  <p:embed/>
                </p:oleObj>
              </mc:Choice>
              <mc:Fallback>
                <p:oleObj name="Equation" r:id="rId7" imgW="380880" imgH="164880" progId="Equation.DSMT4">
                  <p:embed/>
                  <p:pic>
                    <p:nvPicPr>
                      <p:cNvPr id="6146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99" y="1499665"/>
                        <a:ext cx="785812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8">
            <a:extLst>
              <a:ext uri="{FF2B5EF4-FFF2-40B4-BE49-F238E27FC236}">
                <a16:creationId xmlns:a16="http://schemas.microsoft.com/office/drawing/2014/main" id="{C4BD4CBF-C4F6-2B9E-CED1-BED55453C7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089437"/>
              </p:ext>
            </p:extLst>
          </p:nvPr>
        </p:nvGraphicFramePr>
        <p:xfrm>
          <a:off x="8758311" y="1364728"/>
          <a:ext cx="22034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Equation" r:id="rId9" imgW="1002960" imgH="253800" progId="Equation.DSMT4">
                  <p:embed/>
                </p:oleObj>
              </mc:Choice>
              <mc:Fallback>
                <p:oleObj name="Equation" r:id="rId9" imgW="1002960" imgH="253800" progId="Equation.DSMT4">
                  <p:embed/>
                  <p:pic>
                    <p:nvPicPr>
                      <p:cNvPr id="6147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8311" y="1364728"/>
                        <a:ext cx="220345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9">
            <a:extLst>
              <a:ext uri="{FF2B5EF4-FFF2-40B4-BE49-F238E27FC236}">
                <a16:creationId xmlns:a16="http://schemas.microsoft.com/office/drawing/2014/main" id="{FA6B57F8-1DE0-1B68-5B9F-327D5A313B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288918"/>
              </p:ext>
            </p:extLst>
          </p:nvPr>
        </p:nvGraphicFramePr>
        <p:xfrm>
          <a:off x="7251774" y="3277665"/>
          <a:ext cx="78581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11" imgW="380880" imgH="164880" progId="Equation.DSMT4">
                  <p:embed/>
                </p:oleObj>
              </mc:Choice>
              <mc:Fallback>
                <p:oleObj name="Equation" r:id="rId11" imgW="380880" imgH="164880" progId="Equation.DSMT4">
                  <p:embed/>
                  <p:pic>
                    <p:nvPicPr>
                      <p:cNvPr id="614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74" y="3277665"/>
                        <a:ext cx="785812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0">
            <a:extLst>
              <a:ext uri="{FF2B5EF4-FFF2-40B4-BE49-F238E27FC236}">
                <a16:creationId xmlns:a16="http://schemas.microsoft.com/office/drawing/2014/main" id="{C2D6855F-1138-E262-9039-118CF00C2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872545"/>
              </p:ext>
            </p:extLst>
          </p:nvPr>
        </p:nvGraphicFramePr>
        <p:xfrm>
          <a:off x="8531299" y="3130027"/>
          <a:ext cx="24939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Equation" r:id="rId13" imgW="1143000" imgH="253800" progId="Equation.DSMT4">
                  <p:embed/>
                </p:oleObj>
              </mc:Choice>
              <mc:Fallback>
                <p:oleObj name="Equation" r:id="rId13" imgW="1143000" imgH="253800" progId="Equation.DSMT4">
                  <p:embed/>
                  <p:pic>
                    <p:nvPicPr>
                      <p:cNvPr id="6149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299" y="3130027"/>
                        <a:ext cx="2493962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1">
            <a:extLst>
              <a:ext uri="{FF2B5EF4-FFF2-40B4-BE49-F238E27FC236}">
                <a16:creationId xmlns:a16="http://schemas.microsoft.com/office/drawing/2014/main" id="{9C036082-017F-0D8B-169E-DDA34FFB20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607298"/>
              </p:ext>
            </p:extLst>
          </p:nvPr>
        </p:nvGraphicFramePr>
        <p:xfrm>
          <a:off x="7278762" y="5063603"/>
          <a:ext cx="7858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Equation" r:id="rId15" imgW="380880" imgH="164880" progId="Equation.DSMT4">
                  <p:embed/>
                </p:oleObj>
              </mc:Choice>
              <mc:Fallback>
                <p:oleObj name="Equation" r:id="rId15" imgW="380880" imgH="164880" progId="Equation.DSMT4">
                  <p:embed/>
                  <p:pic>
                    <p:nvPicPr>
                      <p:cNvPr id="615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8762" y="5063603"/>
                        <a:ext cx="785813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2">
            <a:extLst>
              <a:ext uri="{FF2B5EF4-FFF2-40B4-BE49-F238E27FC236}">
                <a16:creationId xmlns:a16="http://schemas.microsoft.com/office/drawing/2014/main" id="{4C75E6CA-0EE0-3342-CC19-F524A29FC1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767144"/>
              </p:ext>
            </p:extLst>
          </p:nvPr>
        </p:nvGraphicFramePr>
        <p:xfrm>
          <a:off x="8556699" y="4869927"/>
          <a:ext cx="2089150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tion" r:id="rId17" imgW="939600" imgH="533160" progId="Equation.DSMT4">
                  <p:embed/>
                </p:oleObj>
              </mc:Choice>
              <mc:Fallback>
                <p:oleObj name="Equation" r:id="rId17" imgW="939600" imgH="533160" progId="Equation.DSMT4">
                  <p:embed/>
                  <p:pic>
                    <p:nvPicPr>
                      <p:cNvPr id="6151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99" y="4869927"/>
                        <a:ext cx="2089150" cy="1182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3">
            <a:extLst>
              <a:ext uri="{FF2B5EF4-FFF2-40B4-BE49-F238E27FC236}">
                <a16:creationId xmlns:a16="http://schemas.microsoft.com/office/drawing/2014/main" id="{8930A1C4-3969-1344-5F56-51FEA505D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3500" y="5592240"/>
            <a:ext cx="8896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(BC 2)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DD3E26C7-7091-E28B-46D5-CCFB2114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34" y="5094925"/>
            <a:ext cx="4607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so</a:t>
            </a:r>
          </a:p>
        </p:txBody>
      </p:sp>
      <p:graphicFrame>
        <p:nvGraphicFramePr>
          <p:cNvPr id="15" name="Object 11">
            <a:extLst>
              <a:ext uri="{FF2B5EF4-FFF2-40B4-BE49-F238E27FC236}">
                <a16:creationId xmlns:a16="http://schemas.microsoft.com/office/drawing/2014/main" id="{1E33177A-C3F5-A401-F18D-9949D98C5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653998"/>
              </p:ext>
            </p:extLst>
          </p:nvPr>
        </p:nvGraphicFramePr>
        <p:xfrm>
          <a:off x="902625" y="5625057"/>
          <a:ext cx="5059362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Equation" r:id="rId19" imgW="2438280" imgH="419040" progId="Equation.DSMT4">
                  <p:embed/>
                </p:oleObj>
              </mc:Choice>
              <mc:Fallback>
                <p:oleObj name="Equation" r:id="rId19" imgW="2438280" imgH="419040" progId="Equation.DSMT4">
                  <p:embed/>
                  <p:pic>
                    <p:nvPicPr>
                      <p:cNvPr id="819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625" y="5625057"/>
                        <a:ext cx="5059362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2089</Words>
  <Application>Microsoft Office PowerPoint</Application>
  <PresentationFormat>Widescreen</PresentationFormat>
  <Paragraphs>554</Paragraphs>
  <Slides>81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7" baseType="lpstr">
      <vt:lpstr>Arial</vt:lpstr>
      <vt:lpstr>Symbol</vt:lpstr>
      <vt:lpstr>Times New Roman</vt:lpstr>
      <vt:lpstr>Wingdings</vt:lpstr>
      <vt:lpstr>Default Design</vt:lpstr>
      <vt:lpstr>Equation</vt:lpstr>
      <vt:lpstr>PowerPoint Presentation</vt:lpstr>
      <vt:lpstr>Overview</vt:lpstr>
      <vt:lpstr>Probe Inductance</vt:lpstr>
      <vt:lpstr>Probe Inductance</vt:lpstr>
      <vt:lpstr>Probe Inductance (cont.)</vt:lpstr>
      <vt:lpstr>Probe Inductance (cont.)</vt:lpstr>
      <vt:lpstr>Probe Inductance (cont.)</vt:lpstr>
      <vt:lpstr>Probe Inductance (cont.)</vt:lpstr>
      <vt:lpstr>Probe Inductance (cont.)</vt:lpstr>
      <vt:lpstr>Probe Inductance (cont.)</vt:lpstr>
      <vt:lpstr>Probe Inductance (cont.)</vt:lpstr>
      <vt:lpstr>Probe Inductance (cont.)</vt:lpstr>
      <vt:lpstr>Probe Inductance (cont.)</vt:lpstr>
      <vt:lpstr>Probe Inductance (cont.)</vt:lpstr>
      <vt:lpstr>Probe Inductance (cont.)</vt:lpstr>
      <vt:lpstr>Probe Inductance (cont.)</vt:lpstr>
      <vt:lpstr>Probe Inductance (cont.)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Probe Models for Thicker Substrates</vt:lpstr>
      <vt:lpstr>Probe Models for Thicker Substrates (cont.)</vt:lpstr>
      <vt:lpstr>Cosine Current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Cosine Current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Effective Radius Approximation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Houston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4</dc:title>
  <dc:creator>lgiles</dc:creator>
  <cp:lastModifiedBy>Jackson, David R</cp:lastModifiedBy>
  <cp:revision>140</cp:revision>
  <dcterms:created xsi:type="dcterms:W3CDTF">2006-06-22T16:23:06Z</dcterms:created>
  <dcterms:modified xsi:type="dcterms:W3CDTF">2024-10-01T00:31:03Z</dcterms:modified>
</cp:coreProperties>
</file>