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88" r:id="rId2"/>
    <p:sldId id="257" r:id="rId3"/>
    <p:sldId id="400" r:id="rId4"/>
    <p:sldId id="397" r:id="rId5"/>
    <p:sldId id="396" r:id="rId6"/>
    <p:sldId id="258" r:id="rId7"/>
    <p:sldId id="270" r:id="rId8"/>
    <p:sldId id="276" r:id="rId9"/>
    <p:sldId id="398" r:id="rId10"/>
    <p:sldId id="280" r:id="rId11"/>
    <p:sldId id="399" r:id="rId12"/>
    <p:sldId id="286" r:id="rId13"/>
    <p:sldId id="391" r:id="rId14"/>
    <p:sldId id="297" r:id="rId15"/>
    <p:sldId id="302" r:id="rId16"/>
    <p:sldId id="309" r:id="rId17"/>
    <p:sldId id="316" r:id="rId18"/>
    <p:sldId id="392" r:id="rId19"/>
    <p:sldId id="393" r:id="rId20"/>
    <p:sldId id="322" r:id="rId21"/>
    <p:sldId id="394" r:id="rId22"/>
    <p:sldId id="328" r:id="rId23"/>
    <p:sldId id="333" r:id="rId24"/>
    <p:sldId id="401" r:id="rId25"/>
    <p:sldId id="403" r:id="rId26"/>
    <p:sldId id="340" r:id="rId27"/>
    <p:sldId id="343" r:id="rId28"/>
    <p:sldId id="348" r:id="rId29"/>
    <p:sldId id="354" r:id="rId30"/>
    <p:sldId id="358" r:id="rId31"/>
    <p:sldId id="402" r:id="rId32"/>
    <p:sldId id="363" r:id="rId33"/>
    <p:sldId id="369" r:id="rId34"/>
    <p:sldId id="372" r:id="rId35"/>
    <p:sldId id="378" r:id="rId36"/>
    <p:sldId id="381" r:id="rId37"/>
    <p:sldId id="387" r:id="rId38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00FFCC"/>
    <a:srgbClr val="CCFFFF"/>
    <a:srgbClr val="B2B2B2"/>
    <a:srgbClr val="0066FF"/>
    <a:srgbClr val="FF0000"/>
    <a:srgbClr val="66FFFF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392" y="144"/>
      </p:cViewPr>
      <p:guideLst>
        <p:guide orient="horz" pos="2152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2" Type="http://schemas.openxmlformats.org/officeDocument/2006/relationships/slide" Target="slides/slide14.xml"/><Relationship Id="rId1" Type="http://schemas.openxmlformats.org/officeDocument/2006/relationships/slide" Target="slides/slide1.xml"/><Relationship Id="rId5" Type="http://schemas.openxmlformats.org/officeDocument/2006/relationships/slide" Target="slides/slide20.xml"/><Relationship Id="rId4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6B08A571-EF69-4849-BE5E-94EF6AD08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1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FC2B867-4C39-40E8-8147-7FFCE7DB7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9D47C703-467D-446D-8CD4-C4D2070C8B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A28676A-8477-4392-B9A0-64D6E87B9A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F70FE606-69F4-408B-9940-40B9720C55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AE2286DA-29C8-49F3-B578-DA647F69846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9BFD7FB9-7E2A-4246-9868-2B02562303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1AD9EA4-DAB1-41BE-B845-EEE2FE1D76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4CA7B36-CCEA-407B-B529-C1F868E187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988DF01-D87C-4CE9-BA62-209944C48E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D8E0972-FBFB-4EB8-9957-76B704BF93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671181C-8E98-4750-BE44-821E1E8473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9EE2EE6F-EED0-4123-9F0C-28CD32D250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B3FD343-3058-45CB-A53F-1197EBC093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4390660-DA9D-43FA-903E-3EF5639A20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6C7EE6B-5A3F-4026-A8F3-18AFB6886B1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ts val="1200"/>
        </a:spcBef>
        <a:spcAft>
          <a:spcPts val="30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ts val="1200"/>
        </a:spcBef>
        <a:spcAft>
          <a:spcPts val="30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ts val="1200"/>
        </a:spcBef>
        <a:spcAft>
          <a:spcPts val="30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ts val="1200"/>
        </a:spcBef>
        <a:spcAft>
          <a:spcPts val="30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ts val="1200"/>
        </a:spcBef>
        <a:spcAft>
          <a:spcPts val="30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ts val="1200"/>
        </a:spcBef>
        <a:spcAft>
          <a:spcPts val="30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ts val="1200"/>
        </a:spcBef>
        <a:spcAft>
          <a:spcPts val="30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ts val="1200"/>
        </a:spcBef>
        <a:spcAft>
          <a:spcPts val="30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ts val="1200"/>
        </a:spcBef>
        <a:spcAft>
          <a:spcPts val="30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ts val="300"/>
        </a:spcAft>
        <a:buChar char="•"/>
        <a:defRPr sz="3200" b="1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39.bin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5" Type="http://schemas.openxmlformats.org/officeDocument/2006/relationships/image" Target="../media/image41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4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oleObject" Target="../embeddings/oleObject4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7" Type="http://schemas.openxmlformats.org/officeDocument/2006/relationships/image" Target="../media/image46.w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51.bin"/><Relationship Id="rId17" Type="http://schemas.openxmlformats.org/officeDocument/2006/relationships/image" Target="../media/image54.emf"/><Relationship Id="rId2" Type="http://schemas.openxmlformats.org/officeDocument/2006/relationships/oleObject" Target="../embeddings/oleObject46.bin"/><Relationship Id="rId16" Type="http://schemas.openxmlformats.org/officeDocument/2006/relationships/oleObject" Target="../embeddings/oleObject35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5" Type="http://schemas.openxmlformats.org/officeDocument/2006/relationships/image" Target="../media/image53.wmf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7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5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image" Target="../media/image55.wmf"/><Relationship Id="rId7" Type="http://schemas.openxmlformats.org/officeDocument/2006/relationships/image" Target="../media/image57.wmf"/><Relationship Id="rId2" Type="http://schemas.openxmlformats.org/officeDocument/2006/relationships/oleObject" Target="../embeddings/oleObject53.bin"/><Relationship Id="rId1" Type="http://schemas.openxmlformats.org/officeDocument/2006/relationships/slideLayout" Target="../slideLayouts/slideLayout14.x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59.wmf"/><Relationship Id="rId5" Type="http://schemas.openxmlformats.org/officeDocument/2006/relationships/image" Target="../media/image56.wmf"/><Relationship Id="rId10" Type="http://schemas.openxmlformats.org/officeDocument/2006/relationships/oleObject" Target="../embeddings/oleObject57.bin"/><Relationship Id="rId4" Type="http://schemas.openxmlformats.org/officeDocument/2006/relationships/oleObject" Target="../embeddings/oleObject54.bin"/><Relationship Id="rId9" Type="http://schemas.openxmlformats.org/officeDocument/2006/relationships/image" Target="../media/image5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13" Type="http://schemas.openxmlformats.org/officeDocument/2006/relationships/image" Target="../media/image49.wmf"/><Relationship Id="rId3" Type="http://schemas.openxmlformats.org/officeDocument/2006/relationships/image" Target="../media/image60.wmf"/><Relationship Id="rId7" Type="http://schemas.openxmlformats.org/officeDocument/2006/relationships/image" Target="../media/image62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51.wmf"/><Relationship Id="rId2" Type="http://schemas.openxmlformats.org/officeDocument/2006/relationships/oleObject" Target="../embeddings/oleObject58.bin"/><Relationship Id="rId16" Type="http://schemas.openxmlformats.org/officeDocument/2006/relationships/oleObject" Target="../embeddings/oleObject50.bin"/><Relationship Id="rId1" Type="http://schemas.openxmlformats.org/officeDocument/2006/relationships/slideLayout" Target="../slideLayouts/slideLayout14.x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48.wmf"/><Relationship Id="rId5" Type="http://schemas.openxmlformats.org/officeDocument/2006/relationships/image" Target="../media/image61.wmf"/><Relationship Id="rId15" Type="http://schemas.openxmlformats.org/officeDocument/2006/relationships/image" Target="../media/image50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59.bin"/><Relationship Id="rId9" Type="http://schemas.openxmlformats.org/officeDocument/2006/relationships/image" Target="../media/image63.wmf"/><Relationship Id="rId14" Type="http://schemas.openxmlformats.org/officeDocument/2006/relationships/oleObject" Target="../embeddings/oleObject4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13" Type="http://schemas.openxmlformats.org/officeDocument/2006/relationships/image" Target="../media/image68.wmf"/><Relationship Id="rId18" Type="http://schemas.openxmlformats.org/officeDocument/2006/relationships/image" Target="../media/image70.wmf"/><Relationship Id="rId3" Type="http://schemas.openxmlformats.org/officeDocument/2006/relationships/image" Target="../media/image64.wmf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67.bin"/><Relationship Id="rId17" Type="http://schemas.openxmlformats.org/officeDocument/2006/relationships/oleObject" Target="../embeddings/oleObject69.bin"/><Relationship Id="rId2" Type="http://schemas.openxmlformats.org/officeDocument/2006/relationships/oleObject" Target="../embeddings/oleObject62.bin"/><Relationship Id="rId16" Type="http://schemas.openxmlformats.org/officeDocument/2006/relationships/image" Target="../media/image69.wmf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48.wmf"/><Relationship Id="rId5" Type="http://schemas.openxmlformats.org/officeDocument/2006/relationships/image" Target="../media/image65.wmf"/><Relationship Id="rId15" Type="http://schemas.openxmlformats.org/officeDocument/2006/relationships/image" Target="../media/image50.wmf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3.bin"/><Relationship Id="rId9" Type="http://schemas.openxmlformats.org/officeDocument/2006/relationships/image" Target="../media/image67.wmf"/><Relationship Id="rId14" Type="http://schemas.openxmlformats.org/officeDocument/2006/relationships/oleObject" Target="../embeddings/oleObject6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oleObject" Target="../embeddings/oleObject70.bin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2.wmf"/><Relationship Id="rId4" Type="http://schemas.openxmlformats.org/officeDocument/2006/relationships/oleObject" Target="../embeddings/oleObject7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image" Target="../media/image78.wmf"/><Relationship Id="rId18" Type="http://schemas.openxmlformats.org/officeDocument/2006/relationships/oleObject" Target="../embeddings/oleObject79.bin"/><Relationship Id="rId3" Type="http://schemas.openxmlformats.org/officeDocument/2006/relationships/image" Target="../media/image73.wmf"/><Relationship Id="rId21" Type="http://schemas.openxmlformats.org/officeDocument/2006/relationships/image" Target="../media/image82.emf"/><Relationship Id="rId7" Type="http://schemas.openxmlformats.org/officeDocument/2006/relationships/oleObject" Target="../embeddings/oleObject74.bin"/><Relationship Id="rId12" Type="http://schemas.openxmlformats.org/officeDocument/2006/relationships/oleObject" Target="../embeddings/oleObject76.bin"/><Relationship Id="rId17" Type="http://schemas.openxmlformats.org/officeDocument/2006/relationships/image" Target="../media/image80.wmf"/><Relationship Id="rId2" Type="http://schemas.openxmlformats.org/officeDocument/2006/relationships/oleObject" Target="../embeddings/oleObject72.bin"/><Relationship Id="rId16" Type="http://schemas.openxmlformats.org/officeDocument/2006/relationships/oleObject" Target="../embeddings/oleObject78.bin"/><Relationship Id="rId20" Type="http://schemas.openxmlformats.org/officeDocument/2006/relationships/oleObject" Target="../embeddings/oleObject80.bin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4.wmf"/><Relationship Id="rId11" Type="http://schemas.openxmlformats.org/officeDocument/2006/relationships/image" Target="../media/image77.wmf"/><Relationship Id="rId5" Type="http://schemas.openxmlformats.org/officeDocument/2006/relationships/image" Target="../media/image6.wmf"/><Relationship Id="rId15" Type="http://schemas.openxmlformats.org/officeDocument/2006/relationships/image" Target="../media/image79.wmf"/><Relationship Id="rId10" Type="http://schemas.openxmlformats.org/officeDocument/2006/relationships/oleObject" Target="../embeddings/oleObject75.bin"/><Relationship Id="rId19" Type="http://schemas.openxmlformats.org/officeDocument/2006/relationships/image" Target="../media/image81.wmf"/><Relationship Id="rId4" Type="http://schemas.openxmlformats.org/officeDocument/2006/relationships/oleObject" Target="../embeddings/oleObject73.bin"/><Relationship Id="rId9" Type="http://schemas.openxmlformats.org/officeDocument/2006/relationships/image" Target="../media/image76.wmf"/><Relationship Id="rId14" Type="http://schemas.openxmlformats.org/officeDocument/2006/relationships/oleObject" Target="../embeddings/oleObject7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image" Target="../media/image88.wmf"/><Relationship Id="rId3" Type="http://schemas.openxmlformats.org/officeDocument/2006/relationships/image" Target="../media/image83.wmf"/><Relationship Id="rId7" Type="http://schemas.openxmlformats.org/officeDocument/2006/relationships/image" Target="../media/image85.wmf"/><Relationship Id="rId12" Type="http://schemas.openxmlformats.org/officeDocument/2006/relationships/oleObject" Target="../embeddings/oleObject86.bin"/><Relationship Id="rId2" Type="http://schemas.openxmlformats.org/officeDocument/2006/relationships/oleObject" Target="../embeddings/oleObject81.bin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83.bin"/><Relationship Id="rId11" Type="http://schemas.openxmlformats.org/officeDocument/2006/relationships/image" Target="../media/image87.wmf"/><Relationship Id="rId5" Type="http://schemas.openxmlformats.org/officeDocument/2006/relationships/image" Target="../media/image84.wmf"/><Relationship Id="rId10" Type="http://schemas.openxmlformats.org/officeDocument/2006/relationships/oleObject" Target="../embeddings/oleObject85.bin"/><Relationship Id="rId4" Type="http://schemas.openxmlformats.org/officeDocument/2006/relationships/oleObject" Target="../embeddings/oleObject82.bin"/><Relationship Id="rId9" Type="http://schemas.openxmlformats.org/officeDocument/2006/relationships/image" Target="../media/image8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7" Type="http://schemas.openxmlformats.org/officeDocument/2006/relationships/image" Target="../media/image91.wmf"/><Relationship Id="rId2" Type="http://schemas.openxmlformats.org/officeDocument/2006/relationships/oleObject" Target="../embeddings/oleObject8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8.bin"/><Relationship Id="rId5" Type="http://schemas.openxmlformats.org/officeDocument/2006/relationships/image" Target="../media/image90.emf"/><Relationship Id="rId4" Type="http://schemas.openxmlformats.org/officeDocument/2006/relationships/oleObject" Target="../embeddings/oleObject78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image" Target="../media/image92.wmf"/><Relationship Id="rId7" Type="http://schemas.openxmlformats.org/officeDocument/2006/relationships/image" Target="../media/image86.wmf"/><Relationship Id="rId2" Type="http://schemas.openxmlformats.org/officeDocument/2006/relationships/oleObject" Target="../embeddings/oleObject8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4.bin"/><Relationship Id="rId11" Type="http://schemas.openxmlformats.org/officeDocument/2006/relationships/image" Target="../media/image94.emf"/><Relationship Id="rId5" Type="http://schemas.openxmlformats.org/officeDocument/2006/relationships/image" Target="../media/image93.wmf"/><Relationship Id="rId10" Type="http://schemas.openxmlformats.org/officeDocument/2006/relationships/oleObject" Target="../embeddings/oleObject91.bin"/><Relationship Id="rId4" Type="http://schemas.openxmlformats.org/officeDocument/2006/relationships/oleObject" Target="../embeddings/oleObject90.bin"/><Relationship Id="rId9" Type="http://schemas.openxmlformats.org/officeDocument/2006/relationships/image" Target="../media/image87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3" Type="http://schemas.openxmlformats.org/officeDocument/2006/relationships/image" Target="../media/image95.wmf"/><Relationship Id="rId7" Type="http://schemas.openxmlformats.org/officeDocument/2006/relationships/image" Target="../media/image97.wmf"/><Relationship Id="rId2" Type="http://schemas.openxmlformats.org/officeDocument/2006/relationships/oleObject" Target="../embeddings/oleObject92.bin"/><Relationship Id="rId1" Type="http://schemas.openxmlformats.org/officeDocument/2006/relationships/slideLayout" Target="../slideLayouts/slideLayout14.x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99.wmf"/><Relationship Id="rId5" Type="http://schemas.openxmlformats.org/officeDocument/2006/relationships/image" Target="../media/image96.wmf"/><Relationship Id="rId10" Type="http://schemas.openxmlformats.org/officeDocument/2006/relationships/oleObject" Target="../embeddings/oleObject96.bin"/><Relationship Id="rId4" Type="http://schemas.openxmlformats.org/officeDocument/2006/relationships/oleObject" Target="../embeddings/oleObject93.bin"/><Relationship Id="rId9" Type="http://schemas.openxmlformats.org/officeDocument/2006/relationships/image" Target="../media/image98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oleObject" Target="../embeddings/oleObject97.bin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1.e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13" Type="http://schemas.openxmlformats.org/officeDocument/2006/relationships/image" Target="../media/image107.wmf"/><Relationship Id="rId18" Type="http://schemas.openxmlformats.org/officeDocument/2006/relationships/oleObject" Target="../embeddings/oleObject106.bin"/><Relationship Id="rId3" Type="http://schemas.openxmlformats.org/officeDocument/2006/relationships/image" Target="../media/image102.wmf"/><Relationship Id="rId21" Type="http://schemas.openxmlformats.org/officeDocument/2006/relationships/oleObject" Target="../embeddings/oleObject107.bin"/><Relationship Id="rId7" Type="http://schemas.openxmlformats.org/officeDocument/2006/relationships/image" Target="../media/image104.wmf"/><Relationship Id="rId12" Type="http://schemas.openxmlformats.org/officeDocument/2006/relationships/oleObject" Target="../embeddings/oleObject103.bin"/><Relationship Id="rId17" Type="http://schemas.openxmlformats.org/officeDocument/2006/relationships/image" Target="../media/image109.emf"/><Relationship Id="rId2" Type="http://schemas.openxmlformats.org/officeDocument/2006/relationships/oleObject" Target="../embeddings/oleObject98.bin"/><Relationship Id="rId16" Type="http://schemas.openxmlformats.org/officeDocument/2006/relationships/oleObject" Target="../embeddings/oleObject105.bin"/><Relationship Id="rId20" Type="http://schemas.openxmlformats.org/officeDocument/2006/relationships/image" Target="../media/image111.wmf"/><Relationship Id="rId1" Type="http://schemas.openxmlformats.org/officeDocument/2006/relationships/slideLayout" Target="../slideLayouts/slideLayout14.xml"/><Relationship Id="rId6" Type="http://schemas.openxmlformats.org/officeDocument/2006/relationships/oleObject" Target="../embeddings/oleObject100.bin"/><Relationship Id="rId11" Type="http://schemas.openxmlformats.org/officeDocument/2006/relationships/image" Target="../media/image106.wmf"/><Relationship Id="rId24" Type="http://schemas.openxmlformats.org/officeDocument/2006/relationships/image" Target="../media/image113.wmf"/><Relationship Id="rId5" Type="http://schemas.openxmlformats.org/officeDocument/2006/relationships/image" Target="../media/image103.wmf"/><Relationship Id="rId15" Type="http://schemas.openxmlformats.org/officeDocument/2006/relationships/image" Target="../media/image108.wmf"/><Relationship Id="rId23" Type="http://schemas.openxmlformats.org/officeDocument/2006/relationships/oleObject" Target="../embeddings/oleObject108.bin"/><Relationship Id="rId10" Type="http://schemas.openxmlformats.org/officeDocument/2006/relationships/oleObject" Target="../embeddings/oleObject102.bin"/><Relationship Id="rId19" Type="http://schemas.openxmlformats.org/officeDocument/2006/relationships/image" Target="../media/image110.wmf"/><Relationship Id="rId4" Type="http://schemas.openxmlformats.org/officeDocument/2006/relationships/oleObject" Target="../embeddings/oleObject99.bin"/><Relationship Id="rId9" Type="http://schemas.openxmlformats.org/officeDocument/2006/relationships/image" Target="../media/image105.wmf"/><Relationship Id="rId14" Type="http://schemas.openxmlformats.org/officeDocument/2006/relationships/oleObject" Target="../embeddings/oleObject104.bin"/><Relationship Id="rId22" Type="http://schemas.openxmlformats.org/officeDocument/2006/relationships/image" Target="../media/image112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3" Type="http://schemas.openxmlformats.org/officeDocument/2006/relationships/image" Target="../media/image114.wmf"/><Relationship Id="rId7" Type="http://schemas.openxmlformats.org/officeDocument/2006/relationships/image" Target="../media/image47.wmf"/><Relationship Id="rId2" Type="http://schemas.openxmlformats.org/officeDocument/2006/relationships/oleObject" Target="../embeddings/oleObject10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1.bin"/><Relationship Id="rId5" Type="http://schemas.openxmlformats.org/officeDocument/2006/relationships/image" Target="../media/image115.wmf"/><Relationship Id="rId4" Type="http://schemas.openxmlformats.org/officeDocument/2006/relationships/oleObject" Target="../embeddings/oleObject110.bin"/><Relationship Id="rId9" Type="http://schemas.openxmlformats.org/officeDocument/2006/relationships/image" Target="../media/image116.e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3" Type="http://schemas.openxmlformats.org/officeDocument/2006/relationships/image" Target="../media/image117.wmf"/><Relationship Id="rId7" Type="http://schemas.openxmlformats.org/officeDocument/2006/relationships/image" Target="../media/image119.wmf"/><Relationship Id="rId2" Type="http://schemas.openxmlformats.org/officeDocument/2006/relationships/oleObject" Target="../embeddings/oleObject11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5.bin"/><Relationship Id="rId5" Type="http://schemas.openxmlformats.org/officeDocument/2006/relationships/image" Target="../media/image118.wmf"/><Relationship Id="rId4" Type="http://schemas.openxmlformats.org/officeDocument/2006/relationships/oleObject" Target="../embeddings/oleObject114.bin"/><Relationship Id="rId9" Type="http://schemas.openxmlformats.org/officeDocument/2006/relationships/image" Target="../media/image120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13" Type="http://schemas.openxmlformats.org/officeDocument/2006/relationships/image" Target="../media/image126.wmf"/><Relationship Id="rId3" Type="http://schemas.openxmlformats.org/officeDocument/2006/relationships/image" Target="../media/image121.wmf"/><Relationship Id="rId7" Type="http://schemas.openxmlformats.org/officeDocument/2006/relationships/image" Target="../media/image123.wmf"/><Relationship Id="rId12" Type="http://schemas.openxmlformats.org/officeDocument/2006/relationships/oleObject" Target="../embeddings/oleObject112.bin"/><Relationship Id="rId2" Type="http://schemas.openxmlformats.org/officeDocument/2006/relationships/oleObject" Target="../embeddings/oleObject11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9.bin"/><Relationship Id="rId11" Type="http://schemas.openxmlformats.org/officeDocument/2006/relationships/image" Target="../media/image125.wmf"/><Relationship Id="rId5" Type="http://schemas.openxmlformats.org/officeDocument/2006/relationships/image" Target="../media/image122.wmf"/><Relationship Id="rId10" Type="http://schemas.openxmlformats.org/officeDocument/2006/relationships/oleObject" Target="../embeddings/oleObject121.bin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124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5.bin"/><Relationship Id="rId13" Type="http://schemas.openxmlformats.org/officeDocument/2006/relationships/image" Target="../media/image132.wmf"/><Relationship Id="rId3" Type="http://schemas.openxmlformats.org/officeDocument/2006/relationships/image" Target="../media/image127.wmf"/><Relationship Id="rId7" Type="http://schemas.openxmlformats.org/officeDocument/2006/relationships/image" Target="../media/image129.wmf"/><Relationship Id="rId12" Type="http://schemas.openxmlformats.org/officeDocument/2006/relationships/oleObject" Target="../embeddings/oleObject127.bin"/><Relationship Id="rId17" Type="http://schemas.openxmlformats.org/officeDocument/2006/relationships/image" Target="../media/image134.wmf"/><Relationship Id="rId2" Type="http://schemas.openxmlformats.org/officeDocument/2006/relationships/oleObject" Target="../embeddings/oleObject122.bin"/><Relationship Id="rId16" Type="http://schemas.openxmlformats.org/officeDocument/2006/relationships/oleObject" Target="../embeddings/oleObject129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24.bin"/><Relationship Id="rId11" Type="http://schemas.openxmlformats.org/officeDocument/2006/relationships/image" Target="../media/image131.wmf"/><Relationship Id="rId5" Type="http://schemas.openxmlformats.org/officeDocument/2006/relationships/image" Target="../media/image128.wmf"/><Relationship Id="rId15" Type="http://schemas.openxmlformats.org/officeDocument/2006/relationships/image" Target="../media/image133.wmf"/><Relationship Id="rId10" Type="http://schemas.openxmlformats.org/officeDocument/2006/relationships/oleObject" Target="../embeddings/oleObject126.bin"/><Relationship Id="rId4" Type="http://schemas.openxmlformats.org/officeDocument/2006/relationships/oleObject" Target="../embeddings/oleObject123.bin"/><Relationship Id="rId9" Type="http://schemas.openxmlformats.org/officeDocument/2006/relationships/image" Target="../media/image130.wmf"/><Relationship Id="rId14" Type="http://schemas.openxmlformats.org/officeDocument/2006/relationships/oleObject" Target="../embeddings/oleObject12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3.bin"/><Relationship Id="rId3" Type="http://schemas.openxmlformats.org/officeDocument/2006/relationships/image" Target="../media/image135.wmf"/><Relationship Id="rId7" Type="http://schemas.openxmlformats.org/officeDocument/2006/relationships/image" Target="../media/image137.wmf"/><Relationship Id="rId2" Type="http://schemas.openxmlformats.org/officeDocument/2006/relationships/oleObject" Target="../embeddings/oleObject13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2.bin"/><Relationship Id="rId5" Type="http://schemas.openxmlformats.org/officeDocument/2006/relationships/image" Target="../media/image136.wmf"/><Relationship Id="rId4" Type="http://schemas.openxmlformats.org/officeDocument/2006/relationships/oleObject" Target="../embeddings/oleObject131.bin"/><Relationship Id="rId9" Type="http://schemas.openxmlformats.org/officeDocument/2006/relationships/image" Target="../media/image138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wmf"/><Relationship Id="rId2" Type="http://schemas.openxmlformats.org/officeDocument/2006/relationships/oleObject" Target="../embeddings/oleObject13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0.wmf"/><Relationship Id="rId4" Type="http://schemas.openxmlformats.org/officeDocument/2006/relationships/oleObject" Target="../embeddings/oleObject135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9.bin"/><Relationship Id="rId3" Type="http://schemas.openxmlformats.org/officeDocument/2006/relationships/image" Target="../media/image141.wmf"/><Relationship Id="rId7" Type="http://schemas.openxmlformats.org/officeDocument/2006/relationships/image" Target="../media/image143.wmf"/><Relationship Id="rId2" Type="http://schemas.openxmlformats.org/officeDocument/2006/relationships/oleObject" Target="../embeddings/oleObject13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8.bin"/><Relationship Id="rId11" Type="http://schemas.openxmlformats.org/officeDocument/2006/relationships/image" Target="../media/image145.wmf"/><Relationship Id="rId5" Type="http://schemas.openxmlformats.org/officeDocument/2006/relationships/image" Target="../media/image142.wmf"/><Relationship Id="rId10" Type="http://schemas.openxmlformats.org/officeDocument/2006/relationships/oleObject" Target="../embeddings/oleObject140.bin"/><Relationship Id="rId4" Type="http://schemas.openxmlformats.org/officeDocument/2006/relationships/oleObject" Target="../embeddings/oleObject137.bin"/><Relationship Id="rId9" Type="http://schemas.openxmlformats.org/officeDocument/2006/relationships/image" Target="../media/image144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7" Type="http://schemas.openxmlformats.org/officeDocument/2006/relationships/image" Target="../media/image148.wmf"/><Relationship Id="rId2" Type="http://schemas.openxmlformats.org/officeDocument/2006/relationships/oleObject" Target="../embeddings/oleObject14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3.bin"/><Relationship Id="rId5" Type="http://schemas.openxmlformats.org/officeDocument/2006/relationships/image" Target="../media/image147.wmf"/><Relationship Id="rId4" Type="http://schemas.openxmlformats.org/officeDocument/2006/relationships/oleObject" Target="../embeddings/oleObject142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7.bin"/><Relationship Id="rId13" Type="http://schemas.openxmlformats.org/officeDocument/2006/relationships/image" Target="../media/image154.wmf"/><Relationship Id="rId3" Type="http://schemas.openxmlformats.org/officeDocument/2006/relationships/image" Target="../media/image149.wmf"/><Relationship Id="rId7" Type="http://schemas.openxmlformats.org/officeDocument/2006/relationships/image" Target="../media/image151.wmf"/><Relationship Id="rId12" Type="http://schemas.openxmlformats.org/officeDocument/2006/relationships/oleObject" Target="../embeddings/oleObject149.bin"/><Relationship Id="rId2" Type="http://schemas.openxmlformats.org/officeDocument/2006/relationships/oleObject" Target="../embeddings/oleObject14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6.bin"/><Relationship Id="rId11" Type="http://schemas.openxmlformats.org/officeDocument/2006/relationships/image" Target="../media/image153.wmf"/><Relationship Id="rId5" Type="http://schemas.openxmlformats.org/officeDocument/2006/relationships/image" Target="../media/image150.wmf"/><Relationship Id="rId15" Type="http://schemas.openxmlformats.org/officeDocument/2006/relationships/image" Target="../media/image155.wmf"/><Relationship Id="rId10" Type="http://schemas.openxmlformats.org/officeDocument/2006/relationships/oleObject" Target="../embeddings/oleObject148.bin"/><Relationship Id="rId4" Type="http://schemas.openxmlformats.org/officeDocument/2006/relationships/oleObject" Target="../embeddings/oleObject145.bin"/><Relationship Id="rId9" Type="http://schemas.openxmlformats.org/officeDocument/2006/relationships/image" Target="../media/image152.wmf"/><Relationship Id="rId14" Type="http://schemas.openxmlformats.org/officeDocument/2006/relationships/oleObject" Target="../embeddings/oleObject150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wmf"/><Relationship Id="rId7" Type="http://schemas.openxmlformats.org/officeDocument/2006/relationships/image" Target="../media/image158.wmf"/><Relationship Id="rId2" Type="http://schemas.openxmlformats.org/officeDocument/2006/relationships/oleObject" Target="../embeddings/oleObject15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3.bin"/><Relationship Id="rId5" Type="http://schemas.openxmlformats.org/officeDocument/2006/relationships/image" Target="../media/image157.wmf"/><Relationship Id="rId4" Type="http://schemas.openxmlformats.org/officeDocument/2006/relationships/oleObject" Target="../embeddings/oleObject152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9.wmf"/><Relationship Id="rId7" Type="http://schemas.openxmlformats.org/officeDocument/2006/relationships/image" Target="../media/image161.wmf"/><Relationship Id="rId2" Type="http://schemas.openxmlformats.org/officeDocument/2006/relationships/oleObject" Target="../embeddings/oleObject15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6.bin"/><Relationship Id="rId5" Type="http://schemas.openxmlformats.org/officeDocument/2006/relationships/image" Target="../media/image160.wmf"/><Relationship Id="rId4" Type="http://schemas.openxmlformats.org/officeDocument/2006/relationships/oleObject" Target="../embeddings/oleObject155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wmf"/><Relationship Id="rId7" Type="http://schemas.openxmlformats.org/officeDocument/2006/relationships/image" Target="../media/image164.wmf"/><Relationship Id="rId2" Type="http://schemas.openxmlformats.org/officeDocument/2006/relationships/oleObject" Target="../embeddings/oleObject15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9.bin"/><Relationship Id="rId5" Type="http://schemas.openxmlformats.org/officeDocument/2006/relationships/image" Target="../media/image163.wmf"/><Relationship Id="rId4" Type="http://schemas.openxmlformats.org/officeDocument/2006/relationships/oleObject" Target="../embeddings/oleObject15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1.bin"/><Relationship Id="rId3" Type="http://schemas.openxmlformats.org/officeDocument/2006/relationships/image" Target="../media/image4.wmf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1.wmf"/><Relationship Id="rId2" Type="http://schemas.openxmlformats.org/officeDocument/2006/relationships/oleObject" Target="../embeddings/oleObject3.bin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9.bin"/><Relationship Id="rId3" Type="http://schemas.openxmlformats.org/officeDocument/2006/relationships/image" Target="../media/image14.wmf"/><Relationship Id="rId21" Type="http://schemas.openxmlformats.org/officeDocument/2006/relationships/image" Target="../media/image11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5" Type="http://schemas.openxmlformats.org/officeDocument/2006/relationships/image" Target="../media/image13.wmf"/><Relationship Id="rId2" Type="http://schemas.openxmlformats.org/officeDocument/2006/relationships/oleObject" Target="../embeddings/oleObject13.bin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6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15.wmf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4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16.wmf"/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15.bin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14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3.bin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Text Box 3"/>
          <p:cNvSpPr txBox="1">
            <a:spLocks noChangeArrowheads="1"/>
          </p:cNvSpPr>
          <p:nvPr/>
        </p:nvSpPr>
        <p:spPr bwMode="auto">
          <a:xfrm>
            <a:off x="4911726" y="503238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195135" y="1282701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9900"/>
                </a:solidFill>
              </a:rPr>
              <a:t>Spring 2024</a:t>
            </a:r>
            <a:endParaRPr lang="en-US" sz="3200" dirty="0">
              <a:solidFill>
                <a:srgbClr val="FF9900"/>
              </a:solidFill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499455" y="1943101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Prof. David R. Jackson</a:t>
            </a:r>
          </a:p>
          <a:p>
            <a:pPr algn="ctr" eaLnBrk="0" hangingPunct="0"/>
            <a:r>
              <a:rPr lang="en-US" sz="2400"/>
              <a:t>ECE Dept.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6534150" y="4354514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>
                <a:solidFill>
                  <a:srgbClr val="0000FF"/>
                </a:solidFill>
              </a:rPr>
              <a:t>Notes 6</a:t>
            </a:r>
            <a:endParaRPr lang="en-US" sz="4000" dirty="0">
              <a:solidFill>
                <a:srgbClr val="0000FF"/>
              </a:solidFill>
            </a:endParaRPr>
          </a:p>
        </p:txBody>
      </p:sp>
      <p:pic>
        <p:nvPicPr>
          <p:cNvPr id="36871" name="Picture 7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0564" y="3649664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9EE2EE6F-EED0-4123-9F0C-28CD32D2509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0898" y="231823"/>
            <a:ext cx="8229600" cy="6000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Amplitude of Patch Currents (cont.)</a:t>
            </a:r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046643"/>
              </p:ext>
            </p:extLst>
          </p:nvPr>
        </p:nvGraphicFramePr>
        <p:xfrm>
          <a:off x="1603375" y="1638300"/>
          <a:ext cx="19431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12520" imgH="241200" progId="Equation.DSMT4">
                  <p:embed/>
                </p:oleObj>
              </mc:Choice>
              <mc:Fallback>
                <p:oleObj name="Equation" r:id="rId2" imgW="81252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75" y="1638300"/>
                        <a:ext cx="19431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996802"/>
              </p:ext>
            </p:extLst>
          </p:nvPr>
        </p:nvGraphicFramePr>
        <p:xfrm>
          <a:off x="1730162" y="4491550"/>
          <a:ext cx="1676715" cy="1206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98400" imgH="507960" progId="Equation.DSMT4">
                  <p:embed/>
                </p:oleObj>
              </mc:Choice>
              <mc:Fallback>
                <p:oleObj name="Equation" r:id="rId4" imgW="698400" imgH="507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162" y="4491550"/>
                        <a:ext cx="1676715" cy="120674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804503" y="1197434"/>
            <a:ext cx="105886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Because of the nearly equal dimensions and the feed along the diagonal, we also have:</a:t>
            </a:r>
          </a:p>
        </p:txBody>
      </p:sp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660796" y="3756431"/>
            <a:ext cx="16464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We then have:</a:t>
            </a:r>
          </a:p>
        </p:txBody>
      </p:sp>
      <p:sp>
        <p:nvSpPr>
          <p:cNvPr id="8204" name="Text Box 15"/>
          <p:cNvSpPr txBox="1">
            <a:spLocks noChangeArrowheads="1"/>
          </p:cNvSpPr>
          <p:nvPr/>
        </p:nvSpPr>
        <p:spPr bwMode="auto">
          <a:xfrm>
            <a:off x="2812824" y="6253602"/>
            <a:ext cx="68650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Notation:</a:t>
            </a:r>
            <a:r>
              <a:rPr lang="en-US" dirty="0"/>
              <a:t> The bar denotes impedances that are normalized by </a:t>
            </a:r>
            <a:r>
              <a:rPr lang="en-US" sz="2000" i="1" dirty="0">
                <a:latin typeface="Times New Roman" pitchFamily="18" charset="0"/>
              </a:rPr>
              <a:t>R</a:t>
            </a:r>
            <a:r>
              <a:rPr lang="en-US" dirty="0"/>
              <a:t>.</a:t>
            </a:r>
          </a:p>
        </p:txBody>
      </p:sp>
      <p:graphicFrame>
        <p:nvGraphicFramePr>
          <p:cNvPr id="819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342605"/>
              </p:ext>
            </p:extLst>
          </p:nvPr>
        </p:nvGraphicFramePr>
        <p:xfrm>
          <a:off x="6943364" y="4117056"/>
          <a:ext cx="13604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83920" imgH="228600" progId="Equation.DSMT4">
                  <p:embed/>
                </p:oleObj>
              </mc:Choice>
              <mc:Fallback>
                <p:oleObj name="Equation" r:id="rId6" imgW="58392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3364" y="4117056"/>
                        <a:ext cx="1360487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Rectangle 17"/>
          <p:cNvSpPr>
            <a:spLocks noChangeArrowheads="1"/>
          </p:cNvSpPr>
          <p:nvPr/>
        </p:nvSpPr>
        <p:spPr bwMode="auto">
          <a:xfrm>
            <a:off x="1734462" y="2611797"/>
            <a:ext cx="92604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514350" indent="-514350"/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=</a:t>
            </a:r>
            <a:r>
              <a:rPr lang="en-US" sz="2000" dirty="0">
                <a:solidFill>
                  <a:srgbClr val="0000FF"/>
                </a:solidFill>
              </a:rPr>
              <a:t> resonant input resistance of the mode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, when excited by itself, and similarly for  </a:t>
            </a:r>
          </a:p>
        </p:txBody>
      </p:sp>
      <p:sp>
        <p:nvSpPr>
          <p:cNvPr id="8206" name="Rectangle 18"/>
          <p:cNvSpPr>
            <a:spLocks noChangeArrowheads="1"/>
          </p:cNvSpPr>
          <p:nvPr/>
        </p:nvSpPr>
        <p:spPr bwMode="auto">
          <a:xfrm>
            <a:off x="5781208" y="4178351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820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905858"/>
              </p:ext>
            </p:extLst>
          </p:nvPr>
        </p:nvGraphicFramePr>
        <p:xfrm>
          <a:off x="6091153" y="4957710"/>
          <a:ext cx="3176534" cy="1132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815840" imgH="647640" progId="Equation.DSMT4">
                  <p:embed/>
                </p:oleObj>
              </mc:Choice>
              <mc:Fallback>
                <p:oleObj name="Equation" r:id="rId8" imgW="1815840" imgH="647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1153" y="4957710"/>
                        <a:ext cx="3176534" cy="11320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726653" y="1727564"/>
            <a:ext cx="5892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(The resistor in the circuit model for either mode is the same.)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28518F9-B11C-ACA0-589F-8823D164C2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114081"/>
              </p:ext>
            </p:extLst>
          </p:nvPr>
        </p:nvGraphicFramePr>
        <p:xfrm>
          <a:off x="1371806" y="2576718"/>
          <a:ext cx="331634" cy="37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5640" imgH="241200" progId="Equation.DSMT4">
                  <p:embed/>
                </p:oleObj>
              </mc:Choice>
              <mc:Fallback>
                <p:oleObj name="Equation" r:id="rId10" imgW="215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71806" y="2576718"/>
                        <a:ext cx="331634" cy="370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77EB9A4-AAD9-D2AF-85D7-2821A8D98D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232069"/>
              </p:ext>
            </p:extLst>
          </p:nvPr>
        </p:nvGraphicFramePr>
        <p:xfrm>
          <a:off x="10876067" y="2613640"/>
          <a:ext cx="310586" cy="347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15640" imgH="241200" progId="Equation.DSMT4">
                  <p:embed/>
                </p:oleObj>
              </mc:Choice>
              <mc:Fallback>
                <p:oleObj name="Equation" r:id="rId12" imgW="215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876067" y="2613640"/>
                        <a:ext cx="310586" cy="3471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EC52222-DDBB-8842-6E0B-7277D235CA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20651"/>
              </p:ext>
            </p:extLst>
          </p:nvPr>
        </p:nvGraphicFramePr>
        <p:xfrm>
          <a:off x="3324496" y="3066488"/>
          <a:ext cx="5104208" cy="445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200400" imgH="279360" progId="Equation.DSMT4">
                  <p:embed/>
                </p:oleObj>
              </mc:Choice>
              <mc:Fallback>
                <p:oleObj name="Equation" r:id="rId14" imgW="32004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324496" y="3066488"/>
                        <a:ext cx="5104208" cy="445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2140898" y="300063"/>
            <a:ext cx="8229600" cy="6000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Amplitude of Patch Currents (cont.)</a:t>
            </a:r>
          </a:p>
        </p:txBody>
      </p:sp>
      <p:graphicFrame>
        <p:nvGraphicFramePr>
          <p:cNvPr id="921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629273"/>
              </p:ext>
            </p:extLst>
          </p:nvPr>
        </p:nvGraphicFramePr>
        <p:xfrm>
          <a:off x="2437098" y="1819214"/>
          <a:ext cx="3886200" cy="296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93680" imgH="1523880" progId="Equation.DSMT4">
                  <p:embed/>
                </p:oleObj>
              </mc:Choice>
              <mc:Fallback>
                <p:oleObj name="Equation" r:id="rId2" imgW="1993680" imgH="15238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7098" y="1819214"/>
                        <a:ext cx="3886200" cy="296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Rectangle 19"/>
          <p:cNvSpPr>
            <a:spLocks noChangeArrowheads="1"/>
          </p:cNvSpPr>
          <p:nvPr/>
        </p:nvSpPr>
        <p:spPr bwMode="auto">
          <a:xfrm>
            <a:off x="822325" y="1217613"/>
            <a:ext cx="424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2000" baseline="-25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000" dirty="0">
                <a:solidFill>
                  <a:srgbClr val="0000FF"/>
                </a:solidFill>
              </a:rPr>
              <a:t> coefficient can be written as: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921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918326"/>
              </p:ext>
            </p:extLst>
          </p:nvPr>
        </p:nvGraphicFramePr>
        <p:xfrm>
          <a:off x="3445137" y="5471449"/>
          <a:ext cx="3738562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17360" imgH="457200" progId="Equation.DSMT4">
                  <p:embed/>
                </p:oleObj>
              </mc:Choice>
              <mc:Fallback>
                <p:oleObj name="Equation" r:id="rId4" imgW="191736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5137" y="5471449"/>
                        <a:ext cx="3738562" cy="8921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2830418" y="4974137"/>
            <a:ext cx="3900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F82638-E88D-429E-1F2E-49B5A1539407}"/>
              </a:ext>
            </a:extLst>
          </p:cNvPr>
          <p:cNvSpPr txBox="1"/>
          <p:nvPr/>
        </p:nvSpPr>
        <p:spPr>
          <a:xfrm>
            <a:off x="7365386" y="3639165"/>
            <a:ext cx="413671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Note: </a:t>
            </a:r>
          </a:p>
          <a:p>
            <a:pPr algn="ctr"/>
            <a:r>
              <a:rPr lang="en-US" dirty="0"/>
              <a:t>We can use the CAD formula for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808288" y="223839"/>
            <a:ext cx="7162800" cy="5873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Circular Polarization Condition</a:t>
            </a:r>
          </a:p>
        </p:txBody>
      </p:sp>
      <p:graphicFrame>
        <p:nvGraphicFramePr>
          <p:cNvPr id="1024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521153"/>
              </p:ext>
            </p:extLst>
          </p:nvPr>
        </p:nvGraphicFramePr>
        <p:xfrm>
          <a:off x="6903445" y="1745540"/>
          <a:ext cx="2052638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50680" imgH="253800" progId="Equation.DSMT4">
                  <p:embed/>
                </p:oleObj>
              </mc:Choice>
              <mc:Fallback>
                <p:oleObj name="Equation" r:id="rId2" imgW="850680" imgH="253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3445" y="1745540"/>
                        <a:ext cx="2052638" cy="601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Rectangle 17"/>
          <p:cNvSpPr>
            <a:spLocks noChangeArrowheads="1"/>
          </p:cNvSpPr>
          <p:nvPr/>
        </p:nvSpPr>
        <p:spPr bwMode="auto">
          <a:xfrm>
            <a:off x="1537888" y="5853716"/>
            <a:ext cx="45463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>
                <a:solidFill>
                  <a:srgbClr val="0000FF"/>
                </a:solidFill>
              </a:rPr>
              <a:t>amplitude of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en-US" sz="2000" dirty="0">
                <a:solidFill>
                  <a:srgbClr val="0000FF"/>
                </a:solidFill>
              </a:rPr>
              <a:t> mode current (TM</a:t>
            </a:r>
            <a:r>
              <a:rPr lang="en-US" sz="2000" baseline="-25000" dirty="0">
                <a:solidFill>
                  <a:srgbClr val="0000FF"/>
                </a:solidFill>
              </a:rPr>
              <a:t>01</a:t>
            </a:r>
            <a:r>
              <a:rPr lang="en-US" sz="20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0250" name="Rectangle 18"/>
          <p:cNvSpPr>
            <a:spLocks noChangeArrowheads="1"/>
          </p:cNvSpPr>
          <p:nvPr/>
        </p:nvSpPr>
        <p:spPr bwMode="auto">
          <a:xfrm>
            <a:off x="1555220" y="5320650"/>
            <a:ext cx="45669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dirty="0">
                <a:solidFill>
                  <a:srgbClr val="0000FF"/>
                </a:solidFill>
              </a:rPr>
              <a:t> amplitude of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 mode current (TM</a:t>
            </a:r>
            <a:r>
              <a:rPr lang="en-US" sz="2000" baseline="-25000" dirty="0">
                <a:solidFill>
                  <a:srgbClr val="0000FF"/>
                </a:solidFill>
              </a:rPr>
              <a:t>10</a:t>
            </a:r>
            <a:r>
              <a:rPr lang="en-US" sz="2000" dirty="0">
                <a:solidFill>
                  <a:srgbClr val="0000FF"/>
                </a:solidFill>
              </a:rPr>
              <a:t>)</a:t>
            </a:r>
          </a:p>
        </p:txBody>
      </p:sp>
      <p:grpSp>
        <p:nvGrpSpPr>
          <p:cNvPr id="10251" name="Group 42"/>
          <p:cNvGrpSpPr>
            <a:grpSpLocks/>
          </p:cNvGrpSpPr>
          <p:nvPr/>
        </p:nvGrpSpPr>
        <p:grpSpPr bwMode="auto">
          <a:xfrm>
            <a:off x="2387850" y="897819"/>
            <a:ext cx="3878263" cy="3805238"/>
            <a:chOff x="3177" y="1463"/>
            <a:chExt cx="2443" cy="2397"/>
          </a:xfrm>
        </p:grpSpPr>
        <p:sp>
          <p:nvSpPr>
            <p:cNvPr id="10253" name="Rectangle 43"/>
            <p:cNvSpPr>
              <a:spLocks noChangeArrowheads="1"/>
            </p:cNvSpPr>
            <p:nvPr/>
          </p:nvSpPr>
          <p:spPr bwMode="auto">
            <a:xfrm>
              <a:off x="3258" y="2304"/>
              <a:ext cx="1611" cy="1152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Line 44"/>
            <p:cNvSpPr>
              <a:spLocks noChangeShapeType="1"/>
            </p:cNvSpPr>
            <p:nvPr/>
          </p:nvSpPr>
          <p:spPr bwMode="auto">
            <a:xfrm>
              <a:off x="4959" y="3438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Text Box 45"/>
            <p:cNvSpPr txBox="1">
              <a:spLocks noChangeArrowheads="1"/>
            </p:cNvSpPr>
            <p:nvPr/>
          </p:nvSpPr>
          <p:spPr bwMode="auto">
            <a:xfrm>
              <a:off x="5419" y="327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0256" name="Line 46"/>
            <p:cNvSpPr>
              <a:spLocks noChangeShapeType="1"/>
            </p:cNvSpPr>
            <p:nvPr/>
          </p:nvSpPr>
          <p:spPr bwMode="auto">
            <a:xfrm flipV="1">
              <a:off x="3249" y="1782"/>
              <a:ext cx="0" cy="3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Text Box 47"/>
            <p:cNvSpPr txBox="1">
              <a:spLocks noChangeArrowheads="1"/>
            </p:cNvSpPr>
            <p:nvPr/>
          </p:nvSpPr>
          <p:spPr bwMode="auto">
            <a:xfrm>
              <a:off x="3177" y="1463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10258" name="Text Box 48"/>
            <p:cNvSpPr txBox="1">
              <a:spLocks noChangeArrowheads="1"/>
            </p:cNvSpPr>
            <p:nvPr/>
          </p:nvSpPr>
          <p:spPr bwMode="auto">
            <a:xfrm>
              <a:off x="3962" y="3572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0259" name="Text Box 49"/>
            <p:cNvSpPr txBox="1">
              <a:spLocks noChangeArrowheads="1"/>
            </p:cNvSpPr>
            <p:nvPr/>
          </p:nvSpPr>
          <p:spPr bwMode="auto">
            <a:xfrm>
              <a:off x="4985" y="2660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Times New Roman" pitchFamily="18" charset="0"/>
                </a:rPr>
                <a:t>W</a:t>
              </a:r>
            </a:p>
          </p:txBody>
        </p:sp>
        <p:sp>
          <p:nvSpPr>
            <p:cNvPr id="10260" name="Line 50"/>
            <p:cNvSpPr>
              <a:spLocks noChangeShapeType="1"/>
            </p:cNvSpPr>
            <p:nvPr/>
          </p:nvSpPr>
          <p:spPr bwMode="auto">
            <a:xfrm flipV="1">
              <a:off x="3249" y="2313"/>
              <a:ext cx="162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Oval 51"/>
            <p:cNvSpPr>
              <a:spLocks noChangeArrowheads="1"/>
            </p:cNvSpPr>
            <p:nvPr/>
          </p:nvSpPr>
          <p:spPr bwMode="auto">
            <a:xfrm>
              <a:off x="3627" y="3114"/>
              <a:ext cx="90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Text Box 52"/>
            <p:cNvSpPr txBox="1">
              <a:spLocks noChangeArrowheads="1"/>
            </p:cNvSpPr>
            <p:nvPr/>
          </p:nvSpPr>
          <p:spPr bwMode="auto">
            <a:xfrm>
              <a:off x="3803" y="3099"/>
              <a:ext cx="5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</a:rPr>
                <a:t>(</a:t>
              </a:r>
              <a:r>
                <a:rPr lang="en-US" i="1" dirty="0">
                  <a:latin typeface="Times New Roman" pitchFamily="18" charset="0"/>
                </a:rPr>
                <a:t>x</a:t>
              </a:r>
              <a:r>
                <a:rPr lang="en-US" baseline="-25000" dirty="0">
                  <a:latin typeface="Times New Roman" pitchFamily="18" charset="0"/>
                </a:rPr>
                <a:t>0</a:t>
              </a:r>
              <a:r>
                <a:rPr lang="en-US" dirty="0">
                  <a:latin typeface="Times New Roman" pitchFamily="18" charset="0"/>
                </a:rPr>
                <a:t>, </a:t>
              </a:r>
              <a:r>
                <a:rPr lang="en-US" i="1" dirty="0">
                  <a:latin typeface="Times New Roman" pitchFamily="18" charset="0"/>
                </a:rPr>
                <a:t>y</a:t>
              </a:r>
              <a:r>
                <a:rPr lang="en-US" baseline="-25000" dirty="0">
                  <a:latin typeface="Times New Roman" pitchFamily="18" charset="0"/>
                </a:rPr>
                <a:t>0</a:t>
              </a:r>
              <a:r>
                <a:rPr lang="en-US" dirty="0">
                  <a:latin typeface="Times New Roman" pitchFamily="18" charset="0"/>
                </a:rPr>
                <a:t>)</a:t>
              </a:r>
            </a:p>
          </p:txBody>
        </p:sp>
      </p:grpSp>
      <p:graphicFrame>
        <p:nvGraphicFramePr>
          <p:cNvPr id="10245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485207"/>
              </p:ext>
            </p:extLst>
          </p:nvPr>
        </p:nvGraphicFramePr>
        <p:xfrm>
          <a:off x="7201207" y="2456221"/>
          <a:ext cx="1103313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57200" imgH="228600" progId="Equation.DSMT4">
                  <p:embed/>
                </p:oleObj>
              </mc:Choice>
              <mc:Fallback>
                <p:oleObj name="Equation" r:id="rId4" imgW="457200" imgH="228600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1207" y="2456221"/>
                        <a:ext cx="1103313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689030"/>
              </p:ext>
            </p:extLst>
          </p:nvPr>
        </p:nvGraphicFramePr>
        <p:xfrm>
          <a:off x="7911738" y="4495531"/>
          <a:ext cx="1414462" cy="113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71500" imgH="457200" progId="Equation.DSMT4">
                  <p:embed/>
                </p:oleObj>
              </mc:Choice>
              <mc:Fallback>
                <p:oleObj name="Equation" r:id="rId6" imgW="571500" imgH="457200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1738" y="4495531"/>
                        <a:ext cx="1414462" cy="11318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Text Box 59"/>
          <p:cNvSpPr txBox="1">
            <a:spLocks noChangeArrowheads="1"/>
          </p:cNvSpPr>
          <p:nvPr/>
        </p:nvSpPr>
        <p:spPr bwMode="auto">
          <a:xfrm>
            <a:off x="7383202" y="3903854"/>
            <a:ext cx="238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The CP condition is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AE2286DA-29C8-49F3-B578-DA647F69846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409900" y="1269242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Let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55398" y="5833869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/>
              <a:t>  for RHCP</a:t>
            </a:r>
          </a:p>
          <a:p>
            <a:r>
              <a:rPr lang="en-US" dirty="0"/>
              <a:t>+ for LHCP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4200" y="209550"/>
            <a:ext cx="8559800" cy="611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Circular Polarization Condition (cont.)</a:t>
            </a:r>
          </a:p>
        </p:txBody>
      </p:sp>
      <p:graphicFrame>
        <p:nvGraphicFramePr>
          <p:cNvPr id="1126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313660"/>
              </p:ext>
            </p:extLst>
          </p:nvPr>
        </p:nvGraphicFramePr>
        <p:xfrm>
          <a:off x="1222660" y="4461727"/>
          <a:ext cx="2894013" cy="205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20480" imgH="939600" progId="Equation.DSMT4">
                  <p:embed/>
                </p:oleObj>
              </mc:Choice>
              <mc:Fallback>
                <p:oleObj name="Equation" r:id="rId2" imgW="1320480" imgH="939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660" y="4461727"/>
                        <a:ext cx="2894013" cy="205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Text Box 35"/>
          <p:cNvSpPr txBox="1">
            <a:spLocks noChangeArrowheads="1"/>
          </p:cNvSpPr>
          <p:nvPr/>
        </p:nvSpPr>
        <p:spPr bwMode="auto">
          <a:xfrm>
            <a:off x="1542197" y="1014980"/>
            <a:ext cx="95056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 frequency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</a:rPr>
              <a:t>f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itchFamily="18" charset="0"/>
              </a:rPr>
              <a:t>CP</a:t>
            </a:r>
            <a:r>
              <a:rPr lang="en-US" sz="2000" dirty="0">
                <a:solidFill>
                  <a:srgbClr val="0000FF"/>
                </a:solidFill>
              </a:rPr>
              <a:t> is defined as the frequency for which we get CP at broadside.</a:t>
            </a:r>
          </a:p>
        </p:txBody>
      </p:sp>
      <p:grpSp>
        <p:nvGrpSpPr>
          <p:cNvPr id="11275" name="Group 45"/>
          <p:cNvGrpSpPr>
            <a:grpSpLocks/>
          </p:cNvGrpSpPr>
          <p:nvPr/>
        </p:nvGrpSpPr>
        <p:grpSpPr bwMode="auto">
          <a:xfrm>
            <a:off x="7517202" y="1725887"/>
            <a:ext cx="3994150" cy="1733554"/>
            <a:chOff x="1872" y="1258"/>
            <a:chExt cx="2516" cy="1092"/>
          </a:xfrm>
        </p:grpSpPr>
        <p:graphicFrame>
          <p:nvGraphicFramePr>
            <p:cNvPr id="11268" name="Object 27"/>
            <p:cNvGraphicFramePr>
              <a:graphicFrameLocks noChangeAspect="1"/>
            </p:cNvGraphicFramePr>
            <p:nvPr/>
          </p:nvGraphicFramePr>
          <p:xfrm>
            <a:off x="1986" y="2011"/>
            <a:ext cx="244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77480" imgH="228600" progId="Equation.DSMT4">
                    <p:embed/>
                  </p:oleObj>
                </mc:Choice>
                <mc:Fallback>
                  <p:oleObj name="Equation" r:id="rId4" imgW="177480" imgH="22860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6" y="2011"/>
                          <a:ext cx="244" cy="3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9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0960595"/>
                </p:ext>
              </p:extLst>
            </p:nvPr>
          </p:nvGraphicFramePr>
          <p:xfrm>
            <a:off x="2535" y="1258"/>
            <a:ext cx="634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95000" imgH="228600" progId="Equation.DSMT4">
                    <p:embed/>
                  </p:oleObj>
                </mc:Choice>
                <mc:Fallback>
                  <p:oleObj name="Equation" r:id="rId6" imgW="495000" imgH="228600" progId="Equation.DSMT4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5" y="1258"/>
                          <a:ext cx="634" cy="2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80" name="Line 17"/>
            <p:cNvSpPr>
              <a:spLocks noChangeShapeType="1"/>
            </p:cNvSpPr>
            <p:nvPr/>
          </p:nvSpPr>
          <p:spPr bwMode="auto">
            <a:xfrm flipV="1">
              <a:off x="1872" y="1955"/>
              <a:ext cx="21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9"/>
            <p:cNvSpPr>
              <a:spLocks noChangeShapeType="1"/>
            </p:cNvSpPr>
            <p:nvPr/>
          </p:nvSpPr>
          <p:spPr bwMode="auto">
            <a:xfrm flipH="1">
              <a:off x="2811" y="1625"/>
              <a:ext cx="1" cy="30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31"/>
            <p:cNvSpPr>
              <a:spLocks noChangeShapeType="1"/>
            </p:cNvSpPr>
            <p:nvPr/>
          </p:nvSpPr>
          <p:spPr bwMode="auto">
            <a:xfrm>
              <a:off x="2109" y="1885"/>
              <a:ext cx="7" cy="1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32"/>
            <p:cNvSpPr>
              <a:spLocks noChangeShapeType="1"/>
            </p:cNvSpPr>
            <p:nvPr/>
          </p:nvSpPr>
          <p:spPr bwMode="auto">
            <a:xfrm flipH="1">
              <a:off x="3613" y="1888"/>
              <a:ext cx="1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1270" name="Object 33"/>
            <p:cNvGraphicFramePr>
              <a:graphicFrameLocks noChangeAspect="1"/>
            </p:cNvGraphicFramePr>
            <p:nvPr/>
          </p:nvGraphicFramePr>
          <p:xfrm>
            <a:off x="3489" y="2017"/>
            <a:ext cx="245" cy="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77480" imgH="241200" progId="Equation.DSMT4">
                    <p:embed/>
                  </p:oleObj>
                </mc:Choice>
                <mc:Fallback>
                  <p:oleObj name="Equation" r:id="rId8" imgW="177480" imgH="241200" progId="Equation.DSMT4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9" y="2017"/>
                          <a:ext cx="245" cy="3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1" name="Object 40"/>
            <p:cNvGraphicFramePr>
              <a:graphicFrameLocks noChangeAspect="1"/>
            </p:cNvGraphicFramePr>
            <p:nvPr/>
          </p:nvGraphicFramePr>
          <p:xfrm>
            <a:off x="4178" y="1806"/>
            <a:ext cx="210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52280" imgH="203040" progId="Equation.DSMT4">
                    <p:embed/>
                  </p:oleObj>
                </mc:Choice>
                <mc:Fallback>
                  <p:oleObj name="Equation" r:id="rId10" imgW="152280" imgH="203040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8" y="1806"/>
                          <a:ext cx="210" cy="2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267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998283"/>
              </p:ext>
            </p:extLst>
          </p:nvPr>
        </p:nvGraphicFramePr>
        <p:xfrm>
          <a:off x="7812288" y="4601620"/>
          <a:ext cx="2540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07880" imgH="444240" progId="Equation.DSMT4">
                  <p:embed/>
                </p:oleObj>
              </mc:Choice>
              <mc:Fallback>
                <p:oleObj name="Equation" r:id="rId12" imgW="1307880" imgH="44424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288" y="4601620"/>
                        <a:ext cx="2540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Rectangle 42"/>
          <p:cNvSpPr>
            <a:spLocks noChangeArrowheads="1"/>
          </p:cNvSpPr>
          <p:nvPr/>
        </p:nvSpPr>
        <p:spPr bwMode="auto">
          <a:xfrm>
            <a:off x="7163163" y="4271822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1277" name="Text Box 43"/>
          <p:cNvSpPr txBox="1">
            <a:spLocks noChangeArrowheads="1"/>
          </p:cNvSpPr>
          <p:nvPr/>
        </p:nvSpPr>
        <p:spPr bwMode="auto">
          <a:xfrm>
            <a:off x="7021713" y="5649370"/>
            <a:ext cx="47027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i="1" dirty="0" err="1">
                <a:latin typeface="Times New Roman" pitchFamily="18" charset="0"/>
              </a:rPr>
              <a:t>f</a:t>
            </a:r>
            <a:r>
              <a:rPr lang="en-US" i="1" baseline="-25000" dirty="0" err="1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 =</a:t>
            </a:r>
            <a:r>
              <a:rPr lang="en-US" dirty="0"/>
              <a:t> resonance frequency of  TM</a:t>
            </a:r>
            <a:r>
              <a:rPr lang="en-US" baseline="-25000" dirty="0"/>
              <a:t>10</a:t>
            </a:r>
            <a:r>
              <a:rPr lang="en-US" dirty="0"/>
              <a:t> mode</a:t>
            </a:r>
          </a:p>
        </p:txBody>
      </p:sp>
      <p:sp>
        <p:nvSpPr>
          <p:cNvPr id="11278" name="Text Box 44"/>
          <p:cNvSpPr txBox="1">
            <a:spLocks noChangeArrowheads="1"/>
          </p:cNvSpPr>
          <p:nvPr/>
        </p:nvSpPr>
        <p:spPr bwMode="auto">
          <a:xfrm>
            <a:off x="7016952" y="6087520"/>
            <a:ext cx="46938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i="1" dirty="0" err="1">
                <a:latin typeface="Times New Roman" pitchFamily="18" charset="0"/>
              </a:rPr>
              <a:t>f</a:t>
            </a:r>
            <a:r>
              <a:rPr lang="en-US" i="1" baseline="-25000" dirty="0" err="1">
                <a:latin typeface="Times New Roman" pitchFamily="18" charset="0"/>
              </a:rPr>
              <a:t>y</a:t>
            </a:r>
            <a:r>
              <a:rPr lang="en-US" dirty="0">
                <a:latin typeface="Times New Roman" pitchFamily="18" charset="0"/>
              </a:rPr>
              <a:t> =</a:t>
            </a:r>
            <a:r>
              <a:rPr lang="en-US" dirty="0"/>
              <a:t> resonance frequency of  TM</a:t>
            </a:r>
            <a:r>
              <a:rPr lang="en-US" baseline="-25000" dirty="0"/>
              <a:t>01</a:t>
            </a:r>
            <a:r>
              <a:rPr lang="en-US" dirty="0"/>
              <a:t> mode</a:t>
            </a:r>
          </a:p>
        </p:txBody>
      </p:sp>
      <p:sp>
        <p:nvSpPr>
          <p:cNvPr id="11279" name="Rectangle 46"/>
          <p:cNvSpPr>
            <a:spLocks noChangeArrowheads="1"/>
          </p:cNvSpPr>
          <p:nvPr/>
        </p:nvSpPr>
        <p:spPr bwMode="auto">
          <a:xfrm>
            <a:off x="288825" y="2162166"/>
            <a:ext cx="43090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We have, from the CAD circuit model: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9BFD7FB9-7E2A-4246-9868-2B025623032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560086"/>
              </p:ext>
            </p:extLst>
          </p:nvPr>
        </p:nvGraphicFramePr>
        <p:xfrm>
          <a:off x="749179" y="2702554"/>
          <a:ext cx="2658030" cy="877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07880" imgH="431640" progId="Equation.DSMT4">
                  <p:embed/>
                </p:oleObj>
              </mc:Choice>
              <mc:Fallback>
                <p:oleObj name="Equation" r:id="rId14" imgW="13078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49179" y="2702554"/>
                        <a:ext cx="2658030" cy="8774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3901" y="4019910"/>
            <a:ext cx="3373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So, for each mode we have: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666117"/>
              </p:ext>
            </p:extLst>
          </p:nvPr>
        </p:nvGraphicFramePr>
        <p:xfrm>
          <a:off x="4766094" y="3209027"/>
          <a:ext cx="1669033" cy="1201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676463" imgH="1207008" progId="Equation.DSMT4">
                  <p:embed/>
                </p:oleObj>
              </mc:Choice>
              <mc:Fallback>
                <p:oleObj name="Equation" r:id="rId16" imgW="1676463" imgH="12070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766094" y="3209027"/>
                        <a:ext cx="1669033" cy="12011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6353129" y="1783875"/>
          <a:ext cx="1941513" cy="186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01309" imgH="863225" progId="Equation.DSMT4">
                  <p:embed/>
                </p:oleObj>
              </mc:Choice>
              <mc:Fallback>
                <p:oleObj name="Equation" r:id="rId2" imgW="901309" imgH="863225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3129" y="1783875"/>
                        <a:ext cx="1941513" cy="186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035280"/>
              </p:ext>
            </p:extLst>
          </p:nvPr>
        </p:nvGraphicFramePr>
        <p:xfrm>
          <a:off x="1862945" y="4563068"/>
          <a:ext cx="1393825" cy="178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72808" imgH="863225" progId="Equation.3">
                  <p:embed/>
                </p:oleObj>
              </mc:Choice>
              <mc:Fallback>
                <p:oleObj name="Equation" r:id="rId4" imgW="672808" imgH="86322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945" y="4563068"/>
                        <a:ext cx="1393825" cy="178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7" name="Rectangle 13"/>
          <p:cNvSpPr>
            <a:spLocks noChangeArrowheads="1"/>
          </p:cNvSpPr>
          <p:nvPr/>
        </p:nvSpPr>
        <p:spPr bwMode="auto">
          <a:xfrm>
            <a:off x="5939145" y="1354730"/>
            <a:ext cx="1043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Choose:</a:t>
            </a:r>
          </a:p>
        </p:txBody>
      </p:sp>
      <p:sp>
        <p:nvSpPr>
          <p:cNvPr id="12298" name="Rectangle 15"/>
          <p:cNvSpPr>
            <a:spLocks noChangeArrowheads="1"/>
          </p:cNvSpPr>
          <p:nvPr/>
        </p:nvSpPr>
        <p:spPr bwMode="auto">
          <a:xfrm>
            <a:off x="1075166" y="4037107"/>
            <a:ext cx="1824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Then we have:</a:t>
            </a:r>
          </a:p>
        </p:txBody>
      </p:sp>
      <p:sp>
        <p:nvSpPr>
          <p:cNvPr id="12299" name="Rectangle 17"/>
          <p:cNvSpPr>
            <a:spLocks noChangeArrowheads="1"/>
          </p:cNvSpPr>
          <p:nvPr/>
        </p:nvSpPr>
        <p:spPr bwMode="auto">
          <a:xfrm>
            <a:off x="6956426" y="6053138"/>
            <a:ext cx="10572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500">
                <a:solidFill>
                  <a:srgbClr val="0000FF"/>
                </a:solidFill>
              </a:rPr>
              <a:t>(LHCP)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xfrm>
            <a:off x="1854201" y="209550"/>
            <a:ext cx="8615363" cy="611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Circular Polarization Condition (cont.)</a:t>
            </a:r>
          </a:p>
        </p:txBody>
      </p:sp>
      <p:graphicFrame>
        <p:nvGraphicFramePr>
          <p:cNvPr id="12292" name="Object 21"/>
          <p:cNvGraphicFramePr>
            <a:graphicFrameLocks noGrp="1" noChangeAspect="1"/>
          </p:cNvGraphicFramePr>
          <p:nvPr>
            <p:ph sz="half" idx="2"/>
          </p:nvPr>
        </p:nvGraphicFramePr>
        <p:xfrm>
          <a:off x="5788025" y="4565651"/>
          <a:ext cx="3790950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68500" imgH="647700" progId="Equation.3">
                  <p:embed/>
                </p:oleObj>
              </mc:Choice>
              <mc:Fallback>
                <p:oleObj name="Equation" r:id="rId6" imgW="1968500" imgH="6477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5" y="4565651"/>
                        <a:ext cx="3790950" cy="124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B1AD9EA4-DAB1-41BE-B845-EEE2FE1D760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12293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166684"/>
              </p:ext>
            </p:extLst>
          </p:nvPr>
        </p:nvGraphicFramePr>
        <p:xfrm>
          <a:off x="1988356" y="1767479"/>
          <a:ext cx="1384300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58720" imgH="457200" progId="Equation.DSMT4">
                  <p:embed/>
                </p:oleObj>
              </mc:Choice>
              <mc:Fallback>
                <p:oleObj name="Equation" r:id="rId8" imgW="558720" imgH="457200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8356" y="1767479"/>
                        <a:ext cx="1384300" cy="11318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281452" y="129653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LHCP:</a:t>
            </a:r>
          </a:p>
        </p:txBody>
      </p:sp>
      <p:graphicFrame>
        <p:nvGraphicFramePr>
          <p:cNvPr id="1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905120"/>
              </p:ext>
            </p:extLst>
          </p:nvPr>
        </p:nvGraphicFramePr>
        <p:xfrm>
          <a:off x="2002645" y="3007318"/>
          <a:ext cx="139382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85800" imgH="228600" progId="Equation.DSMT4">
                  <p:embed/>
                </p:oleObj>
              </mc:Choice>
              <mc:Fallback>
                <p:oleObj name="Equation" r:id="rId10" imgW="685800" imgH="2286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2645" y="3007318"/>
                        <a:ext cx="1393825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rrow: Right 1">
            <a:extLst>
              <a:ext uri="{FF2B5EF4-FFF2-40B4-BE49-F238E27FC236}">
                <a16:creationId xmlns:a16="http://schemas.microsoft.com/office/drawing/2014/main" id="{05FDAB92-CE62-6536-CAC0-8565DB0A25E1}"/>
              </a:ext>
            </a:extLst>
          </p:cNvPr>
          <p:cNvSpPr/>
          <p:nvPr/>
        </p:nvSpPr>
        <p:spPr>
          <a:xfrm>
            <a:off x="4269658" y="5043948"/>
            <a:ext cx="560439" cy="376084"/>
          </a:xfrm>
          <a:prstGeom prst="rightArrow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285795"/>
              </p:ext>
            </p:extLst>
          </p:nvPr>
        </p:nvGraphicFramePr>
        <p:xfrm>
          <a:off x="1275380" y="1838611"/>
          <a:ext cx="6821487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55720" imgH="914400" progId="Equation.DSMT4">
                  <p:embed/>
                </p:oleObj>
              </mc:Choice>
              <mc:Fallback>
                <p:oleObj name="Equation" r:id="rId2" imgW="3555720" imgH="914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380" y="1838611"/>
                        <a:ext cx="6821487" cy="175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271322"/>
              </p:ext>
            </p:extLst>
          </p:nvPr>
        </p:nvGraphicFramePr>
        <p:xfrm>
          <a:off x="3343607" y="4068858"/>
          <a:ext cx="1447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23600" imgH="457200" progId="Equation.DSMT4">
                  <p:embed/>
                </p:oleObj>
              </mc:Choice>
              <mc:Fallback>
                <p:oleObj name="Equation" r:id="rId4" imgW="72360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3607" y="4068858"/>
                        <a:ext cx="14478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347318"/>
              </p:ext>
            </p:extLst>
          </p:nvPr>
        </p:nvGraphicFramePr>
        <p:xfrm>
          <a:off x="4939186" y="5756419"/>
          <a:ext cx="221932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66680" imgH="393480" progId="Equation.DSMT4">
                  <p:embed/>
                </p:oleObj>
              </mc:Choice>
              <mc:Fallback>
                <p:oleObj name="Equation" r:id="rId6" imgW="106668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9186" y="5756419"/>
                        <a:ext cx="2219325" cy="8112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Rectangle 13"/>
          <p:cNvSpPr>
            <a:spLocks noChangeArrowheads="1"/>
          </p:cNvSpPr>
          <p:nvPr/>
        </p:nvSpPr>
        <p:spPr bwMode="auto">
          <a:xfrm>
            <a:off x="4256728" y="5481472"/>
            <a:ext cx="3016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13322" name="Rectangle 14"/>
          <p:cNvSpPr>
            <a:spLocks noChangeArrowheads="1"/>
          </p:cNvSpPr>
          <p:nvPr/>
        </p:nvSpPr>
        <p:spPr bwMode="auto">
          <a:xfrm>
            <a:off x="753897" y="1131273"/>
            <a:ext cx="64612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 frequency conditions  for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can be written as:</a:t>
            </a:r>
          </a:p>
        </p:txBody>
      </p:sp>
      <p:sp>
        <p:nvSpPr>
          <p:cNvPr id="13323" name="AutoShape 16"/>
          <p:cNvSpPr>
            <a:spLocks noChangeArrowheads="1"/>
          </p:cNvSpPr>
          <p:nvPr/>
        </p:nvSpPr>
        <p:spPr bwMode="auto">
          <a:xfrm>
            <a:off x="3335955" y="2121186"/>
            <a:ext cx="371475" cy="206375"/>
          </a:xfrm>
          <a:prstGeom prst="rightArrow">
            <a:avLst>
              <a:gd name="adj1" fmla="val 50000"/>
              <a:gd name="adj2" fmla="val 4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AutoShape 17"/>
          <p:cNvSpPr>
            <a:spLocks noChangeArrowheads="1"/>
          </p:cNvSpPr>
          <p:nvPr/>
        </p:nvSpPr>
        <p:spPr bwMode="auto">
          <a:xfrm>
            <a:off x="3355005" y="3003836"/>
            <a:ext cx="371475" cy="206375"/>
          </a:xfrm>
          <a:prstGeom prst="rightArrow">
            <a:avLst>
              <a:gd name="adj1" fmla="val 50000"/>
              <a:gd name="adj2" fmla="val 4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Rectangle 18"/>
          <p:cNvSpPr>
            <a:spLocks noChangeArrowheads="1"/>
          </p:cNvSpPr>
          <p:nvPr/>
        </p:nvSpPr>
        <p:spPr bwMode="auto">
          <a:xfrm>
            <a:off x="2586654" y="4002444"/>
            <a:ext cx="374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49173" name="Rectangle 21"/>
          <p:cNvSpPr>
            <a:spLocks noGrp="1" noChangeArrowheads="1"/>
          </p:cNvSpPr>
          <p:nvPr>
            <p:ph type="title"/>
          </p:nvPr>
        </p:nvSpPr>
        <p:spPr>
          <a:xfrm>
            <a:off x="1893889" y="209550"/>
            <a:ext cx="8574087" cy="611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Circular Polarization Condition (cont.)</a:t>
            </a:r>
          </a:p>
        </p:txBody>
      </p:sp>
      <p:sp>
        <p:nvSpPr>
          <p:cNvPr id="13327" name="AutoShape 23"/>
          <p:cNvSpPr>
            <a:spLocks noChangeArrowheads="1"/>
          </p:cNvSpPr>
          <p:nvPr/>
        </p:nvSpPr>
        <p:spPr bwMode="auto">
          <a:xfrm>
            <a:off x="5779117" y="2141824"/>
            <a:ext cx="371475" cy="206375"/>
          </a:xfrm>
          <a:prstGeom prst="rightArrow">
            <a:avLst>
              <a:gd name="adj1" fmla="val 50000"/>
              <a:gd name="adj2" fmla="val 4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AutoShape 24"/>
          <p:cNvSpPr>
            <a:spLocks noChangeArrowheads="1"/>
          </p:cNvSpPr>
          <p:nvPr/>
        </p:nvSpPr>
        <p:spPr bwMode="auto">
          <a:xfrm>
            <a:off x="5779117" y="2999074"/>
            <a:ext cx="371475" cy="206375"/>
          </a:xfrm>
          <a:prstGeom prst="rightArrow">
            <a:avLst>
              <a:gd name="adj1" fmla="val 50000"/>
              <a:gd name="adj2" fmla="val 4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B1AD9EA4-DAB1-41BE-B845-EEE2FE1D760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4EE16D6-6D3C-6A2B-B2B9-CB7D8269D2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375607"/>
              </p:ext>
            </p:extLst>
          </p:nvPr>
        </p:nvGraphicFramePr>
        <p:xfrm>
          <a:off x="9764546" y="2021219"/>
          <a:ext cx="1066800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74360" imgH="1028520" progId="Equation.DSMT4">
                  <p:embed/>
                </p:oleObj>
              </mc:Choice>
              <mc:Fallback>
                <p:oleObj name="Equation" r:id="rId8" imgW="77436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764546" y="2021219"/>
                        <a:ext cx="1066800" cy="1419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45"/>
          <p:cNvGrpSpPr>
            <a:grpSpLocks/>
          </p:cNvGrpSpPr>
          <p:nvPr/>
        </p:nvGrpSpPr>
        <p:grpSpPr bwMode="auto">
          <a:xfrm>
            <a:off x="7691374" y="3937864"/>
            <a:ext cx="3994150" cy="1733554"/>
            <a:chOff x="1872" y="1258"/>
            <a:chExt cx="2516" cy="1092"/>
          </a:xfrm>
        </p:grpSpPr>
        <p:graphicFrame>
          <p:nvGraphicFramePr>
            <p:cNvPr id="19" name="Object 27"/>
            <p:cNvGraphicFramePr>
              <a:graphicFrameLocks noChangeAspect="1"/>
            </p:cNvGraphicFramePr>
            <p:nvPr/>
          </p:nvGraphicFramePr>
          <p:xfrm>
            <a:off x="1986" y="2011"/>
            <a:ext cx="244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77480" imgH="228600" progId="Equation.DSMT4">
                    <p:embed/>
                  </p:oleObj>
                </mc:Choice>
                <mc:Fallback>
                  <p:oleObj name="Equation" r:id="rId10" imgW="177480" imgH="228600" progId="Equation.DSMT4">
                    <p:embed/>
                    <p:pic>
                      <p:nvPicPr>
                        <p:cNvPr id="11268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6" y="2011"/>
                          <a:ext cx="244" cy="3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66405962"/>
                </p:ext>
              </p:extLst>
            </p:nvPr>
          </p:nvGraphicFramePr>
          <p:xfrm>
            <a:off x="2535" y="1258"/>
            <a:ext cx="634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495000" imgH="228600" progId="Equation.DSMT4">
                    <p:embed/>
                  </p:oleObj>
                </mc:Choice>
                <mc:Fallback>
                  <p:oleObj name="Equation" r:id="rId12" imgW="495000" imgH="228600" progId="Equation.DSMT4">
                    <p:embed/>
                    <p:pic>
                      <p:nvPicPr>
                        <p:cNvPr id="11269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5" y="1258"/>
                          <a:ext cx="634" cy="2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Line 17"/>
            <p:cNvSpPr>
              <a:spLocks noChangeShapeType="1"/>
            </p:cNvSpPr>
            <p:nvPr/>
          </p:nvSpPr>
          <p:spPr bwMode="auto">
            <a:xfrm flipV="1">
              <a:off x="1872" y="1955"/>
              <a:ext cx="21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H="1">
              <a:off x="2811" y="1625"/>
              <a:ext cx="1" cy="30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1"/>
            <p:cNvSpPr>
              <a:spLocks noChangeShapeType="1"/>
            </p:cNvSpPr>
            <p:nvPr/>
          </p:nvSpPr>
          <p:spPr bwMode="auto">
            <a:xfrm>
              <a:off x="2109" y="1885"/>
              <a:ext cx="7" cy="1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2"/>
            <p:cNvSpPr>
              <a:spLocks noChangeShapeType="1"/>
            </p:cNvSpPr>
            <p:nvPr/>
          </p:nvSpPr>
          <p:spPr bwMode="auto">
            <a:xfrm flipH="1">
              <a:off x="3613" y="1888"/>
              <a:ext cx="1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5" name="Object 33"/>
            <p:cNvGraphicFramePr>
              <a:graphicFrameLocks noChangeAspect="1"/>
            </p:cNvGraphicFramePr>
            <p:nvPr/>
          </p:nvGraphicFramePr>
          <p:xfrm>
            <a:off x="3489" y="2017"/>
            <a:ext cx="245" cy="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77480" imgH="241200" progId="Equation.DSMT4">
                    <p:embed/>
                  </p:oleObj>
                </mc:Choice>
                <mc:Fallback>
                  <p:oleObj name="Equation" r:id="rId14" imgW="177480" imgH="241200" progId="Equation.DSMT4">
                    <p:embed/>
                    <p:pic>
                      <p:nvPicPr>
                        <p:cNvPr id="1127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9" y="2017"/>
                          <a:ext cx="245" cy="3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40"/>
            <p:cNvGraphicFramePr>
              <a:graphicFrameLocks noChangeAspect="1"/>
            </p:cNvGraphicFramePr>
            <p:nvPr/>
          </p:nvGraphicFramePr>
          <p:xfrm>
            <a:off x="4178" y="1806"/>
            <a:ext cx="210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52280" imgH="203040" progId="Equation.DSMT4">
                    <p:embed/>
                  </p:oleObj>
                </mc:Choice>
                <mc:Fallback>
                  <p:oleObj name="Equation" r:id="rId16" imgW="152280" imgH="203040" progId="Equation.DSMT4">
                    <p:embed/>
                    <p:pic>
                      <p:nvPicPr>
                        <p:cNvPr id="11271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8" y="1806"/>
                          <a:ext cx="210" cy="2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5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03074635"/>
              </p:ext>
            </p:extLst>
          </p:nvPr>
        </p:nvGraphicFramePr>
        <p:xfrm>
          <a:off x="5229204" y="4987925"/>
          <a:ext cx="439737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9360" imgH="419040" progId="Equation.DSMT4">
                  <p:embed/>
                </p:oleObj>
              </mc:Choice>
              <mc:Fallback>
                <p:oleObj name="Equation" r:id="rId2" imgW="279360" imgH="41904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9204" y="4987925"/>
                        <a:ext cx="439737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56248"/>
              </p:ext>
            </p:extLst>
          </p:nvPr>
        </p:nvGraphicFramePr>
        <p:xfrm>
          <a:off x="1712503" y="1236100"/>
          <a:ext cx="4649787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23800" imgH="457200" progId="Equation.DSMT4">
                  <p:embed/>
                </p:oleObj>
              </mc:Choice>
              <mc:Fallback>
                <p:oleObj name="Equation" r:id="rId4" imgW="23238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503" y="1236100"/>
                        <a:ext cx="4649787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0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914066"/>
              </p:ext>
            </p:extLst>
          </p:nvPr>
        </p:nvGraphicFramePr>
        <p:xfrm>
          <a:off x="2897520" y="2505479"/>
          <a:ext cx="182880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12447" imgH="241195" progId="Equation.3">
                  <p:embed/>
                </p:oleObj>
              </mc:Choice>
              <mc:Fallback>
                <p:oleObj name="Equation" r:id="rId6" imgW="812447" imgH="24119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520" y="2505479"/>
                        <a:ext cx="1828800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333349"/>
              </p:ext>
            </p:extLst>
          </p:nvPr>
        </p:nvGraphicFramePr>
        <p:xfrm>
          <a:off x="5370039" y="3309773"/>
          <a:ext cx="1417637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58720" imgH="431640" progId="Equation.DSMT4">
                  <p:embed/>
                </p:oleObj>
              </mc:Choice>
              <mc:Fallback>
                <p:oleObj name="Equation" r:id="rId8" imgW="55872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039" y="3309773"/>
                        <a:ext cx="1417637" cy="10953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2" name="Rectangle 11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3" name="Rectangle 12"/>
          <p:cNvSpPr>
            <a:spLocks noChangeArrowheads="1"/>
          </p:cNvSpPr>
          <p:nvPr/>
        </p:nvSpPr>
        <p:spPr bwMode="auto">
          <a:xfrm>
            <a:off x="743258" y="1494881"/>
            <a:ext cx="7193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Also,</a:t>
            </a:r>
          </a:p>
        </p:txBody>
      </p:sp>
      <p:sp>
        <p:nvSpPr>
          <p:cNvPr id="14354" name="Rectangle 13"/>
          <p:cNvSpPr>
            <a:spLocks noChangeArrowheads="1"/>
          </p:cNvSpPr>
          <p:nvPr/>
        </p:nvSpPr>
        <p:spPr bwMode="auto">
          <a:xfrm>
            <a:off x="2252971" y="2579143"/>
            <a:ext cx="352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Let</a:t>
            </a:r>
          </a:p>
        </p:txBody>
      </p:sp>
      <p:graphicFrame>
        <p:nvGraphicFramePr>
          <p:cNvPr id="14342" name="Object 44"/>
          <p:cNvGraphicFramePr>
            <a:graphicFrameLocks noChangeAspect="1"/>
          </p:cNvGraphicFramePr>
          <p:nvPr/>
        </p:nvGraphicFramePr>
        <p:xfrm>
          <a:off x="4679950" y="6081714"/>
          <a:ext cx="3873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77480" imgH="228600" progId="Equation.DSMT4">
                  <p:embed/>
                </p:oleObj>
              </mc:Choice>
              <mc:Fallback>
                <p:oleObj name="Equation" r:id="rId10" imgW="177480" imgH="22860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9950" y="6081714"/>
                        <a:ext cx="38735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503584"/>
              </p:ext>
            </p:extLst>
          </p:nvPr>
        </p:nvGraphicFramePr>
        <p:xfrm>
          <a:off x="5849939" y="4908550"/>
          <a:ext cx="49212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41200" imgH="228600" progId="Equation.DSMT4">
                  <p:embed/>
                </p:oleObj>
              </mc:Choice>
              <mc:Fallback>
                <p:oleObj name="Equation" r:id="rId12" imgW="241200" imgH="22860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9939" y="4908550"/>
                        <a:ext cx="492125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5" name="Line 46"/>
          <p:cNvSpPr>
            <a:spLocks noChangeShapeType="1"/>
          </p:cNvSpPr>
          <p:nvPr/>
        </p:nvSpPr>
        <p:spPr bwMode="auto">
          <a:xfrm flipV="1">
            <a:off x="4498976" y="5992813"/>
            <a:ext cx="3395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Line 47"/>
          <p:cNvSpPr>
            <a:spLocks noChangeShapeType="1"/>
          </p:cNvSpPr>
          <p:nvPr/>
        </p:nvSpPr>
        <p:spPr bwMode="auto">
          <a:xfrm>
            <a:off x="6104887" y="5489575"/>
            <a:ext cx="7937" cy="469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Line 48"/>
          <p:cNvSpPr>
            <a:spLocks noChangeShapeType="1"/>
          </p:cNvSpPr>
          <p:nvPr/>
        </p:nvSpPr>
        <p:spPr bwMode="auto">
          <a:xfrm>
            <a:off x="4875213" y="5881689"/>
            <a:ext cx="11112" cy="211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8" name="Line 49"/>
          <p:cNvSpPr>
            <a:spLocks noChangeShapeType="1"/>
          </p:cNvSpPr>
          <p:nvPr/>
        </p:nvSpPr>
        <p:spPr bwMode="auto">
          <a:xfrm flipH="1">
            <a:off x="7339014" y="5886450"/>
            <a:ext cx="1587" cy="223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4344" name="Object 50"/>
          <p:cNvGraphicFramePr>
            <a:graphicFrameLocks noChangeAspect="1"/>
          </p:cNvGraphicFramePr>
          <p:nvPr/>
        </p:nvGraphicFramePr>
        <p:xfrm>
          <a:off x="7142164" y="6091239"/>
          <a:ext cx="388937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77480" imgH="241200" progId="Equation.DSMT4">
                  <p:embed/>
                </p:oleObj>
              </mc:Choice>
              <mc:Fallback>
                <p:oleObj name="Equation" r:id="rId14" imgW="177480" imgH="24120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2164" y="6091239"/>
                        <a:ext cx="388937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9" name="Line 52"/>
          <p:cNvSpPr>
            <a:spLocks noChangeShapeType="1"/>
          </p:cNvSpPr>
          <p:nvPr/>
        </p:nvSpPr>
        <p:spPr bwMode="auto">
          <a:xfrm>
            <a:off x="4859338" y="5734050"/>
            <a:ext cx="1211262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60" name="Line 53"/>
          <p:cNvSpPr>
            <a:spLocks noChangeShapeType="1"/>
          </p:cNvSpPr>
          <p:nvPr/>
        </p:nvSpPr>
        <p:spPr bwMode="auto">
          <a:xfrm>
            <a:off x="6134101" y="5726113"/>
            <a:ext cx="1211263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4345" name="Object 5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38173319"/>
              </p:ext>
            </p:extLst>
          </p:nvPr>
        </p:nvGraphicFramePr>
        <p:xfrm>
          <a:off x="6532564" y="4941148"/>
          <a:ext cx="465546" cy="699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9360" imgH="419040" progId="Equation.DSMT4">
                  <p:embed/>
                </p:oleObj>
              </mc:Choice>
              <mc:Fallback>
                <p:oleObj name="Equation" r:id="rId2" imgW="279360" imgH="41904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2564" y="4941148"/>
                        <a:ext cx="465546" cy="6992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79" name="Rectangle 59"/>
          <p:cNvSpPr>
            <a:spLocks noGrp="1" noChangeArrowheads="1"/>
          </p:cNvSpPr>
          <p:nvPr>
            <p:ph type="title"/>
          </p:nvPr>
        </p:nvSpPr>
        <p:spPr>
          <a:xfrm>
            <a:off x="1920875" y="209550"/>
            <a:ext cx="8547100" cy="611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Circular Polarization Condition (cont.)</a:t>
            </a:r>
          </a:p>
        </p:txBody>
      </p:sp>
      <p:sp>
        <p:nvSpPr>
          <p:cNvPr id="14362" name="Rectangle 60"/>
          <p:cNvSpPr>
            <a:spLocks noChangeArrowheads="1"/>
          </p:cNvSpPr>
          <p:nvPr/>
        </p:nvSpPr>
        <p:spPr bwMode="auto">
          <a:xfrm>
            <a:off x="3147538" y="3684423"/>
            <a:ext cx="17861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Then we have:</a:t>
            </a:r>
          </a:p>
        </p:txBody>
      </p:sp>
      <p:graphicFrame>
        <p:nvGraphicFramePr>
          <p:cNvPr id="14346" name="Object 63"/>
          <p:cNvGraphicFramePr>
            <a:graphicFrameLocks noChangeAspect="1"/>
          </p:cNvGraphicFramePr>
          <p:nvPr/>
        </p:nvGraphicFramePr>
        <p:xfrm>
          <a:off x="8093075" y="5815013"/>
          <a:ext cx="3111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52280" imgH="203040" progId="Equation.DSMT4">
                  <p:embed/>
                </p:oleObj>
              </mc:Choice>
              <mc:Fallback>
                <p:oleObj name="Equation" r:id="rId17" imgW="152280" imgH="203040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3075" y="5815013"/>
                        <a:ext cx="31115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988DF01-D87C-4CE9-BA62-209944C48E1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8469EE-6ADC-4042-5D01-4479D6DDCA64}"/>
              </a:ext>
            </a:extLst>
          </p:cNvPr>
          <p:cNvSpPr txBox="1"/>
          <p:nvPr/>
        </p:nvSpPr>
        <p:spPr>
          <a:xfrm>
            <a:off x="8598089" y="3459707"/>
            <a:ext cx="3111689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Note: </a:t>
            </a:r>
          </a:p>
          <a:p>
            <a:pPr algn="ctr"/>
            <a:r>
              <a:rPr lang="en-US" dirty="0"/>
              <a:t>For RHCP, the two frequencies are reversed.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622022"/>
              </p:ext>
            </p:extLst>
          </p:nvPr>
        </p:nvGraphicFramePr>
        <p:xfrm>
          <a:off x="2719388" y="2252663"/>
          <a:ext cx="55499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76440" imgH="457200" progId="Equation.DSMT4">
                  <p:embed/>
                </p:oleObj>
              </mc:Choice>
              <mc:Fallback>
                <p:oleObj name="Equation" r:id="rId2" imgW="247644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9388" y="2252663"/>
                        <a:ext cx="5549900" cy="10255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27"/>
          <p:cNvSpPr txBox="1">
            <a:spLocks noChangeArrowheads="1"/>
          </p:cNvSpPr>
          <p:nvPr/>
        </p:nvSpPr>
        <p:spPr bwMode="auto">
          <a:xfrm>
            <a:off x="8753475" y="2533650"/>
            <a:ext cx="1201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(LHCP)</a:t>
            </a:r>
          </a:p>
        </p:txBody>
      </p:sp>
      <p:graphicFrame>
        <p:nvGraphicFramePr>
          <p:cNvPr id="15363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572095"/>
              </p:ext>
            </p:extLst>
          </p:nvPr>
        </p:nvGraphicFramePr>
        <p:xfrm>
          <a:off x="2765425" y="3941763"/>
          <a:ext cx="55499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76440" imgH="457200" progId="Equation.DSMT4">
                  <p:embed/>
                </p:oleObj>
              </mc:Choice>
              <mc:Fallback>
                <p:oleObj name="Equation" r:id="rId4" imgW="2476440" imgH="4572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5425" y="3941763"/>
                        <a:ext cx="5549900" cy="10255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Text Box 29"/>
          <p:cNvSpPr txBox="1">
            <a:spLocks noChangeArrowheads="1"/>
          </p:cNvSpPr>
          <p:nvPr/>
        </p:nvSpPr>
        <p:spPr bwMode="auto">
          <a:xfrm>
            <a:off x="8724900" y="4237038"/>
            <a:ext cx="1252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(RHCP)</a:t>
            </a:r>
          </a:p>
        </p:txBody>
      </p:sp>
      <p:sp>
        <p:nvSpPr>
          <p:cNvPr id="63519" name="Rectangle 31"/>
          <p:cNvSpPr>
            <a:spLocks noGrp="1" noChangeArrowheads="1"/>
          </p:cNvSpPr>
          <p:nvPr>
            <p:ph type="title"/>
          </p:nvPr>
        </p:nvSpPr>
        <p:spPr>
          <a:xfrm>
            <a:off x="1908175" y="209550"/>
            <a:ext cx="8574088" cy="611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Circular Polarization Condition (cont.)</a:t>
            </a:r>
          </a:p>
        </p:txBody>
      </p:sp>
      <p:sp>
        <p:nvSpPr>
          <p:cNvPr id="15369" name="Rectangle 32"/>
          <p:cNvSpPr>
            <a:spLocks noChangeArrowheads="1"/>
          </p:cNvSpPr>
          <p:nvPr/>
        </p:nvSpPr>
        <p:spPr bwMode="auto">
          <a:xfrm>
            <a:off x="4173538" y="1225550"/>
            <a:ext cx="33374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Summary of frequencies</a:t>
            </a:r>
          </a:p>
        </p:txBody>
      </p:sp>
      <p:sp>
        <p:nvSpPr>
          <p:cNvPr id="15370" name="Text Box 33"/>
          <p:cNvSpPr txBox="1">
            <a:spLocks noChangeArrowheads="1"/>
          </p:cNvSpPr>
          <p:nvPr/>
        </p:nvSpPr>
        <p:spPr bwMode="auto">
          <a:xfrm>
            <a:off x="3140786" y="5827950"/>
            <a:ext cx="61692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</a:rPr>
              <a:t>f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itchFamily="18" charset="0"/>
              </a:rPr>
              <a:t>CP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=</a:t>
            </a:r>
            <a:r>
              <a:rPr lang="en-US" sz="2000" dirty="0">
                <a:solidFill>
                  <a:srgbClr val="0000FF"/>
                </a:solidFill>
              </a:rPr>
              <a:t> frequency for which we get CP at broadside.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B1AD9EA4-DAB1-41BE-B845-EEE2FE1D760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Rectangle 4"/>
          <p:cNvSpPr>
            <a:spLocks noGrp="1" noChangeArrowheads="1"/>
          </p:cNvSpPr>
          <p:nvPr>
            <p:ph type="title"/>
          </p:nvPr>
        </p:nvSpPr>
        <p:spPr>
          <a:xfrm>
            <a:off x="3030208" y="181308"/>
            <a:ext cx="6281737" cy="5508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Patch Dimensions for CP</a:t>
            </a:r>
          </a:p>
        </p:txBody>
      </p:sp>
      <p:graphicFrame>
        <p:nvGraphicFramePr>
          <p:cNvPr id="16386" name="Object 58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964498082"/>
              </p:ext>
            </p:extLst>
          </p:nvPr>
        </p:nvGraphicFramePr>
        <p:xfrm>
          <a:off x="4468966" y="4328550"/>
          <a:ext cx="338138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" imgH="164880" progId="Equation.DSMT4">
                  <p:embed/>
                </p:oleObj>
              </mc:Choice>
              <mc:Fallback>
                <p:oleObj name="Equation" r:id="rId2" imgW="228600" imgH="164880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966" y="4328550"/>
                        <a:ext cx="338138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8" name="Rectangle 17"/>
          <p:cNvSpPr>
            <a:spLocks noChangeArrowheads="1"/>
          </p:cNvSpPr>
          <p:nvPr/>
        </p:nvSpPr>
        <p:spPr bwMode="auto">
          <a:xfrm>
            <a:off x="2857654" y="3183962"/>
            <a:ext cx="1593850" cy="889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9"/>
          <p:cNvSpPr>
            <a:spLocks noChangeShapeType="1"/>
          </p:cNvSpPr>
          <p:nvPr/>
        </p:nvSpPr>
        <p:spPr bwMode="auto">
          <a:xfrm>
            <a:off x="1695604" y="3791974"/>
            <a:ext cx="3879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Rectangle 20"/>
          <p:cNvSpPr>
            <a:spLocks noChangeArrowheads="1"/>
          </p:cNvSpPr>
          <p:nvPr/>
        </p:nvSpPr>
        <p:spPr bwMode="auto">
          <a:xfrm>
            <a:off x="1709891" y="3269687"/>
            <a:ext cx="3892550" cy="5191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21"/>
          <p:cNvSpPr>
            <a:spLocks noChangeArrowheads="1"/>
          </p:cNvSpPr>
          <p:nvPr/>
        </p:nvSpPr>
        <p:spPr bwMode="auto">
          <a:xfrm>
            <a:off x="1722591" y="3798325"/>
            <a:ext cx="3892550" cy="104775"/>
          </a:xfrm>
          <a:prstGeom prst="rect">
            <a:avLst/>
          </a:prstGeom>
          <a:pattFill prst="wdUpDiag">
            <a:fgClr>
              <a:srgbClr val="FF9933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22"/>
          <p:cNvSpPr>
            <a:spLocks noChangeShapeType="1"/>
          </p:cNvSpPr>
          <p:nvPr/>
        </p:nvSpPr>
        <p:spPr bwMode="auto">
          <a:xfrm>
            <a:off x="2862416" y="3326838"/>
            <a:ext cx="0" cy="428625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3" name="Line 23"/>
          <p:cNvSpPr>
            <a:spLocks noChangeShapeType="1"/>
          </p:cNvSpPr>
          <p:nvPr/>
        </p:nvSpPr>
        <p:spPr bwMode="auto">
          <a:xfrm>
            <a:off x="4453091" y="3331600"/>
            <a:ext cx="0" cy="428625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Freeform 24"/>
          <p:cNvSpPr>
            <a:spLocks/>
          </p:cNvSpPr>
          <p:nvPr/>
        </p:nvSpPr>
        <p:spPr bwMode="auto">
          <a:xfrm>
            <a:off x="2560792" y="3307787"/>
            <a:ext cx="220663" cy="430212"/>
          </a:xfrm>
          <a:custGeom>
            <a:avLst/>
            <a:gdLst>
              <a:gd name="T0" fmla="*/ 139 w 139"/>
              <a:gd name="T1" fmla="*/ 0 h 271"/>
              <a:gd name="T2" fmla="*/ 34 w 139"/>
              <a:gd name="T3" fmla="*/ 114 h 271"/>
              <a:gd name="T4" fmla="*/ 4 w 139"/>
              <a:gd name="T5" fmla="*/ 246 h 271"/>
              <a:gd name="T6" fmla="*/ 7 w 139"/>
              <a:gd name="T7" fmla="*/ 264 h 271"/>
              <a:gd name="T8" fmla="*/ 0 60000 65536"/>
              <a:gd name="T9" fmla="*/ 0 60000 65536"/>
              <a:gd name="T10" fmla="*/ 0 60000 65536"/>
              <a:gd name="T11" fmla="*/ 0 60000 65536"/>
              <a:gd name="T12" fmla="*/ 0 w 139"/>
              <a:gd name="T13" fmla="*/ 0 h 271"/>
              <a:gd name="T14" fmla="*/ 139 w 139"/>
              <a:gd name="T15" fmla="*/ 271 h 2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" h="271">
                <a:moveTo>
                  <a:pt x="139" y="0"/>
                </a:moveTo>
                <a:cubicBezTo>
                  <a:pt x="97" y="36"/>
                  <a:pt x="56" y="73"/>
                  <a:pt x="34" y="114"/>
                </a:cubicBezTo>
                <a:cubicBezTo>
                  <a:pt x="12" y="155"/>
                  <a:pt x="8" y="221"/>
                  <a:pt x="4" y="246"/>
                </a:cubicBezTo>
                <a:cubicBezTo>
                  <a:pt x="0" y="271"/>
                  <a:pt x="3" y="267"/>
                  <a:pt x="7" y="264"/>
                </a:cubicBezTo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Freeform 25"/>
          <p:cNvSpPr>
            <a:spLocks/>
          </p:cNvSpPr>
          <p:nvPr/>
        </p:nvSpPr>
        <p:spPr bwMode="auto">
          <a:xfrm flipH="1">
            <a:off x="4541992" y="3326838"/>
            <a:ext cx="220663" cy="382587"/>
          </a:xfrm>
          <a:custGeom>
            <a:avLst/>
            <a:gdLst>
              <a:gd name="T0" fmla="*/ 139 w 139"/>
              <a:gd name="T1" fmla="*/ 0 h 271"/>
              <a:gd name="T2" fmla="*/ 34 w 139"/>
              <a:gd name="T3" fmla="*/ 114 h 271"/>
              <a:gd name="T4" fmla="*/ 4 w 139"/>
              <a:gd name="T5" fmla="*/ 246 h 271"/>
              <a:gd name="T6" fmla="*/ 7 w 139"/>
              <a:gd name="T7" fmla="*/ 264 h 271"/>
              <a:gd name="T8" fmla="*/ 0 60000 65536"/>
              <a:gd name="T9" fmla="*/ 0 60000 65536"/>
              <a:gd name="T10" fmla="*/ 0 60000 65536"/>
              <a:gd name="T11" fmla="*/ 0 60000 65536"/>
              <a:gd name="T12" fmla="*/ 0 w 139"/>
              <a:gd name="T13" fmla="*/ 0 h 271"/>
              <a:gd name="T14" fmla="*/ 139 w 139"/>
              <a:gd name="T15" fmla="*/ 271 h 2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" h="271">
                <a:moveTo>
                  <a:pt x="139" y="0"/>
                </a:moveTo>
                <a:cubicBezTo>
                  <a:pt x="97" y="36"/>
                  <a:pt x="56" y="73"/>
                  <a:pt x="34" y="114"/>
                </a:cubicBezTo>
                <a:cubicBezTo>
                  <a:pt x="12" y="155"/>
                  <a:pt x="8" y="221"/>
                  <a:pt x="4" y="246"/>
                </a:cubicBezTo>
                <a:cubicBezTo>
                  <a:pt x="0" y="271"/>
                  <a:pt x="3" y="267"/>
                  <a:pt x="7" y="264"/>
                </a:cubicBezTo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6" name="Freeform 26"/>
          <p:cNvSpPr>
            <a:spLocks/>
          </p:cNvSpPr>
          <p:nvPr/>
        </p:nvSpPr>
        <p:spPr bwMode="auto">
          <a:xfrm>
            <a:off x="2217891" y="3312550"/>
            <a:ext cx="463550" cy="396875"/>
          </a:xfrm>
          <a:custGeom>
            <a:avLst/>
            <a:gdLst>
              <a:gd name="T0" fmla="*/ 139 w 139"/>
              <a:gd name="T1" fmla="*/ 0 h 271"/>
              <a:gd name="T2" fmla="*/ 34 w 139"/>
              <a:gd name="T3" fmla="*/ 114 h 271"/>
              <a:gd name="T4" fmla="*/ 4 w 139"/>
              <a:gd name="T5" fmla="*/ 246 h 271"/>
              <a:gd name="T6" fmla="*/ 7 w 139"/>
              <a:gd name="T7" fmla="*/ 264 h 271"/>
              <a:gd name="T8" fmla="*/ 0 60000 65536"/>
              <a:gd name="T9" fmla="*/ 0 60000 65536"/>
              <a:gd name="T10" fmla="*/ 0 60000 65536"/>
              <a:gd name="T11" fmla="*/ 0 60000 65536"/>
              <a:gd name="T12" fmla="*/ 0 w 139"/>
              <a:gd name="T13" fmla="*/ 0 h 271"/>
              <a:gd name="T14" fmla="*/ 139 w 139"/>
              <a:gd name="T15" fmla="*/ 271 h 2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" h="271">
                <a:moveTo>
                  <a:pt x="139" y="0"/>
                </a:moveTo>
                <a:cubicBezTo>
                  <a:pt x="97" y="36"/>
                  <a:pt x="56" y="73"/>
                  <a:pt x="34" y="114"/>
                </a:cubicBezTo>
                <a:cubicBezTo>
                  <a:pt x="12" y="155"/>
                  <a:pt x="8" y="221"/>
                  <a:pt x="4" y="246"/>
                </a:cubicBezTo>
                <a:cubicBezTo>
                  <a:pt x="0" y="271"/>
                  <a:pt x="3" y="267"/>
                  <a:pt x="7" y="264"/>
                </a:cubicBezTo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7" name="Freeform 27"/>
          <p:cNvSpPr>
            <a:spLocks/>
          </p:cNvSpPr>
          <p:nvPr/>
        </p:nvSpPr>
        <p:spPr bwMode="auto">
          <a:xfrm flipH="1">
            <a:off x="4715030" y="3322074"/>
            <a:ext cx="365125" cy="382588"/>
          </a:xfrm>
          <a:custGeom>
            <a:avLst/>
            <a:gdLst>
              <a:gd name="T0" fmla="*/ 139 w 139"/>
              <a:gd name="T1" fmla="*/ 0 h 271"/>
              <a:gd name="T2" fmla="*/ 34 w 139"/>
              <a:gd name="T3" fmla="*/ 114 h 271"/>
              <a:gd name="T4" fmla="*/ 4 w 139"/>
              <a:gd name="T5" fmla="*/ 246 h 271"/>
              <a:gd name="T6" fmla="*/ 7 w 139"/>
              <a:gd name="T7" fmla="*/ 264 h 271"/>
              <a:gd name="T8" fmla="*/ 0 60000 65536"/>
              <a:gd name="T9" fmla="*/ 0 60000 65536"/>
              <a:gd name="T10" fmla="*/ 0 60000 65536"/>
              <a:gd name="T11" fmla="*/ 0 60000 65536"/>
              <a:gd name="T12" fmla="*/ 0 w 139"/>
              <a:gd name="T13" fmla="*/ 0 h 271"/>
              <a:gd name="T14" fmla="*/ 139 w 139"/>
              <a:gd name="T15" fmla="*/ 271 h 2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" h="271">
                <a:moveTo>
                  <a:pt x="139" y="0"/>
                </a:moveTo>
                <a:cubicBezTo>
                  <a:pt x="97" y="36"/>
                  <a:pt x="56" y="73"/>
                  <a:pt x="34" y="114"/>
                </a:cubicBezTo>
                <a:cubicBezTo>
                  <a:pt x="12" y="155"/>
                  <a:pt x="8" y="221"/>
                  <a:pt x="4" y="246"/>
                </a:cubicBezTo>
                <a:cubicBezTo>
                  <a:pt x="0" y="271"/>
                  <a:pt x="3" y="267"/>
                  <a:pt x="7" y="264"/>
                </a:cubicBezTo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8" name="Line 28"/>
          <p:cNvSpPr>
            <a:spLocks noChangeShapeType="1"/>
          </p:cNvSpPr>
          <p:nvPr/>
        </p:nvSpPr>
        <p:spPr bwMode="auto">
          <a:xfrm>
            <a:off x="2571904" y="3712599"/>
            <a:ext cx="0" cy="57150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9" name="Line 29"/>
          <p:cNvSpPr>
            <a:spLocks noChangeShapeType="1"/>
          </p:cNvSpPr>
          <p:nvPr/>
        </p:nvSpPr>
        <p:spPr bwMode="auto">
          <a:xfrm>
            <a:off x="2224241" y="3703074"/>
            <a:ext cx="0" cy="57150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10" name="Line 31"/>
          <p:cNvSpPr>
            <a:spLocks noChangeShapeType="1"/>
          </p:cNvSpPr>
          <p:nvPr/>
        </p:nvSpPr>
        <p:spPr bwMode="auto">
          <a:xfrm>
            <a:off x="5076979" y="3707837"/>
            <a:ext cx="0" cy="57150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11" name="Line 32"/>
          <p:cNvSpPr>
            <a:spLocks noChangeShapeType="1"/>
          </p:cNvSpPr>
          <p:nvPr/>
        </p:nvSpPr>
        <p:spPr bwMode="auto">
          <a:xfrm>
            <a:off x="4757891" y="3698312"/>
            <a:ext cx="0" cy="57150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Rectangle 35"/>
          <p:cNvSpPr>
            <a:spLocks noChangeArrowheads="1"/>
          </p:cNvSpPr>
          <p:nvPr/>
        </p:nvSpPr>
        <p:spPr bwMode="auto">
          <a:xfrm>
            <a:off x="2605242" y="4746062"/>
            <a:ext cx="2087563" cy="889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3" name="Line 36"/>
          <p:cNvSpPr>
            <a:spLocks noChangeShapeType="1"/>
          </p:cNvSpPr>
          <p:nvPr/>
        </p:nvSpPr>
        <p:spPr bwMode="auto">
          <a:xfrm>
            <a:off x="1684491" y="5354074"/>
            <a:ext cx="3879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4" name="Rectangle 37"/>
          <p:cNvSpPr>
            <a:spLocks noChangeArrowheads="1"/>
          </p:cNvSpPr>
          <p:nvPr/>
        </p:nvSpPr>
        <p:spPr bwMode="auto">
          <a:xfrm>
            <a:off x="1698779" y="4831787"/>
            <a:ext cx="3892550" cy="5191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5" name="Rectangle 38"/>
          <p:cNvSpPr>
            <a:spLocks noChangeArrowheads="1"/>
          </p:cNvSpPr>
          <p:nvPr/>
        </p:nvSpPr>
        <p:spPr bwMode="auto">
          <a:xfrm>
            <a:off x="1711479" y="5360425"/>
            <a:ext cx="3892550" cy="104775"/>
          </a:xfrm>
          <a:prstGeom prst="rect">
            <a:avLst/>
          </a:prstGeom>
          <a:pattFill prst="wdUpDiag">
            <a:fgClr>
              <a:srgbClr val="FF9933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89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57176"/>
              </p:ext>
            </p:extLst>
          </p:nvPr>
        </p:nvGraphicFramePr>
        <p:xfrm>
          <a:off x="3946680" y="4796862"/>
          <a:ext cx="388937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4880" imgH="228600" progId="Equation.DSMT4">
                  <p:embed/>
                </p:oleObj>
              </mc:Choice>
              <mc:Fallback>
                <p:oleObj name="Equation" r:id="rId4" imgW="164880" imgH="22860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6680" y="4796862"/>
                        <a:ext cx="388937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6" name="Line 50"/>
          <p:cNvSpPr>
            <a:spLocks noChangeShapeType="1"/>
          </p:cNvSpPr>
          <p:nvPr/>
        </p:nvSpPr>
        <p:spPr bwMode="auto">
          <a:xfrm>
            <a:off x="2859241" y="3961838"/>
            <a:ext cx="0" cy="7778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7" name="Line 51"/>
          <p:cNvSpPr>
            <a:spLocks noChangeShapeType="1"/>
          </p:cNvSpPr>
          <p:nvPr/>
        </p:nvSpPr>
        <p:spPr bwMode="auto">
          <a:xfrm>
            <a:off x="4443566" y="3966600"/>
            <a:ext cx="0" cy="7778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8" name="Line 52"/>
          <p:cNvSpPr>
            <a:spLocks noChangeShapeType="1"/>
          </p:cNvSpPr>
          <p:nvPr/>
        </p:nvSpPr>
        <p:spPr bwMode="auto">
          <a:xfrm>
            <a:off x="2611591" y="4825437"/>
            <a:ext cx="0" cy="50800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9" name="Line 53"/>
          <p:cNvSpPr>
            <a:spLocks noChangeShapeType="1"/>
          </p:cNvSpPr>
          <p:nvPr/>
        </p:nvSpPr>
        <p:spPr bwMode="auto">
          <a:xfrm>
            <a:off x="4691216" y="4828612"/>
            <a:ext cx="0" cy="50800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0" name="Text Box 54"/>
          <p:cNvSpPr txBox="1">
            <a:spLocks noChangeArrowheads="1"/>
          </p:cNvSpPr>
          <p:nvPr/>
        </p:nvSpPr>
        <p:spPr bwMode="auto">
          <a:xfrm>
            <a:off x="4673754" y="490322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PMC</a:t>
            </a:r>
          </a:p>
        </p:txBody>
      </p:sp>
      <p:sp>
        <p:nvSpPr>
          <p:cNvPr id="16421" name="Text Box 55"/>
          <p:cNvSpPr txBox="1">
            <a:spLocks noChangeArrowheads="1"/>
          </p:cNvSpPr>
          <p:nvPr/>
        </p:nvSpPr>
        <p:spPr bwMode="auto">
          <a:xfrm>
            <a:off x="1957541" y="4907987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PMC</a:t>
            </a:r>
          </a:p>
        </p:txBody>
      </p:sp>
      <p:sp>
        <p:nvSpPr>
          <p:cNvPr id="16422" name="Line 56"/>
          <p:cNvSpPr>
            <a:spLocks noChangeShapeType="1"/>
          </p:cNvSpPr>
          <p:nvPr/>
        </p:nvSpPr>
        <p:spPr bwMode="auto">
          <a:xfrm>
            <a:off x="2587779" y="4644462"/>
            <a:ext cx="23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23" name="Line 57"/>
          <p:cNvSpPr>
            <a:spLocks noChangeShapeType="1"/>
          </p:cNvSpPr>
          <p:nvPr/>
        </p:nvSpPr>
        <p:spPr bwMode="auto">
          <a:xfrm>
            <a:off x="4459441" y="4660337"/>
            <a:ext cx="23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390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573048"/>
              </p:ext>
            </p:extLst>
          </p:nvPr>
        </p:nvGraphicFramePr>
        <p:xfrm>
          <a:off x="2456017" y="4317438"/>
          <a:ext cx="354013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" imgH="164880" progId="Equation.DSMT4">
                  <p:embed/>
                </p:oleObj>
              </mc:Choice>
              <mc:Fallback>
                <p:oleObj name="Equation" r:id="rId2" imgW="228600" imgH="164880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6017" y="4317438"/>
                        <a:ext cx="354013" cy="255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6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20071393"/>
              </p:ext>
            </p:extLst>
          </p:nvPr>
        </p:nvGraphicFramePr>
        <p:xfrm>
          <a:off x="2352830" y="5911288"/>
          <a:ext cx="26193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53643" imgH="215806" progId="Equation.3">
                  <p:embed/>
                </p:oleObj>
              </mc:Choice>
              <mc:Fallback>
                <p:oleObj name="Equation" r:id="rId7" imgW="1053643" imgH="215806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830" y="5911288"/>
                        <a:ext cx="2619375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3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472053803"/>
              </p:ext>
            </p:extLst>
          </p:nvPr>
        </p:nvGraphicFramePr>
        <p:xfrm>
          <a:off x="3897467" y="3244288"/>
          <a:ext cx="385763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4880" imgH="228600" progId="Equation.DSMT4">
                  <p:embed/>
                </p:oleObj>
              </mc:Choice>
              <mc:Fallback>
                <p:oleObj name="Equation" r:id="rId4" imgW="164880" imgH="2286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467" y="3244288"/>
                        <a:ext cx="385763" cy="534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346999"/>
              </p:ext>
            </p:extLst>
          </p:nvPr>
        </p:nvGraphicFramePr>
        <p:xfrm>
          <a:off x="2216304" y="1574238"/>
          <a:ext cx="4556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77480" imgH="177480" progId="Equation.DSMT4">
                  <p:embed/>
                </p:oleObj>
              </mc:Choice>
              <mc:Fallback>
                <p:oleObj name="Equation" r:id="rId10" imgW="177480" imgH="177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304" y="1574238"/>
                        <a:ext cx="455612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Rectangle 9"/>
          <p:cNvSpPr>
            <a:spLocks noChangeArrowheads="1"/>
          </p:cNvSpPr>
          <p:nvPr/>
        </p:nvSpPr>
        <p:spPr bwMode="auto">
          <a:xfrm>
            <a:off x="2846541" y="1202763"/>
            <a:ext cx="1593850" cy="1296987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8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6248"/>
              </p:ext>
            </p:extLst>
          </p:nvPr>
        </p:nvGraphicFramePr>
        <p:xfrm>
          <a:off x="3484717" y="2571187"/>
          <a:ext cx="354013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9680" imgH="164880" progId="Equation.DSMT4">
                  <p:embed/>
                </p:oleObj>
              </mc:Choice>
              <mc:Fallback>
                <p:oleObj name="Equation" r:id="rId12" imgW="139680" imgH="1648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717" y="2571187"/>
                        <a:ext cx="354013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26" name="Line 11"/>
          <p:cNvSpPr>
            <a:spLocks noChangeShapeType="1"/>
          </p:cNvSpPr>
          <p:nvPr/>
        </p:nvSpPr>
        <p:spPr bwMode="auto">
          <a:xfrm>
            <a:off x="3192673" y="1466287"/>
            <a:ext cx="947964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27" name="Line 12"/>
          <p:cNvSpPr>
            <a:spLocks noChangeShapeType="1"/>
          </p:cNvSpPr>
          <p:nvPr/>
        </p:nvSpPr>
        <p:spPr bwMode="auto">
          <a:xfrm>
            <a:off x="3189441" y="1660035"/>
            <a:ext cx="947964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28" name="Line 13"/>
          <p:cNvSpPr>
            <a:spLocks noChangeShapeType="1"/>
          </p:cNvSpPr>
          <p:nvPr/>
        </p:nvSpPr>
        <p:spPr bwMode="auto">
          <a:xfrm>
            <a:off x="3198059" y="1850962"/>
            <a:ext cx="947964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29" name="Line 14"/>
          <p:cNvSpPr>
            <a:spLocks noChangeShapeType="1"/>
          </p:cNvSpPr>
          <p:nvPr/>
        </p:nvSpPr>
        <p:spPr bwMode="auto">
          <a:xfrm>
            <a:off x="3205599" y="2044710"/>
            <a:ext cx="947964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30" name="Line 15"/>
          <p:cNvSpPr>
            <a:spLocks noChangeShapeType="1"/>
          </p:cNvSpPr>
          <p:nvPr/>
        </p:nvSpPr>
        <p:spPr bwMode="auto">
          <a:xfrm>
            <a:off x="3206677" y="2239399"/>
            <a:ext cx="947964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24" name="Line 64"/>
          <p:cNvSpPr>
            <a:spLocks noChangeShapeType="1"/>
          </p:cNvSpPr>
          <p:nvPr/>
        </p:nvSpPr>
        <p:spPr bwMode="auto">
          <a:xfrm>
            <a:off x="2819554" y="255055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5" name="Line 65"/>
          <p:cNvSpPr>
            <a:spLocks noChangeShapeType="1"/>
          </p:cNvSpPr>
          <p:nvPr/>
        </p:nvSpPr>
        <p:spPr bwMode="auto">
          <a:xfrm>
            <a:off x="4414991" y="2560075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9BFD7FB9-7E2A-4246-9868-2B025623032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163769" y="5998741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(Hammerstad formula)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E259728-D052-EC7E-BF71-AD982B82C2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669118"/>
              </p:ext>
            </p:extLst>
          </p:nvPr>
        </p:nvGraphicFramePr>
        <p:xfrm>
          <a:off x="3505519" y="4281896"/>
          <a:ext cx="345791" cy="4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77480" imgH="228600" progId="Equation.DSMT4">
                  <p:embed/>
                </p:oleObj>
              </mc:Choice>
              <mc:Fallback>
                <p:oleObj name="Equation" r:id="rId14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505519" y="4281896"/>
                        <a:ext cx="345791" cy="444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28294046-5C1B-8611-53C9-2B0CF6144B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109870"/>
              </p:ext>
            </p:extLst>
          </p:nvPr>
        </p:nvGraphicFramePr>
        <p:xfrm>
          <a:off x="7124036" y="1527001"/>
          <a:ext cx="4468811" cy="1440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666880" imgH="863280" progId="Equation.DSMT4">
                  <p:embed/>
                </p:oleObj>
              </mc:Choice>
              <mc:Fallback>
                <p:oleObj name="Equation" r:id="rId16" imgW="2666880" imgH="863280" progId="Equation.DSMT4">
                  <p:embed/>
                  <p:pic>
                    <p:nvPicPr>
                      <p:cNvPr id="2048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4036" y="1527001"/>
                        <a:ext cx="4468811" cy="14402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CA70E8DD-1333-F8B7-6BCB-8433E0C101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220796"/>
              </p:ext>
            </p:extLst>
          </p:nvPr>
        </p:nvGraphicFramePr>
        <p:xfrm>
          <a:off x="7089110" y="3491735"/>
          <a:ext cx="3805237" cy="1126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323800" imgH="685800" progId="Equation.DSMT4">
                  <p:embed/>
                </p:oleObj>
              </mc:Choice>
              <mc:Fallback>
                <p:oleObj name="Equation" r:id="rId18" imgW="2323800" imgH="685800" progId="Equation.DSMT4">
                  <p:embed/>
                  <p:pic>
                    <p:nvPicPr>
                      <p:cNvPr id="2048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9110" y="3491735"/>
                        <a:ext cx="3805237" cy="11265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7EEF51B-BE49-62D8-02CF-4033024EBD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471677"/>
              </p:ext>
            </p:extLst>
          </p:nvPr>
        </p:nvGraphicFramePr>
        <p:xfrm>
          <a:off x="8335911" y="5113953"/>
          <a:ext cx="17145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714606" imgH="475521" progId="Equation.DSMT4">
                  <p:embed/>
                </p:oleObj>
              </mc:Choice>
              <mc:Fallback>
                <p:oleObj name="Equation" r:id="rId20" imgW="1714606" imgH="47552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8335911" y="5113953"/>
                        <a:ext cx="1714500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20ECB59-321C-7E2D-2C72-E0A5C23D6B76}"/>
              </a:ext>
            </a:extLst>
          </p:cNvPr>
          <p:cNvSpPr/>
          <p:nvPr/>
        </p:nvSpPr>
        <p:spPr>
          <a:xfrm>
            <a:off x="7912510" y="3775588"/>
            <a:ext cx="2145891" cy="203527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3" name="Object 51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13945606"/>
              </p:ext>
            </p:extLst>
          </p:nvPr>
        </p:nvGraphicFramePr>
        <p:xfrm>
          <a:off x="1151416" y="2630902"/>
          <a:ext cx="2144849" cy="1060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30040" imgH="558720" progId="Equation.DSMT4">
                  <p:embed/>
                </p:oleObj>
              </mc:Choice>
              <mc:Fallback>
                <p:oleObj name="Equation" r:id="rId2" imgW="1130040" imgH="558720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1416" y="2630902"/>
                        <a:ext cx="2144849" cy="10600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Text Box 54"/>
          <p:cNvSpPr txBox="1">
            <a:spLocks noChangeArrowheads="1"/>
          </p:cNvSpPr>
          <p:nvPr/>
        </p:nvSpPr>
        <p:spPr bwMode="auto">
          <a:xfrm>
            <a:off x="4290349" y="4419241"/>
            <a:ext cx="262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(resonance condition)</a:t>
            </a:r>
          </a:p>
        </p:txBody>
      </p:sp>
      <p:sp>
        <p:nvSpPr>
          <p:cNvPr id="174136" name="Rectangle 56"/>
          <p:cNvSpPr>
            <a:spLocks noGrp="1" noChangeArrowheads="1"/>
          </p:cNvSpPr>
          <p:nvPr>
            <p:ph type="title"/>
          </p:nvPr>
        </p:nvSpPr>
        <p:spPr>
          <a:xfrm>
            <a:off x="2189852" y="235283"/>
            <a:ext cx="7807325" cy="5508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Patch Dimensions for CP (cont.)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988DF01-D87C-4CE9-BA62-209944C48E1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2" name="Text Box 54"/>
          <p:cNvSpPr txBox="1">
            <a:spLocks noChangeArrowheads="1"/>
          </p:cNvSpPr>
          <p:nvPr/>
        </p:nvSpPr>
        <p:spPr bwMode="auto">
          <a:xfrm>
            <a:off x="581824" y="2024464"/>
            <a:ext cx="9973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Define: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52919" y="285377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(These are </a:t>
            </a:r>
            <a:r>
              <a:rPr lang="en-US" u="sng" dirty="0"/>
              <a:t>known</a:t>
            </a:r>
            <a:r>
              <a:rPr lang="en-US" dirty="0"/>
              <a:t> wavenumbers, since the frequencies are known.)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F30272C-4F2C-48DA-6F95-E3C85BD269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207177"/>
              </p:ext>
            </p:extLst>
          </p:nvPr>
        </p:nvGraphicFramePr>
        <p:xfrm>
          <a:off x="1807805" y="4068967"/>
          <a:ext cx="1775100" cy="532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88840" imgH="266400" progId="Equation.DSMT4">
                  <p:embed/>
                </p:oleObj>
              </mc:Choice>
              <mc:Fallback>
                <p:oleObj name="Equation" r:id="rId4" imgW="8888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07805" y="4068967"/>
                        <a:ext cx="1775100" cy="5325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844C5FD-2B73-19F1-3DA5-09D3F7CB4E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230304"/>
              </p:ext>
            </p:extLst>
          </p:nvPr>
        </p:nvGraphicFramePr>
        <p:xfrm>
          <a:off x="1799305" y="4747035"/>
          <a:ext cx="1648198" cy="480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14400" imgH="266400" progId="Equation.DSMT4">
                  <p:embed/>
                </p:oleObj>
              </mc:Choice>
              <mc:Fallback>
                <p:oleObj name="Equation" r:id="rId6" imgW="9144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99305" y="4747035"/>
                        <a:ext cx="1648198" cy="4807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ight Brace 4">
            <a:extLst>
              <a:ext uri="{FF2B5EF4-FFF2-40B4-BE49-F238E27FC236}">
                <a16:creationId xmlns:a16="http://schemas.microsoft.com/office/drawing/2014/main" id="{96932F26-D7F7-18A5-00C4-6243F8F69908}"/>
              </a:ext>
            </a:extLst>
          </p:cNvPr>
          <p:cNvSpPr/>
          <p:nvPr/>
        </p:nvSpPr>
        <p:spPr>
          <a:xfrm>
            <a:off x="3591233" y="3982064"/>
            <a:ext cx="427703" cy="1312607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F0BD78-DE0F-90D1-ED2D-F2D097DC9116}"/>
              </a:ext>
            </a:extLst>
          </p:cNvPr>
          <p:cNvSpPr txBox="1"/>
          <p:nvPr/>
        </p:nvSpPr>
        <p:spPr>
          <a:xfrm>
            <a:off x="2934930" y="6216446"/>
            <a:ext cx="6189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Now we know the </a:t>
            </a:r>
            <a:r>
              <a:rPr lang="en-US" sz="2000" u="sng" dirty="0">
                <a:solidFill>
                  <a:srgbClr val="0000FF"/>
                </a:solidFill>
              </a:rPr>
              <a:t>effective</a:t>
            </a:r>
            <a:r>
              <a:rPr lang="en-US" sz="2000" dirty="0">
                <a:solidFill>
                  <a:srgbClr val="0000FF"/>
                </a:solidFill>
              </a:rPr>
              <a:t> dimensions of the patch.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AE0A9C7-2E35-670A-C362-DF81D77B80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983098"/>
              </p:ext>
            </p:extLst>
          </p:nvPr>
        </p:nvGraphicFramePr>
        <p:xfrm>
          <a:off x="8235132" y="3884612"/>
          <a:ext cx="1469308" cy="813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25480" imgH="457200" progId="Equation.DSMT4">
                  <p:embed/>
                </p:oleObj>
              </mc:Choice>
              <mc:Fallback>
                <p:oleObj name="Equation" r:id="rId8" imgW="8254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235132" y="3884612"/>
                        <a:ext cx="1469308" cy="8137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F983A00-2F57-267F-FADE-44A61BBDEE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921974"/>
              </p:ext>
            </p:extLst>
          </p:nvPr>
        </p:nvGraphicFramePr>
        <p:xfrm>
          <a:off x="8278660" y="4816173"/>
          <a:ext cx="1425779" cy="766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50680" imgH="457200" progId="Equation.DSMT4">
                  <p:embed/>
                </p:oleObj>
              </mc:Choice>
              <mc:Fallback>
                <p:oleObj name="Equation" r:id="rId10" imgW="850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278660" y="4816173"/>
                        <a:ext cx="1425779" cy="766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E8EAAEB4-06E5-D0CE-54DA-74C341B917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505125"/>
              </p:ext>
            </p:extLst>
          </p:nvPr>
        </p:nvGraphicFramePr>
        <p:xfrm>
          <a:off x="3669581" y="1141462"/>
          <a:ext cx="4424695" cy="812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489040" imgH="457200" progId="Equation.DSMT4">
                  <p:embed/>
                </p:oleObj>
              </mc:Choice>
              <mc:Fallback>
                <p:oleObj name="Equation" r:id="rId12" imgW="24890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669581" y="1141462"/>
                        <a:ext cx="4424695" cy="81269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941B9B85-D8B1-77BD-3C1F-6C416C3E1C20}"/>
              </a:ext>
            </a:extLst>
          </p:cNvPr>
          <p:cNvSpPr txBox="1"/>
          <p:nvPr/>
        </p:nvSpPr>
        <p:spPr>
          <a:xfrm>
            <a:off x="8967019" y="1305232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Top sign: LHCP</a:t>
            </a:r>
          </a:p>
          <a:p>
            <a:r>
              <a:rPr lang="en-US" dirty="0"/>
              <a:t>Bottom sign: RHCP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692011" y="193098"/>
            <a:ext cx="2690812" cy="611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030" name="Text Box 44"/>
          <p:cNvSpPr txBox="1">
            <a:spLocks noChangeArrowheads="1"/>
          </p:cNvSpPr>
          <p:nvPr/>
        </p:nvSpPr>
        <p:spPr bwMode="auto">
          <a:xfrm>
            <a:off x="553994" y="1039921"/>
            <a:ext cx="111149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This set of notes treats </a:t>
            </a:r>
            <a:r>
              <a:rPr lang="en-US" sz="2400" dirty="0">
                <a:solidFill>
                  <a:srgbClr val="FF0000"/>
                </a:solidFill>
              </a:rPr>
              <a:t>circular polarization</a:t>
            </a:r>
            <a:r>
              <a:rPr lang="en-US" sz="2400" dirty="0">
                <a:solidFill>
                  <a:srgbClr val="0000FF"/>
                </a:solidFill>
              </a:rPr>
              <a:t>, obtained by using a </a:t>
            </a:r>
            <a:r>
              <a:rPr lang="en-US" sz="2400" dirty="0">
                <a:solidFill>
                  <a:srgbClr val="FF0000"/>
                </a:solidFill>
              </a:rPr>
              <a:t>single feed</a:t>
            </a:r>
            <a:r>
              <a:rPr lang="en-US" sz="2400" dirty="0">
                <a:solidFill>
                  <a:srgbClr val="0000FF"/>
                </a:solidFill>
              </a:rPr>
              <a:t>. </a:t>
            </a:r>
          </a:p>
        </p:txBody>
      </p:sp>
      <p:grpSp>
        <p:nvGrpSpPr>
          <p:cNvPr id="1031" name="Group 46"/>
          <p:cNvGrpSpPr>
            <a:grpSpLocks/>
          </p:cNvGrpSpPr>
          <p:nvPr/>
        </p:nvGrpSpPr>
        <p:grpSpPr bwMode="auto">
          <a:xfrm>
            <a:off x="2176464" y="2592388"/>
            <a:ext cx="3919538" cy="3868738"/>
            <a:chOff x="3181" y="1423"/>
            <a:chExt cx="2469" cy="2437"/>
          </a:xfrm>
        </p:grpSpPr>
        <p:sp>
          <p:nvSpPr>
            <p:cNvPr id="1032" name="Rectangle 47"/>
            <p:cNvSpPr>
              <a:spLocks noChangeArrowheads="1"/>
            </p:cNvSpPr>
            <p:nvPr/>
          </p:nvSpPr>
          <p:spPr bwMode="auto">
            <a:xfrm>
              <a:off x="3258" y="2304"/>
              <a:ext cx="1611" cy="1152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48"/>
            <p:cNvSpPr>
              <a:spLocks noChangeShapeType="1"/>
            </p:cNvSpPr>
            <p:nvPr/>
          </p:nvSpPr>
          <p:spPr bwMode="auto">
            <a:xfrm>
              <a:off x="4959" y="343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Text Box 49"/>
            <p:cNvSpPr txBox="1">
              <a:spLocks noChangeArrowheads="1"/>
            </p:cNvSpPr>
            <p:nvPr/>
          </p:nvSpPr>
          <p:spPr bwMode="auto">
            <a:xfrm>
              <a:off x="5449" y="326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035" name="Line 50"/>
            <p:cNvSpPr>
              <a:spLocks noChangeShapeType="1"/>
            </p:cNvSpPr>
            <p:nvPr/>
          </p:nvSpPr>
          <p:spPr bwMode="auto">
            <a:xfrm flipV="1">
              <a:off x="3249" y="1782"/>
              <a:ext cx="0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Text Box 51"/>
            <p:cNvSpPr txBox="1">
              <a:spLocks noChangeArrowheads="1"/>
            </p:cNvSpPr>
            <p:nvPr/>
          </p:nvSpPr>
          <p:spPr bwMode="auto">
            <a:xfrm>
              <a:off x="3181" y="1423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1037" name="Text Box 52"/>
            <p:cNvSpPr txBox="1">
              <a:spLocks noChangeArrowheads="1"/>
            </p:cNvSpPr>
            <p:nvPr/>
          </p:nvSpPr>
          <p:spPr bwMode="auto">
            <a:xfrm>
              <a:off x="3962" y="3572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038" name="Text Box 53"/>
            <p:cNvSpPr txBox="1">
              <a:spLocks noChangeArrowheads="1"/>
            </p:cNvSpPr>
            <p:nvPr/>
          </p:nvSpPr>
          <p:spPr bwMode="auto">
            <a:xfrm>
              <a:off x="4985" y="2660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Times New Roman" pitchFamily="18" charset="0"/>
                </a:rPr>
                <a:t>W</a:t>
              </a:r>
            </a:p>
          </p:txBody>
        </p:sp>
        <p:sp>
          <p:nvSpPr>
            <p:cNvPr id="1039" name="Line 54"/>
            <p:cNvSpPr>
              <a:spLocks noChangeShapeType="1"/>
            </p:cNvSpPr>
            <p:nvPr/>
          </p:nvSpPr>
          <p:spPr bwMode="auto">
            <a:xfrm flipV="1">
              <a:off x="3249" y="2313"/>
              <a:ext cx="162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Oval 55"/>
            <p:cNvSpPr>
              <a:spLocks noChangeArrowheads="1"/>
            </p:cNvSpPr>
            <p:nvPr/>
          </p:nvSpPr>
          <p:spPr bwMode="auto">
            <a:xfrm>
              <a:off x="3627" y="3114"/>
              <a:ext cx="90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Text Box 56"/>
            <p:cNvSpPr txBox="1">
              <a:spLocks noChangeArrowheads="1"/>
            </p:cNvSpPr>
            <p:nvPr/>
          </p:nvSpPr>
          <p:spPr bwMode="auto">
            <a:xfrm>
              <a:off x="3803" y="3099"/>
              <a:ext cx="5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</a:rPr>
                <a:t>(</a:t>
              </a:r>
              <a:r>
                <a:rPr lang="en-US" i="1" dirty="0">
                  <a:latin typeface="Times New Roman" pitchFamily="18" charset="0"/>
                </a:rPr>
                <a:t>x</a:t>
              </a:r>
              <a:r>
                <a:rPr lang="en-US" baseline="-25000" dirty="0">
                  <a:latin typeface="Times New Roman" pitchFamily="18" charset="0"/>
                </a:rPr>
                <a:t>0</a:t>
              </a:r>
              <a:r>
                <a:rPr lang="en-US" dirty="0">
                  <a:latin typeface="Times New Roman" pitchFamily="18" charset="0"/>
                </a:rPr>
                <a:t>, </a:t>
              </a:r>
              <a:r>
                <a:rPr lang="en-US" i="1" dirty="0">
                  <a:latin typeface="Times New Roman" pitchFamily="18" charset="0"/>
                </a:rPr>
                <a:t>y</a:t>
              </a:r>
              <a:r>
                <a:rPr lang="en-US" baseline="-25000" dirty="0">
                  <a:latin typeface="Times New Roman" pitchFamily="18" charset="0"/>
                </a:rPr>
                <a:t>0</a:t>
              </a:r>
              <a:r>
                <a:rPr lang="en-US" dirty="0">
                  <a:latin typeface="Times New Roman" pitchFamily="18" charset="0"/>
                </a:rPr>
                <a:t>)</a:t>
              </a:r>
            </a:p>
          </p:txBody>
        </p:sp>
      </p:grpSp>
      <p:graphicFrame>
        <p:nvGraphicFramePr>
          <p:cNvPr id="1026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68398"/>
              </p:ext>
            </p:extLst>
          </p:nvPr>
        </p:nvGraphicFramePr>
        <p:xfrm>
          <a:off x="7923213" y="3725864"/>
          <a:ext cx="110331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7200" imgH="177480" progId="Equation.DSMT4">
                  <p:embed/>
                </p:oleObj>
              </mc:Choice>
              <mc:Fallback>
                <p:oleObj name="Equation" r:id="rId2" imgW="457200" imgH="17748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3213" y="3725864"/>
                        <a:ext cx="1103312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298099"/>
              </p:ext>
            </p:extLst>
          </p:nvPr>
        </p:nvGraphicFramePr>
        <p:xfrm>
          <a:off x="7858126" y="4360864"/>
          <a:ext cx="1165225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82400" imgH="228600" progId="Equation.DSMT4">
                  <p:embed/>
                </p:oleObj>
              </mc:Choice>
              <mc:Fallback>
                <p:oleObj name="Equation" r:id="rId4" imgW="482400" imgH="228600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26" y="4360864"/>
                        <a:ext cx="1165225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AE2286DA-29C8-49F3-B578-DA647F69846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165828-ADE5-1857-B4CE-820092F891D8}"/>
              </a:ext>
            </a:extLst>
          </p:cNvPr>
          <p:cNvSpPr txBox="1"/>
          <p:nvPr/>
        </p:nvSpPr>
        <p:spPr>
          <a:xfrm>
            <a:off x="2457450" y="1733550"/>
            <a:ext cx="7417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 nearly-square patch is fed with a coaxial feed along the diagonal.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1" name="Rectangle 11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3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712038"/>
              </p:ext>
            </p:extLst>
          </p:nvPr>
        </p:nvGraphicFramePr>
        <p:xfrm>
          <a:off x="2170318" y="2233664"/>
          <a:ext cx="3419475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98320" imgH="507960" progId="Equation.DSMT4">
                  <p:embed/>
                </p:oleObj>
              </mc:Choice>
              <mc:Fallback>
                <p:oleObj name="Equation" r:id="rId2" imgW="1498320" imgH="5079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318" y="2233664"/>
                        <a:ext cx="3419475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50" name="Rectangle 18"/>
          <p:cNvSpPr>
            <a:spLocks noGrp="1" noChangeArrowheads="1"/>
          </p:cNvSpPr>
          <p:nvPr>
            <p:ph type="title"/>
          </p:nvPr>
        </p:nvSpPr>
        <p:spPr>
          <a:xfrm>
            <a:off x="2220914" y="195263"/>
            <a:ext cx="7807325" cy="5508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Patch Dimensions for CP (cont.)</a:t>
            </a:r>
          </a:p>
        </p:txBody>
      </p:sp>
      <p:sp>
        <p:nvSpPr>
          <p:cNvPr id="18445" name="Rectangle 19"/>
          <p:cNvSpPr>
            <a:spLocks noChangeArrowheads="1"/>
          </p:cNvSpPr>
          <p:nvPr/>
        </p:nvSpPr>
        <p:spPr bwMode="auto">
          <a:xfrm>
            <a:off x="1105789" y="1488241"/>
            <a:ext cx="55162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For the physical patch dimensions we have:</a:t>
            </a:r>
          </a:p>
        </p:txBody>
      </p:sp>
      <p:sp>
        <p:nvSpPr>
          <p:cNvPr id="18446" name="Rectangle 21"/>
          <p:cNvSpPr>
            <a:spLocks noChangeArrowheads="1"/>
          </p:cNvSpPr>
          <p:nvPr/>
        </p:nvSpPr>
        <p:spPr bwMode="auto">
          <a:xfrm>
            <a:off x="1526458" y="4100651"/>
            <a:ext cx="86215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Note: </a:t>
            </a:r>
            <a:r>
              <a:rPr lang="en-US" sz="2000" dirty="0">
                <a:solidFill>
                  <a:srgbClr val="0000FF"/>
                </a:solidFill>
              </a:rPr>
              <a:t>For 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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W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, we use the same formula as 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, but replace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W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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.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CC5B999-8473-8643-732A-182D2228B7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360471"/>
              </p:ext>
            </p:extLst>
          </p:nvPr>
        </p:nvGraphicFramePr>
        <p:xfrm>
          <a:off x="1700161" y="4842869"/>
          <a:ext cx="3771491" cy="1215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468410" imgH="1440262" progId="Equation.DSMT4">
                  <p:embed/>
                </p:oleObj>
              </mc:Choice>
              <mc:Fallback>
                <p:oleObj name="Equation" r:id="rId4" imgW="4468410" imgH="144026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00161" y="4842869"/>
                        <a:ext cx="3771491" cy="12151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CD78DF3-544C-5104-A763-66FC34541F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8628"/>
              </p:ext>
            </p:extLst>
          </p:nvPr>
        </p:nvGraphicFramePr>
        <p:xfrm>
          <a:off x="6482479" y="4875776"/>
          <a:ext cx="3610856" cy="116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679480" imgH="863280" progId="Equation.DSMT4">
                  <p:embed/>
                </p:oleObj>
              </mc:Choice>
              <mc:Fallback>
                <p:oleObj name="Equation" r:id="rId6" imgW="267948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82479" y="4875776"/>
                        <a:ext cx="3610856" cy="1163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6381" name="Rectangle 13"/>
          <p:cNvSpPr>
            <a:spLocks noGrp="1" noChangeArrowheads="1"/>
          </p:cNvSpPr>
          <p:nvPr>
            <p:ph type="title"/>
          </p:nvPr>
        </p:nvSpPr>
        <p:spPr>
          <a:xfrm>
            <a:off x="2254251" y="209551"/>
            <a:ext cx="7966075" cy="5508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Physical Dimensions for CP (cont.)</a:t>
            </a:r>
          </a:p>
        </p:txBody>
      </p:sp>
      <p:sp>
        <p:nvSpPr>
          <p:cNvPr id="19466" name="Text Box 14"/>
          <p:cNvSpPr txBox="1">
            <a:spLocks noChangeArrowheads="1"/>
          </p:cNvSpPr>
          <p:nvPr/>
        </p:nvSpPr>
        <p:spPr bwMode="auto">
          <a:xfrm>
            <a:off x="5267838" y="2030875"/>
            <a:ext cx="1020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945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338444"/>
              </p:ext>
            </p:extLst>
          </p:nvPr>
        </p:nvGraphicFramePr>
        <p:xfrm>
          <a:off x="1390342" y="2818427"/>
          <a:ext cx="2173288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52200" imgH="457200" progId="Equation.DSMT4">
                  <p:embed/>
                </p:oleObj>
              </mc:Choice>
              <mc:Fallback>
                <p:oleObj name="Equation" r:id="rId2" imgW="952200" imgH="457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342" y="2818427"/>
                        <a:ext cx="2173288" cy="10493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511234"/>
              </p:ext>
            </p:extLst>
          </p:nvPr>
        </p:nvGraphicFramePr>
        <p:xfrm>
          <a:off x="7852645" y="2824891"/>
          <a:ext cx="2183634" cy="107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30040" imgH="558720" progId="Equation.DSMT4">
                  <p:embed/>
                </p:oleObj>
              </mc:Choice>
              <mc:Fallback>
                <p:oleObj name="Equation" r:id="rId4" imgW="1130040" imgH="55872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2645" y="2824891"/>
                        <a:ext cx="2183634" cy="1079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Text Box 22"/>
          <p:cNvSpPr txBox="1">
            <a:spLocks noChangeArrowheads="1"/>
          </p:cNvSpPr>
          <p:nvPr/>
        </p:nvSpPr>
        <p:spPr bwMode="auto">
          <a:xfrm>
            <a:off x="3244850" y="1079778"/>
            <a:ext cx="46971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Summary of Design Equations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8C6421B-7D18-2200-8CE4-2271F1618C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602342"/>
              </p:ext>
            </p:extLst>
          </p:nvPr>
        </p:nvGraphicFramePr>
        <p:xfrm>
          <a:off x="5646792" y="2498264"/>
          <a:ext cx="1469308" cy="813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25480" imgH="457200" progId="Equation.DSMT4">
                  <p:embed/>
                </p:oleObj>
              </mc:Choice>
              <mc:Fallback>
                <p:oleObj name="Equation" r:id="rId6" imgW="825480" imgH="4572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AE0A9C7-2E35-670A-C362-DF81D77B80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46792" y="2498264"/>
                        <a:ext cx="1469308" cy="8137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A6EF8F0-4DC3-7A54-37D2-0D1B3AEB69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776126"/>
              </p:ext>
            </p:extLst>
          </p:nvPr>
        </p:nvGraphicFramePr>
        <p:xfrm>
          <a:off x="5690320" y="3429825"/>
          <a:ext cx="1425779" cy="766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50680" imgH="457200" progId="Equation.DSMT4">
                  <p:embed/>
                </p:oleObj>
              </mc:Choice>
              <mc:Fallback>
                <p:oleObj name="Equation" r:id="rId8" imgW="850680" imgH="4572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0F983A00-2F57-267F-FADE-44A61BBDEE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690320" y="3429825"/>
                        <a:ext cx="1425779" cy="766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8D93879-F1ED-7A18-E216-D0C14790AD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484647"/>
              </p:ext>
            </p:extLst>
          </p:nvPr>
        </p:nvGraphicFramePr>
        <p:xfrm>
          <a:off x="5644945" y="4245283"/>
          <a:ext cx="4537958" cy="83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819247" imgH="518432" progId="Equation.DSMT4">
                  <p:embed/>
                </p:oleObj>
              </mc:Choice>
              <mc:Fallback>
                <p:oleObj name="Equation" r:id="rId10" imgW="2819247" imgH="51843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644945" y="4245283"/>
                        <a:ext cx="4537958" cy="835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7272301-11D8-269E-797C-B31AA1F91896}"/>
              </a:ext>
            </a:extLst>
          </p:cNvPr>
          <p:cNvSpPr txBox="1"/>
          <p:nvPr/>
        </p:nvSpPr>
        <p:spPr>
          <a:xfrm>
            <a:off x="5818239" y="5449528"/>
            <a:ext cx="4015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Top sign: LHCP,   Bottom sign: RHCP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9531" y="6204324"/>
            <a:ext cx="991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Note:</a:t>
            </a:r>
            <a:r>
              <a:rPr lang="en-US" dirty="0"/>
              <a:t> The fringing length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depends 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/>
              <a:t>, and the fringing length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W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depends 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L.</a:t>
            </a:r>
            <a:r>
              <a:rPr lang="en-US" dirty="0"/>
              <a:t> 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EC74762E-8B4F-7F36-397C-A04691D1D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129" y="2242269"/>
            <a:ext cx="27874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Patch Dimensions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74A5633-38E0-0196-5BCD-CB43CDE8E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54251" y="209551"/>
            <a:ext cx="7966075" cy="5508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Physical Dimensions for CP (cont.)</a:t>
            </a:r>
          </a:p>
        </p:txBody>
      </p:sp>
      <p:sp>
        <p:nvSpPr>
          <p:cNvPr id="8" name="Text Box 22">
            <a:extLst>
              <a:ext uri="{FF2B5EF4-FFF2-40B4-BE49-F238E27FC236}">
                <a16:creationId xmlns:a16="http://schemas.microsoft.com/office/drawing/2014/main" id="{4B83B69E-D8CF-23C9-7928-A7222756D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096" y="1315752"/>
            <a:ext cx="34435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Iterative Design Process: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83F694-E3CF-3E1E-949C-5C5110D91EBC}"/>
              </a:ext>
            </a:extLst>
          </p:cNvPr>
          <p:cNvSpPr txBox="1"/>
          <p:nvPr/>
        </p:nvSpPr>
        <p:spPr>
          <a:xfrm>
            <a:off x="1268361" y="2079522"/>
            <a:ext cx="8276625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/>
              <a:t> Neglect fringing extensions, and take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= W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/>
              <a:t>.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/>
              <a:t> Solve for the fringing extensions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and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en-US" dirty="0"/>
              <a:t>using the </a:t>
            </a:r>
            <a:r>
              <a:rPr lang="en-US" dirty="0" err="1"/>
              <a:t>Hammerstad</a:t>
            </a:r>
            <a:r>
              <a:rPr lang="en-US" dirty="0"/>
              <a:t> formula.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/>
              <a:t> Solve for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/>
              <a:t> . 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/>
              <a:t> Repeat from step 2 if necessary.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4326" y="222250"/>
            <a:ext cx="6691313" cy="45085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Input Impedance of CP Patch</a:t>
            </a:r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102520"/>
              </p:ext>
            </p:extLst>
          </p:nvPr>
        </p:nvGraphicFramePr>
        <p:xfrm>
          <a:off x="1035050" y="1108075"/>
          <a:ext cx="7766050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73240" imgH="469800" progId="Equation.DSMT4">
                  <p:embed/>
                </p:oleObj>
              </mc:Choice>
              <mc:Fallback>
                <p:oleObj name="Equation" r:id="rId2" imgW="3873240" imgH="469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1108075"/>
                        <a:ext cx="7766050" cy="947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0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908017"/>
              </p:ext>
            </p:extLst>
          </p:nvPr>
        </p:nvGraphicFramePr>
        <p:xfrm>
          <a:off x="2371725" y="2468291"/>
          <a:ext cx="4905375" cy="476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50880" imgH="241200" progId="Equation.DSMT4">
                  <p:embed/>
                </p:oleObj>
              </mc:Choice>
              <mc:Fallback>
                <p:oleObj name="Equation" r:id="rId4" imgW="245088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2468291"/>
                        <a:ext cx="4905375" cy="4765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061064"/>
              </p:ext>
            </p:extLst>
          </p:nvPr>
        </p:nvGraphicFramePr>
        <p:xfrm>
          <a:off x="2405063" y="3756025"/>
          <a:ext cx="855345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241520" imgH="419040" progId="Equation.DSMT4">
                  <p:embed/>
                </p:oleObj>
              </mc:Choice>
              <mc:Fallback>
                <p:oleObj name="Equation" r:id="rId6" imgW="4241520" imgH="419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3756025"/>
                        <a:ext cx="8553450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0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246203"/>
              </p:ext>
            </p:extLst>
          </p:nvPr>
        </p:nvGraphicFramePr>
        <p:xfrm>
          <a:off x="3787775" y="5439173"/>
          <a:ext cx="1120775" cy="534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82400" imgH="228600" progId="Equation.DSMT4">
                  <p:embed/>
                </p:oleObj>
              </mc:Choice>
              <mc:Fallback>
                <p:oleObj name="Equation" r:id="rId8" imgW="48240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7775" y="5439173"/>
                        <a:ext cx="1120775" cy="5345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6" name="Rectangle 14"/>
          <p:cNvSpPr>
            <a:spLocks noChangeArrowheads="1"/>
          </p:cNvSpPr>
          <p:nvPr/>
        </p:nvSpPr>
        <p:spPr bwMode="auto">
          <a:xfrm>
            <a:off x="1390651" y="2494698"/>
            <a:ext cx="9228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At 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</a:rPr>
              <a:t>f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itchFamily="18" charset="0"/>
              </a:rPr>
              <a:t>CP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sz="2000" i="1" baseline="-250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517" name="Rectangle 18"/>
          <p:cNvSpPr>
            <a:spLocks noChangeArrowheads="1"/>
          </p:cNvSpPr>
          <p:nvPr/>
        </p:nvSpPr>
        <p:spPr bwMode="auto">
          <a:xfrm>
            <a:off x="1793875" y="3451225"/>
            <a:ext cx="268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21518" name="Rectangle 19"/>
          <p:cNvSpPr>
            <a:spLocks noChangeArrowheads="1"/>
          </p:cNvSpPr>
          <p:nvPr/>
        </p:nvSpPr>
        <p:spPr bwMode="auto">
          <a:xfrm>
            <a:off x="3295651" y="5508625"/>
            <a:ext cx="225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21519" name="Rectangle 21"/>
          <p:cNvSpPr>
            <a:spLocks noChangeArrowheads="1"/>
          </p:cNvSpPr>
          <p:nvPr/>
        </p:nvSpPr>
        <p:spPr bwMode="auto">
          <a:xfrm>
            <a:off x="7875589" y="2489200"/>
            <a:ext cx="847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(LHCP)</a:t>
            </a:r>
          </a:p>
        </p:txBody>
      </p:sp>
      <p:sp>
        <p:nvSpPr>
          <p:cNvPr id="21520" name="Rectangle 22"/>
          <p:cNvSpPr>
            <a:spLocks noChangeArrowheads="1"/>
          </p:cNvSpPr>
          <p:nvPr/>
        </p:nvSpPr>
        <p:spPr bwMode="auto">
          <a:xfrm>
            <a:off x="6286500" y="5434014"/>
            <a:ext cx="5194300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CP frequency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</a:rPr>
              <a:t>f</a:t>
            </a:r>
            <a:r>
              <a:rPr lang="en-US" baseline="-25000" dirty="0" err="1">
                <a:solidFill>
                  <a:srgbClr val="0000FF"/>
                </a:solidFill>
                <a:latin typeface="Times New Roman" pitchFamily="18" charset="0"/>
              </a:rPr>
              <a:t>CP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is also the resonance frequency where the input impedance is real 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(if we neglect the probe inductance).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B1AD9EA4-DAB1-41BE-B845-EEE2FE1D760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65194" y="6168789"/>
            <a:ext cx="3571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Recall: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R </a:t>
            </a:r>
            <a:r>
              <a:rPr lang="en-US" dirty="0">
                <a:latin typeface="Arial" pitchFamily="34" charset="0"/>
                <a:cs typeface="Arial" pitchFamily="34" charset="0"/>
              </a:rPr>
              <a:t>for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TM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10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mod</a:t>
            </a:r>
            <a:r>
              <a:rPr lang="en-US" dirty="0">
                <a:latin typeface="+mj-lt"/>
                <a:cs typeface="Times New Roman" pitchFamily="18" charset="0"/>
              </a:rPr>
              <a:t>e</a:t>
            </a:r>
            <a:endParaRPr lang="en-US" baseline="300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DDAB05E-D8A5-4550-65A8-F1085E5115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439547"/>
              </p:ext>
            </p:extLst>
          </p:nvPr>
        </p:nvGraphicFramePr>
        <p:xfrm>
          <a:off x="9926024" y="1327764"/>
          <a:ext cx="1657836" cy="501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27000" imgH="279360" progId="Equation.DSMT4">
                  <p:embed/>
                </p:oleObj>
              </mc:Choice>
              <mc:Fallback>
                <p:oleObj name="Equation" r:id="rId10" imgW="9270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926024" y="1327764"/>
                        <a:ext cx="1657836" cy="501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90676" y="136525"/>
            <a:ext cx="9048750" cy="76835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Input Impedance of CP Patch (cont.)</a:t>
            </a:r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272384"/>
              </p:ext>
            </p:extLst>
          </p:nvPr>
        </p:nvGraphicFramePr>
        <p:xfrm>
          <a:off x="2655888" y="1820863"/>
          <a:ext cx="3656012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22360" imgH="431640" progId="Equation.DSMT4">
                  <p:embed/>
                </p:oleObj>
              </mc:Choice>
              <mc:Fallback>
                <p:oleObj name="Equation" r:id="rId2" imgW="142236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5888" y="1820863"/>
                        <a:ext cx="3656012" cy="11176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Rectangle 16"/>
          <p:cNvSpPr>
            <a:spLocks noChangeArrowheads="1"/>
          </p:cNvSpPr>
          <p:nvPr/>
        </p:nvSpPr>
        <p:spPr bwMode="auto">
          <a:xfrm>
            <a:off x="863601" y="1171576"/>
            <a:ext cx="595996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at the resonance (CP) frequency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</a:rPr>
              <a:t>f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itchFamily="18" charset="0"/>
              </a:rPr>
              <a:t>CP</a:t>
            </a:r>
            <a:r>
              <a:rPr lang="en-US" sz="2000" dirty="0">
                <a:solidFill>
                  <a:srgbClr val="0000FF"/>
                </a:solidFill>
              </a:rPr>
              <a:t> we have</a:t>
            </a:r>
          </a:p>
        </p:txBody>
      </p:sp>
      <p:sp>
        <p:nvSpPr>
          <p:cNvPr id="22538" name="Text Box 17"/>
          <p:cNvSpPr txBox="1">
            <a:spLocks noChangeArrowheads="1"/>
          </p:cNvSpPr>
          <p:nvPr/>
        </p:nvSpPr>
        <p:spPr bwMode="auto">
          <a:xfrm>
            <a:off x="1925267" y="3929597"/>
            <a:ext cx="46844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/>
              <a:t>Note:</a:t>
            </a:r>
            <a:r>
              <a:rPr lang="en-US" sz="2000" dirty="0"/>
              <a:t> We have a CAD formula for </a:t>
            </a:r>
            <a:r>
              <a:rPr lang="en-US" sz="2000" i="1" dirty="0" err="1">
                <a:latin typeface="Times New Roman" pitchFamily="18" charset="0"/>
              </a:rPr>
              <a:t>R</a:t>
            </a:r>
            <a:r>
              <a:rPr lang="en-US" sz="2000" baseline="-25000" dirty="0" err="1">
                <a:latin typeface="Times New Roman" pitchFamily="18" charset="0"/>
              </a:rPr>
              <a:t>edge</a:t>
            </a:r>
            <a:r>
              <a:rPr lang="en-US" sz="2000" dirty="0"/>
              <a:t>. </a:t>
            </a:r>
          </a:p>
        </p:txBody>
      </p:sp>
      <p:sp>
        <p:nvSpPr>
          <p:cNvPr id="22539" name="Text Box 18"/>
          <p:cNvSpPr txBox="1">
            <a:spLocks noChangeArrowheads="1"/>
          </p:cNvSpPr>
          <p:nvPr/>
        </p:nvSpPr>
        <p:spPr bwMode="auto">
          <a:xfrm>
            <a:off x="673100" y="5280523"/>
            <a:ext cx="6377012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feed position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baseline="-25000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dirty="0">
                <a:solidFill>
                  <a:srgbClr val="0000FF"/>
                </a:solidFill>
              </a:rPr>
              <a:t> can be chosen to give the desired input resistance at the resonance frequency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</a:rPr>
              <a:t>f</a:t>
            </a:r>
            <a:r>
              <a:rPr lang="en-US" baseline="-25000" dirty="0" err="1">
                <a:solidFill>
                  <a:srgbClr val="0000FF"/>
                </a:solidFill>
                <a:latin typeface="Times New Roman" pitchFamily="18" charset="0"/>
              </a:rPr>
              <a:t>CP</a:t>
            </a:r>
            <a:r>
              <a:rPr lang="en-US" dirty="0" err="1">
                <a:solidFill>
                  <a:srgbClr val="0000FF"/>
                </a:solidFill>
              </a:rPr>
              <a:t>.</a:t>
            </a:r>
            <a:r>
              <a:rPr lang="en-US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B1AD9EA4-DAB1-41BE-B845-EEE2FE1D760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37280" y="3218787"/>
            <a:ext cx="2587320" cy="2454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7178075" y="2238234"/>
            <a:ext cx="2805576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edge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edge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for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TM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10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mod</a:t>
            </a:r>
            <a:r>
              <a:rPr lang="en-US" dirty="0">
                <a:latin typeface="+mj-lt"/>
                <a:cs typeface="Times New Roman" pitchFamily="18" charset="0"/>
              </a:rPr>
              <a:t>e</a:t>
            </a:r>
            <a:endParaRPr lang="en-US" baseline="300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B1AD9EA4-DAB1-41BE-B845-EEE2FE1D760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1590676" y="136525"/>
            <a:ext cx="9048750" cy="76835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Input Impedance of CP Patch (cont.)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5400" y="1323975"/>
            <a:ext cx="5354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A physical picture of the frequencies (LHCP):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336186"/>
              </p:ext>
            </p:extLst>
          </p:nvPr>
        </p:nvGraphicFramePr>
        <p:xfrm>
          <a:off x="2298700" y="4951412"/>
          <a:ext cx="1782376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02960" imgH="419040" progId="Equation.DSMT4">
                  <p:embed/>
                </p:oleObj>
              </mc:Choice>
              <mc:Fallback>
                <p:oleObj name="Equation" r:id="rId2" imgW="10029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98700" y="4951412"/>
                        <a:ext cx="1782376" cy="744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493439"/>
              </p:ext>
            </p:extLst>
          </p:nvPr>
        </p:nvGraphicFramePr>
        <p:xfrm>
          <a:off x="2109788" y="5900737"/>
          <a:ext cx="2420538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58640" imgH="253800" progId="Equation.DSMT4">
                  <p:embed/>
                </p:oleObj>
              </mc:Choice>
              <mc:Fallback>
                <p:oleObj name="Equation" r:id="rId4" imgW="13586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09788" y="5900737"/>
                        <a:ext cx="2420538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724047" y="2259493"/>
            <a:ext cx="5189538" cy="2474913"/>
            <a:chOff x="692150" y="2270126"/>
            <a:chExt cx="5189538" cy="2474913"/>
          </a:xfrm>
        </p:grpSpPr>
        <p:graphicFrame>
          <p:nvGraphicFramePr>
            <p:cNvPr id="30" name="Object 29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6667023"/>
                </p:ext>
              </p:extLst>
            </p:nvPr>
          </p:nvGraphicFramePr>
          <p:xfrm>
            <a:off x="5510213" y="3511551"/>
            <a:ext cx="371475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52280" imgH="203040" progId="Equation.DSMT4">
                    <p:embed/>
                  </p:oleObj>
                </mc:Choice>
                <mc:Fallback>
                  <p:oleObj name="Equation" r:id="rId6" imgW="152280" imgH="203040" progId="Equation.DSMT4">
                    <p:embed/>
                    <p:pic>
                      <p:nvPicPr>
                        <p:cNvPr id="18" name="Object 2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10213" y="3511551"/>
                          <a:ext cx="371475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45736148"/>
                </p:ext>
              </p:extLst>
            </p:nvPr>
          </p:nvGraphicFramePr>
          <p:xfrm>
            <a:off x="3711575" y="4044951"/>
            <a:ext cx="668338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42720" imgH="228600" progId="Equation.DSMT4">
                    <p:embed/>
                  </p:oleObj>
                </mc:Choice>
                <mc:Fallback>
                  <p:oleObj name="Equation" r:id="rId8" imgW="342720" imgH="228600" progId="Equation.DSMT4">
                    <p:embed/>
                    <p:pic>
                      <p:nvPicPr>
                        <p:cNvPr id="19" name="Object 3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1575" y="4044951"/>
                          <a:ext cx="668338" cy="4476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30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3419276"/>
                </p:ext>
              </p:extLst>
            </p:nvPr>
          </p:nvGraphicFramePr>
          <p:xfrm>
            <a:off x="692150" y="2270126"/>
            <a:ext cx="652463" cy="471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17160" imgH="228600" progId="Equation.DSMT4">
                    <p:embed/>
                  </p:oleObj>
                </mc:Choice>
                <mc:Fallback>
                  <p:oleObj name="Equation" r:id="rId10" imgW="317160" imgH="228600" progId="Equation.DSMT4">
                    <p:embed/>
                    <p:pic>
                      <p:nvPicPr>
                        <p:cNvPr id="20" name="Object 3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2150" y="2270126"/>
                          <a:ext cx="652463" cy="471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Line 303"/>
            <p:cNvSpPr>
              <a:spLocks noChangeShapeType="1"/>
            </p:cNvSpPr>
            <p:nvPr/>
          </p:nvSpPr>
          <p:spPr bwMode="auto">
            <a:xfrm>
              <a:off x="1365250" y="2368551"/>
              <a:ext cx="1588" cy="23764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04"/>
            <p:cNvSpPr>
              <a:spLocks noChangeShapeType="1"/>
            </p:cNvSpPr>
            <p:nvPr/>
          </p:nvSpPr>
          <p:spPr bwMode="auto">
            <a:xfrm>
              <a:off x="1039813" y="3740151"/>
              <a:ext cx="4384675" cy="15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07"/>
            <p:cNvSpPr>
              <a:spLocks/>
            </p:cNvSpPr>
            <p:nvPr/>
          </p:nvSpPr>
          <p:spPr bwMode="auto">
            <a:xfrm>
              <a:off x="2112963" y="2673351"/>
              <a:ext cx="1682750" cy="1055688"/>
            </a:xfrm>
            <a:custGeom>
              <a:avLst/>
              <a:gdLst>
                <a:gd name="T0" fmla="*/ 0 w 1660"/>
                <a:gd name="T1" fmla="*/ 634 h 665"/>
                <a:gd name="T2" fmla="*/ 117 w 1660"/>
                <a:gd name="T3" fmla="*/ 574 h 665"/>
                <a:gd name="T4" fmla="*/ 295 w 1660"/>
                <a:gd name="T5" fmla="*/ 86 h 665"/>
                <a:gd name="T6" fmla="*/ 411 w 1660"/>
                <a:gd name="T7" fmla="*/ 78 h 665"/>
                <a:gd name="T8" fmla="*/ 571 w 1660"/>
                <a:gd name="T9" fmla="*/ 554 h 665"/>
                <a:gd name="T10" fmla="*/ 677 w 1660"/>
                <a:gd name="T11" fmla="*/ 630 h 6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60"/>
                <a:gd name="T19" fmla="*/ 0 h 665"/>
                <a:gd name="T20" fmla="*/ 1660 w 1660"/>
                <a:gd name="T21" fmla="*/ 665 h 6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60" h="665">
                  <a:moveTo>
                    <a:pt x="0" y="634"/>
                  </a:moveTo>
                  <a:cubicBezTo>
                    <a:pt x="47" y="624"/>
                    <a:pt x="167" y="665"/>
                    <a:pt x="288" y="574"/>
                  </a:cubicBezTo>
                  <a:cubicBezTo>
                    <a:pt x="409" y="483"/>
                    <a:pt x="604" y="169"/>
                    <a:pt x="724" y="86"/>
                  </a:cubicBezTo>
                  <a:cubicBezTo>
                    <a:pt x="844" y="3"/>
                    <a:pt x="895" y="0"/>
                    <a:pt x="1008" y="78"/>
                  </a:cubicBezTo>
                  <a:cubicBezTo>
                    <a:pt x="1121" y="156"/>
                    <a:pt x="1291" y="462"/>
                    <a:pt x="1400" y="554"/>
                  </a:cubicBezTo>
                  <a:cubicBezTo>
                    <a:pt x="1509" y="646"/>
                    <a:pt x="1606" y="614"/>
                    <a:pt x="1660" y="63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08"/>
            <p:cNvSpPr>
              <a:spLocks/>
            </p:cNvSpPr>
            <p:nvPr/>
          </p:nvSpPr>
          <p:spPr bwMode="auto">
            <a:xfrm>
              <a:off x="1982788" y="3167064"/>
              <a:ext cx="1922463" cy="1116013"/>
            </a:xfrm>
            <a:custGeom>
              <a:avLst/>
              <a:gdLst>
                <a:gd name="T0" fmla="*/ 0 w 1896"/>
                <a:gd name="T1" fmla="*/ 290 h 703"/>
                <a:gd name="T2" fmla="*/ 50 w 1896"/>
                <a:gd name="T3" fmla="*/ 271 h 703"/>
                <a:gd name="T4" fmla="*/ 226 w 1896"/>
                <a:gd name="T5" fmla="*/ 63 h 703"/>
                <a:gd name="T6" fmla="*/ 565 w 1896"/>
                <a:gd name="T7" fmla="*/ 648 h 703"/>
                <a:gd name="T8" fmla="*/ 773 w 1896"/>
                <a:gd name="T9" fmla="*/ 395 h 7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96"/>
                <a:gd name="T16" fmla="*/ 0 h 703"/>
                <a:gd name="T17" fmla="*/ 1896 w 1896"/>
                <a:gd name="T18" fmla="*/ 703 h 7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96" h="703">
                  <a:moveTo>
                    <a:pt x="0" y="290"/>
                  </a:moveTo>
                  <a:cubicBezTo>
                    <a:pt x="20" y="286"/>
                    <a:pt x="31" y="309"/>
                    <a:pt x="123" y="271"/>
                  </a:cubicBezTo>
                  <a:cubicBezTo>
                    <a:pt x="215" y="233"/>
                    <a:pt x="344" y="0"/>
                    <a:pt x="554" y="63"/>
                  </a:cubicBezTo>
                  <a:cubicBezTo>
                    <a:pt x="764" y="126"/>
                    <a:pt x="1161" y="593"/>
                    <a:pt x="1385" y="648"/>
                  </a:cubicBezTo>
                  <a:cubicBezTo>
                    <a:pt x="1609" y="703"/>
                    <a:pt x="1811" y="437"/>
                    <a:pt x="1896" y="395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7" name="Object 3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4042199"/>
                </p:ext>
              </p:extLst>
            </p:nvPr>
          </p:nvGraphicFramePr>
          <p:xfrm>
            <a:off x="3419475" y="2757489"/>
            <a:ext cx="642938" cy="460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317160" imgH="228600" progId="Equation.DSMT4">
                    <p:embed/>
                  </p:oleObj>
                </mc:Choice>
                <mc:Fallback>
                  <p:oleObj name="Equation" r:id="rId12" imgW="317160" imgH="228600" progId="Equation.DSMT4">
                    <p:embed/>
                    <p:pic>
                      <p:nvPicPr>
                        <p:cNvPr id="25" name="Object 3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9475" y="2757489"/>
                          <a:ext cx="642938" cy="4603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Object 3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98385"/>
                </p:ext>
              </p:extLst>
            </p:nvPr>
          </p:nvGraphicFramePr>
          <p:xfrm>
            <a:off x="2541588" y="3735388"/>
            <a:ext cx="314325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77480" imgH="228600" progId="Equation.DSMT4">
                    <p:embed/>
                  </p:oleObj>
                </mc:Choice>
                <mc:Fallback>
                  <p:oleObj name="Equation" r:id="rId14" imgW="177480" imgH="228600" progId="Equation.DSMT4">
                    <p:embed/>
                    <p:pic>
                      <p:nvPicPr>
                        <p:cNvPr id="26" name="Object 3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1588" y="3735388"/>
                          <a:ext cx="314325" cy="406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Line 318"/>
            <p:cNvSpPr>
              <a:spLocks noChangeShapeType="1"/>
            </p:cNvSpPr>
            <p:nvPr/>
          </p:nvSpPr>
          <p:spPr bwMode="auto">
            <a:xfrm>
              <a:off x="2967038" y="3629026"/>
              <a:ext cx="0" cy="222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254007" y="4092207"/>
              <a:ext cx="133350" cy="133350"/>
            </a:xfrm>
            <a:prstGeom prst="ellipse">
              <a:avLst/>
            </a:prstGeom>
            <a:solidFill>
              <a:srgbClr val="00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23309375"/>
                </p:ext>
              </p:extLst>
            </p:nvPr>
          </p:nvGraphicFramePr>
          <p:xfrm>
            <a:off x="2928973" y="3076018"/>
            <a:ext cx="328613" cy="312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329248" imgH="312567" progId="Equation.DSMT4">
                    <p:embed/>
                  </p:oleObj>
                </mc:Choice>
                <mc:Fallback>
                  <p:oleObj name="Equation" r:id="rId16" imgW="329248" imgH="31256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2928973" y="3076018"/>
                          <a:ext cx="328613" cy="312737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1" name="Straight Connector 10"/>
            <p:cNvCxnSpPr/>
            <p:nvPr/>
          </p:nvCxnSpPr>
          <p:spPr>
            <a:xfrm>
              <a:off x="3330207" y="2428875"/>
              <a:ext cx="0" cy="202882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664325" y="2270126"/>
            <a:ext cx="5189538" cy="2474913"/>
            <a:chOff x="6664325" y="2270126"/>
            <a:chExt cx="5189538" cy="2474913"/>
          </a:xfrm>
        </p:grpSpPr>
        <p:graphicFrame>
          <p:nvGraphicFramePr>
            <p:cNvPr id="18" name="Object 29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2897485"/>
                </p:ext>
              </p:extLst>
            </p:nvPr>
          </p:nvGraphicFramePr>
          <p:xfrm>
            <a:off x="11482388" y="3511551"/>
            <a:ext cx="371475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52280" imgH="203040" progId="Equation.DSMT4">
                    <p:embed/>
                  </p:oleObj>
                </mc:Choice>
                <mc:Fallback>
                  <p:oleObj name="Equation" r:id="rId6" imgW="152280" imgH="203040" progId="Equation.DSMT4">
                    <p:embed/>
                    <p:pic>
                      <p:nvPicPr>
                        <p:cNvPr id="19462" name="Object 2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82388" y="3511551"/>
                          <a:ext cx="371475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30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8682605"/>
                </p:ext>
              </p:extLst>
            </p:nvPr>
          </p:nvGraphicFramePr>
          <p:xfrm>
            <a:off x="9683750" y="4044951"/>
            <a:ext cx="668338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42720" imgH="228600" progId="Equation.DSMT4">
                    <p:embed/>
                  </p:oleObj>
                </mc:Choice>
                <mc:Fallback>
                  <p:oleObj name="Equation" r:id="rId8" imgW="342720" imgH="228600" progId="Equation.DSMT4">
                    <p:embed/>
                    <p:pic>
                      <p:nvPicPr>
                        <p:cNvPr id="19463" name="Object 3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83750" y="4044951"/>
                          <a:ext cx="668338" cy="4476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30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5903630"/>
                </p:ext>
              </p:extLst>
            </p:nvPr>
          </p:nvGraphicFramePr>
          <p:xfrm>
            <a:off x="6664325" y="2270126"/>
            <a:ext cx="652463" cy="471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17160" imgH="228600" progId="Equation.DSMT4">
                    <p:embed/>
                  </p:oleObj>
                </mc:Choice>
                <mc:Fallback>
                  <p:oleObj name="Equation" r:id="rId10" imgW="317160" imgH="228600" progId="Equation.DSMT4">
                    <p:embed/>
                    <p:pic>
                      <p:nvPicPr>
                        <p:cNvPr id="19464" name="Object 3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64325" y="2270126"/>
                          <a:ext cx="652463" cy="471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Line 303"/>
            <p:cNvSpPr>
              <a:spLocks noChangeShapeType="1"/>
            </p:cNvSpPr>
            <p:nvPr/>
          </p:nvSpPr>
          <p:spPr bwMode="auto">
            <a:xfrm>
              <a:off x="7337425" y="2368551"/>
              <a:ext cx="1588" cy="23764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04"/>
            <p:cNvSpPr>
              <a:spLocks noChangeShapeType="1"/>
            </p:cNvSpPr>
            <p:nvPr/>
          </p:nvSpPr>
          <p:spPr bwMode="auto">
            <a:xfrm>
              <a:off x="7011988" y="3740151"/>
              <a:ext cx="4384675" cy="15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07"/>
            <p:cNvSpPr>
              <a:spLocks/>
            </p:cNvSpPr>
            <p:nvPr/>
          </p:nvSpPr>
          <p:spPr bwMode="auto">
            <a:xfrm>
              <a:off x="8085138" y="2673351"/>
              <a:ext cx="1682750" cy="1055688"/>
            </a:xfrm>
            <a:custGeom>
              <a:avLst/>
              <a:gdLst>
                <a:gd name="T0" fmla="*/ 0 w 1660"/>
                <a:gd name="T1" fmla="*/ 634 h 665"/>
                <a:gd name="T2" fmla="*/ 117 w 1660"/>
                <a:gd name="T3" fmla="*/ 574 h 665"/>
                <a:gd name="T4" fmla="*/ 295 w 1660"/>
                <a:gd name="T5" fmla="*/ 86 h 665"/>
                <a:gd name="T6" fmla="*/ 411 w 1660"/>
                <a:gd name="T7" fmla="*/ 78 h 665"/>
                <a:gd name="T8" fmla="*/ 571 w 1660"/>
                <a:gd name="T9" fmla="*/ 554 h 665"/>
                <a:gd name="T10" fmla="*/ 677 w 1660"/>
                <a:gd name="T11" fmla="*/ 630 h 6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60"/>
                <a:gd name="T19" fmla="*/ 0 h 665"/>
                <a:gd name="T20" fmla="*/ 1660 w 1660"/>
                <a:gd name="T21" fmla="*/ 665 h 6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60" h="665">
                  <a:moveTo>
                    <a:pt x="0" y="634"/>
                  </a:moveTo>
                  <a:cubicBezTo>
                    <a:pt x="47" y="624"/>
                    <a:pt x="167" y="665"/>
                    <a:pt x="288" y="574"/>
                  </a:cubicBezTo>
                  <a:cubicBezTo>
                    <a:pt x="409" y="483"/>
                    <a:pt x="604" y="169"/>
                    <a:pt x="724" y="86"/>
                  </a:cubicBezTo>
                  <a:cubicBezTo>
                    <a:pt x="844" y="3"/>
                    <a:pt x="895" y="0"/>
                    <a:pt x="1008" y="78"/>
                  </a:cubicBezTo>
                  <a:cubicBezTo>
                    <a:pt x="1121" y="156"/>
                    <a:pt x="1291" y="462"/>
                    <a:pt x="1400" y="554"/>
                  </a:cubicBezTo>
                  <a:cubicBezTo>
                    <a:pt x="1509" y="646"/>
                    <a:pt x="1606" y="614"/>
                    <a:pt x="1660" y="63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308"/>
            <p:cNvSpPr>
              <a:spLocks/>
            </p:cNvSpPr>
            <p:nvPr/>
          </p:nvSpPr>
          <p:spPr bwMode="auto">
            <a:xfrm>
              <a:off x="7954963" y="3167064"/>
              <a:ext cx="1922463" cy="1116013"/>
            </a:xfrm>
            <a:custGeom>
              <a:avLst/>
              <a:gdLst>
                <a:gd name="T0" fmla="*/ 0 w 1896"/>
                <a:gd name="T1" fmla="*/ 290 h 703"/>
                <a:gd name="T2" fmla="*/ 50 w 1896"/>
                <a:gd name="T3" fmla="*/ 271 h 703"/>
                <a:gd name="T4" fmla="*/ 226 w 1896"/>
                <a:gd name="T5" fmla="*/ 63 h 703"/>
                <a:gd name="T6" fmla="*/ 565 w 1896"/>
                <a:gd name="T7" fmla="*/ 648 h 703"/>
                <a:gd name="T8" fmla="*/ 773 w 1896"/>
                <a:gd name="T9" fmla="*/ 395 h 7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96"/>
                <a:gd name="T16" fmla="*/ 0 h 703"/>
                <a:gd name="T17" fmla="*/ 1896 w 1896"/>
                <a:gd name="T18" fmla="*/ 703 h 7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96" h="703">
                  <a:moveTo>
                    <a:pt x="0" y="290"/>
                  </a:moveTo>
                  <a:cubicBezTo>
                    <a:pt x="20" y="286"/>
                    <a:pt x="31" y="309"/>
                    <a:pt x="123" y="271"/>
                  </a:cubicBezTo>
                  <a:cubicBezTo>
                    <a:pt x="215" y="233"/>
                    <a:pt x="344" y="0"/>
                    <a:pt x="554" y="63"/>
                  </a:cubicBezTo>
                  <a:cubicBezTo>
                    <a:pt x="764" y="126"/>
                    <a:pt x="1161" y="593"/>
                    <a:pt x="1385" y="648"/>
                  </a:cubicBezTo>
                  <a:cubicBezTo>
                    <a:pt x="1609" y="703"/>
                    <a:pt x="1811" y="437"/>
                    <a:pt x="1896" y="395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5" name="Object 3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9248992"/>
                </p:ext>
              </p:extLst>
            </p:nvPr>
          </p:nvGraphicFramePr>
          <p:xfrm>
            <a:off x="9391650" y="2757489"/>
            <a:ext cx="642938" cy="460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317160" imgH="228600" progId="Equation.DSMT4">
                    <p:embed/>
                  </p:oleObj>
                </mc:Choice>
                <mc:Fallback>
                  <p:oleObj name="Equation" r:id="rId12" imgW="317160" imgH="228600" progId="Equation.DSMT4">
                    <p:embed/>
                    <p:pic>
                      <p:nvPicPr>
                        <p:cNvPr id="19465" name="Object 3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91650" y="2757489"/>
                          <a:ext cx="642938" cy="4603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3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0899593"/>
                </p:ext>
              </p:extLst>
            </p:nvPr>
          </p:nvGraphicFramePr>
          <p:xfrm>
            <a:off x="8980488" y="3324226"/>
            <a:ext cx="314325" cy="42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77480" imgH="241200" progId="Equation.DSMT4">
                    <p:embed/>
                  </p:oleObj>
                </mc:Choice>
                <mc:Fallback>
                  <p:oleObj name="Equation" r:id="rId18" imgW="177480" imgH="241200" progId="Equation.DSMT4">
                    <p:embed/>
                    <p:pic>
                      <p:nvPicPr>
                        <p:cNvPr id="19466" name="Object 3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0488" y="3324226"/>
                          <a:ext cx="314325" cy="428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Line 318"/>
            <p:cNvSpPr>
              <a:spLocks noChangeShapeType="1"/>
            </p:cNvSpPr>
            <p:nvPr/>
          </p:nvSpPr>
          <p:spPr bwMode="auto">
            <a:xfrm>
              <a:off x="8939213" y="3629026"/>
              <a:ext cx="0" cy="222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8496300" y="3228975"/>
              <a:ext cx="133350" cy="133350"/>
            </a:xfrm>
            <a:prstGeom prst="ellipse">
              <a:avLst/>
            </a:prstGeom>
            <a:solidFill>
              <a:srgbClr val="00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28335"/>
                </p:ext>
              </p:extLst>
            </p:nvPr>
          </p:nvGraphicFramePr>
          <p:xfrm>
            <a:off x="8185150" y="3827462"/>
            <a:ext cx="330200" cy="3128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241200" imgH="228600" progId="Equation.DSMT4">
                    <p:embed/>
                  </p:oleObj>
                </mc:Choice>
                <mc:Fallback>
                  <p:oleObj name="Equation" r:id="rId16" imgW="24120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8185150" y="3827462"/>
                          <a:ext cx="330200" cy="312821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0" name="Straight Connector 49"/>
            <p:cNvCxnSpPr/>
            <p:nvPr/>
          </p:nvCxnSpPr>
          <p:spPr>
            <a:xfrm>
              <a:off x="8572500" y="2562225"/>
              <a:ext cx="0" cy="202882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8512887"/>
              </p:ext>
            </p:extLst>
          </p:nvPr>
        </p:nvGraphicFramePr>
        <p:xfrm>
          <a:off x="8108950" y="4960937"/>
          <a:ext cx="1782376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002960" imgH="419040" progId="Equation.DSMT4">
                  <p:embed/>
                </p:oleObj>
              </mc:Choice>
              <mc:Fallback>
                <p:oleObj name="Equation" r:id="rId21" imgW="1002960" imgH="419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108950" y="4960937"/>
                        <a:ext cx="1782376" cy="744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42205"/>
              </p:ext>
            </p:extLst>
          </p:nvPr>
        </p:nvGraphicFramePr>
        <p:xfrm>
          <a:off x="7989888" y="5891213"/>
          <a:ext cx="226218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269720" imgH="253800" progId="Equation.DSMT4">
                  <p:embed/>
                </p:oleObj>
              </mc:Choice>
              <mc:Fallback>
                <p:oleObj name="Equation" r:id="rId23" imgW="1269720" imgH="2538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989888" y="5891213"/>
                        <a:ext cx="2262187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23337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151827" y="223861"/>
            <a:ext cx="6134100" cy="6619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CP (Axial Ratio) Bandwidth</a:t>
            </a: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855651"/>
              </p:ext>
            </p:extLst>
          </p:nvPr>
        </p:nvGraphicFramePr>
        <p:xfrm>
          <a:off x="5476023" y="2033140"/>
          <a:ext cx="3097213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71600" imgH="469900" progId="Equation.3">
                  <p:embed/>
                </p:oleObj>
              </mc:Choice>
              <mc:Fallback>
                <p:oleObj name="Equation" r:id="rId2" imgW="1371600" imgH="469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023" y="2033140"/>
                        <a:ext cx="3097213" cy="105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5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013550"/>
              </p:ext>
            </p:extLst>
          </p:nvPr>
        </p:nvGraphicFramePr>
        <p:xfrm>
          <a:off x="1535113" y="4137025"/>
          <a:ext cx="6305550" cy="169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200400" imgH="863280" progId="Equation.DSMT4">
                  <p:embed/>
                </p:oleObj>
              </mc:Choice>
              <mc:Fallback>
                <p:oleObj name="Equation" r:id="rId4" imgW="3200400" imgH="8632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4137025"/>
                        <a:ext cx="6305550" cy="169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934186" y="1092840"/>
            <a:ext cx="73926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We now examine the frequency dependence of the term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60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i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3181565" y="6146657"/>
            <a:ext cx="10761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(LHCP)</a:t>
            </a:r>
          </a:p>
        </p:txBody>
      </p:sp>
      <p:sp>
        <p:nvSpPr>
          <p:cNvPr id="23562" name="Text Box 11"/>
          <p:cNvSpPr txBox="1">
            <a:spLocks noChangeArrowheads="1"/>
          </p:cNvSpPr>
          <p:nvPr/>
        </p:nvSpPr>
        <p:spPr bwMode="auto">
          <a:xfrm>
            <a:off x="1294051" y="3889375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graphicFrame>
        <p:nvGraphicFramePr>
          <p:cNvPr id="2355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405300"/>
              </p:ext>
            </p:extLst>
          </p:nvPr>
        </p:nvGraphicFramePr>
        <p:xfrm>
          <a:off x="1629013" y="1745965"/>
          <a:ext cx="2228114" cy="157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20480" imgH="939600" progId="Equation.DSMT4">
                  <p:embed/>
                </p:oleObj>
              </mc:Choice>
              <mc:Fallback>
                <p:oleObj name="Equation" r:id="rId6" imgW="1320480" imgH="939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9013" y="1745965"/>
                        <a:ext cx="2228114" cy="157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ight Arrow 11"/>
          <p:cNvSpPr/>
          <p:nvPr/>
        </p:nvSpPr>
        <p:spPr>
          <a:xfrm>
            <a:off x="4620052" y="2321684"/>
            <a:ext cx="491319" cy="354842"/>
          </a:xfrm>
          <a:prstGeom prst="rightArrow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322934"/>
              </p:ext>
            </p:extLst>
          </p:nvPr>
        </p:nvGraphicFramePr>
        <p:xfrm>
          <a:off x="9178520" y="4613128"/>
          <a:ext cx="137477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74923" imgH="1053068" progId="Equation.DSMT4">
                  <p:embed/>
                </p:oleObj>
              </mc:Choice>
              <mc:Fallback>
                <p:oleObj name="Equation" r:id="rId8" imgW="1374923" imgH="105306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178520" y="4613128"/>
                        <a:ext cx="1374775" cy="1052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7820209" y="5832957"/>
            <a:ext cx="4192587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This is the ratio of the operating frequency to the CP frequency.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68748" y="167352"/>
            <a:ext cx="4902200" cy="6000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CP Bandwidth (cont.)</a:t>
            </a: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7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174951"/>
              </p:ext>
            </p:extLst>
          </p:nvPr>
        </p:nvGraphicFramePr>
        <p:xfrm>
          <a:off x="2465388" y="1733550"/>
          <a:ext cx="2441575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680" imgH="457200" progId="Equation.DSMT4">
                  <p:embed/>
                </p:oleObj>
              </mc:Choice>
              <mc:Fallback>
                <p:oleObj name="Equation" r:id="rId2" imgW="106668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388" y="1733550"/>
                        <a:ext cx="2441575" cy="10429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455299"/>
              </p:ext>
            </p:extLst>
          </p:nvPr>
        </p:nvGraphicFramePr>
        <p:xfrm>
          <a:off x="2347913" y="3629025"/>
          <a:ext cx="2484437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66680" imgH="457200" progId="Equation.DSMT4">
                  <p:embed/>
                </p:oleObj>
              </mc:Choice>
              <mc:Fallback>
                <p:oleObj name="Equation" r:id="rId4" imgW="106668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3629025"/>
                        <a:ext cx="2484437" cy="10620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6" name="Rectangle 11"/>
          <p:cNvSpPr>
            <a:spLocks noChangeArrowheads="1"/>
          </p:cNvSpPr>
          <p:nvPr/>
        </p:nvSpPr>
        <p:spPr bwMode="auto">
          <a:xfrm>
            <a:off x="1119189" y="3987800"/>
            <a:ext cx="1101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Similarly, </a:t>
            </a:r>
          </a:p>
        </p:txBody>
      </p:sp>
      <p:sp>
        <p:nvSpPr>
          <p:cNvPr id="24587" name="Rectangle 12"/>
          <p:cNvSpPr>
            <a:spLocks noChangeArrowheads="1"/>
          </p:cNvSpPr>
          <p:nvPr/>
        </p:nvSpPr>
        <p:spPr bwMode="auto">
          <a:xfrm>
            <a:off x="1482725" y="2112963"/>
            <a:ext cx="579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A5ED2F2-86A0-A57E-9F32-9319E4AA33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748785"/>
              </p:ext>
            </p:extLst>
          </p:nvPr>
        </p:nvGraphicFramePr>
        <p:xfrm>
          <a:off x="5779729" y="1631387"/>
          <a:ext cx="4571158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200400" imgH="863280" progId="Equation.DSMT4">
                  <p:embed/>
                </p:oleObj>
              </mc:Choice>
              <mc:Fallback>
                <p:oleObj name="Equation" r:id="rId6" imgW="32004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79729" y="1631387"/>
                        <a:ext cx="4571158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A452E8D-AFF6-1258-F6A1-E568D5F4C2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388907"/>
              </p:ext>
            </p:extLst>
          </p:nvPr>
        </p:nvGraphicFramePr>
        <p:xfrm>
          <a:off x="5767080" y="3548779"/>
          <a:ext cx="4357996" cy="1171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213000" imgH="863280" progId="Equation.DSMT4">
                  <p:embed/>
                </p:oleObj>
              </mc:Choice>
              <mc:Fallback>
                <p:oleObj name="Equation" r:id="rId8" imgW="32130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767080" y="3548779"/>
                        <a:ext cx="4357996" cy="1171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641" y="207655"/>
            <a:ext cx="4929187" cy="6238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CP Bandwidth (cont.)</a:t>
            </a:r>
          </a:p>
        </p:txBody>
      </p:sp>
      <p:sp>
        <p:nvSpPr>
          <p:cNvPr id="2560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193998"/>
              </p:ext>
            </p:extLst>
          </p:nvPr>
        </p:nvGraphicFramePr>
        <p:xfrm>
          <a:off x="2309814" y="1343025"/>
          <a:ext cx="5272087" cy="165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73320" imgH="965160" progId="Equation.DSMT4">
                  <p:embed/>
                </p:oleObj>
              </mc:Choice>
              <mc:Fallback>
                <p:oleObj name="Equation" r:id="rId2" imgW="307332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14" y="1343025"/>
                        <a:ext cx="5272087" cy="165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881975"/>
              </p:ext>
            </p:extLst>
          </p:nvPr>
        </p:nvGraphicFramePr>
        <p:xfrm>
          <a:off x="4835525" y="3230563"/>
          <a:ext cx="3863975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23800" imgH="457200" progId="Equation.DSMT4">
                  <p:embed/>
                </p:oleObj>
              </mc:Choice>
              <mc:Fallback>
                <p:oleObj name="Equation" r:id="rId4" imgW="232380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5525" y="3230563"/>
                        <a:ext cx="3863975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1524000" y="31347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056743"/>
              </p:ext>
            </p:extLst>
          </p:nvPr>
        </p:nvGraphicFramePr>
        <p:xfrm>
          <a:off x="5202238" y="4418013"/>
          <a:ext cx="2220912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39600" imgH="253800" progId="Equation.DSMT4">
                  <p:embed/>
                </p:oleObj>
              </mc:Choice>
              <mc:Fallback>
                <p:oleObj name="Equation" r:id="rId6" imgW="939600" imgH="253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238" y="4418013"/>
                        <a:ext cx="2220912" cy="6080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Rectangle 11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0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656028"/>
              </p:ext>
            </p:extLst>
          </p:nvPr>
        </p:nvGraphicFramePr>
        <p:xfrm>
          <a:off x="4435477" y="5556162"/>
          <a:ext cx="3902073" cy="93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04760" imgH="457200" progId="Equation.DSMT4">
                  <p:embed/>
                </p:oleObj>
              </mc:Choice>
              <mc:Fallback>
                <p:oleObj name="Equation" r:id="rId8" imgW="190476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5477" y="5556162"/>
                        <a:ext cx="3902073" cy="939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Rectangle 12"/>
          <p:cNvSpPr>
            <a:spLocks noChangeArrowheads="1"/>
          </p:cNvSpPr>
          <p:nvPr/>
        </p:nvSpPr>
        <p:spPr bwMode="auto">
          <a:xfrm>
            <a:off x="923571" y="1201004"/>
            <a:ext cx="21149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25612" name="Rectangle 13"/>
          <p:cNvSpPr>
            <a:spLocks noChangeArrowheads="1"/>
          </p:cNvSpPr>
          <p:nvPr/>
        </p:nvSpPr>
        <p:spPr bwMode="auto">
          <a:xfrm>
            <a:off x="3919539" y="3435350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Note:</a:t>
            </a:r>
          </a:p>
        </p:txBody>
      </p:sp>
      <p:sp>
        <p:nvSpPr>
          <p:cNvPr id="25613" name="Rectangle 14"/>
          <p:cNvSpPr>
            <a:spLocks noChangeArrowheads="1"/>
          </p:cNvSpPr>
          <p:nvPr/>
        </p:nvSpPr>
        <p:spPr bwMode="auto">
          <a:xfrm>
            <a:off x="3213100" y="5418138"/>
            <a:ext cx="579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Then</a:t>
            </a:r>
          </a:p>
        </p:txBody>
      </p:sp>
      <p:sp>
        <p:nvSpPr>
          <p:cNvPr id="25615" name="Rectangle 17"/>
          <p:cNvSpPr>
            <a:spLocks noChangeArrowheads="1"/>
          </p:cNvSpPr>
          <p:nvPr/>
        </p:nvSpPr>
        <p:spPr bwMode="auto">
          <a:xfrm>
            <a:off x="4498976" y="4540250"/>
            <a:ext cx="352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Let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9D6B99A-A100-8634-A797-5B738B5563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014051"/>
              </p:ext>
            </p:extLst>
          </p:nvPr>
        </p:nvGraphicFramePr>
        <p:xfrm>
          <a:off x="9104313" y="5797550"/>
          <a:ext cx="8540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95000" imgH="253800" progId="Equation.DSMT4">
                  <p:embed/>
                </p:oleObj>
              </mc:Choice>
              <mc:Fallback>
                <p:oleObj name="Equation" r:id="rId10" imgW="495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104313" y="5797550"/>
                        <a:ext cx="854075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19566"/>
              </p:ext>
            </p:extLst>
          </p:nvPr>
        </p:nvGraphicFramePr>
        <p:xfrm>
          <a:off x="7959724" y="4354513"/>
          <a:ext cx="984063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58720" imgH="431640" progId="Equation.DSMT4">
                  <p:embed/>
                </p:oleObj>
              </mc:Choice>
              <mc:Fallback>
                <p:oleObj name="Equation" r:id="rId12" imgW="5587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959724" y="4354513"/>
                        <a:ext cx="984063" cy="7604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465513" y="182563"/>
            <a:ext cx="4983162" cy="6143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CP Bandwidth (cont.)</a:t>
            </a:r>
          </a:p>
        </p:txBody>
      </p:sp>
      <p:sp>
        <p:nvSpPr>
          <p:cNvPr id="2663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472305"/>
              </p:ext>
            </p:extLst>
          </p:nvPr>
        </p:nvGraphicFramePr>
        <p:xfrm>
          <a:off x="2444751" y="1136650"/>
          <a:ext cx="247491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41120" imgH="457200" progId="Equation.DSMT4">
                  <p:embed/>
                </p:oleObj>
              </mc:Choice>
              <mc:Fallback>
                <p:oleObj name="Equation" r:id="rId2" imgW="104112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1" y="1136650"/>
                        <a:ext cx="2474913" cy="10795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7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8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6639" name="Group 76"/>
          <p:cNvGrpSpPr>
            <a:grpSpLocks/>
          </p:cNvGrpSpPr>
          <p:nvPr/>
        </p:nvGrpSpPr>
        <p:grpSpPr bwMode="auto">
          <a:xfrm>
            <a:off x="3790950" y="2543177"/>
            <a:ext cx="4364038" cy="3395663"/>
            <a:chOff x="1428" y="1602"/>
            <a:chExt cx="2749" cy="2139"/>
          </a:xfrm>
        </p:grpSpPr>
        <p:sp>
          <p:nvSpPr>
            <p:cNvPr id="26640" name="Line 35"/>
            <p:cNvSpPr>
              <a:spLocks noChangeShapeType="1"/>
            </p:cNvSpPr>
            <p:nvPr/>
          </p:nvSpPr>
          <p:spPr bwMode="auto">
            <a:xfrm flipV="1">
              <a:off x="1428" y="2787"/>
              <a:ext cx="24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1" name="Line 43"/>
            <p:cNvSpPr>
              <a:spLocks noChangeShapeType="1"/>
            </p:cNvSpPr>
            <p:nvPr/>
          </p:nvSpPr>
          <p:spPr bwMode="auto">
            <a:xfrm flipH="1" flipV="1">
              <a:off x="2648" y="1917"/>
              <a:ext cx="0" cy="18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6630" name="Object 52"/>
            <p:cNvGraphicFramePr>
              <a:graphicFrameLocks noChangeAspect="1"/>
            </p:cNvGraphicFramePr>
            <p:nvPr/>
          </p:nvGraphicFramePr>
          <p:xfrm>
            <a:off x="1852" y="2931"/>
            <a:ext cx="256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52280" imgH="164880" progId="Equation.DSMT4">
                    <p:embed/>
                  </p:oleObj>
                </mc:Choice>
                <mc:Fallback>
                  <p:oleObj name="Equation" r:id="rId4" imgW="152280" imgH="164880" progId="Equation.DSMT4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2" y="2931"/>
                          <a:ext cx="256" cy="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42" name="Line 40"/>
            <p:cNvSpPr>
              <a:spLocks noChangeShapeType="1"/>
            </p:cNvSpPr>
            <p:nvPr/>
          </p:nvSpPr>
          <p:spPr bwMode="auto">
            <a:xfrm>
              <a:off x="2405" y="2438"/>
              <a:ext cx="477" cy="683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3" name="Line 41"/>
            <p:cNvSpPr>
              <a:spLocks noChangeShapeType="1"/>
            </p:cNvSpPr>
            <p:nvPr/>
          </p:nvSpPr>
          <p:spPr bwMode="auto">
            <a:xfrm flipV="1">
              <a:off x="1732" y="2194"/>
              <a:ext cx="1801" cy="122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6631" name="Object 54"/>
            <p:cNvGraphicFramePr>
              <a:graphicFrameLocks noChangeAspect="1"/>
            </p:cNvGraphicFramePr>
            <p:nvPr/>
          </p:nvGraphicFramePr>
          <p:xfrm>
            <a:off x="2176" y="2511"/>
            <a:ext cx="247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52280" imgH="164880" progId="Equation.DSMT4">
                    <p:embed/>
                  </p:oleObj>
                </mc:Choice>
                <mc:Fallback>
                  <p:oleObj name="Equation" r:id="rId6" imgW="152280" imgH="164880" progId="Equation.DSMT4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6" y="2511"/>
                          <a:ext cx="247" cy="2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44" name="Oval 57"/>
            <p:cNvSpPr>
              <a:spLocks noChangeArrowheads="1"/>
            </p:cNvSpPr>
            <p:nvPr/>
          </p:nvSpPr>
          <p:spPr bwMode="auto">
            <a:xfrm rot="-1961878">
              <a:off x="1535" y="2350"/>
              <a:ext cx="2189" cy="881"/>
            </a:xfrm>
            <a:prstGeom prst="ellips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5" name="Freeform 58"/>
            <p:cNvSpPr>
              <a:spLocks/>
            </p:cNvSpPr>
            <p:nvPr/>
          </p:nvSpPr>
          <p:spPr bwMode="auto">
            <a:xfrm>
              <a:off x="2904" y="2637"/>
              <a:ext cx="70" cy="140"/>
            </a:xfrm>
            <a:custGeom>
              <a:avLst/>
              <a:gdLst>
                <a:gd name="T0" fmla="*/ 0 w 70"/>
                <a:gd name="T1" fmla="*/ 0 h 140"/>
                <a:gd name="T2" fmla="*/ 58 w 70"/>
                <a:gd name="T3" fmla="*/ 43 h 140"/>
                <a:gd name="T4" fmla="*/ 70 w 70"/>
                <a:gd name="T5" fmla="*/ 140 h 140"/>
                <a:gd name="T6" fmla="*/ 0 60000 65536"/>
                <a:gd name="T7" fmla="*/ 0 60000 65536"/>
                <a:gd name="T8" fmla="*/ 0 60000 65536"/>
                <a:gd name="T9" fmla="*/ 0 w 70"/>
                <a:gd name="T10" fmla="*/ 0 h 140"/>
                <a:gd name="T11" fmla="*/ 70 w 70"/>
                <a:gd name="T12" fmla="*/ 140 h 1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0" h="140">
                  <a:moveTo>
                    <a:pt x="0" y="0"/>
                  </a:moveTo>
                  <a:cubicBezTo>
                    <a:pt x="10" y="7"/>
                    <a:pt x="46" y="20"/>
                    <a:pt x="58" y="43"/>
                  </a:cubicBezTo>
                  <a:cubicBezTo>
                    <a:pt x="70" y="66"/>
                    <a:pt x="68" y="120"/>
                    <a:pt x="70" y="14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6632" name="Object 59"/>
            <p:cNvGraphicFramePr>
              <a:graphicFrameLocks noChangeAspect="1"/>
            </p:cNvGraphicFramePr>
            <p:nvPr/>
          </p:nvGraphicFramePr>
          <p:xfrm>
            <a:off x="2993" y="2520"/>
            <a:ext cx="265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26720" imgH="139680" progId="Equation.DSMT4">
                    <p:embed/>
                  </p:oleObj>
                </mc:Choice>
                <mc:Fallback>
                  <p:oleObj name="Equation" r:id="rId8" imgW="126720" imgH="139680" progId="Equation.DSMT4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93" y="2520"/>
                          <a:ext cx="265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46" name="Line 60"/>
            <p:cNvSpPr>
              <a:spLocks noChangeShapeType="1"/>
            </p:cNvSpPr>
            <p:nvPr/>
          </p:nvSpPr>
          <p:spPr bwMode="auto">
            <a:xfrm flipV="1">
              <a:off x="2648" y="2160"/>
              <a:ext cx="325" cy="64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47" name="Group 64"/>
            <p:cNvGrpSpPr>
              <a:grpSpLocks/>
            </p:cNvGrpSpPr>
            <p:nvPr/>
          </p:nvGrpSpPr>
          <p:grpSpPr bwMode="auto">
            <a:xfrm rot="-5005535">
              <a:off x="2942" y="1936"/>
              <a:ext cx="66" cy="209"/>
              <a:chOff x="3507" y="2152"/>
              <a:chExt cx="66" cy="209"/>
            </a:xfrm>
          </p:grpSpPr>
          <p:sp>
            <p:nvSpPr>
              <p:cNvPr id="26650" name="Freeform 61"/>
              <p:cNvSpPr>
                <a:spLocks/>
              </p:cNvSpPr>
              <p:nvPr/>
            </p:nvSpPr>
            <p:spPr bwMode="auto">
              <a:xfrm flipH="1">
                <a:off x="3507" y="2152"/>
                <a:ext cx="66" cy="180"/>
              </a:xfrm>
              <a:custGeom>
                <a:avLst/>
                <a:gdLst>
                  <a:gd name="T0" fmla="*/ 139 w 139"/>
                  <a:gd name="T1" fmla="*/ 0 h 271"/>
                  <a:gd name="T2" fmla="*/ 34 w 139"/>
                  <a:gd name="T3" fmla="*/ 114 h 271"/>
                  <a:gd name="T4" fmla="*/ 4 w 139"/>
                  <a:gd name="T5" fmla="*/ 246 h 271"/>
                  <a:gd name="T6" fmla="*/ 7 w 139"/>
                  <a:gd name="T7" fmla="*/ 264 h 2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9"/>
                  <a:gd name="T13" fmla="*/ 0 h 271"/>
                  <a:gd name="T14" fmla="*/ 139 w 139"/>
                  <a:gd name="T15" fmla="*/ 271 h 2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9" h="271">
                    <a:moveTo>
                      <a:pt x="139" y="0"/>
                    </a:moveTo>
                    <a:cubicBezTo>
                      <a:pt x="97" y="36"/>
                      <a:pt x="56" y="73"/>
                      <a:pt x="34" y="114"/>
                    </a:cubicBezTo>
                    <a:cubicBezTo>
                      <a:pt x="12" y="155"/>
                      <a:pt x="8" y="221"/>
                      <a:pt x="4" y="246"/>
                    </a:cubicBezTo>
                    <a:cubicBezTo>
                      <a:pt x="0" y="271"/>
                      <a:pt x="3" y="267"/>
                      <a:pt x="7" y="264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51" name="Line 63"/>
              <p:cNvSpPr>
                <a:spLocks noChangeShapeType="1"/>
              </p:cNvSpPr>
              <p:nvPr/>
            </p:nvSpPr>
            <p:spPr bwMode="auto">
              <a:xfrm>
                <a:off x="3570" y="2325"/>
                <a:ext cx="0" cy="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26633" name="Object 65"/>
            <p:cNvGraphicFramePr>
              <a:graphicFrameLocks noChangeAspect="1"/>
            </p:cNvGraphicFramePr>
            <p:nvPr/>
          </p:nvGraphicFramePr>
          <p:xfrm>
            <a:off x="3079" y="1683"/>
            <a:ext cx="445" cy="3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91960" imgH="215640" progId="Equation.DSMT4">
                    <p:embed/>
                  </p:oleObj>
                </mc:Choice>
                <mc:Fallback>
                  <p:oleObj name="Equation" r:id="rId10" imgW="291960" imgH="215640" progId="Equation.DSMT4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9" y="1683"/>
                          <a:ext cx="445" cy="33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48" name="Text Box 70"/>
            <p:cNvSpPr txBox="1">
              <a:spLocks noChangeArrowheads="1"/>
            </p:cNvSpPr>
            <p:nvPr/>
          </p:nvSpPr>
          <p:spPr bwMode="auto">
            <a:xfrm>
              <a:off x="3990" y="2649"/>
              <a:ext cx="1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 dirty="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26649" name="Text Box 71"/>
            <p:cNvSpPr txBox="1">
              <a:spLocks noChangeArrowheads="1"/>
            </p:cNvSpPr>
            <p:nvPr/>
          </p:nvSpPr>
          <p:spPr bwMode="auto">
            <a:xfrm>
              <a:off x="2564" y="1602"/>
              <a:ext cx="1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 dirty="0">
                  <a:latin typeface="Times New Roman" pitchFamily="18" charset="0"/>
                </a:rPr>
                <a:t>y</a:t>
              </a:r>
            </a:p>
          </p:txBody>
        </p:sp>
      </p:grpSp>
      <p:graphicFrame>
        <p:nvGraphicFramePr>
          <p:cNvPr id="26627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487768"/>
              </p:ext>
            </p:extLst>
          </p:nvPr>
        </p:nvGraphicFramePr>
        <p:xfrm>
          <a:off x="7831138" y="4951413"/>
          <a:ext cx="1279525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45760" imgH="393480" progId="Equation.DSMT4">
                  <p:embed/>
                </p:oleObj>
              </mc:Choice>
              <mc:Fallback>
                <p:oleObj name="Equation" r:id="rId12" imgW="545760" imgH="393480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1138" y="4951413"/>
                        <a:ext cx="1279525" cy="912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862186"/>
              </p:ext>
            </p:extLst>
          </p:nvPr>
        </p:nvGraphicFramePr>
        <p:xfrm>
          <a:off x="5387976" y="1398588"/>
          <a:ext cx="2220913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939600" imgH="253800" progId="Equation.DSMT4">
                  <p:embed/>
                </p:oleObj>
              </mc:Choice>
              <mc:Fallback>
                <p:oleObj name="Equation" r:id="rId14" imgW="939600" imgH="253800" progId="Equation.DSMT4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7976" y="1398588"/>
                        <a:ext cx="2220913" cy="6080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426492"/>
              </p:ext>
            </p:extLst>
          </p:nvPr>
        </p:nvGraphicFramePr>
        <p:xfrm>
          <a:off x="7994650" y="1206500"/>
          <a:ext cx="137477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558720" imgH="431640" progId="Equation.DSMT4">
                  <p:embed/>
                </p:oleObj>
              </mc:Choice>
              <mc:Fallback>
                <p:oleObj name="Equation" r:id="rId16" imgW="558720" imgH="431640" progId="Equation.DSMT4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4650" y="1206500"/>
                        <a:ext cx="1374775" cy="10525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AE2286DA-29C8-49F3-B578-DA647F698463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793665" y="350874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(LHCP)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751388" y="276225"/>
            <a:ext cx="2690812" cy="611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1292226" y="1468438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Goals: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1366838" y="2403476"/>
            <a:ext cx="7884723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/>
              <a:t> Find the optimum dimensions of the CP patch</a:t>
            </a: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/>
              <a:t> Find the input impedance of the CP patch</a:t>
            </a: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/>
              <a:t> Find the pattern (axial-ratio) bandwidth of the CP patch</a:t>
            </a: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/>
              <a:t> Find the impedance bandwidth of the CP patch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AE2286DA-29C8-49F3-B578-DA647F69846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C4CA94-97D4-9067-EEA0-212EDDD8EA99}"/>
              </a:ext>
            </a:extLst>
          </p:cNvPr>
          <p:cNvSpPr txBox="1"/>
          <p:nvPr/>
        </p:nvSpPr>
        <p:spPr>
          <a:xfrm>
            <a:off x="1315019" y="5734050"/>
            <a:ext cx="9301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We use the electric current model, and thus work with the currents on the patch.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22393" y="167659"/>
            <a:ext cx="4916487" cy="6238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CP Bandwidth (cont.)</a:t>
            </a:r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648543"/>
              </p:ext>
            </p:extLst>
          </p:nvPr>
        </p:nvGraphicFramePr>
        <p:xfrm>
          <a:off x="4009731" y="2329174"/>
          <a:ext cx="2506026" cy="2295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07880" imgH="1193760" progId="Equation.DSMT4">
                  <p:embed/>
                </p:oleObj>
              </mc:Choice>
              <mc:Fallback>
                <p:oleObj name="Equation" r:id="rId2" imgW="1307880" imgH="11937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9731" y="2329174"/>
                        <a:ext cx="2506026" cy="22959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765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130399"/>
              </p:ext>
            </p:extLst>
          </p:nvPr>
        </p:nvGraphicFramePr>
        <p:xfrm>
          <a:off x="2578100" y="5138738"/>
          <a:ext cx="6788150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93880" imgH="761760" progId="Equation.DSMT4">
                  <p:embed/>
                </p:oleObj>
              </mc:Choice>
              <mc:Fallback>
                <p:oleObj name="Equation" r:id="rId4" imgW="3593880" imgH="7617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5138738"/>
                        <a:ext cx="6788150" cy="143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8" name="Rectangle 15"/>
          <p:cNvSpPr>
            <a:spLocks noChangeArrowheads="1"/>
          </p:cNvSpPr>
          <p:nvPr/>
        </p:nvSpPr>
        <p:spPr bwMode="auto">
          <a:xfrm>
            <a:off x="3188838" y="1859010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27659" name="Text Box 16"/>
          <p:cNvSpPr txBox="1">
            <a:spLocks noChangeArrowheads="1"/>
          </p:cNvSpPr>
          <p:nvPr/>
        </p:nvSpPr>
        <p:spPr bwMode="auto">
          <a:xfrm>
            <a:off x="1662150" y="4393869"/>
            <a:ext cx="1508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In our case:</a:t>
            </a:r>
          </a:p>
        </p:txBody>
      </p:sp>
      <p:graphicFrame>
        <p:nvGraphicFramePr>
          <p:cNvPr id="2765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304633"/>
              </p:ext>
            </p:extLst>
          </p:nvPr>
        </p:nvGraphicFramePr>
        <p:xfrm>
          <a:off x="3717925" y="1040292"/>
          <a:ext cx="16732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11000" imgH="203040" progId="Equation.DSMT4">
                  <p:embed/>
                </p:oleObj>
              </mc:Choice>
              <mc:Fallback>
                <p:oleObj name="Equation" r:id="rId6" imgW="711000" imgH="2030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7925" y="1040292"/>
                        <a:ext cx="1673225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0" name="Text Box 21"/>
          <p:cNvSpPr txBox="1">
            <a:spLocks noChangeArrowheads="1"/>
          </p:cNvSpPr>
          <p:nvPr/>
        </p:nvSpPr>
        <p:spPr bwMode="auto">
          <a:xfrm>
            <a:off x="1427969" y="1046449"/>
            <a:ext cx="207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From ECE 6340: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5068E0C-6F68-5ACA-0693-35D496F044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637259"/>
              </p:ext>
            </p:extLst>
          </p:nvPr>
        </p:nvGraphicFramePr>
        <p:xfrm>
          <a:off x="7770046" y="2213463"/>
          <a:ext cx="1358980" cy="619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63280" imgH="393480" progId="Equation.DSMT4">
                  <p:embed/>
                </p:oleObj>
              </mc:Choice>
              <mc:Fallback>
                <p:oleObj name="Equation" r:id="rId8" imgW="863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770046" y="2213463"/>
                        <a:ext cx="1358980" cy="6195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5">
            <a:extLst>
              <a:ext uri="{FF2B5EF4-FFF2-40B4-BE49-F238E27FC236}">
                <a16:creationId xmlns:a16="http://schemas.microsoft.com/office/drawing/2014/main" id="{1BCE6063-E9A2-48E4-1AD8-188BEB297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653" y="2345478"/>
            <a:ext cx="4568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with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49689" y="222250"/>
            <a:ext cx="4916487" cy="6238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CP Bandwidth (cont.)</a:t>
            </a:r>
          </a:p>
        </p:txBody>
      </p:sp>
      <p:sp>
        <p:nvSpPr>
          <p:cNvPr id="2867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7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4140"/>
              </p:ext>
            </p:extLst>
          </p:nvPr>
        </p:nvGraphicFramePr>
        <p:xfrm>
          <a:off x="3378200" y="1700213"/>
          <a:ext cx="594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16120" imgH="266400" progId="Equation.DSMT4">
                  <p:embed/>
                </p:oleObj>
              </mc:Choice>
              <mc:Fallback>
                <p:oleObj name="Equation" r:id="rId2" imgW="2616120" imgH="266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1700213"/>
                        <a:ext cx="5943600" cy="5969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594065"/>
              </p:ext>
            </p:extLst>
          </p:nvPr>
        </p:nvGraphicFramePr>
        <p:xfrm>
          <a:off x="6643689" y="3379789"/>
          <a:ext cx="16160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10891" imgH="177723" progId="Equation.DSMT4">
                  <p:embed/>
                </p:oleObj>
              </mc:Choice>
              <mc:Fallback>
                <p:oleObj name="Equation" r:id="rId4" imgW="710891" imgH="177723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9" y="3379789"/>
                        <a:ext cx="1616075" cy="4095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1" name="Rectangle 10"/>
          <p:cNvSpPr>
            <a:spLocks noChangeArrowheads="1"/>
          </p:cNvSpPr>
          <p:nvPr/>
        </p:nvSpPr>
        <p:spPr bwMode="auto">
          <a:xfrm>
            <a:off x="2568575" y="1830388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Set</a:t>
            </a:r>
          </a:p>
        </p:txBody>
      </p:sp>
      <p:sp>
        <p:nvSpPr>
          <p:cNvPr id="28682" name="Text Box 13"/>
          <p:cNvSpPr txBox="1">
            <a:spLocks noChangeArrowheads="1"/>
          </p:cNvSpPr>
          <p:nvPr/>
        </p:nvSpPr>
        <p:spPr bwMode="auto">
          <a:xfrm>
            <a:off x="3321050" y="3384551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From a </a:t>
            </a:r>
            <a:r>
              <a:rPr lang="en-US" sz="2000" u="sng" dirty="0">
                <a:solidFill>
                  <a:srgbClr val="0000FF"/>
                </a:solidFill>
              </a:rPr>
              <a:t>numerical</a:t>
            </a:r>
            <a:r>
              <a:rPr lang="en-US" sz="2000" dirty="0">
                <a:solidFill>
                  <a:srgbClr val="0000FF"/>
                </a:solidFill>
              </a:rPr>
              <a:t> solution: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94089" y="177800"/>
            <a:ext cx="4903787" cy="5984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CP Bandwidth (cont.)</a:t>
            </a:r>
          </a:p>
        </p:txBody>
      </p:sp>
      <p:sp>
        <p:nvSpPr>
          <p:cNvPr id="2970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96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401076"/>
              </p:ext>
            </p:extLst>
          </p:nvPr>
        </p:nvGraphicFramePr>
        <p:xfrm>
          <a:off x="4083619" y="1070948"/>
          <a:ext cx="2730500" cy="132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09400" imgH="685800" progId="Equation.DSMT4">
                  <p:embed/>
                </p:oleObj>
              </mc:Choice>
              <mc:Fallback>
                <p:oleObj name="Equation" r:id="rId2" imgW="1409400" imgH="685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3619" y="1070948"/>
                        <a:ext cx="2730500" cy="1322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137097"/>
              </p:ext>
            </p:extLst>
          </p:nvPr>
        </p:nvGraphicFramePr>
        <p:xfrm>
          <a:off x="3518469" y="2649917"/>
          <a:ext cx="16891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2087" imgH="863225" progId="Equation.3">
                  <p:embed/>
                </p:oleObj>
              </mc:Choice>
              <mc:Fallback>
                <p:oleObj name="Equation" r:id="rId4" imgW="952087" imgH="86322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8469" y="2649917"/>
                        <a:ext cx="1689100" cy="153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789203"/>
              </p:ext>
            </p:extLst>
          </p:nvPr>
        </p:nvGraphicFramePr>
        <p:xfrm>
          <a:off x="8036232" y="5394786"/>
          <a:ext cx="2381250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91880" imgH="419040" progId="Equation.DSMT4">
                  <p:embed/>
                </p:oleObj>
              </mc:Choice>
              <mc:Fallback>
                <p:oleObj name="Equation" r:id="rId6" imgW="1091880" imgH="419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6232" y="5394786"/>
                        <a:ext cx="2381250" cy="9159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7" name="Rectangle 10"/>
          <p:cNvSpPr>
            <a:spLocks noChangeArrowheads="1"/>
          </p:cNvSpPr>
          <p:nvPr/>
        </p:nvSpPr>
        <p:spPr bwMode="auto">
          <a:xfrm>
            <a:off x="1948051" y="4630099"/>
            <a:ext cx="1289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Therefore,</a:t>
            </a:r>
          </a:p>
        </p:txBody>
      </p:sp>
      <p:sp>
        <p:nvSpPr>
          <p:cNvPr id="29708" name="Rectangle 11"/>
          <p:cNvSpPr>
            <a:spLocks noChangeArrowheads="1"/>
          </p:cNvSpPr>
          <p:nvPr/>
        </p:nvSpPr>
        <p:spPr bwMode="auto">
          <a:xfrm>
            <a:off x="7501030" y="4822612"/>
            <a:ext cx="20357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29709" name="Rectangle 12"/>
          <p:cNvSpPr>
            <a:spLocks noChangeArrowheads="1"/>
          </p:cNvSpPr>
          <p:nvPr/>
        </p:nvSpPr>
        <p:spPr bwMode="auto">
          <a:xfrm>
            <a:off x="2961280" y="2501049"/>
            <a:ext cx="399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29710" name="Rectangle 13"/>
          <p:cNvSpPr>
            <a:spLocks noChangeArrowheads="1"/>
          </p:cNvSpPr>
          <p:nvPr/>
        </p:nvSpPr>
        <p:spPr bwMode="auto">
          <a:xfrm>
            <a:off x="1989090" y="1122624"/>
            <a:ext cx="23066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29701" name="Object 1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023034"/>
              </p:ext>
            </p:extLst>
          </p:nvPr>
        </p:nvGraphicFramePr>
        <p:xfrm>
          <a:off x="3369480" y="4420880"/>
          <a:ext cx="27384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96800" imgH="419040" progId="Equation.DSMT4">
                  <p:embed/>
                </p:oleObj>
              </mc:Choice>
              <mc:Fallback>
                <p:oleObj name="Equation" r:id="rId8" imgW="1396800" imgH="419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9480" y="4420880"/>
                        <a:ext cx="273843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697062"/>
              </p:ext>
            </p:extLst>
          </p:nvPr>
        </p:nvGraphicFramePr>
        <p:xfrm>
          <a:off x="1557339" y="5618164"/>
          <a:ext cx="36353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866600" imgH="457200" progId="Equation.DSMT4">
                  <p:embed/>
                </p:oleObj>
              </mc:Choice>
              <mc:Fallback>
                <p:oleObj name="Equation" r:id="rId10" imgW="1866600" imgH="4572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9" y="5618164"/>
                        <a:ext cx="3635375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40089" y="174625"/>
            <a:ext cx="6021387" cy="611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Impedance Bandwidth</a:t>
            </a: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800765"/>
              </p:ext>
            </p:extLst>
          </p:nvPr>
        </p:nvGraphicFramePr>
        <p:xfrm>
          <a:off x="1617663" y="947738"/>
          <a:ext cx="6818312" cy="367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09880" imgH="2057400" progId="Equation.DSMT4">
                  <p:embed/>
                </p:oleObj>
              </mc:Choice>
              <mc:Fallback>
                <p:oleObj name="Equation" r:id="rId2" imgW="3809880" imgH="2057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947738"/>
                        <a:ext cx="6818312" cy="3675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2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55017"/>
              </p:ext>
            </p:extLst>
          </p:nvPr>
        </p:nvGraphicFramePr>
        <p:xfrm>
          <a:off x="5875338" y="5008563"/>
          <a:ext cx="190500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01309" imgH="215806" progId="Equation.DSMT4">
                  <p:embed/>
                </p:oleObj>
              </mc:Choice>
              <mc:Fallback>
                <p:oleObj name="Equation" r:id="rId4" imgW="901309" imgH="215806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5338" y="5008563"/>
                        <a:ext cx="1905000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4987925" y="5081588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2849564" y="6027738"/>
            <a:ext cx="28266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/>
              <a:t>Note:</a:t>
            </a:r>
            <a:r>
              <a:rPr lang="en-US" sz="2000" dirty="0"/>
              <a:t>  At </a:t>
            </a:r>
            <a:r>
              <a:rPr lang="en-US" sz="2000" i="1" dirty="0">
                <a:latin typeface="Times New Roman" pitchFamily="18" charset="0"/>
              </a:rPr>
              <a:t>x</a:t>
            </a:r>
            <a:r>
              <a:rPr lang="en-US" sz="2000" dirty="0"/>
              <a:t> </a:t>
            </a:r>
            <a:r>
              <a:rPr lang="en-US" sz="2000" dirty="0">
                <a:latin typeface="Times New Roman" pitchFamily="18" charset="0"/>
              </a:rPr>
              <a:t>= 0</a:t>
            </a:r>
            <a:r>
              <a:rPr lang="en-US" sz="2000" dirty="0"/>
              <a:t> we have</a:t>
            </a:r>
          </a:p>
        </p:txBody>
      </p:sp>
      <p:graphicFrame>
        <p:nvGraphicFramePr>
          <p:cNvPr id="307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843745"/>
              </p:ext>
            </p:extLst>
          </p:nvPr>
        </p:nvGraphicFramePr>
        <p:xfrm>
          <a:off x="5672138" y="5927726"/>
          <a:ext cx="228441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60160" imgH="419040" progId="Equation.DSMT4">
                  <p:embed/>
                </p:oleObj>
              </mc:Choice>
              <mc:Fallback>
                <p:oleObj name="Equation" r:id="rId6" imgW="1460160" imgH="419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2138" y="5927726"/>
                        <a:ext cx="2284412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7A2AFEEE-2074-23D2-E39A-F6B78B511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3406" y="2056745"/>
            <a:ext cx="10761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(LHCP)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880386"/>
              </p:ext>
            </p:extLst>
          </p:nvPr>
        </p:nvGraphicFramePr>
        <p:xfrm>
          <a:off x="2189163" y="1046163"/>
          <a:ext cx="45751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84120" imgH="419040" progId="Equation.DSMT4">
                  <p:embed/>
                </p:oleObj>
              </mc:Choice>
              <mc:Fallback>
                <p:oleObj name="Equation" r:id="rId2" imgW="218412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9163" y="1046163"/>
                        <a:ext cx="4575175" cy="8763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3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701053"/>
              </p:ext>
            </p:extLst>
          </p:nvPr>
        </p:nvGraphicFramePr>
        <p:xfrm>
          <a:off x="1361000" y="2351548"/>
          <a:ext cx="43751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30320" imgH="444240" progId="Equation.DSMT4">
                  <p:embed/>
                </p:oleObj>
              </mc:Choice>
              <mc:Fallback>
                <p:oleObj name="Equation" r:id="rId4" imgW="1930320" imgH="444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1000" y="2351548"/>
                        <a:ext cx="4375150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4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641408"/>
              </p:ext>
            </p:extLst>
          </p:nvPr>
        </p:nvGraphicFramePr>
        <p:xfrm>
          <a:off x="7360059" y="2378126"/>
          <a:ext cx="2446338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30040" imgH="469800" progId="Equation.DSMT4">
                  <p:embed/>
                </p:oleObj>
              </mc:Choice>
              <mc:Fallback>
                <p:oleObj name="Equation" r:id="rId6" imgW="1130040" imgH="469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0059" y="2378126"/>
                        <a:ext cx="2446338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4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714556"/>
              </p:ext>
            </p:extLst>
          </p:nvPr>
        </p:nvGraphicFramePr>
        <p:xfrm>
          <a:off x="7697583" y="5538789"/>
          <a:ext cx="1408112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09480" imgH="253800" progId="Equation.DSMT4">
                  <p:embed/>
                </p:oleObj>
              </mc:Choice>
              <mc:Fallback>
                <p:oleObj name="Equation" r:id="rId8" imgW="609480" imgH="253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7583" y="5538789"/>
                        <a:ext cx="1408112" cy="5937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6" name="Rectangle 13"/>
          <p:cNvSpPr>
            <a:spLocks noChangeArrowheads="1"/>
          </p:cNvSpPr>
          <p:nvPr/>
        </p:nvSpPr>
        <p:spPr bwMode="auto">
          <a:xfrm>
            <a:off x="2008234" y="3878414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Set</a:t>
            </a:r>
          </a:p>
        </p:txBody>
      </p:sp>
      <p:graphicFrame>
        <p:nvGraphicFramePr>
          <p:cNvPr id="31750" name="Object 1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477784"/>
              </p:ext>
            </p:extLst>
          </p:nvPr>
        </p:nvGraphicFramePr>
        <p:xfrm>
          <a:off x="2624185" y="3833964"/>
          <a:ext cx="12842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60240" imgH="228600" progId="Equation.DSMT4">
                  <p:embed/>
                </p:oleObj>
              </mc:Choice>
              <mc:Fallback>
                <p:oleObj name="Equation" r:id="rId10" imgW="66024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85" y="3833964"/>
                        <a:ext cx="1284287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7" name="AutoShape 16"/>
          <p:cNvSpPr>
            <a:spLocks noChangeArrowheads="1"/>
          </p:cNvSpPr>
          <p:nvPr/>
        </p:nvSpPr>
        <p:spPr bwMode="auto">
          <a:xfrm>
            <a:off x="6913968" y="5714639"/>
            <a:ext cx="371475" cy="273050"/>
          </a:xfrm>
          <a:prstGeom prst="rightArrow">
            <a:avLst>
              <a:gd name="adj1" fmla="val 50000"/>
              <a:gd name="adj2" fmla="val 34012"/>
            </a:avLst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7"/>
          <p:cNvSpPr>
            <a:spLocks noChangeArrowheads="1"/>
          </p:cNvSpPr>
          <p:nvPr/>
        </p:nvSpPr>
        <p:spPr bwMode="auto">
          <a:xfrm>
            <a:off x="9392464" y="5693438"/>
            <a:ext cx="2171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(derivation omitted)</a:t>
            </a:r>
          </a:p>
        </p:txBody>
      </p:sp>
      <p:sp>
        <p:nvSpPr>
          <p:cNvPr id="120851" name="Rectangle 19"/>
          <p:cNvSpPr>
            <a:spLocks noGrp="1" noChangeArrowheads="1"/>
          </p:cNvSpPr>
          <p:nvPr>
            <p:ph type="title"/>
          </p:nvPr>
        </p:nvSpPr>
        <p:spPr>
          <a:xfrm>
            <a:off x="2819401" y="219075"/>
            <a:ext cx="6924675" cy="611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Impedance Bandwidth (cont.)</a:t>
            </a:r>
          </a:p>
        </p:txBody>
      </p:sp>
      <p:sp>
        <p:nvSpPr>
          <p:cNvPr id="31760" name="Text Box 20"/>
          <p:cNvSpPr txBox="1">
            <a:spLocks noChangeArrowheads="1"/>
          </p:cNvSpPr>
          <p:nvPr/>
        </p:nvSpPr>
        <p:spPr bwMode="auto">
          <a:xfrm>
            <a:off x="3983085" y="3840315"/>
            <a:ext cx="2160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(bandwidth limits)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2" name="AutoShape 16">
            <a:extLst>
              <a:ext uri="{FF2B5EF4-FFF2-40B4-BE49-F238E27FC236}">
                <a16:creationId xmlns:a16="http://schemas.microsoft.com/office/drawing/2014/main" id="{6A0F21C1-C0EF-E202-8758-2BE3D096C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8162" y="3964497"/>
            <a:ext cx="371475" cy="273050"/>
          </a:xfrm>
          <a:prstGeom prst="rightArrow">
            <a:avLst>
              <a:gd name="adj1" fmla="val 50000"/>
              <a:gd name="adj2" fmla="val 34012"/>
            </a:avLst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3272A01-1E1A-C38B-CC5F-E1ADC3B22F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157166"/>
              </p:ext>
            </p:extLst>
          </p:nvPr>
        </p:nvGraphicFramePr>
        <p:xfrm>
          <a:off x="7519271" y="3717413"/>
          <a:ext cx="221932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43000" imgH="393480" progId="Equation.DSMT4">
                  <p:embed/>
                </p:oleObj>
              </mc:Choice>
              <mc:Fallback>
                <p:oleObj name="Equation" r:id="rId12" imgW="1143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519271" y="3717413"/>
                        <a:ext cx="2219325" cy="765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7EB2734-3A63-8F04-8483-014DBF9CA4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268000"/>
              </p:ext>
            </p:extLst>
          </p:nvPr>
        </p:nvGraphicFramePr>
        <p:xfrm>
          <a:off x="3045542" y="5006617"/>
          <a:ext cx="3469641" cy="146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981080" imgH="838080" progId="Equation.DSMT4">
                  <p:embed/>
                </p:oleObj>
              </mc:Choice>
              <mc:Fallback>
                <p:oleObj name="Equation" r:id="rId14" imgW="198108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045542" y="5006617"/>
                        <a:ext cx="3469641" cy="146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utoShape 16">
            <a:extLst>
              <a:ext uri="{FF2B5EF4-FFF2-40B4-BE49-F238E27FC236}">
                <a16:creationId xmlns:a16="http://schemas.microsoft.com/office/drawing/2014/main" id="{105E93E7-0663-EA9C-5E95-BA26C9120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8394" y="5653187"/>
            <a:ext cx="371475" cy="273050"/>
          </a:xfrm>
          <a:prstGeom prst="rightArrow">
            <a:avLst>
              <a:gd name="adj1" fmla="val 50000"/>
              <a:gd name="adj2" fmla="val 34012"/>
            </a:avLst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7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506223"/>
              </p:ext>
            </p:extLst>
          </p:nvPr>
        </p:nvGraphicFramePr>
        <p:xfrm>
          <a:off x="3513138" y="1404938"/>
          <a:ext cx="360203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38000" imgH="266400" progId="Equation.DSMT4">
                  <p:embed/>
                </p:oleObj>
              </mc:Choice>
              <mc:Fallback>
                <p:oleObj name="Equation" r:id="rId2" imgW="1638000" imgH="26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3138" y="1404938"/>
                        <a:ext cx="3602037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Rectangle 7"/>
          <p:cNvSpPr>
            <a:spLocks noChangeArrowheads="1"/>
          </p:cNvSpPr>
          <p:nvPr/>
        </p:nvSpPr>
        <p:spPr bwMode="auto">
          <a:xfrm>
            <a:off x="2272259" y="1551011"/>
            <a:ext cx="7760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</a:t>
            </a:r>
          </a:p>
        </p:txBody>
      </p:sp>
      <p:sp>
        <p:nvSpPr>
          <p:cNvPr id="126988" name="Rectangle 12"/>
          <p:cNvSpPr>
            <a:spLocks noGrp="1" noChangeArrowheads="1"/>
          </p:cNvSpPr>
          <p:nvPr>
            <p:ph type="title"/>
          </p:nvPr>
        </p:nvSpPr>
        <p:spPr>
          <a:xfrm>
            <a:off x="2668589" y="246064"/>
            <a:ext cx="7089775" cy="61118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Impedance Bandwidth (cont.)</a:t>
            </a:r>
          </a:p>
        </p:txBody>
      </p:sp>
      <p:graphicFrame>
        <p:nvGraphicFramePr>
          <p:cNvPr id="3277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479713"/>
              </p:ext>
            </p:extLst>
          </p:nvPr>
        </p:nvGraphicFramePr>
        <p:xfrm>
          <a:off x="4857750" y="4405314"/>
          <a:ext cx="1925638" cy="195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76240" imgH="888840" progId="Equation.DSMT4">
                  <p:embed/>
                </p:oleObj>
              </mc:Choice>
              <mc:Fallback>
                <p:oleObj name="Equation" r:id="rId4" imgW="876240" imgH="8888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4405314"/>
                        <a:ext cx="1925638" cy="195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Rectangle 16"/>
          <p:cNvSpPr>
            <a:spLocks noChangeArrowheads="1"/>
          </p:cNvSpPr>
          <p:nvPr/>
        </p:nvSpPr>
        <p:spPr bwMode="auto">
          <a:xfrm>
            <a:off x="3821730" y="2397172"/>
            <a:ext cx="3202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32777" name="Rectangle 17"/>
          <p:cNvSpPr>
            <a:spLocks noChangeArrowheads="1"/>
          </p:cNvSpPr>
          <p:nvPr/>
        </p:nvSpPr>
        <p:spPr bwMode="auto">
          <a:xfrm>
            <a:off x="1143001" y="3803650"/>
            <a:ext cx="5768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 band edges (in normalized frequency) are then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880757"/>
              </p:ext>
            </p:extLst>
          </p:nvPr>
        </p:nvGraphicFramePr>
        <p:xfrm>
          <a:off x="4608512" y="2398712"/>
          <a:ext cx="1590145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61760" imgH="457200" progId="Equation.DSMT4">
                  <p:embed/>
                </p:oleObj>
              </mc:Choice>
              <mc:Fallback>
                <p:oleObj name="Equation" r:id="rId6" imgW="7617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08512" y="2398712"/>
                        <a:ext cx="1590145" cy="954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7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73752"/>
              </p:ext>
            </p:extLst>
          </p:nvPr>
        </p:nvGraphicFramePr>
        <p:xfrm>
          <a:off x="4606925" y="2887663"/>
          <a:ext cx="2787650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07880" imgH="482400" progId="Equation.DSMT4">
                  <p:embed/>
                </p:oleObj>
              </mc:Choice>
              <mc:Fallback>
                <p:oleObj name="Equation" r:id="rId2" imgW="1307880" imgH="482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925" y="2887663"/>
                        <a:ext cx="2787650" cy="1023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79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126916"/>
              </p:ext>
            </p:extLst>
          </p:nvPr>
        </p:nvGraphicFramePr>
        <p:xfrm>
          <a:off x="6497496" y="5122080"/>
          <a:ext cx="2274887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2200" imgH="457200" progId="Equation.DSMT4">
                  <p:embed/>
                </p:oleObj>
              </mc:Choice>
              <mc:Fallback>
                <p:oleObj name="Equation" r:id="rId4" imgW="9522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7496" y="5122080"/>
                        <a:ext cx="2274887" cy="10906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1" name="Rectangle 11"/>
          <p:cNvSpPr>
            <a:spLocks noChangeArrowheads="1"/>
          </p:cNvSpPr>
          <p:nvPr/>
        </p:nvSpPr>
        <p:spPr bwMode="auto">
          <a:xfrm>
            <a:off x="5035409" y="4461679"/>
            <a:ext cx="8700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</a:t>
            </a:r>
          </a:p>
        </p:txBody>
      </p:sp>
      <p:sp>
        <p:nvSpPr>
          <p:cNvPr id="33802" name="Rectangle 12"/>
          <p:cNvSpPr>
            <a:spLocks noChangeArrowheads="1"/>
          </p:cNvSpPr>
          <p:nvPr/>
        </p:nvSpPr>
        <p:spPr bwMode="auto">
          <a:xfrm>
            <a:off x="3302095" y="2765592"/>
            <a:ext cx="8222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</a:t>
            </a:r>
          </a:p>
        </p:txBody>
      </p:sp>
      <p:graphicFrame>
        <p:nvGraphicFramePr>
          <p:cNvPr id="33796" name="Object 1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57962"/>
              </p:ext>
            </p:extLst>
          </p:nvPr>
        </p:nvGraphicFramePr>
        <p:xfrm>
          <a:off x="2008677" y="1298053"/>
          <a:ext cx="3836784" cy="933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879560" imgH="457200" progId="Equation.DSMT4">
                  <p:embed/>
                </p:oleObj>
              </mc:Choice>
              <mc:Fallback>
                <p:oleObj name="Equation" r:id="rId6" imgW="1879560" imgH="457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8677" y="1298053"/>
                        <a:ext cx="3836784" cy="9333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65" name="Rectangle 17"/>
          <p:cNvSpPr>
            <a:spLocks noGrp="1" noChangeArrowheads="1"/>
          </p:cNvSpPr>
          <p:nvPr>
            <p:ph type="title"/>
          </p:nvPr>
        </p:nvSpPr>
        <p:spPr>
          <a:xfrm>
            <a:off x="2767013" y="193675"/>
            <a:ext cx="6908800" cy="611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Impedance Bandwidth 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Rectangle 12"/>
          <p:cNvSpPr>
            <a:spLocks noChangeArrowheads="1"/>
          </p:cNvSpPr>
          <p:nvPr/>
        </p:nvSpPr>
        <p:spPr bwMode="auto">
          <a:xfrm>
            <a:off x="4376382" y="4557713"/>
            <a:ext cx="3521122" cy="11049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Rectangle 11"/>
          <p:cNvSpPr>
            <a:spLocks noChangeArrowheads="1"/>
          </p:cNvSpPr>
          <p:nvPr/>
        </p:nvSpPr>
        <p:spPr bwMode="auto">
          <a:xfrm>
            <a:off x="4212609" y="1482725"/>
            <a:ext cx="3875964" cy="2508250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873626" y="207963"/>
            <a:ext cx="2505075" cy="4873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 </a:t>
            </a:r>
          </a:p>
        </p:txBody>
      </p:sp>
      <p:sp>
        <p:nvSpPr>
          <p:cNvPr id="3482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56613"/>
              </p:ext>
            </p:extLst>
          </p:nvPr>
        </p:nvGraphicFramePr>
        <p:xfrm>
          <a:off x="4945063" y="1592263"/>
          <a:ext cx="2328862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91880" imgH="419040" progId="Equation.DSMT4">
                  <p:embed/>
                </p:oleObj>
              </mc:Choice>
              <mc:Fallback>
                <p:oleObj name="Equation" r:id="rId2" imgW="109188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5063" y="1592263"/>
                        <a:ext cx="2328862" cy="896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6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81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984691"/>
              </p:ext>
            </p:extLst>
          </p:nvPr>
        </p:nvGraphicFramePr>
        <p:xfrm>
          <a:off x="4591050" y="2749550"/>
          <a:ext cx="3121025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60160" imgH="457200" progId="Equation.DSMT4">
                  <p:embed/>
                </p:oleObj>
              </mc:Choice>
              <mc:Fallback>
                <p:oleObj name="Equation" r:id="rId4" imgW="146016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1050" y="2749550"/>
                        <a:ext cx="3121025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7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82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556844"/>
              </p:ext>
            </p:extLst>
          </p:nvPr>
        </p:nvGraphicFramePr>
        <p:xfrm>
          <a:off x="4448176" y="4667251"/>
          <a:ext cx="327977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87240" imgH="431640" progId="Equation.DSMT4">
                  <p:embed/>
                </p:oleObj>
              </mc:Choice>
              <mc:Fallback>
                <p:oleObj name="Equation" r:id="rId6" imgW="158724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176" y="4667251"/>
                        <a:ext cx="3279775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8" name="Text Box 13"/>
          <p:cNvSpPr txBox="1">
            <a:spLocks noChangeArrowheads="1"/>
          </p:cNvSpPr>
          <p:nvPr/>
        </p:nvSpPr>
        <p:spPr bwMode="auto">
          <a:xfrm>
            <a:off x="1973397" y="2498713"/>
            <a:ext cx="18910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CP antenna </a:t>
            </a:r>
          </a:p>
        </p:txBody>
      </p:sp>
      <p:sp>
        <p:nvSpPr>
          <p:cNvPr id="34829" name="Text Box 14"/>
          <p:cNvSpPr txBox="1">
            <a:spLocks noChangeArrowheads="1"/>
          </p:cNvSpPr>
          <p:nvPr/>
        </p:nvSpPr>
        <p:spPr bwMode="auto">
          <a:xfrm>
            <a:off x="2032997" y="4845052"/>
            <a:ext cx="22413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Linear antenna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965513" y="251650"/>
            <a:ext cx="6467475" cy="611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Amplitude of Patch Currents</a:t>
            </a:r>
          </a:p>
        </p:txBody>
      </p:sp>
      <p:graphicFrame>
        <p:nvGraphicFramePr>
          <p:cNvPr id="2050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111683"/>
              </p:ext>
            </p:extLst>
          </p:nvPr>
        </p:nvGraphicFramePr>
        <p:xfrm>
          <a:off x="4633913" y="5922963"/>
          <a:ext cx="10604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480" imgH="228600" progId="Equation.DSMT4">
                  <p:embed/>
                </p:oleObj>
              </mc:Choice>
              <mc:Fallback>
                <p:oleObj name="Equation" r:id="rId2" imgW="609480" imgH="228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913" y="5922963"/>
                        <a:ext cx="106045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26"/>
          <p:cNvSpPr txBox="1">
            <a:spLocks noChangeArrowheads="1"/>
          </p:cNvSpPr>
          <p:nvPr/>
        </p:nvSpPr>
        <p:spPr bwMode="auto">
          <a:xfrm>
            <a:off x="311150" y="1633352"/>
            <a:ext cx="1160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Find the patch currents (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 and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en-US" sz="2000" dirty="0">
                <a:solidFill>
                  <a:srgbClr val="0000FF"/>
                </a:solidFill>
              </a:rPr>
              <a:t> directions), </a:t>
            </a:r>
            <a:r>
              <a:rPr lang="en-US" dirty="0">
                <a:solidFill>
                  <a:srgbClr val="0000FF"/>
                </a:solidFill>
              </a:rPr>
              <a:t>and</a:t>
            </a:r>
            <a:r>
              <a:rPr lang="en-US" sz="2000" dirty="0">
                <a:solidFill>
                  <a:srgbClr val="0000FF"/>
                </a:solidFill>
              </a:rPr>
              <a:t> then relate them to the input impedance of the patch. 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AE2286DA-29C8-49F3-B578-DA647F69846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314575" y="2679701"/>
            <a:ext cx="7270750" cy="2894013"/>
            <a:chOff x="1133475" y="1358900"/>
            <a:chExt cx="7270750" cy="2894013"/>
          </a:xfrm>
        </p:grpSpPr>
        <p:sp>
          <p:nvSpPr>
            <p:cNvPr id="2064" name="Freeform 5"/>
            <p:cNvSpPr>
              <a:spLocks/>
            </p:cNvSpPr>
            <p:nvPr/>
          </p:nvSpPr>
          <p:spPr bwMode="auto">
            <a:xfrm>
              <a:off x="1193800" y="1689100"/>
              <a:ext cx="7210425" cy="2563813"/>
            </a:xfrm>
            <a:custGeom>
              <a:avLst/>
              <a:gdLst>
                <a:gd name="T0" fmla="*/ 1283 w 4542"/>
                <a:gd name="T1" fmla="*/ 146 h 1670"/>
                <a:gd name="T2" fmla="*/ 876 w 4542"/>
                <a:gd name="T3" fmla="*/ 296 h 1670"/>
                <a:gd name="T4" fmla="*/ 803 w 4542"/>
                <a:gd name="T5" fmla="*/ 418 h 1670"/>
                <a:gd name="T6" fmla="*/ 665 w 4542"/>
                <a:gd name="T7" fmla="*/ 653 h 1670"/>
                <a:gd name="T8" fmla="*/ 592 w 4542"/>
                <a:gd name="T9" fmla="*/ 775 h 1670"/>
                <a:gd name="T10" fmla="*/ 479 w 4542"/>
                <a:gd name="T11" fmla="*/ 937 h 1670"/>
                <a:gd name="T12" fmla="*/ 179 w 4542"/>
                <a:gd name="T13" fmla="*/ 1213 h 1670"/>
                <a:gd name="T14" fmla="*/ 106 w 4542"/>
                <a:gd name="T15" fmla="*/ 1278 h 1670"/>
                <a:gd name="T16" fmla="*/ 41 w 4542"/>
                <a:gd name="T17" fmla="*/ 1342 h 1670"/>
                <a:gd name="T18" fmla="*/ 33 w 4542"/>
                <a:gd name="T19" fmla="*/ 1367 h 1670"/>
                <a:gd name="T20" fmla="*/ 16 w 4542"/>
                <a:gd name="T21" fmla="*/ 1383 h 1670"/>
                <a:gd name="T22" fmla="*/ 0 w 4542"/>
                <a:gd name="T23" fmla="*/ 1432 h 1670"/>
                <a:gd name="T24" fmla="*/ 41 w 4542"/>
                <a:gd name="T25" fmla="*/ 1505 h 1670"/>
                <a:gd name="T26" fmla="*/ 89 w 4542"/>
                <a:gd name="T27" fmla="*/ 1537 h 1670"/>
                <a:gd name="T28" fmla="*/ 1598 w 4542"/>
                <a:gd name="T29" fmla="*/ 1545 h 1670"/>
                <a:gd name="T30" fmla="*/ 2012 w 4542"/>
                <a:gd name="T31" fmla="*/ 1561 h 1670"/>
                <a:gd name="T32" fmla="*/ 2596 w 4542"/>
                <a:gd name="T33" fmla="*/ 1602 h 1670"/>
                <a:gd name="T34" fmla="*/ 2686 w 4542"/>
                <a:gd name="T35" fmla="*/ 1618 h 1670"/>
                <a:gd name="T36" fmla="*/ 3034 w 4542"/>
                <a:gd name="T37" fmla="*/ 1634 h 1670"/>
                <a:gd name="T38" fmla="*/ 3343 w 4542"/>
                <a:gd name="T39" fmla="*/ 1659 h 1670"/>
                <a:gd name="T40" fmla="*/ 3635 w 4542"/>
                <a:gd name="T41" fmla="*/ 1626 h 1670"/>
                <a:gd name="T42" fmla="*/ 3847 w 4542"/>
                <a:gd name="T43" fmla="*/ 1509 h 1670"/>
                <a:gd name="T44" fmla="*/ 3911 w 4542"/>
                <a:gd name="T45" fmla="*/ 1334 h 1670"/>
                <a:gd name="T46" fmla="*/ 3959 w 4542"/>
                <a:gd name="T47" fmla="*/ 1083 h 1670"/>
                <a:gd name="T48" fmla="*/ 4204 w 4542"/>
                <a:gd name="T49" fmla="*/ 568 h 1670"/>
                <a:gd name="T50" fmla="*/ 4423 w 4542"/>
                <a:gd name="T51" fmla="*/ 325 h 1670"/>
                <a:gd name="T52" fmla="*/ 4220 w 4542"/>
                <a:gd name="T53" fmla="*/ 49 h 1670"/>
                <a:gd name="T54" fmla="*/ 2564 w 4542"/>
                <a:gd name="T55" fmla="*/ 117 h 1670"/>
                <a:gd name="T56" fmla="*/ 1283 w 4542"/>
                <a:gd name="T57" fmla="*/ 146 h 167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542"/>
                <a:gd name="T88" fmla="*/ 0 h 1670"/>
                <a:gd name="T89" fmla="*/ 4542 w 4542"/>
                <a:gd name="T90" fmla="*/ 1670 h 167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542" h="1670">
                  <a:moveTo>
                    <a:pt x="1283" y="146"/>
                  </a:moveTo>
                  <a:cubicBezTo>
                    <a:pt x="1113" y="170"/>
                    <a:pt x="904" y="240"/>
                    <a:pt x="876" y="296"/>
                  </a:cubicBezTo>
                  <a:cubicBezTo>
                    <a:pt x="848" y="352"/>
                    <a:pt x="829" y="368"/>
                    <a:pt x="803" y="418"/>
                  </a:cubicBezTo>
                  <a:cubicBezTo>
                    <a:pt x="768" y="477"/>
                    <a:pt x="693" y="609"/>
                    <a:pt x="665" y="653"/>
                  </a:cubicBezTo>
                  <a:cubicBezTo>
                    <a:pt x="630" y="712"/>
                    <a:pt x="623" y="728"/>
                    <a:pt x="592" y="775"/>
                  </a:cubicBezTo>
                  <a:cubicBezTo>
                    <a:pt x="568" y="810"/>
                    <a:pt x="509" y="894"/>
                    <a:pt x="479" y="937"/>
                  </a:cubicBezTo>
                  <a:cubicBezTo>
                    <a:pt x="410" y="1010"/>
                    <a:pt x="241" y="1156"/>
                    <a:pt x="179" y="1213"/>
                  </a:cubicBezTo>
                  <a:cubicBezTo>
                    <a:pt x="139" y="1272"/>
                    <a:pt x="197" y="1193"/>
                    <a:pt x="106" y="1278"/>
                  </a:cubicBezTo>
                  <a:cubicBezTo>
                    <a:pt x="83" y="1300"/>
                    <a:pt x="68" y="1324"/>
                    <a:pt x="41" y="1342"/>
                  </a:cubicBezTo>
                  <a:cubicBezTo>
                    <a:pt x="38" y="1350"/>
                    <a:pt x="38" y="1360"/>
                    <a:pt x="33" y="1367"/>
                  </a:cubicBezTo>
                  <a:cubicBezTo>
                    <a:pt x="29" y="1374"/>
                    <a:pt x="20" y="1376"/>
                    <a:pt x="16" y="1383"/>
                  </a:cubicBezTo>
                  <a:cubicBezTo>
                    <a:pt x="8" y="1398"/>
                    <a:pt x="0" y="1432"/>
                    <a:pt x="0" y="1432"/>
                  </a:cubicBezTo>
                  <a:cubicBezTo>
                    <a:pt x="8" y="1455"/>
                    <a:pt x="22" y="1488"/>
                    <a:pt x="41" y="1505"/>
                  </a:cubicBezTo>
                  <a:cubicBezTo>
                    <a:pt x="55" y="1518"/>
                    <a:pt x="89" y="1537"/>
                    <a:pt x="89" y="1537"/>
                  </a:cubicBezTo>
                  <a:cubicBezTo>
                    <a:pt x="598" y="1530"/>
                    <a:pt x="1087" y="1540"/>
                    <a:pt x="1598" y="1545"/>
                  </a:cubicBezTo>
                  <a:cubicBezTo>
                    <a:pt x="1840" y="1565"/>
                    <a:pt x="1537" y="1542"/>
                    <a:pt x="2012" y="1561"/>
                  </a:cubicBezTo>
                  <a:cubicBezTo>
                    <a:pt x="2208" y="1569"/>
                    <a:pt x="2398" y="1596"/>
                    <a:pt x="2596" y="1602"/>
                  </a:cubicBezTo>
                  <a:cubicBezTo>
                    <a:pt x="2626" y="1607"/>
                    <a:pt x="2656" y="1616"/>
                    <a:pt x="2686" y="1618"/>
                  </a:cubicBezTo>
                  <a:cubicBezTo>
                    <a:pt x="2802" y="1626"/>
                    <a:pt x="3034" y="1634"/>
                    <a:pt x="3034" y="1634"/>
                  </a:cubicBezTo>
                  <a:cubicBezTo>
                    <a:pt x="3136" y="1644"/>
                    <a:pt x="3243" y="1635"/>
                    <a:pt x="3343" y="1659"/>
                  </a:cubicBezTo>
                  <a:cubicBezTo>
                    <a:pt x="3695" y="1647"/>
                    <a:pt x="3496" y="1670"/>
                    <a:pt x="3635" y="1626"/>
                  </a:cubicBezTo>
                  <a:cubicBezTo>
                    <a:pt x="3727" y="1581"/>
                    <a:pt x="3801" y="1558"/>
                    <a:pt x="3847" y="1509"/>
                  </a:cubicBezTo>
                  <a:cubicBezTo>
                    <a:pt x="3857" y="1492"/>
                    <a:pt x="3904" y="1353"/>
                    <a:pt x="3911" y="1334"/>
                  </a:cubicBezTo>
                  <a:cubicBezTo>
                    <a:pt x="3925" y="1249"/>
                    <a:pt x="3927" y="1163"/>
                    <a:pt x="3959" y="1083"/>
                  </a:cubicBezTo>
                  <a:cubicBezTo>
                    <a:pt x="4048" y="936"/>
                    <a:pt x="4115" y="680"/>
                    <a:pt x="4204" y="568"/>
                  </a:cubicBezTo>
                  <a:cubicBezTo>
                    <a:pt x="4237" y="518"/>
                    <a:pt x="4368" y="366"/>
                    <a:pt x="4423" y="325"/>
                  </a:cubicBezTo>
                  <a:cubicBezTo>
                    <a:pt x="4453" y="302"/>
                    <a:pt x="4542" y="98"/>
                    <a:pt x="4220" y="49"/>
                  </a:cubicBezTo>
                  <a:cubicBezTo>
                    <a:pt x="3898" y="0"/>
                    <a:pt x="2944" y="159"/>
                    <a:pt x="2564" y="117"/>
                  </a:cubicBezTo>
                  <a:cubicBezTo>
                    <a:pt x="2018" y="142"/>
                    <a:pt x="1453" y="122"/>
                    <a:pt x="1283" y="146"/>
                  </a:cubicBezTo>
                  <a:close/>
                </a:path>
              </a:pathLst>
            </a:custGeom>
            <a:solidFill>
              <a:srgbClr val="FF9933"/>
            </a:solidFill>
            <a:ln w="9525">
              <a:solidFill>
                <a:srgbClr val="FF99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6"/>
            <p:cNvSpPr>
              <a:spLocks/>
            </p:cNvSpPr>
            <p:nvPr/>
          </p:nvSpPr>
          <p:spPr bwMode="auto">
            <a:xfrm>
              <a:off x="1187532" y="1612900"/>
              <a:ext cx="7203994" cy="2563813"/>
            </a:xfrm>
            <a:custGeom>
              <a:avLst/>
              <a:gdLst>
                <a:gd name="T0" fmla="*/ 1283 w 4542"/>
                <a:gd name="T1" fmla="*/ 146 h 1670"/>
                <a:gd name="T2" fmla="*/ 876 w 4542"/>
                <a:gd name="T3" fmla="*/ 296 h 1670"/>
                <a:gd name="T4" fmla="*/ 803 w 4542"/>
                <a:gd name="T5" fmla="*/ 418 h 1670"/>
                <a:gd name="T6" fmla="*/ 665 w 4542"/>
                <a:gd name="T7" fmla="*/ 653 h 1670"/>
                <a:gd name="T8" fmla="*/ 592 w 4542"/>
                <a:gd name="T9" fmla="*/ 775 h 1670"/>
                <a:gd name="T10" fmla="*/ 479 w 4542"/>
                <a:gd name="T11" fmla="*/ 937 h 1670"/>
                <a:gd name="T12" fmla="*/ 179 w 4542"/>
                <a:gd name="T13" fmla="*/ 1213 h 1670"/>
                <a:gd name="T14" fmla="*/ 106 w 4542"/>
                <a:gd name="T15" fmla="*/ 1278 h 1670"/>
                <a:gd name="T16" fmla="*/ 41 w 4542"/>
                <a:gd name="T17" fmla="*/ 1342 h 1670"/>
                <a:gd name="T18" fmla="*/ 33 w 4542"/>
                <a:gd name="T19" fmla="*/ 1367 h 1670"/>
                <a:gd name="T20" fmla="*/ 16 w 4542"/>
                <a:gd name="T21" fmla="*/ 1383 h 1670"/>
                <a:gd name="T22" fmla="*/ 0 w 4542"/>
                <a:gd name="T23" fmla="*/ 1432 h 1670"/>
                <a:gd name="T24" fmla="*/ 41 w 4542"/>
                <a:gd name="T25" fmla="*/ 1505 h 1670"/>
                <a:gd name="T26" fmla="*/ 89 w 4542"/>
                <a:gd name="T27" fmla="*/ 1537 h 1670"/>
                <a:gd name="T28" fmla="*/ 1598 w 4542"/>
                <a:gd name="T29" fmla="*/ 1545 h 1670"/>
                <a:gd name="T30" fmla="*/ 2012 w 4542"/>
                <a:gd name="T31" fmla="*/ 1561 h 1670"/>
                <a:gd name="T32" fmla="*/ 2596 w 4542"/>
                <a:gd name="T33" fmla="*/ 1602 h 1670"/>
                <a:gd name="T34" fmla="*/ 2686 w 4542"/>
                <a:gd name="T35" fmla="*/ 1618 h 1670"/>
                <a:gd name="T36" fmla="*/ 3034 w 4542"/>
                <a:gd name="T37" fmla="*/ 1634 h 1670"/>
                <a:gd name="T38" fmla="*/ 3343 w 4542"/>
                <a:gd name="T39" fmla="*/ 1659 h 1670"/>
                <a:gd name="T40" fmla="*/ 3635 w 4542"/>
                <a:gd name="T41" fmla="*/ 1626 h 1670"/>
                <a:gd name="T42" fmla="*/ 3847 w 4542"/>
                <a:gd name="T43" fmla="*/ 1509 h 1670"/>
                <a:gd name="T44" fmla="*/ 3911 w 4542"/>
                <a:gd name="T45" fmla="*/ 1334 h 1670"/>
                <a:gd name="T46" fmla="*/ 3959 w 4542"/>
                <a:gd name="T47" fmla="*/ 1083 h 1670"/>
                <a:gd name="T48" fmla="*/ 4204 w 4542"/>
                <a:gd name="T49" fmla="*/ 568 h 1670"/>
                <a:gd name="T50" fmla="*/ 4423 w 4542"/>
                <a:gd name="T51" fmla="*/ 325 h 1670"/>
                <a:gd name="T52" fmla="*/ 4220 w 4542"/>
                <a:gd name="T53" fmla="*/ 49 h 1670"/>
                <a:gd name="T54" fmla="*/ 2564 w 4542"/>
                <a:gd name="T55" fmla="*/ 117 h 1670"/>
                <a:gd name="T56" fmla="*/ 1283 w 4542"/>
                <a:gd name="T57" fmla="*/ 146 h 167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542"/>
                <a:gd name="T88" fmla="*/ 0 h 1670"/>
                <a:gd name="T89" fmla="*/ 4542 w 4542"/>
                <a:gd name="T90" fmla="*/ 1670 h 167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542" h="1670">
                  <a:moveTo>
                    <a:pt x="1283" y="146"/>
                  </a:moveTo>
                  <a:cubicBezTo>
                    <a:pt x="1113" y="170"/>
                    <a:pt x="904" y="240"/>
                    <a:pt x="876" y="296"/>
                  </a:cubicBezTo>
                  <a:cubicBezTo>
                    <a:pt x="848" y="352"/>
                    <a:pt x="829" y="368"/>
                    <a:pt x="803" y="418"/>
                  </a:cubicBezTo>
                  <a:cubicBezTo>
                    <a:pt x="768" y="477"/>
                    <a:pt x="693" y="609"/>
                    <a:pt x="665" y="653"/>
                  </a:cubicBezTo>
                  <a:cubicBezTo>
                    <a:pt x="630" y="712"/>
                    <a:pt x="623" y="728"/>
                    <a:pt x="592" y="775"/>
                  </a:cubicBezTo>
                  <a:cubicBezTo>
                    <a:pt x="568" y="810"/>
                    <a:pt x="509" y="894"/>
                    <a:pt x="479" y="937"/>
                  </a:cubicBezTo>
                  <a:cubicBezTo>
                    <a:pt x="410" y="1010"/>
                    <a:pt x="241" y="1156"/>
                    <a:pt x="179" y="1213"/>
                  </a:cubicBezTo>
                  <a:cubicBezTo>
                    <a:pt x="139" y="1272"/>
                    <a:pt x="197" y="1193"/>
                    <a:pt x="106" y="1278"/>
                  </a:cubicBezTo>
                  <a:cubicBezTo>
                    <a:pt x="83" y="1300"/>
                    <a:pt x="68" y="1324"/>
                    <a:pt x="41" y="1342"/>
                  </a:cubicBezTo>
                  <a:cubicBezTo>
                    <a:pt x="38" y="1350"/>
                    <a:pt x="38" y="1360"/>
                    <a:pt x="33" y="1367"/>
                  </a:cubicBezTo>
                  <a:cubicBezTo>
                    <a:pt x="29" y="1374"/>
                    <a:pt x="20" y="1376"/>
                    <a:pt x="16" y="1383"/>
                  </a:cubicBezTo>
                  <a:cubicBezTo>
                    <a:pt x="8" y="1398"/>
                    <a:pt x="0" y="1432"/>
                    <a:pt x="0" y="1432"/>
                  </a:cubicBezTo>
                  <a:cubicBezTo>
                    <a:pt x="8" y="1455"/>
                    <a:pt x="22" y="1488"/>
                    <a:pt x="41" y="1505"/>
                  </a:cubicBezTo>
                  <a:cubicBezTo>
                    <a:pt x="55" y="1518"/>
                    <a:pt x="89" y="1537"/>
                    <a:pt x="89" y="1537"/>
                  </a:cubicBezTo>
                  <a:cubicBezTo>
                    <a:pt x="598" y="1530"/>
                    <a:pt x="1087" y="1540"/>
                    <a:pt x="1598" y="1545"/>
                  </a:cubicBezTo>
                  <a:cubicBezTo>
                    <a:pt x="1840" y="1565"/>
                    <a:pt x="1537" y="1542"/>
                    <a:pt x="2012" y="1561"/>
                  </a:cubicBezTo>
                  <a:cubicBezTo>
                    <a:pt x="2208" y="1569"/>
                    <a:pt x="2398" y="1596"/>
                    <a:pt x="2596" y="1602"/>
                  </a:cubicBezTo>
                  <a:cubicBezTo>
                    <a:pt x="2626" y="1607"/>
                    <a:pt x="2656" y="1616"/>
                    <a:pt x="2686" y="1618"/>
                  </a:cubicBezTo>
                  <a:cubicBezTo>
                    <a:pt x="2802" y="1626"/>
                    <a:pt x="3034" y="1634"/>
                    <a:pt x="3034" y="1634"/>
                  </a:cubicBezTo>
                  <a:cubicBezTo>
                    <a:pt x="3136" y="1644"/>
                    <a:pt x="3243" y="1635"/>
                    <a:pt x="3343" y="1659"/>
                  </a:cubicBezTo>
                  <a:cubicBezTo>
                    <a:pt x="3695" y="1647"/>
                    <a:pt x="3496" y="1670"/>
                    <a:pt x="3635" y="1626"/>
                  </a:cubicBezTo>
                  <a:cubicBezTo>
                    <a:pt x="3727" y="1581"/>
                    <a:pt x="3801" y="1558"/>
                    <a:pt x="3847" y="1509"/>
                  </a:cubicBezTo>
                  <a:cubicBezTo>
                    <a:pt x="3857" y="1492"/>
                    <a:pt x="3904" y="1353"/>
                    <a:pt x="3911" y="1334"/>
                  </a:cubicBezTo>
                  <a:cubicBezTo>
                    <a:pt x="3925" y="1249"/>
                    <a:pt x="3927" y="1163"/>
                    <a:pt x="3959" y="1083"/>
                  </a:cubicBezTo>
                  <a:cubicBezTo>
                    <a:pt x="4048" y="936"/>
                    <a:pt x="4115" y="680"/>
                    <a:pt x="4204" y="568"/>
                  </a:cubicBezTo>
                  <a:cubicBezTo>
                    <a:pt x="4237" y="518"/>
                    <a:pt x="4368" y="366"/>
                    <a:pt x="4423" y="325"/>
                  </a:cubicBezTo>
                  <a:cubicBezTo>
                    <a:pt x="4453" y="302"/>
                    <a:pt x="4542" y="98"/>
                    <a:pt x="4220" y="49"/>
                  </a:cubicBezTo>
                  <a:cubicBezTo>
                    <a:pt x="3898" y="0"/>
                    <a:pt x="2944" y="159"/>
                    <a:pt x="2564" y="117"/>
                  </a:cubicBezTo>
                  <a:cubicBezTo>
                    <a:pt x="2018" y="142"/>
                    <a:pt x="1453" y="122"/>
                    <a:pt x="1283" y="146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7"/>
            <p:cNvSpPr>
              <a:spLocks/>
            </p:cNvSpPr>
            <p:nvPr/>
          </p:nvSpPr>
          <p:spPr bwMode="auto">
            <a:xfrm>
              <a:off x="1168400" y="1358900"/>
              <a:ext cx="7210425" cy="2563813"/>
            </a:xfrm>
            <a:custGeom>
              <a:avLst/>
              <a:gdLst>
                <a:gd name="T0" fmla="*/ 1283 w 4542"/>
                <a:gd name="T1" fmla="*/ 146 h 1670"/>
                <a:gd name="T2" fmla="*/ 876 w 4542"/>
                <a:gd name="T3" fmla="*/ 296 h 1670"/>
                <a:gd name="T4" fmla="*/ 803 w 4542"/>
                <a:gd name="T5" fmla="*/ 418 h 1670"/>
                <a:gd name="T6" fmla="*/ 665 w 4542"/>
                <a:gd name="T7" fmla="*/ 653 h 1670"/>
                <a:gd name="T8" fmla="*/ 592 w 4542"/>
                <a:gd name="T9" fmla="*/ 775 h 1670"/>
                <a:gd name="T10" fmla="*/ 479 w 4542"/>
                <a:gd name="T11" fmla="*/ 937 h 1670"/>
                <a:gd name="T12" fmla="*/ 179 w 4542"/>
                <a:gd name="T13" fmla="*/ 1213 h 1670"/>
                <a:gd name="T14" fmla="*/ 106 w 4542"/>
                <a:gd name="T15" fmla="*/ 1278 h 1670"/>
                <a:gd name="T16" fmla="*/ 41 w 4542"/>
                <a:gd name="T17" fmla="*/ 1342 h 1670"/>
                <a:gd name="T18" fmla="*/ 33 w 4542"/>
                <a:gd name="T19" fmla="*/ 1367 h 1670"/>
                <a:gd name="T20" fmla="*/ 16 w 4542"/>
                <a:gd name="T21" fmla="*/ 1383 h 1670"/>
                <a:gd name="T22" fmla="*/ 0 w 4542"/>
                <a:gd name="T23" fmla="*/ 1432 h 1670"/>
                <a:gd name="T24" fmla="*/ 41 w 4542"/>
                <a:gd name="T25" fmla="*/ 1505 h 1670"/>
                <a:gd name="T26" fmla="*/ 89 w 4542"/>
                <a:gd name="T27" fmla="*/ 1537 h 1670"/>
                <a:gd name="T28" fmla="*/ 1598 w 4542"/>
                <a:gd name="T29" fmla="*/ 1545 h 1670"/>
                <a:gd name="T30" fmla="*/ 2012 w 4542"/>
                <a:gd name="T31" fmla="*/ 1561 h 1670"/>
                <a:gd name="T32" fmla="*/ 2596 w 4542"/>
                <a:gd name="T33" fmla="*/ 1602 h 1670"/>
                <a:gd name="T34" fmla="*/ 2686 w 4542"/>
                <a:gd name="T35" fmla="*/ 1618 h 1670"/>
                <a:gd name="T36" fmla="*/ 3034 w 4542"/>
                <a:gd name="T37" fmla="*/ 1634 h 1670"/>
                <a:gd name="T38" fmla="*/ 3343 w 4542"/>
                <a:gd name="T39" fmla="*/ 1659 h 1670"/>
                <a:gd name="T40" fmla="*/ 3635 w 4542"/>
                <a:gd name="T41" fmla="*/ 1626 h 1670"/>
                <a:gd name="T42" fmla="*/ 3847 w 4542"/>
                <a:gd name="T43" fmla="*/ 1509 h 1670"/>
                <a:gd name="T44" fmla="*/ 3911 w 4542"/>
                <a:gd name="T45" fmla="*/ 1334 h 1670"/>
                <a:gd name="T46" fmla="*/ 3959 w 4542"/>
                <a:gd name="T47" fmla="*/ 1083 h 1670"/>
                <a:gd name="T48" fmla="*/ 4204 w 4542"/>
                <a:gd name="T49" fmla="*/ 568 h 1670"/>
                <a:gd name="T50" fmla="*/ 4423 w 4542"/>
                <a:gd name="T51" fmla="*/ 325 h 1670"/>
                <a:gd name="T52" fmla="*/ 4220 w 4542"/>
                <a:gd name="T53" fmla="*/ 49 h 1670"/>
                <a:gd name="T54" fmla="*/ 2564 w 4542"/>
                <a:gd name="T55" fmla="*/ 117 h 1670"/>
                <a:gd name="T56" fmla="*/ 1283 w 4542"/>
                <a:gd name="T57" fmla="*/ 146 h 167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542"/>
                <a:gd name="T88" fmla="*/ 0 h 1670"/>
                <a:gd name="T89" fmla="*/ 4542 w 4542"/>
                <a:gd name="T90" fmla="*/ 1670 h 167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542" h="1670">
                  <a:moveTo>
                    <a:pt x="1283" y="146"/>
                  </a:moveTo>
                  <a:cubicBezTo>
                    <a:pt x="1113" y="170"/>
                    <a:pt x="904" y="240"/>
                    <a:pt x="876" y="296"/>
                  </a:cubicBezTo>
                  <a:cubicBezTo>
                    <a:pt x="848" y="352"/>
                    <a:pt x="829" y="368"/>
                    <a:pt x="803" y="418"/>
                  </a:cubicBezTo>
                  <a:cubicBezTo>
                    <a:pt x="768" y="477"/>
                    <a:pt x="693" y="609"/>
                    <a:pt x="665" y="653"/>
                  </a:cubicBezTo>
                  <a:cubicBezTo>
                    <a:pt x="630" y="712"/>
                    <a:pt x="623" y="728"/>
                    <a:pt x="592" y="775"/>
                  </a:cubicBezTo>
                  <a:cubicBezTo>
                    <a:pt x="568" y="810"/>
                    <a:pt x="509" y="894"/>
                    <a:pt x="479" y="937"/>
                  </a:cubicBezTo>
                  <a:cubicBezTo>
                    <a:pt x="410" y="1010"/>
                    <a:pt x="241" y="1156"/>
                    <a:pt x="179" y="1213"/>
                  </a:cubicBezTo>
                  <a:cubicBezTo>
                    <a:pt x="139" y="1272"/>
                    <a:pt x="197" y="1193"/>
                    <a:pt x="106" y="1278"/>
                  </a:cubicBezTo>
                  <a:cubicBezTo>
                    <a:pt x="83" y="1300"/>
                    <a:pt x="68" y="1324"/>
                    <a:pt x="41" y="1342"/>
                  </a:cubicBezTo>
                  <a:cubicBezTo>
                    <a:pt x="38" y="1350"/>
                    <a:pt x="38" y="1360"/>
                    <a:pt x="33" y="1367"/>
                  </a:cubicBezTo>
                  <a:cubicBezTo>
                    <a:pt x="29" y="1374"/>
                    <a:pt x="20" y="1376"/>
                    <a:pt x="16" y="1383"/>
                  </a:cubicBezTo>
                  <a:cubicBezTo>
                    <a:pt x="8" y="1398"/>
                    <a:pt x="0" y="1432"/>
                    <a:pt x="0" y="1432"/>
                  </a:cubicBezTo>
                  <a:cubicBezTo>
                    <a:pt x="8" y="1455"/>
                    <a:pt x="22" y="1488"/>
                    <a:pt x="41" y="1505"/>
                  </a:cubicBezTo>
                  <a:cubicBezTo>
                    <a:pt x="55" y="1518"/>
                    <a:pt x="89" y="1537"/>
                    <a:pt x="89" y="1537"/>
                  </a:cubicBezTo>
                  <a:cubicBezTo>
                    <a:pt x="598" y="1530"/>
                    <a:pt x="1087" y="1540"/>
                    <a:pt x="1598" y="1545"/>
                  </a:cubicBezTo>
                  <a:cubicBezTo>
                    <a:pt x="1840" y="1565"/>
                    <a:pt x="1537" y="1542"/>
                    <a:pt x="2012" y="1561"/>
                  </a:cubicBezTo>
                  <a:cubicBezTo>
                    <a:pt x="2208" y="1569"/>
                    <a:pt x="2398" y="1596"/>
                    <a:pt x="2596" y="1602"/>
                  </a:cubicBezTo>
                  <a:cubicBezTo>
                    <a:pt x="2626" y="1607"/>
                    <a:pt x="2656" y="1616"/>
                    <a:pt x="2686" y="1618"/>
                  </a:cubicBezTo>
                  <a:cubicBezTo>
                    <a:pt x="2802" y="1626"/>
                    <a:pt x="3034" y="1634"/>
                    <a:pt x="3034" y="1634"/>
                  </a:cubicBezTo>
                  <a:cubicBezTo>
                    <a:pt x="3136" y="1644"/>
                    <a:pt x="3243" y="1635"/>
                    <a:pt x="3343" y="1659"/>
                  </a:cubicBezTo>
                  <a:cubicBezTo>
                    <a:pt x="3695" y="1647"/>
                    <a:pt x="3496" y="1670"/>
                    <a:pt x="3635" y="1626"/>
                  </a:cubicBezTo>
                  <a:cubicBezTo>
                    <a:pt x="3727" y="1581"/>
                    <a:pt x="3801" y="1558"/>
                    <a:pt x="3847" y="1509"/>
                  </a:cubicBezTo>
                  <a:cubicBezTo>
                    <a:pt x="3857" y="1492"/>
                    <a:pt x="3904" y="1353"/>
                    <a:pt x="3911" y="1334"/>
                  </a:cubicBezTo>
                  <a:cubicBezTo>
                    <a:pt x="3925" y="1249"/>
                    <a:pt x="3927" y="1163"/>
                    <a:pt x="3959" y="1083"/>
                  </a:cubicBezTo>
                  <a:cubicBezTo>
                    <a:pt x="4048" y="936"/>
                    <a:pt x="4115" y="680"/>
                    <a:pt x="4204" y="568"/>
                  </a:cubicBezTo>
                  <a:cubicBezTo>
                    <a:pt x="4237" y="518"/>
                    <a:pt x="4368" y="366"/>
                    <a:pt x="4423" y="325"/>
                  </a:cubicBezTo>
                  <a:cubicBezTo>
                    <a:pt x="4453" y="302"/>
                    <a:pt x="4542" y="98"/>
                    <a:pt x="4220" y="49"/>
                  </a:cubicBezTo>
                  <a:cubicBezTo>
                    <a:pt x="3898" y="0"/>
                    <a:pt x="2944" y="159"/>
                    <a:pt x="2564" y="117"/>
                  </a:cubicBezTo>
                  <a:cubicBezTo>
                    <a:pt x="2018" y="142"/>
                    <a:pt x="1453" y="122"/>
                    <a:pt x="1283" y="146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AutoShape 8"/>
            <p:cNvSpPr>
              <a:spLocks noChangeArrowheads="1"/>
            </p:cNvSpPr>
            <p:nvPr/>
          </p:nvSpPr>
          <p:spPr bwMode="auto">
            <a:xfrm>
              <a:off x="3124200" y="2286000"/>
              <a:ext cx="2971800" cy="1143000"/>
            </a:xfrm>
            <a:prstGeom prst="cube">
              <a:avLst>
                <a:gd name="adj" fmla="val 76324"/>
              </a:avLst>
            </a:prstGeom>
            <a:solidFill>
              <a:srgbClr val="C0C0C0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51" name="Object 9"/>
            <p:cNvGraphicFramePr>
              <a:graphicFrameLocks noChangeAspect="1"/>
            </p:cNvGraphicFramePr>
            <p:nvPr/>
          </p:nvGraphicFramePr>
          <p:xfrm>
            <a:off x="5189538" y="2513013"/>
            <a:ext cx="427038" cy="390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52280" imgH="139680" progId="Equation.DSMT4">
                    <p:embed/>
                  </p:oleObj>
                </mc:Choice>
                <mc:Fallback>
                  <p:oleObj name="Equation" r:id="rId4" imgW="152280" imgH="13968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9538" y="2513013"/>
                          <a:ext cx="427038" cy="390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2" name="Object 10"/>
            <p:cNvGraphicFramePr>
              <a:graphicFrameLocks noChangeAspect="1"/>
            </p:cNvGraphicFramePr>
            <p:nvPr/>
          </p:nvGraphicFramePr>
          <p:xfrm>
            <a:off x="4811713" y="3049588"/>
            <a:ext cx="317500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64880" imgH="228600" progId="Equation.DSMT4">
                    <p:embed/>
                  </p:oleObj>
                </mc:Choice>
                <mc:Fallback>
                  <p:oleObj name="Equation" r:id="rId6" imgW="164880" imgH="2286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1713" y="3049588"/>
                          <a:ext cx="317500" cy="438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11"/>
            <p:cNvGraphicFramePr>
              <a:graphicFrameLocks noChangeAspect="1"/>
            </p:cNvGraphicFramePr>
            <p:nvPr/>
          </p:nvGraphicFramePr>
          <p:xfrm>
            <a:off x="4900613" y="1931988"/>
            <a:ext cx="280988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39680" imgH="164880" progId="Equation.DSMT4">
                    <p:embed/>
                  </p:oleObj>
                </mc:Choice>
                <mc:Fallback>
                  <p:oleObj name="Equation" r:id="rId8" imgW="139680" imgH="16488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00613" y="1931988"/>
                          <a:ext cx="280988" cy="330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8" name="AutoShape 12"/>
            <p:cNvSpPr>
              <a:spLocks noChangeArrowheads="1"/>
            </p:cNvSpPr>
            <p:nvPr/>
          </p:nvSpPr>
          <p:spPr bwMode="auto">
            <a:xfrm>
              <a:off x="3119438" y="2284413"/>
              <a:ext cx="2952750" cy="876300"/>
            </a:xfrm>
            <a:prstGeom prst="cube">
              <a:avLst>
                <a:gd name="adj" fmla="val 96412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" name="Freeform 13"/>
            <p:cNvSpPr>
              <a:spLocks/>
            </p:cNvSpPr>
            <p:nvPr/>
          </p:nvSpPr>
          <p:spPr bwMode="auto">
            <a:xfrm>
              <a:off x="1133475" y="3598863"/>
              <a:ext cx="228600" cy="328613"/>
            </a:xfrm>
            <a:custGeom>
              <a:avLst/>
              <a:gdLst>
                <a:gd name="T0" fmla="*/ 18 w 144"/>
                <a:gd name="T1" fmla="*/ 10 h 207"/>
                <a:gd name="T2" fmla="*/ 18 w 144"/>
                <a:gd name="T3" fmla="*/ 150 h 207"/>
                <a:gd name="T4" fmla="*/ 127 w 144"/>
                <a:gd name="T5" fmla="*/ 197 h 207"/>
                <a:gd name="T6" fmla="*/ 119 w 144"/>
                <a:gd name="T7" fmla="*/ 88 h 207"/>
                <a:gd name="T8" fmla="*/ 18 w 144"/>
                <a:gd name="T9" fmla="*/ 10 h 2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207"/>
                <a:gd name="T17" fmla="*/ 144 w 144"/>
                <a:gd name="T18" fmla="*/ 207 h 2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207">
                  <a:moveTo>
                    <a:pt x="18" y="10"/>
                  </a:moveTo>
                  <a:cubicBezTo>
                    <a:pt x="1" y="20"/>
                    <a:pt x="0" y="119"/>
                    <a:pt x="18" y="150"/>
                  </a:cubicBezTo>
                  <a:cubicBezTo>
                    <a:pt x="36" y="181"/>
                    <a:pt x="110" y="207"/>
                    <a:pt x="127" y="197"/>
                  </a:cubicBezTo>
                  <a:cubicBezTo>
                    <a:pt x="144" y="187"/>
                    <a:pt x="137" y="115"/>
                    <a:pt x="119" y="88"/>
                  </a:cubicBezTo>
                  <a:cubicBezTo>
                    <a:pt x="101" y="61"/>
                    <a:pt x="35" y="0"/>
                    <a:pt x="18" y="10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14"/>
            <p:cNvSpPr>
              <a:spLocks/>
            </p:cNvSpPr>
            <p:nvPr/>
          </p:nvSpPr>
          <p:spPr bwMode="auto">
            <a:xfrm>
              <a:off x="7996238" y="1781175"/>
              <a:ext cx="282575" cy="395288"/>
            </a:xfrm>
            <a:custGeom>
              <a:avLst/>
              <a:gdLst>
                <a:gd name="T0" fmla="*/ 161 w 178"/>
                <a:gd name="T1" fmla="*/ 0 h 249"/>
                <a:gd name="T2" fmla="*/ 159 w 178"/>
                <a:gd name="T3" fmla="*/ 196 h 249"/>
                <a:gd name="T4" fmla="*/ 46 w 178"/>
                <a:gd name="T5" fmla="*/ 247 h 249"/>
                <a:gd name="T6" fmla="*/ 19 w 178"/>
                <a:gd name="T7" fmla="*/ 182 h 249"/>
                <a:gd name="T8" fmla="*/ 161 w 178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249"/>
                <a:gd name="T17" fmla="*/ 178 w 178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249">
                  <a:moveTo>
                    <a:pt x="161" y="0"/>
                  </a:moveTo>
                  <a:cubicBezTo>
                    <a:pt x="178" y="12"/>
                    <a:pt x="178" y="155"/>
                    <a:pt x="159" y="196"/>
                  </a:cubicBezTo>
                  <a:cubicBezTo>
                    <a:pt x="140" y="237"/>
                    <a:pt x="69" y="249"/>
                    <a:pt x="46" y="247"/>
                  </a:cubicBezTo>
                  <a:cubicBezTo>
                    <a:pt x="23" y="245"/>
                    <a:pt x="0" y="223"/>
                    <a:pt x="19" y="182"/>
                  </a:cubicBezTo>
                  <a:cubicBezTo>
                    <a:pt x="38" y="141"/>
                    <a:pt x="131" y="38"/>
                    <a:pt x="161" y="0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54" name="Object 15"/>
            <p:cNvGraphicFramePr>
              <a:graphicFrameLocks noChangeAspect="1"/>
            </p:cNvGraphicFramePr>
            <p:nvPr/>
          </p:nvGraphicFramePr>
          <p:xfrm>
            <a:off x="4350575" y="1614363"/>
            <a:ext cx="254000" cy="298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39680" imgH="164880" progId="Equation.DSMT4">
                    <p:embed/>
                  </p:oleObj>
                </mc:Choice>
                <mc:Fallback>
                  <p:oleObj name="Equation" r:id="rId10" imgW="139680" imgH="16488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0575" y="1614363"/>
                          <a:ext cx="254000" cy="298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5" name="Object 16"/>
            <p:cNvGraphicFramePr>
              <a:graphicFrameLocks noChangeAspect="1"/>
            </p:cNvGraphicFramePr>
            <p:nvPr/>
          </p:nvGraphicFramePr>
          <p:xfrm>
            <a:off x="6753350" y="3028188"/>
            <a:ext cx="236538" cy="258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26720" imgH="139680" progId="Equation.DSMT4">
                    <p:embed/>
                  </p:oleObj>
                </mc:Choice>
                <mc:Fallback>
                  <p:oleObj name="Equation" r:id="rId12" imgW="126720" imgH="13968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53350" y="3028188"/>
                          <a:ext cx="236538" cy="258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1" name="Line 17"/>
            <p:cNvSpPr>
              <a:spLocks noChangeShapeType="1"/>
            </p:cNvSpPr>
            <p:nvPr/>
          </p:nvSpPr>
          <p:spPr bwMode="auto">
            <a:xfrm>
              <a:off x="5313363" y="3138488"/>
              <a:ext cx="1357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Line 18"/>
            <p:cNvSpPr>
              <a:spLocks noChangeShapeType="1"/>
            </p:cNvSpPr>
            <p:nvPr/>
          </p:nvSpPr>
          <p:spPr bwMode="auto">
            <a:xfrm rot="18346419">
              <a:off x="3983037" y="2008188"/>
              <a:ext cx="406400" cy="809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Oval 19"/>
            <p:cNvSpPr>
              <a:spLocks noChangeArrowheads="1"/>
            </p:cNvSpPr>
            <p:nvPr/>
          </p:nvSpPr>
          <p:spPr bwMode="auto">
            <a:xfrm>
              <a:off x="3887025" y="2703513"/>
              <a:ext cx="122238" cy="1016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Line 20"/>
            <p:cNvSpPr>
              <a:spLocks noChangeShapeType="1"/>
            </p:cNvSpPr>
            <p:nvPr/>
          </p:nvSpPr>
          <p:spPr bwMode="auto">
            <a:xfrm>
              <a:off x="3949700" y="2799526"/>
              <a:ext cx="0" cy="61277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Line 21"/>
            <p:cNvSpPr>
              <a:spLocks noChangeShapeType="1"/>
            </p:cNvSpPr>
            <p:nvPr/>
          </p:nvSpPr>
          <p:spPr bwMode="auto">
            <a:xfrm flipH="1" flipV="1">
              <a:off x="3942402" y="2900360"/>
              <a:ext cx="10308" cy="32972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56" name="Object 22"/>
            <p:cNvGraphicFramePr>
              <a:graphicFrameLocks noChangeAspect="1"/>
            </p:cNvGraphicFramePr>
            <p:nvPr/>
          </p:nvGraphicFramePr>
          <p:xfrm>
            <a:off x="3981450" y="2349500"/>
            <a:ext cx="804863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482400" imgH="228600" progId="Equation.DSMT4">
                    <p:embed/>
                  </p:oleObj>
                </mc:Choice>
                <mc:Fallback>
                  <p:oleObj name="Equation" r:id="rId14" imgW="482400" imgH="2286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1450" y="2349500"/>
                          <a:ext cx="804863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7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64952122"/>
                </p:ext>
              </p:extLst>
            </p:nvPr>
          </p:nvGraphicFramePr>
          <p:xfrm>
            <a:off x="2641784" y="3158835"/>
            <a:ext cx="225158" cy="314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26720" imgH="177480" progId="Equation.DSMT4">
                    <p:embed/>
                  </p:oleObj>
                </mc:Choice>
                <mc:Fallback>
                  <p:oleObj name="Equation" r:id="rId16" imgW="126720" imgH="17748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1784" y="3158835"/>
                          <a:ext cx="225158" cy="3147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8" name="Object 24"/>
            <p:cNvGraphicFramePr>
              <a:graphicFrameLocks noChangeAspect="1"/>
            </p:cNvGraphicFramePr>
            <p:nvPr/>
          </p:nvGraphicFramePr>
          <p:xfrm>
            <a:off x="3080245" y="2368344"/>
            <a:ext cx="376238" cy="37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77480" imgH="177480" progId="Equation.DSMT4">
                    <p:embed/>
                  </p:oleObj>
                </mc:Choice>
                <mc:Fallback>
                  <p:oleObj name="Equation" r:id="rId18" imgW="177480" imgH="17748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80245" y="2368344"/>
                          <a:ext cx="376238" cy="376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0" name="Straight Arrow Connector 29"/>
            <p:cNvCxnSpPr/>
            <p:nvPr/>
          </p:nvCxnSpPr>
          <p:spPr>
            <a:xfrm>
              <a:off x="2968831" y="3170712"/>
              <a:ext cx="0" cy="27313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76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37163484"/>
                </p:ext>
              </p:extLst>
            </p:nvPr>
          </p:nvGraphicFramePr>
          <p:xfrm>
            <a:off x="4083050" y="2730499"/>
            <a:ext cx="261938" cy="390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52280" imgH="228600" progId="Equation.DSMT4">
                    <p:embed/>
                  </p:oleObj>
                </mc:Choice>
                <mc:Fallback>
                  <p:oleObj name="Equation" r:id="rId20" imgW="152280" imgH="228600" progId="Equation.DSMT4">
                    <p:embed/>
                    <p:pic>
                      <p:nvPicPr>
                        <p:cNvPr id="0" name="Picture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3050" y="2730499"/>
                          <a:ext cx="261938" cy="390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AF74E79-DE9F-EC5E-D5EE-FB845487422C}"/>
              </a:ext>
            </a:extLst>
          </p:cNvPr>
          <p:cNvSpPr txBox="1"/>
          <p:nvPr/>
        </p:nvSpPr>
        <p:spPr>
          <a:xfrm>
            <a:off x="488950" y="1079500"/>
            <a:ext cx="1451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First Step: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7703F-5564-9F5D-A58D-AFF1258E474F}"/>
              </a:ext>
            </a:extLst>
          </p:cNvPr>
          <p:cNvSpPr txBox="1"/>
          <p:nvPr/>
        </p:nvSpPr>
        <p:spPr>
          <a:xfrm>
            <a:off x="3492500" y="5905500"/>
            <a:ext cx="108234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Assume: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6"/>
          <p:cNvSpPr>
            <a:spLocks noGrp="1" noChangeArrowheads="1"/>
          </p:cNvSpPr>
          <p:nvPr>
            <p:ph type="title" sz="quarter"/>
          </p:nvPr>
        </p:nvSpPr>
        <p:spPr>
          <a:xfrm>
            <a:off x="2211388" y="166689"/>
            <a:ext cx="8183562" cy="61118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Amplitude of Patch Currents (cont.)</a:t>
            </a:r>
          </a:p>
        </p:txBody>
      </p:sp>
      <p:graphicFrame>
        <p:nvGraphicFramePr>
          <p:cNvPr id="307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306658"/>
              </p:ext>
            </p:extLst>
          </p:nvPr>
        </p:nvGraphicFramePr>
        <p:xfrm>
          <a:off x="6170614" y="4646614"/>
          <a:ext cx="24225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80800" imgH="431640" progId="Equation.DSMT4">
                  <p:embed/>
                </p:oleObj>
              </mc:Choice>
              <mc:Fallback>
                <p:oleObj name="Equation" r:id="rId2" imgW="1180800" imgH="4316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0614" y="4646614"/>
                        <a:ext cx="2422525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7" name="Rectangle 25"/>
          <p:cNvSpPr>
            <a:spLocks noChangeArrowheads="1"/>
          </p:cNvSpPr>
          <p:nvPr/>
        </p:nvSpPr>
        <p:spPr bwMode="auto">
          <a:xfrm>
            <a:off x="2310264" y="4930713"/>
            <a:ext cx="36564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x-</a:t>
            </a:r>
            <a:r>
              <a:rPr lang="en-US" sz="2000" dirty="0">
                <a:solidFill>
                  <a:srgbClr val="0000FF"/>
                </a:solidFill>
              </a:rPr>
              <a:t>directed current mode (TM</a:t>
            </a:r>
            <a:r>
              <a:rPr lang="en-US" sz="2000" baseline="-25000" dirty="0">
                <a:solidFill>
                  <a:srgbClr val="0000FF"/>
                </a:solidFill>
              </a:rPr>
              <a:t>10</a:t>
            </a:r>
            <a:r>
              <a:rPr lang="en-US" sz="2000" dirty="0">
                <a:solidFill>
                  <a:srgbClr val="0000FF"/>
                </a:solidFill>
              </a:rPr>
              <a:t>):</a:t>
            </a:r>
          </a:p>
        </p:txBody>
      </p:sp>
      <p:graphicFrame>
        <p:nvGraphicFramePr>
          <p:cNvPr id="307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873062"/>
              </p:ext>
            </p:extLst>
          </p:nvPr>
        </p:nvGraphicFramePr>
        <p:xfrm>
          <a:off x="1765300" y="1924050"/>
          <a:ext cx="989013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09480" imgH="228600" progId="Equation.DSMT4">
                  <p:embed/>
                </p:oleObj>
              </mc:Choice>
              <mc:Fallback>
                <p:oleObj name="Equation" r:id="rId4" imgW="609480" imgH="22860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300" y="1924050"/>
                        <a:ext cx="989013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411348"/>
              </p:ext>
            </p:extLst>
          </p:nvPr>
        </p:nvGraphicFramePr>
        <p:xfrm>
          <a:off x="6111876" y="5621339"/>
          <a:ext cx="2417763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55600" imgH="431640" progId="Equation.DSMT4">
                  <p:embed/>
                </p:oleObj>
              </mc:Choice>
              <mc:Fallback>
                <p:oleObj name="Equation" r:id="rId6" imgW="1155600" imgH="43164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76" y="5621339"/>
                        <a:ext cx="2417763" cy="896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9" name="Rectangle 57"/>
          <p:cNvSpPr>
            <a:spLocks noChangeArrowheads="1"/>
          </p:cNvSpPr>
          <p:nvPr/>
        </p:nvSpPr>
        <p:spPr bwMode="auto">
          <a:xfrm>
            <a:off x="2302326" y="5918138"/>
            <a:ext cx="36564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-</a:t>
            </a:r>
            <a:r>
              <a:rPr lang="en-US" sz="2000" dirty="0">
                <a:solidFill>
                  <a:srgbClr val="0000FF"/>
                </a:solidFill>
              </a:rPr>
              <a:t>directed current mode (TM</a:t>
            </a:r>
            <a:r>
              <a:rPr lang="en-US" sz="2000" baseline="-25000" dirty="0">
                <a:solidFill>
                  <a:srgbClr val="0000FF"/>
                </a:solidFill>
              </a:rPr>
              <a:t>01</a:t>
            </a:r>
            <a:r>
              <a:rPr lang="en-US" sz="2000" dirty="0">
                <a:solidFill>
                  <a:srgbClr val="0000FF"/>
                </a:solidFill>
              </a:rPr>
              <a:t>):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AE2286DA-29C8-49F3-B578-DA647F69846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3BC01D5-6492-EE92-FDC2-6243EF8E800E}"/>
              </a:ext>
            </a:extLst>
          </p:cNvPr>
          <p:cNvGrpSpPr/>
          <p:nvPr/>
        </p:nvGrpSpPr>
        <p:grpSpPr>
          <a:xfrm>
            <a:off x="2346325" y="1054101"/>
            <a:ext cx="7270750" cy="2894013"/>
            <a:chOff x="1133475" y="1358900"/>
            <a:chExt cx="7270750" cy="2894013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46D4F49F-ACBF-A237-1A31-8722B927C1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3800" y="1689100"/>
              <a:ext cx="7210425" cy="2563813"/>
            </a:xfrm>
            <a:custGeom>
              <a:avLst/>
              <a:gdLst>
                <a:gd name="T0" fmla="*/ 1283 w 4542"/>
                <a:gd name="T1" fmla="*/ 146 h 1670"/>
                <a:gd name="T2" fmla="*/ 876 w 4542"/>
                <a:gd name="T3" fmla="*/ 296 h 1670"/>
                <a:gd name="T4" fmla="*/ 803 w 4542"/>
                <a:gd name="T5" fmla="*/ 418 h 1670"/>
                <a:gd name="T6" fmla="*/ 665 w 4542"/>
                <a:gd name="T7" fmla="*/ 653 h 1670"/>
                <a:gd name="T8" fmla="*/ 592 w 4542"/>
                <a:gd name="T9" fmla="*/ 775 h 1670"/>
                <a:gd name="T10" fmla="*/ 479 w 4542"/>
                <a:gd name="T11" fmla="*/ 937 h 1670"/>
                <a:gd name="T12" fmla="*/ 179 w 4542"/>
                <a:gd name="T13" fmla="*/ 1213 h 1670"/>
                <a:gd name="T14" fmla="*/ 106 w 4542"/>
                <a:gd name="T15" fmla="*/ 1278 h 1670"/>
                <a:gd name="T16" fmla="*/ 41 w 4542"/>
                <a:gd name="T17" fmla="*/ 1342 h 1670"/>
                <a:gd name="T18" fmla="*/ 33 w 4542"/>
                <a:gd name="T19" fmla="*/ 1367 h 1670"/>
                <a:gd name="T20" fmla="*/ 16 w 4542"/>
                <a:gd name="T21" fmla="*/ 1383 h 1670"/>
                <a:gd name="T22" fmla="*/ 0 w 4542"/>
                <a:gd name="T23" fmla="*/ 1432 h 1670"/>
                <a:gd name="T24" fmla="*/ 41 w 4542"/>
                <a:gd name="T25" fmla="*/ 1505 h 1670"/>
                <a:gd name="T26" fmla="*/ 89 w 4542"/>
                <a:gd name="T27" fmla="*/ 1537 h 1670"/>
                <a:gd name="T28" fmla="*/ 1598 w 4542"/>
                <a:gd name="T29" fmla="*/ 1545 h 1670"/>
                <a:gd name="T30" fmla="*/ 2012 w 4542"/>
                <a:gd name="T31" fmla="*/ 1561 h 1670"/>
                <a:gd name="T32" fmla="*/ 2596 w 4542"/>
                <a:gd name="T33" fmla="*/ 1602 h 1670"/>
                <a:gd name="T34" fmla="*/ 2686 w 4542"/>
                <a:gd name="T35" fmla="*/ 1618 h 1670"/>
                <a:gd name="T36" fmla="*/ 3034 w 4542"/>
                <a:gd name="T37" fmla="*/ 1634 h 1670"/>
                <a:gd name="T38" fmla="*/ 3343 w 4542"/>
                <a:gd name="T39" fmla="*/ 1659 h 1670"/>
                <a:gd name="T40" fmla="*/ 3635 w 4542"/>
                <a:gd name="T41" fmla="*/ 1626 h 1670"/>
                <a:gd name="T42" fmla="*/ 3847 w 4542"/>
                <a:gd name="T43" fmla="*/ 1509 h 1670"/>
                <a:gd name="T44" fmla="*/ 3911 w 4542"/>
                <a:gd name="T45" fmla="*/ 1334 h 1670"/>
                <a:gd name="T46" fmla="*/ 3959 w 4542"/>
                <a:gd name="T47" fmla="*/ 1083 h 1670"/>
                <a:gd name="T48" fmla="*/ 4204 w 4542"/>
                <a:gd name="T49" fmla="*/ 568 h 1670"/>
                <a:gd name="T50" fmla="*/ 4423 w 4542"/>
                <a:gd name="T51" fmla="*/ 325 h 1670"/>
                <a:gd name="T52" fmla="*/ 4220 w 4542"/>
                <a:gd name="T53" fmla="*/ 49 h 1670"/>
                <a:gd name="T54" fmla="*/ 2564 w 4542"/>
                <a:gd name="T55" fmla="*/ 117 h 1670"/>
                <a:gd name="T56" fmla="*/ 1283 w 4542"/>
                <a:gd name="T57" fmla="*/ 146 h 167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542"/>
                <a:gd name="T88" fmla="*/ 0 h 1670"/>
                <a:gd name="T89" fmla="*/ 4542 w 4542"/>
                <a:gd name="T90" fmla="*/ 1670 h 167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542" h="1670">
                  <a:moveTo>
                    <a:pt x="1283" y="146"/>
                  </a:moveTo>
                  <a:cubicBezTo>
                    <a:pt x="1113" y="170"/>
                    <a:pt x="904" y="240"/>
                    <a:pt x="876" y="296"/>
                  </a:cubicBezTo>
                  <a:cubicBezTo>
                    <a:pt x="848" y="352"/>
                    <a:pt x="829" y="368"/>
                    <a:pt x="803" y="418"/>
                  </a:cubicBezTo>
                  <a:cubicBezTo>
                    <a:pt x="768" y="477"/>
                    <a:pt x="693" y="609"/>
                    <a:pt x="665" y="653"/>
                  </a:cubicBezTo>
                  <a:cubicBezTo>
                    <a:pt x="630" y="712"/>
                    <a:pt x="623" y="728"/>
                    <a:pt x="592" y="775"/>
                  </a:cubicBezTo>
                  <a:cubicBezTo>
                    <a:pt x="568" y="810"/>
                    <a:pt x="509" y="894"/>
                    <a:pt x="479" y="937"/>
                  </a:cubicBezTo>
                  <a:cubicBezTo>
                    <a:pt x="410" y="1010"/>
                    <a:pt x="241" y="1156"/>
                    <a:pt x="179" y="1213"/>
                  </a:cubicBezTo>
                  <a:cubicBezTo>
                    <a:pt x="139" y="1272"/>
                    <a:pt x="197" y="1193"/>
                    <a:pt x="106" y="1278"/>
                  </a:cubicBezTo>
                  <a:cubicBezTo>
                    <a:pt x="83" y="1300"/>
                    <a:pt x="68" y="1324"/>
                    <a:pt x="41" y="1342"/>
                  </a:cubicBezTo>
                  <a:cubicBezTo>
                    <a:pt x="38" y="1350"/>
                    <a:pt x="38" y="1360"/>
                    <a:pt x="33" y="1367"/>
                  </a:cubicBezTo>
                  <a:cubicBezTo>
                    <a:pt x="29" y="1374"/>
                    <a:pt x="20" y="1376"/>
                    <a:pt x="16" y="1383"/>
                  </a:cubicBezTo>
                  <a:cubicBezTo>
                    <a:pt x="8" y="1398"/>
                    <a:pt x="0" y="1432"/>
                    <a:pt x="0" y="1432"/>
                  </a:cubicBezTo>
                  <a:cubicBezTo>
                    <a:pt x="8" y="1455"/>
                    <a:pt x="22" y="1488"/>
                    <a:pt x="41" y="1505"/>
                  </a:cubicBezTo>
                  <a:cubicBezTo>
                    <a:pt x="55" y="1518"/>
                    <a:pt x="89" y="1537"/>
                    <a:pt x="89" y="1537"/>
                  </a:cubicBezTo>
                  <a:cubicBezTo>
                    <a:pt x="598" y="1530"/>
                    <a:pt x="1087" y="1540"/>
                    <a:pt x="1598" y="1545"/>
                  </a:cubicBezTo>
                  <a:cubicBezTo>
                    <a:pt x="1840" y="1565"/>
                    <a:pt x="1537" y="1542"/>
                    <a:pt x="2012" y="1561"/>
                  </a:cubicBezTo>
                  <a:cubicBezTo>
                    <a:pt x="2208" y="1569"/>
                    <a:pt x="2398" y="1596"/>
                    <a:pt x="2596" y="1602"/>
                  </a:cubicBezTo>
                  <a:cubicBezTo>
                    <a:pt x="2626" y="1607"/>
                    <a:pt x="2656" y="1616"/>
                    <a:pt x="2686" y="1618"/>
                  </a:cubicBezTo>
                  <a:cubicBezTo>
                    <a:pt x="2802" y="1626"/>
                    <a:pt x="3034" y="1634"/>
                    <a:pt x="3034" y="1634"/>
                  </a:cubicBezTo>
                  <a:cubicBezTo>
                    <a:pt x="3136" y="1644"/>
                    <a:pt x="3243" y="1635"/>
                    <a:pt x="3343" y="1659"/>
                  </a:cubicBezTo>
                  <a:cubicBezTo>
                    <a:pt x="3695" y="1647"/>
                    <a:pt x="3496" y="1670"/>
                    <a:pt x="3635" y="1626"/>
                  </a:cubicBezTo>
                  <a:cubicBezTo>
                    <a:pt x="3727" y="1581"/>
                    <a:pt x="3801" y="1558"/>
                    <a:pt x="3847" y="1509"/>
                  </a:cubicBezTo>
                  <a:cubicBezTo>
                    <a:pt x="3857" y="1492"/>
                    <a:pt x="3904" y="1353"/>
                    <a:pt x="3911" y="1334"/>
                  </a:cubicBezTo>
                  <a:cubicBezTo>
                    <a:pt x="3925" y="1249"/>
                    <a:pt x="3927" y="1163"/>
                    <a:pt x="3959" y="1083"/>
                  </a:cubicBezTo>
                  <a:cubicBezTo>
                    <a:pt x="4048" y="936"/>
                    <a:pt x="4115" y="680"/>
                    <a:pt x="4204" y="568"/>
                  </a:cubicBezTo>
                  <a:cubicBezTo>
                    <a:pt x="4237" y="518"/>
                    <a:pt x="4368" y="366"/>
                    <a:pt x="4423" y="325"/>
                  </a:cubicBezTo>
                  <a:cubicBezTo>
                    <a:pt x="4453" y="302"/>
                    <a:pt x="4542" y="98"/>
                    <a:pt x="4220" y="49"/>
                  </a:cubicBezTo>
                  <a:cubicBezTo>
                    <a:pt x="3898" y="0"/>
                    <a:pt x="2944" y="159"/>
                    <a:pt x="2564" y="117"/>
                  </a:cubicBezTo>
                  <a:cubicBezTo>
                    <a:pt x="2018" y="142"/>
                    <a:pt x="1453" y="122"/>
                    <a:pt x="1283" y="146"/>
                  </a:cubicBezTo>
                  <a:close/>
                </a:path>
              </a:pathLst>
            </a:custGeom>
            <a:solidFill>
              <a:srgbClr val="FF9933"/>
            </a:solidFill>
            <a:ln w="9525">
              <a:solidFill>
                <a:srgbClr val="FF99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C043DF68-C027-9DC5-3CF2-93ABC55069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7532" y="1612900"/>
              <a:ext cx="7203994" cy="2563813"/>
            </a:xfrm>
            <a:custGeom>
              <a:avLst/>
              <a:gdLst>
                <a:gd name="T0" fmla="*/ 1283 w 4542"/>
                <a:gd name="T1" fmla="*/ 146 h 1670"/>
                <a:gd name="T2" fmla="*/ 876 w 4542"/>
                <a:gd name="T3" fmla="*/ 296 h 1670"/>
                <a:gd name="T4" fmla="*/ 803 w 4542"/>
                <a:gd name="T5" fmla="*/ 418 h 1670"/>
                <a:gd name="T6" fmla="*/ 665 w 4542"/>
                <a:gd name="T7" fmla="*/ 653 h 1670"/>
                <a:gd name="T8" fmla="*/ 592 w 4542"/>
                <a:gd name="T9" fmla="*/ 775 h 1670"/>
                <a:gd name="T10" fmla="*/ 479 w 4542"/>
                <a:gd name="T11" fmla="*/ 937 h 1670"/>
                <a:gd name="T12" fmla="*/ 179 w 4542"/>
                <a:gd name="T13" fmla="*/ 1213 h 1670"/>
                <a:gd name="T14" fmla="*/ 106 w 4542"/>
                <a:gd name="T15" fmla="*/ 1278 h 1670"/>
                <a:gd name="T16" fmla="*/ 41 w 4542"/>
                <a:gd name="T17" fmla="*/ 1342 h 1670"/>
                <a:gd name="T18" fmla="*/ 33 w 4542"/>
                <a:gd name="T19" fmla="*/ 1367 h 1670"/>
                <a:gd name="T20" fmla="*/ 16 w 4542"/>
                <a:gd name="T21" fmla="*/ 1383 h 1670"/>
                <a:gd name="T22" fmla="*/ 0 w 4542"/>
                <a:gd name="T23" fmla="*/ 1432 h 1670"/>
                <a:gd name="T24" fmla="*/ 41 w 4542"/>
                <a:gd name="T25" fmla="*/ 1505 h 1670"/>
                <a:gd name="T26" fmla="*/ 89 w 4542"/>
                <a:gd name="T27" fmla="*/ 1537 h 1670"/>
                <a:gd name="T28" fmla="*/ 1598 w 4542"/>
                <a:gd name="T29" fmla="*/ 1545 h 1670"/>
                <a:gd name="T30" fmla="*/ 2012 w 4542"/>
                <a:gd name="T31" fmla="*/ 1561 h 1670"/>
                <a:gd name="T32" fmla="*/ 2596 w 4542"/>
                <a:gd name="T33" fmla="*/ 1602 h 1670"/>
                <a:gd name="T34" fmla="*/ 2686 w 4542"/>
                <a:gd name="T35" fmla="*/ 1618 h 1670"/>
                <a:gd name="T36" fmla="*/ 3034 w 4542"/>
                <a:gd name="T37" fmla="*/ 1634 h 1670"/>
                <a:gd name="T38" fmla="*/ 3343 w 4542"/>
                <a:gd name="T39" fmla="*/ 1659 h 1670"/>
                <a:gd name="T40" fmla="*/ 3635 w 4542"/>
                <a:gd name="T41" fmla="*/ 1626 h 1670"/>
                <a:gd name="T42" fmla="*/ 3847 w 4542"/>
                <a:gd name="T43" fmla="*/ 1509 h 1670"/>
                <a:gd name="T44" fmla="*/ 3911 w 4542"/>
                <a:gd name="T45" fmla="*/ 1334 h 1670"/>
                <a:gd name="T46" fmla="*/ 3959 w 4542"/>
                <a:gd name="T47" fmla="*/ 1083 h 1670"/>
                <a:gd name="T48" fmla="*/ 4204 w 4542"/>
                <a:gd name="T49" fmla="*/ 568 h 1670"/>
                <a:gd name="T50" fmla="*/ 4423 w 4542"/>
                <a:gd name="T51" fmla="*/ 325 h 1670"/>
                <a:gd name="T52" fmla="*/ 4220 w 4542"/>
                <a:gd name="T53" fmla="*/ 49 h 1670"/>
                <a:gd name="T54" fmla="*/ 2564 w 4542"/>
                <a:gd name="T55" fmla="*/ 117 h 1670"/>
                <a:gd name="T56" fmla="*/ 1283 w 4542"/>
                <a:gd name="T57" fmla="*/ 146 h 167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542"/>
                <a:gd name="T88" fmla="*/ 0 h 1670"/>
                <a:gd name="T89" fmla="*/ 4542 w 4542"/>
                <a:gd name="T90" fmla="*/ 1670 h 167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542" h="1670">
                  <a:moveTo>
                    <a:pt x="1283" y="146"/>
                  </a:moveTo>
                  <a:cubicBezTo>
                    <a:pt x="1113" y="170"/>
                    <a:pt x="904" y="240"/>
                    <a:pt x="876" y="296"/>
                  </a:cubicBezTo>
                  <a:cubicBezTo>
                    <a:pt x="848" y="352"/>
                    <a:pt x="829" y="368"/>
                    <a:pt x="803" y="418"/>
                  </a:cubicBezTo>
                  <a:cubicBezTo>
                    <a:pt x="768" y="477"/>
                    <a:pt x="693" y="609"/>
                    <a:pt x="665" y="653"/>
                  </a:cubicBezTo>
                  <a:cubicBezTo>
                    <a:pt x="630" y="712"/>
                    <a:pt x="623" y="728"/>
                    <a:pt x="592" y="775"/>
                  </a:cubicBezTo>
                  <a:cubicBezTo>
                    <a:pt x="568" y="810"/>
                    <a:pt x="509" y="894"/>
                    <a:pt x="479" y="937"/>
                  </a:cubicBezTo>
                  <a:cubicBezTo>
                    <a:pt x="410" y="1010"/>
                    <a:pt x="241" y="1156"/>
                    <a:pt x="179" y="1213"/>
                  </a:cubicBezTo>
                  <a:cubicBezTo>
                    <a:pt x="139" y="1272"/>
                    <a:pt x="197" y="1193"/>
                    <a:pt x="106" y="1278"/>
                  </a:cubicBezTo>
                  <a:cubicBezTo>
                    <a:pt x="83" y="1300"/>
                    <a:pt x="68" y="1324"/>
                    <a:pt x="41" y="1342"/>
                  </a:cubicBezTo>
                  <a:cubicBezTo>
                    <a:pt x="38" y="1350"/>
                    <a:pt x="38" y="1360"/>
                    <a:pt x="33" y="1367"/>
                  </a:cubicBezTo>
                  <a:cubicBezTo>
                    <a:pt x="29" y="1374"/>
                    <a:pt x="20" y="1376"/>
                    <a:pt x="16" y="1383"/>
                  </a:cubicBezTo>
                  <a:cubicBezTo>
                    <a:pt x="8" y="1398"/>
                    <a:pt x="0" y="1432"/>
                    <a:pt x="0" y="1432"/>
                  </a:cubicBezTo>
                  <a:cubicBezTo>
                    <a:pt x="8" y="1455"/>
                    <a:pt x="22" y="1488"/>
                    <a:pt x="41" y="1505"/>
                  </a:cubicBezTo>
                  <a:cubicBezTo>
                    <a:pt x="55" y="1518"/>
                    <a:pt x="89" y="1537"/>
                    <a:pt x="89" y="1537"/>
                  </a:cubicBezTo>
                  <a:cubicBezTo>
                    <a:pt x="598" y="1530"/>
                    <a:pt x="1087" y="1540"/>
                    <a:pt x="1598" y="1545"/>
                  </a:cubicBezTo>
                  <a:cubicBezTo>
                    <a:pt x="1840" y="1565"/>
                    <a:pt x="1537" y="1542"/>
                    <a:pt x="2012" y="1561"/>
                  </a:cubicBezTo>
                  <a:cubicBezTo>
                    <a:pt x="2208" y="1569"/>
                    <a:pt x="2398" y="1596"/>
                    <a:pt x="2596" y="1602"/>
                  </a:cubicBezTo>
                  <a:cubicBezTo>
                    <a:pt x="2626" y="1607"/>
                    <a:pt x="2656" y="1616"/>
                    <a:pt x="2686" y="1618"/>
                  </a:cubicBezTo>
                  <a:cubicBezTo>
                    <a:pt x="2802" y="1626"/>
                    <a:pt x="3034" y="1634"/>
                    <a:pt x="3034" y="1634"/>
                  </a:cubicBezTo>
                  <a:cubicBezTo>
                    <a:pt x="3136" y="1644"/>
                    <a:pt x="3243" y="1635"/>
                    <a:pt x="3343" y="1659"/>
                  </a:cubicBezTo>
                  <a:cubicBezTo>
                    <a:pt x="3695" y="1647"/>
                    <a:pt x="3496" y="1670"/>
                    <a:pt x="3635" y="1626"/>
                  </a:cubicBezTo>
                  <a:cubicBezTo>
                    <a:pt x="3727" y="1581"/>
                    <a:pt x="3801" y="1558"/>
                    <a:pt x="3847" y="1509"/>
                  </a:cubicBezTo>
                  <a:cubicBezTo>
                    <a:pt x="3857" y="1492"/>
                    <a:pt x="3904" y="1353"/>
                    <a:pt x="3911" y="1334"/>
                  </a:cubicBezTo>
                  <a:cubicBezTo>
                    <a:pt x="3925" y="1249"/>
                    <a:pt x="3927" y="1163"/>
                    <a:pt x="3959" y="1083"/>
                  </a:cubicBezTo>
                  <a:cubicBezTo>
                    <a:pt x="4048" y="936"/>
                    <a:pt x="4115" y="680"/>
                    <a:pt x="4204" y="568"/>
                  </a:cubicBezTo>
                  <a:cubicBezTo>
                    <a:pt x="4237" y="518"/>
                    <a:pt x="4368" y="366"/>
                    <a:pt x="4423" y="325"/>
                  </a:cubicBezTo>
                  <a:cubicBezTo>
                    <a:pt x="4453" y="302"/>
                    <a:pt x="4542" y="98"/>
                    <a:pt x="4220" y="49"/>
                  </a:cubicBezTo>
                  <a:cubicBezTo>
                    <a:pt x="3898" y="0"/>
                    <a:pt x="2944" y="159"/>
                    <a:pt x="2564" y="117"/>
                  </a:cubicBezTo>
                  <a:cubicBezTo>
                    <a:pt x="2018" y="142"/>
                    <a:pt x="1453" y="122"/>
                    <a:pt x="1283" y="146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605D1E8-77A0-E466-20F2-63BDD7C02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8400" y="1358900"/>
              <a:ext cx="7210425" cy="2563813"/>
            </a:xfrm>
            <a:custGeom>
              <a:avLst/>
              <a:gdLst>
                <a:gd name="T0" fmla="*/ 1283 w 4542"/>
                <a:gd name="T1" fmla="*/ 146 h 1670"/>
                <a:gd name="T2" fmla="*/ 876 w 4542"/>
                <a:gd name="T3" fmla="*/ 296 h 1670"/>
                <a:gd name="T4" fmla="*/ 803 w 4542"/>
                <a:gd name="T5" fmla="*/ 418 h 1670"/>
                <a:gd name="T6" fmla="*/ 665 w 4542"/>
                <a:gd name="T7" fmla="*/ 653 h 1670"/>
                <a:gd name="T8" fmla="*/ 592 w 4542"/>
                <a:gd name="T9" fmla="*/ 775 h 1670"/>
                <a:gd name="T10" fmla="*/ 479 w 4542"/>
                <a:gd name="T11" fmla="*/ 937 h 1670"/>
                <a:gd name="T12" fmla="*/ 179 w 4542"/>
                <a:gd name="T13" fmla="*/ 1213 h 1670"/>
                <a:gd name="T14" fmla="*/ 106 w 4542"/>
                <a:gd name="T15" fmla="*/ 1278 h 1670"/>
                <a:gd name="T16" fmla="*/ 41 w 4542"/>
                <a:gd name="T17" fmla="*/ 1342 h 1670"/>
                <a:gd name="T18" fmla="*/ 33 w 4542"/>
                <a:gd name="T19" fmla="*/ 1367 h 1670"/>
                <a:gd name="T20" fmla="*/ 16 w 4542"/>
                <a:gd name="T21" fmla="*/ 1383 h 1670"/>
                <a:gd name="T22" fmla="*/ 0 w 4542"/>
                <a:gd name="T23" fmla="*/ 1432 h 1670"/>
                <a:gd name="T24" fmla="*/ 41 w 4542"/>
                <a:gd name="T25" fmla="*/ 1505 h 1670"/>
                <a:gd name="T26" fmla="*/ 89 w 4542"/>
                <a:gd name="T27" fmla="*/ 1537 h 1670"/>
                <a:gd name="T28" fmla="*/ 1598 w 4542"/>
                <a:gd name="T29" fmla="*/ 1545 h 1670"/>
                <a:gd name="T30" fmla="*/ 2012 w 4542"/>
                <a:gd name="T31" fmla="*/ 1561 h 1670"/>
                <a:gd name="T32" fmla="*/ 2596 w 4542"/>
                <a:gd name="T33" fmla="*/ 1602 h 1670"/>
                <a:gd name="T34" fmla="*/ 2686 w 4542"/>
                <a:gd name="T35" fmla="*/ 1618 h 1670"/>
                <a:gd name="T36" fmla="*/ 3034 w 4542"/>
                <a:gd name="T37" fmla="*/ 1634 h 1670"/>
                <a:gd name="T38" fmla="*/ 3343 w 4542"/>
                <a:gd name="T39" fmla="*/ 1659 h 1670"/>
                <a:gd name="T40" fmla="*/ 3635 w 4542"/>
                <a:gd name="T41" fmla="*/ 1626 h 1670"/>
                <a:gd name="T42" fmla="*/ 3847 w 4542"/>
                <a:gd name="T43" fmla="*/ 1509 h 1670"/>
                <a:gd name="T44" fmla="*/ 3911 w 4542"/>
                <a:gd name="T45" fmla="*/ 1334 h 1670"/>
                <a:gd name="T46" fmla="*/ 3959 w 4542"/>
                <a:gd name="T47" fmla="*/ 1083 h 1670"/>
                <a:gd name="T48" fmla="*/ 4204 w 4542"/>
                <a:gd name="T49" fmla="*/ 568 h 1670"/>
                <a:gd name="T50" fmla="*/ 4423 w 4542"/>
                <a:gd name="T51" fmla="*/ 325 h 1670"/>
                <a:gd name="T52" fmla="*/ 4220 w 4542"/>
                <a:gd name="T53" fmla="*/ 49 h 1670"/>
                <a:gd name="T54" fmla="*/ 2564 w 4542"/>
                <a:gd name="T55" fmla="*/ 117 h 1670"/>
                <a:gd name="T56" fmla="*/ 1283 w 4542"/>
                <a:gd name="T57" fmla="*/ 146 h 167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542"/>
                <a:gd name="T88" fmla="*/ 0 h 1670"/>
                <a:gd name="T89" fmla="*/ 4542 w 4542"/>
                <a:gd name="T90" fmla="*/ 1670 h 167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542" h="1670">
                  <a:moveTo>
                    <a:pt x="1283" y="146"/>
                  </a:moveTo>
                  <a:cubicBezTo>
                    <a:pt x="1113" y="170"/>
                    <a:pt x="904" y="240"/>
                    <a:pt x="876" y="296"/>
                  </a:cubicBezTo>
                  <a:cubicBezTo>
                    <a:pt x="848" y="352"/>
                    <a:pt x="829" y="368"/>
                    <a:pt x="803" y="418"/>
                  </a:cubicBezTo>
                  <a:cubicBezTo>
                    <a:pt x="768" y="477"/>
                    <a:pt x="693" y="609"/>
                    <a:pt x="665" y="653"/>
                  </a:cubicBezTo>
                  <a:cubicBezTo>
                    <a:pt x="630" y="712"/>
                    <a:pt x="623" y="728"/>
                    <a:pt x="592" y="775"/>
                  </a:cubicBezTo>
                  <a:cubicBezTo>
                    <a:pt x="568" y="810"/>
                    <a:pt x="509" y="894"/>
                    <a:pt x="479" y="937"/>
                  </a:cubicBezTo>
                  <a:cubicBezTo>
                    <a:pt x="410" y="1010"/>
                    <a:pt x="241" y="1156"/>
                    <a:pt x="179" y="1213"/>
                  </a:cubicBezTo>
                  <a:cubicBezTo>
                    <a:pt x="139" y="1272"/>
                    <a:pt x="197" y="1193"/>
                    <a:pt x="106" y="1278"/>
                  </a:cubicBezTo>
                  <a:cubicBezTo>
                    <a:pt x="83" y="1300"/>
                    <a:pt x="68" y="1324"/>
                    <a:pt x="41" y="1342"/>
                  </a:cubicBezTo>
                  <a:cubicBezTo>
                    <a:pt x="38" y="1350"/>
                    <a:pt x="38" y="1360"/>
                    <a:pt x="33" y="1367"/>
                  </a:cubicBezTo>
                  <a:cubicBezTo>
                    <a:pt x="29" y="1374"/>
                    <a:pt x="20" y="1376"/>
                    <a:pt x="16" y="1383"/>
                  </a:cubicBezTo>
                  <a:cubicBezTo>
                    <a:pt x="8" y="1398"/>
                    <a:pt x="0" y="1432"/>
                    <a:pt x="0" y="1432"/>
                  </a:cubicBezTo>
                  <a:cubicBezTo>
                    <a:pt x="8" y="1455"/>
                    <a:pt x="22" y="1488"/>
                    <a:pt x="41" y="1505"/>
                  </a:cubicBezTo>
                  <a:cubicBezTo>
                    <a:pt x="55" y="1518"/>
                    <a:pt x="89" y="1537"/>
                    <a:pt x="89" y="1537"/>
                  </a:cubicBezTo>
                  <a:cubicBezTo>
                    <a:pt x="598" y="1530"/>
                    <a:pt x="1087" y="1540"/>
                    <a:pt x="1598" y="1545"/>
                  </a:cubicBezTo>
                  <a:cubicBezTo>
                    <a:pt x="1840" y="1565"/>
                    <a:pt x="1537" y="1542"/>
                    <a:pt x="2012" y="1561"/>
                  </a:cubicBezTo>
                  <a:cubicBezTo>
                    <a:pt x="2208" y="1569"/>
                    <a:pt x="2398" y="1596"/>
                    <a:pt x="2596" y="1602"/>
                  </a:cubicBezTo>
                  <a:cubicBezTo>
                    <a:pt x="2626" y="1607"/>
                    <a:pt x="2656" y="1616"/>
                    <a:pt x="2686" y="1618"/>
                  </a:cubicBezTo>
                  <a:cubicBezTo>
                    <a:pt x="2802" y="1626"/>
                    <a:pt x="3034" y="1634"/>
                    <a:pt x="3034" y="1634"/>
                  </a:cubicBezTo>
                  <a:cubicBezTo>
                    <a:pt x="3136" y="1644"/>
                    <a:pt x="3243" y="1635"/>
                    <a:pt x="3343" y="1659"/>
                  </a:cubicBezTo>
                  <a:cubicBezTo>
                    <a:pt x="3695" y="1647"/>
                    <a:pt x="3496" y="1670"/>
                    <a:pt x="3635" y="1626"/>
                  </a:cubicBezTo>
                  <a:cubicBezTo>
                    <a:pt x="3727" y="1581"/>
                    <a:pt x="3801" y="1558"/>
                    <a:pt x="3847" y="1509"/>
                  </a:cubicBezTo>
                  <a:cubicBezTo>
                    <a:pt x="3857" y="1492"/>
                    <a:pt x="3904" y="1353"/>
                    <a:pt x="3911" y="1334"/>
                  </a:cubicBezTo>
                  <a:cubicBezTo>
                    <a:pt x="3925" y="1249"/>
                    <a:pt x="3927" y="1163"/>
                    <a:pt x="3959" y="1083"/>
                  </a:cubicBezTo>
                  <a:cubicBezTo>
                    <a:pt x="4048" y="936"/>
                    <a:pt x="4115" y="680"/>
                    <a:pt x="4204" y="568"/>
                  </a:cubicBezTo>
                  <a:cubicBezTo>
                    <a:pt x="4237" y="518"/>
                    <a:pt x="4368" y="366"/>
                    <a:pt x="4423" y="325"/>
                  </a:cubicBezTo>
                  <a:cubicBezTo>
                    <a:pt x="4453" y="302"/>
                    <a:pt x="4542" y="98"/>
                    <a:pt x="4220" y="49"/>
                  </a:cubicBezTo>
                  <a:cubicBezTo>
                    <a:pt x="3898" y="0"/>
                    <a:pt x="2944" y="159"/>
                    <a:pt x="2564" y="117"/>
                  </a:cubicBezTo>
                  <a:cubicBezTo>
                    <a:pt x="2018" y="142"/>
                    <a:pt x="1453" y="122"/>
                    <a:pt x="1283" y="146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8">
              <a:extLst>
                <a:ext uri="{FF2B5EF4-FFF2-40B4-BE49-F238E27FC236}">
                  <a16:creationId xmlns:a16="http://schemas.microsoft.com/office/drawing/2014/main" id="{6DDAF19D-2B6D-5F04-2C04-F67C5506D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2286000"/>
              <a:ext cx="2971800" cy="1143000"/>
            </a:xfrm>
            <a:prstGeom prst="cube">
              <a:avLst>
                <a:gd name="adj" fmla="val 76324"/>
              </a:avLst>
            </a:prstGeom>
            <a:solidFill>
              <a:srgbClr val="C0C0C0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" name="Object 9">
              <a:extLst>
                <a:ext uri="{FF2B5EF4-FFF2-40B4-BE49-F238E27FC236}">
                  <a16:creationId xmlns:a16="http://schemas.microsoft.com/office/drawing/2014/main" id="{5A84D39A-250F-37C7-2F02-FB0E45253CA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189538" y="2513013"/>
            <a:ext cx="427038" cy="390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52280" imgH="139680" progId="Equation.DSMT4">
                    <p:embed/>
                  </p:oleObj>
                </mc:Choice>
                <mc:Fallback>
                  <p:oleObj name="Equation" r:id="rId8" imgW="152280" imgH="139680" progId="Equation.DSMT4">
                    <p:embed/>
                    <p:pic>
                      <p:nvPicPr>
                        <p:cNvPr id="2051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9538" y="2513013"/>
                          <a:ext cx="427038" cy="390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10">
              <a:extLst>
                <a:ext uri="{FF2B5EF4-FFF2-40B4-BE49-F238E27FC236}">
                  <a16:creationId xmlns:a16="http://schemas.microsoft.com/office/drawing/2014/main" id="{AEF79EEF-A6BB-1B01-03A3-353B5732752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11713" y="3049588"/>
            <a:ext cx="317500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64880" imgH="228600" progId="Equation.DSMT4">
                    <p:embed/>
                  </p:oleObj>
                </mc:Choice>
                <mc:Fallback>
                  <p:oleObj name="Equation" r:id="rId10" imgW="164880" imgH="228600" progId="Equation.DSMT4">
                    <p:embed/>
                    <p:pic>
                      <p:nvPicPr>
                        <p:cNvPr id="2052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1713" y="3049588"/>
                          <a:ext cx="317500" cy="438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11">
              <a:extLst>
                <a:ext uri="{FF2B5EF4-FFF2-40B4-BE49-F238E27FC236}">
                  <a16:creationId xmlns:a16="http://schemas.microsoft.com/office/drawing/2014/main" id="{411CF9C8-C4ED-F175-524E-D90F0EE7CB7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00613" y="1931988"/>
            <a:ext cx="280988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39680" imgH="164880" progId="Equation.DSMT4">
                    <p:embed/>
                  </p:oleObj>
                </mc:Choice>
                <mc:Fallback>
                  <p:oleObj name="Equation" r:id="rId12" imgW="139680" imgH="164880" progId="Equation.DSMT4">
                    <p:embed/>
                    <p:pic>
                      <p:nvPicPr>
                        <p:cNvPr id="2053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00613" y="1931988"/>
                          <a:ext cx="280988" cy="330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AutoShape 12">
              <a:extLst>
                <a:ext uri="{FF2B5EF4-FFF2-40B4-BE49-F238E27FC236}">
                  <a16:creationId xmlns:a16="http://schemas.microsoft.com/office/drawing/2014/main" id="{E9D75D08-41AD-8D26-F243-E48DBEAA6D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438" y="2284413"/>
              <a:ext cx="2952750" cy="876300"/>
            </a:xfrm>
            <a:prstGeom prst="cube">
              <a:avLst>
                <a:gd name="adj" fmla="val 96412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947227B4-DAB1-ACBD-BDC0-922FCC342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3475" y="3598863"/>
              <a:ext cx="228600" cy="328613"/>
            </a:xfrm>
            <a:custGeom>
              <a:avLst/>
              <a:gdLst>
                <a:gd name="T0" fmla="*/ 18 w 144"/>
                <a:gd name="T1" fmla="*/ 10 h 207"/>
                <a:gd name="T2" fmla="*/ 18 w 144"/>
                <a:gd name="T3" fmla="*/ 150 h 207"/>
                <a:gd name="T4" fmla="*/ 127 w 144"/>
                <a:gd name="T5" fmla="*/ 197 h 207"/>
                <a:gd name="T6" fmla="*/ 119 w 144"/>
                <a:gd name="T7" fmla="*/ 88 h 207"/>
                <a:gd name="T8" fmla="*/ 18 w 144"/>
                <a:gd name="T9" fmla="*/ 10 h 2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207"/>
                <a:gd name="T17" fmla="*/ 144 w 144"/>
                <a:gd name="T18" fmla="*/ 207 h 2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207">
                  <a:moveTo>
                    <a:pt x="18" y="10"/>
                  </a:moveTo>
                  <a:cubicBezTo>
                    <a:pt x="1" y="20"/>
                    <a:pt x="0" y="119"/>
                    <a:pt x="18" y="150"/>
                  </a:cubicBezTo>
                  <a:cubicBezTo>
                    <a:pt x="36" y="181"/>
                    <a:pt x="110" y="207"/>
                    <a:pt x="127" y="197"/>
                  </a:cubicBezTo>
                  <a:cubicBezTo>
                    <a:pt x="144" y="187"/>
                    <a:pt x="137" y="115"/>
                    <a:pt x="119" y="88"/>
                  </a:cubicBezTo>
                  <a:cubicBezTo>
                    <a:pt x="101" y="61"/>
                    <a:pt x="35" y="0"/>
                    <a:pt x="18" y="10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878239ED-378A-228B-C67D-D5DBDB574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6238" y="1781175"/>
              <a:ext cx="282575" cy="395288"/>
            </a:xfrm>
            <a:custGeom>
              <a:avLst/>
              <a:gdLst>
                <a:gd name="T0" fmla="*/ 161 w 178"/>
                <a:gd name="T1" fmla="*/ 0 h 249"/>
                <a:gd name="T2" fmla="*/ 159 w 178"/>
                <a:gd name="T3" fmla="*/ 196 h 249"/>
                <a:gd name="T4" fmla="*/ 46 w 178"/>
                <a:gd name="T5" fmla="*/ 247 h 249"/>
                <a:gd name="T6" fmla="*/ 19 w 178"/>
                <a:gd name="T7" fmla="*/ 182 h 249"/>
                <a:gd name="T8" fmla="*/ 161 w 178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249"/>
                <a:gd name="T17" fmla="*/ 178 w 178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249">
                  <a:moveTo>
                    <a:pt x="161" y="0"/>
                  </a:moveTo>
                  <a:cubicBezTo>
                    <a:pt x="178" y="12"/>
                    <a:pt x="178" y="155"/>
                    <a:pt x="159" y="196"/>
                  </a:cubicBezTo>
                  <a:cubicBezTo>
                    <a:pt x="140" y="237"/>
                    <a:pt x="69" y="249"/>
                    <a:pt x="46" y="247"/>
                  </a:cubicBezTo>
                  <a:cubicBezTo>
                    <a:pt x="23" y="245"/>
                    <a:pt x="0" y="223"/>
                    <a:pt x="19" y="182"/>
                  </a:cubicBezTo>
                  <a:cubicBezTo>
                    <a:pt x="38" y="141"/>
                    <a:pt x="131" y="38"/>
                    <a:pt x="161" y="0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3" name="Object 15">
              <a:extLst>
                <a:ext uri="{FF2B5EF4-FFF2-40B4-BE49-F238E27FC236}">
                  <a16:creationId xmlns:a16="http://schemas.microsoft.com/office/drawing/2014/main" id="{432D3386-3C77-EEF1-D7F4-3919C89E1BF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50575" y="1614363"/>
            <a:ext cx="254000" cy="298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39680" imgH="164880" progId="Equation.DSMT4">
                    <p:embed/>
                  </p:oleObj>
                </mc:Choice>
                <mc:Fallback>
                  <p:oleObj name="Equation" r:id="rId14" imgW="139680" imgH="164880" progId="Equation.DSMT4">
                    <p:embed/>
                    <p:pic>
                      <p:nvPicPr>
                        <p:cNvPr id="2054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0575" y="1614363"/>
                          <a:ext cx="254000" cy="298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6">
              <a:extLst>
                <a:ext uri="{FF2B5EF4-FFF2-40B4-BE49-F238E27FC236}">
                  <a16:creationId xmlns:a16="http://schemas.microsoft.com/office/drawing/2014/main" id="{1C97E372-3F4A-B581-4F47-1D9C8DD4E5B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753350" y="3028188"/>
            <a:ext cx="236538" cy="258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26720" imgH="139680" progId="Equation.DSMT4">
                    <p:embed/>
                  </p:oleObj>
                </mc:Choice>
                <mc:Fallback>
                  <p:oleObj name="Equation" r:id="rId16" imgW="126720" imgH="139680" progId="Equation.DSMT4">
                    <p:embed/>
                    <p:pic>
                      <p:nvPicPr>
                        <p:cNvPr id="2055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53350" y="3028188"/>
                          <a:ext cx="236538" cy="258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Line 17">
              <a:extLst>
                <a:ext uri="{FF2B5EF4-FFF2-40B4-BE49-F238E27FC236}">
                  <a16:creationId xmlns:a16="http://schemas.microsoft.com/office/drawing/2014/main" id="{A1F566B3-EBBB-E99A-CB65-A4027C4241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13363" y="3138488"/>
              <a:ext cx="1357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8">
              <a:extLst>
                <a:ext uri="{FF2B5EF4-FFF2-40B4-BE49-F238E27FC236}">
                  <a16:creationId xmlns:a16="http://schemas.microsoft.com/office/drawing/2014/main" id="{C372532F-4A19-9BED-341D-BF73576D402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346419">
              <a:off x="3983037" y="2008188"/>
              <a:ext cx="406400" cy="809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19">
              <a:extLst>
                <a:ext uri="{FF2B5EF4-FFF2-40B4-BE49-F238E27FC236}">
                  <a16:creationId xmlns:a16="http://schemas.microsoft.com/office/drawing/2014/main" id="{BF886EBC-55AF-D795-D293-CAA96B712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7025" y="2703513"/>
              <a:ext cx="122238" cy="1016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0">
              <a:extLst>
                <a:ext uri="{FF2B5EF4-FFF2-40B4-BE49-F238E27FC236}">
                  <a16:creationId xmlns:a16="http://schemas.microsoft.com/office/drawing/2014/main" id="{456CEF87-B3D2-B8F2-3AFF-60652CA0AA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9700" y="2799526"/>
              <a:ext cx="0" cy="61277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1">
              <a:extLst>
                <a:ext uri="{FF2B5EF4-FFF2-40B4-BE49-F238E27FC236}">
                  <a16:creationId xmlns:a16="http://schemas.microsoft.com/office/drawing/2014/main" id="{631053FE-F46E-8C41-B79B-2463171D78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42402" y="2900360"/>
              <a:ext cx="10308" cy="32972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" name="Object 22">
              <a:extLst>
                <a:ext uri="{FF2B5EF4-FFF2-40B4-BE49-F238E27FC236}">
                  <a16:creationId xmlns:a16="http://schemas.microsoft.com/office/drawing/2014/main" id="{A99BAE9B-3EB8-B676-8952-D5BBA8F24F4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81450" y="2349500"/>
            <a:ext cx="804863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482400" imgH="228600" progId="Equation.DSMT4">
                    <p:embed/>
                  </p:oleObj>
                </mc:Choice>
                <mc:Fallback>
                  <p:oleObj name="Equation" r:id="rId18" imgW="482400" imgH="228600" progId="Equation.DSMT4">
                    <p:embed/>
                    <p:pic>
                      <p:nvPicPr>
                        <p:cNvPr id="2056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1450" y="2349500"/>
                          <a:ext cx="804863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3">
              <a:extLst>
                <a:ext uri="{FF2B5EF4-FFF2-40B4-BE49-F238E27FC236}">
                  <a16:creationId xmlns:a16="http://schemas.microsoft.com/office/drawing/2014/main" id="{16A37AD6-DCA8-1D07-B4DB-47C2847C9B2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6217393"/>
                </p:ext>
              </p:extLst>
            </p:nvPr>
          </p:nvGraphicFramePr>
          <p:xfrm>
            <a:off x="2641784" y="3158835"/>
            <a:ext cx="225158" cy="314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26720" imgH="177480" progId="Equation.DSMT4">
                    <p:embed/>
                  </p:oleObj>
                </mc:Choice>
                <mc:Fallback>
                  <p:oleObj name="Equation" r:id="rId20" imgW="126720" imgH="177480" progId="Equation.DSMT4">
                    <p:embed/>
                    <p:pic>
                      <p:nvPicPr>
                        <p:cNvPr id="2057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1784" y="3158835"/>
                          <a:ext cx="225158" cy="3147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4">
              <a:extLst>
                <a:ext uri="{FF2B5EF4-FFF2-40B4-BE49-F238E27FC236}">
                  <a16:creationId xmlns:a16="http://schemas.microsoft.com/office/drawing/2014/main" id="{F840E97F-76A6-4759-5D8F-0752EC5F017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080245" y="2368344"/>
            <a:ext cx="376238" cy="37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177480" imgH="177480" progId="Equation.DSMT4">
                    <p:embed/>
                  </p:oleObj>
                </mc:Choice>
                <mc:Fallback>
                  <p:oleObj name="Equation" r:id="rId22" imgW="177480" imgH="177480" progId="Equation.DSMT4">
                    <p:embed/>
                    <p:pic>
                      <p:nvPicPr>
                        <p:cNvPr id="2058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80245" y="2368344"/>
                          <a:ext cx="376238" cy="376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EB55D5D8-0A8C-E991-0AEB-8D020C9B550F}"/>
                </a:ext>
              </a:extLst>
            </p:cNvPr>
            <p:cNvCxnSpPr/>
            <p:nvPr/>
          </p:nvCxnSpPr>
          <p:spPr>
            <a:xfrm>
              <a:off x="2968831" y="3170712"/>
              <a:ext cx="0" cy="27313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4" name="Object 11">
              <a:extLst>
                <a:ext uri="{FF2B5EF4-FFF2-40B4-BE49-F238E27FC236}">
                  <a16:creationId xmlns:a16="http://schemas.microsoft.com/office/drawing/2014/main" id="{4F89A094-6AF5-E9E8-4979-C629B86BBE3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99194"/>
                </p:ext>
              </p:extLst>
            </p:nvPr>
          </p:nvGraphicFramePr>
          <p:xfrm>
            <a:off x="4083050" y="2730499"/>
            <a:ext cx="261938" cy="390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152280" imgH="228600" progId="Equation.DSMT4">
                    <p:embed/>
                  </p:oleObj>
                </mc:Choice>
                <mc:Fallback>
                  <p:oleObj name="Equation" r:id="rId24" imgW="152280" imgH="228600" progId="Equation.DSMT4">
                    <p:embed/>
                    <p:pic>
                      <p:nvPicPr>
                        <p:cNvPr id="2076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3050" y="2730499"/>
                          <a:ext cx="261938" cy="390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A8733EC-80DA-99F8-D233-00600A17B07D}"/>
              </a:ext>
            </a:extLst>
          </p:cNvPr>
          <p:cNvSpPr txBox="1"/>
          <p:nvPr/>
        </p:nvSpPr>
        <p:spPr>
          <a:xfrm>
            <a:off x="533400" y="4286250"/>
            <a:ext cx="19062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Patch currents: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1524000" y="31347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71193"/>
              </p:ext>
            </p:extLst>
          </p:nvPr>
        </p:nvGraphicFramePr>
        <p:xfrm>
          <a:off x="4230897" y="1596390"/>
          <a:ext cx="2906504" cy="542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44520" imgH="228600" progId="Equation.DSMT4">
                  <p:embed/>
                </p:oleObj>
              </mc:Choice>
              <mc:Fallback>
                <p:oleObj name="Equation" r:id="rId2" imgW="124452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0897" y="1596390"/>
                        <a:ext cx="2906504" cy="5426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6"/>
          <p:cNvGraphicFramePr>
            <a:graphicFrameLocks noChangeAspect="1"/>
          </p:cNvGraphicFramePr>
          <p:nvPr/>
        </p:nvGraphicFramePr>
        <p:xfrm>
          <a:off x="5311222" y="2384773"/>
          <a:ext cx="1210519" cy="497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83947" imgH="241195" progId="Equation.3">
                  <p:embed/>
                </p:oleObj>
              </mc:Choice>
              <mc:Fallback>
                <p:oleObj name="Equation" r:id="rId4" imgW="583947" imgH="241195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1222" y="2384773"/>
                        <a:ext cx="1210519" cy="4974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5" name="Rectangle 19"/>
          <p:cNvSpPr>
            <a:spLocks noGrp="1" noChangeArrowheads="1"/>
          </p:cNvSpPr>
          <p:nvPr>
            <p:ph type="title" sz="quarter"/>
          </p:nvPr>
        </p:nvSpPr>
        <p:spPr>
          <a:xfrm>
            <a:off x="2306638" y="197798"/>
            <a:ext cx="7967662" cy="611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Amplitude of Patch Currents (cont.)</a:t>
            </a:r>
          </a:p>
        </p:txBody>
      </p:sp>
      <p:sp>
        <p:nvSpPr>
          <p:cNvPr id="4106" name="Rectangle 21"/>
          <p:cNvSpPr>
            <a:spLocks noChangeArrowheads="1"/>
          </p:cNvSpPr>
          <p:nvPr/>
        </p:nvSpPr>
        <p:spPr bwMode="auto">
          <a:xfrm>
            <a:off x="1533857" y="1227162"/>
            <a:ext cx="22025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+mn-lt"/>
              </a:rPr>
              <a:t>The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 x</a:t>
            </a:r>
            <a:r>
              <a:rPr lang="en-US" sz="2000" dirty="0">
                <a:solidFill>
                  <a:srgbClr val="0000FF"/>
                </a:solidFill>
              </a:rPr>
              <a:t> mode (TM</a:t>
            </a:r>
            <a:r>
              <a:rPr lang="en-US" sz="2000" baseline="-25000" dirty="0">
                <a:solidFill>
                  <a:srgbClr val="0000FF"/>
                </a:solidFill>
              </a:rPr>
              <a:t>10</a:t>
            </a:r>
            <a:r>
              <a:rPr lang="en-US" sz="2000" dirty="0">
                <a:solidFill>
                  <a:srgbClr val="0000FF"/>
                </a:solidFill>
              </a:rPr>
              <a:t>):</a:t>
            </a:r>
          </a:p>
        </p:txBody>
      </p:sp>
      <p:sp>
        <p:nvSpPr>
          <p:cNvPr id="4107" name="Rectangle 25"/>
          <p:cNvSpPr>
            <a:spLocks noChangeArrowheads="1"/>
          </p:cNvSpPr>
          <p:nvPr/>
        </p:nvSpPr>
        <p:spPr bwMode="auto">
          <a:xfrm>
            <a:off x="4847052" y="2420807"/>
            <a:ext cx="2709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so</a:t>
            </a:r>
          </a:p>
        </p:txBody>
      </p:sp>
      <p:graphicFrame>
        <p:nvGraphicFramePr>
          <p:cNvPr id="4100" name="Object 29"/>
          <p:cNvGraphicFramePr>
            <a:graphicFrameLocks noChangeAspect="1"/>
          </p:cNvGraphicFramePr>
          <p:nvPr/>
        </p:nvGraphicFramePr>
        <p:xfrm>
          <a:off x="4424364" y="3218216"/>
          <a:ext cx="2190316" cy="845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17440" imgH="431640" progId="Equation.DSMT4">
                  <p:embed/>
                </p:oleObj>
              </mc:Choice>
              <mc:Fallback>
                <p:oleObj name="Equation" r:id="rId6" imgW="1117440" imgH="43164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4364" y="3218216"/>
                        <a:ext cx="2190316" cy="8459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32"/>
          <p:cNvGraphicFramePr>
            <a:graphicFrameLocks noChangeAspect="1"/>
          </p:cNvGraphicFramePr>
          <p:nvPr/>
        </p:nvGraphicFramePr>
        <p:xfrm>
          <a:off x="5064125" y="4335463"/>
          <a:ext cx="2262188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52087" imgH="215806" progId="Equation.3">
                  <p:embed/>
                </p:oleObj>
              </mc:Choice>
              <mc:Fallback>
                <p:oleObj name="Equation" r:id="rId8" imgW="952087" imgH="215806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4335463"/>
                        <a:ext cx="2262188" cy="51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Rectangle 33"/>
          <p:cNvSpPr>
            <a:spLocks noChangeArrowheads="1"/>
          </p:cNvSpPr>
          <p:nvPr/>
        </p:nvSpPr>
        <p:spPr bwMode="auto">
          <a:xfrm>
            <a:off x="3237175" y="4423538"/>
            <a:ext cx="1550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To find </a:t>
            </a:r>
            <a:r>
              <a:rPr lang="en-US" sz="2000" i="1" u="sng" dirty="0">
                <a:solidFill>
                  <a:srgbClr val="0000FF"/>
                </a:solidFill>
                <a:latin typeface="Times New Roman" pitchFamily="18" charset="0"/>
              </a:rPr>
              <a:t>E</a:t>
            </a:r>
            <a:r>
              <a:rPr lang="en-US" sz="2000" dirty="0">
                <a:solidFill>
                  <a:srgbClr val="0000FF"/>
                </a:solidFill>
              </a:rPr>
              <a:t>, use</a:t>
            </a:r>
          </a:p>
        </p:txBody>
      </p:sp>
      <p:graphicFrame>
        <p:nvGraphicFramePr>
          <p:cNvPr id="4102" name="Object 35"/>
          <p:cNvGraphicFramePr>
            <a:graphicFrameLocks noChangeAspect="1"/>
          </p:cNvGraphicFramePr>
          <p:nvPr/>
        </p:nvGraphicFramePr>
        <p:xfrm>
          <a:off x="2414589" y="5386388"/>
          <a:ext cx="6777037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124080" imgH="482400" progId="Equation.DSMT4">
                  <p:embed/>
                </p:oleObj>
              </mc:Choice>
              <mc:Fallback>
                <p:oleObj name="Equation" r:id="rId10" imgW="3124080" imgH="4824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589" y="5386388"/>
                        <a:ext cx="6777037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Line 37"/>
          <p:cNvSpPr>
            <a:spLocks noChangeShapeType="1"/>
          </p:cNvSpPr>
          <p:nvPr/>
        </p:nvSpPr>
        <p:spPr bwMode="auto">
          <a:xfrm flipH="1">
            <a:off x="4953001" y="5419726"/>
            <a:ext cx="530225" cy="9255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C11A52-A1FD-CC00-493A-8EF9195F4A30}"/>
              </a:ext>
            </a:extLst>
          </p:cNvPr>
          <p:cNvSpPr txBox="1"/>
          <p:nvPr/>
        </p:nvSpPr>
        <p:spPr>
          <a:xfrm>
            <a:off x="3130550" y="3397250"/>
            <a:ext cx="118173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Assume: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28850" y="247651"/>
            <a:ext cx="8104188" cy="5127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Amplitude of Patch Currents (cont.)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604252"/>
              </p:ext>
            </p:extLst>
          </p:nvPr>
        </p:nvGraphicFramePr>
        <p:xfrm>
          <a:off x="2795588" y="1200150"/>
          <a:ext cx="6689725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22560" imgH="431640" progId="Equation.DSMT4">
                  <p:embed/>
                </p:oleObj>
              </mc:Choice>
              <mc:Fallback>
                <p:oleObj name="Equation" r:id="rId2" imgW="30225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5588" y="1200150"/>
                        <a:ext cx="6689725" cy="94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950564"/>
              </p:ext>
            </p:extLst>
          </p:nvPr>
        </p:nvGraphicFramePr>
        <p:xfrm>
          <a:off x="6951272" y="3022657"/>
          <a:ext cx="3983635" cy="949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66600" imgH="444240" progId="Equation.DSMT4">
                  <p:embed/>
                </p:oleObj>
              </mc:Choice>
              <mc:Fallback>
                <p:oleObj name="Equation" r:id="rId4" imgW="1866600" imgH="444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1272" y="3022657"/>
                        <a:ext cx="3983635" cy="9494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224554"/>
              </p:ext>
            </p:extLst>
          </p:nvPr>
        </p:nvGraphicFramePr>
        <p:xfrm>
          <a:off x="4524643" y="4621866"/>
          <a:ext cx="3305154" cy="1309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38000" imgH="647640" progId="Equation.DSMT4">
                  <p:embed/>
                </p:oleObj>
              </mc:Choice>
              <mc:Fallback>
                <p:oleObj name="Equation" r:id="rId6" imgW="1638000" imgH="647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643" y="4621866"/>
                        <a:ext cx="3305154" cy="13092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Rectangle 11"/>
          <p:cNvSpPr>
            <a:spLocks noChangeArrowheads="1"/>
          </p:cNvSpPr>
          <p:nvPr/>
        </p:nvSpPr>
        <p:spPr bwMode="auto">
          <a:xfrm>
            <a:off x="1051369" y="3308407"/>
            <a:ext cx="56296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For the TM</a:t>
            </a:r>
            <a:r>
              <a:rPr lang="en-US" sz="2000" baseline="-25000" dirty="0">
                <a:solidFill>
                  <a:srgbClr val="0000FF"/>
                </a:solidFill>
              </a:rPr>
              <a:t>10</a:t>
            </a:r>
            <a:r>
              <a:rPr lang="en-US" sz="2000" dirty="0">
                <a:solidFill>
                  <a:srgbClr val="0000FF"/>
                </a:solidFill>
              </a:rPr>
              <a:t> mode we have, from the last slide:</a:t>
            </a:r>
          </a:p>
        </p:txBody>
      </p:sp>
      <p:sp>
        <p:nvSpPr>
          <p:cNvPr id="5128" name="Rectangle 12"/>
          <p:cNvSpPr>
            <a:spLocks noChangeArrowheads="1"/>
          </p:cNvSpPr>
          <p:nvPr/>
        </p:nvSpPr>
        <p:spPr bwMode="auto">
          <a:xfrm>
            <a:off x="1449238" y="4383052"/>
            <a:ext cx="30054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And thus, solving for </a:t>
            </a:r>
            <a:r>
              <a:rPr lang="en-US" sz="20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i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3327730" y="6279574"/>
            <a:ext cx="56800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A similar derivation holds for the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en-US" sz="2000" dirty="0">
                <a:solidFill>
                  <a:srgbClr val="0000FF"/>
                </a:solidFill>
              </a:rPr>
              <a:t> mode (TM</a:t>
            </a:r>
            <a:r>
              <a:rPr lang="en-US" sz="2000" baseline="-25000" dirty="0">
                <a:solidFill>
                  <a:srgbClr val="0000FF"/>
                </a:solidFill>
              </a:rPr>
              <a:t>01</a:t>
            </a:r>
            <a:r>
              <a:rPr lang="en-US" sz="2000" dirty="0">
                <a:solidFill>
                  <a:srgbClr val="0000FF"/>
                </a:solidFill>
              </a:rPr>
              <a:t>).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16163" y="236538"/>
            <a:ext cx="8185150" cy="5254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Amplitude of Patch Currents (cont.)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459456"/>
              </p:ext>
            </p:extLst>
          </p:nvPr>
        </p:nvGraphicFramePr>
        <p:xfrm>
          <a:off x="4401062" y="1535215"/>
          <a:ext cx="354330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01720" imgH="647640" progId="Equation.DSMT4">
                  <p:embed/>
                </p:oleObj>
              </mc:Choice>
              <mc:Fallback>
                <p:oleObj name="Equation" r:id="rId2" imgW="1701720" imgH="647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1062" y="1535215"/>
                        <a:ext cx="3543300" cy="1357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428483"/>
              </p:ext>
            </p:extLst>
          </p:nvPr>
        </p:nvGraphicFramePr>
        <p:xfrm>
          <a:off x="935038" y="3667125"/>
          <a:ext cx="1695450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98400" imgH="507960" progId="Equation.DSMT4">
                  <p:embed/>
                </p:oleObj>
              </mc:Choice>
              <mc:Fallback>
                <p:oleObj name="Equation" r:id="rId4" imgW="698400" imgH="5079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3667125"/>
                        <a:ext cx="1695450" cy="12334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475575"/>
              </p:ext>
            </p:extLst>
          </p:nvPr>
        </p:nvGraphicFramePr>
        <p:xfrm>
          <a:off x="6929438" y="3895725"/>
          <a:ext cx="3214687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50960" imgH="647640" progId="Equation.DSMT4">
                  <p:embed/>
                </p:oleObj>
              </mc:Choice>
              <mc:Fallback>
                <p:oleObj name="Equation" r:id="rId6" imgW="1650960" imgH="64764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9438" y="3895725"/>
                        <a:ext cx="3214687" cy="126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03123"/>
              </p:ext>
            </p:extLst>
          </p:nvPr>
        </p:nvGraphicFramePr>
        <p:xfrm>
          <a:off x="6837363" y="5334000"/>
          <a:ext cx="3390900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739880" imgH="647640" progId="Equation.DSMT4">
                  <p:embed/>
                </p:oleObj>
              </mc:Choice>
              <mc:Fallback>
                <p:oleObj name="Equation" r:id="rId8" imgW="1739880" imgH="64764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7363" y="5334000"/>
                        <a:ext cx="3390900" cy="126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Rectangle 23"/>
          <p:cNvSpPr>
            <a:spLocks noChangeArrowheads="1"/>
          </p:cNvSpPr>
          <p:nvPr/>
        </p:nvSpPr>
        <p:spPr bwMode="auto">
          <a:xfrm>
            <a:off x="329994" y="2808748"/>
            <a:ext cx="36210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 patch current amplitudes can then be written as: </a:t>
            </a:r>
          </a:p>
        </p:txBody>
      </p:sp>
      <p:sp>
        <p:nvSpPr>
          <p:cNvPr id="6154" name="Rectangle 24"/>
          <p:cNvSpPr>
            <a:spLocks noChangeArrowheads="1"/>
          </p:cNvSpPr>
          <p:nvPr/>
        </p:nvSpPr>
        <p:spPr bwMode="auto">
          <a:xfrm>
            <a:off x="5924550" y="3640138"/>
            <a:ext cx="927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2215031" y="1011424"/>
            <a:ext cx="269144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+mn-lt"/>
              </a:rPr>
              <a:t>The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</a:rPr>
              <a:t> y</a:t>
            </a:r>
            <a:r>
              <a:rPr lang="en-US" sz="25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mode (TM</a:t>
            </a:r>
            <a:r>
              <a:rPr lang="en-US" sz="2400" baseline="-25000" dirty="0">
                <a:solidFill>
                  <a:srgbClr val="0000FF"/>
                </a:solidFill>
              </a:rPr>
              <a:t>01</a:t>
            </a:r>
            <a:r>
              <a:rPr lang="en-US" sz="2400" dirty="0">
                <a:solidFill>
                  <a:srgbClr val="0000FF"/>
                </a:solidFill>
              </a:rPr>
              <a:t>)</a:t>
            </a:r>
            <a:r>
              <a:rPr lang="en-US" sz="2500" dirty="0">
                <a:solidFill>
                  <a:srgbClr val="0000FF"/>
                </a:solidFill>
              </a:rPr>
              <a:t>: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2" name="Object 24">
            <a:extLst>
              <a:ext uri="{FF2B5EF4-FFF2-40B4-BE49-F238E27FC236}">
                <a16:creationId xmlns:a16="http://schemas.microsoft.com/office/drawing/2014/main" id="{8D281510-8F8C-EAA3-6B37-DED992925C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795412"/>
              </p:ext>
            </p:extLst>
          </p:nvPr>
        </p:nvGraphicFramePr>
        <p:xfrm>
          <a:off x="986556" y="5297976"/>
          <a:ext cx="1786141" cy="648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180800" imgH="431640" progId="Equation.DSMT4">
                  <p:embed/>
                </p:oleObj>
              </mc:Choice>
              <mc:Fallback>
                <p:oleObj name="Equation" r:id="rId10" imgW="1180800" imgH="431640" progId="Equation.DSMT4">
                  <p:embed/>
                  <p:pic>
                    <p:nvPicPr>
                      <p:cNvPr id="307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556" y="5297976"/>
                        <a:ext cx="1786141" cy="6484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56">
            <a:extLst>
              <a:ext uri="{FF2B5EF4-FFF2-40B4-BE49-F238E27FC236}">
                <a16:creationId xmlns:a16="http://schemas.microsoft.com/office/drawing/2014/main" id="{658BDEF4-A188-D2E6-B612-A151B4AC1C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506939"/>
              </p:ext>
            </p:extLst>
          </p:nvPr>
        </p:nvGraphicFramePr>
        <p:xfrm>
          <a:off x="935193" y="5967573"/>
          <a:ext cx="1782630" cy="661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55600" imgH="431640" progId="Equation.DSMT4">
                  <p:embed/>
                </p:oleObj>
              </mc:Choice>
              <mc:Fallback>
                <p:oleObj name="Equation" r:id="rId12" imgW="1155600" imgH="431640" progId="Equation.DSMT4">
                  <p:embed/>
                  <p:pic>
                    <p:nvPicPr>
                      <p:cNvPr id="3076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193" y="5967573"/>
                        <a:ext cx="1782630" cy="6613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316163" y="236538"/>
            <a:ext cx="8185150" cy="5254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Amplitude of Patch Currents (cont.)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613925"/>
              </p:ext>
            </p:extLst>
          </p:nvPr>
        </p:nvGraphicFramePr>
        <p:xfrm>
          <a:off x="2004346" y="3141406"/>
          <a:ext cx="913373" cy="832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9800" imgH="431640" progId="Equation.DSMT4">
                  <p:embed/>
                </p:oleObj>
              </mc:Choice>
              <mc:Fallback>
                <p:oleObj name="Equation" r:id="rId2" imgW="4698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346" y="3141406"/>
                        <a:ext cx="913373" cy="83206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782639" y="2902826"/>
            <a:ext cx="11788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Assume:</a:t>
            </a:r>
          </a:p>
        </p:txBody>
      </p:sp>
      <p:graphicFrame>
        <p:nvGraphicFramePr>
          <p:cNvPr id="717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838235"/>
              </p:ext>
            </p:extLst>
          </p:nvPr>
        </p:nvGraphicFramePr>
        <p:xfrm>
          <a:off x="2074863" y="1062038"/>
          <a:ext cx="3219450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50960" imgH="647640" progId="Equation.DSMT4">
                  <p:embed/>
                </p:oleObj>
              </mc:Choice>
              <mc:Fallback>
                <p:oleObj name="Equation" r:id="rId4" imgW="1650960" imgH="647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863" y="1062038"/>
                        <a:ext cx="3219450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075349"/>
              </p:ext>
            </p:extLst>
          </p:nvPr>
        </p:nvGraphicFramePr>
        <p:xfrm>
          <a:off x="6143625" y="1071563"/>
          <a:ext cx="3392488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39880" imgH="647640" progId="Equation.DSMT4">
                  <p:embed/>
                </p:oleObj>
              </mc:Choice>
              <mc:Fallback>
                <p:oleObj name="Equation" r:id="rId6" imgW="1739880" imgH="647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25" y="1071563"/>
                        <a:ext cx="3392488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77" name="Group 27"/>
          <p:cNvGrpSpPr>
            <a:grpSpLocks/>
          </p:cNvGrpSpPr>
          <p:nvPr/>
        </p:nvGrpSpPr>
        <p:grpSpPr bwMode="auto">
          <a:xfrm>
            <a:off x="7552524" y="2625935"/>
            <a:ext cx="3959226" cy="3832225"/>
            <a:chOff x="3160" y="1446"/>
            <a:chExt cx="2494" cy="2414"/>
          </a:xfrm>
        </p:grpSpPr>
        <p:sp>
          <p:nvSpPr>
            <p:cNvPr id="7179" name="Rectangle 12"/>
            <p:cNvSpPr>
              <a:spLocks noChangeArrowheads="1"/>
            </p:cNvSpPr>
            <p:nvPr/>
          </p:nvSpPr>
          <p:spPr bwMode="auto">
            <a:xfrm>
              <a:off x="3258" y="2304"/>
              <a:ext cx="1611" cy="1152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Line 14"/>
            <p:cNvSpPr>
              <a:spLocks noChangeShapeType="1"/>
            </p:cNvSpPr>
            <p:nvPr/>
          </p:nvSpPr>
          <p:spPr bwMode="auto">
            <a:xfrm>
              <a:off x="4959" y="3438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Text Box 15"/>
            <p:cNvSpPr txBox="1">
              <a:spLocks noChangeArrowheads="1"/>
            </p:cNvSpPr>
            <p:nvPr/>
          </p:nvSpPr>
          <p:spPr bwMode="auto">
            <a:xfrm>
              <a:off x="5453" y="327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7182" name="Line 16"/>
            <p:cNvSpPr>
              <a:spLocks noChangeShapeType="1"/>
            </p:cNvSpPr>
            <p:nvPr/>
          </p:nvSpPr>
          <p:spPr bwMode="auto">
            <a:xfrm flipV="1">
              <a:off x="3249" y="1782"/>
              <a:ext cx="0" cy="3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Text Box 17"/>
            <p:cNvSpPr txBox="1">
              <a:spLocks noChangeArrowheads="1"/>
            </p:cNvSpPr>
            <p:nvPr/>
          </p:nvSpPr>
          <p:spPr bwMode="auto">
            <a:xfrm>
              <a:off x="3160" y="144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7184" name="Text Box 18"/>
            <p:cNvSpPr txBox="1">
              <a:spLocks noChangeArrowheads="1"/>
            </p:cNvSpPr>
            <p:nvPr/>
          </p:nvSpPr>
          <p:spPr bwMode="auto">
            <a:xfrm>
              <a:off x="3962" y="3572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7185" name="Text Box 19"/>
            <p:cNvSpPr txBox="1">
              <a:spLocks noChangeArrowheads="1"/>
            </p:cNvSpPr>
            <p:nvPr/>
          </p:nvSpPr>
          <p:spPr bwMode="auto">
            <a:xfrm>
              <a:off x="4985" y="2660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Times New Roman" pitchFamily="18" charset="0"/>
                </a:rPr>
                <a:t>W</a:t>
              </a:r>
            </a:p>
          </p:txBody>
        </p:sp>
        <p:sp>
          <p:nvSpPr>
            <p:cNvPr id="7186" name="Line 20"/>
            <p:cNvSpPr>
              <a:spLocks noChangeShapeType="1"/>
            </p:cNvSpPr>
            <p:nvPr/>
          </p:nvSpPr>
          <p:spPr bwMode="auto">
            <a:xfrm flipV="1">
              <a:off x="3249" y="2313"/>
              <a:ext cx="162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Oval 21"/>
            <p:cNvSpPr>
              <a:spLocks noChangeArrowheads="1"/>
            </p:cNvSpPr>
            <p:nvPr/>
          </p:nvSpPr>
          <p:spPr bwMode="auto">
            <a:xfrm>
              <a:off x="3627" y="3114"/>
              <a:ext cx="90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Text Box 22"/>
            <p:cNvSpPr txBox="1">
              <a:spLocks noChangeArrowheads="1"/>
            </p:cNvSpPr>
            <p:nvPr/>
          </p:nvSpPr>
          <p:spPr bwMode="auto">
            <a:xfrm>
              <a:off x="3803" y="3099"/>
              <a:ext cx="5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</a:rPr>
                <a:t>(</a:t>
              </a:r>
              <a:r>
                <a:rPr lang="en-US" i="1" dirty="0">
                  <a:latin typeface="Times New Roman" pitchFamily="18" charset="0"/>
                </a:rPr>
                <a:t>x</a:t>
              </a:r>
              <a:r>
                <a:rPr lang="en-US" baseline="-25000" dirty="0">
                  <a:latin typeface="Times New Roman" pitchFamily="18" charset="0"/>
                </a:rPr>
                <a:t>0</a:t>
              </a:r>
              <a:r>
                <a:rPr lang="en-US" dirty="0">
                  <a:latin typeface="Times New Roman" pitchFamily="18" charset="0"/>
                </a:rPr>
                <a:t>, </a:t>
              </a:r>
              <a:r>
                <a:rPr lang="en-US" i="1" dirty="0">
                  <a:latin typeface="Times New Roman" pitchFamily="18" charset="0"/>
                </a:rPr>
                <a:t>y</a:t>
              </a:r>
              <a:r>
                <a:rPr lang="en-US" baseline="-25000" dirty="0">
                  <a:latin typeface="Times New Roman" pitchFamily="18" charset="0"/>
                </a:rPr>
                <a:t>0</a:t>
              </a:r>
              <a:r>
                <a:rPr lang="en-US" dirty="0">
                  <a:latin typeface="Times New Roman" pitchFamily="18" charset="0"/>
                </a:rPr>
                <a:t>)</a:t>
              </a:r>
            </a:p>
          </p:txBody>
        </p:sp>
      </p:grpSp>
      <p:graphicFrame>
        <p:nvGraphicFramePr>
          <p:cNvPr id="717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863302"/>
              </p:ext>
            </p:extLst>
          </p:nvPr>
        </p:nvGraphicFramePr>
        <p:xfrm>
          <a:off x="2100263" y="4532313"/>
          <a:ext cx="158591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12520" imgH="241200" progId="Equation.DSMT4">
                  <p:embed/>
                </p:oleObj>
              </mc:Choice>
              <mc:Fallback>
                <p:oleObj name="Equation" r:id="rId8" imgW="812520" imgH="2412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0263" y="4532313"/>
                        <a:ext cx="1585912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Rectangle 26"/>
          <p:cNvSpPr>
            <a:spLocks noChangeArrowheads="1"/>
          </p:cNvSpPr>
          <p:nvPr/>
        </p:nvSpPr>
        <p:spPr bwMode="auto">
          <a:xfrm>
            <a:off x="1243834" y="4583529"/>
            <a:ext cx="5850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Then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2A2BC5-F64F-4BB2-B438-BB6120CF2E4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9604664-EF68-24A6-D6A4-2556C3264F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031769"/>
              </p:ext>
            </p:extLst>
          </p:nvPr>
        </p:nvGraphicFramePr>
        <p:xfrm>
          <a:off x="1758990" y="5265291"/>
          <a:ext cx="1295449" cy="996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60240" imgH="507960" progId="Equation.DSMT4">
                  <p:embed/>
                </p:oleObj>
              </mc:Choice>
              <mc:Fallback>
                <p:oleObj name="Equation" r:id="rId10" imgW="66024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58990" y="5265291"/>
                        <a:ext cx="1295449" cy="99649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A50F540-1CD0-0C0D-4FA9-EC27DA9F86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792107"/>
              </p:ext>
            </p:extLst>
          </p:nvPr>
        </p:nvGraphicFramePr>
        <p:xfrm>
          <a:off x="3688788" y="5360065"/>
          <a:ext cx="2630896" cy="1048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625400" imgH="647640" progId="Equation.DSMT4">
                  <p:embed/>
                </p:oleObj>
              </mc:Choice>
              <mc:Fallback>
                <p:oleObj name="Equation" r:id="rId12" imgW="16254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688788" y="5360065"/>
                        <a:ext cx="2630896" cy="104824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3626</TotalTime>
  <Words>1075</Words>
  <Application>Microsoft Office PowerPoint</Application>
  <PresentationFormat>Widescreen</PresentationFormat>
  <Paragraphs>263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Symbol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Overview</vt:lpstr>
      <vt:lpstr>Overview</vt:lpstr>
      <vt:lpstr>Amplitude of Patch Currents</vt:lpstr>
      <vt:lpstr>Amplitude of Patch Currents (cont.)</vt:lpstr>
      <vt:lpstr>Amplitude of Patch Currents (cont.)</vt:lpstr>
      <vt:lpstr>Amplitude of Patch Currents (cont.)</vt:lpstr>
      <vt:lpstr>Amplitude of Patch Currents (cont.)</vt:lpstr>
      <vt:lpstr>Amplitude of Patch Currents (cont.)</vt:lpstr>
      <vt:lpstr>Amplitude of Patch Currents (cont.)</vt:lpstr>
      <vt:lpstr>Amplitude of Patch Currents (cont.)</vt:lpstr>
      <vt:lpstr>Circular Polarization Condition</vt:lpstr>
      <vt:lpstr>Circular Polarization Condition (cont.)</vt:lpstr>
      <vt:lpstr>Circular Polarization Condition (cont.)</vt:lpstr>
      <vt:lpstr>Circular Polarization Condition (cont.)</vt:lpstr>
      <vt:lpstr>Circular Polarization Condition (cont.)</vt:lpstr>
      <vt:lpstr>Circular Polarization Condition (cont.)</vt:lpstr>
      <vt:lpstr>Patch Dimensions for CP</vt:lpstr>
      <vt:lpstr>Patch Dimensions for CP (cont.)</vt:lpstr>
      <vt:lpstr>Patch Dimensions for CP (cont.)</vt:lpstr>
      <vt:lpstr>Physical Dimensions for CP (cont.)</vt:lpstr>
      <vt:lpstr>Physical Dimensions for CP (cont.)</vt:lpstr>
      <vt:lpstr>Input Impedance of CP Patch</vt:lpstr>
      <vt:lpstr>Input Impedance of CP Patch (cont.)</vt:lpstr>
      <vt:lpstr>Input Impedance of CP Patch (cont.)</vt:lpstr>
      <vt:lpstr>CP (Axial Ratio) Bandwidth</vt:lpstr>
      <vt:lpstr>CP Bandwidth (cont.)</vt:lpstr>
      <vt:lpstr>CP Bandwidth (cont.)</vt:lpstr>
      <vt:lpstr>CP Bandwidth (cont.)</vt:lpstr>
      <vt:lpstr>CP Bandwidth (cont.)</vt:lpstr>
      <vt:lpstr>CP Bandwidth (cont.)</vt:lpstr>
      <vt:lpstr>CP Bandwidth (cont.)</vt:lpstr>
      <vt:lpstr>Impedance Bandwidth</vt:lpstr>
      <vt:lpstr>Impedance Bandwidth (cont.)</vt:lpstr>
      <vt:lpstr>Impedance Bandwidth (cont.)</vt:lpstr>
      <vt:lpstr>Impedance Bandwidth (cont.)</vt:lpstr>
      <vt:lpstr>Summary </vt:lpstr>
    </vt:vector>
  </TitlesOfParts>
  <Company>Cullen College of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2</dc:title>
  <dc:creator>ajacob2</dc:creator>
  <cp:lastModifiedBy>Jackson, David R</cp:lastModifiedBy>
  <cp:revision>248</cp:revision>
  <dcterms:created xsi:type="dcterms:W3CDTF">2006-04-25T19:11:15Z</dcterms:created>
  <dcterms:modified xsi:type="dcterms:W3CDTF">2024-11-25T16:47:09Z</dcterms:modified>
</cp:coreProperties>
</file>