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handoutMasterIdLst>
    <p:handoutMasterId r:id="rId46"/>
  </p:handoutMasterIdLst>
  <p:sldIdLst>
    <p:sldId id="327" r:id="rId2"/>
    <p:sldId id="328" r:id="rId3"/>
    <p:sldId id="347" r:id="rId4"/>
    <p:sldId id="358" r:id="rId5"/>
    <p:sldId id="348" r:id="rId6"/>
    <p:sldId id="356" r:id="rId7"/>
    <p:sldId id="329" r:id="rId8"/>
    <p:sldId id="349" r:id="rId9"/>
    <p:sldId id="357" r:id="rId10"/>
    <p:sldId id="330" r:id="rId11"/>
    <p:sldId id="331" r:id="rId12"/>
    <p:sldId id="332" r:id="rId13"/>
    <p:sldId id="333" r:id="rId14"/>
    <p:sldId id="334" r:id="rId15"/>
    <p:sldId id="335" r:id="rId16"/>
    <p:sldId id="336" r:id="rId17"/>
    <p:sldId id="337" r:id="rId18"/>
    <p:sldId id="338" r:id="rId19"/>
    <p:sldId id="350" r:id="rId20"/>
    <p:sldId id="355" r:id="rId21"/>
    <p:sldId id="339" r:id="rId22"/>
    <p:sldId id="340" r:id="rId23"/>
    <p:sldId id="341" r:id="rId24"/>
    <p:sldId id="342" r:id="rId25"/>
    <p:sldId id="343" r:id="rId26"/>
    <p:sldId id="344" r:id="rId27"/>
    <p:sldId id="345" r:id="rId28"/>
    <p:sldId id="311" r:id="rId29"/>
    <p:sldId id="312" r:id="rId30"/>
    <p:sldId id="313" r:id="rId31"/>
    <p:sldId id="314" r:id="rId32"/>
    <p:sldId id="315" r:id="rId33"/>
    <p:sldId id="316" r:id="rId34"/>
    <p:sldId id="318" r:id="rId35"/>
    <p:sldId id="346" r:id="rId36"/>
    <p:sldId id="319" r:id="rId37"/>
    <p:sldId id="320" r:id="rId38"/>
    <p:sldId id="321" r:id="rId39"/>
    <p:sldId id="322" r:id="rId40"/>
    <p:sldId id="323" r:id="rId41"/>
    <p:sldId id="324" r:id="rId42"/>
    <p:sldId id="325" r:id="rId43"/>
    <p:sldId id="326" r:id="rId44"/>
  </p:sldIdLst>
  <p:sldSz cx="12192000" cy="6858000"/>
  <p:notesSz cx="7315200" cy="9601200"/>
  <p:defaultTextStyle>
    <a:defPPr>
      <a:defRPr lang="en-U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7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00FF"/>
    <a:srgbClr val="CCFFFF"/>
    <a:srgbClr val="66FFFF"/>
    <a:srgbClr val="FF9900"/>
    <a:srgbClr val="000099"/>
    <a:srgbClr val="FF3399"/>
    <a:srgbClr val="FF3300"/>
    <a:srgbClr val="FF33CC"/>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85" autoAdjust="0"/>
    <p:restoredTop sz="94660"/>
  </p:normalViewPr>
  <p:slideViewPr>
    <p:cSldViewPr snapToGrid="0">
      <p:cViewPr>
        <p:scale>
          <a:sx n="100" d="100"/>
          <a:sy n="100" d="100"/>
        </p:scale>
        <p:origin x="1530" y="342"/>
      </p:cViewPr>
      <p:guideLst>
        <p:guide orient="horz" pos="2176"/>
        <p:guide pos="384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197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11" Type="http://schemas.openxmlformats.org/officeDocument/2006/relationships/image" Target="../media/image12.wmf"/><Relationship Id="rId5" Type="http://schemas.openxmlformats.org/officeDocument/2006/relationships/image" Target="../media/image6.wmf"/><Relationship Id="rId10" Type="http://schemas.openxmlformats.org/officeDocument/2006/relationships/image" Target="../media/image11.wmf"/><Relationship Id="rId4" Type="http://schemas.openxmlformats.org/officeDocument/2006/relationships/image" Target="../media/image5.wmf"/><Relationship Id="rId9" Type="http://schemas.openxmlformats.org/officeDocument/2006/relationships/image" Target="../media/image10.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47.wmf"/><Relationship Id="rId3" Type="http://schemas.openxmlformats.org/officeDocument/2006/relationships/image" Target="../media/image28.wmf"/><Relationship Id="rId7" Type="http://schemas.openxmlformats.org/officeDocument/2006/relationships/image" Target="../media/image46.wmf"/><Relationship Id="rId2" Type="http://schemas.openxmlformats.org/officeDocument/2006/relationships/image" Target="../media/image27.wmf"/><Relationship Id="rId1" Type="http://schemas.openxmlformats.org/officeDocument/2006/relationships/image" Target="../media/image44.wmf"/><Relationship Id="rId6" Type="http://schemas.openxmlformats.org/officeDocument/2006/relationships/image" Target="../media/image45.wmf"/><Relationship Id="rId5" Type="http://schemas.openxmlformats.org/officeDocument/2006/relationships/image" Target="../media/image38.wmf"/><Relationship Id="rId4" Type="http://schemas.openxmlformats.org/officeDocument/2006/relationships/image" Target="../media/image29.wmf"/><Relationship Id="rId9" Type="http://schemas.openxmlformats.org/officeDocument/2006/relationships/image" Target="../media/image48.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53.wmf"/><Relationship Id="rId3" Type="http://schemas.openxmlformats.org/officeDocument/2006/relationships/image" Target="../media/image28.wmf"/><Relationship Id="rId7" Type="http://schemas.openxmlformats.org/officeDocument/2006/relationships/image" Target="../media/image52.wmf"/><Relationship Id="rId2" Type="http://schemas.openxmlformats.org/officeDocument/2006/relationships/image" Target="../media/image27.wmf"/><Relationship Id="rId1" Type="http://schemas.openxmlformats.org/officeDocument/2006/relationships/image" Target="../media/image49.wmf"/><Relationship Id="rId6" Type="http://schemas.openxmlformats.org/officeDocument/2006/relationships/image" Target="../media/image51.wmf"/><Relationship Id="rId5" Type="http://schemas.openxmlformats.org/officeDocument/2006/relationships/image" Target="../media/image50.wmf"/><Relationship Id="rId4" Type="http://schemas.openxmlformats.org/officeDocument/2006/relationships/image" Target="../media/image29.wmf"/><Relationship Id="rId9" Type="http://schemas.openxmlformats.org/officeDocument/2006/relationships/image" Target="../media/image54.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9.wmf"/><Relationship Id="rId1" Type="http://schemas.openxmlformats.org/officeDocument/2006/relationships/image" Target="../media/image55.wmf"/><Relationship Id="rId4" Type="http://schemas.openxmlformats.org/officeDocument/2006/relationships/image" Target="../media/image56.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57.wmf"/><Relationship Id="rId2" Type="http://schemas.openxmlformats.org/officeDocument/2006/relationships/image" Target="../media/image29.wmf"/><Relationship Id="rId1" Type="http://schemas.openxmlformats.org/officeDocument/2006/relationships/image" Target="../media/image28.wmf"/><Relationship Id="rId5" Type="http://schemas.openxmlformats.org/officeDocument/2006/relationships/image" Target="../media/image59.wmf"/><Relationship Id="rId4" Type="http://schemas.openxmlformats.org/officeDocument/2006/relationships/image" Target="../media/image58.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66.wmf"/><Relationship Id="rId3" Type="http://schemas.openxmlformats.org/officeDocument/2006/relationships/image" Target="../media/image62.wmf"/><Relationship Id="rId7" Type="http://schemas.openxmlformats.org/officeDocument/2006/relationships/image" Target="../media/image65.wmf"/><Relationship Id="rId2" Type="http://schemas.openxmlformats.org/officeDocument/2006/relationships/image" Target="../media/image61.wmf"/><Relationship Id="rId1" Type="http://schemas.openxmlformats.org/officeDocument/2006/relationships/image" Target="../media/image60.wmf"/><Relationship Id="rId6" Type="http://schemas.openxmlformats.org/officeDocument/2006/relationships/image" Target="../media/image64.wmf"/><Relationship Id="rId5" Type="http://schemas.openxmlformats.org/officeDocument/2006/relationships/image" Target="../media/image63.wmf"/><Relationship Id="rId4" Type="http://schemas.openxmlformats.org/officeDocument/2006/relationships/image" Target="../media/image23.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54.wmf"/><Relationship Id="rId3" Type="http://schemas.openxmlformats.org/officeDocument/2006/relationships/image" Target="../media/image22.wmf"/><Relationship Id="rId7" Type="http://schemas.openxmlformats.org/officeDocument/2006/relationships/image" Target="../media/image28.wmf"/><Relationship Id="rId2" Type="http://schemas.openxmlformats.org/officeDocument/2006/relationships/image" Target="../media/image21.wmf"/><Relationship Id="rId1" Type="http://schemas.openxmlformats.org/officeDocument/2006/relationships/image" Target="../media/image49.wmf"/><Relationship Id="rId6" Type="http://schemas.openxmlformats.org/officeDocument/2006/relationships/image" Target="../media/image27.wmf"/><Relationship Id="rId5" Type="http://schemas.openxmlformats.org/officeDocument/2006/relationships/image" Target="../media/image50.wmf"/><Relationship Id="rId10" Type="http://schemas.openxmlformats.org/officeDocument/2006/relationships/image" Target="../media/image67.wmf"/><Relationship Id="rId4" Type="http://schemas.openxmlformats.org/officeDocument/2006/relationships/image" Target="../media/image29.wmf"/><Relationship Id="rId9" Type="http://schemas.openxmlformats.org/officeDocument/2006/relationships/image" Target="../media/image51.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68.wmf"/><Relationship Id="rId4" Type="http://schemas.openxmlformats.org/officeDocument/2006/relationships/image" Target="../media/image69.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70.wmf"/><Relationship Id="rId2" Type="http://schemas.openxmlformats.org/officeDocument/2006/relationships/image" Target="../media/image57.wmf"/><Relationship Id="rId1" Type="http://schemas.openxmlformats.org/officeDocument/2006/relationships/image" Target="../media/image29.wmf"/><Relationship Id="rId6" Type="http://schemas.openxmlformats.org/officeDocument/2006/relationships/image" Target="../media/image73.wmf"/><Relationship Id="rId5" Type="http://schemas.openxmlformats.org/officeDocument/2006/relationships/image" Target="../media/image72.wmf"/><Relationship Id="rId4" Type="http://schemas.openxmlformats.org/officeDocument/2006/relationships/image" Target="../media/image71.wmf"/></Relationships>
</file>

<file path=ppt/drawings/_rels/vmlDrawing18.vml.rels><?xml version="1.0" encoding="UTF-8" standalone="yes"?>
<Relationships xmlns="http://schemas.openxmlformats.org/package/2006/relationships"><Relationship Id="rId8" Type="http://schemas.openxmlformats.org/officeDocument/2006/relationships/image" Target="../media/image80.wmf"/><Relationship Id="rId3" Type="http://schemas.openxmlformats.org/officeDocument/2006/relationships/image" Target="../media/image76.wmf"/><Relationship Id="rId7" Type="http://schemas.openxmlformats.org/officeDocument/2006/relationships/image" Target="../media/image79.wmf"/><Relationship Id="rId2" Type="http://schemas.openxmlformats.org/officeDocument/2006/relationships/image" Target="../media/image75.wmf"/><Relationship Id="rId1" Type="http://schemas.openxmlformats.org/officeDocument/2006/relationships/image" Target="../media/image74.wmf"/><Relationship Id="rId6" Type="http://schemas.openxmlformats.org/officeDocument/2006/relationships/image" Target="../media/image78.wmf"/><Relationship Id="rId5" Type="http://schemas.openxmlformats.org/officeDocument/2006/relationships/image" Target="../media/image77.wmf"/><Relationship Id="rId4" Type="http://schemas.openxmlformats.org/officeDocument/2006/relationships/image" Target="../media/image29.wmf"/><Relationship Id="rId9" Type="http://schemas.openxmlformats.org/officeDocument/2006/relationships/image" Target="../media/image81.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84.wmf"/><Relationship Id="rId2" Type="http://schemas.openxmlformats.org/officeDocument/2006/relationships/image" Target="../media/image83.wmf"/><Relationship Id="rId1" Type="http://schemas.openxmlformats.org/officeDocument/2006/relationships/image" Target="../media/image82.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4.wmf"/><Relationship Id="rId1" Type="http://schemas.openxmlformats.org/officeDocument/2006/relationships/image" Target="../media/image7.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86.wmf"/><Relationship Id="rId1" Type="http://schemas.openxmlformats.org/officeDocument/2006/relationships/image" Target="../media/image85.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72.wmf"/><Relationship Id="rId2" Type="http://schemas.openxmlformats.org/officeDocument/2006/relationships/image" Target="../media/image29.wmf"/><Relationship Id="rId1" Type="http://schemas.openxmlformats.org/officeDocument/2006/relationships/image" Target="../media/image87.wmf"/><Relationship Id="rId6" Type="http://schemas.openxmlformats.org/officeDocument/2006/relationships/image" Target="../media/image90.wmf"/><Relationship Id="rId5" Type="http://schemas.openxmlformats.org/officeDocument/2006/relationships/image" Target="../media/image89.wmf"/><Relationship Id="rId4" Type="http://schemas.openxmlformats.org/officeDocument/2006/relationships/image" Target="../media/image88.wmf"/></Relationships>
</file>

<file path=ppt/drawings/_rels/vmlDrawing22.vml.rels><?xml version="1.0" encoding="UTF-8" standalone="yes"?>
<Relationships xmlns="http://schemas.openxmlformats.org/package/2006/relationships"><Relationship Id="rId8" Type="http://schemas.openxmlformats.org/officeDocument/2006/relationships/image" Target="../media/image96.wmf"/><Relationship Id="rId3" Type="http://schemas.openxmlformats.org/officeDocument/2006/relationships/image" Target="../media/image93.wmf"/><Relationship Id="rId7" Type="http://schemas.openxmlformats.org/officeDocument/2006/relationships/image" Target="../media/image80.wmf"/><Relationship Id="rId2" Type="http://schemas.openxmlformats.org/officeDocument/2006/relationships/image" Target="../media/image92.wmf"/><Relationship Id="rId1" Type="http://schemas.openxmlformats.org/officeDocument/2006/relationships/image" Target="../media/image91.wmf"/><Relationship Id="rId6" Type="http://schemas.openxmlformats.org/officeDocument/2006/relationships/image" Target="../media/image95.wmf"/><Relationship Id="rId5" Type="http://schemas.openxmlformats.org/officeDocument/2006/relationships/image" Target="../media/image94.wmf"/><Relationship Id="rId10" Type="http://schemas.openxmlformats.org/officeDocument/2006/relationships/image" Target="../media/image98.wmf"/><Relationship Id="rId4" Type="http://schemas.openxmlformats.org/officeDocument/2006/relationships/image" Target="../media/image29.wmf"/><Relationship Id="rId9" Type="http://schemas.openxmlformats.org/officeDocument/2006/relationships/image" Target="../media/image97.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101.wmf"/><Relationship Id="rId2" Type="http://schemas.openxmlformats.org/officeDocument/2006/relationships/image" Target="../media/image100.wmf"/><Relationship Id="rId1" Type="http://schemas.openxmlformats.org/officeDocument/2006/relationships/image" Target="../media/image99.wmf"/><Relationship Id="rId6" Type="http://schemas.openxmlformats.org/officeDocument/2006/relationships/image" Target="../media/image104.wmf"/><Relationship Id="rId5" Type="http://schemas.openxmlformats.org/officeDocument/2006/relationships/image" Target="../media/image103.wmf"/><Relationship Id="rId4" Type="http://schemas.openxmlformats.org/officeDocument/2006/relationships/image" Target="../media/image102.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107.wmf"/><Relationship Id="rId7" Type="http://schemas.openxmlformats.org/officeDocument/2006/relationships/image" Target="../media/image111.wmf"/><Relationship Id="rId2" Type="http://schemas.openxmlformats.org/officeDocument/2006/relationships/image" Target="../media/image106.wmf"/><Relationship Id="rId1" Type="http://schemas.openxmlformats.org/officeDocument/2006/relationships/image" Target="../media/image105.wmf"/><Relationship Id="rId6" Type="http://schemas.openxmlformats.org/officeDocument/2006/relationships/image" Target="../media/image110.wmf"/><Relationship Id="rId5" Type="http://schemas.openxmlformats.org/officeDocument/2006/relationships/image" Target="../media/image109.wmf"/><Relationship Id="rId4" Type="http://schemas.openxmlformats.org/officeDocument/2006/relationships/image" Target="../media/image108.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114.wmf"/><Relationship Id="rId2" Type="http://schemas.openxmlformats.org/officeDocument/2006/relationships/image" Target="../media/image113.wmf"/><Relationship Id="rId1" Type="http://schemas.openxmlformats.org/officeDocument/2006/relationships/image" Target="../media/image112.wmf"/><Relationship Id="rId5" Type="http://schemas.openxmlformats.org/officeDocument/2006/relationships/image" Target="../media/image116.wmf"/><Relationship Id="rId4" Type="http://schemas.openxmlformats.org/officeDocument/2006/relationships/image" Target="../media/image115.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119.wmf"/><Relationship Id="rId2" Type="http://schemas.openxmlformats.org/officeDocument/2006/relationships/image" Target="../media/image118.wmf"/><Relationship Id="rId1" Type="http://schemas.openxmlformats.org/officeDocument/2006/relationships/image" Target="../media/image117.wmf"/><Relationship Id="rId5" Type="http://schemas.openxmlformats.org/officeDocument/2006/relationships/image" Target="../media/image121.wmf"/><Relationship Id="rId4" Type="http://schemas.openxmlformats.org/officeDocument/2006/relationships/image" Target="../media/image120.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24.wmf"/><Relationship Id="rId2" Type="http://schemas.openxmlformats.org/officeDocument/2006/relationships/image" Target="../media/image123.wmf"/><Relationship Id="rId1" Type="http://schemas.openxmlformats.org/officeDocument/2006/relationships/image" Target="../media/image122.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127.wmf"/><Relationship Id="rId2" Type="http://schemas.openxmlformats.org/officeDocument/2006/relationships/image" Target="../media/image126.wmf"/><Relationship Id="rId1" Type="http://schemas.openxmlformats.org/officeDocument/2006/relationships/image" Target="../media/image125.wmf"/><Relationship Id="rId5" Type="http://schemas.openxmlformats.org/officeDocument/2006/relationships/image" Target="../media/image129.wmf"/><Relationship Id="rId4" Type="http://schemas.openxmlformats.org/officeDocument/2006/relationships/image" Target="../media/image128.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22.wmf"/><Relationship Id="rId7" Type="http://schemas.openxmlformats.org/officeDocument/2006/relationships/image" Target="../media/image133.wmf"/><Relationship Id="rId2" Type="http://schemas.openxmlformats.org/officeDocument/2006/relationships/image" Target="../media/image21.wmf"/><Relationship Id="rId1" Type="http://schemas.openxmlformats.org/officeDocument/2006/relationships/image" Target="../media/image130.wmf"/><Relationship Id="rId6" Type="http://schemas.openxmlformats.org/officeDocument/2006/relationships/image" Target="../media/image132.emf"/><Relationship Id="rId5" Type="http://schemas.openxmlformats.org/officeDocument/2006/relationships/image" Target="../media/image131.wmf"/><Relationship Id="rId4" Type="http://schemas.openxmlformats.org/officeDocument/2006/relationships/image" Target="../media/image23.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image" Target="../media/image4.wmf"/><Relationship Id="rId7" Type="http://schemas.openxmlformats.org/officeDocument/2006/relationships/image" Target="../media/image12.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132.emf"/><Relationship Id="rId2" Type="http://schemas.openxmlformats.org/officeDocument/2006/relationships/image" Target="../media/image135.wmf"/><Relationship Id="rId1" Type="http://schemas.openxmlformats.org/officeDocument/2006/relationships/image" Target="../media/image134.wmf"/><Relationship Id="rId4" Type="http://schemas.openxmlformats.org/officeDocument/2006/relationships/image" Target="../media/image133.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137.wmf"/><Relationship Id="rId1" Type="http://schemas.openxmlformats.org/officeDocument/2006/relationships/image" Target="../media/image136.wmf"/></Relationships>
</file>

<file path=ppt/drawings/_rels/vmlDrawing32.vml.rels><?xml version="1.0" encoding="UTF-8" standalone="yes"?>
<Relationships xmlns="http://schemas.openxmlformats.org/package/2006/relationships"><Relationship Id="rId3" Type="http://schemas.openxmlformats.org/officeDocument/2006/relationships/image" Target="../media/image140.wmf"/><Relationship Id="rId2" Type="http://schemas.openxmlformats.org/officeDocument/2006/relationships/image" Target="../media/image139.wmf"/><Relationship Id="rId1" Type="http://schemas.openxmlformats.org/officeDocument/2006/relationships/image" Target="../media/image138.wmf"/><Relationship Id="rId5" Type="http://schemas.openxmlformats.org/officeDocument/2006/relationships/image" Target="../media/image142.wmf"/><Relationship Id="rId4" Type="http://schemas.openxmlformats.org/officeDocument/2006/relationships/image" Target="../media/image141.wmf"/></Relationships>
</file>

<file path=ppt/drawings/_rels/vmlDrawing33.vml.rels><?xml version="1.0" encoding="UTF-8" standalone="yes"?>
<Relationships xmlns="http://schemas.openxmlformats.org/package/2006/relationships"><Relationship Id="rId3" Type="http://schemas.openxmlformats.org/officeDocument/2006/relationships/image" Target="../media/image145.wmf"/><Relationship Id="rId7" Type="http://schemas.openxmlformats.org/officeDocument/2006/relationships/image" Target="../media/image149.wmf"/><Relationship Id="rId2" Type="http://schemas.openxmlformats.org/officeDocument/2006/relationships/image" Target="../media/image144.wmf"/><Relationship Id="rId1" Type="http://schemas.openxmlformats.org/officeDocument/2006/relationships/image" Target="../media/image143.wmf"/><Relationship Id="rId6" Type="http://schemas.openxmlformats.org/officeDocument/2006/relationships/image" Target="../media/image148.wmf"/><Relationship Id="rId5" Type="http://schemas.openxmlformats.org/officeDocument/2006/relationships/image" Target="../media/image147.wmf"/><Relationship Id="rId4" Type="http://schemas.openxmlformats.org/officeDocument/2006/relationships/image" Target="../media/image146.wmf"/></Relationships>
</file>

<file path=ppt/drawings/_rels/vmlDrawing34.vml.rels><?xml version="1.0" encoding="UTF-8" standalone="yes"?>
<Relationships xmlns="http://schemas.openxmlformats.org/package/2006/relationships"><Relationship Id="rId3" Type="http://schemas.openxmlformats.org/officeDocument/2006/relationships/image" Target="../media/image152.wmf"/><Relationship Id="rId2" Type="http://schemas.openxmlformats.org/officeDocument/2006/relationships/image" Target="../media/image151.wmf"/><Relationship Id="rId1" Type="http://schemas.openxmlformats.org/officeDocument/2006/relationships/image" Target="../media/image150.wmf"/><Relationship Id="rId5" Type="http://schemas.openxmlformats.org/officeDocument/2006/relationships/image" Target="../media/image154.wmf"/><Relationship Id="rId4" Type="http://schemas.openxmlformats.org/officeDocument/2006/relationships/image" Target="../media/image153.wmf"/></Relationships>
</file>

<file path=ppt/drawings/_rels/vmlDrawing35.vml.rels><?xml version="1.0" encoding="UTF-8" standalone="yes"?>
<Relationships xmlns="http://schemas.openxmlformats.org/package/2006/relationships"><Relationship Id="rId3" Type="http://schemas.openxmlformats.org/officeDocument/2006/relationships/image" Target="../media/image157.wmf"/><Relationship Id="rId2" Type="http://schemas.openxmlformats.org/officeDocument/2006/relationships/image" Target="../media/image156.wmf"/><Relationship Id="rId1" Type="http://schemas.openxmlformats.org/officeDocument/2006/relationships/image" Target="../media/image155.wmf"/><Relationship Id="rId5" Type="http://schemas.openxmlformats.org/officeDocument/2006/relationships/image" Target="../media/image159.wmf"/><Relationship Id="rId4" Type="http://schemas.openxmlformats.org/officeDocument/2006/relationships/image" Target="../media/image158.wmf"/></Relationships>
</file>

<file path=ppt/drawings/_rels/vmlDrawing36.vml.rels><?xml version="1.0" encoding="UTF-8" standalone="yes"?>
<Relationships xmlns="http://schemas.openxmlformats.org/package/2006/relationships"><Relationship Id="rId3" Type="http://schemas.openxmlformats.org/officeDocument/2006/relationships/image" Target="../media/image162.wmf"/><Relationship Id="rId2" Type="http://schemas.openxmlformats.org/officeDocument/2006/relationships/image" Target="../media/image161.wmf"/><Relationship Id="rId1" Type="http://schemas.openxmlformats.org/officeDocument/2006/relationships/image" Target="../media/image160.wmf"/><Relationship Id="rId4" Type="http://schemas.openxmlformats.org/officeDocument/2006/relationships/image" Target="../media/image163.wmf"/></Relationships>
</file>

<file path=ppt/drawings/_rels/vmlDrawing37.vml.rels><?xml version="1.0" encoding="UTF-8" standalone="yes"?>
<Relationships xmlns="http://schemas.openxmlformats.org/package/2006/relationships"><Relationship Id="rId3" Type="http://schemas.openxmlformats.org/officeDocument/2006/relationships/image" Target="../media/image166.wmf"/><Relationship Id="rId2" Type="http://schemas.openxmlformats.org/officeDocument/2006/relationships/image" Target="../media/image165.wmf"/><Relationship Id="rId1" Type="http://schemas.openxmlformats.org/officeDocument/2006/relationships/image" Target="../media/image164.wmf"/><Relationship Id="rId5" Type="http://schemas.openxmlformats.org/officeDocument/2006/relationships/image" Target="../media/image168.wmf"/><Relationship Id="rId4" Type="http://schemas.openxmlformats.org/officeDocument/2006/relationships/image" Target="../media/image167.wmf"/></Relationships>
</file>

<file path=ppt/drawings/_rels/vmlDrawing38.vml.rels><?xml version="1.0" encoding="UTF-8" standalone="yes"?>
<Relationships xmlns="http://schemas.openxmlformats.org/package/2006/relationships"><Relationship Id="rId8" Type="http://schemas.openxmlformats.org/officeDocument/2006/relationships/image" Target="../media/image23.wmf"/><Relationship Id="rId13" Type="http://schemas.openxmlformats.org/officeDocument/2006/relationships/image" Target="../media/image172.wmf"/><Relationship Id="rId3" Type="http://schemas.openxmlformats.org/officeDocument/2006/relationships/image" Target="../media/image158.wmf"/><Relationship Id="rId7" Type="http://schemas.openxmlformats.org/officeDocument/2006/relationships/image" Target="../media/image22.wmf"/><Relationship Id="rId12" Type="http://schemas.openxmlformats.org/officeDocument/2006/relationships/image" Target="../media/image29.wmf"/><Relationship Id="rId2" Type="http://schemas.openxmlformats.org/officeDocument/2006/relationships/image" Target="../media/image170.wmf"/><Relationship Id="rId1" Type="http://schemas.openxmlformats.org/officeDocument/2006/relationships/image" Target="../media/image169.wmf"/><Relationship Id="rId6" Type="http://schemas.openxmlformats.org/officeDocument/2006/relationships/image" Target="../media/image21.wmf"/><Relationship Id="rId11" Type="http://schemas.openxmlformats.org/officeDocument/2006/relationships/image" Target="../media/image28.wmf"/><Relationship Id="rId5" Type="http://schemas.openxmlformats.org/officeDocument/2006/relationships/image" Target="../media/image171.wmf"/><Relationship Id="rId10" Type="http://schemas.openxmlformats.org/officeDocument/2006/relationships/image" Target="../media/image27.wmf"/><Relationship Id="rId4" Type="http://schemas.openxmlformats.org/officeDocument/2006/relationships/image" Target="../media/image159.wmf"/><Relationship Id="rId9" Type="http://schemas.openxmlformats.org/officeDocument/2006/relationships/image" Target="../media/image51.wmf"/><Relationship Id="rId14" Type="http://schemas.openxmlformats.org/officeDocument/2006/relationships/image" Target="../media/image17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image" Target="../media/image19.wmf"/><Relationship Id="rId2" Type="http://schemas.openxmlformats.org/officeDocument/2006/relationships/image" Target="../media/image15.wmf"/><Relationship Id="rId1" Type="http://schemas.openxmlformats.org/officeDocument/2006/relationships/image" Target="../media/image20.wmf"/><Relationship Id="rId6" Type="http://schemas.openxmlformats.org/officeDocument/2006/relationships/image" Target="../media/image12.wmf"/><Relationship Id="rId5" Type="http://schemas.openxmlformats.org/officeDocument/2006/relationships/image" Target="../media/image18.wmf"/><Relationship Id="rId4"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5" Type="http://schemas.openxmlformats.org/officeDocument/2006/relationships/image" Target="../media/image25.wmf"/><Relationship Id="rId4" Type="http://schemas.openxmlformats.org/officeDocument/2006/relationships/image" Target="../media/image24.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33.wmf"/><Relationship Id="rId3" Type="http://schemas.openxmlformats.org/officeDocument/2006/relationships/image" Target="../media/image28.wmf"/><Relationship Id="rId7" Type="http://schemas.openxmlformats.org/officeDocument/2006/relationships/image" Target="../media/image32.wmf"/><Relationship Id="rId2" Type="http://schemas.openxmlformats.org/officeDocument/2006/relationships/image" Target="../media/image27.wmf"/><Relationship Id="rId1" Type="http://schemas.openxmlformats.org/officeDocument/2006/relationships/image" Target="../media/image26.wmf"/><Relationship Id="rId6" Type="http://schemas.openxmlformats.org/officeDocument/2006/relationships/image" Target="../media/image31.wmf"/><Relationship Id="rId5" Type="http://schemas.openxmlformats.org/officeDocument/2006/relationships/image" Target="../media/image30.wmf"/><Relationship Id="rId4" Type="http://schemas.openxmlformats.org/officeDocument/2006/relationships/image" Target="../media/image2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 Id="rId5" Type="http://schemas.openxmlformats.org/officeDocument/2006/relationships/image" Target="../media/image30.wmf"/><Relationship Id="rId4" Type="http://schemas.openxmlformats.org/officeDocument/2006/relationships/image" Target="../media/image29.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image" Target="../media/image28.wmf"/><Relationship Id="rId7" Type="http://schemas.openxmlformats.org/officeDocument/2006/relationships/image" Target="../media/image37.wmf"/><Relationship Id="rId2" Type="http://schemas.openxmlformats.org/officeDocument/2006/relationships/image" Target="../media/image27.wmf"/><Relationship Id="rId1" Type="http://schemas.openxmlformats.org/officeDocument/2006/relationships/image" Target="../media/image34.wmf"/><Relationship Id="rId6" Type="http://schemas.openxmlformats.org/officeDocument/2006/relationships/image" Target="../media/image36.wmf"/><Relationship Id="rId5" Type="http://schemas.openxmlformats.org/officeDocument/2006/relationships/image" Target="../media/image35.wmf"/><Relationship Id="rId4" Type="http://schemas.openxmlformats.org/officeDocument/2006/relationships/image" Target="../media/image29.wmf"/><Relationship Id="rId9" Type="http://schemas.openxmlformats.org/officeDocument/2006/relationships/image" Target="../media/image38.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image" Target="../media/image41.wmf"/><Relationship Id="rId7" Type="http://schemas.openxmlformats.org/officeDocument/2006/relationships/image" Target="../media/image42.wmf"/><Relationship Id="rId2" Type="http://schemas.openxmlformats.org/officeDocument/2006/relationships/image" Target="../media/image40.wmf"/><Relationship Id="rId1" Type="http://schemas.openxmlformats.org/officeDocument/2006/relationships/image" Target="../media/image39.wmf"/><Relationship Id="rId6" Type="http://schemas.openxmlformats.org/officeDocument/2006/relationships/image" Target="../media/image29.wmf"/><Relationship Id="rId5" Type="http://schemas.openxmlformats.org/officeDocument/2006/relationships/image" Target="../media/image28.wmf"/><Relationship Id="rId4" Type="http://schemas.openxmlformats.org/officeDocument/2006/relationships/image" Target="../media/image2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29" tIns="45714" rIns="91429" bIns="45714" numCol="1" anchor="t" anchorCtr="0" compatLnSpc="1">
            <a:prstTxWarp prst="textNoShape">
              <a:avLst/>
            </a:prstTxWarp>
          </a:bodyPr>
          <a:lstStyle>
            <a:lvl1pPr>
              <a:defRPr sz="1200" b="0"/>
            </a:lvl1pPr>
          </a:lstStyle>
          <a:p>
            <a:pPr>
              <a:defRPr/>
            </a:pPr>
            <a:endParaRPr lang="en-US"/>
          </a:p>
        </p:txBody>
      </p:sp>
      <p:sp>
        <p:nvSpPr>
          <p:cNvPr id="101379"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1429" tIns="45714" rIns="91429" bIns="45714" numCol="1" anchor="t" anchorCtr="0" compatLnSpc="1">
            <a:prstTxWarp prst="textNoShape">
              <a:avLst/>
            </a:prstTxWarp>
          </a:bodyPr>
          <a:lstStyle>
            <a:lvl1pPr algn="r">
              <a:defRPr sz="1200" b="0"/>
            </a:lvl1pPr>
          </a:lstStyle>
          <a:p>
            <a:pPr>
              <a:defRPr/>
            </a:pPr>
            <a:endParaRPr lang="en-US"/>
          </a:p>
        </p:txBody>
      </p:sp>
      <p:sp>
        <p:nvSpPr>
          <p:cNvPr id="101380"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1429" tIns="45714" rIns="91429" bIns="45714" numCol="1" anchor="b" anchorCtr="0" compatLnSpc="1">
            <a:prstTxWarp prst="textNoShape">
              <a:avLst/>
            </a:prstTxWarp>
          </a:bodyPr>
          <a:lstStyle>
            <a:lvl1pPr>
              <a:defRPr sz="1200" b="0"/>
            </a:lvl1pPr>
          </a:lstStyle>
          <a:p>
            <a:pPr>
              <a:defRPr/>
            </a:pPr>
            <a:endParaRPr lang="en-US"/>
          </a:p>
        </p:txBody>
      </p:sp>
      <p:sp>
        <p:nvSpPr>
          <p:cNvPr id="101381"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1429" tIns="45714" rIns="91429" bIns="45714" numCol="1" anchor="b" anchorCtr="0" compatLnSpc="1">
            <a:prstTxWarp prst="textNoShape">
              <a:avLst/>
            </a:prstTxWarp>
          </a:bodyPr>
          <a:lstStyle>
            <a:lvl1pPr algn="r">
              <a:defRPr sz="1200" b="0"/>
            </a:lvl1pPr>
          </a:lstStyle>
          <a:p>
            <a:pPr>
              <a:defRPr/>
            </a:pPr>
            <a:fld id="{9E4C0762-E4E2-4C7B-B1A1-FA0B92FE3B14}" type="slidenum">
              <a:rPr lang="en-US"/>
              <a:pPr>
                <a:defRPr/>
              </a:pPr>
              <a:t>‹#›</a:t>
            </a:fld>
            <a:endParaRPr lang="en-US"/>
          </a:p>
        </p:txBody>
      </p:sp>
    </p:spTree>
    <p:extLst>
      <p:ext uri="{BB962C8B-B14F-4D97-AF65-F5344CB8AC3E}">
        <p14:creationId xmlns:p14="http://schemas.microsoft.com/office/powerpoint/2010/main" val="3187941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29" tIns="45714" rIns="91429" bIns="45714" numCol="1" anchor="t" anchorCtr="0" compatLnSpc="1">
            <a:prstTxWarp prst="textNoShape">
              <a:avLst/>
            </a:prstTxWarp>
          </a:bodyPr>
          <a:lstStyle>
            <a:lvl1pPr>
              <a:defRPr sz="1200" b="0"/>
            </a:lvl1pPr>
          </a:lstStyle>
          <a:p>
            <a:pPr>
              <a:defRPr/>
            </a:pPr>
            <a:endParaRPr lang="en-US"/>
          </a:p>
        </p:txBody>
      </p:sp>
      <p:sp>
        <p:nvSpPr>
          <p:cNvPr id="100355"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1429" tIns="45714" rIns="91429" bIns="45714" numCol="1" anchor="t" anchorCtr="0" compatLnSpc="1">
            <a:prstTxWarp prst="textNoShape">
              <a:avLst/>
            </a:prstTxWarp>
          </a:bodyPr>
          <a:lstStyle>
            <a:lvl1pPr algn="r">
              <a:defRPr sz="1200" b="0"/>
            </a:lvl1pPr>
          </a:lstStyle>
          <a:p>
            <a:pPr>
              <a:defRPr/>
            </a:pPr>
            <a:endParaRPr lang="en-US"/>
          </a:p>
        </p:txBody>
      </p:sp>
      <p:sp>
        <p:nvSpPr>
          <p:cNvPr id="48132" name="Rectangle 4"/>
          <p:cNvSpPr>
            <a:spLocks noGrp="1" noRot="1" noChangeAspect="1" noChangeArrowheads="1" noTextEdit="1"/>
          </p:cNvSpPr>
          <p:nvPr>
            <p:ph type="sldImg" idx="2"/>
          </p:nvPr>
        </p:nvSpPr>
        <p:spPr bwMode="auto">
          <a:xfrm>
            <a:off x="458788" y="720725"/>
            <a:ext cx="64008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7"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1429" tIns="45714" rIns="91429" bIns="4571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0358"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1429" tIns="45714" rIns="91429" bIns="45714" numCol="1" anchor="b" anchorCtr="0" compatLnSpc="1">
            <a:prstTxWarp prst="textNoShape">
              <a:avLst/>
            </a:prstTxWarp>
          </a:bodyPr>
          <a:lstStyle>
            <a:lvl1pPr>
              <a:defRPr sz="1200" b="0"/>
            </a:lvl1pPr>
          </a:lstStyle>
          <a:p>
            <a:pPr>
              <a:defRPr/>
            </a:pPr>
            <a:endParaRPr lang="en-US"/>
          </a:p>
        </p:txBody>
      </p:sp>
      <p:sp>
        <p:nvSpPr>
          <p:cNvPr id="100359"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1429" tIns="45714" rIns="91429" bIns="45714" numCol="1" anchor="b" anchorCtr="0" compatLnSpc="1">
            <a:prstTxWarp prst="textNoShape">
              <a:avLst/>
            </a:prstTxWarp>
          </a:bodyPr>
          <a:lstStyle>
            <a:lvl1pPr algn="r">
              <a:defRPr sz="1200" b="0"/>
            </a:lvl1pPr>
          </a:lstStyle>
          <a:p>
            <a:pPr>
              <a:defRPr/>
            </a:pPr>
            <a:fld id="{948C500A-5984-4F1C-A1BA-A8F0206A14FE}" type="slidenum">
              <a:rPr lang="en-US"/>
              <a:pPr>
                <a:defRPr/>
              </a:pPr>
              <a:t>‹#›</a:t>
            </a:fld>
            <a:endParaRPr lang="en-US"/>
          </a:p>
        </p:txBody>
      </p:sp>
    </p:spTree>
    <p:extLst>
      <p:ext uri="{BB962C8B-B14F-4D97-AF65-F5344CB8AC3E}">
        <p14:creationId xmlns:p14="http://schemas.microsoft.com/office/powerpoint/2010/main" val="22796448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61454DEC-38F3-429A-9EEA-2B91918965EA}" type="slidenum">
              <a:rPr lang="en-US" smtClean="0"/>
              <a:pPr>
                <a:defRPr/>
              </a:pPr>
              <a:t>‹#›</a:t>
            </a:fld>
            <a:endParaRPr lang="en-US" dirty="0"/>
          </a:p>
        </p:txBody>
      </p:sp>
    </p:spTree>
    <p:extLst>
      <p:ext uri="{BB962C8B-B14F-4D97-AF65-F5344CB8AC3E}">
        <p14:creationId xmlns:p14="http://schemas.microsoft.com/office/powerpoint/2010/main" val="762143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53F10306-C2BB-4C70-B2D4-1622665FE9FA}" type="slidenum">
              <a:rPr lang="en-US" smtClean="0"/>
              <a:pPr>
                <a:defRPr/>
              </a:pPr>
              <a:t>‹#›</a:t>
            </a:fld>
            <a:endParaRPr lang="en-US" dirty="0"/>
          </a:p>
        </p:txBody>
      </p:sp>
    </p:spTree>
    <p:extLst>
      <p:ext uri="{BB962C8B-B14F-4D97-AF65-F5344CB8AC3E}">
        <p14:creationId xmlns:p14="http://schemas.microsoft.com/office/powerpoint/2010/main" val="3157748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D0F779EC-B272-4519-B706-929CD27F2BC1}" type="slidenum">
              <a:rPr lang="en-US" smtClean="0"/>
              <a:pPr>
                <a:defRPr/>
              </a:pPr>
              <a:t>‹#›</a:t>
            </a:fld>
            <a:endParaRPr lang="en-US" dirty="0"/>
          </a:p>
        </p:txBody>
      </p:sp>
    </p:spTree>
    <p:extLst>
      <p:ext uri="{BB962C8B-B14F-4D97-AF65-F5344CB8AC3E}">
        <p14:creationId xmlns:p14="http://schemas.microsoft.com/office/powerpoint/2010/main" val="902769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D5C49363-9670-42BA-ACF9-3EB232DE4280}" type="slidenum">
              <a:rPr lang="en-US" smtClean="0"/>
              <a:pPr>
                <a:defRPr/>
              </a:pPr>
              <a:t>‹#›</a:t>
            </a:fld>
            <a:endParaRPr lang="en-US" dirty="0"/>
          </a:p>
        </p:txBody>
      </p:sp>
    </p:spTree>
    <p:extLst>
      <p:ext uri="{BB962C8B-B14F-4D97-AF65-F5344CB8AC3E}">
        <p14:creationId xmlns:p14="http://schemas.microsoft.com/office/powerpoint/2010/main" val="16352932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D540806D-6B28-4351-BF8F-EB2FC2C9A985}" type="slidenum">
              <a:rPr lang="en-US" smtClean="0"/>
              <a:pPr>
                <a:defRPr/>
              </a:pPr>
              <a:t>‹#›</a:t>
            </a:fld>
            <a:endParaRPr lang="en-US" dirty="0"/>
          </a:p>
        </p:txBody>
      </p:sp>
    </p:spTree>
    <p:extLst>
      <p:ext uri="{BB962C8B-B14F-4D97-AF65-F5344CB8AC3E}">
        <p14:creationId xmlns:p14="http://schemas.microsoft.com/office/powerpoint/2010/main" val="3254912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D7C664C0-2109-4BAC-BFE5-E2E0A85273F2}" type="slidenum">
              <a:rPr lang="en-US" smtClean="0"/>
              <a:pPr>
                <a:defRPr/>
              </a:pPr>
              <a:t>‹#›</a:t>
            </a:fld>
            <a:endParaRPr lang="en-US" dirty="0"/>
          </a:p>
        </p:txBody>
      </p:sp>
    </p:spTree>
    <p:extLst>
      <p:ext uri="{BB962C8B-B14F-4D97-AF65-F5344CB8AC3E}">
        <p14:creationId xmlns:p14="http://schemas.microsoft.com/office/powerpoint/2010/main" val="1193786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D45BD8B5-CAC6-407C-8EB4-B9BFCD26E55D}" type="slidenum">
              <a:rPr lang="en-US" smtClean="0"/>
              <a:pPr>
                <a:defRPr/>
              </a:pPr>
              <a:t>‹#›</a:t>
            </a:fld>
            <a:endParaRPr lang="en-US" dirty="0"/>
          </a:p>
        </p:txBody>
      </p:sp>
    </p:spTree>
    <p:extLst>
      <p:ext uri="{BB962C8B-B14F-4D97-AF65-F5344CB8AC3E}">
        <p14:creationId xmlns:p14="http://schemas.microsoft.com/office/powerpoint/2010/main" val="1203301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FF2BDF4A-41F6-4C00-B73E-8901CC84E6B1}" type="slidenum">
              <a:rPr lang="en-US" smtClean="0"/>
              <a:pPr>
                <a:defRPr/>
              </a:pPr>
              <a:t>‹#›</a:t>
            </a:fld>
            <a:endParaRPr lang="en-US" dirty="0"/>
          </a:p>
        </p:txBody>
      </p:sp>
    </p:spTree>
    <p:extLst>
      <p:ext uri="{BB962C8B-B14F-4D97-AF65-F5344CB8AC3E}">
        <p14:creationId xmlns:p14="http://schemas.microsoft.com/office/powerpoint/2010/main" val="3734129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1C0B30F4-6111-4C2D-8633-B5AB3E0EC31F}" type="slidenum">
              <a:rPr lang="en-US" smtClean="0"/>
              <a:pPr>
                <a:defRPr/>
              </a:pPr>
              <a:t>‹#›</a:t>
            </a:fld>
            <a:endParaRPr lang="en-US" dirty="0"/>
          </a:p>
        </p:txBody>
      </p:sp>
    </p:spTree>
    <p:extLst>
      <p:ext uri="{BB962C8B-B14F-4D97-AF65-F5344CB8AC3E}">
        <p14:creationId xmlns:p14="http://schemas.microsoft.com/office/powerpoint/2010/main" val="3621960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590F3A9C-39F1-412E-A858-2F65DA7E460A}" type="slidenum">
              <a:rPr lang="en-US" smtClean="0"/>
              <a:pPr>
                <a:defRPr/>
              </a:pPr>
              <a:t>‹#›</a:t>
            </a:fld>
            <a:endParaRPr lang="en-US" dirty="0"/>
          </a:p>
        </p:txBody>
      </p:sp>
    </p:spTree>
    <p:extLst>
      <p:ext uri="{BB962C8B-B14F-4D97-AF65-F5344CB8AC3E}">
        <p14:creationId xmlns:p14="http://schemas.microsoft.com/office/powerpoint/2010/main" val="1735370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1DA13778-95C1-48D9-B3C2-88BA0B831A58}" type="slidenum">
              <a:rPr lang="en-US" smtClean="0"/>
              <a:pPr>
                <a:defRPr/>
              </a:pPr>
              <a:t>‹#›</a:t>
            </a:fld>
            <a:endParaRPr lang="en-US" dirty="0"/>
          </a:p>
        </p:txBody>
      </p:sp>
    </p:spTree>
    <p:extLst>
      <p:ext uri="{BB962C8B-B14F-4D97-AF65-F5344CB8AC3E}">
        <p14:creationId xmlns:p14="http://schemas.microsoft.com/office/powerpoint/2010/main" val="3191380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C8676D6F-FABF-4380-824C-E5418F8F07E6}" type="slidenum">
              <a:rPr lang="en-US" smtClean="0"/>
              <a:pPr>
                <a:defRPr/>
              </a:pPr>
              <a:t>‹#›</a:t>
            </a:fld>
            <a:endParaRPr lang="en-US" dirty="0"/>
          </a:p>
        </p:txBody>
      </p:sp>
    </p:spTree>
    <p:extLst>
      <p:ext uri="{BB962C8B-B14F-4D97-AF65-F5344CB8AC3E}">
        <p14:creationId xmlns:p14="http://schemas.microsoft.com/office/powerpoint/2010/main" val="207375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dirty="0"/>
          </a:p>
          <a:p>
            <a:pPr>
              <a:defRPr/>
            </a:pPr>
            <a:fld id="{5ED4E979-D2BC-4E34-A95F-36CAA0326D9C}" type="slidenum">
              <a:rPr lang="en-US" smtClean="0"/>
              <a:pPr>
                <a:defRPr/>
              </a:pPr>
              <a:t>‹#›</a:t>
            </a:fld>
            <a:endParaRPr lang="en-US" dirty="0"/>
          </a:p>
        </p:txBody>
      </p:sp>
    </p:spTree>
    <p:extLst>
      <p:ext uri="{BB962C8B-B14F-4D97-AF65-F5344CB8AC3E}">
        <p14:creationId xmlns:p14="http://schemas.microsoft.com/office/powerpoint/2010/main" val="238824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198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pPr>
              <a:defRPr/>
            </a:pPr>
            <a:endParaRPr lang="en-US"/>
          </a:p>
        </p:txBody>
      </p:sp>
      <p:sp>
        <p:nvSpPr>
          <p:cNvPr id="1030" name="Rectangle 6"/>
          <p:cNvSpPr>
            <a:spLocks noGrp="1" noChangeArrowheads="1"/>
          </p:cNvSpPr>
          <p:nvPr>
            <p:ph type="sldNum" sz="quarter" idx="4"/>
          </p:nvPr>
        </p:nvSpPr>
        <p:spPr bwMode="auto">
          <a:xfrm>
            <a:off x="9347200" y="6381750"/>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endParaRPr lang="en-US" dirty="0"/>
          </a:p>
          <a:p>
            <a:pPr>
              <a:defRPr/>
            </a:pPr>
            <a:fld id="{4DA854D7-BF57-410E-993B-14F5848E8F6C}"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8" Type="http://schemas.openxmlformats.org/officeDocument/2006/relationships/image" Target="../media/image28.wmf"/><Relationship Id="rId13" Type="http://schemas.openxmlformats.org/officeDocument/2006/relationships/oleObject" Target="../embeddings/oleObject46.bin"/><Relationship Id="rId18" Type="http://schemas.openxmlformats.org/officeDocument/2006/relationships/oleObject" Target="../embeddings/oleObject49.bin"/><Relationship Id="rId3" Type="http://schemas.openxmlformats.org/officeDocument/2006/relationships/oleObject" Target="../embeddings/oleObject41.bin"/><Relationship Id="rId21" Type="http://schemas.openxmlformats.org/officeDocument/2006/relationships/image" Target="../media/image12.wmf"/><Relationship Id="rId7" Type="http://schemas.openxmlformats.org/officeDocument/2006/relationships/oleObject" Target="../embeddings/oleObject43.bin"/><Relationship Id="rId12" Type="http://schemas.openxmlformats.org/officeDocument/2006/relationships/image" Target="../media/image35.wmf"/><Relationship Id="rId17" Type="http://schemas.openxmlformats.org/officeDocument/2006/relationships/oleObject" Target="../embeddings/oleObject48.bin"/><Relationship Id="rId2" Type="http://schemas.openxmlformats.org/officeDocument/2006/relationships/slideLayout" Target="../slideLayouts/slideLayout7.xml"/><Relationship Id="rId16" Type="http://schemas.openxmlformats.org/officeDocument/2006/relationships/image" Target="../media/image37.wmf"/><Relationship Id="rId20" Type="http://schemas.openxmlformats.org/officeDocument/2006/relationships/oleObject" Target="../embeddings/oleObject51.bin"/><Relationship Id="rId1" Type="http://schemas.openxmlformats.org/officeDocument/2006/relationships/vmlDrawing" Target="../drawings/vmlDrawing8.vml"/><Relationship Id="rId6" Type="http://schemas.openxmlformats.org/officeDocument/2006/relationships/image" Target="../media/image27.wmf"/><Relationship Id="rId11" Type="http://schemas.openxmlformats.org/officeDocument/2006/relationships/oleObject" Target="../embeddings/oleObject45.bin"/><Relationship Id="rId5" Type="http://schemas.openxmlformats.org/officeDocument/2006/relationships/oleObject" Target="../embeddings/oleObject42.bin"/><Relationship Id="rId15" Type="http://schemas.openxmlformats.org/officeDocument/2006/relationships/oleObject" Target="../embeddings/oleObject47.bin"/><Relationship Id="rId23" Type="http://schemas.openxmlformats.org/officeDocument/2006/relationships/image" Target="../media/image38.wmf"/><Relationship Id="rId10" Type="http://schemas.openxmlformats.org/officeDocument/2006/relationships/image" Target="../media/image29.wmf"/><Relationship Id="rId19" Type="http://schemas.openxmlformats.org/officeDocument/2006/relationships/oleObject" Target="../embeddings/oleObject50.bin"/><Relationship Id="rId4" Type="http://schemas.openxmlformats.org/officeDocument/2006/relationships/image" Target="../media/image34.wmf"/><Relationship Id="rId9" Type="http://schemas.openxmlformats.org/officeDocument/2006/relationships/oleObject" Target="../embeddings/oleObject44.bin"/><Relationship Id="rId14" Type="http://schemas.openxmlformats.org/officeDocument/2006/relationships/image" Target="../media/image36.wmf"/><Relationship Id="rId22" Type="http://schemas.openxmlformats.org/officeDocument/2006/relationships/oleObject" Target="../embeddings/oleObject52.bin"/></Relationships>
</file>

<file path=ppt/slides/_rels/slide11.xml.rels><?xml version="1.0" encoding="UTF-8" standalone="yes"?>
<Relationships xmlns="http://schemas.openxmlformats.org/package/2006/relationships"><Relationship Id="rId8" Type="http://schemas.openxmlformats.org/officeDocument/2006/relationships/image" Target="../media/image41.wmf"/><Relationship Id="rId13" Type="http://schemas.openxmlformats.org/officeDocument/2006/relationships/oleObject" Target="../embeddings/oleObject58.bin"/><Relationship Id="rId18" Type="http://schemas.openxmlformats.org/officeDocument/2006/relationships/image" Target="../media/image43.wmf"/><Relationship Id="rId3" Type="http://schemas.openxmlformats.org/officeDocument/2006/relationships/oleObject" Target="../embeddings/oleObject53.bin"/><Relationship Id="rId7" Type="http://schemas.openxmlformats.org/officeDocument/2006/relationships/oleObject" Target="../embeddings/oleObject55.bin"/><Relationship Id="rId12" Type="http://schemas.openxmlformats.org/officeDocument/2006/relationships/image" Target="../media/image28.wmf"/><Relationship Id="rId17" Type="http://schemas.openxmlformats.org/officeDocument/2006/relationships/oleObject" Target="../embeddings/oleObject60.bin"/><Relationship Id="rId2" Type="http://schemas.openxmlformats.org/officeDocument/2006/relationships/slideLayout" Target="../slideLayouts/slideLayout7.xml"/><Relationship Id="rId16" Type="http://schemas.openxmlformats.org/officeDocument/2006/relationships/image" Target="../media/image42.wmf"/><Relationship Id="rId1" Type="http://schemas.openxmlformats.org/officeDocument/2006/relationships/vmlDrawing" Target="../drawings/vmlDrawing9.vml"/><Relationship Id="rId6" Type="http://schemas.openxmlformats.org/officeDocument/2006/relationships/image" Target="../media/image40.wmf"/><Relationship Id="rId11" Type="http://schemas.openxmlformats.org/officeDocument/2006/relationships/oleObject" Target="../embeddings/oleObject57.bin"/><Relationship Id="rId5" Type="http://schemas.openxmlformats.org/officeDocument/2006/relationships/oleObject" Target="../embeddings/oleObject54.bin"/><Relationship Id="rId15" Type="http://schemas.openxmlformats.org/officeDocument/2006/relationships/oleObject" Target="../embeddings/oleObject59.bin"/><Relationship Id="rId10" Type="http://schemas.openxmlformats.org/officeDocument/2006/relationships/image" Target="../media/image27.wmf"/><Relationship Id="rId4" Type="http://schemas.openxmlformats.org/officeDocument/2006/relationships/image" Target="../media/image39.wmf"/><Relationship Id="rId9" Type="http://schemas.openxmlformats.org/officeDocument/2006/relationships/oleObject" Target="../embeddings/oleObject56.bin"/><Relationship Id="rId14" Type="http://schemas.openxmlformats.org/officeDocument/2006/relationships/image" Target="../media/image29.wmf"/></Relationships>
</file>

<file path=ppt/slides/_rels/slide12.xml.rels><?xml version="1.0" encoding="UTF-8" standalone="yes"?>
<Relationships xmlns="http://schemas.openxmlformats.org/package/2006/relationships"><Relationship Id="rId8" Type="http://schemas.openxmlformats.org/officeDocument/2006/relationships/image" Target="../media/image28.wmf"/><Relationship Id="rId13" Type="http://schemas.openxmlformats.org/officeDocument/2006/relationships/oleObject" Target="../embeddings/oleObject66.bin"/><Relationship Id="rId18" Type="http://schemas.openxmlformats.org/officeDocument/2006/relationships/image" Target="../media/image47.wmf"/><Relationship Id="rId3" Type="http://schemas.openxmlformats.org/officeDocument/2006/relationships/oleObject" Target="../embeddings/oleObject61.bin"/><Relationship Id="rId7" Type="http://schemas.openxmlformats.org/officeDocument/2006/relationships/oleObject" Target="../embeddings/oleObject63.bin"/><Relationship Id="rId12" Type="http://schemas.openxmlformats.org/officeDocument/2006/relationships/image" Target="../media/image38.wmf"/><Relationship Id="rId17" Type="http://schemas.openxmlformats.org/officeDocument/2006/relationships/oleObject" Target="../embeddings/oleObject68.bin"/><Relationship Id="rId2" Type="http://schemas.openxmlformats.org/officeDocument/2006/relationships/slideLayout" Target="../slideLayouts/slideLayout7.xml"/><Relationship Id="rId16" Type="http://schemas.openxmlformats.org/officeDocument/2006/relationships/image" Target="../media/image46.wmf"/><Relationship Id="rId20" Type="http://schemas.openxmlformats.org/officeDocument/2006/relationships/image" Target="../media/image48.wmf"/><Relationship Id="rId1" Type="http://schemas.openxmlformats.org/officeDocument/2006/relationships/vmlDrawing" Target="../drawings/vmlDrawing10.vml"/><Relationship Id="rId6" Type="http://schemas.openxmlformats.org/officeDocument/2006/relationships/image" Target="../media/image27.wmf"/><Relationship Id="rId11" Type="http://schemas.openxmlformats.org/officeDocument/2006/relationships/oleObject" Target="../embeddings/oleObject65.bin"/><Relationship Id="rId5" Type="http://schemas.openxmlformats.org/officeDocument/2006/relationships/oleObject" Target="../embeddings/oleObject62.bin"/><Relationship Id="rId15" Type="http://schemas.openxmlformats.org/officeDocument/2006/relationships/oleObject" Target="../embeddings/oleObject67.bin"/><Relationship Id="rId10" Type="http://schemas.openxmlformats.org/officeDocument/2006/relationships/image" Target="../media/image29.wmf"/><Relationship Id="rId19" Type="http://schemas.openxmlformats.org/officeDocument/2006/relationships/oleObject" Target="../embeddings/oleObject69.bin"/><Relationship Id="rId4" Type="http://schemas.openxmlformats.org/officeDocument/2006/relationships/image" Target="../media/image44.wmf"/><Relationship Id="rId9" Type="http://schemas.openxmlformats.org/officeDocument/2006/relationships/oleObject" Target="../embeddings/oleObject64.bin"/><Relationship Id="rId14" Type="http://schemas.openxmlformats.org/officeDocument/2006/relationships/image" Target="../media/image45.wmf"/></Relationships>
</file>

<file path=ppt/slides/_rels/slide13.xml.rels><?xml version="1.0" encoding="UTF-8" standalone="yes"?>
<Relationships xmlns="http://schemas.openxmlformats.org/package/2006/relationships"><Relationship Id="rId8" Type="http://schemas.openxmlformats.org/officeDocument/2006/relationships/image" Target="../media/image28.wmf"/><Relationship Id="rId13" Type="http://schemas.openxmlformats.org/officeDocument/2006/relationships/oleObject" Target="../embeddings/oleObject75.bin"/><Relationship Id="rId18" Type="http://schemas.openxmlformats.org/officeDocument/2006/relationships/oleObject" Target="../embeddings/oleObject78.bin"/><Relationship Id="rId3" Type="http://schemas.openxmlformats.org/officeDocument/2006/relationships/oleObject" Target="../embeddings/oleObject70.bin"/><Relationship Id="rId21" Type="http://schemas.openxmlformats.org/officeDocument/2006/relationships/oleObject" Target="../embeddings/oleObject80.bin"/><Relationship Id="rId7" Type="http://schemas.openxmlformats.org/officeDocument/2006/relationships/oleObject" Target="../embeddings/oleObject72.bin"/><Relationship Id="rId12" Type="http://schemas.openxmlformats.org/officeDocument/2006/relationships/image" Target="../media/image50.wmf"/><Relationship Id="rId17" Type="http://schemas.openxmlformats.org/officeDocument/2006/relationships/oleObject" Target="../embeddings/oleObject77.bin"/><Relationship Id="rId25" Type="http://schemas.openxmlformats.org/officeDocument/2006/relationships/oleObject" Target="../embeddings/oleObject83.bin"/><Relationship Id="rId2" Type="http://schemas.openxmlformats.org/officeDocument/2006/relationships/slideLayout" Target="../slideLayouts/slideLayout7.xml"/><Relationship Id="rId16" Type="http://schemas.openxmlformats.org/officeDocument/2006/relationships/image" Target="../media/image52.wmf"/><Relationship Id="rId20" Type="http://schemas.openxmlformats.org/officeDocument/2006/relationships/oleObject" Target="../embeddings/oleObject79.bin"/><Relationship Id="rId1" Type="http://schemas.openxmlformats.org/officeDocument/2006/relationships/vmlDrawing" Target="../drawings/vmlDrawing11.vml"/><Relationship Id="rId6" Type="http://schemas.openxmlformats.org/officeDocument/2006/relationships/image" Target="../media/image27.wmf"/><Relationship Id="rId11" Type="http://schemas.openxmlformats.org/officeDocument/2006/relationships/oleObject" Target="../embeddings/oleObject74.bin"/><Relationship Id="rId24" Type="http://schemas.openxmlformats.org/officeDocument/2006/relationships/image" Target="../media/image54.wmf"/><Relationship Id="rId5" Type="http://schemas.openxmlformats.org/officeDocument/2006/relationships/oleObject" Target="../embeddings/oleObject71.bin"/><Relationship Id="rId15" Type="http://schemas.openxmlformats.org/officeDocument/2006/relationships/oleObject" Target="../embeddings/oleObject76.bin"/><Relationship Id="rId23" Type="http://schemas.openxmlformats.org/officeDocument/2006/relationships/oleObject" Target="../embeddings/oleObject82.bin"/><Relationship Id="rId10" Type="http://schemas.openxmlformats.org/officeDocument/2006/relationships/image" Target="../media/image29.wmf"/><Relationship Id="rId19" Type="http://schemas.openxmlformats.org/officeDocument/2006/relationships/image" Target="../media/image53.wmf"/><Relationship Id="rId4" Type="http://schemas.openxmlformats.org/officeDocument/2006/relationships/image" Target="../media/image49.wmf"/><Relationship Id="rId9" Type="http://schemas.openxmlformats.org/officeDocument/2006/relationships/oleObject" Target="../embeddings/oleObject73.bin"/><Relationship Id="rId14" Type="http://schemas.openxmlformats.org/officeDocument/2006/relationships/image" Target="../media/image51.wmf"/><Relationship Id="rId22" Type="http://schemas.openxmlformats.org/officeDocument/2006/relationships/oleObject" Target="../embeddings/oleObject81.bin"/></Relationships>
</file>

<file path=ppt/slides/_rels/slide14.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oleObject" Target="../embeddings/oleObject84.bin"/><Relationship Id="rId7" Type="http://schemas.openxmlformats.org/officeDocument/2006/relationships/oleObject" Target="../embeddings/oleObject86.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29.wmf"/><Relationship Id="rId11" Type="http://schemas.openxmlformats.org/officeDocument/2006/relationships/image" Target="../media/image56.wmf"/><Relationship Id="rId5" Type="http://schemas.openxmlformats.org/officeDocument/2006/relationships/oleObject" Target="../embeddings/oleObject85.bin"/><Relationship Id="rId10" Type="http://schemas.openxmlformats.org/officeDocument/2006/relationships/oleObject" Target="../embeddings/oleObject88.bin"/><Relationship Id="rId4" Type="http://schemas.openxmlformats.org/officeDocument/2006/relationships/image" Target="../media/image55.wmf"/><Relationship Id="rId9" Type="http://schemas.openxmlformats.org/officeDocument/2006/relationships/oleObject" Target="../embeddings/oleObject87.bin"/></Relationships>
</file>

<file path=ppt/slides/_rels/slide15.xml.rels><?xml version="1.0" encoding="UTF-8" standalone="yes"?>
<Relationships xmlns="http://schemas.openxmlformats.org/package/2006/relationships"><Relationship Id="rId8" Type="http://schemas.openxmlformats.org/officeDocument/2006/relationships/image" Target="../media/image57.wmf"/><Relationship Id="rId13" Type="http://schemas.openxmlformats.org/officeDocument/2006/relationships/image" Target="../media/image59.wmf"/><Relationship Id="rId3" Type="http://schemas.openxmlformats.org/officeDocument/2006/relationships/oleObject" Target="../embeddings/oleObject89.bin"/><Relationship Id="rId7" Type="http://schemas.openxmlformats.org/officeDocument/2006/relationships/oleObject" Target="../embeddings/oleObject91.bin"/><Relationship Id="rId12" Type="http://schemas.openxmlformats.org/officeDocument/2006/relationships/oleObject" Target="../embeddings/oleObject94.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29.wmf"/><Relationship Id="rId11" Type="http://schemas.openxmlformats.org/officeDocument/2006/relationships/oleObject" Target="../embeddings/oleObject93.bin"/><Relationship Id="rId5" Type="http://schemas.openxmlformats.org/officeDocument/2006/relationships/oleObject" Target="../embeddings/oleObject90.bin"/><Relationship Id="rId10" Type="http://schemas.openxmlformats.org/officeDocument/2006/relationships/image" Target="../media/image58.wmf"/><Relationship Id="rId4" Type="http://schemas.openxmlformats.org/officeDocument/2006/relationships/image" Target="../media/image28.wmf"/><Relationship Id="rId9" Type="http://schemas.openxmlformats.org/officeDocument/2006/relationships/oleObject" Target="../embeddings/oleObject92.bin"/><Relationship Id="rId14" Type="http://schemas.openxmlformats.org/officeDocument/2006/relationships/oleObject" Target="../embeddings/oleObject95.bin"/></Relationships>
</file>

<file path=ppt/slides/_rels/slide16.xml.rels><?xml version="1.0" encoding="UTF-8" standalone="yes"?>
<Relationships xmlns="http://schemas.openxmlformats.org/package/2006/relationships"><Relationship Id="rId8" Type="http://schemas.openxmlformats.org/officeDocument/2006/relationships/image" Target="../media/image62.wmf"/><Relationship Id="rId13" Type="http://schemas.openxmlformats.org/officeDocument/2006/relationships/oleObject" Target="../embeddings/oleObject101.bin"/><Relationship Id="rId18" Type="http://schemas.openxmlformats.org/officeDocument/2006/relationships/image" Target="../media/image66.wmf"/><Relationship Id="rId3" Type="http://schemas.openxmlformats.org/officeDocument/2006/relationships/oleObject" Target="../embeddings/oleObject96.bin"/><Relationship Id="rId7" Type="http://schemas.openxmlformats.org/officeDocument/2006/relationships/oleObject" Target="../embeddings/oleObject98.bin"/><Relationship Id="rId12" Type="http://schemas.openxmlformats.org/officeDocument/2006/relationships/image" Target="../media/image63.wmf"/><Relationship Id="rId17" Type="http://schemas.openxmlformats.org/officeDocument/2006/relationships/oleObject" Target="../embeddings/oleObject103.bin"/><Relationship Id="rId2" Type="http://schemas.openxmlformats.org/officeDocument/2006/relationships/slideLayout" Target="../slideLayouts/slideLayout7.xml"/><Relationship Id="rId16" Type="http://schemas.openxmlformats.org/officeDocument/2006/relationships/image" Target="../media/image65.wmf"/><Relationship Id="rId1" Type="http://schemas.openxmlformats.org/officeDocument/2006/relationships/vmlDrawing" Target="../drawings/vmlDrawing14.vml"/><Relationship Id="rId6" Type="http://schemas.openxmlformats.org/officeDocument/2006/relationships/image" Target="../media/image61.wmf"/><Relationship Id="rId11" Type="http://schemas.openxmlformats.org/officeDocument/2006/relationships/oleObject" Target="../embeddings/oleObject100.bin"/><Relationship Id="rId5" Type="http://schemas.openxmlformats.org/officeDocument/2006/relationships/oleObject" Target="../embeddings/oleObject97.bin"/><Relationship Id="rId15" Type="http://schemas.openxmlformats.org/officeDocument/2006/relationships/oleObject" Target="../embeddings/oleObject102.bin"/><Relationship Id="rId10" Type="http://schemas.openxmlformats.org/officeDocument/2006/relationships/image" Target="../media/image23.wmf"/><Relationship Id="rId4" Type="http://schemas.openxmlformats.org/officeDocument/2006/relationships/image" Target="../media/image60.wmf"/><Relationship Id="rId9" Type="http://schemas.openxmlformats.org/officeDocument/2006/relationships/oleObject" Target="../embeddings/oleObject99.bin"/><Relationship Id="rId14" Type="http://schemas.openxmlformats.org/officeDocument/2006/relationships/image" Target="../media/image64.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image" Target="../media/image22.wmf"/><Relationship Id="rId13" Type="http://schemas.openxmlformats.org/officeDocument/2006/relationships/oleObject" Target="../embeddings/oleObject109.bin"/><Relationship Id="rId18" Type="http://schemas.openxmlformats.org/officeDocument/2006/relationships/oleObject" Target="../embeddings/oleObject112.bin"/><Relationship Id="rId3" Type="http://schemas.openxmlformats.org/officeDocument/2006/relationships/oleObject" Target="../embeddings/oleObject104.bin"/><Relationship Id="rId21" Type="http://schemas.openxmlformats.org/officeDocument/2006/relationships/image" Target="../media/image51.wmf"/><Relationship Id="rId7" Type="http://schemas.openxmlformats.org/officeDocument/2006/relationships/oleObject" Target="../embeddings/oleObject106.bin"/><Relationship Id="rId12" Type="http://schemas.openxmlformats.org/officeDocument/2006/relationships/image" Target="../media/image50.wmf"/><Relationship Id="rId17" Type="http://schemas.openxmlformats.org/officeDocument/2006/relationships/oleObject" Target="../embeddings/oleObject111.bin"/><Relationship Id="rId2" Type="http://schemas.openxmlformats.org/officeDocument/2006/relationships/slideLayout" Target="../slideLayouts/slideLayout7.xml"/><Relationship Id="rId16" Type="http://schemas.openxmlformats.org/officeDocument/2006/relationships/image" Target="../media/image28.wmf"/><Relationship Id="rId20" Type="http://schemas.openxmlformats.org/officeDocument/2006/relationships/oleObject" Target="../embeddings/oleObject113.bin"/><Relationship Id="rId1" Type="http://schemas.openxmlformats.org/officeDocument/2006/relationships/vmlDrawing" Target="../drawings/vmlDrawing15.vml"/><Relationship Id="rId6" Type="http://schemas.openxmlformats.org/officeDocument/2006/relationships/image" Target="../media/image21.wmf"/><Relationship Id="rId11" Type="http://schemas.openxmlformats.org/officeDocument/2006/relationships/oleObject" Target="../embeddings/oleObject108.bin"/><Relationship Id="rId5" Type="http://schemas.openxmlformats.org/officeDocument/2006/relationships/oleObject" Target="../embeddings/oleObject105.bin"/><Relationship Id="rId15" Type="http://schemas.openxmlformats.org/officeDocument/2006/relationships/oleObject" Target="../embeddings/oleObject110.bin"/><Relationship Id="rId23" Type="http://schemas.openxmlformats.org/officeDocument/2006/relationships/image" Target="../media/image67.wmf"/><Relationship Id="rId10" Type="http://schemas.openxmlformats.org/officeDocument/2006/relationships/image" Target="../media/image29.wmf"/><Relationship Id="rId19" Type="http://schemas.openxmlformats.org/officeDocument/2006/relationships/image" Target="../media/image54.wmf"/><Relationship Id="rId4" Type="http://schemas.openxmlformats.org/officeDocument/2006/relationships/image" Target="../media/image49.wmf"/><Relationship Id="rId9" Type="http://schemas.openxmlformats.org/officeDocument/2006/relationships/oleObject" Target="../embeddings/oleObject107.bin"/><Relationship Id="rId14" Type="http://schemas.openxmlformats.org/officeDocument/2006/relationships/image" Target="../media/image27.wmf"/><Relationship Id="rId22" Type="http://schemas.openxmlformats.org/officeDocument/2006/relationships/oleObject" Target="../embeddings/oleObject114.bin"/></Relationships>
</file>

<file path=ppt/slides/_rels/slide21.x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oleObject" Target="../embeddings/oleObject115.bin"/><Relationship Id="rId7" Type="http://schemas.openxmlformats.org/officeDocument/2006/relationships/oleObject" Target="../embeddings/oleObject117.bin"/><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28.wmf"/><Relationship Id="rId5" Type="http://schemas.openxmlformats.org/officeDocument/2006/relationships/oleObject" Target="../embeddings/oleObject116.bin"/><Relationship Id="rId10" Type="http://schemas.openxmlformats.org/officeDocument/2006/relationships/image" Target="../media/image69.wmf"/><Relationship Id="rId4" Type="http://schemas.openxmlformats.org/officeDocument/2006/relationships/image" Target="../media/image68.wmf"/><Relationship Id="rId9" Type="http://schemas.openxmlformats.org/officeDocument/2006/relationships/oleObject" Target="../embeddings/oleObject118.bin"/></Relationships>
</file>

<file path=ppt/slides/_rels/slide22.xml.rels><?xml version="1.0" encoding="UTF-8" standalone="yes"?>
<Relationships xmlns="http://schemas.openxmlformats.org/package/2006/relationships"><Relationship Id="rId8" Type="http://schemas.openxmlformats.org/officeDocument/2006/relationships/image" Target="../media/image70.wmf"/><Relationship Id="rId13" Type="http://schemas.openxmlformats.org/officeDocument/2006/relationships/image" Target="../media/image72.wmf"/><Relationship Id="rId3" Type="http://schemas.openxmlformats.org/officeDocument/2006/relationships/oleObject" Target="../embeddings/oleObject119.bin"/><Relationship Id="rId7" Type="http://schemas.openxmlformats.org/officeDocument/2006/relationships/oleObject" Target="../embeddings/oleObject121.bin"/><Relationship Id="rId12" Type="http://schemas.openxmlformats.org/officeDocument/2006/relationships/oleObject" Target="../embeddings/oleObject124.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57.wmf"/><Relationship Id="rId11" Type="http://schemas.openxmlformats.org/officeDocument/2006/relationships/oleObject" Target="../embeddings/oleObject123.bin"/><Relationship Id="rId5" Type="http://schemas.openxmlformats.org/officeDocument/2006/relationships/oleObject" Target="../embeddings/oleObject120.bin"/><Relationship Id="rId15" Type="http://schemas.openxmlformats.org/officeDocument/2006/relationships/image" Target="../media/image73.wmf"/><Relationship Id="rId10" Type="http://schemas.openxmlformats.org/officeDocument/2006/relationships/image" Target="../media/image71.wmf"/><Relationship Id="rId4" Type="http://schemas.openxmlformats.org/officeDocument/2006/relationships/image" Target="../media/image29.wmf"/><Relationship Id="rId9" Type="http://schemas.openxmlformats.org/officeDocument/2006/relationships/oleObject" Target="../embeddings/oleObject122.bin"/><Relationship Id="rId14" Type="http://schemas.openxmlformats.org/officeDocument/2006/relationships/oleObject" Target="../embeddings/oleObject125.bin"/></Relationships>
</file>

<file path=ppt/slides/_rels/slide23.xml.rels><?xml version="1.0" encoding="UTF-8" standalone="yes"?>
<Relationships xmlns="http://schemas.openxmlformats.org/package/2006/relationships"><Relationship Id="rId8" Type="http://schemas.openxmlformats.org/officeDocument/2006/relationships/image" Target="../media/image76.wmf"/><Relationship Id="rId13" Type="http://schemas.openxmlformats.org/officeDocument/2006/relationships/oleObject" Target="../embeddings/oleObject131.bin"/><Relationship Id="rId18" Type="http://schemas.openxmlformats.org/officeDocument/2006/relationships/image" Target="../media/image80.wmf"/><Relationship Id="rId3" Type="http://schemas.openxmlformats.org/officeDocument/2006/relationships/oleObject" Target="../embeddings/oleObject126.bin"/><Relationship Id="rId7" Type="http://schemas.openxmlformats.org/officeDocument/2006/relationships/oleObject" Target="../embeddings/oleObject128.bin"/><Relationship Id="rId12" Type="http://schemas.openxmlformats.org/officeDocument/2006/relationships/image" Target="../media/image77.wmf"/><Relationship Id="rId17" Type="http://schemas.openxmlformats.org/officeDocument/2006/relationships/oleObject" Target="../embeddings/oleObject133.bin"/><Relationship Id="rId2" Type="http://schemas.openxmlformats.org/officeDocument/2006/relationships/slideLayout" Target="../slideLayouts/slideLayout7.xml"/><Relationship Id="rId16" Type="http://schemas.openxmlformats.org/officeDocument/2006/relationships/image" Target="../media/image79.wmf"/><Relationship Id="rId20" Type="http://schemas.openxmlformats.org/officeDocument/2006/relationships/image" Target="../media/image81.wmf"/><Relationship Id="rId1" Type="http://schemas.openxmlformats.org/officeDocument/2006/relationships/vmlDrawing" Target="../drawings/vmlDrawing18.vml"/><Relationship Id="rId6" Type="http://schemas.openxmlformats.org/officeDocument/2006/relationships/image" Target="../media/image75.wmf"/><Relationship Id="rId11" Type="http://schemas.openxmlformats.org/officeDocument/2006/relationships/oleObject" Target="../embeddings/oleObject130.bin"/><Relationship Id="rId5" Type="http://schemas.openxmlformats.org/officeDocument/2006/relationships/oleObject" Target="../embeddings/oleObject127.bin"/><Relationship Id="rId15" Type="http://schemas.openxmlformats.org/officeDocument/2006/relationships/oleObject" Target="../embeddings/oleObject132.bin"/><Relationship Id="rId10" Type="http://schemas.openxmlformats.org/officeDocument/2006/relationships/image" Target="../media/image29.wmf"/><Relationship Id="rId19" Type="http://schemas.openxmlformats.org/officeDocument/2006/relationships/oleObject" Target="../embeddings/oleObject134.bin"/><Relationship Id="rId4" Type="http://schemas.openxmlformats.org/officeDocument/2006/relationships/image" Target="../media/image74.wmf"/><Relationship Id="rId9" Type="http://schemas.openxmlformats.org/officeDocument/2006/relationships/oleObject" Target="../embeddings/oleObject129.bin"/><Relationship Id="rId14" Type="http://schemas.openxmlformats.org/officeDocument/2006/relationships/image" Target="../media/image78.wmf"/></Relationships>
</file>

<file path=ppt/slides/_rels/slide24.xml.rels><?xml version="1.0" encoding="UTF-8" standalone="yes"?>
<Relationships xmlns="http://schemas.openxmlformats.org/package/2006/relationships"><Relationship Id="rId8" Type="http://schemas.openxmlformats.org/officeDocument/2006/relationships/image" Target="../media/image84.wmf"/><Relationship Id="rId3" Type="http://schemas.openxmlformats.org/officeDocument/2006/relationships/oleObject" Target="../embeddings/oleObject135.bin"/><Relationship Id="rId7" Type="http://schemas.openxmlformats.org/officeDocument/2006/relationships/oleObject" Target="../embeddings/oleObject137.bin"/><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83.wmf"/><Relationship Id="rId5" Type="http://schemas.openxmlformats.org/officeDocument/2006/relationships/oleObject" Target="../embeddings/oleObject136.bin"/><Relationship Id="rId4" Type="http://schemas.openxmlformats.org/officeDocument/2006/relationships/image" Target="../media/image82.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38.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86.wmf"/><Relationship Id="rId5" Type="http://schemas.openxmlformats.org/officeDocument/2006/relationships/oleObject" Target="../embeddings/oleObject139.bin"/><Relationship Id="rId4" Type="http://schemas.openxmlformats.org/officeDocument/2006/relationships/image" Target="../media/image85.wmf"/></Relationships>
</file>

<file path=ppt/slides/_rels/slide26.xml.rels><?xml version="1.0" encoding="UTF-8" standalone="yes"?>
<Relationships xmlns="http://schemas.openxmlformats.org/package/2006/relationships"><Relationship Id="rId8" Type="http://schemas.openxmlformats.org/officeDocument/2006/relationships/image" Target="../media/image72.wmf"/><Relationship Id="rId13" Type="http://schemas.openxmlformats.org/officeDocument/2006/relationships/oleObject" Target="../embeddings/oleObject146.bin"/><Relationship Id="rId3" Type="http://schemas.openxmlformats.org/officeDocument/2006/relationships/oleObject" Target="../embeddings/oleObject140.bin"/><Relationship Id="rId7" Type="http://schemas.openxmlformats.org/officeDocument/2006/relationships/oleObject" Target="../embeddings/oleObject142.bin"/><Relationship Id="rId12" Type="http://schemas.openxmlformats.org/officeDocument/2006/relationships/oleObject" Target="../embeddings/oleObject145.bin"/><Relationship Id="rId2" Type="http://schemas.openxmlformats.org/officeDocument/2006/relationships/slideLayout" Target="../slideLayouts/slideLayout12.xml"/><Relationship Id="rId16" Type="http://schemas.openxmlformats.org/officeDocument/2006/relationships/image" Target="../media/image90.wmf"/><Relationship Id="rId1" Type="http://schemas.openxmlformats.org/officeDocument/2006/relationships/vmlDrawing" Target="../drawings/vmlDrawing21.vml"/><Relationship Id="rId6" Type="http://schemas.openxmlformats.org/officeDocument/2006/relationships/image" Target="../media/image29.wmf"/><Relationship Id="rId11" Type="http://schemas.openxmlformats.org/officeDocument/2006/relationships/oleObject" Target="../embeddings/oleObject144.bin"/><Relationship Id="rId5" Type="http://schemas.openxmlformats.org/officeDocument/2006/relationships/oleObject" Target="../embeddings/oleObject141.bin"/><Relationship Id="rId15" Type="http://schemas.openxmlformats.org/officeDocument/2006/relationships/oleObject" Target="../embeddings/oleObject147.bin"/><Relationship Id="rId10" Type="http://schemas.openxmlformats.org/officeDocument/2006/relationships/image" Target="../media/image88.wmf"/><Relationship Id="rId4" Type="http://schemas.openxmlformats.org/officeDocument/2006/relationships/image" Target="../media/image87.wmf"/><Relationship Id="rId9" Type="http://schemas.openxmlformats.org/officeDocument/2006/relationships/oleObject" Target="../embeddings/oleObject143.bin"/><Relationship Id="rId14" Type="http://schemas.openxmlformats.org/officeDocument/2006/relationships/image" Target="../media/image89.wmf"/></Relationships>
</file>

<file path=ppt/slides/_rels/slide27.xml.rels><?xml version="1.0" encoding="UTF-8" standalone="yes"?>
<Relationships xmlns="http://schemas.openxmlformats.org/package/2006/relationships"><Relationship Id="rId8" Type="http://schemas.openxmlformats.org/officeDocument/2006/relationships/image" Target="../media/image93.wmf"/><Relationship Id="rId13" Type="http://schemas.openxmlformats.org/officeDocument/2006/relationships/oleObject" Target="../embeddings/oleObject153.bin"/><Relationship Id="rId18" Type="http://schemas.openxmlformats.org/officeDocument/2006/relationships/image" Target="../media/image96.wmf"/><Relationship Id="rId3" Type="http://schemas.openxmlformats.org/officeDocument/2006/relationships/oleObject" Target="../embeddings/oleObject148.bin"/><Relationship Id="rId21" Type="http://schemas.openxmlformats.org/officeDocument/2006/relationships/oleObject" Target="../embeddings/oleObject157.bin"/><Relationship Id="rId7" Type="http://schemas.openxmlformats.org/officeDocument/2006/relationships/oleObject" Target="../embeddings/oleObject150.bin"/><Relationship Id="rId12" Type="http://schemas.openxmlformats.org/officeDocument/2006/relationships/image" Target="../media/image94.wmf"/><Relationship Id="rId17" Type="http://schemas.openxmlformats.org/officeDocument/2006/relationships/oleObject" Target="../embeddings/oleObject155.bin"/><Relationship Id="rId2" Type="http://schemas.openxmlformats.org/officeDocument/2006/relationships/slideLayout" Target="../slideLayouts/slideLayout13.xml"/><Relationship Id="rId16" Type="http://schemas.openxmlformats.org/officeDocument/2006/relationships/image" Target="../media/image80.wmf"/><Relationship Id="rId20" Type="http://schemas.openxmlformats.org/officeDocument/2006/relationships/image" Target="../media/image97.wmf"/><Relationship Id="rId1" Type="http://schemas.openxmlformats.org/officeDocument/2006/relationships/vmlDrawing" Target="../drawings/vmlDrawing22.vml"/><Relationship Id="rId6" Type="http://schemas.openxmlformats.org/officeDocument/2006/relationships/image" Target="../media/image92.wmf"/><Relationship Id="rId11" Type="http://schemas.openxmlformats.org/officeDocument/2006/relationships/oleObject" Target="../embeddings/oleObject152.bin"/><Relationship Id="rId5" Type="http://schemas.openxmlformats.org/officeDocument/2006/relationships/oleObject" Target="../embeddings/oleObject149.bin"/><Relationship Id="rId15" Type="http://schemas.openxmlformats.org/officeDocument/2006/relationships/oleObject" Target="../embeddings/oleObject154.bin"/><Relationship Id="rId10" Type="http://schemas.openxmlformats.org/officeDocument/2006/relationships/image" Target="../media/image29.wmf"/><Relationship Id="rId19" Type="http://schemas.openxmlformats.org/officeDocument/2006/relationships/oleObject" Target="../embeddings/oleObject156.bin"/><Relationship Id="rId4" Type="http://schemas.openxmlformats.org/officeDocument/2006/relationships/image" Target="../media/image91.wmf"/><Relationship Id="rId9" Type="http://schemas.openxmlformats.org/officeDocument/2006/relationships/oleObject" Target="../embeddings/oleObject151.bin"/><Relationship Id="rId14" Type="http://schemas.openxmlformats.org/officeDocument/2006/relationships/image" Target="../media/image95.wmf"/><Relationship Id="rId22" Type="http://schemas.openxmlformats.org/officeDocument/2006/relationships/image" Target="../media/image98.wmf"/></Relationships>
</file>

<file path=ppt/slides/_rels/slide28.xml.rels><?xml version="1.0" encoding="UTF-8" standalone="yes"?>
<Relationships xmlns="http://schemas.openxmlformats.org/package/2006/relationships"><Relationship Id="rId8" Type="http://schemas.openxmlformats.org/officeDocument/2006/relationships/image" Target="../media/image101.wmf"/><Relationship Id="rId13" Type="http://schemas.openxmlformats.org/officeDocument/2006/relationships/oleObject" Target="../embeddings/oleObject163.bin"/><Relationship Id="rId3" Type="http://schemas.openxmlformats.org/officeDocument/2006/relationships/oleObject" Target="../embeddings/oleObject158.bin"/><Relationship Id="rId7" Type="http://schemas.openxmlformats.org/officeDocument/2006/relationships/oleObject" Target="../embeddings/oleObject160.bin"/><Relationship Id="rId12" Type="http://schemas.openxmlformats.org/officeDocument/2006/relationships/image" Target="../media/image103.w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image" Target="../media/image100.wmf"/><Relationship Id="rId11" Type="http://schemas.openxmlformats.org/officeDocument/2006/relationships/oleObject" Target="../embeddings/oleObject162.bin"/><Relationship Id="rId5" Type="http://schemas.openxmlformats.org/officeDocument/2006/relationships/oleObject" Target="../embeddings/oleObject159.bin"/><Relationship Id="rId10" Type="http://schemas.openxmlformats.org/officeDocument/2006/relationships/image" Target="../media/image102.wmf"/><Relationship Id="rId4" Type="http://schemas.openxmlformats.org/officeDocument/2006/relationships/image" Target="../media/image99.wmf"/><Relationship Id="rId9" Type="http://schemas.openxmlformats.org/officeDocument/2006/relationships/oleObject" Target="../embeddings/oleObject161.bin"/><Relationship Id="rId14" Type="http://schemas.openxmlformats.org/officeDocument/2006/relationships/image" Target="../media/image104.wmf"/></Relationships>
</file>

<file path=ppt/slides/_rels/slide29.xml.rels><?xml version="1.0" encoding="UTF-8" standalone="yes"?>
<Relationships xmlns="http://schemas.openxmlformats.org/package/2006/relationships"><Relationship Id="rId8" Type="http://schemas.openxmlformats.org/officeDocument/2006/relationships/image" Target="../media/image107.wmf"/><Relationship Id="rId13" Type="http://schemas.openxmlformats.org/officeDocument/2006/relationships/oleObject" Target="../embeddings/oleObject169.bin"/><Relationship Id="rId3" Type="http://schemas.openxmlformats.org/officeDocument/2006/relationships/oleObject" Target="../embeddings/oleObject164.bin"/><Relationship Id="rId7" Type="http://schemas.openxmlformats.org/officeDocument/2006/relationships/oleObject" Target="../embeddings/oleObject166.bin"/><Relationship Id="rId12" Type="http://schemas.openxmlformats.org/officeDocument/2006/relationships/image" Target="../media/image109.wmf"/><Relationship Id="rId2" Type="http://schemas.openxmlformats.org/officeDocument/2006/relationships/slideLayout" Target="../slideLayouts/slideLayout7.xml"/><Relationship Id="rId16" Type="http://schemas.openxmlformats.org/officeDocument/2006/relationships/image" Target="../media/image111.wmf"/><Relationship Id="rId1" Type="http://schemas.openxmlformats.org/officeDocument/2006/relationships/vmlDrawing" Target="../drawings/vmlDrawing24.vml"/><Relationship Id="rId6" Type="http://schemas.openxmlformats.org/officeDocument/2006/relationships/image" Target="../media/image106.wmf"/><Relationship Id="rId11" Type="http://schemas.openxmlformats.org/officeDocument/2006/relationships/oleObject" Target="../embeddings/oleObject168.bin"/><Relationship Id="rId5" Type="http://schemas.openxmlformats.org/officeDocument/2006/relationships/oleObject" Target="../embeddings/oleObject165.bin"/><Relationship Id="rId15" Type="http://schemas.openxmlformats.org/officeDocument/2006/relationships/oleObject" Target="../embeddings/oleObject170.bin"/><Relationship Id="rId10" Type="http://schemas.openxmlformats.org/officeDocument/2006/relationships/image" Target="../media/image108.wmf"/><Relationship Id="rId4" Type="http://schemas.openxmlformats.org/officeDocument/2006/relationships/image" Target="../media/image105.wmf"/><Relationship Id="rId9" Type="http://schemas.openxmlformats.org/officeDocument/2006/relationships/oleObject" Target="../embeddings/oleObject167.bin"/><Relationship Id="rId14" Type="http://schemas.openxmlformats.org/officeDocument/2006/relationships/image" Target="../media/image110.wmf"/></Relationships>
</file>

<file path=ppt/slides/_rels/slide3.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6.bin"/><Relationship Id="rId18" Type="http://schemas.openxmlformats.org/officeDocument/2006/relationships/oleObject" Target="../embeddings/oleObject9.bin"/><Relationship Id="rId3" Type="http://schemas.openxmlformats.org/officeDocument/2006/relationships/oleObject" Target="../embeddings/oleObject1.bin"/><Relationship Id="rId21" Type="http://schemas.openxmlformats.org/officeDocument/2006/relationships/image" Target="../media/image10.wmf"/><Relationship Id="rId7" Type="http://schemas.openxmlformats.org/officeDocument/2006/relationships/oleObject" Target="../embeddings/oleObject3.bin"/><Relationship Id="rId12" Type="http://schemas.openxmlformats.org/officeDocument/2006/relationships/image" Target="../media/image6.wmf"/><Relationship Id="rId17" Type="http://schemas.openxmlformats.org/officeDocument/2006/relationships/image" Target="../media/image8.wmf"/><Relationship Id="rId25" Type="http://schemas.openxmlformats.org/officeDocument/2006/relationships/image" Target="../media/image12.wmf"/><Relationship Id="rId2" Type="http://schemas.openxmlformats.org/officeDocument/2006/relationships/slideLayout" Target="../slideLayouts/slideLayout7.xml"/><Relationship Id="rId16" Type="http://schemas.openxmlformats.org/officeDocument/2006/relationships/oleObject" Target="../embeddings/oleObject8.bin"/><Relationship Id="rId20" Type="http://schemas.openxmlformats.org/officeDocument/2006/relationships/oleObject" Target="../embeddings/oleObject10.bin"/><Relationship Id="rId1" Type="http://schemas.openxmlformats.org/officeDocument/2006/relationships/vmlDrawing" Target="../drawings/vmlDrawing1.vml"/><Relationship Id="rId6" Type="http://schemas.openxmlformats.org/officeDocument/2006/relationships/image" Target="../media/image3.wmf"/><Relationship Id="rId11" Type="http://schemas.openxmlformats.org/officeDocument/2006/relationships/oleObject" Target="../embeddings/oleObject5.bin"/><Relationship Id="rId24" Type="http://schemas.openxmlformats.org/officeDocument/2006/relationships/oleObject" Target="../embeddings/oleObject12.bin"/><Relationship Id="rId5" Type="http://schemas.openxmlformats.org/officeDocument/2006/relationships/oleObject" Target="../embeddings/oleObject2.bin"/><Relationship Id="rId15" Type="http://schemas.openxmlformats.org/officeDocument/2006/relationships/oleObject" Target="../embeddings/oleObject7.bin"/><Relationship Id="rId23" Type="http://schemas.openxmlformats.org/officeDocument/2006/relationships/image" Target="../media/image11.wmf"/><Relationship Id="rId10" Type="http://schemas.openxmlformats.org/officeDocument/2006/relationships/image" Target="../media/image5.wmf"/><Relationship Id="rId19" Type="http://schemas.openxmlformats.org/officeDocument/2006/relationships/image" Target="../media/image9.wmf"/><Relationship Id="rId4" Type="http://schemas.openxmlformats.org/officeDocument/2006/relationships/image" Target="../media/image2.wmf"/><Relationship Id="rId9" Type="http://schemas.openxmlformats.org/officeDocument/2006/relationships/oleObject" Target="../embeddings/oleObject4.bin"/><Relationship Id="rId14" Type="http://schemas.openxmlformats.org/officeDocument/2006/relationships/image" Target="../media/image7.wmf"/><Relationship Id="rId22" Type="http://schemas.openxmlformats.org/officeDocument/2006/relationships/oleObject" Target="../embeddings/oleObject11.bin"/></Relationships>
</file>

<file path=ppt/slides/_rels/slide30.xml.rels><?xml version="1.0" encoding="UTF-8" standalone="yes"?>
<Relationships xmlns="http://schemas.openxmlformats.org/package/2006/relationships"><Relationship Id="rId8" Type="http://schemas.openxmlformats.org/officeDocument/2006/relationships/image" Target="../media/image114.wmf"/><Relationship Id="rId3" Type="http://schemas.openxmlformats.org/officeDocument/2006/relationships/oleObject" Target="../embeddings/oleObject171.bin"/><Relationship Id="rId7" Type="http://schemas.openxmlformats.org/officeDocument/2006/relationships/oleObject" Target="../embeddings/oleObject173.bin"/><Relationship Id="rId12" Type="http://schemas.openxmlformats.org/officeDocument/2006/relationships/image" Target="../media/image116.wmf"/><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image" Target="../media/image113.wmf"/><Relationship Id="rId11" Type="http://schemas.openxmlformats.org/officeDocument/2006/relationships/oleObject" Target="../embeddings/oleObject175.bin"/><Relationship Id="rId5" Type="http://schemas.openxmlformats.org/officeDocument/2006/relationships/oleObject" Target="../embeddings/oleObject172.bin"/><Relationship Id="rId10" Type="http://schemas.openxmlformats.org/officeDocument/2006/relationships/image" Target="../media/image115.wmf"/><Relationship Id="rId4" Type="http://schemas.openxmlformats.org/officeDocument/2006/relationships/image" Target="../media/image112.wmf"/><Relationship Id="rId9" Type="http://schemas.openxmlformats.org/officeDocument/2006/relationships/oleObject" Target="../embeddings/oleObject174.bin"/></Relationships>
</file>

<file path=ppt/slides/_rels/slide31.xml.rels><?xml version="1.0" encoding="UTF-8" standalone="yes"?>
<Relationships xmlns="http://schemas.openxmlformats.org/package/2006/relationships"><Relationship Id="rId8" Type="http://schemas.openxmlformats.org/officeDocument/2006/relationships/image" Target="../media/image119.wmf"/><Relationship Id="rId3" Type="http://schemas.openxmlformats.org/officeDocument/2006/relationships/oleObject" Target="../embeddings/oleObject176.bin"/><Relationship Id="rId7" Type="http://schemas.openxmlformats.org/officeDocument/2006/relationships/oleObject" Target="../embeddings/oleObject178.bin"/><Relationship Id="rId12" Type="http://schemas.openxmlformats.org/officeDocument/2006/relationships/image" Target="../media/image121.wmf"/><Relationship Id="rId2" Type="http://schemas.openxmlformats.org/officeDocument/2006/relationships/slideLayout" Target="../slideLayouts/slideLayout7.xml"/><Relationship Id="rId1" Type="http://schemas.openxmlformats.org/officeDocument/2006/relationships/vmlDrawing" Target="../drawings/vmlDrawing26.vml"/><Relationship Id="rId6" Type="http://schemas.openxmlformats.org/officeDocument/2006/relationships/image" Target="../media/image118.wmf"/><Relationship Id="rId11" Type="http://schemas.openxmlformats.org/officeDocument/2006/relationships/oleObject" Target="../embeddings/oleObject180.bin"/><Relationship Id="rId5" Type="http://schemas.openxmlformats.org/officeDocument/2006/relationships/oleObject" Target="../embeddings/oleObject177.bin"/><Relationship Id="rId10" Type="http://schemas.openxmlformats.org/officeDocument/2006/relationships/image" Target="../media/image120.wmf"/><Relationship Id="rId4" Type="http://schemas.openxmlformats.org/officeDocument/2006/relationships/image" Target="../media/image117.wmf"/><Relationship Id="rId9" Type="http://schemas.openxmlformats.org/officeDocument/2006/relationships/oleObject" Target="../embeddings/oleObject179.bin"/></Relationships>
</file>

<file path=ppt/slides/_rels/slide32.xml.rels><?xml version="1.0" encoding="UTF-8" standalone="yes"?>
<Relationships xmlns="http://schemas.openxmlformats.org/package/2006/relationships"><Relationship Id="rId8" Type="http://schemas.openxmlformats.org/officeDocument/2006/relationships/image" Target="../media/image124.wmf"/><Relationship Id="rId3" Type="http://schemas.openxmlformats.org/officeDocument/2006/relationships/oleObject" Target="../embeddings/oleObject181.bin"/><Relationship Id="rId7" Type="http://schemas.openxmlformats.org/officeDocument/2006/relationships/oleObject" Target="../embeddings/oleObject183.bin"/><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image" Target="../media/image123.wmf"/><Relationship Id="rId5" Type="http://schemas.openxmlformats.org/officeDocument/2006/relationships/oleObject" Target="../embeddings/oleObject182.bin"/><Relationship Id="rId4" Type="http://schemas.openxmlformats.org/officeDocument/2006/relationships/image" Target="../media/image122.wmf"/></Relationships>
</file>

<file path=ppt/slides/_rels/slide33.xml.rels><?xml version="1.0" encoding="UTF-8" standalone="yes"?>
<Relationships xmlns="http://schemas.openxmlformats.org/package/2006/relationships"><Relationship Id="rId8" Type="http://schemas.openxmlformats.org/officeDocument/2006/relationships/image" Target="../media/image127.wmf"/><Relationship Id="rId3" Type="http://schemas.openxmlformats.org/officeDocument/2006/relationships/oleObject" Target="../embeddings/oleObject184.bin"/><Relationship Id="rId7" Type="http://schemas.openxmlformats.org/officeDocument/2006/relationships/oleObject" Target="../embeddings/oleObject186.bin"/><Relationship Id="rId12" Type="http://schemas.openxmlformats.org/officeDocument/2006/relationships/image" Target="../media/image129.wmf"/><Relationship Id="rId2" Type="http://schemas.openxmlformats.org/officeDocument/2006/relationships/slideLayout" Target="../slideLayouts/slideLayout7.xml"/><Relationship Id="rId1" Type="http://schemas.openxmlformats.org/officeDocument/2006/relationships/vmlDrawing" Target="../drawings/vmlDrawing28.vml"/><Relationship Id="rId6" Type="http://schemas.openxmlformats.org/officeDocument/2006/relationships/image" Target="../media/image126.wmf"/><Relationship Id="rId11" Type="http://schemas.openxmlformats.org/officeDocument/2006/relationships/oleObject" Target="../embeddings/oleObject188.bin"/><Relationship Id="rId5" Type="http://schemas.openxmlformats.org/officeDocument/2006/relationships/oleObject" Target="../embeddings/oleObject185.bin"/><Relationship Id="rId10" Type="http://schemas.openxmlformats.org/officeDocument/2006/relationships/image" Target="../media/image128.wmf"/><Relationship Id="rId4" Type="http://schemas.openxmlformats.org/officeDocument/2006/relationships/image" Target="../media/image125.wmf"/><Relationship Id="rId9" Type="http://schemas.openxmlformats.org/officeDocument/2006/relationships/oleObject" Target="../embeddings/oleObject187.bin"/></Relationships>
</file>

<file path=ppt/slides/_rels/slide34.xml.rels><?xml version="1.0" encoding="UTF-8" standalone="yes"?>
<Relationships xmlns="http://schemas.openxmlformats.org/package/2006/relationships"><Relationship Id="rId8" Type="http://schemas.openxmlformats.org/officeDocument/2006/relationships/image" Target="../media/image22.wmf"/><Relationship Id="rId13" Type="http://schemas.openxmlformats.org/officeDocument/2006/relationships/oleObject" Target="../embeddings/oleObject194.bin"/><Relationship Id="rId3" Type="http://schemas.openxmlformats.org/officeDocument/2006/relationships/oleObject" Target="../embeddings/oleObject189.bin"/><Relationship Id="rId7" Type="http://schemas.openxmlformats.org/officeDocument/2006/relationships/oleObject" Target="../embeddings/oleObject191.bin"/><Relationship Id="rId12" Type="http://schemas.openxmlformats.org/officeDocument/2006/relationships/image" Target="../media/image131.wmf"/><Relationship Id="rId2" Type="http://schemas.openxmlformats.org/officeDocument/2006/relationships/slideLayout" Target="../slideLayouts/slideLayout7.xml"/><Relationship Id="rId16" Type="http://schemas.openxmlformats.org/officeDocument/2006/relationships/image" Target="../media/image133.wmf"/><Relationship Id="rId1" Type="http://schemas.openxmlformats.org/officeDocument/2006/relationships/vmlDrawing" Target="../drawings/vmlDrawing29.vml"/><Relationship Id="rId6" Type="http://schemas.openxmlformats.org/officeDocument/2006/relationships/image" Target="../media/image21.wmf"/><Relationship Id="rId11" Type="http://schemas.openxmlformats.org/officeDocument/2006/relationships/oleObject" Target="../embeddings/oleObject193.bin"/><Relationship Id="rId5" Type="http://schemas.openxmlformats.org/officeDocument/2006/relationships/oleObject" Target="../embeddings/oleObject190.bin"/><Relationship Id="rId15" Type="http://schemas.openxmlformats.org/officeDocument/2006/relationships/oleObject" Target="../embeddings/oleObject195.bin"/><Relationship Id="rId10" Type="http://schemas.openxmlformats.org/officeDocument/2006/relationships/image" Target="../media/image23.wmf"/><Relationship Id="rId4" Type="http://schemas.openxmlformats.org/officeDocument/2006/relationships/image" Target="../media/image130.wmf"/><Relationship Id="rId9" Type="http://schemas.openxmlformats.org/officeDocument/2006/relationships/oleObject" Target="../embeddings/oleObject192.bin"/><Relationship Id="rId14" Type="http://schemas.openxmlformats.org/officeDocument/2006/relationships/image" Target="../media/image132.emf"/></Relationships>
</file>

<file path=ppt/slides/_rels/slide35.xml.rels><?xml version="1.0" encoding="UTF-8" standalone="yes"?>
<Relationships xmlns="http://schemas.openxmlformats.org/package/2006/relationships"><Relationship Id="rId8" Type="http://schemas.openxmlformats.org/officeDocument/2006/relationships/image" Target="../media/image132.emf"/><Relationship Id="rId3" Type="http://schemas.openxmlformats.org/officeDocument/2006/relationships/oleObject" Target="../embeddings/oleObject196.bin"/><Relationship Id="rId7" Type="http://schemas.openxmlformats.org/officeDocument/2006/relationships/oleObject" Target="../embeddings/oleObject198.bin"/><Relationship Id="rId2" Type="http://schemas.openxmlformats.org/officeDocument/2006/relationships/slideLayout" Target="../slideLayouts/slideLayout7.xml"/><Relationship Id="rId1" Type="http://schemas.openxmlformats.org/officeDocument/2006/relationships/vmlDrawing" Target="../drawings/vmlDrawing30.vml"/><Relationship Id="rId6" Type="http://schemas.openxmlformats.org/officeDocument/2006/relationships/image" Target="../media/image135.wmf"/><Relationship Id="rId5" Type="http://schemas.openxmlformats.org/officeDocument/2006/relationships/oleObject" Target="../embeddings/oleObject197.bin"/><Relationship Id="rId10" Type="http://schemas.openxmlformats.org/officeDocument/2006/relationships/image" Target="../media/image133.wmf"/><Relationship Id="rId4" Type="http://schemas.openxmlformats.org/officeDocument/2006/relationships/image" Target="../media/image134.wmf"/><Relationship Id="rId9" Type="http://schemas.openxmlformats.org/officeDocument/2006/relationships/oleObject" Target="../embeddings/oleObject199.bin"/></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200.bin"/><Relationship Id="rId2" Type="http://schemas.openxmlformats.org/officeDocument/2006/relationships/slideLayout" Target="../slideLayouts/slideLayout7.xml"/><Relationship Id="rId1" Type="http://schemas.openxmlformats.org/officeDocument/2006/relationships/vmlDrawing" Target="../drawings/vmlDrawing31.vml"/><Relationship Id="rId6" Type="http://schemas.openxmlformats.org/officeDocument/2006/relationships/image" Target="../media/image137.wmf"/><Relationship Id="rId5" Type="http://schemas.openxmlformats.org/officeDocument/2006/relationships/oleObject" Target="../embeddings/oleObject201.bin"/><Relationship Id="rId4" Type="http://schemas.openxmlformats.org/officeDocument/2006/relationships/image" Target="../media/image136.wmf"/></Relationships>
</file>

<file path=ppt/slides/_rels/slide37.xml.rels><?xml version="1.0" encoding="UTF-8" standalone="yes"?>
<Relationships xmlns="http://schemas.openxmlformats.org/package/2006/relationships"><Relationship Id="rId8" Type="http://schemas.openxmlformats.org/officeDocument/2006/relationships/image" Target="../media/image140.wmf"/><Relationship Id="rId3" Type="http://schemas.openxmlformats.org/officeDocument/2006/relationships/oleObject" Target="../embeddings/oleObject202.bin"/><Relationship Id="rId7" Type="http://schemas.openxmlformats.org/officeDocument/2006/relationships/oleObject" Target="../embeddings/oleObject204.bin"/><Relationship Id="rId12" Type="http://schemas.openxmlformats.org/officeDocument/2006/relationships/image" Target="../media/image142.wmf"/><Relationship Id="rId2" Type="http://schemas.openxmlformats.org/officeDocument/2006/relationships/slideLayout" Target="../slideLayouts/slideLayout7.xml"/><Relationship Id="rId1" Type="http://schemas.openxmlformats.org/officeDocument/2006/relationships/vmlDrawing" Target="../drawings/vmlDrawing32.vml"/><Relationship Id="rId6" Type="http://schemas.openxmlformats.org/officeDocument/2006/relationships/image" Target="../media/image139.wmf"/><Relationship Id="rId11" Type="http://schemas.openxmlformats.org/officeDocument/2006/relationships/oleObject" Target="../embeddings/oleObject206.bin"/><Relationship Id="rId5" Type="http://schemas.openxmlformats.org/officeDocument/2006/relationships/oleObject" Target="../embeddings/oleObject203.bin"/><Relationship Id="rId10" Type="http://schemas.openxmlformats.org/officeDocument/2006/relationships/image" Target="../media/image141.wmf"/><Relationship Id="rId4" Type="http://schemas.openxmlformats.org/officeDocument/2006/relationships/image" Target="../media/image138.wmf"/><Relationship Id="rId9" Type="http://schemas.openxmlformats.org/officeDocument/2006/relationships/oleObject" Target="../embeddings/oleObject205.bin"/></Relationships>
</file>

<file path=ppt/slides/_rels/slide38.xml.rels><?xml version="1.0" encoding="UTF-8" standalone="yes"?>
<Relationships xmlns="http://schemas.openxmlformats.org/package/2006/relationships"><Relationship Id="rId8" Type="http://schemas.openxmlformats.org/officeDocument/2006/relationships/image" Target="../media/image145.wmf"/><Relationship Id="rId13" Type="http://schemas.openxmlformats.org/officeDocument/2006/relationships/oleObject" Target="../embeddings/oleObject212.bin"/><Relationship Id="rId3" Type="http://schemas.openxmlformats.org/officeDocument/2006/relationships/oleObject" Target="../embeddings/oleObject207.bin"/><Relationship Id="rId7" Type="http://schemas.openxmlformats.org/officeDocument/2006/relationships/oleObject" Target="../embeddings/oleObject209.bin"/><Relationship Id="rId12" Type="http://schemas.openxmlformats.org/officeDocument/2006/relationships/image" Target="../media/image147.wmf"/><Relationship Id="rId2" Type="http://schemas.openxmlformats.org/officeDocument/2006/relationships/slideLayout" Target="../slideLayouts/slideLayout7.xml"/><Relationship Id="rId16" Type="http://schemas.openxmlformats.org/officeDocument/2006/relationships/image" Target="../media/image149.wmf"/><Relationship Id="rId1" Type="http://schemas.openxmlformats.org/officeDocument/2006/relationships/vmlDrawing" Target="../drawings/vmlDrawing33.vml"/><Relationship Id="rId6" Type="http://schemas.openxmlformats.org/officeDocument/2006/relationships/image" Target="../media/image144.wmf"/><Relationship Id="rId11" Type="http://schemas.openxmlformats.org/officeDocument/2006/relationships/oleObject" Target="../embeddings/oleObject211.bin"/><Relationship Id="rId5" Type="http://schemas.openxmlformats.org/officeDocument/2006/relationships/oleObject" Target="../embeddings/oleObject208.bin"/><Relationship Id="rId15" Type="http://schemas.openxmlformats.org/officeDocument/2006/relationships/oleObject" Target="../embeddings/oleObject213.bin"/><Relationship Id="rId10" Type="http://schemas.openxmlformats.org/officeDocument/2006/relationships/image" Target="../media/image146.wmf"/><Relationship Id="rId4" Type="http://schemas.openxmlformats.org/officeDocument/2006/relationships/image" Target="../media/image143.wmf"/><Relationship Id="rId9" Type="http://schemas.openxmlformats.org/officeDocument/2006/relationships/oleObject" Target="../embeddings/oleObject210.bin"/><Relationship Id="rId14" Type="http://schemas.openxmlformats.org/officeDocument/2006/relationships/image" Target="../media/image148.wmf"/></Relationships>
</file>

<file path=ppt/slides/_rels/slide39.xml.rels><?xml version="1.0" encoding="UTF-8" standalone="yes"?>
<Relationships xmlns="http://schemas.openxmlformats.org/package/2006/relationships"><Relationship Id="rId8" Type="http://schemas.openxmlformats.org/officeDocument/2006/relationships/image" Target="../media/image152.wmf"/><Relationship Id="rId3" Type="http://schemas.openxmlformats.org/officeDocument/2006/relationships/oleObject" Target="../embeddings/oleObject214.bin"/><Relationship Id="rId7" Type="http://schemas.openxmlformats.org/officeDocument/2006/relationships/oleObject" Target="../embeddings/oleObject216.bin"/><Relationship Id="rId12" Type="http://schemas.openxmlformats.org/officeDocument/2006/relationships/image" Target="../media/image154.wmf"/><Relationship Id="rId2" Type="http://schemas.openxmlformats.org/officeDocument/2006/relationships/slideLayout" Target="../slideLayouts/slideLayout7.xml"/><Relationship Id="rId1" Type="http://schemas.openxmlformats.org/officeDocument/2006/relationships/vmlDrawing" Target="../drawings/vmlDrawing34.vml"/><Relationship Id="rId6" Type="http://schemas.openxmlformats.org/officeDocument/2006/relationships/image" Target="../media/image151.wmf"/><Relationship Id="rId11" Type="http://schemas.openxmlformats.org/officeDocument/2006/relationships/oleObject" Target="../embeddings/oleObject218.bin"/><Relationship Id="rId5" Type="http://schemas.openxmlformats.org/officeDocument/2006/relationships/oleObject" Target="../embeddings/oleObject215.bin"/><Relationship Id="rId10" Type="http://schemas.openxmlformats.org/officeDocument/2006/relationships/image" Target="../media/image153.wmf"/><Relationship Id="rId4" Type="http://schemas.openxmlformats.org/officeDocument/2006/relationships/image" Target="../media/image150.wmf"/><Relationship Id="rId9" Type="http://schemas.openxmlformats.org/officeDocument/2006/relationships/oleObject" Target="../embeddings/oleObject217.bin"/></Relationships>
</file>

<file path=ppt/slides/_rels/slide4.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oleObject" Target="../embeddings/oleObject11.bin"/><Relationship Id="rId18" Type="http://schemas.openxmlformats.org/officeDocument/2006/relationships/image" Target="../media/image13.wmf"/><Relationship Id="rId3" Type="http://schemas.openxmlformats.org/officeDocument/2006/relationships/oleObject" Target="../embeddings/oleObject6.bin"/><Relationship Id="rId7" Type="http://schemas.openxmlformats.org/officeDocument/2006/relationships/oleObject" Target="../embeddings/oleObject8.bin"/><Relationship Id="rId12" Type="http://schemas.openxmlformats.org/officeDocument/2006/relationships/image" Target="../media/image10.wmf"/><Relationship Id="rId17" Type="http://schemas.openxmlformats.org/officeDocument/2006/relationships/oleObject" Target="../embeddings/oleObject14.bin"/><Relationship Id="rId2" Type="http://schemas.openxmlformats.org/officeDocument/2006/relationships/slideLayout" Target="../slideLayouts/slideLayout7.xml"/><Relationship Id="rId16" Type="http://schemas.openxmlformats.org/officeDocument/2006/relationships/image" Target="../media/image12.wmf"/><Relationship Id="rId1" Type="http://schemas.openxmlformats.org/officeDocument/2006/relationships/vmlDrawing" Target="../drawings/vmlDrawing2.vml"/><Relationship Id="rId6" Type="http://schemas.openxmlformats.org/officeDocument/2006/relationships/image" Target="../media/image4.wmf"/><Relationship Id="rId11" Type="http://schemas.openxmlformats.org/officeDocument/2006/relationships/oleObject" Target="../embeddings/oleObject10.bin"/><Relationship Id="rId5" Type="http://schemas.openxmlformats.org/officeDocument/2006/relationships/oleObject" Target="../embeddings/oleObject13.bin"/><Relationship Id="rId15" Type="http://schemas.openxmlformats.org/officeDocument/2006/relationships/oleObject" Target="../embeddings/oleObject12.bin"/><Relationship Id="rId10" Type="http://schemas.openxmlformats.org/officeDocument/2006/relationships/image" Target="../media/image9.wmf"/><Relationship Id="rId4" Type="http://schemas.openxmlformats.org/officeDocument/2006/relationships/image" Target="../media/image7.wmf"/><Relationship Id="rId9" Type="http://schemas.openxmlformats.org/officeDocument/2006/relationships/oleObject" Target="../embeddings/oleObject9.bin"/><Relationship Id="rId14" Type="http://schemas.openxmlformats.org/officeDocument/2006/relationships/image" Target="../media/image11.wmf"/></Relationships>
</file>

<file path=ppt/slides/_rels/slide40.xml.rels><?xml version="1.0" encoding="UTF-8" standalone="yes"?>
<Relationships xmlns="http://schemas.openxmlformats.org/package/2006/relationships"><Relationship Id="rId8" Type="http://schemas.openxmlformats.org/officeDocument/2006/relationships/image" Target="../media/image157.wmf"/><Relationship Id="rId3" Type="http://schemas.openxmlformats.org/officeDocument/2006/relationships/oleObject" Target="../embeddings/oleObject219.bin"/><Relationship Id="rId7" Type="http://schemas.openxmlformats.org/officeDocument/2006/relationships/oleObject" Target="../embeddings/oleObject221.bin"/><Relationship Id="rId12" Type="http://schemas.openxmlformats.org/officeDocument/2006/relationships/image" Target="../media/image159.wmf"/><Relationship Id="rId2" Type="http://schemas.openxmlformats.org/officeDocument/2006/relationships/slideLayout" Target="../slideLayouts/slideLayout7.xml"/><Relationship Id="rId1" Type="http://schemas.openxmlformats.org/officeDocument/2006/relationships/vmlDrawing" Target="../drawings/vmlDrawing35.vml"/><Relationship Id="rId6" Type="http://schemas.openxmlformats.org/officeDocument/2006/relationships/image" Target="../media/image156.wmf"/><Relationship Id="rId11" Type="http://schemas.openxmlformats.org/officeDocument/2006/relationships/oleObject" Target="../embeddings/oleObject223.bin"/><Relationship Id="rId5" Type="http://schemas.openxmlformats.org/officeDocument/2006/relationships/oleObject" Target="../embeddings/oleObject220.bin"/><Relationship Id="rId10" Type="http://schemas.openxmlformats.org/officeDocument/2006/relationships/image" Target="../media/image158.wmf"/><Relationship Id="rId4" Type="http://schemas.openxmlformats.org/officeDocument/2006/relationships/image" Target="../media/image155.wmf"/><Relationship Id="rId9" Type="http://schemas.openxmlformats.org/officeDocument/2006/relationships/oleObject" Target="../embeddings/oleObject222.bin"/></Relationships>
</file>

<file path=ppt/slides/_rels/slide41.xml.rels><?xml version="1.0" encoding="UTF-8" standalone="yes"?>
<Relationships xmlns="http://schemas.openxmlformats.org/package/2006/relationships"><Relationship Id="rId8" Type="http://schemas.openxmlformats.org/officeDocument/2006/relationships/image" Target="../media/image162.wmf"/><Relationship Id="rId3" Type="http://schemas.openxmlformats.org/officeDocument/2006/relationships/oleObject" Target="../embeddings/oleObject224.bin"/><Relationship Id="rId7" Type="http://schemas.openxmlformats.org/officeDocument/2006/relationships/oleObject" Target="../embeddings/oleObject226.bin"/><Relationship Id="rId2" Type="http://schemas.openxmlformats.org/officeDocument/2006/relationships/slideLayout" Target="../slideLayouts/slideLayout7.xml"/><Relationship Id="rId1" Type="http://schemas.openxmlformats.org/officeDocument/2006/relationships/vmlDrawing" Target="../drawings/vmlDrawing36.vml"/><Relationship Id="rId6" Type="http://schemas.openxmlformats.org/officeDocument/2006/relationships/image" Target="../media/image161.wmf"/><Relationship Id="rId5" Type="http://schemas.openxmlformats.org/officeDocument/2006/relationships/oleObject" Target="../embeddings/oleObject225.bin"/><Relationship Id="rId10" Type="http://schemas.openxmlformats.org/officeDocument/2006/relationships/image" Target="../media/image163.wmf"/><Relationship Id="rId4" Type="http://schemas.openxmlformats.org/officeDocument/2006/relationships/image" Target="../media/image160.wmf"/><Relationship Id="rId9" Type="http://schemas.openxmlformats.org/officeDocument/2006/relationships/oleObject" Target="../embeddings/oleObject227.bin"/></Relationships>
</file>

<file path=ppt/slides/_rels/slide42.xml.rels><?xml version="1.0" encoding="UTF-8" standalone="yes"?>
<Relationships xmlns="http://schemas.openxmlformats.org/package/2006/relationships"><Relationship Id="rId8" Type="http://schemas.openxmlformats.org/officeDocument/2006/relationships/image" Target="../media/image166.wmf"/><Relationship Id="rId3" Type="http://schemas.openxmlformats.org/officeDocument/2006/relationships/oleObject" Target="../embeddings/oleObject228.bin"/><Relationship Id="rId7" Type="http://schemas.openxmlformats.org/officeDocument/2006/relationships/oleObject" Target="../embeddings/oleObject230.bin"/><Relationship Id="rId12" Type="http://schemas.openxmlformats.org/officeDocument/2006/relationships/image" Target="../media/image168.wmf"/><Relationship Id="rId2" Type="http://schemas.openxmlformats.org/officeDocument/2006/relationships/slideLayout" Target="../slideLayouts/slideLayout7.xml"/><Relationship Id="rId1" Type="http://schemas.openxmlformats.org/officeDocument/2006/relationships/vmlDrawing" Target="../drawings/vmlDrawing37.vml"/><Relationship Id="rId6" Type="http://schemas.openxmlformats.org/officeDocument/2006/relationships/image" Target="../media/image165.wmf"/><Relationship Id="rId11" Type="http://schemas.openxmlformats.org/officeDocument/2006/relationships/oleObject" Target="../embeddings/oleObject232.bin"/><Relationship Id="rId5" Type="http://schemas.openxmlformats.org/officeDocument/2006/relationships/oleObject" Target="../embeddings/oleObject229.bin"/><Relationship Id="rId10" Type="http://schemas.openxmlformats.org/officeDocument/2006/relationships/image" Target="../media/image167.wmf"/><Relationship Id="rId4" Type="http://schemas.openxmlformats.org/officeDocument/2006/relationships/image" Target="../media/image164.wmf"/><Relationship Id="rId9" Type="http://schemas.openxmlformats.org/officeDocument/2006/relationships/oleObject" Target="../embeddings/oleObject231.bin"/></Relationships>
</file>

<file path=ppt/slides/_rels/slide43.xml.rels><?xml version="1.0" encoding="UTF-8" standalone="yes"?>
<Relationships xmlns="http://schemas.openxmlformats.org/package/2006/relationships"><Relationship Id="rId8" Type="http://schemas.openxmlformats.org/officeDocument/2006/relationships/image" Target="../media/image158.wmf"/><Relationship Id="rId13" Type="http://schemas.openxmlformats.org/officeDocument/2006/relationships/oleObject" Target="../embeddings/oleObject238.bin"/><Relationship Id="rId18" Type="http://schemas.openxmlformats.org/officeDocument/2006/relationships/image" Target="../media/image23.wmf"/><Relationship Id="rId26" Type="http://schemas.openxmlformats.org/officeDocument/2006/relationships/image" Target="../media/image29.wmf"/><Relationship Id="rId3" Type="http://schemas.openxmlformats.org/officeDocument/2006/relationships/oleObject" Target="../embeddings/oleObject233.bin"/><Relationship Id="rId21" Type="http://schemas.openxmlformats.org/officeDocument/2006/relationships/oleObject" Target="../embeddings/oleObject242.bin"/><Relationship Id="rId7" Type="http://schemas.openxmlformats.org/officeDocument/2006/relationships/oleObject" Target="../embeddings/oleObject235.bin"/><Relationship Id="rId12" Type="http://schemas.openxmlformats.org/officeDocument/2006/relationships/image" Target="../media/image171.wmf"/><Relationship Id="rId17" Type="http://schemas.openxmlformats.org/officeDocument/2006/relationships/oleObject" Target="../embeddings/oleObject240.bin"/><Relationship Id="rId25" Type="http://schemas.openxmlformats.org/officeDocument/2006/relationships/oleObject" Target="../embeddings/oleObject244.bin"/><Relationship Id="rId2" Type="http://schemas.openxmlformats.org/officeDocument/2006/relationships/slideLayout" Target="../slideLayouts/slideLayout7.xml"/><Relationship Id="rId16" Type="http://schemas.openxmlformats.org/officeDocument/2006/relationships/image" Target="../media/image22.wmf"/><Relationship Id="rId20" Type="http://schemas.openxmlformats.org/officeDocument/2006/relationships/image" Target="../media/image51.wmf"/><Relationship Id="rId29" Type="http://schemas.openxmlformats.org/officeDocument/2006/relationships/oleObject" Target="../embeddings/oleObject246.bin"/><Relationship Id="rId1" Type="http://schemas.openxmlformats.org/officeDocument/2006/relationships/vmlDrawing" Target="../drawings/vmlDrawing38.vml"/><Relationship Id="rId6" Type="http://schemas.openxmlformats.org/officeDocument/2006/relationships/image" Target="../media/image170.wmf"/><Relationship Id="rId11" Type="http://schemas.openxmlformats.org/officeDocument/2006/relationships/oleObject" Target="../embeddings/oleObject237.bin"/><Relationship Id="rId24" Type="http://schemas.openxmlformats.org/officeDocument/2006/relationships/image" Target="../media/image28.wmf"/><Relationship Id="rId5" Type="http://schemas.openxmlformats.org/officeDocument/2006/relationships/oleObject" Target="../embeddings/oleObject234.bin"/><Relationship Id="rId15" Type="http://schemas.openxmlformats.org/officeDocument/2006/relationships/oleObject" Target="../embeddings/oleObject239.bin"/><Relationship Id="rId23" Type="http://schemas.openxmlformats.org/officeDocument/2006/relationships/oleObject" Target="../embeddings/oleObject243.bin"/><Relationship Id="rId28" Type="http://schemas.openxmlformats.org/officeDocument/2006/relationships/image" Target="../media/image172.wmf"/><Relationship Id="rId10" Type="http://schemas.openxmlformats.org/officeDocument/2006/relationships/image" Target="../media/image159.wmf"/><Relationship Id="rId19" Type="http://schemas.openxmlformats.org/officeDocument/2006/relationships/oleObject" Target="../embeddings/oleObject241.bin"/><Relationship Id="rId4" Type="http://schemas.openxmlformats.org/officeDocument/2006/relationships/image" Target="../media/image169.wmf"/><Relationship Id="rId9" Type="http://schemas.openxmlformats.org/officeDocument/2006/relationships/oleObject" Target="../embeddings/oleObject236.bin"/><Relationship Id="rId14" Type="http://schemas.openxmlformats.org/officeDocument/2006/relationships/image" Target="../media/image21.wmf"/><Relationship Id="rId22" Type="http://schemas.openxmlformats.org/officeDocument/2006/relationships/image" Target="../media/image27.wmf"/><Relationship Id="rId27" Type="http://schemas.openxmlformats.org/officeDocument/2006/relationships/oleObject" Target="../embeddings/oleObject245.bin"/><Relationship Id="rId30" Type="http://schemas.openxmlformats.org/officeDocument/2006/relationships/image" Target="../media/image173.wmf"/></Relationships>
</file>

<file path=ppt/slides/_rels/slide5.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20.bin"/><Relationship Id="rId18" Type="http://schemas.openxmlformats.org/officeDocument/2006/relationships/image" Target="../media/image19.wmf"/><Relationship Id="rId3" Type="http://schemas.openxmlformats.org/officeDocument/2006/relationships/oleObject" Target="../embeddings/oleObject15.bin"/><Relationship Id="rId7" Type="http://schemas.openxmlformats.org/officeDocument/2006/relationships/oleObject" Target="../embeddings/oleObject17.bin"/><Relationship Id="rId12" Type="http://schemas.openxmlformats.org/officeDocument/2006/relationships/image" Target="../media/image17.wmf"/><Relationship Id="rId17" Type="http://schemas.openxmlformats.org/officeDocument/2006/relationships/oleObject" Target="../embeddings/oleObject22.bin"/><Relationship Id="rId2" Type="http://schemas.openxmlformats.org/officeDocument/2006/relationships/slideLayout" Target="../slideLayouts/slideLayout7.xml"/><Relationship Id="rId16" Type="http://schemas.openxmlformats.org/officeDocument/2006/relationships/image" Target="../media/image12.wmf"/><Relationship Id="rId1" Type="http://schemas.openxmlformats.org/officeDocument/2006/relationships/vmlDrawing" Target="../drawings/vmlDrawing3.vml"/><Relationship Id="rId6" Type="http://schemas.openxmlformats.org/officeDocument/2006/relationships/image" Target="../media/image15.wmf"/><Relationship Id="rId11" Type="http://schemas.openxmlformats.org/officeDocument/2006/relationships/oleObject" Target="../embeddings/oleObject19.bin"/><Relationship Id="rId5" Type="http://schemas.openxmlformats.org/officeDocument/2006/relationships/oleObject" Target="../embeddings/oleObject16.bin"/><Relationship Id="rId15" Type="http://schemas.openxmlformats.org/officeDocument/2006/relationships/oleObject" Target="../embeddings/oleObject21.bin"/><Relationship Id="rId10" Type="http://schemas.openxmlformats.org/officeDocument/2006/relationships/image" Target="../media/image16.wmf"/><Relationship Id="rId4" Type="http://schemas.openxmlformats.org/officeDocument/2006/relationships/image" Target="../media/image14.wmf"/><Relationship Id="rId9" Type="http://schemas.openxmlformats.org/officeDocument/2006/relationships/oleObject" Target="../embeddings/oleObject18.bin"/><Relationship Id="rId14" Type="http://schemas.openxmlformats.org/officeDocument/2006/relationships/image" Target="../media/image18.wmf"/></Relationships>
</file>

<file path=ppt/slides/_rels/slide6.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21.bin"/><Relationship Id="rId3" Type="http://schemas.openxmlformats.org/officeDocument/2006/relationships/oleObject" Target="../embeddings/oleObject23.bin"/><Relationship Id="rId7" Type="http://schemas.openxmlformats.org/officeDocument/2006/relationships/oleObject" Target="../embeddings/oleObject24.bin"/><Relationship Id="rId12" Type="http://schemas.openxmlformats.org/officeDocument/2006/relationships/image" Target="../media/image18.wmf"/><Relationship Id="rId2" Type="http://schemas.openxmlformats.org/officeDocument/2006/relationships/slideLayout" Target="../slideLayouts/slideLayout7.xml"/><Relationship Id="rId16" Type="http://schemas.openxmlformats.org/officeDocument/2006/relationships/image" Target="../media/image19.wmf"/><Relationship Id="rId1" Type="http://schemas.openxmlformats.org/officeDocument/2006/relationships/vmlDrawing" Target="../drawings/vmlDrawing4.vml"/><Relationship Id="rId6" Type="http://schemas.openxmlformats.org/officeDocument/2006/relationships/image" Target="../media/image15.wmf"/><Relationship Id="rId11" Type="http://schemas.openxmlformats.org/officeDocument/2006/relationships/oleObject" Target="../embeddings/oleObject20.bin"/><Relationship Id="rId5" Type="http://schemas.openxmlformats.org/officeDocument/2006/relationships/oleObject" Target="../embeddings/oleObject16.bin"/><Relationship Id="rId15" Type="http://schemas.openxmlformats.org/officeDocument/2006/relationships/oleObject" Target="../embeddings/oleObject22.bin"/><Relationship Id="rId10" Type="http://schemas.openxmlformats.org/officeDocument/2006/relationships/image" Target="../media/image16.wmf"/><Relationship Id="rId4" Type="http://schemas.openxmlformats.org/officeDocument/2006/relationships/image" Target="../media/image20.wmf"/><Relationship Id="rId9" Type="http://schemas.openxmlformats.org/officeDocument/2006/relationships/oleObject" Target="../embeddings/oleObject18.bin"/><Relationship Id="rId14" Type="http://schemas.openxmlformats.org/officeDocument/2006/relationships/image" Target="../media/image12.wmf"/></Relationships>
</file>

<file path=ppt/slides/_rels/slide7.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25.bin"/><Relationship Id="rId7" Type="http://schemas.openxmlformats.org/officeDocument/2006/relationships/oleObject" Target="../embeddings/oleObject27.bin"/><Relationship Id="rId12" Type="http://schemas.openxmlformats.org/officeDocument/2006/relationships/image" Target="../media/image25.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22.wmf"/><Relationship Id="rId11" Type="http://schemas.openxmlformats.org/officeDocument/2006/relationships/oleObject" Target="../embeddings/oleObject29.bin"/><Relationship Id="rId5" Type="http://schemas.openxmlformats.org/officeDocument/2006/relationships/oleObject" Target="../embeddings/oleObject26.bin"/><Relationship Id="rId10" Type="http://schemas.openxmlformats.org/officeDocument/2006/relationships/image" Target="../media/image24.wmf"/><Relationship Id="rId4" Type="http://schemas.openxmlformats.org/officeDocument/2006/relationships/image" Target="../media/image21.wmf"/><Relationship Id="rId9" Type="http://schemas.openxmlformats.org/officeDocument/2006/relationships/oleObject" Target="../embeddings/oleObject28.bin"/></Relationships>
</file>

<file path=ppt/slides/_rels/slide8.xml.rels><?xml version="1.0" encoding="UTF-8" standalone="yes"?>
<Relationships xmlns="http://schemas.openxmlformats.org/package/2006/relationships"><Relationship Id="rId8" Type="http://schemas.openxmlformats.org/officeDocument/2006/relationships/image" Target="../media/image28.wmf"/><Relationship Id="rId13" Type="http://schemas.openxmlformats.org/officeDocument/2006/relationships/oleObject" Target="../embeddings/oleObject35.bin"/><Relationship Id="rId18" Type="http://schemas.openxmlformats.org/officeDocument/2006/relationships/oleObject" Target="../embeddings/oleObject39.bin"/><Relationship Id="rId3" Type="http://schemas.openxmlformats.org/officeDocument/2006/relationships/oleObject" Target="../embeddings/oleObject30.bin"/><Relationship Id="rId21" Type="http://schemas.openxmlformats.org/officeDocument/2006/relationships/image" Target="../media/image33.wmf"/><Relationship Id="rId7" Type="http://schemas.openxmlformats.org/officeDocument/2006/relationships/oleObject" Target="../embeddings/oleObject32.bin"/><Relationship Id="rId12" Type="http://schemas.openxmlformats.org/officeDocument/2006/relationships/image" Target="../media/image30.wmf"/><Relationship Id="rId17" Type="http://schemas.openxmlformats.org/officeDocument/2006/relationships/image" Target="../media/image31.wmf"/><Relationship Id="rId2" Type="http://schemas.openxmlformats.org/officeDocument/2006/relationships/slideLayout" Target="../slideLayouts/slideLayout7.xml"/><Relationship Id="rId16" Type="http://schemas.openxmlformats.org/officeDocument/2006/relationships/oleObject" Target="../embeddings/oleObject38.bin"/><Relationship Id="rId20" Type="http://schemas.openxmlformats.org/officeDocument/2006/relationships/oleObject" Target="../embeddings/oleObject40.bin"/><Relationship Id="rId1" Type="http://schemas.openxmlformats.org/officeDocument/2006/relationships/vmlDrawing" Target="../drawings/vmlDrawing6.vml"/><Relationship Id="rId6" Type="http://schemas.openxmlformats.org/officeDocument/2006/relationships/image" Target="../media/image27.wmf"/><Relationship Id="rId11" Type="http://schemas.openxmlformats.org/officeDocument/2006/relationships/oleObject" Target="../embeddings/oleObject34.bin"/><Relationship Id="rId5" Type="http://schemas.openxmlformats.org/officeDocument/2006/relationships/oleObject" Target="../embeddings/oleObject31.bin"/><Relationship Id="rId15" Type="http://schemas.openxmlformats.org/officeDocument/2006/relationships/oleObject" Target="../embeddings/oleObject37.bin"/><Relationship Id="rId10" Type="http://schemas.openxmlformats.org/officeDocument/2006/relationships/image" Target="../media/image29.wmf"/><Relationship Id="rId19" Type="http://schemas.openxmlformats.org/officeDocument/2006/relationships/image" Target="../media/image32.wmf"/><Relationship Id="rId4" Type="http://schemas.openxmlformats.org/officeDocument/2006/relationships/image" Target="../media/image26.wmf"/><Relationship Id="rId9" Type="http://schemas.openxmlformats.org/officeDocument/2006/relationships/oleObject" Target="../embeddings/oleObject33.bin"/><Relationship Id="rId14" Type="http://schemas.openxmlformats.org/officeDocument/2006/relationships/oleObject" Target="../embeddings/oleObject36.bin"/></Relationships>
</file>

<file path=ppt/slides/_rels/slide9.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oleObject" Target="../embeddings/oleObject30.bin"/><Relationship Id="rId7" Type="http://schemas.openxmlformats.org/officeDocument/2006/relationships/oleObject" Target="../embeddings/oleObject32.bin"/><Relationship Id="rId12" Type="http://schemas.openxmlformats.org/officeDocument/2006/relationships/image" Target="../media/image30.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27.wmf"/><Relationship Id="rId11" Type="http://schemas.openxmlformats.org/officeDocument/2006/relationships/oleObject" Target="../embeddings/oleObject34.bin"/><Relationship Id="rId5" Type="http://schemas.openxmlformats.org/officeDocument/2006/relationships/oleObject" Target="../embeddings/oleObject31.bin"/><Relationship Id="rId10" Type="http://schemas.openxmlformats.org/officeDocument/2006/relationships/image" Target="../media/image29.wmf"/><Relationship Id="rId4" Type="http://schemas.openxmlformats.org/officeDocument/2006/relationships/image" Target="../media/image26.wmf"/><Relationship Id="rId9" Type="http://schemas.openxmlformats.org/officeDocument/2006/relationships/oleObject" Target="../embeddings/oleObject3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Text Box 2"/>
          <p:cNvSpPr txBox="1">
            <a:spLocks noChangeArrowheads="1"/>
          </p:cNvSpPr>
          <p:nvPr/>
        </p:nvSpPr>
        <p:spPr bwMode="auto">
          <a:xfrm>
            <a:off x="4985173" y="1146176"/>
            <a:ext cx="20136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altLang="en-US" sz="2400" dirty="0">
                <a:solidFill>
                  <a:srgbClr val="FF9900"/>
                </a:solidFill>
              </a:rPr>
              <a:t>Spring  2024</a:t>
            </a:r>
            <a:endParaRPr lang="en-US" altLang="en-US" sz="3200" b="0" dirty="0">
              <a:solidFill>
                <a:srgbClr val="FF9900"/>
              </a:solidFill>
            </a:endParaRPr>
          </a:p>
        </p:txBody>
      </p:sp>
      <p:sp>
        <p:nvSpPr>
          <p:cNvPr id="43012" name="Rectangle 3"/>
          <p:cNvSpPr>
            <a:spLocks noChangeArrowheads="1"/>
          </p:cNvSpPr>
          <p:nvPr/>
        </p:nvSpPr>
        <p:spPr bwMode="auto">
          <a:xfrm>
            <a:off x="6951663" y="4146551"/>
            <a:ext cx="2667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altLang="en-US" sz="4000" b="0" dirty="0">
                <a:solidFill>
                  <a:srgbClr val="0000FF"/>
                </a:solidFill>
              </a:rPr>
              <a:t>Notes 7</a:t>
            </a:r>
          </a:p>
        </p:txBody>
      </p:sp>
      <p:sp>
        <p:nvSpPr>
          <p:cNvPr id="78852" name="Text Box 4"/>
          <p:cNvSpPr txBox="1">
            <a:spLocks noChangeArrowheads="1"/>
          </p:cNvSpPr>
          <p:nvPr/>
        </p:nvSpPr>
        <p:spPr bwMode="auto">
          <a:xfrm>
            <a:off x="4779964" y="450850"/>
            <a:ext cx="2352675" cy="641350"/>
          </a:xfrm>
          <a:prstGeom prst="rect">
            <a:avLst/>
          </a:prstGeom>
          <a:noFill/>
          <a:ln w="12700">
            <a:noFill/>
            <a:miter lim="800000"/>
            <a:headEnd type="none" w="sm" len="sm"/>
            <a:tailEnd type="none" w="sm" len="sm"/>
          </a:ln>
          <a:effectLst/>
        </p:spPr>
        <p:txBody>
          <a:bodyPr>
            <a:spAutoFit/>
          </a:bodyPr>
          <a:lstStyle/>
          <a:p>
            <a:pPr>
              <a:defRPr/>
            </a:pPr>
            <a:r>
              <a:rPr lang="en-US" sz="3600" b="0">
                <a:solidFill>
                  <a:srgbClr val="FF9900"/>
                </a:solidFill>
                <a:effectLst>
                  <a:outerShdw blurRad="38100" dist="38100" dir="2700000" algn="tl">
                    <a:srgbClr val="C0C0C0"/>
                  </a:outerShdw>
                </a:effectLst>
              </a:rPr>
              <a:t>ECE 6345</a:t>
            </a:r>
          </a:p>
        </p:txBody>
      </p:sp>
      <p:sp>
        <p:nvSpPr>
          <p:cNvPr id="43014" name="Text Box 5"/>
          <p:cNvSpPr txBox="1">
            <a:spLocks noChangeArrowheads="1"/>
          </p:cNvSpPr>
          <p:nvPr/>
        </p:nvSpPr>
        <p:spPr bwMode="auto">
          <a:xfrm>
            <a:off x="4496280" y="1906589"/>
            <a:ext cx="331533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altLang="en-US" sz="2400" b="0"/>
              <a:t>Prof. David R. Jackson</a:t>
            </a:r>
          </a:p>
          <a:p>
            <a:pPr algn="ctr"/>
            <a:r>
              <a:rPr lang="en-US" altLang="en-US" sz="2400" b="0"/>
              <a:t>ECE Dept.</a:t>
            </a:r>
          </a:p>
        </p:txBody>
      </p:sp>
      <p:pic>
        <p:nvPicPr>
          <p:cNvPr id="43015" name="Picture 6" descr="asp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28864" y="3198814"/>
            <a:ext cx="3749675" cy="2535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endParaRPr lang="en-US"/>
          </a:p>
          <a:p>
            <a:pPr>
              <a:defRPr/>
            </a:pPr>
            <a:fld id="{FF2BDF4A-41F6-4C00-B73E-8901CC84E6B1}" type="slidenum">
              <a:rPr lang="en-US" smtClean="0"/>
              <a:pPr>
                <a:defRPr/>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a:xfrm>
            <a:off x="1916112" y="188914"/>
            <a:ext cx="8789987" cy="630236"/>
          </a:xfrm>
        </p:spPr>
        <p:txBody>
          <a:bodyPr/>
          <a:lstStyle/>
          <a:p>
            <a:pPr eaLnBrk="1" hangingPunct="1">
              <a:defRPr/>
            </a:pPr>
            <a:r>
              <a:rPr lang="en-US" sz="3600" b="1" dirty="0">
                <a:solidFill>
                  <a:srgbClr val="FF9933"/>
                </a:solidFill>
                <a:effectLst>
                  <a:outerShdw blurRad="38100" dist="38100" dir="2700000" algn="tl">
                    <a:srgbClr val="C0C0C0"/>
                  </a:outerShdw>
                </a:effectLst>
              </a:rPr>
              <a:t>Electric Current Model: </a:t>
            </a:r>
            <a:r>
              <a:rPr lang="en-US" sz="2800" b="1" dirty="0">
                <a:solidFill>
                  <a:srgbClr val="FF9933"/>
                </a:solidFill>
                <a:effectLst>
                  <a:outerShdw blurRad="38100" dist="38100" dir="2700000" algn="tl">
                    <a:srgbClr val="C0C0C0"/>
                  </a:outerShdw>
                </a:effectLst>
              </a:rPr>
              <a:t>Infinite Substrate</a:t>
            </a:r>
          </a:p>
        </p:txBody>
      </p:sp>
      <p:sp>
        <p:nvSpPr>
          <p:cNvPr id="5136"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5137"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5138"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5139"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graphicFrame>
        <p:nvGraphicFramePr>
          <p:cNvPr id="5126" name="Object 26"/>
          <p:cNvGraphicFramePr>
            <a:graphicFrameLocks noChangeAspect="1"/>
          </p:cNvGraphicFramePr>
          <p:nvPr>
            <p:extLst>
              <p:ext uri="{D42A27DB-BD31-4B8C-83A1-F6EECF244321}">
                <p14:modId xmlns:p14="http://schemas.microsoft.com/office/powerpoint/2010/main" val="98810129"/>
              </p:ext>
            </p:extLst>
          </p:nvPr>
        </p:nvGraphicFramePr>
        <p:xfrm>
          <a:off x="1892300" y="3734486"/>
          <a:ext cx="3124200" cy="989012"/>
        </p:xfrm>
        <a:graphic>
          <a:graphicData uri="http://schemas.openxmlformats.org/presentationml/2006/ole">
            <mc:AlternateContent xmlns:mc="http://schemas.openxmlformats.org/markup-compatibility/2006">
              <mc:Choice xmlns:v="urn:schemas-microsoft-com:vml" Requires="v">
                <p:oleObj spid="_x0000_s8242" name="Equation" r:id="rId3" imgW="1612900" imgH="508000" progId="Equation.DSMT4">
                  <p:embed/>
                </p:oleObj>
              </mc:Choice>
              <mc:Fallback>
                <p:oleObj name="Equation" r:id="rId3" imgW="1612900" imgH="508000" progId="Equation.DSMT4">
                  <p:embed/>
                  <p:pic>
                    <p:nvPicPr>
                      <p:cNvPr id="0" name="Picture 38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2300" y="3734486"/>
                        <a:ext cx="3124200" cy="989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55" name="Text Box 43"/>
          <p:cNvSpPr txBox="1">
            <a:spLocks noChangeArrowheads="1"/>
          </p:cNvSpPr>
          <p:nvPr/>
        </p:nvSpPr>
        <p:spPr bwMode="auto">
          <a:xfrm>
            <a:off x="7162801" y="3828661"/>
            <a:ext cx="4394200" cy="73866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sz="1400" dirty="0"/>
              <a:t>Note: </a:t>
            </a:r>
          </a:p>
          <a:p>
            <a:pPr algn="ctr" eaLnBrk="1" hangingPunct="1"/>
            <a:r>
              <a:rPr lang="en-US" altLang="en-US" sz="1400" b="0" dirty="0"/>
              <a:t>The frill is ignored (but we keep the electric </a:t>
            </a:r>
            <a:r>
              <a:rPr lang="en-US" altLang="en-US" sz="1400" b="0" dirty="0" smtClean="0"/>
              <a:t>currents </a:t>
            </a:r>
            <a:r>
              <a:rPr lang="en-US" altLang="en-US" sz="1400" b="0" dirty="0"/>
              <a:t>on the structure that are set up by the frill source).</a:t>
            </a:r>
          </a:p>
        </p:txBody>
      </p:sp>
      <p:sp>
        <p:nvSpPr>
          <p:cNvPr id="5156" name="Text Box 44"/>
          <p:cNvSpPr txBox="1">
            <a:spLocks noChangeArrowheads="1"/>
          </p:cNvSpPr>
          <p:nvPr/>
        </p:nvSpPr>
        <p:spPr bwMode="auto">
          <a:xfrm>
            <a:off x="501650" y="2871665"/>
            <a:ext cx="41862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b="0" dirty="0">
                <a:solidFill>
                  <a:srgbClr val="0000FF"/>
                </a:solidFill>
              </a:rPr>
              <a:t>The surface </a:t>
            </a:r>
            <a:r>
              <a:rPr lang="en-US" altLang="en-US" sz="2000" b="0" i="1" dirty="0">
                <a:solidFill>
                  <a:srgbClr val="0000FF"/>
                </a:solidFill>
                <a:latin typeface="Times New Roman" pitchFamily="18" charset="0"/>
              </a:rPr>
              <a:t>S</a:t>
            </a:r>
            <a:r>
              <a:rPr lang="en-US" altLang="en-US" b="0" dirty="0">
                <a:solidFill>
                  <a:srgbClr val="0000FF"/>
                </a:solidFill>
              </a:rPr>
              <a:t> “hugs” the PEC metal.</a:t>
            </a:r>
          </a:p>
        </p:txBody>
      </p:sp>
      <p:grpSp>
        <p:nvGrpSpPr>
          <p:cNvPr id="5157" name="Group 54"/>
          <p:cNvGrpSpPr>
            <a:grpSpLocks/>
          </p:cNvGrpSpPr>
          <p:nvPr/>
        </p:nvGrpSpPr>
        <p:grpSpPr bwMode="auto">
          <a:xfrm>
            <a:off x="3546476" y="4903664"/>
            <a:ext cx="5122863" cy="1477963"/>
            <a:chOff x="1274" y="2860"/>
            <a:chExt cx="3227" cy="931"/>
          </a:xfrm>
        </p:grpSpPr>
        <p:sp>
          <p:nvSpPr>
            <p:cNvPr id="5160" name="Line 27"/>
            <p:cNvSpPr>
              <a:spLocks noChangeShapeType="1"/>
            </p:cNvSpPr>
            <p:nvPr/>
          </p:nvSpPr>
          <p:spPr bwMode="auto">
            <a:xfrm>
              <a:off x="1562" y="3711"/>
              <a:ext cx="2444" cy="0"/>
            </a:xfrm>
            <a:prstGeom prst="line">
              <a:avLst/>
            </a:prstGeom>
            <a:noFill/>
            <a:ln w="190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61" name="Rectangle 28"/>
            <p:cNvSpPr>
              <a:spLocks noChangeArrowheads="1"/>
            </p:cNvSpPr>
            <p:nvPr/>
          </p:nvSpPr>
          <p:spPr bwMode="auto">
            <a:xfrm>
              <a:off x="1551" y="3274"/>
              <a:ext cx="2452" cy="43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5162" name="Line 29"/>
            <p:cNvSpPr>
              <a:spLocks noChangeShapeType="1"/>
            </p:cNvSpPr>
            <p:nvPr/>
          </p:nvSpPr>
          <p:spPr bwMode="auto">
            <a:xfrm rot="-5400000">
              <a:off x="1300" y="3473"/>
              <a:ext cx="426" cy="3"/>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5128" name="Object 30"/>
            <p:cNvGraphicFramePr>
              <a:graphicFrameLocks noChangeAspect="1"/>
            </p:cNvGraphicFramePr>
            <p:nvPr/>
          </p:nvGraphicFramePr>
          <p:xfrm>
            <a:off x="1274" y="3333"/>
            <a:ext cx="188" cy="264"/>
          </p:xfrm>
          <a:graphic>
            <a:graphicData uri="http://schemas.openxmlformats.org/presentationml/2006/ole">
              <mc:AlternateContent xmlns:mc="http://schemas.openxmlformats.org/markup-compatibility/2006">
                <mc:Choice xmlns:v="urn:schemas-microsoft-com:vml" Requires="v">
                  <p:oleObj spid="_x0000_s8243" name="Equation" r:id="rId5" imgW="126725" imgH="177415" progId="Equation.DSMT4">
                    <p:embed/>
                  </p:oleObj>
                </mc:Choice>
                <mc:Fallback>
                  <p:oleObj name="Equation" r:id="rId5" imgW="126725" imgH="177415" progId="Equation.DSMT4">
                    <p:embed/>
                    <p:pic>
                      <p:nvPicPr>
                        <p:cNvPr id="0" name="Picture 38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74" y="3333"/>
                          <a:ext cx="188"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9" name="Object 31"/>
            <p:cNvGraphicFramePr>
              <a:graphicFrameLocks noChangeAspect="1"/>
            </p:cNvGraphicFramePr>
            <p:nvPr/>
          </p:nvGraphicFramePr>
          <p:xfrm>
            <a:off x="3612" y="3348"/>
            <a:ext cx="212" cy="293"/>
          </p:xfrm>
          <a:graphic>
            <a:graphicData uri="http://schemas.openxmlformats.org/presentationml/2006/ole">
              <mc:AlternateContent xmlns:mc="http://schemas.openxmlformats.org/markup-compatibility/2006">
                <mc:Choice xmlns:v="urn:schemas-microsoft-com:vml" Requires="v">
                  <p:oleObj spid="_x0000_s8244" name="Equation" r:id="rId7" imgW="165028" imgH="228501" progId="Equation.DSMT4">
                    <p:embed/>
                  </p:oleObj>
                </mc:Choice>
                <mc:Fallback>
                  <p:oleObj name="Equation" r:id="rId7" imgW="165028" imgH="228501" progId="Equation.DSMT4">
                    <p:embed/>
                    <p:pic>
                      <p:nvPicPr>
                        <p:cNvPr id="0" name="Picture 38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12" y="3348"/>
                          <a:ext cx="212" cy="2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63" name="Line 32"/>
            <p:cNvSpPr>
              <a:spLocks noChangeShapeType="1"/>
            </p:cNvSpPr>
            <p:nvPr/>
          </p:nvSpPr>
          <p:spPr bwMode="auto">
            <a:xfrm>
              <a:off x="4130" y="3712"/>
              <a:ext cx="181"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5130" name="Object 33"/>
            <p:cNvGraphicFramePr>
              <a:graphicFrameLocks noChangeAspect="1"/>
            </p:cNvGraphicFramePr>
            <p:nvPr/>
          </p:nvGraphicFramePr>
          <p:xfrm>
            <a:off x="4366" y="3643"/>
            <a:ext cx="135" cy="148"/>
          </p:xfrm>
          <a:graphic>
            <a:graphicData uri="http://schemas.openxmlformats.org/presentationml/2006/ole">
              <mc:AlternateContent xmlns:mc="http://schemas.openxmlformats.org/markup-compatibility/2006">
                <mc:Choice xmlns:v="urn:schemas-microsoft-com:vml" Requires="v">
                  <p:oleObj spid="_x0000_s8245" name="Equation" r:id="rId9" imgW="126835" imgH="139518" progId="Equation.DSMT4">
                    <p:embed/>
                  </p:oleObj>
                </mc:Choice>
                <mc:Fallback>
                  <p:oleObj name="Equation" r:id="rId9" imgW="126835" imgH="139518" progId="Equation.DSMT4">
                    <p:embed/>
                    <p:pic>
                      <p:nvPicPr>
                        <p:cNvPr id="0" name="Picture 39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66" y="3643"/>
                          <a:ext cx="135" cy="1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64" name="Line 34"/>
            <p:cNvSpPr>
              <a:spLocks noChangeShapeType="1"/>
            </p:cNvSpPr>
            <p:nvPr/>
          </p:nvSpPr>
          <p:spPr bwMode="auto">
            <a:xfrm rot="16200000">
              <a:off x="2910" y="2723"/>
              <a:ext cx="0" cy="94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65" name="Line 35"/>
            <p:cNvSpPr>
              <a:spLocks noChangeShapeType="1"/>
            </p:cNvSpPr>
            <p:nvPr/>
          </p:nvSpPr>
          <p:spPr bwMode="auto">
            <a:xfrm rot="16200000" flipH="1">
              <a:off x="2913" y="2780"/>
              <a:ext cx="2" cy="944"/>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66" name="Line 36"/>
            <p:cNvSpPr>
              <a:spLocks noChangeShapeType="1"/>
            </p:cNvSpPr>
            <p:nvPr/>
          </p:nvSpPr>
          <p:spPr bwMode="auto">
            <a:xfrm flipV="1">
              <a:off x="3185" y="3190"/>
              <a:ext cx="117" cy="0"/>
            </a:xfrm>
            <a:prstGeom prst="line">
              <a:avLst/>
            </a:prstGeom>
            <a:noFill/>
            <a:ln w="28575">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67" name="Line 37"/>
            <p:cNvSpPr>
              <a:spLocks noChangeShapeType="1"/>
            </p:cNvSpPr>
            <p:nvPr/>
          </p:nvSpPr>
          <p:spPr bwMode="auto">
            <a:xfrm>
              <a:off x="3185" y="3253"/>
              <a:ext cx="117" cy="0"/>
            </a:xfrm>
            <a:prstGeom prst="line">
              <a:avLst/>
            </a:prstGeom>
            <a:noFill/>
            <a:ln w="28575">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68" name="Line 38"/>
            <p:cNvSpPr>
              <a:spLocks noChangeShapeType="1"/>
            </p:cNvSpPr>
            <p:nvPr/>
          </p:nvSpPr>
          <p:spPr bwMode="auto">
            <a:xfrm rot="10800000" flipH="1">
              <a:off x="2846" y="3268"/>
              <a:ext cx="0" cy="443"/>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69" name="Line 39"/>
            <p:cNvSpPr>
              <a:spLocks noChangeShapeType="1"/>
            </p:cNvSpPr>
            <p:nvPr/>
          </p:nvSpPr>
          <p:spPr bwMode="auto">
            <a:xfrm rot="-5400000">
              <a:off x="2813" y="3420"/>
              <a:ext cx="70"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5131" name="Object 40"/>
            <p:cNvGraphicFramePr>
              <a:graphicFrameLocks noChangeAspect="1"/>
            </p:cNvGraphicFramePr>
            <p:nvPr>
              <p:extLst>
                <p:ext uri="{D42A27DB-BD31-4B8C-83A1-F6EECF244321}">
                  <p14:modId xmlns:p14="http://schemas.microsoft.com/office/powerpoint/2010/main" val="1380212799"/>
                </p:ext>
              </p:extLst>
            </p:nvPr>
          </p:nvGraphicFramePr>
          <p:xfrm>
            <a:off x="2894" y="2860"/>
            <a:ext cx="272" cy="260"/>
          </p:xfrm>
          <a:graphic>
            <a:graphicData uri="http://schemas.openxmlformats.org/presentationml/2006/ole">
              <mc:AlternateContent xmlns:mc="http://schemas.openxmlformats.org/markup-compatibility/2006">
                <mc:Choice xmlns:v="urn:schemas-microsoft-com:vml" Requires="v">
                  <p:oleObj spid="_x0000_s8246" name="Equation" r:id="rId11" imgW="266400" imgH="253800" progId="Equation.DSMT4">
                    <p:embed/>
                  </p:oleObj>
                </mc:Choice>
                <mc:Fallback>
                  <p:oleObj name="Equation" r:id="rId11" imgW="266400" imgH="253800" progId="Equation.DSMT4">
                    <p:embed/>
                    <p:pic>
                      <p:nvPicPr>
                        <p:cNvPr id="0" name="Picture 391"/>
                        <p:cNvPicPr>
                          <a:picLocks noChangeAspect="1" noChangeArrowheads="1"/>
                        </p:cNvPicPr>
                        <p:nvPr/>
                      </p:nvPicPr>
                      <p:blipFill>
                        <a:blip r:embed="rId12"/>
                        <a:srcRect/>
                        <a:stretch>
                          <a:fillRect/>
                        </a:stretch>
                      </p:blipFill>
                      <p:spPr bwMode="auto">
                        <a:xfrm>
                          <a:off x="2894" y="2860"/>
                          <a:ext cx="272" cy="2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32" name="Object 42"/>
            <p:cNvGraphicFramePr>
              <a:graphicFrameLocks noChangeAspect="1"/>
            </p:cNvGraphicFramePr>
            <p:nvPr>
              <p:extLst>
                <p:ext uri="{D42A27DB-BD31-4B8C-83A1-F6EECF244321}">
                  <p14:modId xmlns:p14="http://schemas.microsoft.com/office/powerpoint/2010/main" val="2172063694"/>
                </p:ext>
              </p:extLst>
            </p:nvPr>
          </p:nvGraphicFramePr>
          <p:xfrm>
            <a:off x="2942" y="3336"/>
            <a:ext cx="349" cy="252"/>
          </p:xfrm>
          <a:graphic>
            <a:graphicData uri="http://schemas.openxmlformats.org/presentationml/2006/ole">
              <mc:AlternateContent xmlns:mc="http://schemas.openxmlformats.org/markup-compatibility/2006">
                <mc:Choice xmlns:v="urn:schemas-microsoft-com:vml" Requires="v">
                  <p:oleObj spid="_x0000_s8247" name="Equation" r:id="rId13" imgW="355320" imgH="253800" progId="Equation.DSMT4">
                    <p:embed/>
                  </p:oleObj>
                </mc:Choice>
                <mc:Fallback>
                  <p:oleObj name="Equation" r:id="rId13" imgW="355320" imgH="253800" progId="Equation.DSMT4">
                    <p:embed/>
                    <p:pic>
                      <p:nvPicPr>
                        <p:cNvPr id="0" name="Picture 392"/>
                        <p:cNvPicPr>
                          <a:picLocks noChangeAspect="1" noChangeArrowheads="1"/>
                        </p:cNvPicPr>
                        <p:nvPr/>
                      </p:nvPicPr>
                      <p:blipFill>
                        <a:blip r:embed="rId14"/>
                        <a:srcRect/>
                        <a:stretch>
                          <a:fillRect/>
                        </a:stretch>
                      </p:blipFill>
                      <p:spPr bwMode="auto">
                        <a:xfrm>
                          <a:off x="2942" y="3336"/>
                          <a:ext cx="349" cy="2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70" name="Line 52"/>
            <p:cNvSpPr>
              <a:spLocks noChangeShapeType="1"/>
            </p:cNvSpPr>
            <p:nvPr/>
          </p:nvSpPr>
          <p:spPr bwMode="auto">
            <a:xfrm>
              <a:off x="1560" y="3728"/>
              <a:ext cx="2440" cy="0"/>
            </a:xfrm>
            <a:prstGeom prst="line">
              <a:avLst/>
            </a:prstGeom>
            <a:noFill/>
            <a:ln w="57150">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5133" name="Object 53"/>
            <p:cNvGraphicFramePr>
              <a:graphicFrameLocks noChangeAspect="1"/>
            </p:cNvGraphicFramePr>
            <p:nvPr>
              <p:extLst>
                <p:ext uri="{D42A27DB-BD31-4B8C-83A1-F6EECF244321}">
                  <p14:modId xmlns:p14="http://schemas.microsoft.com/office/powerpoint/2010/main" val="20472316"/>
                </p:ext>
              </p:extLst>
            </p:nvPr>
          </p:nvGraphicFramePr>
          <p:xfrm>
            <a:off x="3454" y="3036"/>
            <a:ext cx="272" cy="260"/>
          </p:xfrm>
          <a:graphic>
            <a:graphicData uri="http://schemas.openxmlformats.org/presentationml/2006/ole">
              <mc:AlternateContent xmlns:mc="http://schemas.openxmlformats.org/markup-compatibility/2006">
                <mc:Choice xmlns:v="urn:schemas-microsoft-com:vml" Requires="v">
                  <p:oleObj spid="_x0000_s8248" name="Equation" r:id="rId15" imgW="266400" imgH="253800" progId="Equation.DSMT4">
                    <p:embed/>
                  </p:oleObj>
                </mc:Choice>
                <mc:Fallback>
                  <p:oleObj name="Equation" r:id="rId15" imgW="266400" imgH="253800" progId="Equation.DSMT4">
                    <p:embed/>
                    <p:pic>
                      <p:nvPicPr>
                        <p:cNvPr id="0" name="Picture 393"/>
                        <p:cNvPicPr>
                          <a:picLocks noChangeAspect="1" noChangeArrowheads="1"/>
                        </p:cNvPicPr>
                        <p:nvPr/>
                      </p:nvPicPr>
                      <p:blipFill>
                        <a:blip r:embed="rId16"/>
                        <a:srcRect/>
                        <a:stretch>
                          <a:fillRect/>
                        </a:stretch>
                      </p:blipFill>
                      <p:spPr bwMode="auto">
                        <a:xfrm>
                          <a:off x="3454" y="3036"/>
                          <a:ext cx="272" cy="2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3" name="Group 2"/>
          <p:cNvGrpSpPr/>
          <p:nvPr/>
        </p:nvGrpSpPr>
        <p:grpSpPr>
          <a:xfrm>
            <a:off x="3595688" y="1062038"/>
            <a:ext cx="6642806" cy="1382712"/>
            <a:chOff x="2071688" y="1062038"/>
            <a:chExt cx="6642806" cy="1382712"/>
          </a:xfrm>
        </p:grpSpPr>
        <p:sp>
          <p:nvSpPr>
            <p:cNvPr id="5140" name="Line 7"/>
            <p:cNvSpPr>
              <a:spLocks noChangeShapeType="1"/>
            </p:cNvSpPr>
            <p:nvPr/>
          </p:nvSpPr>
          <p:spPr bwMode="auto">
            <a:xfrm>
              <a:off x="2528888" y="2330450"/>
              <a:ext cx="3879850"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1" name="Rectangle 8"/>
            <p:cNvSpPr>
              <a:spLocks noChangeArrowheads="1"/>
            </p:cNvSpPr>
            <p:nvPr/>
          </p:nvSpPr>
          <p:spPr bwMode="auto">
            <a:xfrm>
              <a:off x="2511425" y="1609725"/>
              <a:ext cx="3892550" cy="693738"/>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5142" name="Line 9"/>
            <p:cNvSpPr>
              <a:spLocks noChangeShapeType="1"/>
            </p:cNvSpPr>
            <p:nvPr/>
          </p:nvSpPr>
          <p:spPr bwMode="auto">
            <a:xfrm rot="16200000">
              <a:off x="2069637" y="1940719"/>
              <a:ext cx="676275" cy="4763"/>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5122" name="Object 10"/>
            <p:cNvGraphicFramePr>
              <a:graphicFrameLocks noChangeAspect="1"/>
            </p:cNvGraphicFramePr>
            <p:nvPr>
              <p:extLst>
                <p:ext uri="{D42A27DB-BD31-4B8C-83A1-F6EECF244321}">
                  <p14:modId xmlns:p14="http://schemas.microsoft.com/office/powerpoint/2010/main" val="2704648164"/>
                </p:ext>
              </p:extLst>
            </p:nvPr>
          </p:nvGraphicFramePr>
          <p:xfrm>
            <a:off x="2071688" y="1717675"/>
            <a:ext cx="298450" cy="419100"/>
          </p:xfrm>
          <a:graphic>
            <a:graphicData uri="http://schemas.openxmlformats.org/presentationml/2006/ole">
              <mc:AlternateContent xmlns:mc="http://schemas.openxmlformats.org/markup-compatibility/2006">
                <mc:Choice xmlns:v="urn:schemas-microsoft-com:vml" Requires="v">
                  <p:oleObj spid="_x0000_s8249" name="Equation" r:id="rId17" imgW="126725" imgH="177415" progId="Equation.DSMT4">
                    <p:embed/>
                  </p:oleObj>
                </mc:Choice>
                <mc:Fallback>
                  <p:oleObj name="Equation" r:id="rId17" imgW="126725" imgH="177415" progId="Equation.DSMT4">
                    <p:embed/>
                    <p:pic>
                      <p:nvPicPr>
                        <p:cNvPr id="0" name="Picture 39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71688" y="1717675"/>
                          <a:ext cx="29845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3" name="Object 11"/>
            <p:cNvGraphicFramePr>
              <a:graphicFrameLocks noChangeAspect="1"/>
            </p:cNvGraphicFramePr>
            <p:nvPr>
              <p:extLst>
                <p:ext uri="{D42A27DB-BD31-4B8C-83A1-F6EECF244321}">
                  <p14:modId xmlns:p14="http://schemas.microsoft.com/office/powerpoint/2010/main" val="1233387691"/>
                </p:ext>
              </p:extLst>
            </p:nvPr>
          </p:nvGraphicFramePr>
          <p:xfrm>
            <a:off x="5783263" y="1741488"/>
            <a:ext cx="336550" cy="465137"/>
          </p:xfrm>
          <a:graphic>
            <a:graphicData uri="http://schemas.openxmlformats.org/presentationml/2006/ole">
              <mc:AlternateContent xmlns:mc="http://schemas.openxmlformats.org/markup-compatibility/2006">
                <mc:Choice xmlns:v="urn:schemas-microsoft-com:vml" Requires="v">
                  <p:oleObj spid="_x0000_s8250" name="Equation" r:id="rId18" imgW="165028" imgH="228501" progId="Equation.DSMT4">
                    <p:embed/>
                  </p:oleObj>
                </mc:Choice>
                <mc:Fallback>
                  <p:oleObj name="Equation" r:id="rId18" imgW="165028" imgH="228501" progId="Equation.DSMT4">
                    <p:embed/>
                    <p:pic>
                      <p:nvPicPr>
                        <p:cNvPr id="0" name="Picture 39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83263" y="1741488"/>
                          <a:ext cx="336550" cy="465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43" name="Rectangle 12"/>
            <p:cNvSpPr>
              <a:spLocks noChangeArrowheads="1"/>
            </p:cNvSpPr>
            <p:nvPr/>
          </p:nvSpPr>
          <p:spPr bwMode="auto">
            <a:xfrm>
              <a:off x="3914775" y="1538288"/>
              <a:ext cx="1511300" cy="80962"/>
            </a:xfrm>
            <a:prstGeom prst="rect">
              <a:avLst/>
            </a:prstGeom>
            <a:solidFill>
              <a:srgbClr val="FF9900"/>
            </a:solidFill>
            <a:ln w="6350">
              <a:solidFill>
                <a:schemeClr val="tx1"/>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endParaRPr lang="en-US" altLang="en-US" b="0"/>
            </a:p>
          </p:txBody>
        </p:sp>
        <p:sp>
          <p:nvSpPr>
            <p:cNvPr id="5144" name="Rectangle 13"/>
            <p:cNvSpPr>
              <a:spLocks noChangeArrowheads="1"/>
            </p:cNvSpPr>
            <p:nvPr/>
          </p:nvSpPr>
          <p:spPr bwMode="auto">
            <a:xfrm>
              <a:off x="4416425" y="1616075"/>
              <a:ext cx="104776" cy="700088"/>
            </a:xfrm>
            <a:prstGeom prst="rect">
              <a:avLst/>
            </a:prstGeom>
            <a:gradFill rotWithShape="1">
              <a:gsLst>
                <a:gs pos="0">
                  <a:srgbClr val="764718"/>
                </a:gs>
                <a:gs pos="50000">
                  <a:srgbClr val="FF9933"/>
                </a:gs>
                <a:gs pos="100000">
                  <a:srgbClr val="764718"/>
                </a:gs>
              </a:gsLst>
              <a:lin ang="0" scaled="1"/>
            </a:gradFill>
            <a:ln w="3175" algn="ctr">
              <a:solidFill>
                <a:srgbClr val="996600"/>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5145" name="Line 14"/>
            <p:cNvSpPr>
              <a:spLocks noChangeShapeType="1"/>
            </p:cNvSpPr>
            <p:nvPr/>
          </p:nvSpPr>
          <p:spPr bwMode="auto">
            <a:xfrm>
              <a:off x="6605588" y="2319338"/>
              <a:ext cx="287337"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5124" name="Object 15"/>
            <p:cNvGraphicFramePr>
              <a:graphicFrameLocks noChangeAspect="1"/>
            </p:cNvGraphicFramePr>
            <p:nvPr>
              <p:extLst>
                <p:ext uri="{D42A27DB-BD31-4B8C-83A1-F6EECF244321}">
                  <p14:modId xmlns:p14="http://schemas.microsoft.com/office/powerpoint/2010/main" val="1481541546"/>
                </p:ext>
              </p:extLst>
            </p:nvPr>
          </p:nvGraphicFramePr>
          <p:xfrm>
            <a:off x="6980238" y="2209800"/>
            <a:ext cx="214312" cy="234950"/>
          </p:xfrm>
          <a:graphic>
            <a:graphicData uri="http://schemas.openxmlformats.org/presentationml/2006/ole">
              <mc:AlternateContent xmlns:mc="http://schemas.openxmlformats.org/markup-compatibility/2006">
                <mc:Choice xmlns:v="urn:schemas-microsoft-com:vml" Requires="v">
                  <p:oleObj spid="_x0000_s8251" name="Equation" r:id="rId19" imgW="126835" imgH="139518" progId="Equation.DSMT4">
                    <p:embed/>
                  </p:oleObj>
                </mc:Choice>
                <mc:Fallback>
                  <p:oleObj name="Equation" r:id="rId19" imgW="126835" imgH="139518" progId="Equation.DSMT4">
                    <p:embed/>
                    <p:pic>
                      <p:nvPicPr>
                        <p:cNvPr id="0" name="Picture 39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980238" y="2209800"/>
                          <a:ext cx="214312" cy="234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5" name="Object 16"/>
            <p:cNvGraphicFramePr>
              <a:graphicFrameLocks noChangeAspect="1"/>
            </p:cNvGraphicFramePr>
            <p:nvPr>
              <p:extLst>
                <p:ext uri="{D42A27DB-BD31-4B8C-83A1-F6EECF244321}">
                  <p14:modId xmlns:p14="http://schemas.microsoft.com/office/powerpoint/2010/main" val="3248719303"/>
                </p:ext>
              </p:extLst>
            </p:nvPr>
          </p:nvGraphicFramePr>
          <p:xfrm>
            <a:off x="5634038" y="1093788"/>
            <a:ext cx="365125" cy="465137"/>
          </p:xfrm>
          <a:graphic>
            <a:graphicData uri="http://schemas.openxmlformats.org/presentationml/2006/ole">
              <mc:AlternateContent xmlns:mc="http://schemas.openxmlformats.org/markup-compatibility/2006">
                <mc:Choice xmlns:v="urn:schemas-microsoft-com:vml" Requires="v">
                  <p:oleObj spid="_x0000_s8252" name="Equation" r:id="rId20" imgW="139579" imgH="177646" progId="Equation.DSMT4">
                    <p:embed/>
                  </p:oleObj>
                </mc:Choice>
                <mc:Fallback>
                  <p:oleObj name="Equation" r:id="rId20" imgW="139579" imgH="177646" progId="Equation.DSMT4">
                    <p:embed/>
                    <p:pic>
                      <p:nvPicPr>
                        <p:cNvPr id="0" name="Picture 397"/>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634038" y="1093788"/>
                          <a:ext cx="365125" cy="465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46" name="Rectangle 17"/>
            <p:cNvSpPr>
              <a:spLocks noChangeArrowheads="1"/>
            </p:cNvSpPr>
            <p:nvPr/>
          </p:nvSpPr>
          <p:spPr bwMode="auto">
            <a:xfrm>
              <a:off x="6835775" y="1746250"/>
              <a:ext cx="187871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0000FF"/>
                  </a:solidFill>
                </a:rPr>
                <a:t>Infinite substrate</a:t>
              </a:r>
            </a:p>
          </p:txBody>
        </p:sp>
        <p:sp>
          <p:nvSpPr>
            <p:cNvPr id="5147" name="Line 18"/>
            <p:cNvSpPr>
              <a:spLocks noChangeShapeType="1"/>
            </p:cNvSpPr>
            <p:nvPr/>
          </p:nvSpPr>
          <p:spPr bwMode="auto">
            <a:xfrm>
              <a:off x="3800475" y="1392238"/>
              <a:ext cx="0" cy="265112"/>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5148" name="Line 19"/>
            <p:cNvSpPr>
              <a:spLocks noChangeShapeType="1"/>
            </p:cNvSpPr>
            <p:nvPr/>
          </p:nvSpPr>
          <p:spPr bwMode="auto">
            <a:xfrm>
              <a:off x="5524500" y="1388696"/>
              <a:ext cx="6350" cy="303213"/>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5149" name="Line 20"/>
            <p:cNvSpPr>
              <a:spLocks noChangeShapeType="1"/>
            </p:cNvSpPr>
            <p:nvPr/>
          </p:nvSpPr>
          <p:spPr bwMode="auto">
            <a:xfrm>
              <a:off x="4289425" y="1662113"/>
              <a:ext cx="0" cy="65405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5150" name="Line 21"/>
            <p:cNvSpPr>
              <a:spLocks noChangeShapeType="1"/>
            </p:cNvSpPr>
            <p:nvPr/>
          </p:nvSpPr>
          <p:spPr bwMode="auto">
            <a:xfrm>
              <a:off x="4645025" y="1662113"/>
              <a:ext cx="0" cy="65405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5151" name="Line 22"/>
            <p:cNvSpPr>
              <a:spLocks noChangeShapeType="1"/>
            </p:cNvSpPr>
            <p:nvPr/>
          </p:nvSpPr>
          <p:spPr bwMode="auto">
            <a:xfrm rot="5400000" flipV="1">
              <a:off x="4043363" y="1439863"/>
              <a:ext cx="6350" cy="46990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5152" name="Line 23"/>
            <p:cNvSpPr>
              <a:spLocks noChangeShapeType="1"/>
            </p:cNvSpPr>
            <p:nvPr/>
          </p:nvSpPr>
          <p:spPr bwMode="auto">
            <a:xfrm rot="5400000" flipV="1">
              <a:off x="5091113" y="1230313"/>
              <a:ext cx="0" cy="88265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5153" name="Line 24"/>
            <p:cNvSpPr>
              <a:spLocks noChangeShapeType="1"/>
            </p:cNvSpPr>
            <p:nvPr/>
          </p:nvSpPr>
          <p:spPr bwMode="auto">
            <a:xfrm rot="16200000">
              <a:off x="4646613" y="538163"/>
              <a:ext cx="6350" cy="171450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5154" name="Line 25"/>
            <p:cNvSpPr>
              <a:spLocks noChangeShapeType="1"/>
            </p:cNvSpPr>
            <p:nvPr/>
          </p:nvSpPr>
          <p:spPr bwMode="auto">
            <a:xfrm rot="16200000">
              <a:off x="4475163" y="2138363"/>
              <a:ext cx="0" cy="32385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5127" name="Object 55"/>
            <p:cNvGraphicFramePr>
              <a:graphicFrameLocks noChangeAspect="1"/>
            </p:cNvGraphicFramePr>
            <p:nvPr>
              <p:extLst>
                <p:ext uri="{D42A27DB-BD31-4B8C-83A1-F6EECF244321}">
                  <p14:modId xmlns:p14="http://schemas.microsoft.com/office/powerpoint/2010/main" val="1874335892"/>
                </p:ext>
              </p:extLst>
            </p:nvPr>
          </p:nvGraphicFramePr>
          <p:xfrm>
            <a:off x="6435725" y="1062038"/>
            <a:ext cx="841375" cy="409575"/>
          </p:xfrm>
          <a:graphic>
            <a:graphicData uri="http://schemas.openxmlformats.org/presentationml/2006/ole">
              <mc:AlternateContent xmlns:mc="http://schemas.openxmlformats.org/markup-compatibility/2006">
                <mc:Choice xmlns:v="urn:schemas-microsoft-com:vml" Requires="v">
                  <p:oleObj spid="_x0000_s8253" name="Equation" r:id="rId22" imgW="444114" imgH="215713" progId="Equation.DSMT4">
                    <p:embed/>
                  </p:oleObj>
                </mc:Choice>
                <mc:Fallback>
                  <p:oleObj name="Equation" r:id="rId22" imgW="444114" imgH="215713" progId="Equation.DSMT4">
                    <p:embed/>
                    <p:pic>
                      <p:nvPicPr>
                        <p:cNvPr id="0" name="Picture 398"/>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435725" y="1062038"/>
                          <a:ext cx="841375" cy="409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5158" name="Rectangle 18"/>
          <p:cNvSpPr>
            <a:spLocks noChangeArrowheads="1"/>
          </p:cNvSpPr>
          <p:nvPr/>
        </p:nvSpPr>
        <p:spPr bwMode="auto">
          <a:xfrm>
            <a:off x="7134647" y="2692127"/>
            <a:ext cx="2878993"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marL="176213" indent="-176213" eaLnBrk="1" hangingPunct="1">
              <a:buFont typeface="Wingdings" panose="05000000000000000000" pitchFamily="2" charset="2"/>
              <a:buChar char="§"/>
            </a:pPr>
            <a:r>
              <a:rPr lang="en-US" altLang="en-US" b="0" dirty="0">
                <a:solidFill>
                  <a:srgbClr val="FF3300"/>
                </a:solidFill>
              </a:rPr>
              <a:t>Put zero fields</a:t>
            </a:r>
          </a:p>
          <a:p>
            <a:pPr marL="176213" indent="-176213" eaLnBrk="1" hangingPunct="1">
              <a:buFont typeface="Wingdings" panose="05000000000000000000" pitchFamily="2" charset="2"/>
              <a:buChar char="§"/>
            </a:pPr>
            <a:r>
              <a:rPr lang="en-US" altLang="en-US" b="0" dirty="0">
                <a:solidFill>
                  <a:srgbClr val="FF3300"/>
                </a:solidFill>
              </a:rPr>
              <a:t>Remove patch and probe</a:t>
            </a:r>
          </a:p>
        </p:txBody>
      </p:sp>
      <p:sp>
        <p:nvSpPr>
          <p:cNvPr id="5159" name="Line 57"/>
          <p:cNvSpPr>
            <a:spLocks noChangeShapeType="1"/>
          </p:cNvSpPr>
          <p:nvPr/>
        </p:nvSpPr>
        <p:spPr bwMode="auto">
          <a:xfrm flipH="1" flipV="1">
            <a:off x="6754325" y="1487488"/>
            <a:ext cx="469900" cy="1003300"/>
          </a:xfrm>
          <a:prstGeom prst="line">
            <a:avLst/>
          </a:prstGeom>
          <a:noFill/>
          <a:ln w="19050">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5" name="Rectangle 2"/>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6156"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6157"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6158"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6159" name="Rectangle 6"/>
          <p:cNvSpPr>
            <a:spLocks noChangeArrowheads="1"/>
          </p:cNvSpPr>
          <p:nvPr/>
        </p:nvSpPr>
        <p:spPr bwMode="auto">
          <a:xfrm>
            <a:off x="1423989" y="1193800"/>
            <a:ext cx="5302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0000FF"/>
                </a:solidFill>
              </a:rPr>
              <a:t>Let</a:t>
            </a:r>
          </a:p>
        </p:txBody>
      </p:sp>
      <p:graphicFrame>
        <p:nvGraphicFramePr>
          <p:cNvPr id="6146" name="Object 20"/>
          <p:cNvGraphicFramePr>
            <a:graphicFrameLocks noChangeAspect="1"/>
          </p:cNvGraphicFramePr>
          <p:nvPr>
            <p:extLst>
              <p:ext uri="{D42A27DB-BD31-4B8C-83A1-F6EECF244321}">
                <p14:modId xmlns:p14="http://schemas.microsoft.com/office/powerpoint/2010/main" val="2723834862"/>
              </p:ext>
            </p:extLst>
          </p:nvPr>
        </p:nvGraphicFramePr>
        <p:xfrm>
          <a:off x="2152650" y="1131888"/>
          <a:ext cx="2287588" cy="538162"/>
        </p:xfrm>
        <a:graphic>
          <a:graphicData uri="http://schemas.openxmlformats.org/presentationml/2006/ole">
            <mc:AlternateContent xmlns:mc="http://schemas.openxmlformats.org/markup-compatibility/2006">
              <mc:Choice xmlns:v="urn:schemas-microsoft-com:vml" Requires="v">
                <p:oleObj spid="_x0000_s9250" name="Equation" r:id="rId3" imgW="927000" imgH="215640" progId="Equation.DSMT4">
                  <p:embed/>
                </p:oleObj>
              </mc:Choice>
              <mc:Fallback>
                <p:oleObj name="Equation" r:id="rId3" imgW="927000" imgH="215640" progId="Equation.DSMT4">
                  <p:embed/>
                  <p:pic>
                    <p:nvPicPr>
                      <p:cNvPr id="0" name="Picture 256"/>
                      <p:cNvPicPr>
                        <a:picLocks noChangeAspect="1" noChangeArrowheads="1"/>
                      </p:cNvPicPr>
                      <p:nvPr/>
                    </p:nvPicPr>
                    <p:blipFill>
                      <a:blip r:embed="rId4"/>
                      <a:srcRect/>
                      <a:stretch>
                        <a:fillRect/>
                      </a:stretch>
                    </p:blipFill>
                    <p:spPr bwMode="auto">
                      <a:xfrm>
                        <a:off x="2152650" y="1131888"/>
                        <a:ext cx="2287588" cy="538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972" name="Rectangle 28"/>
          <p:cNvSpPr>
            <a:spLocks noChangeArrowheads="1"/>
          </p:cNvSpPr>
          <p:nvPr/>
        </p:nvSpPr>
        <p:spPr bwMode="auto">
          <a:xfrm>
            <a:off x="1322388" y="157165"/>
            <a:ext cx="9618662" cy="719136"/>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Electric Current Model: </a:t>
            </a:r>
            <a:r>
              <a:rPr lang="en-US" sz="2800" dirty="0">
                <a:solidFill>
                  <a:srgbClr val="FF9933"/>
                </a:solidFill>
                <a:effectLst>
                  <a:outerShdw blurRad="38100" dist="38100" dir="2700000" algn="tl">
                    <a:srgbClr val="C0C0C0"/>
                  </a:outerShdw>
                </a:effectLst>
              </a:rPr>
              <a:t>Infinite Substrate (cont.)</a:t>
            </a:r>
          </a:p>
        </p:txBody>
      </p:sp>
      <p:grpSp>
        <p:nvGrpSpPr>
          <p:cNvPr id="6161" name="Group 37"/>
          <p:cNvGrpSpPr>
            <a:grpSpLocks/>
          </p:cNvGrpSpPr>
          <p:nvPr/>
        </p:nvGrpSpPr>
        <p:grpSpPr bwMode="auto">
          <a:xfrm>
            <a:off x="3822700" y="3524250"/>
            <a:ext cx="4457700" cy="2209800"/>
            <a:chOff x="1432" y="2616"/>
            <a:chExt cx="2808" cy="1392"/>
          </a:xfrm>
        </p:grpSpPr>
        <p:sp>
          <p:nvSpPr>
            <p:cNvPr id="6171" name="Rectangle 32"/>
            <p:cNvSpPr>
              <a:spLocks noChangeArrowheads="1"/>
            </p:cNvSpPr>
            <p:nvPr/>
          </p:nvSpPr>
          <p:spPr bwMode="auto">
            <a:xfrm>
              <a:off x="1432" y="2616"/>
              <a:ext cx="2808" cy="1392"/>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a:t> </a:t>
              </a:r>
            </a:p>
          </p:txBody>
        </p:sp>
        <p:sp>
          <p:nvSpPr>
            <p:cNvPr id="6172" name="Freeform 21"/>
            <p:cNvSpPr>
              <a:spLocks/>
            </p:cNvSpPr>
            <p:nvPr/>
          </p:nvSpPr>
          <p:spPr bwMode="auto">
            <a:xfrm>
              <a:off x="2465" y="3100"/>
              <a:ext cx="830" cy="589"/>
            </a:xfrm>
            <a:custGeom>
              <a:avLst/>
              <a:gdLst>
                <a:gd name="T0" fmla="*/ 149 w 1016"/>
                <a:gd name="T1" fmla="*/ 0 h 824"/>
                <a:gd name="T2" fmla="*/ 21 w 1016"/>
                <a:gd name="T3" fmla="*/ 50 h 824"/>
                <a:gd name="T4" fmla="*/ 21 w 1016"/>
                <a:gd name="T5" fmla="*/ 125 h 824"/>
                <a:gd name="T6" fmla="*/ 42 w 1016"/>
                <a:gd name="T7" fmla="*/ 200 h 824"/>
                <a:gd name="T8" fmla="*/ 149 w 1016"/>
                <a:gd name="T9" fmla="*/ 213 h 824"/>
                <a:gd name="T10" fmla="*/ 320 w 1016"/>
                <a:gd name="T11" fmla="*/ 200 h 824"/>
                <a:gd name="T12" fmla="*/ 433 w 1016"/>
                <a:gd name="T13" fmla="*/ 177 h 824"/>
                <a:gd name="T14" fmla="*/ 440 w 1016"/>
                <a:gd name="T15" fmla="*/ 78 h 824"/>
                <a:gd name="T16" fmla="*/ 359 w 1016"/>
                <a:gd name="T17" fmla="*/ 16 h 824"/>
                <a:gd name="T18" fmla="*/ 149 w 1016"/>
                <a:gd name="T19" fmla="*/ 0 h 8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16"/>
                <a:gd name="T31" fmla="*/ 0 h 824"/>
                <a:gd name="T32" fmla="*/ 1016 w 1016"/>
                <a:gd name="T33" fmla="*/ 824 h 8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16" h="824">
                  <a:moveTo>
                    <a:pt x="336" y="0"/>
                  </a:moveTo>
                  <a:cubicBezTo>
                    <a:pt x="184" y="16"/>
                    <a:pt x="96" y="112"/>
                    <a:pt x="48" y="192"/>
                  </a:cubicBezTo>
                  <a:cubicBezTo>
                    <a:pt x="0" y="272"/>
                    <a:pt x="40" y="384"/>
                    <a:pt x="48" y="480"/>
                  </a:cubicBezTo>
                  <a:cubicBezTo>
                    <a:pt x="56" y="576"/>
                    <a:pt x="48" y="712"/>
                    <a:pt x="96" y="768"/>
                  </a:cubicBezTo>
                  <a:cubicBezTo>
                    <a:pt x="144" y="824"/>
                    <a:pt x="232" y="816"/>
                    <a:pt x="336" y="816"/>
                  </a:cubicBezTo>
                  <a:cubicBezTo>
                    <a:pt x="440" y="816"/>
                    <a:pt x="614" y="791"/>
                    <a:pt x="720" y="768"/>
                  </a:cubicBezTo>
                  <a:cubicBezTo>
                    <a:pt x="826" y="745"/>
                    <a:pt x="928" y="756"/>
                    <a:pt x="972" y="677"/>
                  </a:cubicBezTo>
                  <a:cubicBezTo>
                    <a:pt x="1016" y="598"/>
                    <a:pt x="1014" y="398"/>
                    <a:pt x="987" y="296"/>
                  </a:cubicBezTo>
                  <a:cubicBezTo>
                    <a:pt x="960" y="194"/>
                    <a:pt x="916" y="111"/>
                    <a:pt x="808" y="62"/>
                  </a:cubicBezTo>
                  <a:cubicBezTo>
                    <a:pt x="700" y="13"/>
                    <a:pt x="434" y="13"/>
                    <a:pt x="336" y="0"/>
                  </a:cubicBezTo>
                  <a:close/>
                </a:path>
              </a:pathLst>
            </a:custGeom>
            <a:solidFill>
              <a:srgbClr val="66FFFF"/>
            </a:solidFill>
            <a:ln w="9525">
              <a:solidFill>
                <a:schemeClr val="tx1"/>
              </a:solidFill>
              <a:round/>
              <a:headEnd/>
              <a:tailEnd/>
            </a:ln>
          </p:spPr>
          <p:txBody>
            <a:bodyPr/>
            <a:lstStyle/>
            <a:p>
              <a:endParaRPr lang="en-US"/>
            </a:p>
          </p:txBody>
        </p:sp>
        <p:sp>
          <p:nvSpPr>
            <p:cNvPr id="6173" name="Oval 22"/>
            <p:cNvSpPr>
              <a:spLocks noChangeArrowheads="1"/>
            </p:cNvSpPr>
            <p:nvPr/>
          </p:nvSpPr>
          <p:spPr bwMode="auto">
            <a:xfrm>
              <a:off x="2587" y="3491"/>
              <a:ext cx="73" cy="61"/>
            </a:xfrm>
            <a:prstGeom prst="ellipse">
              <a:avLst/>
            </a:prstGeom>
            <a:solidFill>
              <a:srgbClr val="0000FF"/>
            </a:solidFill>
            <a:ln w="9525">
              <a:solidFill>
                <a:schemeClr val="tx1"/>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graphicFrame>
          <p:nvGraphicFramePr>
            <p:cNvPr id="6152" name="Object 24"/>
            <p:cNvGraphicFramePr>
              <a:graphicFrameLocks noChangeAspect="1"/>
            </p:cNvGraphicFramePr>
            <p:nvPr>
              <p:extLst>
                <p:ext uri="{D42A27DB-BD31-4B8C-83A1-F6EECF244321}">
                  <p14:modId xmlns:p14="http://schemas.microsoft.com/office/powerpoint/2010/main" val="4083478239"/>
                </p:ext>
              </p:extLst>
            </p:nvPr>
          </p:nvGraphicFramePr>
          <p:xfrm>
            <a:off x="2105" y="3411"/>
            <a:ext cx="372" cy="267"/>
          </p:xfrm>
          <a:graphic>
            <a:graphicData uri="http://schemas.openxmlformats.org/presentationml/2006/ole">
              <mc:AlternateContent xmlns:mc="http://schemas.openxmlformats.org/markup-compatibility/2006">
                <mc:Choice xmlns:v="urn:schemas-microsoft-com:vml" Requires="v">
                  <p:oleObj spid="_x0000_s9251" name="Equation" r:id="rId5" imgW="304560" imgH="215640" progId="Equation.DSMT4">
                    <p:embed/>
                  </p:oleObj>
                </mc:Choice>
                <mc:Fallback>
                  <p:oleObj name="Equation" r:id="rId5" imgW="304560" imgH="215640" progId="Equation.DSMT4">
                    <p:embed/>
                    <p:pic>
                      <p:nvPicPr>
                        <p:cNvPr id="0" name="Picture 257"/>
                        <p:cNvPicPr>
                          <a:picLocks noChangeAspect="1" noChangeArrowheads="1"/>
                        </p:cNvPicPr>
                        <p:nvPr/>
                      </p:nvPicPr>
                      <p:blipFill>
                        <a:blip r:embed="rId6"/>
                        <a:srcRect/>
                        <a:stretch>
                          <a:fillRect/>
                        </a:stretch>
                      </p:blipFill>
                      <p:spPr bwMode="auto">
                        <a:xfrm>
                          <a:off x="2105" y="3411"/>
                          <a:ext cx="372" cy="2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74" name="Line 25"/>
            <p:cNvSpPr>
              <a:spLocks noChangeShapeType="1"/>
            </p:cNvSpPr>
            <p:nvPr/>
          </p:nvSpPr>
          <p:spPr bwMode="auto">
            <a:xfrm flipV="1">
              <a:off x="2934" y="3289"/>
              <a:ext cx="195" cy="219"/>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6153" name="Object 26"/>
            <p:cNvGraphicFramePr>
              <a:graphicFrameLocks noChangeAspect="1"/>
            </p:cNvGraphicFramePr>
            <p:nvPr>
              <p:extLst>
                <p:ext uri="{D42A27DB-BD31-4B8C-83A1-F6EECF244321}">
                  <p14:modId xmlns:p14="http://schemas.microsoft.com/office/powerpoint/2010/main" val="1073215249"/>
                </p:ext>
              </p:extLst>
            </p:nvPr>
          </p:nvGraphicFramePr>
          <p:xfrm>
            <a:off x="2677" y="3149"/>
            <a:ext cx="377" cy="280"/>
          </p:xfrm>
          <a:graphic>
            <a:graphicData uri="http://schemas.openxmlformats.org/presentationml/2006/ole">
              <mc:AlternateContent xmlns:mc="http://schemas.openxmlformats.org/markup-compatibility/2006">
                <mc:Choice xmlns:v="urn:schemas-microsoft-com:vml" Requires="v">
                  <p:oleObj spid="_x0000_s9252" name="Equation" r:id="rId7" imgW="291960" imgH="215640" progId="Equation.DSMT4">
                    <p:embed/>
                  </p:oleObj>
                </mc:Choice>
                <mc:Fallback>
                  <p:oleObj name="Equation" r:id="rId7" imgW="291960" imgH="215640" progId="Equation.DSMT4">
                    <p:embed/>
                    <p:pic>
                      <p:nvPicPr>
                        <p:cNvPr id="0" name="Picture 258"/>
                        <p:cNvPicPr>
                          <a:picLocks noChangeAspect="1" noChangeArrowheads="1"/>
                        </p:cNvPicPr>
                        <p:nvPr/>
                      </p:nvPicPr>
                      <p:blipFill>
                        <a:blip r:embed="rId8"/>
                        <a:srcRect/>
                        <a:stretch>
                          <a:fillRect/>
                        </a:stretch>
                      </p:blipFill>
                      <p:spPr bwMode="auto">
                        <a:xfrm>
                          <a:off x="2677" y="3149"/>
                          <a:ext cx="377" cy="2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75" name="Text Box 35"/>
            <p:cNvSpPr txBox="1">
              <a:spLocks noChangeArrowheads="1"/>
            </p:cNvSpPr>
            <p:nvPr/>
          </p:nvSpPr>
          <p:spPr bwMode="auto">
            <a:xfrm>
              <a:off x="1550" y="2702"/>
              <a:ext cx="618"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1600" b="0" dirty="0"/>
                <a:t>Top view</a:t>
              </a:r>
            </a:p>
          </p:txBody>
        </p:sp>
      </p:grpSp>
      <p:grpSp>
        <p:nvGrpSpPr>
          <p:cNvPr id="6162" name="Group 38"/>
          <p:cNvGrpSpPr>
            <a:grpSpLocks/>
          </p:cNvGrpSpPr>
          <p:nvPr/>
        </p:nvGrpSpPr>
        <p:grpSpPr bwMode="auto">
          <a:xfrm>
            <a:off x="3609976" y="1652589"/>
            <a:ext cx="5122863" cy="1412875"/>
            <a:chOff x="1370" y="1301"/>
            <a:chExt cx="3227" cy="890"/>
          </a:xfrm>
        </p:grpSpPr>
        <p:sp>
          <p:nvSpPr>
            <p:cNvPr id="6163" name="Line 7"/>
            <p:cNvSpPr>
              <a:spLocks noChangeShapeType="1"/>
            </p:cNvSpPr>
            <p:nvPr/>
          </p:nvSpPr>
          <p:spPr bwMode="auto">
            <a:xfrm>
              <a:off x="1658" y="2112"/>
              <a:ext cx="2444"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4" name="Rectangle 8"/>
            <p:cNvSpPr>
              <a:spLocks noChangeArrowheads="1"/>
            </p:cNvSpPr>
            <p:nvPr/>
          </p:nvSpPr>
          <p:spPr bwMode="auto">
            <a:xfrm>
              <a:off x="1647" y="1665"/>
              <a:ext cx="2452" cy="43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6165" name="Line 9"/>
            <p:cNvSpPr>
              <a:spLocks noChangeShapeType="1"/>
            </p:cNvSpPr>
            <p:nvPr/>
          </p:nvSpPr>
          <p:spPr bwMode="auto">
            <a:xfrm rot="-5400000">
              <a:off x="1396" y="1873"/>
              <a:ext cx="426" cy="3"/>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6147" name="Object 10"/>
            <p:cNvGraphicFramePr>
              <a:graphicFrameLocks noChangeAspect="1"/>
            </p:cNvGraphicFramePr>
            <p:nvPr/>
          </p:nvGraphicFramePr>
          <p:xfrm>
            <a:off x="1370" y="1757"/>
            <a:ext cx="171" cy="240"/>
          </p:xfrm>
          <a:graphic>
            <a:graphicData uri="http://schemas.openxmlformats.org/presentationml/2006/ole">
              <mc:AlternateContent xmlns:mc="http://schemas.openxmlformats.org/markup-compatibility/2006">
                <mc:Choice xmlns:v="urn:schemas-microsoft-com:vml" Requires="v">
                  <p:oleObj spid="_x0000_s9253" name="Equation" r:id="rId9" imgW="126725" imgH="177415" progId="Equation.DSMT4">
                    <p:embed/>
                  </p:oleObj>
                </mc:Choice>
                <mc:Fallback>
                  <p:oleObj name="Equation" r:id="rId9" imgW="126725" imgH="177415" progId="Equation.DSMT4">
                    <p:embed/>
                    <p:pic>
                      <p:nvPicPr>
                        <p:cNvPr id="0" name="Picture 25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70" y="1757"/>
                          <a:ext cx="171" cy="2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8" name="Object 11"/>
            <p:cNvGraphicFramePr>
              <a:graphicFrameLocks noChangeAspect="1"/>
            </p:cNvGraphicFramePr>
            <p:nvPr/>
          </p:nvGraphicFramePr>
          <p:xfrm>
            <a:off x="3708" y="1748"/>
            <a:ext cx="212" cy="293"/>
          </p:xfrm>
          <a:graphic>
            <a:graphicData uri="http://schemas.openxmlformats.org/presentationml/2006/ole">
              <mc:AlternateContent xmlns:mc="http://schemas.openxmlformats.org/markup-compatibility/2006">
                <mc:Choice xmlns:v="urn:schemas-microsoft-com:vml" Requires="v">
                  <p:oleObj spid="_x0000_s9254" name="Equation" r:id="rId11" imgW="165028" imgH="228501" progId="Equation.DSMT4">
                    <p:embed/>
                  </p:oleObj>
                </mc:Choice>
                <mc:Fallback>
                  <p:oleObj name="Equation" r:id="rId11" imgW="165028" imgH="228501" progId="Equation.DSMT4">
                    <p:embed/>
                    <p:pic>
                      <p:nvPicPr>
                        <p:cNvPr id="0" name="Picture 26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08" y="1748"/>
                          <a:ext cx="212" cy="2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66" name="Line 12"/>
            <p:cNvSpPr>
              <a:spLocks noChangeShapeType="1"/>
            </p:cNvSpPr>
            <p:nvPr/>
          </p:nvSpPr>
          <p:spPr bwMode="auto">
            <a:xfrm>
              <a:off x="4226" y="2112"/>
              <a:ext cx="181"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6149" name="Object 13"/>
            <p:cNvGraphicFramePr>
              <a:graphicFrameLocks noChangeAspect="1"/>
            </p:cNvGraphicFramePr>
            <p:nvPr/>
          </p:nvGraphicFramePr>
          <p:xfrm>
            <a:off x="4462" y="2043"/>
            <a:ext cx="135" cy="148"/>
          </p:xfrm>
          <a:graphic>
            <a:graphicData uri="http://schemas.openxmlformats.org/presentationml/2006/ole">
              <mc:AlternateContent xmlns:mc="http://schemas.openxmlformats.org/markup-compatibility/2006">
                <mc:Choice xmlns:v="urn:schemas-microsoft-com:vml" Requires="v">
                  <p:oleObj spid="_x0000_s9255" name="Equation" r:id="rId13" imgW="126835" imgH="139518" progId="Equation.DSMT4">
                    <p:embed/>
                  </p:oleObj>
                </mc:Choice>
                <mc:Fallback>
                  <p:oleObj name="Equation" r:id="rId13" imgW="126835" imgH="139518" progId="Equation.DSMT4">
                    <p:embed/>
                    <p:pic>
                      <p:nvPicPr>
                        <p:cNvPr id="0" name="Picture 26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62" y="2043"/>
                          <a:ext cx="135" cy="1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67" name="Line 14"/>
            <p:cNvSpPr>
              <a:spLocks noChangeShapeType="1"/>
            </p:cNvSpPr>
            <p:nvPr/>
          </p:nvSpPr>
          <p:spPr bwMode="auto">
            <a:xfrm rot="-5400000">
              <a:off x="2996" y="1174"/>
              <a:ext cx="1" cy="96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8" name="Line 17"/>
            <p:cNvSpPr>
              <a:spLocks noChangeShapeType="1"/>
            </p:cNvSpPr>
            <p:nvPr/>
          </p:nvSpPr>
          <p:spPr bwMode="auto">
            <a:xfrm rot="-5400000">
              <a:off x="2848" y="1870"/>
              <a:ext cx="207" cy="0"/>
            </a:xfrm>
            <a:prstGeom prst="line">
              <a:avLst/>
            </a:prstGeom>
            <a:noFill/>
            <a:ln w="38100">
              <a:solidFill>
                <a:srgbClr val="0000FF"/>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aphicFrame>
          <p:nvGraphicFramePr>
            <p:cNvPr id="6150" name="Object 18"/>
            <p:cNvGraphicFramePr>
              <a:graphicFrameLocks noChangeAspect="1"/>
            </p:cNvGraphicFramePr>
            <p:nvPr>
              <p:extLst>
                <p:ext uri="{D42A27DB-BD31-4B8C-83A1-F6EECF244321}">
                  <p14:modId xmlns:p14="http://schemas.microsoft.com/office/powerpoint/2010/main" val="919999025"/>
                </p:ext>
              </p:extLst>
            </p:nvPr>
          </p:nvGraphicFramePr>
          <p:xfrm>
            <a:off x="3399" y="1301"/>
            <a:ext cx="377" cy="280"/>
          </p:xfrm>
          <a:graphic>
            <a:graphicData uri="http://schemas.openxmlformats.org/presentationml/2006/ole">
              <mc:AlternateContent xmlns:mc="http://schemas.openxmlformats.org/markup-compatibility/2006">
                <mc:Choice xmlns:v="urn:schemas-microsoft-com:vml" Requires="v">
                  <p:oleObj spid="_x0000_s9256" name="Equation" r:id="rId15" imgW="291960" imgH="215640" progId="Equation.DSMT4">
                    <p:embed/>
                  </p:oleObj>
                </mc:Choice>
                <mc:Fallback>
                  <p:oleObj name="Equation" r:id="rId15" imgW="291960" imgH="215640" progId="Equation.DSMT4">
                    <p:embed/>
                    <p:pic>
                      <p:nvPicPr>
                        <p:cNvPr id="0" name="Picture 262"/>
                        <p:cNvPicPr>
                          <a:picLocks noChangeAspect="1" noChangeArrowheads="1"/>
                        </p:cNvPicPr>
                        <p:nvPr/>
                      </p:nvPicPr>
                      <p:blipFill>
                        <a:blip r:embed="rId16"/>
                        <a:srcRect/>
                        <a:stretch>
                          <a:fillRect/>
                        </a:stretch>
                      </p:blipFill>
                      <p:spPr bwMode="auto">
                        <a:xfrm>
                          <a:off x="3399" y="1301"/>
                          <a:ext cx="377" cy="2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51" name="Object 19"/>
            <p:cNvGraphicFramePr>
              <a:graphicFrameLocks noChangeAspect="1"/>
            </p:cNvGraphicFramePr>
            <p:nvPr>
              <p:extLst>
                <p:ext uri="{D42A27DB-BD31-4B8C-83A1-F6EECF244321}">
                  <p14:modId xmlns:p14="http://schemas.microsoft.com/office/powerpoint/2010/main" val="3539567175"/>
                </p:ext>
              </p:extLst>
            </p:nvPr>
          </p:nvGraphicFramePr>
          <p:xfrm>
            <a:off x="3029" y="1755"/>
            <a:ext cx="300" cy="214"/>
          </p:xfrm>
          <a:graphic>
            <a:graphicData uri="http://schemas.openxmlformats.org/presentationml/2006/ole">
              <mc:AlternateContent xmlns:mc="http://schemas.openxmlformats.org/markup-compatibility/2006">
                <mc:Choice xmlns:v="urn:schemas-microsoft-com:vml" Requires="v">
                  <p:oleObj spid="_x0000_s9257" name="Equation" r:id="rId17" imgW="304560" imgH="215640" progId="Equation.DSMT4">
                    <p:embed/>
                  </p:oleObj>
                </mc:Choice>
                <mc:Fallback>
                  <p:oleObj name="Equation" r:id="rId17" imgW="304560" imgH="215640" progId="Equation.DSMT4">
                    <p:embed/>
                    <p:pic>
                      <p:nvPicPr>
                        <p:cNvPr id="0" name="Picture 263"/>
                        <p:cNvPicPr>
                          <a:picLocks noChangeAspect="1" noChangeArrowheads="1"/>
                        </p:cNvPicPr>
                        <p:nvPr/>
                      </p:nvPicPr>
                      <p:blipFill>
                        <a:blip r:embed="rId18"/>
                        <a:srcRect/>
                        <a:stretch>
                          <a:fillRect/>
                        </a:stretch>
                      </p:blipFill>
                      <p:spPr bwMode="auto">
                        <a:xfrm>
                          <a:off x="3029" y="1755"/>
                          <a:ext cx="300" cy="2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69" name="Line 16"/>
            <p:cNvSpPr>
              <a:spLocks noChangeShapeType="1"/>
            </p:cNvSpPr>
            <p:nvPr/>
          </p:nvSpPr>
          <p:spPr bwMode="auto">
            <a:xfrm rot="10800000">
              <a:off x="2951" y="1668"/>
              <a:ext cx="1" cy="436"/>
            </a:xfrm>
            <a:prstGeom prst="line">
              <a:avLst/>
            </a:prstGeom>
            <a:noFill/>
            <a:ln w="571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0" name="Line 15"/>
            <p:cNvSpPr>
              <a:spLocks noChangeShapeType="1"/>
            </p:cNvSpPr>
            <p:nvPr/>
          </p:nvSpPr>
          <p:spPr bwMode="auto">
            <a:xfrm>
              <a:off x="3328" y="1644"/>
              <a:ext cx="70"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11</a:t>
            </a:fld>
            <a:endParaRPr lang="en-US" dirty="0"/>
          </a:p>
        </p:txBody>
      </p:sp>
      <p:sp>
        <p:nvSpPr>
          <p:cNvPr id="3" name="Rectangle 7">
            <a:extLst>
              <a:ext uri="{FF2B5EF4-FFF2-40B4-BE49-F238E27FC236}">
                <a16:creationId xmlns:a16="http://schemas.microsoft.com/office/drawing/2014/main" id="{85663D3F-46DA-3101-16C4-D851F2150551}"/>
              </a:ext>
            </a:extLst>
          </p:cNvPr>
          <p:cNvSpPr>
            <a:spLocks noChangeArrowheads="1"/>
          </p:cNvSpPr>
          <p:nvPr/>
        </p:nvSpPr>
        <p:spPr bwMode="auto">
          <a:xfrm>
            <a:off x="1474015" y="6218275"/>
            <a:ext cx="97327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dirty="0"/>
              <a:t>Note:</a:t>
            </a:r>
            <a:r>
              <a:rPr lang="en-US" altLang="en-US" b="0" dirty="0"/>
              <a:t> The electric currents radiate on/inside an infinite substrate above a ground plane.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xfrm>
            <a:off x="996950" y="188914"/>
            <a:ext cx="9417050" cy="541336"/>
          </a:xfrm>
        </p:spPr>
        <p:txBody>
          <a:bodyPr/>
          <a:lstStyle/>
          <a:p>
            <a:pPr eaLnBrk="1" hangingPunct="1">
              <a:defRPr/>
            </a:pPr>
            <a:r>
              <a:rPr lang="en-US" sz="3600" b="1" dirty="0">
                <a:solidFill>
                  <a:srgbClr val="FF9933"/>
                </a:solidFill>
                <a:effectLst>
                  <a:outerShdw blurRad="38100" dist="38100" dir="2700000" algn="tl">
                    <a:srgbClr val="C0C0C0"/>
                  </a:outerShdw>
                </a:effectLst>
              </a:rPr>
              <a:t>Magnetic Current Model: </a:t>
            </a:r>
            <a:r>
              <a:rPr lang="en-US" sz="2800" b="1" dirty="0">
                <a:solidFill>
                  <a:srgbClr val="FF9933"/>
                </a:solidFill>
                <a:effectLst>
                  <a:outerShdw blurRad="38100" dist="38100" dir="2700000" algn="tl">
                    <a:srgbClr val="C0C0C0"/>
                  </a:outerShdw>
                </a:effectLst>
              </a:rPr>
              <a:t>Infinite Substrate </a:t>
            </a:r>
          </a:p>
        </p:txBody>
      </p:sp>
      <p:sp>
        <p:nvSpPr>
          <p:cNvPr id="7181"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7182"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7183"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7184"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7191" name="Rectangle 18"/>
          <p:cNvSpPr>
            <a:spLocks noChangeArrowheads="1"/>
          </p:cNvSpPr>
          <p:nvPr/>
        </p:nvSpPr>
        <p:spPr bwMode="auto">
          <a:xfrm>
            <a:off x="6729479" y="3048140"/>
            <a:ext cx="414857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marL="176213" indent="-176213" eaLnBrk="1" hangingPunct="1">
              <a:buFont typeface="Wingdings" panose="05000000000000000000" pitchFamily="2" charset="2"/>
              <a:buChar char="§"/>
            </a:pPr>
            <a:r>
              <a:rPr lang="en-US" altLang="en-US" b="0" dirty="0">
                <a:solidFill>
                  <a:srgbClr val="FF3300"/>
                </a:solidFill>
              </a:rPr>
              <a:t>Put zero fields</a:t>
            </a:r>
          </a:p>
          <a:p>
            <a:pPr marL="176213" indent="-176213" eaLnBrk="1" hangingPunct="1">
              <a:buFont typeface="Wingdings" panose="05000000000000000000" pitchFamily="2" charset="2"/>
              <a:buChar char="§"/>
            </a:pPr>
            <a:r>
              <a:rPr lang="en-US" altLang="en-US" b="0" dirty="0">
                <a:solidFill>
                  <a:srgbClr val="FF3300"/>
                </a:solidFill>
              </a:rPr>
              <a:t>Remove patch, probe, and frill current</a:t>
            </a:r>
          </a:p>
          <a:p>
            <a:pPr marL="176213" indent="-176213" eaLnBrk="1" hangingPunct="1">
              <a:buFont typeface="Wingdings" panose="05000000000000000000" pitchFamily="2" charset="2"/>
              <a:buChar char="§"/>
            </a:pPr>
            <a:r>
              <a:rPr lang="en-US" altLang="en-US" b="0" dirty="0">
                <a:solidFill>
                  <a:srgbClr val="FF3300"/>
                </a:solidFill>
              </a:rPr>
              <a:t>Put substrate and ground plane</a:t>
            </a:r>
          </a:p>
        </p:txBody>
      </p:sp>
      <p:graphicFrame>
        <p:nvGraphicFramePr>
          <p:cNvPr id="7177" name="Object 22"/>
          <p:cNvGraphicFramePr>
            <a:graphicFrameLocks noChangeAspect="1"/>
          </p:cNvGraphicFramePr>
          <p:nvPr>
            <p:extLst>
              <p:ext uri="{D42A27DB-BD31-4B8C-83A1-F6EECF244321}">
                <p14:modId xmlns:p14="http://schemas.microsoft.com/office/powerpoint/2010/main" val="1005050130"/>
              </p:ext>
            </p:extLst>
          </p:nvPr>
        </p:nvGraphicFramePr>
        <p:xfrm>
          <a:off x="1026389" y="3713164"/>
          <a:ext cx="4048125" cy="2281237"/>
        </p:xfrm>
        <a:graphic>
          <a:graphicData uri="http://schemas.openxmlformats.org/presentationml/2006/ole">
            <mc:AlternateContent xmlns:mc="http://schemas.openxmlformats.org/markup-compatibility/2006">
              <mc:Choice xmlns:v="urn:schemas-microsoft-com:vml" Requires="v">
                <p:oleObj spid="_x0000_s10278" name="Equation" r:id="rId3" imgW="1841500" imgH="1041400" progId="Equation.DSMT4">
                  <p:embed/>
                </p:oleObj>
              </mc:Choice>
              <mc:Fallback>
                <p:oleObj name="Equation" r:id="rId3" imgW="1841500" imgH="1041400" progId="Equation.DSMT4">
                  <p:embed/>
                  <p:pic>
                    <p:nvPicPr>
                      <p:cNvPr id="0" name="Picture 28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6389" y="3713164"/>
                        <a:ext cx="4048125" cy="2281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92" name="Rectangle 23"/>
          <p:cNvSpPr>
            <a:spLocks noChangeArrowheads="1"/>
          </p:cNvSpPr>
          <p:nvPr/>
        </p:nvSpPr>
        <p:spPr bwMode="auto">
          <a:xfrm>
            <a:off x="5007839" y="4967288"/>
            <a:ext cx="156441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sz="2000" b="0" dirty="0">
                <a:solidFill>
                  <a:srgbClr val="0000FF"/>
                </a:solidFill>
              </a:rPr>
              <a:t>(weak fields)</a:t>
            </a:r>
          </a:p>
        </p:txBody>
      </p:sp>
      <p:sp>
        <p:nvSpPr>
          <p:cNvPr id="7193" name="Rectangle 24"/>
          <p:cNvSpPr>
            <a:spLocks noChangeArrowheads="1"/>
          </p:cNvSpPr>
          <p:nvPr/>
        </p:nvSpPr>
        <p:spPr bwMode="auto">
          <a:xfrm>
            <a:off x="4990376" y="5557838"/>
            <a:ext cx="238832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sz="2000" b="0" dirty="0">
                <a:solidFill>
                  <a:srgbClr val="0000FF"/>
                </a:solidFill>
              </a:rPr>
              <a:t>(approximate PMC)</a:t>
            </a:r>
          </a:p>
        </p:txBody>
      </p:sp>
      <p:grpSp>
        <p:nvGrpSpPr>
          <p:cNvPr id="3" name="Group 2"/>
          <p:cNvGrpSpPr/>
          <p:nvPr/>
        </p:nvGrpSpPr>
        <p:grpSpPr>
          <a:xfrm>
            <a:off x="3684588" y="909639"/>
            <a:ext cx="5434012" cy="1851025"/>
            <a:chOff x="2160588" y="909638"/>
            <a:chExt cx="5434012" cy="1851025"/>
          </a:xfrm>
        </p:grpSpPr>
        <p:sp>
          <p:nvSpPr>
            <p:cNvPr id="7185" name="Line 7"/>
            <p:cNvSpPr>
              <a:spLocks noChangeShapeType="1"/>
            </p:cNvSpPr>
            <p:nvPr/>
          </p:nvSpPr>
          <p:spPr bwMode="auto">
            <a:xfrm>
              <a:off x="2608263" y="2165350"/>
              <a:ext cx="3879850"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6" name="Rectangle 8"/>
            <p:cNvSpPr>
              <a:spLocks noChangeArrowheads="1"/>
            </p:cNvSpPr>
            <p:nvPr/>
          </p:nvSpPr>
          <p:spPr bwMode="auto">
            <a:xfrm>
              <a:off x="2600325" y="1444625"/>
              <a:ext cx="3892550" cy="693738"/>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7187" name="Line 9"/>
            <p:cNvSpPr>
              <a:spLocks noChangeShapeType="1"/>
            </p:cNvSpPr>
            <p:nvPr/>
          </p:nvSpPr>
          <p:spPr bwMode="auto">
            <a:xfrm rot="16200000">
              <a:off x="2147904" y="1775619"/>
              <a:ext cx="676275" cy="4763"/>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7170" name="Object 10"/>
            <p:cNvGraphicFramePr>
              <a:graphicFrameLocks noChangeAspect="1"/>
            </p:cNvGraphicFramePr>
            <p:nvPr>
              <p:extLst>
                <p:ext uri="{D42A27DB-BD31-4B8C-83A1-F6EECF244321}">
                  <p14:modId xmlns:p14="http://schemas.microsoft.com/office/powerpoint/2010/main" val="190924955"/>
                </p:ext>
              </p:extLst>
            </p:nvPr>
          </p:nvGraphicFramePr>
          <p:xfrm>
            <a:off x="2160588" y="1552575"/>
            <a:ext cx="298450" cy="419100"/>
          </p:xfrm>
          <a:graphic>
            <a:graphicData uri="http://schemas.openxmlformats.org/presentationml/2006/ole">
              <mc:AlternateContent xmlns:mc="http://schemas.openxmlformats.org/markup-compatibility/2006">
                <mc:Choice xmlns:v="urn:schemas-microsoft-com:vml" Requires="v">
                  <p:oleObj spid="_x0000_s10279" name="Equation" r:id="rId5" imgW="126725" imgH="177415" progId="Equation.DSMT4">
                    <p:embed/>
                  </p:oleObj>
                </mc:Choice>
                <mc:Fallback>
                  <p:oleObj name="Equation" r:id="rId5" imgW="126725" imgH="177415" progId="Equation.DSMT4">
                    <p:embed/>
                    <p:pic>
                      <p:nvPicPr>
                        <p:cNvPr id="0" name="Picture 28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60588" y="1552575"/>
                          <a:ext cx="29845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1" name="Object 11"/>
            <p:cNvGraphicFramePr>
              <a:graphicFrameLocks noChangeAspect="1"/>
            </p:cNvGraphicFramePr>
            <p:nvPr>
              <p:extLst>
                <p:ext uri="{D42A27DB-BD31-4B8C-83A1-F6EECF244321}">
                  <p14:modId xmlns:p14="http://schemas.microsoft.com/office/powerpoint/2010/main" val="1053201432"/>
                </p:ext>
              </p:extLst>
            </p:nvPr>
          </p:nvGraphicFramePr>
          <p:xfrm>
            <a:off x="5872163" y="1576388"/>
            <a:ext cx="336550" cy="465137"/>
          </p:xfrm>
          <a:graphic>
            <a:graphicData uri="http://schemas.openxmlformats.org/presentationml/2006/ole">
              <mc:AlternateContent xmlns:mc="http://schemas.openxmlformats.org/markup-compatibility/2006">
                <mc:Choice xmlns:v="urn:schemas-microsoft-com:vml" Requires="v">
                  <p:oleObj spid="_x0000_s10280" name="Equation" r:id="rId7" imgW="165028" imgH="228501" progId="Equation.DSMT4">
                    <p:embed/>
                  </p:oleObj>
                </mc:Choice>
                <mc:Fallback>
                  <p:oleObj name="Equation" r:id="rId7" imgW="165028" imgH="228501" progId="Equation.DSMT4">
                    <p:embed/>
                    <p:pic>
                      <p:nvPicPr>
                        <p:cNvPr id="0" name="Picture 28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72163" y="1576388"/>
                          <a:ext cx="336550" cy="465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88" name="Line 12"/>
            <p:cNvSpPr>
              <a:spLocks noChangeShapeType="1"/>
            </p:cNvSpPr>
            <p:nvPr/>
          </p:nvSpPr>
          <p:spPr bwMode="auto">
            <a:xfrm>
              <a:off x="6694488" y="2154238"/>
              <a:ext cx="287337"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graphicFrame>
          <p:nvGraphicFramePr>
            <p:cNvPr id="7172" name="Object 13"/>
            <p:cNvGraphicFramePr>
              <a:graphicFrameLocks noChangeAspect="1"/>
            </p:cNvGraphicFramePr>
            <p:nvPr>
              <p:extLst>
                <p:ext uri="{D42A27DB-BD31-4B8C-83A1-F6EECF244321}">
                  <p14:modId xmlns:p14="http://schemas.microsoft.com/office/powerpoint/2010/main" val="1040286867"/>
                </p:ext>
              </p:extLst>
            </p:nvPr>
          </p:nvGraphicFramePr>
          <p:xfrm>
            <a:off x="7069138" y="2044700"/>
            <a:ext cx="214312" cy="234950"/>
          </p:xfrm>
          <a:graphic>
            <a:graphicData uri="http://schemas.openxmlformats.org/presentationml/2006/ole">
              <mc:AlternateContent xmlns:mc="http://schemas.openxmlformats.org/markup-compatibility/2006">
                <mc:Choice xmlns:v="urn:schemas-microsoft-com:vml" Requires="v">
                  <p:oleObj spid="_x0000_s10281" name="Equation" r:id="rId9" imgW="126835" imgH="139518" progId="Equation.DSMT4">
                    <p:embed/>
                  </p:oleObj>
                </mc:Choice>
                <mc:Fallback>
                  <p:oleObj name="Equation" r:id="rId9" imgW="126835" imgH="139518" progId="Equation.DSMT4">
                    <p:embed/>
                    <p:pic>
                      <p:nvPicPr>
                        <p:cNvPr id="0" name="Picture 29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69138" y="2044700"/>
                          <a:ext cx="214312" cy="234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3" name="Object 16"/>
            <p:cNvGraphicFramePr>
              <a:graphicFrameLocks noChangeAspect="1"/>
            </p:cNvGraphicFramePr>
            <p:nvPr>
              <p:extLst>
                <p:ext uri="{D42A27DB-BD31-4B8C-83A1-F6EECF244321}">
                  <p14:modId xmlns:p14="http://schemas.microsoft.com/office/powerpoint/2010/main" val="3058744698"/>
                </p:ext>
              </p:extLst>
            </p:nvPr>
          </p:nvGraphicFramePr>
          <p:xfrm>
            <a:off x="6753225" y="1189038"/>
            <a:ext cx="841375" cy="409575"/>
          </p:xfrm>
          <a:graphic>
            <a:graphicData uri="http://schemas.openxmlformats.org/presentationml/2006/ole">
              <mc:AlternateContent xmlns:mc="http://schemas.openxmlformats.org/markup-compatibility/2006">
                <mc:Choice xmlns:v="urn:schemas-microsoft-com:vml" Requires="v">
                  <p:oleObj spid="_x0000_s10282" name="Equation" r:id="rId11" imgW="444114" imgH="215713" progId="Equation.DSMT4">
                    <p:embed/>
                  </p:oleObj>
                </mc:Choice>
                <mc:Fallback>
                  <p:oleObj name="Equation" r:id="rId11" imgW="444114" imgH="215713" progId="Equation.DSMT4">
                    <p:embed/>
                    <p:pic>
                      <p:nvPicPr>
                        <p:cNvPr id="0" name="Picture 29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753225" y="1189038"/>
                          <a:ext cx="841375" cy="409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90" name="Rectangle 17"/>
            <p:cNvSpPr>
              <a:spLocks noChangeArrowheads="1"/>
            </p:cNvSpPr>
            <p:nvPr/>
          </p:nvSpPr>
          <p:spPr bwMode="auto">
            <a:xfrm>
              <a:off x="3684588" y="1371600"/>
              <a:ext cx="1760537" cy="895349"/>
            </a:xfrm>
            <a:prstGeom prst="rect">
              <a:avLst/>
            </a:prstGeom>
            <a:noFill/>
            <a:ln w="2857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graphicFrame>
          <p:nvGraphicFramePr>
            <p:cNvPr id="7174" name="Object 19"/>
            <p:cNvGraphicFramePr>
              <a:graphicFrameLocks noChangeAspect="1"/>
            </p:cNvGraphicFramePr>
            <p:nvPr>
              <p:extLst>
                <p:ext uri="{D42A27DB-BD31-4B8C-83A1-F6EECF244321}">
                  <p14:modId xmlns:p14="http://schemas.microsoft.com/office/powerpoint/2010/main" val="2530470142"/>
                </p:ext>
              </p:extLst>
            </p:nvPr>
          </p:nvGraphicFramePr>
          <p:xfrm>
            <a:off x="4384675" y="2355850"/>
            <a:ext cx="279400" cy="358775"/>
          </p:xfrm>
          <a:graphic>
            <a:graphicData uri="http://schemas.openxmlformats.org/presentationml/2006/ole">
              <mc:AlternateContent xmlns:mc="http://schemas.openxmlformats.org/markup-compatibility/2006">
                <mc:Choice xmlns:v="urn:schemas-microsoft-com:vml" Requires="v">
                  <p:oleObj spid="_x0000_s10283" name="Equation" r:id="rId13" imgW="177646" imgH="228402" progId="Equation.DSMT4">
                    <p:embed/>
                  </p:oleObj>
                </mc:Choice>
                <mc:Fallback>
                  <p:oleObj name="Equation" r:id="rId13" imgW="177646" imgH="228402" progId="Equation.DSMT4">
                    <p:embed/>
                    <p:pic>
                      <p:nvPicPr>
                        <p:cNvPr id="0" name="Picture 29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384675" y="2355850"/>
                          <a:ext cx="279400"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5" name="Object 20"/>
            <p:cNvGraphicFramePr>
              <a:graphicFrameLocks noChangeAspect="1"/>
            </p:cNvGraphicFramePr>
            <p:nvPr>
              <p:extLst>
                <p:ext uri="{D42A27DB-BD31-4B8C-83A1-F6EECF244321}">
                  <p14:modId xmlns:p14="http://schemas.microsoft.com/office/powerpoint/2010/main" val="4032262277"/>
                </p:ext>
              </p:extLst>
            </p:nvPr>
          </p:nvGraphicFramePr>
          <p:xfrm>
            <a:off x="3128963" y="1625600"/>
            <a:ext cx="301625" cy="388938"/>
          </p:xfrm>
          <a:graphic>
            <a:graphicData uri="http://schemas.openxmlformats.org/presentationml/2006/ole">
              <mc:AlternateContent xmlns:mc="http://schemas.openxmlformats.org/markup-compatibility/2006">
                <mc:Choice xmlns:v="urn:schemas-microsoft-com:vml" Requires="v">
                  <p:oleObj spid="_x0000_s10284" name="Equation" r:id="rId15" imgW="177646" imgH="228402" progId="Equation.DSMT4">
                    <p:embed/>
                  </p:oleObj>
                </mc:Choice>
                <mc:Fallback>
                  <p:oleObj name="Equation" r:id="rId15" imgW="177646" imgH="228402" progId="Equation.DSMT4">
                    <p:embed/>
                    <p:pic>
                      <p:nvPicPr>
                        <p:cNvPr id="0" name="Picture 29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128963" y="1625600"/>
                          <a:ext cx="301625" cy="388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6" name="Object 21"/>
            <p:cNvGraphicFramePr>
              <a:graphicFrameLocks noChangeAspect="1"/>
            </p:cNvGraphicFramePr>
            <p:nvPr>
              <p:extLst>
                <p:ext uri="{D42A27DB-BD31-4B8C-83A1-F6EECF244321}">
                  <p14:modId xmlns:p14="http://schemas.microsoft.com/office/powerpoint/2010/main" val="1712545586"/>
                </p:ext>
              </p:extLst>
            </p:nvPr>
          </p:nvGraphicFramePr>
          <p:xfrm>
            <a:off x="4356100" y="909638"/>
            <a:ext cx="273050" cy="381000"/>
          </p:xfrm>
          <a:graphic>
            <a:graphicData uri="http://schemas.openxmlformats.org/presentationml/2006/ole">
              <mc:AlternateContent xmlns:mc="http://schemas.openxmlformats.org/markup-compatibility/2006">
                <mc:Choice xmlns:v="urn:schemas-microsoft-com:vml" Requires="v">
                  <p:oleObj spid="_x0000_s10285" name="Equation" r:id="rId17" imgW="165028" imgH="228501" progId="Equation.DSMT4">
                    <p:embed/>
                  </p:oleObj>
                </mc:Choice>
                <mc:Fallback>
                  <p:oleObj name="Equation" r:id="rId17" imgW="165028" imgH="228501" progId="Equation.DSMT4">
                    <p:embed/>
                    <p:pic>
                      <p:nvPicPr>
                        <p:cNvPr id="0" name="Picture 29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356100" y="909638"/>
                          <a:ext cx="27305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94" name="Rectangle 25"/>
            <p:cNvSpPr>
              <a:spLocks noChangeArrowheads="1"/>
            </p:cNvSpPr>
            <p:nvPr/>
          </p:nvSpPr>
          <p:spPr bwMode="auto">
            <a:xfrm>
              <a:off x="4337050" y="1531938"/>
              <a:ext cx="69850" cy="600075"/>
            </a:xfrm>
            <a:prstGeom prst="rect">
              <a:avLst/>
            </a:prstGeom>
            <a:gradFill rotWithShape="1">
              <a:gsLst>
                <a:gs pos="0">
                  <a:srgbClr val="764718"/>
                </a:gs>
                <a:gs pos="50000">
                  <a:srgbClr val="FF9933"/>
                </a:gs>
                <a:gs pos="100000">
                  <a:srgbClr val="764718"/>
                </a:gs>
              </a:gsLst>
              <a:lin ang="0" scaled="1"/>
            </a:gradFill>
            <a:ln w="3175" algn="ctr">
              <a:solidFill>
                <a:srgbClr val="996600"/>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graphicFrame>
          <p:nvGraphicFramePr>
            <p:cNvPr id="7178" name="Object 26"/>
            <p:cNvGraphicFramePr>
              <a:graphicFrameLocks noChangeAspect="1"/>
            </p:cNvGraphicFramePr>
            <p:nvPr>
              <p:extLst>
                <p:ext uri="{D42A27DB-BD31-4B8C-83A1-F6EECF244321}">
                  <p14:modId xmlns:p14="http://schemas.microsoft.com/office/powerpoint/2010/main" val="3537085398"/>
                </p:ext>
              </p:extLst>
            </p:nvPr>
          </p:nvGraphicFramePr>
          <p:xfrm>
            <a:off x="4691063" y="1733550"/>
            <a:ext cx="320675" cy="323850"/>
          </p:xfrm>
          <a:graphic>
            <a:graphicData uri="http://schemas.openxmlformats.org/presentationml/2006/ole">
              <mc:AlternateContent xmlns:mc="http://schemas.openxmlformats.org/markup-compatibility/2006">
                <mc:Choice xmlns:v="urn:schemas-microsoft-com:vml" Requires="v">
                  <p:oleObj spid="_x0000_s10286" name="Equation" r:id="rId19" imgW="241195" imgH="241195" progId="Equation.DSMT4">
                    <p:embed/>
                  </p:oleObj>
                </mc:Choice>
                <mc:Fallback>
                  <p:oleObj name="Equation" r:id="rId19" imgW="241195" imgH="241195" progId="Equation.DSMT4">
                    <p:embed/>
                    <p:pic>
                      <p:nvPicPr>
                        <p:cNvPr id="0" name="Picture 29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691063" y="1733550"/>
                          <a:ext cx="320675" cy="323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95" name="Oval 27"/>
            <p:cNvSpPr>
              <a:spLocks noChangeArrowheads="1"/>
            </p:cNvSpPr>
            <p:nvPr/>
          </p:nvSpPr>
          <p:spPr bwMode="auto">
            <a:xfrm>
              <a:off x="4105275" y="1979613"/>
              <a:ext cx="180975" cy="185737"/>
            </a:xfrm>
            <a:prstGeom prst="ellipse">
              <a:avLst/>
            </a:prstGeom>
            <a:solidFill>
              <a:srgbClr val="DDDDDD"/>
            </a:solidFill>
            <a:ln w="19050">
              <a:solidFill>
                <a:schemeClr val="tx1"/>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7196" name="Oval 28"/>
            <p:cNvSpPr>
              <a:spLocks noChangeArrowheads="1"/>
            </p:cNvSpPr>
            <p:nvPr/>
          </p:nvSpPr>
          <p:spPr bwMode="auto">
            <a:xfrm>
              <a:off x="4452938" y="1979613"/>
              <a:ext cx="180975" cy="185737"/>
            </a:xfrm>
            <a:prstGeom prst="ellipse">
              <a:avLst/>
            </a:prstGeom>
            <a:solidFill>
              <a:srgbClr val="DDDDDD"/>
            </a:solidFill>
            <a:ln w="19050">
              <a:solidFill>
                <a:schemeClr val="tx1"/>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7197" name="Oval 29"/>
            <p:cNvSpPr>
              <a:spLocks noChangeArrowheads="1"/>
            </p:cNvSpPr>
            <p:nvPr/>
          </p:nvSpPr>
          <p:spPr bwMode="auto">
            <a:xfrm>
              <a:off x="4510088" y="2041525"/>
              <a:ext cx="66675" cy="66675"/>
            </a:xfrm>
            <a:prstGeom prst="ellipse">
              <a:avLst/>
            </a:prstGeom>
            <a:solidFill>
              <a:schemeClr val="tx1"/>
            </a:solidFill>
            <a:ln w="19050">
              <a:solidFill>
                <a:schemeClr val="tx1"/>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7198" name="Line 30"/>
            <p:cNvSpPr>
              <a:spLocks noChangeShapeType="1"/>
            </p:cNvSpPr>
            <p:nvPr/>
          </p:nvSpPr>
          <p:spPr bwMode="auto">
            <a:xfrm flipV="1">
              <a:off x="4133850" y="2008188"/>
              <a:ext cx="133350" cy="1238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99" name="Line 31"/>
            <p:cNvSpPr>
              <a:spLocks noChangeShapeType="1"/>
            </p:cNvSpPr>
            <p:nvPr/>
          </p:nvSpPr>
          <p:spPr bwMode="auto">
            <a:xfrm flipH="1" flipV="1">
              <a:off x="4124325" y="2008188"/>
              <a:ext cx="142875" cy="1238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00" name="Rectangle 32"/>
            <p:cNvSpPr>
              <a:spLocks noChangeArrowheads="1"/>
            </p:cNvSpPr>
            <p:nvPr/>
          </p:nvSpPr>
          <p:spPr bwMode="auto">
            <a:xfrm>
              <a:off x="3833813" y="1462088"/>
              <a:ext cx="1511300" cy="80962"/>
            </a:xfrm>
            <a:prstGeom prst="rect">
              <a:avLst/>
            </a:prstGeom>
            <a:solidFill>
              <a:srgbClr val="FF9900"/>
            </a:solidFill>
            <a:ln w="6350">
              <a:solidFill>
                <a:schemeClr val="tx1"/>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endParaRPr lang="en-US" altLang="en-US" b="0"/>
            </a:p>
          </p:txBody>
        </p:sp>
        <p:sp>
          <p:nvSpPr>
            <p:cNvPr id="7201" name="Text Box 33"/>
            <p:cNvSpPr txBox="1">
              <a:spLocks noChangeArrowheads="1"/>
            </p:cNvSpPr>
            <p:nvPr/>
          </p:nvSpPr>
          <p:spPr bwMode="auto">
            <a:xfrm>
              <a:off x="3098800" y="2241550"/>
              <a:ext cx="361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800" b="0" i="1">
                  <a:latin typeface="Times New Roman" pitchFamily="18" charset="0"/>
                </a:rPr>
                <a:t>S</a:t>
              </a:r>
            </a:p>
          </p:txBody>
        </p:sp>
      </p:grpSp>
      <p:sp>
        <p:nvSpPr>
          <p:cNvPr id="7202" name="Line 34"/>
          <p:cNvSpPr>
            <a:spLocks noChangeShapeType="1"/>
          </p:cNvSpPr>
          <p:nvPr/>
        </p:nvSpPr>
        <p:spPr bwMode="auto">
          <a:xfrm flipH="1" flipV="1">
            <a:off x="6732649" y="1801324"/>
            <a:ext cx="472952" cy="1041400"/>
          </a:xfrm>
          <a:prstGeom prst="line">
            <a:avLst/>
          </a:prstGeom>
          <a:noFill/>
          <a:ln w="19050">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12</a:t>
            </a:fld>
            <a:endParaRPr lang="en-US" dirty="0"/>
          </a:p>
        </p:txBody>
      </p:sp>
      <p:sp>
        <p:nvSpPr>
          <p:cNvPr id="4" name="TextBox 3"/>
          <p:cNvSpPr txBox="1"/>
          <p:nvPr/>
        </p:nvSpPr>
        <p:spPr>
          <a:xfrm>
            <a:off x="8176436" y="4933506"/>
            <a:ext cx="3211033" cy="646331"/>
          </a:xfrm>
          <a:prstGeom prst="rect">
            <a:avLst/>
          </a:prstGeom>
          <a:noFill/>
          <a:ln w="12700">
            <a:solidFill>
              <a:srgbClr val="0000FF"/>
            </a:solidFill>
          </a:ln>
        </p:spPr>
        <p:txBody>
          <a:bodyPr wrap="square" rtlCol="0">
            <a:spAutoFit/>
          </a:bodyPr>
          <a:lstStyle/>
          <a:p>
            <a:pPr algn="ctr"/>
            <a:r>
              <a:rPr lang="en-US" dirty="0" smtClean="0"/>
              <a:t>We keep only the magnetic current on the edges.</a:t>
            </a:r>
            <a:endParaRPr lang="en-US" dirty="0"/>
          </a:p>
        </p:txBody>
      </p:sp>
      <p:sp>
        <p:nvSpPr>
          <p:cNvPr id="5" name="TextBox 4"/>
          <p:cNvSpPr txBox="1"/>
          <p:nvPr/>
        </p:nvSpPr>
        <p:spPr>
          <a:xfrm>
            <a:off x="8806265" y="4401879"/>
            <a:ext cx="1824538" cy="400110"/>
          </a:xfrm>
          <a:prstGeom prst="rect">
            <a:avLst/>
          </a:prstGeom>
          <a:noFill/>
        </p:spPr>
        <p:txBody>
          <a:bodyPr wrap="none" rtlCol="0">
            <a:spAutoFit/>
          </a:bodyPr>
          <a:lstStyle/>
          <a:p>
            <a:pPr algn="ctr"/>
            <a:r>
              <a:rPr lang="en-US" sz="2000" b="0" dirty="0" smtClean="0">
                <a:solidFill>
                  <a:srgbClr val="0000FF"/>
                </a:solidFill>
              </a:rPr>
              <a:t>Approximation</a:t>
            </a:r>
            <a:endParaRPr lang="en-US" sz="2000" b="0" dirty="0">
              <a:solidFill>
                <a:srgbClr val="0000FF"/>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9" name="Rectangle 2"/>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8210"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8211"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8212"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8213" name="Rectangle 14"/>
          <p:cNvSpPr>
            <a:spLocks noChangeArrowheads="1"/>
          </p:cNvSpPr>
          <p:nvPr/>
        </p:nvSpPr>
        <p:spPr bwMode="auto">
          <a:xfrm>
            <a:off x="2105025" y="1465263"/>
            <a:ext cx="14668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FF0000"/>
                </a:solidFill>
              </a:rPr>
              <a:t>Exact model:</a:t>
            </a:r>
          </a:p>
        </p:txBody>
      </p:sp>
      <p:graphicFrame>
        <p:nvGraphicFramePr>
          <p:cNvPr id="8194" name="Object 15"/>
          <p:cNvGraphicFramePr>
            <a:graphicFrameLocks noChangeAspect="1"/>
          </p:cNvGraphicFramePr>
          <p:nvPr>
            <p:extLst>
              <p:ext uri="{D42A27DB-BD31-4B8C-83A1-F6EECF244321}">
                <p14:modId xmlns:p14="http://schemas.microsoft.com/office/powerpoint/2010/main" val="3514070020"/>
              </p:ext>
            </p:extLst>
          </p:nvPr>
        </p:nvGraphicFramePr>
        <p:xfrm>
          <a:off x="5180014" y="5035551"/>
          <a:ext cx="1622425" cy="500063"/>
        </p:xfrm>
        <a:graphic>
          <a:graphicData uri="http://schemas.openxmlformats.org/presentationml/2006/ole">
            <mc:AlternateContent xmlns:mc="http://schemas.openxmlformats.org/markup-compatibility/2006">
              <mc:Choice xmlns:v="urn:schemas-microsoft-com:vml" Requires="v">
                <p:oleObj spid="_x0000_s11322" name="Equation" r:id="rId3" imgW="812447" imgH="253890" progId="Equation.DSMT4">
                  <p:embed/>
                </p:oleObj>
              </mc:Choice>
              <mc:Fallback>
                <p:oleObj name="Equation" r:id="rId3" imgW="812447" imgH="253890" progId="Equation.DSMT4">
                  <p:embed/>
                  <p:pic>
                    <p:nvPicPr>
                      <p:cNvPr id="0" name="Picture 45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0014" y="5035551"/>
                        <a:ext cx="1622425" cy="500063"/>
                      </a:xfrm>
                      <a:prstGeom prst="rect">
                        <a:avLst/>
                      </a:prstGeom>
                      <a:solidFill>
                        <a:srgbClr val="CCFFFF"/>
                      </a:solidFill>
                    </p:spPr>
                  </p:pic>
                </p:oleObj>
              </mc:Fallback>
            </mc:AlternateContent>
          </a:graphicData>
        </a:graphic>
      </p:graphicFrame>
      <p:sp>
        <p:nvSpPr>
          <p:cNvPr id="8214" name="Rectangle 16"/>
          <p:cNvSpPr>
            <a:spLocks noChangeArrowheads="1"/>
          </p:cNvSpPr>
          <p:nvPr/>
        </p:nvSpPr>
        <p:spPr bwMode="auto">
          <a:xfrm>
            <a:off x="2019301" y="3443288"/>
            <a:ext cx="2257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FF0000"/>
                </a:solidFill>
              </a:rPr>
              <a:t>Approximate model:</a:t>
            </a:r>
          </a:p>
        </p:txBody>
      </p:sp>
      <p:sp>
        <p:nvSpPr>
          <p:cNvPr id="85050" name="Rectangle 58"/>
          <p:cNvSpPr>
            <a:spLocks noChangeArrowheads="1"/>
          </p:cNvSpPr>
          <p:nvPr/>
        </p:nvSpPr>
        <p:spPr bwMode="auto">
          <a:xfrm>
            <a:off x="1263650" y="106365"/>
            <a:ext cx="10433050" cy="719136"/>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Magnetic Current Model:</a:t>
            </a:r>
            <a:r>
              <a:rPr lang="en-US" sz="4000" dirty="0">
                <a:solidFill>
                  <a:srgbClr val="FF9933"/>
                </a:solidFill>
                <a:effectLst>
                  <a:outerShdw blurRad="38100" dist="38100" dir="2700000" algn="tl">
                    <a:srgbClr val="C0C0C0"/>
                  </a:outerShdw>
                </a:effectLst>
              </a:rPr>
              <a:t> </a:t>
            </a:r>
            <a:r>
              <a:rPr lang="en-US" sz="2800" dirty="0">
                <a:solidFill>
                  <a:srgbClr val="FF9933"/>
                </a:solidFill>
                <a:effectLst>
                  <a:outerShdw blurRad="38100" dist="38100" dir="2700000" algn="tl">
                    <a:srgbClr val="C0C0C0"/>
                  </a:outerShdw>
                </a:effectLst>
              </a:rPr>
              <a:t>Infinite Substrate (cont.)</a:t>
            </a:r>
          </a:p>
        </p:txBody>
      </p:sp>
      <p:grpSp>
        <p:nvGrpSpPr>
          <p:cNvPr id="8216" name="Group 60"/>
          <p:cNvGrpSpPr>
            <a:grpSpLocks/>
          </p:cNvGrpSpPr>
          <p:nvPr/>
        </p:nvGrpSpPr>
        <p:grpSpPr bwMode="auto">
          <a:xfrm>
            <a:off x="3763964" y="1355725"/>
            <a:ext cx="5114925" cy="1404938"/>
            <a:chOff x="2239963" y="1355725"/>
            <a:chExt cx="5114926" cy="1404938"/>
          </a:xfrm>
        </p:grpSpPr>
        <p:sp>
          <p:nvSpPr>
            <p:cNvPr id="8233" name="Line 6"/>
            <p:cNvSpPr>
              <a:spLocks noChangeShapeType="1"/>
            </p:cNvSpPr>
            <p:nvPr/>
          </p:nvSpPr>
          <p:spPr bwMode="auto">
            <a:xfrm>
              <a:off x="2687638" y="2635730"/>
              <a:ext cx="3879850"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34" name="Rectangle 7"/>
            <p:cNvSpPr>
              <a:spLocks noChangeArrowheads="1"/>
            </p:cNvSpPr>
            <p:nvPr/>
          </p:nvSpPr>
          <p:spPr bwMode="auto">
            <a:xfrm>
              <a:off x="2679701" y="1925638"/>
              <a:ext cx="3892550" cy="693738"/>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8235" name="Line 8"/>
            <p:cNvSpPr>
              <a:spLocks noChangeShapeType="1"/>
            </p:cNvSpPr>
            <p:nvPr/>
          </p:nvSpPr>
          <p:spPr bwMode="auto">
            <a:xfrm rot="-5400000">
              <a:off x="2281238" y="2255838"/>
              <a:ext cx="676275" cy="4763"/>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8200" name="Object 9"/>
            <p:cNvGraphicFramePr>
              <a:graphicFrameLocks noChangeAspect="1"/>
            </p:cNvGraphicFramePr>
            <p:nvPr/>
          </p:nvGraphicFramePr>
          <p:xfrm>
            <a:off x="2239963" y="2033588"/>
            <a:ext cx="298450" cy="419100"/>
          </p:xfrm>
          <a:graphic>
            <a:graphicData uri="http://schemas.openxmlformats.org/presentationml/2006/ole">
              <mc:AlternateContent xmlns:mc="http://schemas.openxmlformats.org/markup-compatibility/2006">
                <mc:Choice xmlns:v="urn:schemas-microsoft-com:vml" Requires="v">
                  <p:oleObj spid="_x0000_s11323" name="Equation" r:id="rId5" imgW="126725" imgH="177415" progId="Equation.DSMT4">
                    <p:embed/>
                  </p:oleObj>
                </mc:Choice>
                <mc:Fallback>
                  <p:oleObj name="Equation" r:id="rId5" imgW="126725" imgH="177415" progId="Equation.DSMT4">
                    <p:embed/>
                    <p:pic>
                      <p:nvPicPr>
                        <p:cNvPr id="0" name="Picture 45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39963" y="2033588"/>
                          <a:ext cx="29845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01" name="Object 10"/>
            <p:cNvGraphicFramePr>
              <a:graphicFrameLocks noChangeAspect="1"/>
            </p:cNvGraphicFramePr>
            <p:nvPr/>
          </p:nvGraphicFramePr>
          <p:xfrm>
            <a:off x="6213476" y="2009775"/>
            <a:ext cx="336550" cy="465138"/>
          </p:xfrm>
          <a:graphic>
            <a:graphicData uri="http://schemas.openxmlformats.org/presentationml/2006/ole">
              <mc:AlternateContent xmlns:mc="http://schemas.openxmlformats.org/markup-compatibility/2006">
                <mc:Choice xmlns:v="urn:schemas-microsoft-com:vml" Requires="v">
                  <p:oleObj spid="_x0000_s11324" name="Equation" r:id="rId7" imgW="165028" imgH="228501" progId="Equation.DSMT4">
                    <p:embed/>
                  </p:oleObj>
                </mc:Choice>
                <mc:Fallback>
                  <p:oleObj name="Equation" r:id="rId7" imgW="165028" imgH="228501" progId="Equation.DSMT4">
                    <p:embed/>
                    <p:pic>
                      <p:nvPicPr>
                        <p:cNvPr id="0" name="Picture 45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13476" y="2009775"/>
                          <a:ext cx="336550" cy="465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36" name="Line 11"/>
            <p:cNvSpPr>
              <a:spLocks noChangeShapeType="1"/>
            </p:cNvSpPr>
            <p:nvPr/>
          </p:nvSpPr>
          <p:spPr bwMode="auto">
            <a:xfrm>
              <a:off x="6765926" y="2635250"/>
              <a:ext cx="287338"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8202" name="Object 12"/>
            <p:cNvGraphicFramePr>
              <a:graphicFrameLocks noChangeAspect="1"/>
            </p:cNvGraphicFramePr>
            <p:nvPr/>
          </p:nvGraphicFramePr>
          <p:xfrm>
            <a:off x="7140576" y="2525713"/>
            <a:ext cx="214313" cy="234950"/>
          </p:xfrm>
          <a:graphic>
            <a:graphicData uri="http://schemas.openxmlformats.org/presentationml/2006/ole">
              <mc:AlternateContent xmlns:mc="http://schemas.openxmlformats.org/markup-compatibility/2006">
                <mc:Choice xmlns:v="urn:schemas-microsoft-com:vml" Requires="v">
                  <p:oleObj spid="_x0000_s11325" name="Equation" r:id="rId9" imgW="126835" imgH="139518" progId="Equation.DSMT4">
                    <p:embed/>
                  </p:oleObj>
                </mc:Choice>
                <mc:Fallback>
                  <p:oleObj name="Equation" r:id="rId9" imgW="126835" imgH="139518" progId="Equation.DSMT4">
                    <p:embed/>
                    <p:pic>
                      <p:nvPicPr>
                        <p:cNvPr id="0" name="Picture 45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140576" y="2525713"/>
                          <a:ext cx="214313" cy="234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37" name="Line 17"/>
            <p:cNvSpPr>
              <a:spLocks noChangeShapeType="1"/>
            </p:cNvSpPr>
            <p:nvPr/>
          </p:nvSpPr>
          <p:spPr bwMode="auto">
            <a:xfrm rot="-5400000">
              <a:off x="4494213" y="1146175"/>
              <a:ext cx="1588" cy="152400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38" name="Line 18"/>
            <p:cNvSpPr>
              <a:spLocks noChangeShapeType="1"/>
            </p:cNvSpPr>
            <p:nvPr/>
          </p:nvSpPr>
          <p:spPr bwMode="auto">
            <a:xfrm>
              <a:off x="4521201" y="1905000"/>
              <a:ext cx="111125"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39" name="Line 19"/>
            <p:cNvSpPr>
              <a:spLocks noChangeShapeType="1"/>
            </p:cNvSpPr>
            <p:nvPr/>
          </p:nvSpPr>
          <p:spPr bwMode="auto">
            <a:xfrm rot="10800000">
              <a:off x="3643313" y="2000250"/>
              <a:ext cx="1588" cy="57150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40" name="Line 20"/>
            <p:cNvSpPr>
              <a:spLocks noChangeShapeType="1"/>
            </p:cNvSpPr>
            <p:nvPr/>
          </p:nvSpPr>
          <p:spPr bwMode="auto">
            <a:xfrm rot="-5400000">
              <a:off x="3589338" y="2146300"/>
              <a:ext cx="111125"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8203" name="Object 21"/>
            <p:cNvGraphicFramePr>
              <a:graphicFrameLocks noChangeAspect="1"/>
            </p:cNvGraphicFramePr>
            <p:nvPr/>
          </p:nvGraphicFramePr>
          <p:xfrm>
            <a:off x="4335463" y="1355725"/>
            <a:ext cx="338138" cy="452438"/>
          </p:xfrm>
          <a:graphic>
            <a:graphicData uri="http://schemas.openxmlformats.org/presentationml/2006/ole">
              <mc:AlternateContent xmlns:mc="http://schemas.openxmlformats.org/markup-compatibility/2006">
                <mc:Choice xmlns:v="urn:schemas-microsoft-com:vml" Requires="v">
                  <p:oleObj spid="_x0000_s11326" name="Equation" r:id="rId11" imgW="190417" imgH="253890" progId="Equation.DSMT4">
                    <p:embed/>
                  </p:oleObj>
                </mc:Choice>
                <mc:Fallback>
                  <p:oleObj name="Equation" r:id="rId11" imgW="190417" imgH="253890" progId="Equation.DSMT4">
                    <p:embed/>
                    <p:pic>
                      <p:nvPicPr>
                        <p:cNvPr id="0" name="Picture 45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335463" y="1355725"/>
                          <a:ext cx="338138" cy="452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41" name="Line 23"/>
            <p:cNvSpPr>
              <a:spLocks noChangeShapeType="1"/>
            </p:cNvSpPr>
            <p:nvPr/>
          </p:nvSpPr>
          <p:spPr bwMode="auto">
            <a:xfrm rot="10800000">
              <a:off x="5253038" y="2000250"/>
              <a:ext cx="1588" cy="57150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42" name="Line 24"/>
            <p:cNvSpPr>
              <a:spLocks noChangeShapeType="1"/>
            </p:cNvSpPr>
            <p:nvPr/>
          </p:nvSpPr>
          <p:spPr bwMode="auto">
            <a:xfrm rot="-5400000">
              <a:off x="5199063" y="2146300"/>
              <a:ext cx="111125"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43" name="Oval 26"/>
            <p:cNvSpPr>
              <a:spLocks noChangeArrowheads="1"/>
            </p:cNvSpPr>
            <p:nvPr/>
          </p:nvSpPr>
          <p:spPr bwMode="auto">
            <a:xfrm>
              <a:off x="3406776" y="2338388"/>
              <a:ext cx="180975" cy="185738"/>
            </a:xfrm>
            <a:prstGeom prst="ellipse">
              <a:avLst/>
            </a:prstGeom>
            <a:solidFill>
              <a:srgbClr val="DDDDDD"/>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8244" name="Line 27"/>
            <p:cNvSpPr>
              <a:spLocks noChangeShapeType="1"/>
            </p:cNvSpPr>
            <p:nvPr/>
          </p:nvSpPr>
          <p:spPr bwMode="auto">
            <a:xfrm flipV="1">
              <a:off x="3435351" y="2366963"/>
              <a:ext cx="133350"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45" name="Line 28"/>
            <p:cNvSpPr>
              <a:spLocks noChangeShapeType="1"/>
            </p:cNvSpPr>
            <p:nvPr/>
          </p:nvSpPr>
          <p:spPr bwMode="auto">
            <a:xfrm flipH="1" flipV="1">
              <a:off x="3425826" y="2366963"/>
              <a:ext cx="142875"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46" name="Oval 29"/>
            <p:cNvSpPr>
              <a:spLocks noChangeArrowheads="1"/>
            </p:cNvSpPr>
            <p:nvPr/>
          </p:nvSpPr>
          <p:spPr bwMode="auto">
            <a:xfrm>
              <a:off x="5335588" y="2012950"/>
              <a:ext cx="180975" cy="185738"/>
            </a:xfrm>
            <a:prstGeom prst="ellipse">
              <a:avLst/>
            </a:prstGeom>
            <a:solidFill>
              <a:srgbClr val="DDDDDD"/>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8247" name="Oval 30"/>
            <p:cNvSpPr>
              <a:spLocks noChangeArrowheads="1"/>
            </p:cNvSpPr>
            <p:nvPr/>
          </p:nvSpPr>
          <p:spPr bwMode="auto">
            <a:xfrm>
              <a:off x="5392738" y="2074863"/>
              <a:ext cx="66675" cy="66675"/>
            </a:xfrm>
            <a:prstGeom prst="ellipse">
              <a:avLst/>
            </a:prstGeom>
            <a:solidFill>
              <a:schemeClr val="tx1"/>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8248" name="Oval 31"/>
            <p:cNvSpPr>
              <a:spLocks noChangeArrowheads="1"/>
            </p:cNvSpPr>
            <p:nvPr/>
          </p:nvSpPr>
          <p:spPr bwMode="auto">
            <a:xfrm>
              <a:off x="5341938" y="2328863"/>
              <a:ext cx="180975" cy="185738"/>
            </a:xfrm>
            <a:prstGeom prst="ellipse">
              <a:avLst/>
            </a:prstGeom>
            <a:solidFill>
              <a:srgbClr val="DDDDDD"/>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8249" name="Oval 32"/>
            <p:cNvSpPr>
              <a:spLocks noChangeArrowheads="1"/>
            </p:cNvSpPr>
            <p:nvPr/>
          </p:nvSpPr>
          <p:spPr bwMode="auto">
            <a:xfrm>
              <a:off x="5399088" y="2390775"/>
              <a:ext cx="66675" cy="66675"/>
            </a:xfrm>
            <a:prstGeom prst="ellipse">
              <a:avLst/>
            </a:prstGeom>
            <a:solidFill>
              <a:schemeClr val="tx1"/>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8250" name="Oval 33"/>
            <p:cNvSpPr>
              <a:spLocks noChangeArrowheads="1"/>
            </p:cNvSpPr>
            <p:nvPr/>
          </p:nvSpPr>
          <p:spPr bwMode="auto">
            <a:xfrm>
              <a:off x="3406776" y="2035175"/>
              <a:ext cx="180975" cy="185738"/>
            </a:xfrm>
            <a:prstGeom prst="ellipse">
              <a:avLst/>
            </a:prstGeom>
            <a:solidFill>
              <a:srgbClr val="DDDDDD"/>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8251" name="Line 34"/>
            <p:cNvSpPr>
              <a:spLocks noChangeShapeType="1"/>
            </p:cNvSpPr>
            <p:nvPr/>
          </p:nvSpPr>
          <p:spPr bwMode="auto">
            <a:xfrm flipV="1">
              <a:off x="3435351" y="2063750"/>
              <a:ext cx="133350"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52" name="Line 35"/>
            <p:cNvSpPr>
              <a:spLocks noChangeShapeType="1"/>
            </p:cNvSpPr>
            <p:nvPr/>
          </p:nvSpPr>
          <p:spPr bwMode="auto">
            <a:xfrm flipH="1" flipV="1">
              <a:off x="3425826" y="2063750"/>
              <a:ext cx="142875"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8204" name="Object 12"/>
            <p:cNvGraphicFramePr>
              <a:graphicFrameLocks noChangeAspect="1"/>
            </p:cNvGraphicFramePr>
            <p:nvPr/>
          </p:nvGraphicFramePr>
          <p:xfrm>
            <a:off x="5565776" y="2028825"/>
            <a:ext cx="449263" cy="442913"/>
          </p:xfrm>
          <a:graphic>
            <a:graphicData uri="http://schemas.openxmlformats.org/presentationml/2006/ole">
              <mc:AlternateContent xmlns:mc="http://schemas.openxmlformats.org/markup-compatibility/2006">
                <mc:Choice xmlns:v="urn:schemas-microsoft-com:vml" Requires="v">
                  <p:oleObj spid="_x0000_s11327" name="Equation" r:id="rId13" imgW="253780" imgH="253780" progId="Equation.DSMT4">
                    <p:embed/>
                  </p:oleObj>
                </mc:Choice>
                <mc:Fallback>
                  <p:oleObj name="Equation" r:id="rId13" imgW="253780" imgH="253780" progId="Equation.DSMT4">
                    <p:embed/>
                    <p:pic>
                      <p:nvPicPr>
                        <p:cNvPr id="0" name="Picture 45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65776" y="2028825"/>
                          <a:ext cx="449263" cy="442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05" name="Object 61"/>
            <p:cNvGraphicFramePr>
              <a:graphicFrameLocks noChangeAspect="1"/>
            </p:cNvGraphicFramePr>
            <p:nvPr/>
          </p:nvGraphicFramePr>
          <p:xfrm>
            <a:off x="4741863" y="2054225"/>
            <a:ext cx="338138" cy="452438"/>
          </p:xfrm>
          <a:graphic>
            <a:graphicData uri="http://schemas.openxmlformats.org/presentationml/2006/ole">
              <mc:AlternateContent xmlns:mc="http://schemas.openxmlformats.org/markup-compatibility/2006">
                <mc:Choice xmlns:v="urn:schemas-microsoft-com:vml" Requires="v">
                  <p:oleObj spid="_x0000_s11328" name="Equation" r:id="rId15" imgW="190417" imgH="253890" progId="Equation.DSMT4">
                    <p:embed/>
                  </p:oleObj>
                </mc:Choice>
                <mc:Fallback>
                  <p:oleObj name="Equation" r:id="rId15" imgW="190417" imgH="253890" progId="Equation.DSMT4">
                    <p:embed/>
                    <p:pic>
                      <p:nvPicPr>
                        <p:cNvPr id="0" name="Picture 45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741863" y="2054225"/>
                          <a:ext cx="338138" cy="452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06" name="Object 62"/>
            <p:cNvGraphicFramePr>
              <a:graphicFrameLocks noChangeAspect="1"/>
            </p:cNvGraphicFramePr>
            <p:nvPr/>
          </p:nvGraphicFramePr>
          <p:xfrm>
            <a:off x="3789363" y="2079625"/>
            <a:ext cx="338138" cy="452438"/>
          </p:xfrm>
          <a:graphic>
            <a:graphicData uri="http://schemas.openxmlformats.org/presentationml/2006/ole">
              <mc:AlternateContent xmlns:mc="http://schemas.openxmlformats.org/markup-compatibility/2006">
                <mc:Choice xmlns:v="urn:schemas-microsoft-com:vml" Requires="v">
                  <p:oleObj spid="_x0000_s11329" name="Equation" r:id="rId17" imgW="190417" imgH="253890" progId="Equation.DSMT4">
                    <p:embed/>
                  </p:oleObj>
                </mc:Choice>
                <mc:Fallback>
                  <p:oleObj name="Equation" r:id="rId17" imgW="190417" imgH="253890" progId="Equation.DSMT4">
                    <p:embed/>
                    <p:pic>
                      <p:nvPicPr>
                        <p:cNvPr id="0" name="Picture 46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789363" y="2079625"/>
                          <a:ext cx="338138" cy="452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07" name="Object 64"/>
            <p:cNvGraphicFramePr>
              <a:graphicFrameLocks noChangeAspect="1"/>
            </p:cNvGraphicFramePr>
            <p:nvPr/>
          </p:nvGraphicFramePr>
          <p:xfrm>
            <a:off x="2835276" y="2003425"/>
            <a:ext cx="449263" cy="442913"/>
          </p:xfrm>
          <a:graphic>
            <a:graphicData uri="http://schemas.openxmlformats.org/presentationml/2006/ole">
              <mc:AlternateContent xmlns:mc="http://schemas.openxmlformats.org/markup-compatibility/2006">
                <mc:Choice xmlns:v="urn:schemas-microsoft-com:vml" Requires="v">
                  <p:oleObj spid="_x0000_s11330" name="Equation" r:id="rId18" imgW="253780" imgH="253780" progId="Equation.DSMT4">
                    <p:embed/>
                  </p:oleObj>
                </mc:Choice>
                <mc:Fallback>
                  <p:oleObj name="Equation" r:id="rId18" imgW="253780" imgH="253780" progId="Equation.DSMT4">
                    <p:embed/>
                    <p:pic>
                      <p:nvPicPr>
                        <p:cNvPr id="0" name="Picture 46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835276" y="2003425"/>
                          <a:ext cx="449263" cy="442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8217" name="Group 61"/>
          <p:cNvGrpSpPr>
            <a:grpSpLocks/>
          </p:cNvGrpSpPr>
          <p:nvPr/>
        </p:nvGrpSpPr>
        <p:grpSpPr bwMode="auto">
          <a:xfrm>
            <a:off x="3687764" y="4016375"/>
            <a:ext cx="5114925" cy="839788"/>
            <a:chOff x="2182813" y="3882232"/>
            <a:chExt cx="5114926" cy="840581"/>
          </a:xfrm>
        </p:grpSpPr>
        <p:sp>
          <p:nvSpPr>
            <p:cNvPr id="8219" name="Line 38"/>
            <p:cNvSpPr>
              <a:spLocks noChangeShapeType="1"/>
            </p:cNvSpPr>
            <p:nvPr/>
          </p:nvSpPr>
          <p:spPr bwMode="auto">
            <a:xfrm>
              <a:off x="2630488" y="4597870"/>
              <a:ext cx="3879850"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0" name="Rectangle 39"/>
            <p:cNvSpPr>
              <a:spLocks noChangeArrowheads="1"/>
            </p:cNvSpPr>
            <p:nvPr/>
          </p:nvSpPr>
          <p:spPr bwMode="auto">
            <a:xfrm>
              <a:off x="2622551" y="3887788"/>
              <a:ext cx="3892550" cy="693738"/>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8221" name="Line 40"/>
            <p:cNvSpPr>
              <a:spLocks noChangeShapeType="1"/>
            </p:cNvSpPr>
            <p:nvPr/>
          </p:nvSpPr>
          <p:spPr bwMode="auto">
            <a:xfrm rot="-5400000">
              <a:off x="2224088" y="4217988"/>
              <a:ext cx="676275" cy="4763"/>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8195" name="Object 41"/>
            <p:cNvGraphicFramePr>
              <a:graphicFrameLocks noChangeAspect="1"/>
            </p:cNvGraphicFramePr>
            <p:nvPr/>
          </p:nvGraphicFramePr>
          <p:xfrm>
            <a:off x="2182813" y="3995738"/>
            <a:ext cx="298450" cy="419100"/>
          </p:xfrm>
          <a:graphic>
            <a:graphicData uri="http://schemas.openxmlformats.org/presentationml/2006/ole">
              <mc:AlternateContent xmlns:mc="http://schemas.openxmlformats.org/markup-compatibility/2006">
                <mc:Choice xmlns:v="urn:schemas-microsoft-com:vml" Requires="v">
                  <p:oleObj spid="_x0000_s11331" name="Equation" r:id="rId20" imgW="126725" imgH="177415" progId="Equation.DSMT4">
                    <p:embed/>
                  </p:oleObj>
                </mc:Choice>
                <mc:Fallback>
                  <p:oleObj name="Equation" r:id="rId20" imgW="126725" imgH="177415" progId="Equation.DSMT4">
                    <p:embed/>
                    <p:pic>
                      <p:nvPicPr>
                        <p:cNvPr id="0" name="Picture 46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82813" y="3995738"/>
                          <a:ext cx="29845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6" name="Object 42"/>
            <p:cNvGraphicFramePr>
              <a:graphicFrameLocks noChangeAspect="1"/>
            </p:cNvGraphicFramePr>
            <p:nvPr/>
          </p:nvGraphicFramePr>
          <p:xfrm>
            <a:off x="6156326" y="3971925"/>
            <a:ext cx="336550" cy="465138"/>
          </p:xfrm>
          <a:graphic>
            <a:graphicData uri="http://schemas.openxmlformats.org/presentationml/2006/ole">
              <mc:AlternateContent xmlns:mc="http://schemas.openxmlformats.org/markup-compatibility/2006">
                <mc:Choice xmlns:v="urn:schemas-microsoft-com:vml" Requires="v">
                  <p:oleObj spid="_x0000_s11332" name="Equation" r:id="rId21" imgW="165028" imgH="228501" progId="Equation.DSMT4">
                    <p:embed/>
                  </p:oleObj>
                </mc:Choice>
                <mc:Fallback>
                  <p:oleObj name="Equation" r:id="rId21" imgW="165028" imgH="228501" progId="Equation.DSMT4">
                    <p:embed/>
                    <p:pic>
                      <p:nvPicPr>
                        <p:cNvPr id="0" name="Picture 46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56326" y="3971925"/>
                          <a:ext cx="336550" cy="465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22" name="Line 43"/>
            <p:cNvSpPr>
              <a:spLocks noChangeShapeType="1"/>
            </p:cNvSpPr>
            <p:nvPr/>
          </p:nvSpPr>
          <p:spPr bwMode="auto">
            <a:xfrm>
              <a:off x="6708776" y="4597400"/>
              <a:ext cx="287338"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8197" name="Object 44"/>
            <p:cNvGraphicFramePr>
              <a:graphicFrameLocks noChangeAspect="1"/>
            </p:cNvGraphicFramePr>
            <p:nvPr/>
          </p:nvGraphicFramePr>
          <p:xfrm>
            <a:off x="7083426" y="4487863"/>
            <a:ext cx="214313" cy="234950"/>
          </p:xfrm>
          <a:graphic>
            <a:graphicData uri="http://schemas.openxmlformats.org/presentationml/2006/ole">
              <mc:AlternateContent xmlns:mc="http://schemas.openxmlformats.org/markup-compatibility/2006">
                <mc:Choice xmlns:v="urn:schemas-microsoft-com:vml" Requires="v">
                  <p:oleObj spid="_x0000_s11333" name="Equation" r:id="rId22" imgW="126835" imgH="139518" progId="Equation.DSMT4">
                    <p:embed/>
                  </p:oleObj>
                </mc:Choice>
                <mc:Fallback>
                  <p:oleObj name="Equation" r:id="rId22" imgW="126835" imgH="139518" progId="Equation.DSMT4">
                    <p:embed/>
                    <p:pic>
                      <p:nvPicPr>
                        <p:cNvPr id="0" name="Picture 46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83426" y="4487863"/>
                          <a:ext cx="214313" cy="234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23" name="Oval 46"/>
            <p:cNvSpPr>
              <a:spLocks noChangeArrowheads="1"/>
            </p:cNvSpPr>
            <p:nvPr/>
          </p:nvSpPr>
          <p:spPr bwMode="auto">
            <a:xfrm>
              <a:off x="3592513" y="4286250"/>
              <a:ext cx="180975" cy="185738"/>
            </a:xfrm>
            <a:prstGeom prst="ellipse">
              <a:avLst/>
            </a:prstGeom>
            <a:solidFill>
              <a:srgbClr val="DDDDDD"/>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8224" name="Line 47"/>
            <p:cNvSpPr>
              <a:spLocks noChangeShapeType="1"/>
            </p:cNvSpPr>
            <p:nvPr/>
          </p:nvSpPr>
          <p:spPr bwMode="auto">
            <a:xfrm flipV="1">
              <a:off x="3621088" y="4314825"/>
              <a:ext cx="133350"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5" name="Line 48"/>
            <p:cNvSpPr>
              <a:spLocks noChangeShapeType="1"/>
            </p:cNvSpPr>
            <p:nvPr/>
          </p:nvSpPr>
          <p:spPr bwMode="auto">
            <a:xfrm flipH="1" flipV="1">
              <a:off x="3611563" y="4314825"/>
              <a:ext cx="142875"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6" name="Oval 49"/>
            <p:cNvSpPr>
              <a:spLocks noChangeArrowheads="1"/>
            </p:cNvSpPr>
            <p:nvPr/>
          </p:nvSpPr>
          <p:spPr bwMode="auto">
            <a:xfrm>
              <a:off x="4992688" y="3975100"/>
              <a:ext cx="180975" cy="185738"/>
            </a:xfrm>
            <a:prstGeom prst="ellipse">
              <a:avLst/>
            </a:prstGeom>
            <a:solidFill>
              <a:srgbClr val="DDDDDD"/>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8227" name="Oval 50"/>
            <p:cNvSpPr>
              <a:spLocks noChangeArrowheads="1"/>
            </p:cNvSpPr>
            <p:nvPr/>
          </p:nvSpPr>
          <p:spPr bwMode="auto">
            <a:xfrm>
              <a:off x="5049838" y="4037013"/>
              <a:ext cx="66675" cy="66675"/>
            </a:xfrm>
            <a:prstGeom prst="ellipse">
              <a:avLst/>
            </a:prstGeom>
            <a:solidFill>
              <a:schemeClr val="tx1"/>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8228" name="Oval 51"/>
            <p:cNvSpPr>
              <a:spLocks noChangeArrowheads="1"/>
            </p:cNvSpPr>
            <p:nvPr/>
          </p:nvSpPr>
          <p:spPr bwMode="auto">
            <a:xfrm>
              <a:off x="4999038" y="4291013"/>
              <a:ext cx="180975" cy="185738"/>
            </a:xfrm>
            <a:prstGeom prst="ellipse">
              <a:avLst/>
            </a:prstGeom>
            <a:solidFill>
              <a:srgbClr val="DDDDDD"/>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8229" name="Oval 52"/>
            <p:cNvSpPr>
              <a:spLocks noChangeArrowheads="1"/>
            </p:cNvSpPr>
            <p:nvPr/>
          </p:nvSpPr>
          <p:spPr bwMode="auto">
            <a:xfrm>
              <a:off x="5056188" y="4352925"/>
              <a:ext cx="66675" cy="66675"/>
            </a:xfrm>
            <a:prstGeom prst="ellipse">
              <a:avLst/>
            </a:prstGeom>
            <a:solidFill>
              <a:schemeClr val="tx1"/>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8230" name="Oval 53"/>
            <p:cNvSpPr>
              <a:spLocks noChangeArrowheads="1"/>
            </p:cNvSpPr>
            <p:nvPr/>
          </p:nvSpPr>
          <p:spPr bwMode="auto">
            <a:xfrm>
              <a:off x="3592513" y="3983038"/>
              <a:ext cx="180975" cy="185738"/>
            </a:xfrm>
            <a:prstGeom prst="ellipse">
              <a:avLst/>
            </a:prstGeom>
            <a:solidFill>
              <a:srgbClr val="DDDDDD"/>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8231" name="Line 54"/>
            <p:cNvSpPr>
              <a:spLocks noChangeShapeType="1"/>
            </p:cNvSpPr>
            <p:nvPr/>
          </p:nvSpPr>
          <p:spPr bwMode="auto">
            <a:xfrm flipV="1">
              <a:off x="3621088" y="4011613"/>
              <a:ext cx="133350"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32" name="Line 55"/>
            <p:cNvSpPr>
              <a:spLocks noChangeShapeType="1"/>
            </p:cNvSpPr>
            <p:nvPr/>
          </p:nvSpPr>
          <p:spPr bwMode="auto">
            <a:xfrm flipH="1" flipV="1">
              <a:off x="3611563" y="4011613"/>
              <a:ext cx="142875"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8198" name="Object 57"/>
            <p:cNvGraphicFramePr>
              <a:graphicFrameLocks noChangeAspect="1"/>
            </p:cNvGraphicFramePr>
            <p:nvPr/>
          </p:nvGraphicFramePr>
          <p:xfrm>
            <a:off x="2967038" y="3995738"/>
            <a:ext cx="449263" cy="442913"/>
          </p:xfrm>
          <a:graphic>
            <a:graphicData uri="http://schemas.openxmlformats.org/presentationml/2006/ole">
              <mc:AlternateContent xmlns:mc="http://schemas.openxmlformats.org/markup-compatibility/2006">
                <mc:Choice xmlns:v="urn:schemas-microsoft-com:vml" Requires="v">
                  <p:oleObj spid="_x0000_s11334" name="Equation" r:id="rId23" imgW="253780" imgH="253780" progId="Equation.DSMT4">
                    <p:embed/>
                  </p:oleObj>
                </mc:Choice>
                <mc:Fallback>
                  <p:oleObj name="Equation" r:id="rId23" imgW="253780" imgH="253780" progId="Equation.DSMT4">
                    <p:embed/>
                    <p:pic>
                      <p:nvPicPr>
                        <p:cNvPr id="0" name="Picture 465"/>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967038" y="3995738"/>
                          <a:ext cx="449263" cy="442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9" name="Object 36"/>
            <p:cNvGraphicFramePr>
              <a:graphicFrameLocks noChangeAspect="1"/>
            </p:cNvGraphicFramePr>
            <p:nvPr/>
          </p:nvGraphicFramePr>
          <p:xfrm>
            <a:off x="5324476" y="3984625"/>
            <a:ext cx="449263" cy="442913"/>
          </p:xfrm>
          <a:graphic>
            <a:graphicData uri="http://schemas.openxmlformats.org/presentationml/2006/ole">
              <mc:AlternateContent xmlns:mc="http://schemas.openxmlformats.org/markup-compatibility/2006">
                <mc:Choice xmlns:v="urn:schemas-microsoft-com:vml" Requires="v">
                  <p:oleObj spid="_x0000_s11335" name="Equation" r:id="rId25" imgW="253780" imgH="253780" progId="Equation.DSMT4">
                    <p:embed/>
                  </p:oleObj>
                </mc:Choice>
                <mc:Fallback>
                  <p:oleObj name="Equation" r:id="rId25" imgW="253780" imgH="253780" progId="Equation.DSMT4">
                    <p:embed/>
                    <p:pic>
                      <p:nvPicPr>
                        <p:cNvPr id="0" name="Picture 466"/>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324476" y="3984625"/>
                          <a:ext cx="449263" cy="442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8218" name="Rectangle 7"/>
          <p:cNvSpPr>
            <a:spLocks noChangeArrowheads="1"/>
          </p:cNvSpPr>
          <p:nvPr/>
        </p:nvSpPr>
        <p:spPr bwMode="auto">
          <a:xfrm>
            <a:off x="1565722" y="6159500"/>
            <a:ext cx="92864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dirty="0"/>
              <a:t>Note:</a:t>
            </a:r>
            <a:r>
              <a:rPr lang="en-US" altLang="en-US" b="0" dirty="0"/>
              <a:t> The magnetic currents radiate inside an infinite substrate above a ground plane. </a:t>
            </a:r>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1473201" y="176214"/>
            <a:ext cx="9931399" cy="617536"/>
          </a:xfrm>
        </p:spPr>
        <p:txBody>
          <a:bodyPr/>
          <a:lstStyle/>
          <a:p>
            <a:pPr eaLnBrk="1" hangingPunct="1">
              <a:defRPr/>
            </a:pPr>
            <a:r>
              <a:rPr lang="en-US" sz="3600" b="1" dirty="0">
                <a:solidFill>
                  <a:srgbClr val="FF9933"/>
                </a:solidFill>
                <a:effectLst>
                  <a:outerShdw blurRad="38100" dist="38100" dir="2700000" algn="tl">
                    <a:srgbClr val="C0C0C0"/>
                  </a:outerShdw>
                </a:effectLst>
              </a:rPr>
              <a:t>Magnetic Current Model: </a:t>
            </a:r>
            <a:r>
              <a:rPr lang="en-US" sz="2800" b="1" dirty="0">
                <a:solidFill>
                  <a:srgbClr val="FF9933"/>
                </a:solidFill>
                <a:effectLst>
                  <a:outerShdw blurRad="38100" dist="38100" dir="2700000" algn="tl">
                    <a:srgbClr val="C0C0C0"/>
                  </a:outerShdw>
                </a:effectLst>
              </a:rPr>
              <a:t>Truncated Substrate</a:t>
            </a:r>
          </a:p>
        </p:txBody>
      </p:sp>
      <p:sp>
        <p:nvSpPr>
          <p:cNvPr id="9225"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9226"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9227"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9228"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9229" name="Rectangle 7"/>
          <p:cNvSpPr>
            <a:spLocks noChangeArrowheads="1"/>
          </p:cNvSpPr>
          <p:nvPr/>
        </p:nvSpPr>
        <p:spPr bwMode="auto">
          <a:xfrm>
            <a:off x="2116138" y="6064250"/>
            <a:ext cx="80819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dirty="0"/>
              <a:t>Note: </a:t>
            </a:r>
            <a:r>
              <a:rPr lang="en-US" altLang="en-US" b="0" dirty="0"/>
              <a:t>The magnetic currents now radiate in </a:t>
            </a:r>
            <a:r>
              <a:rPr lang="en-US" altLang="en-US" b="0" u="sng" dirty="0"/>
              <a:t>free space</a:t>
            </a:r>
            <a:r>
              <a:rPr lang="en-US" altLang="en-US" b="0" dirty="0"/>
              <a:t> above a ground plane. </a:t>
            </a:r>
          </a:p>
        </p:txBody>
      </p:sp>
      <p:sp>
        <p:nvSpPr>
          <p:cNvPr id="9230" name="Rectangle 22"/>
          <p:cNvSpPr>
            <a:spLocks noChangeArrowheads="1"/>
          </p:cNvSpPr>
          <p:nvPr/>
        </p:nvSpPr>
        <p:spPr bwMode="auto">
          <a:xfrm>
            <a:off x="2276476" y="3786188"/>
            <a:ext cx="241617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sz="2000" b="0" dirty="0">
                <a:solidFill>
                  <a:srgbClr val="0000FF"/>
                </a:solidFill>
              </a:rPr>
              <a:t>Approximate model:</a:t>
            </a:r>
          </a:p>
        </p:txBody>
      </p:sp>
      <p:grpSp>
        <p:nvGrpSpPr>
          <p:cNvPr id="9231" name="Group 41"/>
          <p:cNvGrpSpPr>
            <a:grpSpLocks/>
          </p:cNvGrpSpPr>
          <p:nvPr/>
        </p:nvGrpSpPr>
        <p:grpSpPr bwMode="auto">
          <a:xfrm>
            <a:off x="4183064" y="4273551"/>
            <a:ext cx="4675187" cy="822325"/>
            <a:chOff x="2659063" y="4273550"/>
            <a:chExt cx="4675187" cy="822325"/>
          </a:xfrm>
        </p:grpSpPr>
        <p:sp>
          <p:nvSpPr>
            <p:cNvPr id="9246" name="Oval 23"/>
            <p:cNvSpPr>
              <a:spLocks noChangeArrowheads="1"/>
            </p:cNvSpPr>
            <p:nvPr/>
          </p:nvSpPr>
          <p:spPr bwMode="auto">
            <a:xfrm>
              <a:off x="3922713" y="4718050"/>
              <a:ext cx="180975" cy="185738"/>
            </a:xfrm>
            <a:prstGeom prst="ellipse">
              <a:avLst/>
            </a:pr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9247" name="Line 24"/>
            <p:cNvSpPr>
              <a:spLocks noChangeShapeType="1"/>
            </p:cNvSpPr>
            <p:nvPr/>
          </p:nvSpPr>
          <p:spPr bwMode="auto">
            <a:xfrm flipV="1">
              <a:off x="3951288" y="4746625"/>
              <a:ext cx="133350"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48" name="Line 25"/>
            <p:cNvSpPr>
              <a:spLocks noChangeShapeType="1"/>
            </p:cNvSpPr>
            <p:nvPr/>
          </p:nvSpPr>
          <p:spPr bwMode="auto">
            <a:xfrm flipH="1" flipV="1">
              <a:off x="3941763" y="4746625"/>
              <a:ext cx="142875"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49" name="Oval 26"/>
            <p:cNvSpPr>
              <a:spLocks noChangeArrowheads="1"/>
            </p:cNvSpPr>
            <p:nvPr/>
          </p:nvSpPr>
          <p:spPr bwMode="auto">
            <a:xfrm>
              <a:off x="5457825" y="4383088"/>
              <a:ext cx="180975" cy="185737"/>
            </a:xfrm>
            <a:prstGeom prst="ellipse">
              <a:avLst/>
            </a:pr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9250" name="Oval 27"/>
            <p:cNvSpPr>
              <a:spLocks noChangeArrowheads="1"/>
            </p:cNvSpPr>
            <p:nvPr/>
          </p:nvSpPr>
          <p:spPr bwMode="auto">
            <a:xfrm>
              <a:off x="5514975" y="4445000"/>
              <a:ext cx="66675" cy="66675"/>
            </a:xfrm>
            <a:prstGeom prst="ellipse">
              <a:avLst/>
            </a:prstGeom>
            <a:solidFill>
              <a:schemeClr val="tx1"/>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9251" name="Oval 28"/>
            <p:cNvSpPr>
              <a:spLocks noChangeArrowheads="1"/>
            </p:cNvSpPr>
            <p:nvPr/>
          </p:nvSpPr>
          <p:spPr bwMode="auto">
            <a:xfrm>
              <a:off x="5464175" y="4699000"/>
              <a:ext cx="180975" cy="185738"/>
            </a:xfrm>
            <a:prstGeom prst="ellipse">
              <a:avLst/>
            </a:pr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9252" name="Oval 29"/>
            <p:cNvSpPr>
              <a:spLocks noChangeArrowheads="1"/>
            </p:cNvSpPr>
            <p:nvPr/>
          </p:nvSpPr>
          <p:spPr bwMode="auto">
            <a:xfrm>
              <a:off x="5521325" y="4760913"/>
              <a:ext cx="66675" cy="66675"/>
            </a:xfrm>
            <a:prstGeom prst="ellipse">
              <a:avLst/>
            </a:prstGeom>
            <a:solidFill>
              <a:schemeClr val="tx1"/>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9253" name="Oval 30"/>
            <p:cNvSpPr>
              <a:spLocks noChangeArrowheads="1"/>
            </p:cNvSpPr>
            <p:nvPr/>
          </p:nvSpPr>
          <p:spPr bwMode="auto">
            <a:xfrm>
              <a:off x="3922713" y="4414838"/>
              <a:ext cx="180975" cy="185737"/>
            </a:xfrm>
            <a:prstGeom prst="ellipse">
              <a:avLst/>
            </a:pr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9254" name="Line 31"/>
            <p:cNvSpPr>
              <a:spLocks noChangeShapeType="1"/>
            </p:cNvSpPr>
            <p:nvPr/>
          </p:nvSpPr>
          <p:spPr bwMode="auto">
            <a:xfrm flipV="1">
              <a:off x="3951288" y="4443413"/>
              <a:ext cx="133350"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55" name="Line 32"/>
            <p:cNvSpPr>
              <a:spLocks noChangeShapeType="1"/>
            </p:cNvSpPr>
            <p:nvPr/>
          </p:nvSpPr>
          <p:spPr bwMode="auto">
            <a:xfrm flipH="1" flipV="1">
              <a:off x="3941763" y="4443413"/>
              <a:ext cx="142875"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9221" name="Object 33"/>
            <p:cNvGraphicFramePr>
              <a:graphicFrameLocks noChangeAspect="1"/>
            </p:cNvGraphicFramePr>
            <p:nvPr/>
          </p:nvGraphicFramePr>
          <p:xfrm>
            <a:off x="5797550" y="4341813"/>
            <a:ext cx="449263" cy="465137"/>
          </p:xfrm>
          <a:graphic>
            <a:graphicData uri="http://schemas.openxmlformats.org/presentationml/2006/ole">
              <mc:AlternateContent xmlns:mc="http://schemas.openxmlformats.org/markup-compatibility/2006">
                <mc:Choice xmlns:v="urn:schemas-microsoft-com:vml" Requires="v">
                  <p:oleObj spid="_x0000_s12310" name="Equation" r:id="rId3" imgW="253780" imgH="266469" progId="Equation.DSMT4">
                    <p:embed/>
                  </p:oleObj>
                </mc:Choice>
                <mc:Fallback>
                  <p:oleObj name="Equation" r:id="rId3" imgW="253780" imgH="266469" progId="Equation.DSMT4">
                    <p:embed/>
                    <p:pic>
                      <p:nvPicPr>
                        <p:cNvPr id="0" name="Picture 18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7550" y="4341813"/>
                          <a:ext cx="449263" cy="465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56" name="Rectangle 34"/>
            <p:cNvSpPr>
              <a:spLocks noChangeArrowheads="1"/>
            </p:cNvSpPr>
            <p:nvPr/>
          </p:nvSpPr>
          <p:spPr bwMode="auto">
            <a:xfrm>
              <a:off x="4135438" y="4273550"/>
              <a:ext cx="1295400" cy="693738"/>
            </a:xfrm>
            <a:prstGeom prst="rect">
              <a:avLst/>
            </a:prstGeom>
            <a:noFill/>
            <a:ln w="2857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9257" name="Line 35"/>
            <p:cNvSpPr>
              <a:spLocks noChangeShapeType="1"/>
            </p:cNvSpPr>
            <p:nvPr/>
          </p:nvSpPr>
          <p:spPr bwMode="auto">
            <a:xfrm>
              <a:off x="2659063" y="4968875"/>
              <a:ext cx="3879850"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58" name="Line 36"/>
            <p:cNvSpPr>
              <a:spLocks noChangeShapeType="1"/>
            </p:cNvSpPr>
            <p:nvPr/>
          </p:nvSpPr>
          <p:spPr bwMode="auto">
            <a:xfrm>
              <a:off x="6745288" y="4970463"/>
              <a:ext cx="2873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9222" name="Object 37"/>
            <p:cNvGraphicFramePr>
              <a:graphicFrameLocks noChangeAspect="1"/>
            </p:cNvGraphicFramePr>
            <p:nvPr/>
          </p:nvGraphicFramePr>
          <p:xfrm>
            <a:off x="7119938" y="4860925"/>
            <a:ext cx="214312" cy="234950"/>
          </p:xfrm>
          <a:graphic>
            <a:graphicData uri="http://schemas.openxmlformats.org/presentationml/2006/ole">
              <mc:AlternateContent xmlns:mc="http://schemas.openxmlformats.org/markup-compatibility/2006">
                <mc:Choice xmlns:v="urn:schemas-microsoft-com:vml" Requires="v">
                  <p:oleObj spid="_x0000_s12311" name="Equation" r:id="rId5" imgW="126835" imgH="139518" progId="Equation.DSMT4">
                    <p:embed/>
                  </p:oleObj>
                </mc:Choice>
                <mc:Fallback>
                  <p:oleObj name="Equation" r:id="rId5" imgW="126835" imgH="139518" progId="Equation.DSMT4">
                    <p:embed/>
                    <p:pic>
                      <p:nvPicPr>
                        <p:cNvPr id="0" name="Picture 18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19938" y="4860925"/>
                          <a:ext cx="214312" cy="234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9232" name="Text Box 41"/>
          <p:cNvSpPr txBox="1">
            <a:spLocks noChangeArrowheads="1"/>
          </p:cNvSpPr>
          <p:nvPr/>
        </p:nvSpPr>
        <p:spPr bwMode="auto">
          <a:xfrm>
            <a:off x="7849394" y="2974758"/>
            <a:ext cx="2865133"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marL="176213" indent="-176213" eaLnBrk="1" hangingPunct="1">
              <a:buFont typeface="Wingdings" panose="05000000000000000000" pitchFamily="2" charset="2"/>
              <a:buChar char="§"/>
            </a:pPr>
            <a:r>
              <a:rPr lang="en-US" altLang="en-US" b="0" dirty="0">
                <a:solidFill>
                  <a:srgbClr val="FF0000"/>
                </a:solidFill>
              </a:rPr>
              <a:t>Put zero fields </a:t>
            </a:r>
          </a:p>
          <a:p>
            <a:pPr marL="176213" indent="-176213" eaLnBrk="1" hangingPunct="1">
              <a:buFont typeface="Wingdings" panose="05000000000000000000" pitchFamily="2" charset="2"/>
              <a:buChar char="§"/>
            </a:pPr>
            <a:r>
              <a:rPr lang="en-US" altLang="en-US" b="0" dirty="0">
                <a:solidFill>
                  <a:srgbClr val="FF0000"/>
                </a:solidFill>
              </a:rPr>
              <a:t>Remove the substrate</a:t>
            </a:r>
          </a:p>
          <a:p>
            <a:pPr marL="176213" indent="-176213" eaLnBrk="1" hangingPunct="1">
              <a:buFont typeface="Wingdings" panose="05000000000000000000" pitchFamily="2" charset="2"/>
              <a:buChar char="§"/>
            </a:pPr>
            <a:r>
              <a:rPr lang="en-US" altLang="en-US" b="0" dirty="0">
                <a:solidFill>
                  <a:srgbClr val="FF0000"/>
                </a:solidFill>
              </a:rPr>
              <a:t>Keep the ground plane</a:t>
            </a:r>
          </a:p>
        </p:txBody>
      </p:sp>
      <p:grpSp>
        <p:nvGrpSpPr>
          <p:cNvPr id="9233" name="Group 46"/>
          <p:cNvGrpSpPr>
            <a:grpSpLocks/>
          </p:cNvGrpSpPr>
          <p:nvPr/>
        </p:nvGrpSpPr>
        <p:grpSpPr bwMode="auto">
          <a:xfrm>
            <a:off x="4049714" y="1098551"/>
            <a:ext cx="4675187" cy="1839913"/>
            <a:chOff x="1591" y="725"/>
            <a:chExt cx="2945" cy="1159"/>
          </a:xfrm>
        </p:grpSpPr>
        <p:sp>
          <p:nvSpPr>
            <p:cNvPr id="9234" name="Line 9"/>
            <p:cNvSpPr>
              <a:spLocks noChangeShapeType="1"/>
            </p:cNvSpPr>
            <p:nvPr/>
          </p:nvSpPr>
          <p:spPr bwMode="auto">
            <a:xfrm>
              <a:off x="1591" y="1288"/>
              <a:ext cx="2444"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5" name="Rectangle 10"/>
            <p:cNvSpPr>
              <a:spLocks noChangeArrowheads="1"/>
            </p:cNvSpPr>
            <p:nvPr/>
          </p:nvSpPr>
          <p:spPr bwMode="auto">
            <a:xfrm>
              <a:off x="2474" y="833"/>
              <a:ext cx="966" cy="43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graphicFrame>
          <p:nvGraphicFramePr>
            <p:cNvPr id="9218" name="Object 11"/>
            <p:cNvGraphicFramePr>
              <a:graphicFrameLocks noChangeAspect="1"/>
            </p:cNvGraphicFramePr>
            <p:nvPr/>
          </p:nvGraphicFramePr>
          <p:xfrm>
            <a:off x="2489" y="829"/>
            <a:ext cx="198" cy="273"/>
          </p:xfrm>
          <a:graphic>
            <a:graphicData uri="http://schemas.openxmlformats.org/presentationml/2006/ole">
              <mc:AlternateContent xmlns:mc="http://schemas.openxmlformats.org/markup-compatibility/2006">
                <mc:Choice xmlns:v="urn:schemas-microsoft-com:vml" Requires="v">
                  <p:oleObj spid="_x0000_s12312" name="Equation" r:id="rId7" imgW="165028" imgH="228501" progId="Equation.DSMT4">
                    <p:embed/>
                  </p:oleObj>
                </mc:Choice>
                <mc:Fallback>
                  <p:oleObj name="Equation" r:id="rId7" imgW="165028" imgH="228501" progId="Equation.DSMT4">
                    <p:embed/>
                    <p:pic>
                      <p:nvPicPr>
                        <p:cNvPr id="0" name="Picture 18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89" y="829"/>
                          <a:ext cx="198" cy="27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36" name="Rectangle 12"/>
            <p:cNvSpPr>
              <a:spLocks noChangeArrowheads="1"/>
            </p:cNvSpPr>
            <p:nvPr/>
          </p:nvSpPr>
          <p:spPr bwMode="auto">
            <a:xfrm>
              <a:off x="2792" y="821"/>
              <a:ext cx="61" cy="455"/>
            </a:xfrm>
            <a:prstGeom prst="rect">
              <a:avLst/>
            </a:prstGeom>
            <a:gradFill rotWithShape="1">
              <a:gsLst>
                <a:gs pos="0">
                  <a:srgbClr val="764718"/>
                </a:gs>
                <a:gs pos="50000">
                  <a:srgbClr val="FF9933"/>
                </a:gs>
                <a:gs pos="100000">
                  <a:srgbClr val="764718"/>
                </a:gs>
              </a:gsLst>
              <a:lin ang="0" scaled="1"/>
            </a:gradFill>
            <a:ln w="3175" algn="ctr">
              <a:solidFill>
                <a:srgbClr val="996600"/>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9237" name="Line 13"/>
            <p:cNvSpPr>
              <a:spLocks noChangeShapeType="1"/>
            </p:cNvSpPr>
            <p:nvPr/>
          </p:nvSpPr>
          <p:spPr bwMode="auto">
            <a:xfrm>
              <a:off x="4165" y="1280"/>
              <a:ext cx="181"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9219" name="Object 14"/>
            <p:cNvGraphicFramePr>
              <a:graphicFrameLocks noChangeAspect="1"/>
            </p:cNvGraphicFramePr>
            <p:nvPr/>
          </p:nvGraphicFramePr>
          <p:xfrm>
            <a:off x="4401" y="1211"/>
            <a:ext cx="135" cy="148"/>
          </p:xfrm>
          <a:graphic>
            <a:graphicData uri="http://schemas.openxmlformats.org/presentationml/2006/ole">
              <mc:AlternateContent xmlns:mc="http://schemas.openxmlformats.org/markup-compatibility/2006">
                <mc:Choice xmlns:v="urn:schemas-microsoft-com:vml" Requires="v">
                  <p:oleObj spid="_x0000_s12313" name="Equation" r:id="rId9" imgW="126835" imgH="139518" progId="Equation.DSMT4">
                    <p:embed/>
                  </p:oleObj>
                </mc:Choice>
                <mc:Fallback>
                  <p:oleObj name="Equation" r:id="rId9" imgW="126835" imgH="139518" progId="Equation.DSMT4">
                    <p:embed/>
                    <p:pic>
                      <p:nvPicPr>
                        <p:cNvPr id="0" name="Picture 18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01" y="1211"/>
                          <a:ext cx="135" cy="1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38" name="Oval 16"/>
            <p:cNvSpPr>
              <a:spLocks noChangeArrowheads="1"/>
            </p:cNvSpPr>
            <p:nvPr/>
          </p:nvSpPr>
          <p:spPr bwMode="auto">
            <a:xfrm>
              <a:off x="2655" y="1148"/>
              <a:ext cx="114" cy="117"/>
            </a:xfrm>
            <a:prstGeom prst="ellipse">
              <a:avLst/>
            </a:prstGeom>
            <a:solidFill>
              <a:srgbClr val="DDDDDD"/>
            </a:solidFill>
            <a:ln w="19050">
              <a:solidFill>
                <a:schemeClr val="tx1"/>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9239" name="Oval 17"/>
            <p:cNvSpPr>
              <a:spLocks noChangeArrowheads="1"/>
            </p:cNvSpPr>
            <p:nvPr/>
          </p:nvSpPr>
          <p:spPr bwMode="auto">
            <a:xfrm>
              <a:off x="2874" y="1148"/>
              <a:ext cx="114" cy="117"/>
            </a:xfrm>
            <a:prstGeom prst="ellipse">
              <a:avLst/>
            </a:prstGeom>
            <a:solidFill>
              <a:srgbClr val="DDDDDD"/>
            </a:solidFill>
            <a:ln w="19050">
              <a:solidFill>
                <a:schemeClr val="tx1"/>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9240" name="Oval 18"/>
            <p:cNvSpPr>
              <a:spLocks noChangeArrowheads="1"/>
            </p:cNvSpPr>
            <p:nvPr/>
          </p:nvSpPr>
          <p:spPr bwMode="auto">
            <a:xfrm>
              <a:off x="2910" y="1187"/>
              <a:ext cx="42" cy="42"/>
            </a:xfrm>
            <a:prstGeom prst="ellipse">
              <a:avLst/>
            </a:prstGeom>
            <a:solidFill>
              <a:schemeClr val="tx1"/>
            </a:solidFill>
            <a:ln w="19050">
              <a:solidFill>
                <a:schemeClr val="tx1"/>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9241" name="Line 19"/>
            <p:cNvSpPr>
              <a:spLocks noChangeShapeType="1"/>
            </p:cNvSpPr>
            <p:nvPr/>
          </p:nvSpPr>
          <p:spPr bwMode="auto">
            <a:xfrm flipV="1">
              <a:off x="2673" y="1166"/>
              <a:ext cx="84" cy="7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42" name="Line 20"/>
            <p:cNvSpPr>
              <a:spLocks noChangeShapeType="1"/>
            </p:cNvSpPr>
            <p:nvPr/>
          </p:nvSpPr>
          <p:spPr bwMode="auto">
            <a:xfrm flipH="1" flipV="1">
              <a:off x="2667" y="1166"/>
              <a:ext cx="90" cy="7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43" name="Rectangle 21"/>
            <p:cNvSpPr>
              <a:spLocks noChangeArrowheads="1"/>
            </p:cNvSpPr>
            <p:nvPr/>
          </p:nvSpPr>
          <p:spPr bwMode="auto">
            <a:xfrm>
              <a:off x="2475" y="777"/>
              <a:ext cx="952" cy="51"/>
            </a:xfrm>
            <a:prstGeom prst="rect">
              <a:avLst/>
            </a:prstGeom>
            <a:solidFill>
              <a:srgbClr val="FF9900"/>
            </a:solidFill>
            <a:ln w="6350">
              <a:solidFill>
                <a:schemeClr val="tx1"/>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endParaRPr lang="en-US" altLang="en-US" b="0"/>
            </a:p>
          </p:txBody>
        </p:sp>
        <p:sp>
          <p:nvSpPr>
            <p:cNvPr id="9244" name="Rectangle 39"/>
            <p:cNvSpPr>
              <a:spLocks noChangeArrowheads="1"/>
            </p:cNvSpPr>
            <p:nvPr/>
          </p:nvSpPr>
          <p:spPr bwMode="auto">
            <a:xfrm>
              <a:off x="2388" y="725"/>
              <a:ext cx="1119" cy="632"/>
            </a:xfrm>
            <a:prstGeom prst="rect">
              <a:avLst/>
            </a:prstGeom>
            <a:noFill/>
            <a:ln w="2857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graphicFrame>
          <p:nvGraphicFramePr>
            <p:cNvPr id="9220" name="Object 40"/>
            <p:cNvGraphicFramePr>
              <a:graphicFrameLocks noChangeAspect="1"/>
            </p:cNvGraphicFramePr>
            <p:nvPr/>
          </p:nvGraphicFramePr>
          <p:xfrm>
            <a:off x="2800" y="1356"/>
            <a:ext cx="269" cy="346"/>
          </p:xfrm>
          <a:graphic>
            <a:graphicData uri="http://schemas.openxmlformats.org/presentationml/2006/ole">
              <mc:AlternateContent xmlns:mc="http://schemas.openxmlformats.org/markup-compatibility/2006">
                <mc:Choice xmlns:v="urn:schemas-microsoft-com:vml" Requires="v">
                  <p:oleObj spid="_x0000_s12314" name="Equation" r:id="rId10" imgW="177646" imgH="228402" progId="Equation.DSMT4">
                    <p:embed/>
                  </p:oleObj>
                </mc:Choice>
                <mc:Fallback>
                  <p:oleObj name="Equation" r:id="rId10" imgW="177646" imgH="228402" progId="Equation.DSMT4">
                    <p:embed/>
                    <p:pic>
                      <p:nvPicPr>
                        <p:cNvPr id="0" name="Picture 18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800" y="1356"/>
                          <a:ext cx="269" cy="34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45" name="Line 42"/>
            <p:cNvSpPr>
              <a:spLocks noChangeShapeType="1"/>
            </p:cNvSpPr>
            <p:nvPr/>
          </p:nvSpPr>
          <p:spPr bwMode="auto">
            <a:xfrm flipH="1" flipV="1">
              <a:off x="3176" y="1113"/>
              <a:ext cx="686" cy="771"/>
            </a:xfrm>
            <a:prstGeom prst="line">
              <a:avLst/>
            </a:prstGeom>
            <a:noFill/>
            <a:ln w="19050">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a:p>
          </p:txBody>
        </p:sp>
      </p:gr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14</a:t>
            </a:fld>
            <a:endParaRPr lang="en-US" dirty="0"/>
          </a:p>
        </p:txBody>
      </p:sp>
      <p:sp>
        <p:nvSpPr>
          <p:cNvPr id="3" name="TextBox 2"/>
          <p:cNvSpPr txBox="1"/>
          <p:nvPr/>
        </p:nvSpPr>
        <p:spPr>
          <a:xfrm>
            <a:off x="528323" y="2632658"/>
            <a:ext cx="5404043" cy="369332"/>
          </a:xfrm>
          <a:prstGeom prst="rect">
            <a:avLst/>
          </a:prstGeom>
          <a:noFill/>
        </p:spPr>
        <p:txBody>
          <a:bodyPr wrap="none" rtlCol="0">
            <a:spAutoFit/>
          </a:bodyPr>
          <a:lstStyle/>
          <a:p>
            <a:pPr algn="ctr"/>
            <a:r>
              <a:rPr lang="en-US" b="0" dirty="0"/>
              <a:t>The substrate is truncated at the </a:t>
            </a:r>
            <a:r>
              <a:rPr lang="en-US" b="0" u="sng" dirty="0"/>
              <a:t>edge</a:t>
            </a:r>
            <a:r>
              <a:rPr lang="en-US" b="0" dirty="0"/>
              <a:t> of the patch.</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0"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0251"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0252"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0253"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87048" name="Rectangle 8"/>
          <p:cNvSpPr>
            <a:spLocks noChangeArrowheads="1"/>
          </p:cNvSpPr>
          <p:nvPr/>
        </p:nvSpPr>
        <p:spPr bwMode="auto">
          <a:xfrm>
            <a:off x="1460501" y="87314"/>
            <a:ext cx="9664699" cy="731836"/>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Electric Current Model: </a:t>
            </a:r>
            <a:r>
              <a:rPr lang="en-US" sz="2800" dirty="0">
                <a:solidFill>
                  <a:srgbClr val="FF9933"/>
                </a:solidFill>
                <a:effectLst>
                  <a:outerShdw blurRad="38100" dist="38100" dir="2700000" algn="tl">
                    <a:srgbClr val="C0C0C0"/>
                  </a:outerShdw>
                </a:effectLst>
              </a:rPr>
              <a:t>Truncated Substrate</a:t>
            </a:r>
          </a:p>
        </p:txBody>
      </p:sp>
      <p:sp>
        <p:nvSpPr>
          <p:cNvPr id="10255" name="Rectangle 11"/>
          <p:cNvSpPr>
            <a:spLocks noChangeArrowheads="1"/>
          </p:cNvSpPr>
          <p:nvPr/>
        </p:nvSpPr>
        <p:spPr bwMode="auto">
          <a:xfrm>
            <a:off x="3078164" y="1677989"/>
            <a:ext cx="1533525" cy="69373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graphicFrame>
        <p:nvGraphicFramePr>
          <p:cNvPr id="10242" name="Object 12"/>
          <p:cNvGraphicFramePr>
            <a:graphicFrameLocks noChangeAspect="1"/>
          </p:cNvGraphicFramePr>
          <p:nvPr>
            <p:extLst>
              <p:ext uri="{D42A27DB-BD31-4B8C-83A1-F6EECF244321}">
                <p14:modId xmlns:p14="http://schemas.microsoft.com/office/powerpoint/2010/main" val="706291530"/>
              </p:ext>
            </p:extLst>
          </p:nvPr>
        </p:nvGraphicFramePr>
        <p:xfrm>
          <a:off x="4149726" y="1797050"/>
          <a:ext cx="365125" cy="503238"/>
        </p:xfrm>
        <a:graphic>
          <a:graphicData uri="http://schemas.openxmlformats.org/presentationml/2006/ole">
            <mc:AlternateContent xmlns:mc="http://schemas.openxmlformats.org/markup-compatibility/2006">
              <mc:Choice xmlns:v="urn:schemas-microsoft-com:vml" Requires="v">
                <p:oleObj spid="_x0000_s13342" name="Equation" r:id="rId3" imgW="165028" imgH="228501" progId="Equation.DSMT4">
                  <p:embed/>
                </p:oleObj>
              </mc:Choice>
              <mc:Fallback>
                <p:oleObj name="Equation" r:id="rId3" imgW="165028" imgH="228501" progId="Equation.DSMT4">
                  <p:embed/>
                  <p:pic>
                    <p:nvPicPr>
                      <p:cNvPr id="0" name="Picture 2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9726" y="1797050"/>
                        <a:ext cx="365125"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56" name="Line 13"/>
          <p:cNvSpPr>
            <a:spLocks noChangeShapeType="1"/>
          </p:cNvSpPr>
          <p:nvPr/>
        </p:nvSpPr>
        <p:spPr bwMode="auto">
          <a:xfrm>
            <a:off x="5762625" y="2387600"/>
            <a:ext cx="28733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0243" name="Object 14"/>
          <p:cNvGraphicFramePr>
            <a:graphicFrameLocks noChangeAspect="1"/>
          </p:cNvGraphicFramePr>
          <p:nvPr>
            <p:extLst>
              <p:ext uri="{D42A27DB-BD31-4B8C-83A1-F6EECF244321}">
                <p14:modId xmlns:p14="http://schemas.microsoft.com/office/powerpoint/2010/main" val="3260641251"/>
              </p:ext>
            </p:extLst>
          </p:nvPr>
        </p:nvGraphicFramePr>
        <p:xfrm>
          <a:off x="6137276" y="2278063"/>
          <a:ext cx="214313" cy="234950"/>
        </p:xfrm>
        <a:graphic>
          <a:graphicData uri="http://schemas.openxmlformats.org/presentationml/2006/ole">
            <mc:AlternateContent xmlns:mc="http://schemas.openxmlformats.org/markup-compatibility/2006">
              <mc:Choice xmlns:v="urn:schemas-microsoft-com:vml" Requires="v">
                <p:oleObj spid="_x0000_s13343" name="Equation" r:id="rId5" imgW="126835" imgH="139518" progId="Equation.DSMT4">
                  <p:embed/>
                </p:oleObj>
              </mc:Choice>
              <mc:Fallback>
                <p:oleObj name="Equation" r:id="rId5" imgW="126835" imgH="139518" progId="Equation.DSMT4">
                  <p:embed/>
                  <p:pic>
                    <p:nvPicPr>
                      <p:cNvPr id="0" name="Picture 23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37276" y="2278063"/>
                        <a:ext cx="214313" cy="234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44" name="Object 16"/>
          <p:cNvGraphicFramePr>
            <a:graphicFrameLocks noChangeAspect="1"/>
          </p:cNvGraphicFramePr>
          <p:nvPr>
            <p:extLst>
              <p:ext uri="{D42A27DB-BD31-4B8C-83A1-F6EECF244321}">
                <p14:modId xmlns:p14="http://schemas.microsoft.com/office/powerpoint/2010/main" val="3567663558"/>
              </p:ext>
            </p:extLst>
          </p:nvPr>
        </p:nvGraphicFramePr>
        <p:xfrm>
          <a:off x="4924425" y="1184275"/>
          <a:ext cx="254000" cy="323850"/>
        </p:xfrm>
        <a:graphic>
          <a:graphicData uri="http://schemas.openxmlformats.org/presentationml/2006/ole">
            <mc:AlternateContent xmlns:mc="http://schemas.openxmlformats.org/markup-compatibility/2006">
              <mc:Choice xmlns:v="urn:schemas-microsoft-com:vml" Requires="v">
                <p:oleObj spid="_x0000_s13344" name="Equation" r:id="rId7" imgW="139579" imgH="177646" progId="Equation.DSMT4">
                  <p:embed/>
                </p:oleObj>
              </mc:Choice>
              <mc:Fallback>
                <p:oleObj name="Equation" r:id="rId7" imgW="139579" imgH="177646" progId="Equation.DSMT4">
                  <p:embed/>
                  <p:pic>
                    <p:nvPicPr>
                      <p:cNvPr id="0" name="Picture 23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24425" y="1184275"/>
                        <a:ext cx="254000" cy="323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0257" name="Group 17"/>
          <p:cNvGrpSpPr>
            <a:grpSpLocks/>
          </p:cNvGrpSpPr>
          <p:nvPr/>
        </p:nvGrpSpPr>
        <p:grpSpPr bwMode="auto">
          <a:xfrm>
            <a:off x="2990850" y="1463675"/>
            <a:ext cx="1739900" cy="928688"/>
            <a:chOff x="2389" y="874"/>
            <a:chExt cx="1096" cy="585"/>
          </a:xfrm>
        </p:grpSpPr>
        <p:sp>
          <p:nvSpPr>
            <p:cNvPr id="10269" name="Rectangle 18"/>
            <p:cNvSpPr>
              <a:spLocks noChangeArrowheads="1"/>
            </p:cNvSpPr>
            <p:nvPr/>
          </p:nvSpPr>
          <p:spPr bwMode="auto">
            <a:xfrm>
              <a:off x="2466" y="961"/>
              <a:ext cx="952" cy="51"/>
            </a:xfrm>
            <a:prstGeom prst="rect">
              <a:avLst/>
            </a:prstGeom>
            <a:solidFill>
              <a:srgbClr val="FF9900"/>
            </a:solidFill>
            <a:ln w="6350">
              <a:solidFill>
                <a:schemeClr val="tx1"/>
              </a:solidFill>
              <a:prstDash val="solid"/>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endParaRPr lang="en-US" altLang="en-US" b="0"/>
            </a:p>
          </p:txBody>
        </p:sp>
        <p:sp>
          <p:nvSpPr>
            <p:cNvPr id="10270" name="Rectangle 19"/>
            <p:cNvSpPr>
              <a:spLocks noChangeArrowheads="1"/>
            </p:cNvSpPr>
            <p:nvPr/>
          </p:nvSpPr>
          <p:spPr bwMode="auto">
            <a:xfrm flipH="1">
              <a:off x="2783" y="1018"/>
              <a:ext cx="70" cy="441"/>
            </a:xfrm>
            <a:prstGeom prst="rect">
              <a:avLst/>
            </a:prstGeom>
            <a:gradFill rotWithShape="1">
              <a:gsLst>
                <a:gs pos="0">
                  <a:srgbClr val="764718"/>
                </a:gs>
                <a:gs pos="50000">
                  <a:srgbClr val="FF9933"/>
                </a:gs>
                <a:gs pos="100000">
                  <a:srgbClr val="764718"/>
                </a:gs>
              </a:gsLst>
              <a:lin ang="0" scaled="1"/>
            </a:gradFill>
            <a:ln w="3175" algn="ctr">
              <a:solidFill>
                <a:srgbClr val="996600"/>
              </a:solidFill>
              <a:prstDash val="dash"/>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0271" name="Line 20"/>
            <p:cNvSpPr>
              <a:spLocks noChangeShapeType="1"/>
            </p:cNvSpPr>
            <p:nvPr/>
          </p:nvSpPr>
          <p:spPr bwMode="auto">
            <a:xfrm>
              <a:off x="2394" y="877"/>
              <a:ext cx="0" cy="167"/>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272" name="Line 21"/>
            <p:cNvSpPr>
              <a:spLocks noChangeShapeType="1"/>
            </p:cNvSpPr>
            <p:nvPr/>
          </p:nvSpPr>
          <p:spPr bwMode="auto">
            <a:xfrm>
              <a:off x="3480" y="874"/>
              <a:ext cx="4" cy="191"/>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273" name="Line 22"/>
            <p:cNvSpPr>
              <a:spLocks noChangeShapeType="1"/>
            </p:cNvSpPr>
            <p:nvPr/>
          </p:nvSpPr>
          <p:spPr bwMode="auto">
            <a:xfrm>
              <a:off x="2702" y="1047"/>
              <a:ext cx="0" cy="412"/>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274" name="Line 23"/>
            <p:cNvSpPr>
              <a:spLocks noChangeShapeType="1"/>
            </p:cNvSpPr>
            <p:nvPr/>
          </p:nvSpPr>
          <p:spPr bwMode="auto">
            <a:xfrm>
              <a:off x="2926" y="1047"/>
              <a:ext cx="0" cy="412"/>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275" name="Line 24"/>
            <p:cNvSpPr>
              <a:spLocks noChangeShapeType="1"/>
            </p:cNvSpPr>
            <p:nvPr/>
          </p:nvSpPr>
          <p:spPr bwMode="auto">
            <a:xfrm rot="5400000" flipV="1">
              <a:off x="2547" y="907"/>
              <a:ext cx="4" cy="296"/>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276" name="Line 25"/>
            <p:cNvSpPr>
              <a:spLocks noChangeShapeType="1"/>
            </p:cNvSpPr>
            <p:nvPr/>
          </p:nvSpPr>
          <p:spPr bwMode="auto">
            <a:xfrm rot="5400000" flipV="1">
              <a:off x="3207" y="775"/>
              <a:ext cx="0" cy="556"/>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277" name="Line 26"/>
            <p:cNvSpPr>
              <a:spLocks noChangeShapeType="1"/>
            </p:cNvSpPr>
            <p:nvPr/>
          </p:nvSpPr>
          <p:spPr bwMode="auto">
            <a:xfrm rot="-5400000">
              <a:off x="2927" y="339"/>
              <a:ext cx="4" cy="108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278" name="Line 27"/>
            <p:cNvSpPr>
              <a:spLocks noChangeShapeType="1"/>
            </p:cNvSpPr>
            <p:nvPr/>
          </p:nvSpPr>
          <p:spPr bwMode="auto">
            <a:xfrm rot="-5400000">
              <a:off x="2819" y="1347"/>
              <a:ext cx="0" cy="204"/>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0258" name="Text Box 28"/>
          <p:cNvSpPr txBox="1">
            <a:spLocks noChangeArrowheads="1"/>
          </p:cNvSpPr>
          <p:nvPr/>
        </p:nvSpPr>
        <p:spPr bwMode="auto">
          <a:xfrm>
            <a:off x="6623050" y="1344614"/>
            <a:ext cx="45910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b="0" dirty="0">
                <a:solidFill>
                  <a:srgbClr val="0000FF"/>
                </a:solidFill>
              </a:rPr>
              <a:t>The patch and probe are replaced by surface currents, as before.</a:t>
            </a:r>
          </a:p>
        </p:txBody>
      </p:sp>
      <p:sp>
        <p:nvSpPr>
          <p:cNvPr id="10259" name="Text Box 38"/>
          <p:cNvSpPr txBox="1">
            <a:spLocks noChangeArrowheads="1"/>
          </p:cNvSpPr>
          <p:nvPr/>
        </p:nvSpPr>
        <p:spPr bwMode="auto">
          <a:xfrm>
            <a:off x="5511800" y="4679950"/>
            <a:ext cx="6172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b="0" dirty="0">
                <a:solidFill>
                  <a:srgbClr val="0000FF"/>
                </a:solidFill>
              </a:rPr>
              <a:t>Next, we replace the dielectric with </a:t>
            </a:r>
            <a:r>
              <a:rPr lang="en-US" altLang="en-US" b="0" i="1" dirty="0">
                <a:solidFill>
                  <a:srgbClr val="0000FF"/>
                </a:solidFill>
              </a:rPr>
              <a:t>polarization currents</a:t>
            </a:r>
            <a:r>
              <a:rPr lang="en-US" altLang="en-US" b="0" dirty="0">
                <a:solidFill>
                  <a:srgbClr val="0000FF"/>
                </a:solidFill>
              </a:rPr>
              <a:t>.</a:t>
            </a:r>
          </a:p>
        </p:txBody>
      </p:sp>
      <p:sp>
        <p:nvSpPr>
          <p:cNvPr id="10260" name="Line 10"/>
          <p:cNvSpPr>
            <a:spLocks noChangeShapeType="1"/>
          </p:cNvSpPr>
          <p:nvPr/>
        </p:nvSpPr>
        <p:spPr bwMode="auto">
          <a:xfrm>
            <a:off x="1676400" y="2398713"/>
            <a:ext cx="3879850"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0261" name="Group 44"/>
          <p:cNvGrpSpPr>
            <a:grpSpLocks/>
          </p:cNvGrpSpPr>
          <p:nvPr/>
        </p:nvGrpSpPr>
        <p:grpSpPr bwMode="auto">
          <a:xfrm>
            <a:off x="1528764" y="3970339"/>
            <a:ext cx="4835525" cy="2111375"/>
            <a:chOff x="411" y="2549"/>
            <a:chExt cx="3046" cy="1330"/>
          </a:xfrm>
        </p:grpSpPr>
        <p:sp>
          <p:nvSpPr>
            <p:cNvPr id="10262" name="Rectangle 2"/>
            <p:cNvSpPr>
              <a:spLocks noChangeArrowheads="1"/>
            </p:cNvSpPr>
            <p:nvPr/>
          </p:nvSpPr>
          <p:spPr bwMode="auto">
            <a:xfrm>
              <a:off x="1310" y="3359"/>
              <a:ext cx="966" cy="437"/>
            </a:xfrm>
            <a:prstGeom prst="rect">
              <a:avLst/>
            </a:prstGeom>
            <a:solidFill>
              <a:srgbClr val="DDDDDD"/>
            </a:solidFill>
            <a:ln>
              <a:noFill/>
            </a:ln>
            <a:extLst>
              <a:ext uri="{91240B29-F687-4F45-9708-019B960494DF}">
                <a14:hiddenLine xmlns:a14="http://schemas.microsoft.com/office/drawing/2010/main" w="38100">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0263" name="Line 29"/>
            <p:cNvSpPr>
              <a:spLocks noChangeShapeType="1"/>
            </p:cNvSpPr>
            <p:nvPr/>
          </p:nvSpPr>
          <p:spPr bwMode="auto">
            <a:xfrm rot="-5400000">
              <a:off x="1793" y="2866"/>
              <a:ext cx="1" cy="96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64" name="Line 30"/>
            <p:cNvSpPr>
              <a:spLocks noChangeShapeType="1"/>
            </p:cNvSpPr>
            <p:nvPr/>
          </p:nvSpPr>
          <p:spPr bwMode="auto">
            <a:xfrm>
              <a:off x="1962" y="3340"/>
              <a:ext cx="70"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65" name="Line 31"/>
            <p:cNvSpPr>
              <a:spLocks noChangeShapeType="1"/>
            </p:cNvSpPr>
            <p:nvPr/>
          </p:nvSpPr>
          <p:spPr bwMode="auto">
            <a:xfrm rot="10800000" flipH="1">
              <a:off x="1658" y="3353"/>
              <a:ext cx="0" cy="444"/>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66" name="Line 32"/>
            <p:cNvSpPr>
              <a:spLocks noChangeShapeType="1"/>
            </p:cNvSpPr>
            <p:nvPr/>
          </p:nvSpPr>
          <p:spPr bwMode="auto">
            <a:xfrm rot="-5400000">
              <a:off x="1623" y="3524"/>
              <a:ext cx="70"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0245" name="Object 33"/>
            <p:cNvGraphicFramePr>
              <a:graphicFrameLocks noChangeAspect="1"/>
            </p:cNvGraphicFramePr>
            <p:nvPr>
              <p:extLst>
                <p:ext uri="{D42A27DB-BD31-4B8C-83A1-F6EECF244321}">
                  <p14:modId xmlns:p14="http://schemas.microsoft.com/office/powerpoint/2010/main" val="1201429671"/>
                </p:ext>
              </p:extLst>
            </p:nvPr>
          </p:nvGraphicFramePr>
          <p:xfrm>
            <a:off x="1636" y="3015"/>
            <a:ext cx="334" cy="248"/>
          </p:xfrm>
          <a:graphic>
            <a:graphicData uri="http://schemas.openxmlformats.org/presentationml/2006/ole">
              <mc:AlternateContent xmlns:mc="http://schemas.openxmlformats.org/markup-compatibility/2006">
                <mc:Choice xmlns:v="urn:schemas-microsoft-com:vml" Requires="v">
                  <p:oleObj spid="_x0000_s13345" name="Equation" r:id="rId9" imgW="291960" imgH="215640" progId="Equation.DSMT4">
                    <p:embed/>
                  </p:oleObj>
                </mc:Choice>
                <mc:Fallback>
                  <p:oleObj name="Equation" r:id="rId9" imgW="291960" imgH="215640" progId="Equation.DSMT4">
                    <p:embed/>
                    <p:pic>
                      <p:nvPicPr>
                        <p:cNvPr id="0" name="Picture 238"/>
                        <p:cNvPicPr>
                          <a:picLocks noChangeAspect="1" noChangeArrowheads="1"/>
                        </p:cNvPicPr>
                        <p:nvPr/>
                      </p:nvPicPr>
                      <p:blipFill>
                        <a:blip r:embed="rId10"/>
                        <a:srcRect/>
                        <a:stretch>
                          <a:fillRect/>
                        </a:stretch>
                      </p:blipFill>
                      <p:spPr bwMode="auto">
                        <a:xfrm>
                          <a:off x="1636" y="3015"/>
                          <a:ext cx="334" cy="2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67" name="Line 34"/>
            <p:cNvSpPr>
              <a:spLocks noChangeShapeType="1"/>
            </p:cNvSpPr>
            <p:nvPr/>
          </p:nvSpPr>
          <p:spPr bwMode="auto">
            <a:xfrm>
              <a:off x="411" y="3814"/>
              <a:ext cx="2444"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0246" name="Object 35"/>
            <p:cNvGraphicFramePr>
              <a:graphicFrameLocks noChangeAspect="1"/>
            </p:cNvGraphicFramePr>
            <p:nvPr/>
          </p:nvGraphicFramePr>
          <p:xfrm>
            <a:off x="1930" y="3483"/>
            <a:ext cx="158" cy="218"/>
          </p:xfrm>
          <a:graphic>
            <a:graphicData uri="http://schemas.openxmlformats.org/presentationml/2006/ole">
              <mc:AlternateContent xmlns:mc="http://schemas.openxmlformats.org/markup-compatibility/2006">
                <mc:Choice xmlns:v="urn:schemas-microsoft-com:vml" Requires="v">
                  <p:oleObj spid="_x0000_s13346" name="Equation" r:id="rId11" imgW="165028" imgH="228501" progId="Equation.DSMT4">
                    <p:embed/>
                  </p:oleObj>
                </mc:Choice>
                <mc:Fallback>
                  <p:oleObj name="Equation" r:id="rId11" imgW="165028" imgH="228501" progId="Equation.DSMT4">
                    <p:embed/>
                    <p:pic>
                      <p:nvPicPr>
                        <p:cNvPr id="0" name="Picture 2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30" y="3483"/>
                          <a:ext cx="158"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FF"/>
                              </a:solidFill>
                              <a:miter lim="800000"/>
                              <a:headEnd/>
                              <a:tailEnd/>
                            </a14:hiddenLine>
                          </a:ext>
                        </a:extLst>
                      </p:spPr>
                    </p:pic>
                  </p:oleObj>
                </mc:Fallback>
              </mc:AlternateContent>
            </a:graphicData>
          </a:graphic>
        </p:graphicFrame>
        <p:sp>
          <p:nvSpPr>
            <p:cNvPr id="10268" name="Line 36"/>
            <p:cNvSpPr>
              <a:spLocks noChangeShapeType="1"/>
            </p:cNvSpPr>
            <p:nvPr/>
          </p:nvSpPr>
          <p:spPr bwMode="auto">
            <a:xfrm>
              <a:off x="2985" y="3807"/>
              <a:ext cx="181"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0247" name="Object 20"/>
            <p:cNvGraphicFramePr>
              <a:graphicFrameLocks noChangeAspect="1"/>
            </p:cNvGraphicFramePr>
            <p:nvPr>
              <p:extLst>
                <p:ext uri="{D42A27DB-BD31-4B8C-83A1-F6EECF244321}">
                  <p14:modId xmlns:p14="http://schemas.microsoft.com/office/powerpoint/2010/main" val="304022254"/>
                </p:ext>
              </p:extLst>
            </p:nvPr>
          </p:nvGraphicFramePr>
          <p:xfrm>
            <a:off x="1135" y="2549"/>
            <a:ext cx="1442" cy="339"/>
          </p:xfrm>
          <a:graphic>
            <a:graphicData uri="http://schemas.openxmlformats.org/presentationml/2006/ole">
              <mc:AlternateContent xmlns:mc="http://schemas.openxmlformats.org/markup-compatibility/2006">
                <mc:Choice xmlns:v="urn:schemas-microsoft-com:vml" Requires="v">
                  <p:oleObj spid="_x0000_s13347" name="Equation" r:id="rId12" imgW="927000" imgH="215640" progId="Equation.DSMT4">
                    <p:embed/>
                  </p:oleObj>
                </mc:Choice>
                <mc:Fallback>
                  <p:oleObj name="Equation" r:id="rId12" imgW="927000" imgH="215640" progId="Equation.DSMT4">
                    <p:embed/>
                    <p:pic>
                      <p:nvPicPr>
                        <p:cNvPr id="0" name="Picture 240"/>
                        <p:cNvPicPr>
                          <a:picLocks noChangeAspect="1" noChangeArrowheads="1"/>
                        </p:cNvPicPr>
                        <p:nvPr/>
                      </p:nvPicPr>
                      <p:blipFill>
                        <a:blip r:embed="rId13"/>
                        <a:srcRect/>
                        <a:stretch>
                          <a:fillRect/>
                        </a:stretch>
                      </p:blipFill>
                      <p:spPr bwMode="auto">
                        <a:xfrm>
                          <a:off x="1135" y="2549"/>
                          <a:ext cx="1442" cy="33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48" name="Object 43"/>
            <p:cNvGraphicFramePr>
              <a:graphicFrameLocks noChangeAspect="1"/>
            </p:cNvGraphicFramePr>
            <p:nvPr/>
          </p:nvGraphicFramePr>
          <p:xfrm>
            <a:off x="3322" y="3731"/>
            <a:ext cx="135" cy="148"/>
          </p:xfrm>
          <a:graphic>
            <a:graphicData uri="http://schemas.openxmlformats.org/presentationml/2006/ole">
              <mc:AlternateContent xmlns:mc="http://schemas.openxmlformats.org/markup-compatibility/2006">
                <mc:Choice xmlns:v="urn:schemas-microsoft-com:vml" Requires="v">
                  <p:oleObj spid="_x0000_s13348" name="Equation" r:id="rId14" imgW="126835" imgH="139518" progId="Equation.DSMT4">
                    <p:embed/>
                  </p:oleObj>
                </mc:Choice>
                <mc:Fallback>
                  <p:oleObj name="Equation" r:id="rId14" imgW="126835" imgH="139518" progId="Equation.DSMT4">
                    <p:embed/>
                    <p:pic>
                      <p:nvPicPr>
                        <p:cNvPr id="0" name="Picture 24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22" y="3731"/>
                          <a:ext cx="135" cy="1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15</a:t>
            </a:fld>
            <a:endParaRPr lang="en-US" dirty="0"/>
          </a:p>
        </p:txBody>
      </p:sp>
      <p:sp>
        <p:nvSpPr>
          <p:cNvPr id="39" name="TextBox 38"/>
          <p:cNvSpPr txBox="1"/>
          <p:nvPr/>
        </p:nvSpPr>
        <p:spPr>
          <a:xfrm>
            <a:off x="1188723" y="2677108"/>
            <a:ext cx="5404043" cy="369332"/>
          </a:xfrm>
          <a:prstGeom prst="rect">
            <a:avLst/>
          </a:prstGeom>
          <a:noFill/>
        </p:spPr>
        <p:txBody>
          <a:bodyPr wrap="none" rtlCol="0">
            <a:spAutoFit/>
          </a:bodyPr>
          <a:lstStyle/>
          <a:p>
            <a:r>
              <a:rPr lang="en-US" b="0" dirty="0"/>
              <a:t>The substrate is truncated at the edge of the patch.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4" name="Rectangle 2"/>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1275"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1276"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1277"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graphicFrame>
        <p:nvGraphicFramePr>
          <p:cNvPr id="11266" name="Object 6"/>
          <p:cNvGraphicFramePr>
            <a:graphicFrameLocks noChangeAspect="1"/>
          </p:cNvGraphicFramePr>
          <p:nvPr>
            <p:extLst>
              <p:ext uri="{D42A27DB-BD31-4B8C-83A1-F6EECF244321}">
                <p14:modId xmlns:p14="http://schemas.microsoft.com/office/powerpoint/2010/main" val="2621051926"/>
              </p:ext>
            </p:extLst>
          </p:nvPr>
        </p:nvGraphicFramePr>
        <p:xfrm>
          <a:off x="2998366" y="1620885"/>
          <a:ext cx="3978275" cy="1444625"/>
        </p:xfrm>
        <a:graphic>
          <a:graphicData uri="http://schemas.openxmlformats.org/presentationml/2006/ole">
            <mc:AlternateContent xmlns:mc="http://schemas.openxmlformats.org/markup-compatibility/2006">
              <mc:Choice xmlns:v="urn:schemas-microsoft-com:vml" Requires="v">
                <p:oleObj spid="_x0000_s14370" name="Equation" r:id="rId3" imgW="1993680" imgH="723600" progId="Equation.DSMT4">
                  <p:embed/>
                </p:oleObj>
              </mc:Choice>
              <mc:Fallback>
                <p:oleObj name="Equation" r:id="rId3" imgW="1993680" imgH="723600" progId="Equation.DSMT4">
                  <p:embed/>
                  <p:pic>
                    <p:nvPicPr>
                      <p:cNvPr id="0" name="Picture 2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8366" y="1620885"/>
                        <a:ext cx="3978275" cy="1444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7" name="Object 7"/>
          <p:cNvGraphicFramePr>
            <a:graphicFrameLocks noChangeAspect="1"/>
          </p:cNvGraphicFramePr>
          <p:nvPr>
            <p:extLst>
              <p:ext uri="{D42A27DB-BD31-4B8C-83A1-F6EECF244321}">
                <p14:modId xmlns:p14="http://schemas.microsoft.com/office/powerpoint/2010/main" val="3620687318"/>
              </p:ext>
            </p:extLst>
          </p:nvPr>
        </p:nvGraphicFramePr>
        <p:xfrm>
          <a:off x="5322888" y="3514725"/>
          <a:ext cx="2560637" cy="501650"/>
        </p:xfrm>
        <a:graphic>
          <a:graphicData uri="http://schemas.openxmlformats.org/presentationml/2006/ole">
            <mc:AlternateContent xmlns:mc="http://schemas.openxmlformats.org/markup-compatibility/2006">
              <mc:Choice xmlns:v="urn:schemas-microsoft-com:vml" Requires="v">
                <p:oleObj spid="_x0000_s14371" name="Equation" r:id="rId5" imgW="1117440" imgH="215640" progId="Equation.DSMT4">
                  <p:embed/>
                </p:oleObj>
              </mc:Choice>
              <mc:Fallback>
                <p:oleObj name="Equation" r:id="rId5" imgW="1117440" imgH="215640" progId="Equation.DSMT4">
                  <p:embed/>
                  <p:pic>
                    <p:nvPicPr>
                      <p:cNvPr id="0" name="Picture 221"/>
                      <p:cNvPicPr>
                        <a:picLocks noChangeAspect="1" noChangeArrowheads="1"/>
                      </p:cNvPicPr>
                      <p:nvPr/>
                    </p:nvPicPr>
                    <p:blipFill>
                      <a:blip r:embed="rId6"/>
                      <a:srcRect/>
                      <a:stretch>
                        <a:fillRect/>
                      </a:stretch>
                    </p:blipFill>
                    <p:spPr bwMode="auto">
                      <a:xfrm>
                        <a:off x="5322888" y="3514725"/>
                        <a:ext cx="2560637" cy="501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8072" name="Rectangle 8"/>
          <p:cNvSpPr>
            <a:spLocks noChangeArrowheads="1"/>
          </p:cNvSpPr>
          <p:nvPr/>
        </p:nvSpPr>
        <p:spPr bwMode="auto">
          <a:xfrm>
            <a:off x="698500" y="104775"/>
            <a:ext cx="10972799" cy="752475"/>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Electric Current Model: </a:t>
            </a:r>
            <a:r>
              <a:rPr lang="en-US" sz="2800" dirty="0">
                <a:solidFill>
                  <a:srgbClr val="FF9933"/>
                </a:solidFill>
                <a:effectLst>
                  <a:outerShdw blurRad="38100" dist="38100" dir="2700000" algn="tl">
                    <a:srgbClr val="C0C0C0"/>
                  </a:outerShdw>
                </a:effectLst>
              </a:rPr>
              <a:t>Truncated Substrate (cont.)</a:t>
            </a:r>
          </a:p>
        </p:txBody>
      </p:sp>
      <p:grpSp>
        <p:nvGrpSpPr>
          <p:cNvPr id="26" name="Group 25"/>
          <p:cNvGrpSpPr/>
          <p:nvPr/>
        </p:nvGrpSpPr>
        <p:grpSpPr>
          <a:xfrm>
            <a:off x="2140636" y="4773999"/>
            <a:ext cx="4714875" cy="1433749"/>
            <a:chOff x="703263" y="4619995"/>
            <a:chExt cx="4714875" cy="1433749"/>
          </a:xfrm>
        </p:grpSpPr>
        <p:sp>
          <p:nvSpPr>
            <p:cNvPr id="11279" name="Line 10"/>
            <p:cNvSpPr>
              <a:spLocks noChangeShapeType="1"/>
            </p:cNvSpPr>
            <p:nvPr/>
          </p:nvSpPr>
          <p:spPr bwMode="auto">
            <a:xfrm>
              <a:off x="703263" y="5947382"/>
              <a:ext cx="3879850"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0" name="Rectangle 12"/>
            <p:cNvSpPr>
              <a:spLocks noChangeArrowheads="1"/>
            </p:cNvSpPr>
            <p:nvPr/>
          </p:nvSpPr>
          <p:spPr bwMode="auto">
            <a:xfrm>
              <a:off x="1352550" y="5228244"/>
              <a:ext cx="1514475" cy="693738"/>
            </a:xfrm>
            <a:prstGeom prst="rect">
              <a:avLst/>
            </a:prstGeom>
            <a:solidFill>
              <a:srgbClr val="FFFFFF"/>
            </a:solidFill>
            <a:ln w="12700">
              <a:solidFill>
                <a:schemeClr val="tx1"/>
              </a:solidFill>
              <a:prstDash val="dash"/>
              <a:miter lim="800000"/>
              <a:headEnd/>
              <a:tailEnd/>
            </a:ln>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graphicFrame>
          <p:nvGraphicFramePr>
            <p:cNvPr id="11268" name="Object 13"/>
            <p:cNvGraphicFramePr>
              <a:graphicFrameLocks noChangeAspect="1"/>
            </p:cNvGraphicFramePr>
            <p:nvPr>
              <p:extLst>
                <p:ext uri="{D42A27DB-BD31-4B8C-83A1-F6EECF244321}">
                  <p14:modId xmlns:p14="http://schemas.microsoft.com/office/powerpoint/2010/main" val="2065410468"/>
                </p:ext>
              </p:extLst>
            </p:nvPr>
          </p:nvGraphicFramePr>
          <p:xfrm>
            <a:off x="1389063" y="5367944"/>
            <a:ext cx="285750" cy="393700"/>
          </p:xfrm>
          <a:graphic>
            <a:graphicData uri="http://schemas.openxmlformats.org/presentationml/2006/ole">
              <mc:AlternateContent xmlns:mc="http://schemas.openxmlformats.org/markup-compatibility/2006">
                <mc:Choice xmlns:v="urn:schemas-microsoft-com:vml" Requires="v">
                  <p:oleObj spid="_x0000_s14372" name="Equation" r:id="rId7" imgW="165028" imgH="228501" progId="Equation.DSMT4">
                    <p:embed/>
                  </p:oleObj>
                </mc:Choice>
                <mc:Fallback>
                  <p:oleObj name="Equation" r:id="rId7" imgW="165028" imgH="228501" progId="Equation.DSMT4">
                    <p:embed/>
                    <p:pic>
                      <p:nvPicPr>
                        <p:cNvPr id="0" name="Picture 22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89063" y="5367944"/>
                          <a:ext cx="285750"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81" name="Line 14"/>
            <p:cNvSpPr>
              <a:spLocks noChangeShapeType="1"/>
            </p:cNvSpPr>
            <p:nvPr/>
          </p:nvSpPr>
          <p:spPr bwMode="auto">
            <a:xfrm>
              <a:off x="4735513" y="5929919"/>
              <a:ext cx="2873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1269" name="Object 15"/>
            <p:cNvGraphicFramePr>
              <a:graphicFrameLocks noChangeAspect="1"/>
            </p:cNvGraphicFramePr>
            <p:nvPr>
              <p:extLst>
                <p:ext uri="{D42A27DB-BD31-4B8C-83A1-F6EECF244321}">
                  <p14:modId xmlns:p14="http://schemas.microsoft.com/office/powerpoint/2010/main" val="1558465672"/>
                </p:ext>
              </p:extLst>
            </p:nvPr>
          </p:nvGraphicFramePr>
          <p:xfrm>
            <a:off x="5203825" y="5818794"/>
            <a:ext cx="214313" cy="234950"/>
          </p:xfrm>
          <a:graphic>
            <a:graphicData uri="http://schemas.openxmlformats.org/presentationml/2006/ole">
              <mc:AlternateContent xmlns:mc="http://schemas.openxmlformats.org/markup-compatibility/2006">
                <mc:Choice xmlns:v="urn:schemas-microsoft-com:vml" Requires="v">
                  <p:oleObj spid="_x0000_s14373" name="Equation" r:id="rId9" imgW="126835" imgH="139518" progId="Equation.DSMT4">
                    <p:embed/>
                  </p:oleObj>
                </mc:Choice>
                <mc:Fallback>
                  <p:oleObj name="Equation" r:id="rId9" imgW="126835" imgH="139518" progId="Equation.DSMT4">
                    <p:embed/>
                    <p:pic>
                      <p:nvPicPr>
                        <p:cNvPr id="0" name="Picture 22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03825" y="5818794"/>
                          <a:ext cx="214313" cy="234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82" name="Line 16"/>
            <p:cNvSpPr>
              <a:spLocks noChangeShapeType="1"/>
            </p:cNvSpPr>
            <p:nvPr/>
          </p:nvSpPr>
          <p:spPr bwMode="auto">
            <a:xfrm rot="16200000">
              <a:off x="2099469" y="4405126"/>
              <a:ext cx="1587" cy="152400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3" name="Line 17"/>
            <p:cNvSpPr>
              <a:spLocks noChangeShapeType="1"/>
            </p:cNvSpPr>
            <p:nvPr/>
          </p:nvSpPr>
          <p:spPr bwMode="auto">
            <a:xfrm>
              <a:off x="2625725" y="5158394"/>
              <a:ext cx="111125"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84" name="Line 18"/>
            <p:cNvSpPr>
              <a:spLocks noChangeShapeType="1"/>
            </p:cNvSpPr>
            <p:nvPr/>
          </p:nvSpPr>
          <p:spPr bwMode="auto">
            <a:xfrm rot="10800000" flipH="1">
              <a:off x="1951038" y="5217132"/>
              <a:ext cx="0" cy="70485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5" name="Line 19"/>
            <p:cNvSpPr>
              <a:spLocks noChangeShapeType="1"/>
            </p:cNvSpPr>
            <p:nvPr/>
          </p:nvSpPr>
          <p:spPr bwMode="auto">
            <a:xfrm rot="16200000">
              <a:off x="1895475" y="5407632"/>
              <a:ext cx="111125"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1270" name="Object 20"/>
            <p:cNvGraphicFramePr>
              <a:graphicFrameLocks noChangeAspect="1"/>
            </p:cNvGraphicFramePr>
            <p:nvPr>
              <p:extLst>
                <p:ext uri="{D42A27DB-BD31-4B8C-83A1-F6EECF244321}">
                  <p14:modId xmlns:p14="http://schemas.microsoft.com/office/powerpoint/2010/main" val="1008962302"/>
                </p:ext>
              </p:extLst>
            </p:nvPr>
          </p:nvGraphicFramePr>
          <p:xfrm>
            <a:off x="1920189" y="4619995"/>
            <a:ext cx="533953" cy="394902"/>
          </p:xfrm>
          <a:graphic>
            <a:graphicData uri="http://schemas.openxmlformats.org/presentationml/2006/ole">
              <mc:AlternateContent xmlns:mc="http://schemas.openxmlformats.org/markup-compatibility/2006">
                <mc:Choice xmlns:v="urn:schemas-microsoft-com:vml" Requires="v">
                  <p:oleObj spid="_x0000_s14374" name="Equation" r:id="rId11" imgW="291960" imgH="215640" progId="Equation.DSMT4">
                    <p:embed/>
                  </p:oleObj>
                </mc:Choice>
                <mc:Fallback>
                  <p:oleObj name="Equation" r:id="rId11" imgW="291960" imgH="215640" progId="Equation.DSMT4">
                    <p:embed/>
                    <p:pic>
                      <p:nvPicPr>
                        <p:cNvPr id="0" name="Picture 224"/>
                        <p:cNvPicPr>
                          <a:picLocks noChangeAspect="1" noChangeArrowheads="1"/>
                        </p:cNvPicPr>
                        <p:nvPr/>
                      </p:nvPicPr>
                      <p:blipFill>
                        <a:blip r:embed="rId12"/>
                        <a:srcRect/>
                        <a:stretch>
                          <a:fillRect/>
                        </a:stretch>
                      </p:blipFill>
                      <p:spPr bwMode="auto">
                        <a:xfrm>
                          <a:off x="1920189" y="4619995"/>
                          <a:ext cx="533953" cy="394902"/>
                        </a:xfrm>
                        <a:prstGeom prst="rect">
                          <a:avLst/>
                        </a:prstGeom>
                        <a:noFill/>
                        <a:extLst/>
                      </p:spPr>
                    </p:pic>
                  </p:oleObj>
                </mc:Fallback>
              </mc:AlternateContent>
            </a:graphicData>
          </a:graphic>
        </p:graphicFrame>
        <p:graphicFrame>
          <p:nvGraphicFramePr>
            <p:cNvPr id="11271" name="Object 21"/>
            <p:cNvGraphicFramePr>
              <a:graphicFrameLocks noChangeAspect="1"/>
            </p:cNvGraphicFramePr>
            <p:nvPr>
              <p:extLst>
                <p:ext uri="{D42A27DB-BD31-4B8C-83A1-F6EECF244321}">
                  <p14:modId xmlns:p14="http://schemas.microsoft.com/office/powerpoint/2010/main" val="1806967147"/>
                </p:ext>
              </p:extLst>
            </p:nvPr>
          </p:nvGraphicFramePr>
          <p:xfrm>
            <a:off x="2032902" y="5372084"/>
            <a:ext cx="527050" cy="376237"/>
          </p:xfrm>
          <a:graphic>
            <a:graphicData uri="http://schemas.openxmlformats.org/presentationml/2006/ole">
              <mc:AlternateContent xmlns:mc="http://schemas.openxmlformats.org/markup-compatibility/2006">
                <mc:Choice xmlns:v="urn:schemas-microsoft-com:vml" Requires="v">
                  <p:oleObj spid="_x0000_s14375" name="Equation" r:id="rId13" imgW="304560" imgH="215640" progId="Equation.DSMT4">
                    <p:embed/>
                  </p:oleObj>
                </mc:Choice>
                <mc:Fallback>
                  <p:oleObj name="Equation" r:id="rId13" imgW="304560" imgH="215640" progId="Equation.DSMT4">
                    <p:embed/>
                    <p:pic>
                      <p:nvPicPr>
                        <p:cNvPr id="0" name="Picture 225"/>
                        <p:cNvPicPr>
                          <a:picLocks noChangeAspect="1" noChangeArrowheads="1"/>
                        </p:cNvPicPr>
                        <p:nvPr/>
                      </p:nvPicPr>
                      <p:blipFill>
                        <a:blip r:embed="rId14"/>
                        <a:srcRect/>
                        <a:stretch>
                          <a:fillRect/>
                        </a:stretch>
                      </p:blipFill>
                      <p:spPr bwMode="auto">
                        <a:xfrm>
                          <a:off x="2032902" y="5372084"/>
                          <a:ext cx="527050" cy="376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2" name="Object 22"/>
            <p:cNvGraphicFramePr>
              <a:graphicFrameLocks noChangeAspect="1"/>
            </p:cNvGraphicFramePr>
            <p:nvPr>
              <p:extLst>
                <p:ext uri="{D42A27DB-BD31-4B8C-83A1-F6EECF244321}">
                  <p14:modId xmlns:p14="http://schemas.microsoft.com/office/powerpoint/2010/main" val="3008025836"/>
                </p:ext>
              </p:extLst>
            </p:nvPr>
          </p:nvGraphicFramePr>
          <p:xfrm>
            <a:off x="2953652" y="5303821"/>
            <a:ext cx="412750" cy="358775"/>
          </p:xfrm>
          <a:graphic>
            <a:graphicData uri="http://schemas.openxmlformats.org/presentationml/2006/ole">
              <mc:AlternateContent xmlns:mc="http://schemas.openxmlformats.org/markup-compatibility/2006">
                <mc:Choice xmlns:v="urn:schemas-microsoft-com:vml" Requires="v">
                  <p:oleObj spid="_x0000_s14376" name="Equation" r:id="rId15" imgW="266400" imgH="228600" progId="Equation.DSMT4">
                    <p:embed/>
                  </p:oleObj>
                </mc:Choice>
                <mc:Fallback>
                  <p:oleObj name="Equation" r:id="rId15" imgW="266400" imgH="228600" progId="Equation.DSMT4">
                    <p:embed/>
                    <p:pic>
                      <p:nvPicPr>
                        <p:cNvPr id="0" name="Picture 226"/>
                        <p:cNvPicPr>
                          <a:picLocks noChangeAspect="1" noChangeArrowheads="1"/>
                        </p:cNvPicPr>
                        <p:nvPr/>
                      </p:nvPicPr>
                      <p:blipFill>
                        <a:blip r:embed="rId16"/>
                        <a:srcRect/>
                        <a:stretch>
                          <a:fillRect/>
                        </a:stretch>
                      </p:blipFill>
                      <p:spPr bwMode="auto">
                        <a:xfrm>
                          <a:off x="2953652" y="5303821"/>
                          <a:ext cx="412750"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86" name="Line 23"/>
            <p:cNvSpPr>
              <a:spLocks noChangeShapeType="1"/>
            </p:cNvSpPr>
            <p:nvPr/>
          </p:nvSpPr>
          <p:spPr bwMode="auto">
            <a:xfrm>
              <a:off x="2673350" y="5317144"/>
              <a:ext cx="0" cy="504825"/>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1287" name="Text Box 24"/>
          <p:cNvSpPr txBox="1">
            <a:spLocks noChangeArrowheads="1"/>
          </p:cNvSpPr>
          <p:nvPr/>
        </p:nvSpPr>
        <p:spPr bwMode="auto">
          <a:xfrm>
            <a:off x="5730866" y="4279571"/>
            <a:ext cx="59213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b="0" dirty="0">
                <a:solidFill>
                  <a:srgbClr val="0000FF"/>
                </a:solidFill>
              </a:rPr>
              <a:t>In this model we have </a:t>
            </a:r>
            <a:r>
              <a:rPr lang="en-US" altLang="en-US" b="0" u="sng" dirty="0">
                <a:solidFill>
                  <a:srgbClr val="0000FF"/>
                </a:solidFill>
              </a:rPr>
              <a:t>three</a:t>
            </a:r>
            <a:r>
              <a:rPr lang="en-US" altLang="en-US" b="0" dirty="0">
                <a:solidFill>
                  <a:srgbClr val="0000FF"/>
                </a:solidFill>
              </a:rPr>
              <a:t> separate electric currents.</a:t>
            </a:r>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16</a:t>
            </a:fld>
            <a:endParaRPr lang="en-US" dirty="0"/>
          </a:p>
        </p:txBody>
      </p:sp>
      <p:sp>
        <p:nvSpPr>
          <p:cNvPr id="3" name="Right Arrow 2"/>
          <p:cNvSpPr/>
          <p:nvPr/>
        </p:nvSpPr>
        <p:spPr bwMode="auto">
          <a:xfrm>
            <a:off x="4457149" y="3630496"/>
            <a:ext cx="486019" cy="269631"/>
          </a:xfrm>
          <a:prstGeom prst="rightArrow">
            <a:avLst/>
          </a:prstGeom>
          <a:solidFill>
            <a:srgbClr val="66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graphicFrame>
        <p:nvGraphicFramePr>
          <p:cNvPr id="11491" name="Object 227"/>
          <p:cNvGraphicFramePr>
            <a:graphicFrameLocks noChangeAspect="1"/>
          </p:cNvGraphicFramePr>
          <p:nvPr>
            <p:extLst>
              <p:ext uri="{D42A27DB-BD31-4B8C-83A1-F6EECF244321}">
                <p14:modId xmlns:p14="http://schemas.microsoft.com/office/powerpoint/2010/main" val="172369363"/>
              </p:ext>
            </p:extLst>
          </p:nvPr>
        </p:nvGraphicFramePr>
        <p:xfrm>
          <a:off x="7240588" y="4900613"/>
          <a:ext cx="2332037" cy="576262"/>
        </p:xfrm>
        <a:graphic>
          <a:graphicData uri="http://schemas.openxmlformats.org/presentationml/2006/ole">
            <mc:AlternateContent xmlns:mc="http://schemas.openxmlformats.org/markup-compatibility/2006">
              <mc:Choice xmlns:v="urn:schemas-microsoft-com:vml" Requires="v">
                <p:oleObj spid="_x0000_s14377" name="Equation" r:id="rId17" imgW="1079280" imgH="266400" progId="Equation.DSMT4">
                  <p:embed/>
                </p:oleObj>
              </mc:Choice>
              <mc:Fallback>
                <p:oleObj name="Equation" r:id="rId17" imgW="1079280" imgH="266400" progId="Equation.DSMT4">
                  <p:embed/>
                  <p:pic>
                    <p:nvPicPr>
                      <p:cNvPr id="0" name="Picture 227"/>
                      <p:cNvPicPr>
                        <a:picLocks noChangeAspect="1" noChangeArrowheads="1"/>
                      </p:cNvPicPr>
                      <p:nvPr/>
                    </p:nvPicPr>
                    <p:blipFill>
                      <a:blip r:embed="rId18"/>
                      <a:srcRect/>
                      <a:stretch>
                        <a:fillRect/>
                      </a:stretch>
                    </p:blipFill>
                    <p:spPr bwMode="auto">
                      <a:xfrm>
                        <a:off x="7240588" y="4900613"/>
                        <a:ext cx="2332037" cy="576262"/>
                      </a:xfrm>
                      <a:prstGeom prst="rect">
                        <a:avLst/>
                      </a:prstGeom>
                      <a:solidFill>
                        <a:srgbClr val="FFFF99"/>
                      </a:solidFill>
                    </p:spPr>
                  </p:pic>
                </p:oleObj>
              </mc:Fallback>
            </mc:AlternateContent>
          </a:graphicData>
        </a:graphic>
      </p:graphicFrame>
      <p:sp>
        <p:nvSpPr>
          <p:cNvPr id="4" name="TextBox 3"/>
          <p:cNvSpPr txBox="1"/>
          <p:nvPr/>
        </p:nvSpPr>
        <p:spPr>
          <a:xfrm>
            <a:off x="1233376" y="988828"/>
            <a:ext cx="2489784" cy="400110"/>
          </a:xfrm>
          <a:prstGeom prst="rect">
            <a:avLst/>
          </a:prstGeom>
          <a:noFill/>
        </p:spPr>
        <p:txBody>
          <a:bodyPr wrap="none" rtlCol="0">
            <a:spAutoFit/>
          </a:bodyPr>
          <a:lstStyle/>
          <a:p>
            <a:r>
              <a:rPr lang="en-US" sz="2000" b="0" dirty="0" smtClean="0">
                <a:solidFill>
                  <a:srgbClr val="0000FF"/>
                </a:solidFill>
              </a:rPr>
              <a:t>Inside the substrate:</a:t>
            </a:r>
            <a:endParaRPr lang="en-US" sz="2000" b="0" dirty="0">
              <a:solidFill>
                <a:srgbClr val="0000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5060"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5061"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5062"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89094" name="Rectangle 6"/>
          <p:cNvSpPr>
            <a:spLocks noChangeArrowheads="1"/>
          </p:cNvSpPr>
          <p:nvPr/>
        </p:nvSpPr>
        <p:spPr bwMode="auto">
          <a:xfrm>
            <a:off x="3596540" y="65455"/>
            <a:ext cx="5308600" cy="896938"/>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Comments on Models</a:t>
            </a:r>
            <a:endParaRPr lang="en-US" sz="2400" dirty="0">
              <a:solidFill>
                <a:srgbClr val="FF9933"/>
              </a:solidFill>
              <a:effectLst>
                <a:outerShdw blurRad="38100" dist="38100" dir="2700000" algn="tl">
                  <a:srgbClr val="C0C0C0"/>
                </a:outerShdw>
              </a:effectLst>
            </a:endParaRPr>
          </a:p>
        </p:txBody>
      </p:sp>
      <p:sp>
        <p:nvSpPr>
          <p:cNvPr id="45064" name="Text Box 7"/>
          <p:cNvSpPr txBox="1">
            <a:spLocks noChangeArrowheads="1"/>
          </p:cNvSpPr>
          <p:nvPr/>
        </p:nvSpPr>
        <p:spPr bwMode="auto">
          <a:xfrm>
            <a:off x="563563" y="1450975"/>
            <a:ext cx="2671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400" dirty="0">
                <a:solidFill>
                  <a:srgbClr val="FF3300"/>
                </a:solidFill>
              </a:rPr>
              <a:t>Infinite Substrate</a:t>
            </a:r>
          </a:p>
        </p:txBody>
      </p:sp>
      <p:sp>
        <p:nvSpPr>
          <p:cNvPr id="45065" name="Text Box 8"/>
          <p:cNvSpPr txBox="1">
            <a:spLocks noChangeArrowheads="1"/>
          </p:cNvSpPr>
          <p:nvPr/>
        </p:nvSpPr>
        <p:spPr bwMode="auto">
          <a:xfrm>
            <a:off x="1058862" y="2211389"/>
            <a:ext cx="10885488" cy="1892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Aft>
                <a:spcPct val="50000"/>
              </a:spcAft>
              <a:buFont typeface="Wingdings" pitchFamily="2" charset="2"/>
              <a:buChar char="§"/>
            </a:pPr>
            <a:r>
              <a:rPr lang="en-US" altLang="en-US" b="0" dirty="0"/>
              <a:t>The electric current model is exact (if we neglect the </a:t>
            </a:r>
            <a:r>
              <a:rPr lang="en-US" altLang="en-US" b="0" dirty="0" smtClean="0"/>
              <a:t>direct radiation </a:t>
            </a:r>
            <a:r>
              <a:rPr lang="en-US" altLang="en-US" b="0" dirty="0" smtClean="0"/>
              <a:t>from </a:t>
            </a:r>
            <a:r>
              <a:rPr lang="en-US" altLang="en-US" b="0" dirty="0" smtClean="0"/>
              <a:t>the frill</a:t>
            </a:r>
            <a:r>
              <a:rPr lang="en-US" altLang="en-US" b="0" dirty="0"/>
              <a:t>), but it requires knowledge of the exact patch and probe currents.</a:t>
            </a:r>
          </a:p>
          <a:p>
            <a:pPr eaLnBrk="1" hangingPunct="1">
              <a:spcAft>
                <a:spcPct val="50000"/>
              </a:spcAft>
              <a:buFont typeface="Wingdings" pitchFamily="2" charset="2"/>
              <a:buChar char="§"/>
            </a:pPr>
            <a:r>
              <a:rPr lang="en-US" altLang="en-US" b="0" dirty="0"/>
              <a:t>The magnetic current model is approximate. It requires knowledge of the electric field at the patch edge. </a:t>
            </a:r>
          </a:p>
          <a:p>
            <a:pPr eaLnBrk="1" hangingPunct="1">
              <a:spcAft>
                <a:spcPct val="50000"/>
              </a:spcAft>
              <a:buFont typeface="Wingdings" pitchFamily="2" charset="2"/>
              <a:buChar char="§"/>
            </a:pPr>
            <a:r>
              <a:rPr lang="en-US" altLang="en-US" b="0" dirty="0"/>
              <a:t>For a rectangular patch, both models are fairly simple if only the (1,0) mode is assumed. </a:t>
            </a:r>
          </a:p>
          <a:p>
            <a:pPr eaLnBrk="1" hangingPunct="1">
              <a:spcAft>
                <a:spcPct val="50000"/>
              </a:spcAft>
              <a:buFont typeface="Wingdings" pitchFamily="2" charset="2"/>
              <a:buChar char="§"/>
            </a:pPr>
            <a:r>
              <a:rPr lang="en-US" altLang="en-US" b="0" dirty="0"/>
              <a:t>For a circular patch, the magnetic current model is much simpler (it does not involve Bessel functions).</a:t>
            </a:r>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6084"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6085"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6086"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90118" name="Rectangle 6"/>
          <p:cNvSpPr>
            <a:spLocks noChangeArrowheads="1"/>
          </p:cNvSpPr>
          <p:nvPr/>
        </p:nvSpPr>
        <p:spPr bwMode="auto">
          <a:xfrm>
            <a:off x="2487614" y="241300"/>
            <a:ext cx="7208837" cy="896938"/>
          </a:xfrm>
          <a:prstGeom prst="rect">
            <a:avLst/>
          </a:prstGeom>
          <a:noFill/>
          <a:ln w="9525">
            <a:noFill/>
            <a:miter lim="800000"/>
            <a:headEnd/>
            <a:tailEnd/>
          </a:ln>
          <a:effectLst/>
        </p:spPr>
        <p:txBody>
          <a:bodyPr anchor="ctr"/>
          <a:lstStyle/>
          <a:p>
            <a:pPr algn="ctr">
              <a:defRPr/>
            </a:pPr>
            <a:r>
              <a:rPr lang="en-US" sz="3600">
                <a:solidFill>
                  <a:srgbClr val="FF9933"/>
                </a:solidFill>
                <a:effectLst>
                  <a:outerShdw blurRad="38100" dist="38100" dir="2700000" algn="tl">
                    <a:srgbClr val="C0C0C0"/>
                  </a:outerShdw>
                </a:effectLst>
              </a:rPr>
              <a:t>Comments on Models (cont.)</a:t>
            </a:r>
            <a:endParaRPr lang="en-US" sz="2400">
              <a:solidFill>
                <a:srgbClr val="FF9933"/>
              </a:solidFill>
              <a:effectLst>
                <a:outerShdw blurRad="38100" dist="38100" dir="2700000" algn="tl">
                  <a:srgbClr val="C0C0C0"/>
                </a:outerShdw>
              </a:effectLst>
            </a:endParaRPr>
          </a:p>
        </p:txBody>
      </p:sp>
      <p:sp>
        <p:nvSpPr>
          <p:cNvPr id="46088" name="Text Box 7"/>
          <p:cNvSpPr txBox="1">
            <a:spLocks noChangeArrowheads="1"/>
          </p:cNvSpPr>
          <p:nvPr/>
        </p:nvSpPr>
        <p:spPr bwMode="auto">
          <a:xfrm>
            <a:off x="728663" y="1539875"/>
            <a:ext cx="3148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400" dirty="0">
                <a:solidFill>
                  <a:srgbClr val="FF3300"/>
                </a:solidFill>
              </a:rPr>
              <a:t>Truncated Substrate</a:t>
            </a:r>
          </a:p>
        </p:txBody>
      </p:sp>
      <p:sp>
        <p:nvSpPr>
          <p:cNvPr id="46089" name="Text Box 8"/>
          <p:cNvSpPr txBox="1">
            <a:spLocks noChangeArrowheads="1"/>
          </p:cNvSpPr>
          <p:nvPr/>
        </p:nvSpPr>
        <p:spPr bwMode="auto">
          <a:xfrm>
            <a:off x="1186656" y="2190386"/>
            <a:ext cx="10535444"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Aft>
                <a:spcPct val="50000"/>
              </a:spcAft>
              <a:buFont typeface="Wingdings" pitchFamily="2" charset="2"/>
              <a:buChar char="§"/>
            </a:pPr>
            <a:r>
              <a:rPr lang="en-US" altLang="en-US" b="0" dirty="0"/>
              <a:t>The electric current model is exact (if we neglect the frill), but it requires knowledge of the exact patch and probe currents, as well as the field inside the patch cavity (to get the polarization currents). It is a complicated model.</a:t>
            </a:r>
          </a:p>
          <a:p>
            <a:pPr eaLnBrk="1" hangingPunct="1">
              <a:spcAft>
                <a:spcPct val="50000"/>
              </a:spcAft>
              <a:buFont typeface="Wingdings" pitchFamily="2" charset="2"/>
              <a:buChar char="§"/>
            </a:pPr>
            <a:r>
              <a:rPr lang="en-US" altLang="en-US" b="0" dirty="0"/>
              <a:t>The magnetic current model is approximate, but is fairly simple. </a:t>
            </a:r>
            <a:r>
              <a:rPr lang="en-US" altLang="en-US" b="0" i="1" dirty="0"/>
              <a:t>This is the recommended model for a truncated substrate</a:t>
            </a:r>
            <a:r>
              <a:rPr lang="en-US" altLang="en-US" b="0" dirty="0"/>
              <a:t>. </a:t>
            </a:r>
          </a:p>
          <a:p>
            <a:pPr eaLnBrk="1" hangingPunct="1">
              <a:spcAft>
                <a:spcPct val="50000"/>
              </a:spcAft>
              <a:buFont typeface="Wingdings" pitchFamily="2" charset="2"/>
              <a:buChar char="§"/>
            </a:pPr>
            <a:r>
              <a:rPr lang="en-US" altLang="en-US" b="0" dirty="0"/>
              <a:t>For the magnetic current model, the same formulation applies as for the infinite substrate – the substrate is simply taken to be air.</a:t>
            </a:r>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idx="4294967295"/>
          </p:nvPr>
        </p:nvSpPr>
        <p:spPr>
          <a:xfrm>
            <a:off x="4481514" y="241301"/>
            <a:ext cx="2714625" cy="473075"/>
          </a:xfrm>
        </p:spPr>
        <p:txBody>
          <a:bodyPr/>
          <a:lstStyle/>
          <a:p>
            <a:pPr eaLnBrk="1" hangingPunct="1">
              <a:defRPr/>
            </a:pPr>
            <a:r>
              <a:rPr lang="en-US" sz="3600" b="1">
                <a:solidFill>
                  <a:srgbClr val="FF9933"/>
                </a:solidFill>
                <a:effectLst>
                  <a:outerShdw blurRad="38100" dist="38100" dir="2700000" algn="tl">
                    <a:srgbClr val="C0C0C0"/>
                  </a:outerShdw>
                </a:effectLst>
              </a:rPr>
              <a:t>Theorem</a:t>
            </a:r>
          </a:p>
        </p:txBody>
      </p:sp>
      <p:sp>
        <p:nvSpPr>
          <p:cNvPr id="47108"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7109"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7110"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7111"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0252" name="Rectangle 7"/>
          <p:cNvSpPr>
            <a:spLocks noChangeArrowheads="1"/>
          </p:cNvSpPr>
          <p:nvPr/>
        </p:nvSpPr>
        <p:spPr bwMode="auto">
          <a:xfrm>
            <a:off x="1263650" y="3016130"/>
            <a:ext cx="9728200" cy="1538883"/>
          </a:xfrm>
          <a:prstGeom prst="rect">
            <a:avLst/>
          </a:prstGeom>
          <a:noFill/>
          <a:ln w="9525">
            <a:noFill/>
            <a:miter lim="800000"/>
            <a:headEnd/>
            <a:tailEnd/>
          </a:ln>
        </p:spPr>
        <p:txBody>
          <a:bodyPr wrap="square" lIns="0" tIns="0" rIns="0" bIns="0">
            <a:spAutoFit/>
          </a:bodyPr>
          <a:lstStyle/>
          <a:p>
            <a:pPr>
              <a:defRPr/>
            </a:pPr>
            <a:r>
              <a:rPr lang="en-US" dirty="0"/>
              <a:t>Assumptions: </a:t>
            </a:r>
          </a:p>
          <a:p>
            <a:pPr>
              <a:defRPr/>
            </a:pPr>
            <a:endParaRPr lang="en-US" b="0" dirty="0"/>
          </a:p>
          <a:p>
            <a:pPr marL="280988" indent="-280988">
              <a:spcAft>
                <a:spcPts val="1200"/>
              </a:spcAft>
              <a:buFont typeface="+mj-lt"/>
              <a:buAutoNum type="arabicParenR"/>
              <a:defRPr/>
            </a:pPr>
            <a:r>
              <a:rPr lang="en-US" b="0" dirty="0"/>
              <a:t>The electric and magnetic current models are based on the fields of a </a:t>
            </a:r>
            <a:r>
              <a:rPr lang="en-US" b="0" i="1" dirty="0"/>
              <a:t>single cavity mode corresponding to an ideal lossless cavity with PMC walls</a:t>
            </a:r>
            <a:r>
              <a:rPr lang="en-US" b="0" dirty="0"/>
              <a:t>.</a:t>
            </a:r>
          </a:p>
          <a:p>
            <a:pPr marL="280988" indent="-280988">
              <a:buFont typeface="+mj-lt"/>
              <a:buAutoNum type="arabicParenR"/>
              <a:defRPr/>
            </a:pPr>
            <a:r>
              <a:rPr lang="en-US" b="0" dirty="0"/>
              <a:t>The probe current is neglected in the electric current model. </a:t>
            </a:r>
          </a:p>
        </p:txBody>
      </p:sp>
      <p:sp>
        <p:nvSpPr>
          <p:cNvPr id="47113" name="Rectangle 8"/>
          <p:cNvSpPr>
            <a:spLocks noChangeArrowheads="1"/>
          </p:cNvSpPr>
          <p:nvPr/>
        </p:nvSpPr>
        <p:spPr bwMode="auto">
          <a:xfrm>
            <a:off x="2025650" y="1543793"/>
            <a:ext cx="7899400" cy="76944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spcBef>
                <a:spcPct val="20000"/>
              </a:spcBef>
            </a:pPr>
            <a:r>
              <a:rPr lang="en-US" altLang="en-US" sz="2000" b="0" dirty="0">
                <a:solidFill>
                  <a:srgbClr val="0000FF"/>
                </a:solidFill>
              </a:rPr>
              <a:t>The electric and magnetic models yield identical results</a:t>
            </a:r>
          </a:p>
          <a:p>
            <a:pPr algn="ctr" eaLnBrk="1" hangingPunct="1">
              <a:spcBef>
                <a:spcPct val="20000"/>
              </a:spcBef>
            </a:pPr>
            <a:r>
              <a:rPr lang="en-US" altLang="en-US" sz="2000" b="0" dirty="0">
                <a:solidFill>
                  <a:srgbClr val="0000FF"/>
                </a:solidFill>
              </a:rPr>
              <a:t>at the </a:t>
            </a:r>
            <a:r>
              <a:rPr lang="en-US" altLang="en-US" sz="2000" b="0" dirty="0">
                <a:solidFill>
                  <a:srgbClr val="FF3300"/>
                </a:solidFill>
              </a:rPr>
              <a:t>resonance frequency</a:t>
            </a:r>
            <a:r>
              <a:rPr lang="en-US" altLang="en-US" sz="2000" b="0" dirty="0">
                <a:solidFill>
                  <a:srgbClr val="0000FF"/>
                </a:solidFill>
              </a:rPr>
              <a:t> of the cavity mode. </a:t>
            </a:r>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19</a:t>
            </a:fld>
            <a:endParaRPr lang="en-US" dirty="0"/>
          </a:p>
        </p:txBody>
      </p:sp>
      <p:sp>
        <p:nvSpPr>
          <p:cNvPr id="3" name="TextBox 2"/>
          <p:cNvSpPr txBox="1"/>
          <p:nvPr/>
        </p:nvSpPr>
        <p:spPr>
          <a:xfrm>
            <a:off x="2342053" y="5232818"/>
            <a:ext cx="7105471" cy="369332"/>
          </a:xfrm>
          <a:prstGeom prst="rect">
            <a:avLst/>
          </a:prstGeom>
          <a:noFill/>
        </p:spPr>
        <p:txBody>
          <a:bodyPr wrap="none" rtlCol="0">
            <a:spAutoFit/>
          </a:bodyPr>
          <a:lstStyle/>
          <a:p>
            <a:pPr algn="ctr"/>
            <a:r>
              <a:rPr lang="en-US" altLang="en-US" dirty="0"/>
              <a:t>Note: </a:t>
            </a:r>
            <a:r>
              <a:rPr lang="en-US" altLang="en-US" b="0" dirty="0"/>
              <a:t>This theorem is true for either infinite or truncated substrates.</a:t>
            </a:r>
          </a:p>
        </p:txBody>
      </p:sp>
      <p:sp>
        <p:nvSpPr>
          <p:cNvPr id="4" name="Rectangle 11">
            <a:extLst>
              <a:ext uri="{FF2B5EF4-FFF2-40B4-BE49-F238E27FC236}">
                <a16:creationId xmlns:a16="http://schemas.microsoft.com/office/drawing/2014/main" id="{A021DABB-9D85-D00C-65B2-59C5D4385160}"/>
              </a:ext>
            </a:extLst>
          </p:cNvPr>
          <p:cNvSpPr>
            <a:spLocks noChangeArrowheads="1"/>
          </p:cNvSpPr>
          <p:nvPr/>
        </p:nvSpPr>
        <p:spPr bwMode="auto">
          <a:xfrm>
            <a:off x="529453" y="6114014"/>
            <a:ext cx="11068049"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1" hangingPunct="1"/>
            <a:r>
              <a:rPr lang="en-US" sz="1200" b="0" dirty="0">
                <a:latin typeface="Arial" pitchFamily="34" charset="0"/>
                <a:ea typeface="Times New Roman" pitchFamily="18" charset="0"/>
                <a:cs typeface="Arial" pitchFamily="34" charset="0"/>
              </a:rPr>
              <a:t>D. R. Jackson and J. T. Williams, “A Comparison of CAD Models for Radiation from Rectangular Microstrip Patches,” </a:t>
            </a:r>
            <a:r>
              <a:rPr lang="en-US" sz="1200" b="0" i="1" dirty="0">
                <a:latin typeface="Arial" pitchFamily="34" charset="0"/>
                <a:ea typeface="Times New Roman" pitchFamily="18" charset="0"/>
                <a:cs typeface="Arial" pitchFamily="34" charset="0"/>
              </a:rPr>
              <a:t>Intl. Journal of Microwave and Millimeter-Wave Computer Aided Design</a:t>
            </a:r>
            <a:r>
              <a:rPr lang="en-US" sz="1200" b="0" dirty="0">
                <a:latin typeface="Arial" pitchFamily="34" charset="0"/>
                <a:ea typeface="Times New Roman" pitchFamily="18" charset="0"/>
                <a:cs typeface="Arial" pitchFamily="34" charset="0"/>
              </a:rPr>
              <a:t>, vol. 1, no. 2, pp. 236-248, April 1991.</a:t>
            </a:r>
            <a:endParaRPr lang="en-US" sz="1200" b="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a:xfrm>
            <a:off x="3989388" y="177801"/>
            <a:ext cx="4233862" cy="615949"/>
          </a:xfrm>
        </p:spPr>
        <p:txBody>
          <a:bodyPr/>
          <a:lstStyle/>
          <a:p>
            <a:pPr eaLnBrk="1" hangingPunct="1">
              <a:defRPr/>
            </a:pPr>
            <a:r>
              <a:rPr lang="en-US" sz="3600" b="1" dirty="0">
                <a:solidFill>
                  <a:srgbClr val="FF9933"/>
                </a:solidFill>
                <a:effectLst>
                  <a:outerShdw blurRad="38100" dist="38100" dir="2700000" algn="tl">
                    <a:srgbClr val="C0C0C0"/>
                  </a:outerShdw>
                </a:effectLst>
              </a:rPr>
              <a:t>Overview</a:t>
            </a:r>
          </a:p>
        </p:txBody>
      </p:sp>
      <p:sp>
        <p:nvSpPr>
          <p:cNvPr id="44036"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4037"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4038"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4039"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4040" name="Text Box 35"/>
          <p:cNvSpPr txBox="1">
            <a:spLocks noChangeArrowheads="1"/>
          </p:cNvSpPr>
          <p:nvPr/>
        </p:nvSpPr>
        <p:spPr bwMode="auto">
          <a:xfrm>
            <a:off x="1014884" y="1366582"/>
            <a:ext cx="10148416" cy="1508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0000FF"/>
                </a:solidFill>
              </a:rPr>
              <a:t>In this set of notes we look at two different models for calculating the radiation pattern of a microstrip antenna:</a:t>
            </a:r>
          </a:p>
          <a:p>
            <a:pPr eaLnBrk="1" hangingPunct="1"/>
            <a:endParaRPr lang="en-US" altLang="en-US" sz="1200" b="0" dirty="0">
              <a:solidFill>
                <a:srgbClr val="0000FF"/>
              </a:solidFill>
            </a:endParaRPr>
          </a:p>
          <a:p>
            <a:pPr eaLnBrk="1" hangingPunct="1">
              <a:buClr>
                <a:schemeClr val="tx1"/>
              </a:buClr>
              <a:buFont typeface="Wingdings" pitchFamily="2" charset="2"/>
              <a:buChar char="§"/>
            </a:pPr>
            <a:r>
              <a:rPr lang="en-US" altLang="en-US" sz="2000" b="0" dirty="0">
                <a:solidFill>
                  <a:srgbClr val="0000FF"/>
                </a:solidFill>
              </a:rPr>
              <a:t> </a:t>
            </a:r>
            <a:r>
              <a:rPr lang="en-US" altLang="en-US" sz="2000" b="0" dirty="0"/>
              <a:t>Electric current model</a:t>
            </a:r>
          </a:p>
          <a:p>
            <a:pPr eaLnBrk="1" hangingPunct="1">
              <a:buFont typeface="Wingdings" pitchFamily="2" charset="2"/>
              <a:buChar char="§"/>
            </a:pPr>
            <a:r>
              <a:rPr lang="en-US" altLang="en-US" sz="2000" b="0" dirty="0"/>
              <a:t> Magnetic current model</a:t>
            </a:r>
          </a:p>
        </p:txBody>
      </p:sp>
      <p:sp>
        <p:nvSpPr>
          <p:cNvPr id="44041" name="Text Box 36"/>
          <p:cNvSpPr txBox="1">
            <a:spLocks noChangeArrowheads="1"/>
          </p:cNvSpPr>
          <p:nvPr/>
        </p:nvSpPr>
        <p:spPr bwMode="auto">
          <a:xfrm>
            <a:off x="980732" y="3807041"/>
            <a:ext cx="677332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0000FF"/>
                </a:solidFill>
              </a:rPr>
              <a:t>We also look at two different substrate assumptions:</a:t>
            </a:r>
          </a:p>
          <a:p>
            <a:pPr eaLnBrk="1" hangingPunct="1"/>
            <a:endParaRPr lang="en-US" altLang="en-US" sz="1200" b="0" dirty="0">
              <a:solidFill>
                <a:srgbClr val="0000FF"/>
              </a:solidFill>
            </a:endParaRPr>
          </a:p>
          <a:p>
            <a:pPr eaLnBrk="1" hangingPunct="1">
              <a:buClr>
                <a:schemeClr val="tx1"/>
              </a:buClr>
              <a:buFont typeface="Wingdings" pitchFamily="2" charset="2"/>
              <a:buChar char="§"/>
            </a:pPr>
            <a:r>
              <a:rPr lang="en-US" altLang="en-US" sz="2000" b="0" dirty="0">
                <a:solidFill>
                  <a:srgbClr val="0000FF"/>
                </a:solidFill>
              </a:rPr>
              <a:t> </a:t>
            </a:r>
            <a:r>
              <a:rPr lang="en-US" altLang="en-US" sz="2000" b="0" dirty="0"/>
              <a:t>Infinite substrate</a:t>
            </a:r>
          </a:p>
          <a:p>
            <a:pPr eaLnBrk="1" hangingPunct="1">
              <a:buFont typeface="Wingdings" pitchFamily="2" charset="2"/>
              <a:buChar char="§"/>
            </a:pPr>
            <a:r>
              <a:rPr lang="en-US" altLang="en-US" sz="2000" b="0" dirty="0"/>
              <a:t> Truncated substrate (truncated at the edge of the patch).</a:t>
            </a:r>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02" name="Rectangle 2"/>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2303"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2304"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2305"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2306" name="Rectangle 14"/>
          <p:cNvSpPr>
            <a:spLocks noChangeArrowheads="1"/>
          </p:cNvSpPr>
          <p:nvPr/>
        </p:nvSpPr>
        <p:spPr bwMode="auto">
          <a:xfrm>
            <a:off x="2041526" y="1465264"/>
            <a:ext cx="25638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0000FF"/>
                </a:solidFill>
              </a:rPr>
              <a:t>Electric-current model:</a:t>
            </a:r>
          </a:p>
        </p:txBody>
      </p:sp>
      <p:graphicFrame>
        <p:nvGraphicFramePr>
          <p:cNvPr id="12290" name="Object 15"/>
          <p:cNvGraphicFramePr>
            <a:graphicFrameLocks noChangeAspect="1"/>
          </p:cNvGraphicFramePr>
          <p:nvPr>
            <p:extLst>
              <p:ext uri="{D42A27DB-BD31-4B8C-83A1-F6EECF244321}">
                <p14:modId xmlns:p14="http://schemas.microsoft.com/office/powerpoint/2010/main" val="837847144"/>
              </p:ext>
            </p:extLst>
          </p:nvPr>
        </p:nvGraphicFramePr>
        <p:xfrm>
          <a:off x="7307264" y="5138130"/>
          <a:ext cx="1622425" cy="500063"/>
        </p:xfrm>
        <a:graphic>
          <a:graphicData uri="http://schemas.openxmlformats.org/presentationml/2006/ole">
            <mc:AlternateContent xmlns:mc="http://schemas.openxmlformats.org/markup-compatibility/2006">
              <mc:Choice xmlns:v="urn:schemas-microsoft-com:vml" Requires="v">
                <p:oleObj spid="_x0000_s15406" name="Equation" r:id="rId3" imgW="812447" imgH="253890" progId="Equation.DSMT4">
                  <p:embed/>
                </p:oleObj>
              </mc:Choice>
              <mc:Fallback>
                <p:oleObj name="Equation" r:id="rId3" imgW="812447" imgH="253890" progId="Equation.DSMT4">
                  <p:embed/>
                  <p:pic>
                    <p:nvPicPr>
                      <p:cNvPr id="0" name="Picture 35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07264" y="5138130"/>
                        <a:ext cx="1622425" cy="500063"/>
                      </a:xfrm>
                      <a:prstGeom prst="rect">
                        <a:avLst/>
                      </a:prstGeom>
                      <a:solidFill>
                        <a:srgbClr val="CCFFFF"/>
                      </a:solidFill>
                    </p:spPr>
                  </p:pic>
                </p:oleObj>
              </mc:Fallback>
            </mc:AlternateContent>
          </a:graphicData>
        </a:graphic>
      </p:graphicFrame>
      <p:sp>
        <p:nvSpPr>
          <p:cNvPr id="12307" name="Rectangle 16"/>
          <p:cNvSpPr>
            <a:spLocks noChangeArrowheads="1"/>
          </p:cNvSpPr>
          <p:nvPr/>
        </p:nvSpPr>
        <p:spPr bwMode="auto">
          <a:xfrm>
            <a:off x="2038350" y="3666518"/>
            <a:ext cx="27622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0000FF"/>
                </a:solidFill>
              </a:rPr>
              <a:t>Magnetic-current model:</a:t>
            </a:r>
          </a:p>
        </p:txBody>
      </p:sp>
      <p:grpSp>
        <p:nvGrpSpPr>
          <p:cNvPr id="12308" name="Group 66"/>
          <p:cNvGrpSpPr>
            <a:grpSpLocks/>
          </p:cNvGrpSpPr>
          <p:nvPr/>
        </p:nvGrpSpPr>
        <p:grpSpPr bwMode="auto">
          <a:xfrm>
            <a:off x="3763964" y="1533525"/>
            <a:ext cx="5114925" cy="1404938"/>
            <a:chOff x="1371" y="1126"/>
            <a:chExt cx="3222" cy="885"/>
          </a:xfrm>
        </p:grpSpPr>
        <p:sp>
          <p:nvSpPr>
            <p:cNvPr id="12326" name="Line 6"/>
            <p:cNvSpPr>
              <a:spLocks noChangeShapeType="1"/>
            </p:cNvSpPr>
            <p:nvPr/>
          </p:nvSpPr>
          <p:spPr bwMode="auto">
            <a:xfrm>
              <a:off x="1653" y="1932"/>
              <a:ext cx="2444"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27" name="Rectangle 7"/>
            <p:cNvSpPr>
              <a:spLocks noChangeArrowheads="1"/>
            </p:cNvSpPr>
            <p:nvPr/>
          </p:nvSpPr>
          <p:spPr bwMode="auto">
            <a:xfrm>
              <a:off x="1648" y="1485"/>
              <a:ext cx="2452" cy="43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2328" name="Line 8"/>
            <p:cNvSpPr>
              <a:spLocks noChangeShapeType="1"/>
            </p:cNvSpPr>
            <p:nvPr/>
          </p:nvSpPr>
          <p:spPr bwMode="auto">
            <a:xfrm rot="-5400000">
              <a:off x="1397" y="1693"/>
              <a:ext cx="426" cy="3"/>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2297" name="Object 9"/>
            <p:cNvGraphicFramePr>
              <a:graphicFrameLocks noChangeAspect="1"/>
            </p:cNvGraphicFramePr>
            <p:nvPr/>
          </p:nvGraphicFramePr>
          <p:xfrm>
            <a:off x="1371" y="1553"/>
            <a:ext cx="188" cy="264"/>
          </p:xfrm>
          <a:graphic>
            <a:graphicData uri="http://schemas.openxmlformats.org/presentationml/2006/ole">
              <mc:AlternateContent xmlns:mc="http://schemas.openxmlformats.org/markup-compatibility/2006">
                <mc:Choice xmlns:v="urn:schemas-microsoft-com:vml" Requires="v">
                  <p:oleObj spid="_x0000_s15407" name="Equation" r:id="rId5" imgW="126725" imgH="177415" progId="Equation.DSMT4">
                    <p:embed/>
                  </p:oleObj>
                </mc:Choice>
                <mc:Fallback>
                  <p:oleObj name="Equation" r:id="rId5" imgW="126725" imgH="177415" progId="Equation.DSMT4">
                    <p:embed/>
                    <p:pic>
                      <p:nvPicPr>
                        <p:cNvPr id="0" name="Picture 35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 y="1553"/>
                          <a:ext cx="188"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98" name="Object 10"/>
            <p:cNvGraphicFramePr>
              <a:graphicFrameLocks noChangeAspect="1"/>
            </p:cNvGraphicFramePr>
            <p:nvPr/>
          </p:nvGraphicFramePr>
          <p:xfrm>
            <a:off x="3874" y="1538"/>
            <a:ext cx="212" cy="293"/>
          </p:xfrm>
          <a:graphic>
            <a:graphicData uri="http://schemas.openxmlformats.org/presentationml/2006/ole">
              <mc:AlternateContent xmlns:mc="http://schemas.openxmlformats.org/markup-compatibility/2006">
                <mc:Choice xmlns:v="urn:schemas-microsoft-com:vml" Requires="v">
                  <p:oleObj spid="_x0000_s15408" name="Equation" r:id="rId7" imgW="165028" imgH="228501" progId="Equation.DSMT4">
                    <p:embed/>
                  </p:oleObj>
                </mc:Choice>
                <mc:Fallback>
                  <p:oleObj name="Equation" r:id="rId7" imgW="165028" imgH="228501" progId="Equation.DSMT4">
                    <p:embed/>
                    <p:pic>
                      <p:nvPicPr>
                        <p:cNvPr id="0" name="Picture 35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74" y="1538"/>
                          <a:ext cx="212" cy="2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329" name="Line 11"/>
            <p:cNvSpPr>
              <a:spLocks noChangeShapeType="1"/>
            </p:cNvSpPr>
            <p:nvPr/>
          </p:nvSpPr>
          <p:spPr bwMode="auto">
            <a:xfrm>
              <a:off x="4222" y="1932"/>
              <a:ext cx="181"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2299" name="Object 12"/>
            <p:cNvGraphicFramePr>
              <a:graphicFrameLocks noChangeAspect="1"/>
            </p:cNvGraphicFramePr>
            <p:nvPr/>
          </p:nvGraphicFramePr>
          <p:xfrm>
            <a:off x="4458" y="1863"/>
            <a:ext cx="135" cy="148"/>
          </p:xfrm>
          <a:graphic>
            <a:graphicData uri="http://schemas.openxmlformats.org/presentationml/2006/ole">
              <mc:AlternateContent xmlns:mc="http://schemas.openxmlformats.org/markup-compatibility/2006">
                <mc:Choice xmlns:v="urn:schemas-microsoft-com:vml" Requires="v">
                  <p:oleObj spid="_x0000_s15409" name="Equation" r:id="rId9" imgW="126835" imgH="139518" progId="Equation.DSMT4">
                    <p:embed/>
                  </p:oleObj>
                </mc:Choice>
                <mc:Fallback>
                  <p:oleObj name="Equation" r:id="rId9" imgW="126835" imgH="139518" progId="Equation.DSMT4">
                    <p:embed/>
                    <p:pic>
                      <p:nvPicPr>
                        <p:cNvPr id="0" name="Picture 35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58" y="1863"/>
                          <a:ext cx="135" cy="1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330" name="Line 17"/>
            <p:cNvSpPr>
              <a:spLocks noChangeShapeType="1"/>
            </p:cNvSpPr>
            <p:nvPr/>
          </p:nvSpPr>
          <p:spPr bwMode="auto">
            <a:xfrm rot="-5400000">
              <a:off x="2791" y="994"/>
              <a:ext cx="1" cy="96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31" name="Line 18"/>
            <p:cNvSpPr>
              <a:spLocks noChangeShapeType="1"/>
            </p:cNvSpPr>
            <p:nvPr/>
          </p:nvSpPr>
          <p:spPr bwMode="auto">
            <a:xfrm>
              <a:off x="2808" y="1472"/>
              <a:ext cx="70"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2300" name="Object 21"/>
            <p:cNvGraphicFramePr>
              <a:graphicFrameLocks noChangeAspect="1"/>
            </p:cNvGraphicFramePr>
            <p:nvPr/>
          </p:nvGraphicFramePr>
          <p:xfrm>
            <a:off x="2691" y="1126"/>
            <a:ext cx="213" cy="285"/>
          </p:xfrm>
          <a:graphic>
            <a:graphicData uri="http://schemas.openxmlformats.org/presentationml/2006/ole">
              <mc:AlternateContent xmlns:mc="http://schemas.openxmlformats.org/markup-compatibility/2006">
                <mc:Choice xmlns:v="urn:schemas-microsoft-com:vml" Requires="v">
                  <p:oleObj spid="_x0000_s15410" name="Equation" r:id="rId11" imgW="190417" imgH="253890" progId="Equation.DSMT4">
                    <p:embed/>
                  </p:oleObj>
                </mc:Choice>
                <mc:Fallback>
                  <p:oleObj name="Equation" r:id="rId11" imgW="190417" imgH="253890" progId="Equation.DSMT4">
                    <p:embed/>
                    <p:pic>
                      <p:nvPicPr>
                        <p:cNvPr id="0" name="Picture 35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91" y="1126"/>
                          <a:ext cx="213" cy="28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12309" name="Group 63"/>
          <p:cNvGrpSpPr>
            <a:grpSpLocks/>
          </p:cNvGrpSpPr>
          <p:nvPr/>
        </p:nvGrpSpPr>
        <p:grpSpPr bwMode="auto">
          <a:xfrm>
            <a:off x="3706814" y="4239604"/>
            <a:ext cx="5114925" cy="839788"/>
            <a:chOff x="2182813" y="4555332"/>
            <a:chExt cx="5114926" cy="840581"/>
          </a:xfrm>
        </p:grpSpPr>
        <p:sp>
          <p:nvSpPr>
            <p:cNvPr id="12312" name="Line 38"/>
            <p:cNvSpPr>
              <a:spLocks noChangeShapeType="1"/>
            </p:cNvSpPr>
            <p:nvPr/>
          </p:nvSpPr>
          <p:spPr bwMode="auto">
            <a:xfrm>
              <a:off x="2630488" y="5270970"/>
              <a:ext cx="3879850"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13" name="Rectangle 39"/>
            <p:cNvSpPr>
              <a:spLocks noChangeArrowheads="1"/>
            </p:cNvSpPr>
            <p:nvPr/>
          </p:nvSpPr>
          <p:spPr bwMode="auto">
            <a:xfrm>
              <a:off x="2622551" y="4560888"/>
              <a:ext cx="3892550" cy="693738"/>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2314" name="Line 40"/>
            <p:cNvSpPr>
              <a:spLocks noChangeShapeType="1"/>
            </p:cNvSpPr>
            <p:nvPr/>
          </p:nvSpPr>
          <p:spPr bwMode="auto">
            <a:xfrm rot="-5400000">
              <a:off x="2224088" y="4891088"/>
              <a:ext cx="676275" cy="4763"/>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2292" name="Object 41"/>
            <p:cNvGraphicFramePr>
              <a:graphicFrameLocks noChangeAspect="1"/>
            </p:cNvGraphicFramePr>
            <p:nvPr/>
          </p:nvGraphicFramePr>
          <p:xfrm>
            <a:off x="2182813" y="4668838"/>
            <a:ext cx="298450" cy="419100"/>
          </p:xfrm>
          <a:graphic>
            <a:graphicData uri="http://schemas.openxmlformats.org/presentationml/2006/ole">
              <mc:AlternateContent xmlns:mc="http://schemas.openxmlformats.org/markup-compatibility/2006">
                <mc:Choice xmlns:v="urn:schemas-microsoft-com:vml" Requires="v">
                  <p:oleObj spid="_x0000_s15411" name="Equation" r:id="rId13" imgW="126725" imgH="177415" progId="Equation.DSMT4">
                    <p:embed/>
                  </p:oleObj>
                </mc:Choice>
                <mc:Fallback>
                  <p:oleObj name="Equation" r:id="rId13" imgW="126725" imgH="177415" progId="Equation.DSMT4">
                    <p:embed/>
                    <p:pic>
                      <p:nvPicPr>
                        <p:cNvPr id="0" name="Picture 35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82813" y="4668838"/>
                          <a:ext cx="29845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93" name="Object 42"/>
            <p:cNvGraphicFramePr>
              <a:graphicFrameLocks noChangeAspect="1"/>
            </p:cNvGraphicFramePr>
            <p:nvPr/>
          </p:nvGraphicFramePr>
          <p:xfrm>
            <a:off x="6156326" y="4645025"/>
            <a:ext cx="336550" cy="465138"/>
          </p:xfrm>
          <a:graphic>
            <a:graphicData uri="http://schemas.openxmlformats.org/presentationml/2006/ole">
              <mc:AlternateContent xmlns:mc="http://schemas.openxmlformats.org/markup-compatibility/2006">
                <mc:Choice xmlns:v="urn:schemas-microsoft-com:vml" Requires="v">
                  <p:oleObj spid="_x0000_s15412" name="Equation" r:id="rId15" imgW="165028" imgH="228501" progId="Equation.DSMT4">
                    <p:embed/>
                  </p:oleObj>
                </mc:Choice>
                <mc:Fallback>
                  <p:oleObj name="Equation" r:id="rId15" imgW="165028" imgH="228501" progId="Equation.DSMT4">
                    <p:embed/>
                    <p:pic>
                      <p:nvPicPr>
                        <p:cNvPr id="0" name="Picture 35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156326" y="4645025"/>
                          <a:ext cx="336550" cy="465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315" name="Line 43"/>
            <p:cNvSpPr>
              <a:spLocks noChangeShapeType="1"/>
            </p:cNvSpPr>
            <p:nvPr/>
          </p:nvSpPr>
          <p:spPr bwMode="auto">
            <a:xfrm>
              <a:off x="6708776" y="5270500"/>
              <a:ext cx="287338"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2294" name="Object 44"/>
            <p:cNvGraphicFramePr>
              <a:graphicFrameLocks noChangeAspect="1"/>
            </p:cNvGraphicFramePr>
            <p:nvPr/>
          </p:nvGraphicFramePr>
          <p:xfrm>
            <a:off x="7083426" y="5160963"/>
            <a:ext cx="214313" cy="234950"/>
          </p:xfrm>
          <a:graphic>
            <a:graphicData uri="http://schemas.openxmlformats.org/presentationml/2006/ole">
              <mc:AlternateContent xmlns:mc="http://schemas.openxmlformats.org/markup-compatibility/2006">
                <mc:Choice xmlns:v="urn:schemas-microsoft-com:vml" Requires="v">
                  <p:oleObj spid="_x0000_s15413" name="Equation" r:id="rId17" imgW="126835" imgH="139518" progId="Equation.DSMT4">
                    <p:embed/>
                  </p:oleObj>
                </mc:Choice>
                <mc:Fallback>
                  <p:oleObj name="Equation" r:id="rId17" imgW="126835" imgH="139518" progId="Equation.DSMT4">
                    <p:embed/>
                    <p:pic>
                      <p:nvPicPr>
                        <p:cNvPr id="0" name="Picture 35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83426" y="5160963"/>
                          <a:ext cx="214313" cy="234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316" name="Oval 46"/>
            <p:cNvSpPr>
              <a:spLocks noChangeArrowheads="1"/>
            </p:cNvSpPr>
            <p:nvPr/>
          </p:nvSpPr>
          <p:spPr bwMode="auto">
            <a:xfrm>
              <a:off x="3592513" y="4959350"/>
              <a:ext cx="180975" cy="185738"/>
            </a:xfrm>
            <a:prstGeom prst="ellipse">
              <a:avLst/>
            </a:prstGeom>
            <a:solidFill>
              <a:srgbClr val="DDDDDD"/>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2317" name="Line 47"/>
            <p:cNvSpPr>
              <a:spLocks noChangeShapeType="1"/>
            </p:cNvSpPr>
            <p:nvPr/>
          </p:nvSpPr>
          <p:spPr bwMode="auto">
            <a:xfrm flipV="1">
              <a:off x="3621088" y="4987925"/>
              <a:ext cx="133350"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18" name="Line 48"/>
            <p:cNvSpPr>
              <a:spLocks noChangeShapeType="1"/>
            </p:cNvSpPr>
            <p:nvPr/>
          </p:nvSpPr>
          <p:spPr bwMode="auto">
            <a:xfrm flipH="1" flipV="1">
              <a:off x="3611563" y="4987925"/>
              <a:ext cx="142875"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19" name="Oval 49"/>
            <p:cNvSpPr>
              <a:spLocks noChangeArrowheads="1"/>
            </p:cNvSpPr>
            <p:nvPr/>
          </p:nvSpPr>
          <p:spPr bwMode="auto">
            <a:xfrm>
              <a:off x="4992688" y="4648200"/>
              <a:ext cx="180975" cy="185738"/>
            </a:xfrm>
            <a:prstGeom prst="ellipse">
              <a:avLst/>
            </a:prstGeom>
            <a:solidFill>
              <a:srgbClr val="DDDDDD"/>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2320" name="Oval 50"/>
            <p:cNvSpPr>
              <a:spLocks noChangeArrowheads="1"/>
            </p:cNvSpPr>
            <p:nvPr/>
          </p:nvSpPr>
          <p:spPr bwMode="auto">
            <a:xfrm>
              <a:off x="5049838" y="4710113"/>
              <a:ext cx="66675" cy="66675"/>
            </a:xfrm>
            <a:prstGeom prst="ellipse">
              <a:avLst/>
            </a:prstGeom>
            <a:solidFill>
              <a:schemeClr val="tx1"/>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2321" name="Oval 51"/>
            <p:cNvSpPr>
              <a:spLocks noChangeArrowheads="1"/>
            </p:cNvSpPr>
            <p:nvPr/>
          </p:nvSpPr>
          <p:spPr bwMode="auto">
            <a:xfrm>
              <a:off x="4999038" y="4964113"/>
              <a:ext cx="180975" cy="185738"/>
            </a:xfrm>
            <a:prstGeom prst="ellipse">
              <a:avLst/>
            </a:prstGeom>
            <a:solidFill>
              <a:srgbClr val="DDDDDD"/>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2322" name="Oval 52"/>
            <p:cNvSpPr>
              <a:spLocks noChangeArrowheads="1"/>
            </p:cNvSpPr>
            <p:nvPr/>
          </p:nvSpPr>
          <p:spPr bwMode="auto">
            <a:xfrm>
              <a:off x="5056188" y="5026025"/>
              <a:ext cx="66675" cy="66675"/>
            </a:xfrm>
            <a:prstGeom prst="ellipse">
              <a:avLst/>
            </a:prstGeom>
            <a:solidFill>
              <a:schemeClr val="tx1"/>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2323" name="Oval 53"/>
            <p:cNvSpPr>
              <a:spLocks noChangeArrowheads="1"/>
            </p:cNvSpPr>
            <p:nvPr/>
          </p:nvSpPr>
          <p:spPr bwMode="auto">
            <a:xfrm>
              <a:off x="3592513" y="4656138"/>
              <a:ext cx="180975" cy="185738"/>
            </a:xfrm>
            <a:prstGeom prst="ellipse">
              <a:avLst/>
            </a:prstGeom>
            <a:solidFill>
              <a:srgbClr val="DDDDDD"/>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2324" name="Line 54"/>
            <p:cNvSpPr>
              <a:spLocks noChangeShapeType="1"/>
            </p:cNvSpPr>
            <p:nvPr/>
          </p:nvSpPr>
          <p:spPr bwMode="auto">
            <a:xfrm flipV="1">
              <a:off x="3621088" y="4684713"/>
              <a:ext cx="133350"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25" name="Line 55"/>
            <p:cNvSpPr>
              <a:spLocks noChangeShapeType="1"/>
            </p:cNvSpPr>
            <p:nvPr/>
          </p:nvSpPr>
          <p:spPr bwMode="auto">
            <a:xfrm flipH="1" flipV="1">
              <a:off x="3611563" y="4684713"/>
              <a:ext cx="142875"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2295" name="Object 57"/>
            <p:cNvGraphicFramePr>
              <a:graphicFrameLocks noChangeAspect="1"/>
            </p:cNvGraphicFramePr>
            <p:nvPr/>
          </p:nvGraphicFramePr>
          <p:xfrm>
            <a:off x="2967038" y="4668838"/>
            <a:ext cx="449263" cy="442913"/>
          </p:xfrm>
          <a:graphic>
            <a:graphicData uri="http://schemas.openxmlformats.org/presentationml/2006/ole">
              <mc:AlternateContent xmlns:mc="http://schemas.openxmlformats.org/markup-compatibility/2006">
                <mc:Choice xmlns:v="urn:schemas-microsoft-com:vml" Requires="v">
                  <p:oleObj spid="_x0000_s15414" name="Equation" r:id="rId18" imgW="253780" imgH="253780" progId="Equation.DSMT4">
                    <p:embed/>
                  </p:oleObj>
                </mc:Choice>
                <mc:Fallback>
                  <p:oleObj name="Equation" r:id="rId18" imgW="253780" imgH="253780" progId="Equation.DSMT4">
                    <p:embed/>
                    <p:pic>
                      <p:nvPicPr>
                        <p:cNvPr id="0" name="Picture 36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967038" y="4668838"/>
                          <a:ext cx="449263" cy="442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96" name="Object 36"/>
            <p:cNvGraphicFramePr>
              <a:graphicFrameLocks noChangeAspect="1"/>
            </p:cNvGraphicFramePr>
            <p:nvPr/>
          </p:nvGraphicFramePr>
          <p:xfrm>
            <a:off x="5324476" y="4657725"/>
            <a:ext cx="449263" cy="442913"/>
          </p:xfrm>
          <a:graphic>
            <a:graphicData uri="http://schemas.openxmlformats.org/presentationml/2006/ole">
              <mc:AlternateContent xmlns:mc="http://schemas.openxmlformats.org/markup-compatibility/2006">
                <mc:Choice xmlns:v="urn:schemas-microsoft-com:vml" Requires="v">
                  <p:oleObj spid="_x0000_s15415" name="Equation" r:id="rId20" imgW="253780" imgH="253780" progId="Equation.DSMT4">
                    <p:embed/>
                  </p:oleObj>
                </mc:Choice>
                <mc:Fallback>
                  <p:oleObj name="Equation" r:id="rId20" imgW="253780" imgH="253780" progId="Equation.DSMT4">
                    <p:embed/>
                    <p:pic>
                      <p:nvPicPr>
                        <p:cNvPr id="0" name="Picture 36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324476" y="4657725"/>
                          <a:ext cx="449263" cy="442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61" name="Rectangle 2"/>
          <p:cNvSpPr txBox="1">
            <a:spLocks noChangeArrowheads="1"/>
          </p:cNvSpPr>
          <p:nvPr/>
        </p:nvSpPr>
        <p:spPr bwMode="auto">
          <a:xfrm>
            <a:off x="2400300" y="163636"/>
            <a:ext cx="7785100" cy="782514"/>
          </a:xfrm>
          <a:prstGeom prst="rect">
            <a:avLst/>
          </a:prstGeom>
          <a:noFill/>
          <a:ln w="9525">
            <a:noFill/>
            <a:miter lim="800000"/>
            <a:headEnd/>
            <a:tailEnd/>
          </a:ln>
        </p:spPr>
        <p:txBody>
          <a:bodyPr anchor="ctr"/>
          <a:lstStyle/>
          <a:p>
            <a:pPr algn="ctr">
              <a:defRPr/>
            </a:pPr>
            <a:r>
              <a:rPr lang="en-US" sz="3600" kern="0" dirty="0">
                <a:solidFill>
                  <a:srgbClr val="FF9933"/>
                </a:solidFill>
                <a:effectLst>
                  <a:outerShdw blurRad="38100" dist="38100" dir="2700000" algn="tl">
                    <a:srgbClr val="C0C0C0"/>
                  </a:outerShdw>
                </a:effectLst>
                <a:latin typeface="+mj-lt"/>
                <a:ea typeface="+mj-ea"/>
                <a:cs typeface="+mj-cs"/>
              </a:rPr>
              <a:t>Theorem for Infinite Substrate</a:t>
            </a:r>
          </a:p>
        </p:txBody>
      </p:sp>
      <p:graphicFrame>
        <p:nvGraphicFramePr>
          <p:cNvPr id="12291" name="Object 16"/>
          <p:cNvGraphicFramePr>
            <a:graphicFrameLocks noChangeAspect="1"/>
          </p:cNvGraphicFramePr>
          <p:nvPr>
            <p:extLst>
              <p:ext uri="{D42A27DB-BD31-4B8C-83A1-F6EECF244321}">
                <p14:modId xmlns:p14="http://schemas.microsoft.com/office/powerpoint/2010/main" val="1733483604"/>
              </p:ext>
            </p:extLst>
          </p:nvPr>
        </p:nvGraphicFramePr>
        <p:xfrm>
          <a:off x="7218364" y="1492251"/>
          <a:ext cx="1571625" cy="500063"/>
        </p:xfrm>
        <a:graphic>
          <a:graphicData uri="http://schemas.openxmlformats.org/presentationml/2006/ole">
            <mc:AlternateContent xmlns:mc="http://schemas.openxmlformats.org/markup-compatibility/2006">
              <mc:Choice xmlns:v="urn:schemas-microsoft-com:vml" Requires="v">
                <p:oleObj spid="_x0000_s15416" name="Equation" r:id="rId22" imgW="787058" imgH="253890" progId="Equation.DSMT4">
                  <p:embed/>
                </p:oleObj>
              </mc:Choice>
              <mc:Fallback>
                <p:oleObj name="Equation" r:id="rId22" imgW="787058" imgH="253890" progId="Equation.DSMT4">
                  <p:embed/>
                  <p:pic>
                    <p:nvPicPr>
                      <p:cNvPr id="0" name="Picture 36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218364" y="1492251"/>
                        <a:ext cx="1571625" cy="500063"/>
                      </a:xfrm>
                      <a:prstGeom prst="rect">
                        <a:avLst/>
                      </a:prstGeom>
                      <a:solidFill>
                        <a:srgbClr val="CCFFFF"/>
                      </a:solidFill>
                    </p:spPr>
                  </p:pic>
                </p:oleObj>
              </mc:Fallback>
            </mc:AlternateContent>
          </a:graphicData>
        </a:graphic>
      </p:graphicFrame>
      <p:sp>
        <p:nvSpPr>
          <p:cNvPr id="12311" name="TextBox 62"/>
          <p:cNvSpPr txBox="1">
            <a:spLocks noChangeArrowheads="1"/>
          </p:cNvSpPr>
          <p:nvPr/>
        </p:nvSpPr>
        <p:spPr bwMode="auto">
          <a:xfrm>
            <a:off x="2972265" y="6230383"/>
            <a:ext cx="6176691" cy="369332"/>
          </a:xfrm>
          <a:prstGeom prst="rect">
            <a:avLst/>
          </a:prstGeom>
          <a:solidFill>
            <a:srgbClr val="FFFF99"/>
          </a:solidFill>
          <a:ln>
            <a:noFill/>
          </a:ln>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dirty="0"/>
              <a:t>(</a:t>
            </a:r>
            <a:r>
              <a:rPr lang="en-US" altLang="en-US" b="0" i="1" u="sng" dirty="0">
                <a:latin typeface="Times New Roman" pitchFamily="18" charset="0"/>
                <a:cs typeface="Times New Roman" pitchFamily="18" charset="0"/>
              </a:rPr>
              <a:t>E</a:t>
            </a:r>
            <a:r>
              <a:rPr lang="en-US" altLang="en-US" dirty="0">
                <a:latin typeface="Times New Roman" pitchFamily="18" charset="0"/>
                <a:cs typeface="Times New Roman" pitchFamily="18" charset="0"/>
              </a:rPr>
              <a:t>, </a:t>
            </a:r>
            <a:r>
              <a:rPr lang="en-US" altLang="en-US" b="0" i="1" u="sng" dirty="0">
                <a:latin typeface="Times New Roman" pitchFamily="18" charset="0"/>
                <a:cs typeface="Times New Roman" pitchFamily="18" charset="0"/>
              </a:rPr>
              <a:t>H</a:t>
            </a:r>
            <a:r>
              <a:rPr lang="en-US" altLang="en-US" dirty="0">
                <a:latin typeface="Times New Roman" pitchFamily="18" charset="0"/>
                <a:cs typeface="Times New Roman" pitchFamily="18" charset="0"/>
              </a:rPr>
              <a:t>) = </a:t>
            </a:r>
            <a:r>
              <a:rPr lang="en-US" altLang="en-US" b="0" dirty="0"/>
              <a:t>fields of resonant cavity mode with PMC side walls</a:t>
            </a:r>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idx="4294967295"/>
          </p:nvPr>
        </p:nvSpPr>
        <p:spPr>
          <a:xfrm>
            <a:off x="3340100" y="247651"/>
            <a:ext cx="6254750" cy="609599"/>
          </a:xfrm>
        </p:spPr>
        <p:txBody>
          <a:bodyPr/>
          <a:lstStyle/>
          <a:p>
            <a:pPr eaLnBrk="1" hangingPunct="1">
              <a:defRPr/>
            </a:pPr>
            <a:r>
              <a:rPr lang="en-US" sz="3600" b="1" dirty="0">
                <a:solidFill>
                  <a:srgbClr val="FF9933"/>
                </a:solidFill>
                <a:effectLst>
                  <a:outerShdw blurRad="38100" dist="38100" dir="2700000" algn="tl">
                    <a:srgbClr val="C0C0C0"/>
                  </a:outerShdw>
                </a:effectLst>
              </a:rPr>
              <a:t>Proof (Infinite Substrate)</a:t>
            </a:r>
          </a:p>
        </p:txBody>
      </p:sp>
      <p:sp>
        <p:nvSpPr>
          <p:cNvPr id="13320"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3321"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3322"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3323"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3324" name="Rectangle 7"/>
          <p:cNvSpPr>
            <a:spLocks noChangeArrowheads="1"/>
          </p:cNvSpPr>
          <p:nvPr/>
        </p:nvSpPr>
        <p:spPr bwMode="auto">
          <a:xfrm>
            <a:off x="1359633" y="1307123"/>
            <a:ext cx="873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400" b="0" dirty="0">
                <a:solidFill>
                  <a:srgbClr val="FF0000"/>
                </a:solidFill>
              </a:rPr>
              <a:t>Proof:</a:t>
            </a:r>
          </a:p>
        </p:txBody>
      </p:sp>
      <p:graphicFrame>
        <p:nvGraphicFramePr>
          <p:cNvPr id="13314" name="Object 9"/>
          <p:cNvGraphicFramePr>
            <a:graphicFrameLocks noChangeAspect="1"/>
          </p:cNvGraphicFramePr>
          <p:nvPr>
            <p:extLst>
              <p:ext uri="{D42A27DB-BD31-4B8C-83A1-F6EECF244321}">
                <p14:modId xmlns:p14="http://schemas.microsoft.com/office/powerpoint/2010/main" val="3800259990"/>
              </p:ext>
            </p:extLst>
          </p:nvPr>
        </p:nvGraphicFramePr>
        <p:xfrm>
          <a:off x="4251326" y="5762626"/>
          <a:ext cx="3338513" cy="479425"/>
        </p:xfrm>
        <a:graphic>
          <a:graphicData uri="http://schemas.openxmlformats.org/presentationml/2006/ole">
            <mc:AlternateContent xmlns:mc="http://schemas.openxmlformats.org/markup-compatibility/2006">
              <mc:Choice xmlns:v="urn:schemas-microsoft-com:vml" Requires="v">
                <p:oleObj spid="_x0000_s16402" name="Equation" r:id="rId3" imgW="1765080" imgH="253800" progId="Equation.DSMT4">
                  <p:embed/>
                </p:oleObj>
              </mc:Choice>
              <mc:Fallback>
                <p:oleObj name="Equation" r:id="rId3" imgW="1765080" imgH="253800" progId="Equation.DSMT4">
                  <p:embed/>
                  <p:pic>
                    <p:nvPicPr>
                      <p:cNvPr id="0" name="Picture 1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51326" y="5762626"/>
                        <a:ext cx="3338513" cy="479425"/>
                      </a:xfrm>
                      <a:prstGeom prst="rect">
                        <a:avLst/>
                      </a:prstGeom>
                      <a:solidFill>
                        <a:srgbClr val="FFFF99"/>
                      </a:solidFill>
                    </p:spPr>
                  </p:pic>
                </p:oleObj>
              </mc:Fallback>
            </mc:AlternateContent>
          </a:graphicData>
        </a:graphic>
      </p:graphicFrame>
      <p:sp>
        <p:nvSpPr>
          <p:cNvPr id="13326" name="Rectangle 22"/>
          <p:cNvSpPr>
            <a:spLocks noChangeArrowheads="1"/>
          </p:cNvSpPr>
          <p:nvPr/>
        </p:nvSpPr>
        <p:spPr bwMode="auto">
          <a:xfrm>
            <a:off x="3435350" y="3213101"/>
            <a:ext cx="152211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sz="2000" b="0" dirty="0">
                <a:solidFill>
                  <a:srgbClr val="0000FF"/>
                </a:solidFill>
              </a:rPr>
              <a:t>Ideal cavity</a:t>
            </a:r>
          </a:p>
        </p:txBody>
      </p:sp>
      <p:grpSp>
        <p:nvGrpSpPr>
          <p:cNvPr id="13327" name="Group 27"/>
          <p:cNvGrpSpPr>
            <a:grpSpLocks/>
          </p:cNvGrpSpPr>
          <p:nvPr/>
        </p:nvGrpSpPr>
        <p:grpSpPr bwMode="auto">
          <a:xfrm>
            <a:off x="3678239" y="3754439"/>
            <a:ext cx="4738687" cy="1258887"/>
            <a:chOff x="1357" y="2365"/>
            <a:chExt cx="2985" cy="793"/>
          </a:xfrm>
        </p:grpSpPr>
        <p:sp>
          <p:nvSpPr>
            <p:cNvPr id="13329" name="Line 12"/>
            <p:cNvSpPr>
              <a:spLocks noChangeShapeType="1"/>
            </p:cNvSpPr>
            <p:nvPr/>
          </p:nvSpPr>
          <p:spPr bwMode="auto">
            <a:xfrm>
              <a:off x="1357" y="3090"/>
              <a:ext cx="2444"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0" name="Rectangle 13"/>
            <p:cNvSpPr>
              <a:spLocks noChangeArrowheads="1"/>
            </p:cNvSpPr>
            <p:nvPr/>
          </p:nvSpPr>
          <p:spPr bwMode="auto">
            <a:xfrm>
              <a:off x="1360" y="2640"/>
              <a:ext cx="2448" cy="43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graphicFrame>
          <p:nvGraphicFramePr>
            <p:cNvPr id="13315" name="Object 14"/>
            <p:cNvGraphicFramePr>
              <a:graphicFrameLocks noChangeAspect="1"/>
            </p:cNvGraphicFramePr>
            <p:nvPr/>
          </p:nvGraphicFramePr>
          <p:xfrm>
            <a:off x="2900" y="2682"/>
            <a:ext cx="206" cy="284"/>
          </p:xfrm>
          <a:graphic>
            <a:graphicData uri="http://schemas.openxmlformats.org/presentationml/2006/ole">
              <mc:AlternateContent xmlns:mc="http://schemas.openxmlformats.org/markup-compatibility/2006">
                <mc:Choice xmlns:v="urn:schemas-microsoft-com:vml" Requires="v">
                  <p:oleObj spid="_x0000_s16403" name="Equation" r:id="rId5" imgW="165028" imgH="228501" progId="Equation.DSMT4">
                    <p:embed/>
                  </p:oleObj>
                </mc:Choice>
                <mc:Fallback>
                  <p:oleObj name="Equation" r:id="rId5" imgW="165028" imgH="228501" progId="Equation.DSMT4">
                    <p:embed/>
                    <p:pic>
                      <p:nvPicPr>
                        <p:cNvPr id="0" name="Picture 13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00" y="2682"/>
                          <a:ext cx="206" cy="2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31" name="Line 15"/>
            <p:cNvSpPr>
              <a:spLocks noChangeShapeType="1"/>
            </p:cNvSpPr>
            <p:nvPr/>
          </p:nvSpPr>
          <p:spPr bwMode="auto">
            <a:xfrm>
              <a:off x="3931" y="3087"/>
              <a:ext cx="181"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3316" name="Object 16"/>
            <p:cNvGraphicFramePr>
              <a:graphicFrameLocks noChangeAspect="1"/>
            </p:cNvGraphicFramePr>
            <p:nvPr/>
          </p:nvGraphicFramePr>
          <p:xfrm>
            <a:off x="4207" y="3010"/>
            <a:ext cx="135" cy="148"/>
          </p:xfrm>
          <a:graphic>
            <a:graphicData uri="http://schemas.openxmlformats.org/presentationml/2006/ole">
              <mc:AlternateContent xmlns:mc="http://schemas.openxmlformats.org/markup-compatibility/2006">
                <mc:Choice xmlns:v="urn:schemas-microsoft-com:vml" Requires="v">
                  <p:oleObj spid="_x0000_s16404" name="Equation" r:id="rId7" imgW="126835" imgH="139518" progId="Equation.DSMT4">
                    <p:embed/>
                  </p:oleObj>
                </mc:Choice>
                <mc:Fallback>
                  <p:oleObj name="Equation" r:id="rId7" imgW="126835" imgH="139518" progId="Equation.DSMT4">
                    <p:embed/>
                    <p:pic>
                      <p:nvPicPr>
                        <p:cNvPr id="0" name="Picture 13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07" y="3010"/>
                          <a:ext cx="135" cy="1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32" name="Rectangle 18"/>
            <p:cNvSpPr>
              <a:spLocks noChangeArrowheads="1"/>
            </p:cNvSpPr>
            <p:nvPr/>
          </p:nvSpPr>
          <p:spPr bwMode="auto">
            <a:xfrm>
              <a:off x="2241" y="2584"/>
              <a:ext cx="952" cy="51"/>
            </a:xfrm>
            <a:prstGeom prst="rect">
              <a:avLst/>
            </a:prstGeom>
            <a:solidFill>
              <a:srgbClr val="FF9900"/>
            </a:solidFill>
            <a:ln w="6350">
              <a:solidFill>
                <a:schemeClr val="tx1"/>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endParaRPr lang="en-US" altLang="en-US" b="0"/>
            </a:p>
          </p:txBody>
        </p:sp>
        <p:sp>
          <p:nvSpPr>
            <p:cNvPr id="13333" name="Rectangle 19"/>
            <p:cNvSpPr>
              <a:spLocks noChangeArrowheads="1"/>
            </p:cNvSpPr>
            <p:nvPr/>
          </p:nvSpPr>
          <p:spPr bwMode="auto">
            <a:xfrm>
              <a:off x="3306" y="2726"/>
              <a:ext cx="35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FF3399"/>
                  </a:solidFill>
                </a:rPr>
                <a:t>PMC</a:t>
              </a:r>
            </a:p>
          </p:txBody>
        </p:sp>
        <p:sp>
          <p:nvSpPr>
            <p:cNvPr id="13334" name="Rectangle 20"/>
            <p:cNvSpPr>
              <a:spLocks noChangeArrowheads="1"/>
            </p:cNvSpPr>
            <p:nvPr/>
          </p:nvSpPr>
          <p:spPr bwMode="auto">
            <a:xfrm>
              <a:off x="2642" y="2365"/>
              <a:ext cx="33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FF9900"/>
                  </a:solidFill>
                </a:rPr>
                <a:t>PEC</a:t>
              </a:r>
            </a:p>
          </p:txBody>
        </p:sp>
        <p:graphicFrame>
          <p:nvGraphicFramePr>
            <p:cNvPr id="13317" name="Object 21"/>
            <p:cNvGraphicFramePr>
              <a:graphicFrameLocks noChangeAspect="1"/>
            </p:cNvGraphicFramePr>
            <p:nvPr/>
          </p:nvGraphicFramePr>
          <p:xfrm>
            <a:off x="2307" y="2738"/>
            <a:ext cx="507" cy="233"/>
          </p:xfrm>
          <a:graphic>
            <a:graphicData uri="http://schemas.openxmlformats.org/presentationml/2006/ole">
              <mc:AlternateContent xmlns:mc="http://schemas.openxmlformats.org/markup-compatibility/2006">
                <mc:Choice xmlns:v="urn:schemas-microsoft-com:vml" Requires="v">
                  <p:oleObj spid="_x0000_s16405" name="Equation" r:id="rId9" imgW="444307" imgH="203112" progId="Equation.DSMT4">
                    <p:embed/>
                  </p:oleObj>
                </mc:Choice>
                <mc:Fallback>
                  <p:oleObj name="Equation" r:id="rId9" imgW="444307" imgH="203112" progId="Equation.DSMT4">
                    <p:embed/>
                    <p:pic>
                      <p:nvPicPr>
                        <p:cNvPr id="0" name="Picture 14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07" y="2738"/>
                          <a:ext cx="507" cy="23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35" name="Line 23"/>
            <p:cNvSpPr>
              <a:spLocks noChangeShapeType="1"/>
            </p:cNvSpPr>
            <p:nvPr/>
          </p:nvSpPr>
          <p:spPr bwMode="auto">
            <a:xfrm>
              <a:off x="3192" y="2637"/>
              <a:ext cx="0" cy="441"/>
            </a:xfrm>
            <a:prstGeom prst="line">
              <a:avLst/>
            </a:prstGeom>
            <a:noFill/>
            <a:ln w="38100">
              <a:solidFill>
                <a:srgbClr val="FF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6" name="Line 24"/>
            <p:cNvSpPr>
              <a:spLocks noChangeShapeType="1"/>
            </p:cNvSpPr>
            <p:nvPr/>
          </p:nvSpPr>
          <p:spPr bwMode="auto">
            <a:xfrm>
              <a:off x="2247" y="2634"/>
              <a:ext cx="0" cy="441"/>
            </a:xfrm>
            <a:prstGeom prst="line">
              <a:avLst/>
            </a:prstGeom>
            <a:noFill/>
            <a:ln w="38100">
              <a:solidFill>
                <a:srgbClr val="FF3399"/>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3328" name="TextBox 24"/>
          <p:cNvSpPr txBox="1">
            <a:spLocks noChangeArrowheads="1"/>
          </p:cNvSpPr>
          <p:nvPr/>
        </p:nvSpPr>
        <p:spPr bwMode="auto">
          <a:xfrm>
            <a:off x="1454150" y="1917701"/>
            <a:ext cx="95885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b="0" dirty="0"/>
              <a:t>We start with an ideal </a:t>
            </a:r>
            <a:r>
              <a:rPr lang="en-US" altLang="en-US" b="0" dirty="0" smtClean="0"/>
              <a:t>lossless cavity </a:t>
            </a:r>
            <a:r>
              <a:rPr lang="en-US" altLang="en-US" b="0" dirty="0"/>
              <a:t>having PMC walls on the sides. This cavity will support a valid non-zero set of fields at the resonance frequency </a:t>
            </a:r>
            <a:r>
              <a:rPr lang="en-US" altLang="en-US" b="0" i="1" dirty="0">
                <a:latin typeface="Times New Roman" pitchFamily="18" charset="0"/>
                <a:cs typeface="Times New Roman" pitchFamily="18" charset="0"/>
              </a:rPr>
              <a:t>f</a:t>
            </a:r>
            <a:r>
              <a:rPr lang="en-US" altLang="en-US" b="0" baseline="-25000" dirty="0">
                <a:latin typeface="Times New Roman" pitchFamily="18" charset="0"/>
                <a:cs typeface="Times New Roman" pitchFamily="18" charset="0"/>
              </a:rPr>
              <a:t>0</a:t>
            </a:r>
            <a:r>
              <a:rPr lang="en-US" altLang="en-US" b="0" dirty="0"/>
              <a:t> of the mode.</a:t>
            </a:r>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7"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4348"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4349"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4350" name="Rectangle 7"/>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4351" name="Rectangle 8"/>
          <p:cNvSpPr>
            <a:spLocks noChangeArrowheads="1"/>
          </p:cNvSpPr>
          <p:nvPr/>
        </p:nvSpPr>
        <p:spPr bwMode="auto">
          <a:xfrm>
            <a:off x="1144589" y="3232392"/>
            <a:ext cx="28749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0000FF"/>
                </a:solidFill>
              </a:rPr>
              <a:t>Equivalence principle:</a:t>
            </a:r>
          </a:p>
        </p:txBody>
      </p:sp>
      <p:sp>
        <p:nvSpPr>
          <p:cNvPr id="14352" name="Rectangle 10"/>
          <p:cNvSpPr>
            <a:spLocks noChangeArrowheads="1"/>
          </p:cNvSpPr>
          <p:nvPr/>
        </p:nvSpPr>
        <p:spPr bwMode="auto">
          <a:xfrm>
            <a:off x="2528888" y="3794367"/>
            <a:ext cx="210314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b="0" dirty="0">
                <a:solidFill>
                  <a:srgbClr val="0000FF"/>
                </a:solidFill>
              </a:rPr>
              <a:t>Put (</a:t>
            </a:r>
            <a:r>
              <a:rPr lang="en-US" altLang="en-US" b="0" u="sng" dirty="0">
                <a:solidFill>
                  <a:srgbClr val="0000FF"/>
                </a:solidFill>
                <a:latin typeface="Times New Roman" pitchFamily="18" charset="0"/>
              </a:rPr>
              <a:t>0</a:t>
            </a:r>
            <a:r>
              <a:rPr lang="en-US" altLang="en-US" b="0" dirty="0">
                <a:solidFill>
                  <a:srgbClr val="0000FF"/>
                </a:solidFill>
              </a:rPr>
              <a:t>, </a:t>
            </a:r>
            <a:r>
              <a:rPr lang="en-US" altLang="en-US" b="0" u="sng" dirty="0">
                <a:solidFill>
                  <a:srgbClr val="0000FF"/>
                </a:solidFill>
                <a:latin typeface="Times New Roman" pitchFamily="18" charset="0"/>
              </a:rPr>
              <a:t>0</a:t>
            </a:r>
            <a:r>
              <a:rPr lang="en-US" altLang="en-US" b="0" dirty="0">
                <a:solidFill>
                  <a:srgbClr val="0000FF"/>
                </a:solidFill>
              </a:rPr>
              <a:t>) outside </a:t>
            </a:r>
            <a:r>
              <a:rPr lang="en-US" altLang="en-US" b="0" i="1" dirty="0">
                <a:solidFill>
                  <a:srgbClr val="0000FF"/>
                </a:solidFill>
                <a:latin typeface="Times New Roman" pitchFamily="18" charset="0"/>
              </a:rPr>
              <a:t>S</a:t>
            </a:r>
            <a:r>
              <a:rPr lang="en-US" altLang="en-US" b="0" dirty="0">
                <a:solidFill>
                  <a:srgbClr val="0000FF"/>
                </a:solidFill>
              </a:rPr>
              <a:t>   </a:t>
            </a:r>
          </a:p>
        </p:txBody>
      </p:sp>
      <p:sp>
        <p:nvSpPr>
          <p:cNvPr id="14353" name="Rectangle 11"/>
          <p:cNvSpPr>
            <a:spLocks noChangeArrowheads="1"/>
          </p:cNvSpPr>
          <p:nvPr/>
        </p:nvSpPr>
        <p:spPr bwMode="auto">
          <a:xfrm>
            <a:off x="2540000" y="4334117"/>
            <a:ext cx="22313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b="0" dirty="0">
                <a:solidFill>
                  <a:srgbClr val="0000FF"/>
                </a:solidFill>
              </a:rPr>
              <a:t>Keep (</a:t>
            </a:r>
            <a:r>
              <a:rPr lang="en-US" altLang="en-US" b="0" i="1" u="sng" dirty="0">
                <a:solidFill>
                  <a:srgbClr val="0000FF"/>
                </a:solidFill>
                <a:latin typeface="Times New Roman" pitchFamily="18" charset="0"/>
              </a:rPr>
              <a:t>E</a:t>
            </a:r>
            <a:r>
              <a:rPr lang="en-US" altLang="en-US" b="0" dirty="0">
                <a:solidFill>
                  <a:srgbClr val="0000FF"/>
                </a:solidFill>
              </a:rPr>
              <a:t>, </a:t>
            </a:r>
            <a:r>
              <a:rPr lang="en-US" altLang="en-US" b="0" i="1" u="sng" dirty="0">
                <a:solidFill>
                  <a:srgbClr val="0000FF"/>
                </a:solidFill>
                <a:latin typeface="Times New Roman" pitchFamily="18" charset="0"/>
              </a:rPr>
              <a:t>H</a:t>
            </a:r>
            <a:r>
              <a:rPr lang="en-US" altLang="en-US" b="0" dirty="0">
                <a:solidFill>
                  <a:srgbClr val="0000FF"/>
                </a:solidFill>
              </a:rPr>
              <a:t>) inside </a:t>
            </a:r>
            <a:r>
              <a:rPr lang="en-US" altLang="en-US" b="0" i="1" dirty="0">
                <a:solidFill>
                  <a:srgbClr val="0000FF"/>
                </a:solidFill>
                <a:latin typeface="Times New Roman" pitchFamily="18" charset="0"/>
              </a:rPr>
              <a:t>S</a:t>
            </a:r>
            <a:r>
              <a:rPr lang="en-US" altLang="en-US" b="0" dirty="0">
                <a:solidFill>
                  <a:srgbClr val="0000FF"/>
                </a:solidFill>
              </a:rPr>
              <a:t>   </a:t>
            </a:r>
          </a:p>
        </p:txBody>
      </p:sp>
      <p:grpSp>
        <p:nvGrpSpPr>
          <p:cNvPr id="14354" name="Group 40"/>
          <p:cNvGrpSpPr>
            <a:grpSpLocks/>
          </p:cNvGrpSpPr>
          <p:nvPr/>
        </p:nvGrpSpPr>
        <p:grpSpPr bwMode="auto">
          <a:xfrm>
            <a:off x="3898900" y="5544523"/>
            <a:ext cx="4713288" cy="823912"/>
            <a:chOff x="1496" y="3157"/>
            <a:chExt cx="2969" cy="519"/>
          </a:xfrm>
        </p:grpSpPr>
        <p:sp>
          <p:nvSpPr>
            <p:cNvPr id="14367" name="Rectangle 2"/>
            <p:cNvSpPr>
              <a:spLocks noChangeArrowheads="1"/>
            </p:cNvSpPr>
            <p:nvPr/>
          </p:nvSpPr>
          <p:spPr bwMode="auto">
            <a:xfrm>
              <a:off x="1504" y="3157"/>
              <a:ext cx="2433" cy="43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4368" name="Line 12"/>
            <p:cNvSpPr>
              <a:spLocks noChangeShapeType="1"/>
            </p:cNvSpPr>
            <p:nvPr/>
          </p:nvSpPr>
          <p:spPr bwMode="auto">
            <a:xfrm>
              <a:off x="1496" y="3612"/>
              <a:ext cx="2444"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9" name="Line 13"/>
            <p:cNvSpPr>
              <a:spLocks noChangeShapeType="1"/>
            </p:cNvSpPr>
            <p:nvPr/>
          </p:nvSpPr>
          <p:spPr bwMode="auto">
            <a:xfrm>
              <a:off x="4094" y="3597"/>
              <a:ext cx="181"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4341" name="Object 14"/>
            <p:cNvGraphicFramePr>
              <a:graphicFrameLocks noChangeAspect="1"/>
            </p:cNvGraphicFramePr>
            <p:nvPr/>
          </p:nvGraphicFramePr>
          <p:xfrm>
            <a:off x="4330" y="3528"/>
            <a:ext cx="135" cy="148"/>
          </p:xfrm>
          <a:graphic>
            <a:graphicData uri="http://schemas.openxmlformats.org/presentationml/2006/ole">
              <mc:AlternateContent xmlns:mc="http://schemas.openxmlformats.org/markup-compatibility/2006">
                <mc:Choice xmlns:v="urn:schemas-microsoft-com:vml" Requires="v">
                  <p:oleObj spid="_x0000_s17438" name="Equation" r:id="rId3" imgW="126835" imgH="139518" progId="Equation.DSMT4">
                    <p:embed/>
                  </p:oleObj>
                </mc:Choice>
                <mc:Fallback>
                  <p:oleObj name="Equation" r:id="rId3" imgW="126835" imgH="139518" progId="Equation.DSMT4">
                    <p:embed/>
                    <p:pic>
                      <p:nvPicPr>
                        <p:cNvPr id="0" name="Picture 2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30" y="3528"/>
                          <a:ext cx="135" cy="1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42" name="Object 16"/>
            <p:cNvGraphicFramePr>
              <a:graphicFrameLocks noChangeAspect="1"/>
            </p:cNvGraphicFramePr>
            <p:nvPr/>
          </p:nvGraphicFramePr>
          <p:xfrm>
            <a:off x="2250" y="3314"/>
            <a:ext cx="168" cy="214"/>
          </p:xfrm>
          <a:graphic>
            <a:graphicData uri="http://schemas.openxmlformats.org/presentationml/2006/ole">
              <mc:AlternateContent xmlns:mc="http://schemas.openxmlformats.org/markup-compatibility/2006">
                <mc:Choice xmlns:v="urn:schemas-microsoft-com:vml" Requires="v">
                  <p:oleObj spid="_x0000_s17439" name="Equation" r:id="rId5" imgW="139579" imgH="177646" progId="Equation.DSMT4">
                    <p:embed/>
                  </p:oleObj>
                </mc:Choice>
                <mc:Fallback>
                  <p:oleObj name="Equation" r:id="rId5" imgW="139579" imgH="177646" progId="Equation.DSMT4">
                    <p:embed/>
                    <p:pic>
                      <p:nvPicPr>
                        <p:cNvPr id="0" name="Picture 23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50" y="3314"/>
                          <a:ext cx="168" cy="2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43" name="Object 17"/>
            <p:cNvGraphicFramePr>
              <a:graphicFrameLocks noChangeAspect="1"/>
            </p:cNvGraphicFramePr>
            <p:nvPr/>
          </p:nvGraphicFramePr>
          <p:xfrm>
            <a:off x="2626" y="3248"/>
            <a:ext cx="507" cy="233"/>
          </p:xfrm>
          <a:graphic>
            <a:graphicData uri="http://schemas.openxmlformats.org/presentationml/2006/ole">
              <mc:AlternateContent xmlns:mc="http://schemas.openxmlformats.org/markup-compatibility/2006">
                <mc:Choice xmlns:v="urn:schemas-microsoft-com:vml" Requires="v">
                  <p:oleObj spid="_x0000_s17440" name="Equation" r:id="rId7" imgW="444307" imgH="203112" progId="Equation.DSMT4">
                    <p:embed/>
                  </p:oleObj>
                </mc:Choice>
                <mc:Fallback>
                  <p:oleObj name="Equation" r:id="rId7" imgW="444307" imgH="203112" progId="Equation.DSMT4">
                    <p:embed/>
                    <p:pic>
                      <p:nvPicPr>
                        <p:cNvPr id="0" name="Picture 23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26" y="3248"/>
                          <a:ext cx="507" cy="23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70" name="Rectangle 18"/>
            <p:cNvSpPr>
              <a:spLocks noChangeArrowheads="1"/>
            </p:cNvSpPr>
            <p:nvPr/>
          </p:nvSpPr>
          <p:spPr bwMode="auto">
            <a:xfrm>
              <a:off x="2457" y="3181"/>
              <a:ext cx="858" cy="363"/>
            </a:xfrm>
            <a:prstGeom prst="rect">
              <a:avLst/>
            </a:prstGeom>
            <a:noFill/>
            <a:ln w="2857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graphicFrame>
          <p:nvGraphicFramePr>
            <p:cNvPr id="14344" name="Object 19"/>
            <p:cNvGraphicFramePr>
              <a:graphicFrameLocks noChangeAspect="1"/>
            </p:cNvGraphicFramePr>
            <p:nvPr/>
          </p:nvGraphicFramePr>
          <p:xfrm>
            <a:off x="3458" y="3246"/>
            <a:ext cx="339" cy="233"/>
          </p:xfrm>
          <a:graphic>
            <a:graphicData uri="http://schemas.openxmlformats.org/presentationml/2006/ole">
              <mc:AlternateContent xmlns:mc="http://schemas.openxmlformats.org/markup-compatibility/2006">
                <mc:Choice xmlns:v="urn:schemas-microsoft-com:vml" Requires="v">
                  <p:oleObj spid="_x0000_s17441" name="Equation" r:id="rId9" imgW="368140" imgH="253890" progId="Equation.DSMT4">
                    <p:embed/>
                  </p:oleObj>
                </mc:Choice>
                <mc:Fallback>
                  <p:oleObj name="Equation" r:id="rId9" imgW="368140" imgH="253890" progId="Equation.DSMT4">
                    <p:embed/>
                    <p:pic>
                      <p:nvPicPr>
                        <p:cNvPr id="0" name="Picture 23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58" y="3246"/>
                          <a:ext cx="339" cy="23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14355" name="Group 41"/>
          <p:cNvGrpSpPr>
            <a:grpSpLocks/>
          </p:cNvGrpSpPr>
          <p:nvPr/>
        </p:nvGrpSpPr>
        <p:grpSpPr bwMode="auto">
          <a:xfrm>
            <a:off x="3883025" y="1568692"/>
            <a:ext cx="4649788" cy="1322388"/>
            <a:chOff x="1486" y="774"/>
            <a:chExt cx="2929" cy="833"/>
          </a:xfrm>
        </p:grpSpPr>
        <p:sp>
          <p:nvSpPr>
            <p:cNvPr id="14358" name="Rectangle 9"/>
            <p:cNvSpPr>
              <a:spLocks noChangeArrowheads="1"/>
            </p:cNvSpPr>
            <p:nvPr/>
          </p:nvSpPr>
          <p:spPr bwMode="auto">
            <a:xfrm>
              <a:off x="2715" y="774"/>
              <a:ext cx="33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FF9900"/>
                  </a:solidFill>
                </a:rPr>
                <a:t>PEC</a:t>
              </a:r>
            </a:p>
          </p:txBody>
        </p:sp>
        <p:sp>
          <p:nvSpPr>
            <p:cNvPr id="14359" name="Line 21"/>
            <p:cNvSpPr>
              <a:spLocks noChangeShapeType="1"/>
            </p:cNvSpPr>
            <p:nvPr/>
          </p:nvSpPr>
          <p:spPr bwMode="auto">
            <a:xfrm>
              <a:off x="1486" y="1535"/>
              <a:ext cx="2428"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0" name="Rectangle 22"/>
            <p:cNvSpPr>
              <a:spLocks noChangeArrowheads="1"/>
            </p:cNvSpPr>
            <p:nvPr/>
          </p:nvSpPr>
          <p:spPr bwMode="auto">
            <a:xfrm>
              <a:off x="1489" y="1081"/>
              <a:ext cx="2433" cy="43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4361" name="Line 23"/>
            <p:cNvSpPr>
              <a:spLocks noChangeShapeType="1"/>
            </p:cNvSpPr>
            <p:nvPr/>
          </p:nvSpPr>
          <p:spPr bwMode="auto">
            <a:xfrm>
              <a:off x="4044" y="1528"/>
              <a:ext cx="181"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4338" name="Object 24"/>
            <p:cNvGraphicFramePr>
              <a:graphicFrameLocks noChangeAspect="1"/>
            </p:cNvGraphicFramePr>
            <p:nvPr/>
          </p:nvGraphicFramePr>
          <p:xfrm>
            <a:off x="4280" y="1459"/>
            <a:ext cx="135" cy="148"/>
          </p:xfrm>
          <a:graphic>
            <a:graphicData uri="http://schemas.openxmlformats.org/presentationml/2006/ole">
              <mc:AlternateContent xmlns:mc="http://schemas.openxmlformats.org/markup-compatibility/2006">
                <mc:Choice xmlns:v="urn:schemas-microsoft-com:vml" Requires="v">
                  <p:oleObj spid="_x0000_s17442" name="Equation" r:id="rId11" imgW="126835" imgH="139518" progId="Equation.DSMT4">
                    <p:embed/>
                  </p:oleObj>
                </mc:Choice>
                <mc:Fallback>
                  <p:oleObj name="Equation" r:id="rId11" imgW="126835" imgH="139518" progId="Equation.DSMT4">
                    <p:embed/>
                    <p:pic>
                      <p:nvPicPr>
                        <p:cNvPr id="0" name="Picture 2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0" y="1459"/>
                          <a:ext cx="135" cy="1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62" name="Rectangle 26"/>
            <p:cNvSpPr>
              <a:spLocks noChangeArrowheads="1"/>
            </p:cNvSpPr>
            <p:nvPr/>
          </p:nvSpPr>
          <p:spPr bwMode="auto">
            <a:xfrm>
              <a:off x="2354" y="1025"/>
              <a:ext cx="952" cy="51"/>
            </a:xfrm>
            <a:prstGeom prst="rect">
              <a:avLst/>
            </a:prstGeom>
            <a:solidFill>
              <a:srgbClr val="FF9900"/>
            </a:solidFill>
            <a:ln w="6350">
              <a:solidFill>
                <a:schemeClr val="tx1"/>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endParaRPr lang="en-US" altLang="en-US" b="0"/>
            </a:p>
          </p:txBody>
        </p:sp>
        <p:graphicFrame>
          <p:nvGraphicFramePr>
            <p:cNvPr id="14339" name="Object 27"/>
            <p:cNvGraphicFramePr>
              <a:graphicFrameLocks noChangeAspect="1"/>
            </p:cNvGraphicFramePr>
            <p:nvPr/>
          </p:nvGraphicFramePr>
          <p:xfrm>
            <a:off x="2068" y="1164"/>
            <a:ext cx="168" cy="214"/>
          </p:xfrm>
          <a:graphic>
            <a:graphicData uri="http://schemas.openxmlformats.org/presentationml/2006/ole">
              <mc:AlternateContent xmlns:mc="http://schemas.openxmlformats.org/markup-compatibility/2006">
                <mc:Choice xmlns:v="urn:schemas-microsoft-com:vml" Requires="v">
                  <p:oleObj spid="_x0000_s17443" name="Equation" r:id="rId12" imgW="139579" imgH="177646" progId="Equation.DSMT4">
                    <p:embed/>
                  </p:oleObj>
                </mc:Choice>
                <mc:Fallback>
                  <p:oleObj name="Equation" r:id="rId12" imgW="139579" imgH="177646" progId="Equation.DSMT4">
                    <p:embed/>
                    <p:pic>
                      <p:nvPicPr>
                        <p:cNvPr id="0" name="Picture 23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068" y="1164"/>
                          <a:ext cx="168" cy="2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63" name="Rectangle 28"/>
            <p:cNvSpPr>
              <a:spLocks noChangeArrowheads="1"/>
            </p:cNvSpPr>
            <p:nvPr/>
          </p:nvSpPr>
          <p:spPr bwMode="auto">
            <a:xfrm>
              <a:off x="3464" y="1185"/>
              <a:ext cx="35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FF33CC"/>
                  </a:solidFill>
                </a:rPr>
                <a:t>PMC</a:t>
              </a:r>
            </a:p>
          </p:txBody>
        </p:sp>
        <p:graphicFrame>
          <p:nvGraphicFramePr>
            <p:cNvPr id="14340" name="Object 29"/>
            <p:cNvGraphicFramePr>
              <a:graphicFrameLocks noChangeAspect="1"/>
            </p:cNvGraphicFramePr>
            <p:nvPr/>
          </p:nvGraphicFramePr>
          <p:xfrm>
            <a:off x="2582" y="1179"/>
            <a:ext cx="507" cy="233"/>
          </p:xfrm>
          <a:graphic>
            <a:graphicData uri="http://schemas.openxmlformats.org/presentationml/2006/ole">
              <mc:AlternateContent xmlns:mc="http://schemas.openxmlformats.org/markup-compatibility/2006">
                <mc:Choice xmlns:v="urn:schemas-microsoft-com:vml" Requires="v">
                  <p:oleObj spid="_x0000_s17444" name="Equation" r:id="rId14" imgW="444307" imgH="203112" progId="Equation.DSMT4">
                    <p:embed/>
                  </p:oleObj>
                </mc:Choice>
                <mc:Fallback>
                  <p:oleObj name="Equation" r:id="rId14" imgW="444307" imgH="203112" progId="Equation.DSMT4">
                    <p:embed/>
                    <p:pic>
                      <p:nvPicPr>
                        <p:cNvPr id="0" name="Picture 23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582" y="1179"/>
                          <a:ext cx="507" cy="23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64" name="Rectangle 30"/>
            <p:cNvSpPr>
              <a:spLocks noChangeArrowheads="1"/>
            </p:cNvSpPr>
            <p:nvPr/>
          </p:nvSpPr>
          <p:spPr bwMode="auto">
            <a:xfrm>
              <a:off x="2407" y="1112"/>
              <a:ext cx="858" cy="363"/>
            </a:xfrm>
            <a:prstGeom prst="rect">
              <a:avLst/>
            </a:prstGeom>
            <a:noFill/>
            <a:ln w="2857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4365" name="Line 31"/>
            <p:cNvSpPr>
              <a:spLocks noChangeShapeType="1"/>
            </p:cNvSpPr>
            <p:nvPr/>
          </p:nvSpPr>
          <p:spPr bwMode="auto">
            <a:xfrm>
              <a:off x="3311" y="1074"/>
              <a:ext cx="0" cy="436"/>
            </a:xfrm>
            <a:prstGeom prst="line">
              <a:avLst/>
            </a:prstGeom>
            <a:noFill/>
            <a:ln w="38100">
              <a:solidFill>
                <a:srgbClr val="FF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6" name="Line 32"/>
            <p:cNvSpPr>
              <a:spLocks noChangeShapeType="1"/>
            </p:cNvSpPr>
            <p:nvPr/>
          </p:nvSpPr>
          <p:spPr bwMode="auto">
            <a:xfrm>
              <a:off x="2356" y="1073"/>
              <a:ext cx="0" cy="436"/>
            </a:xfrm>
            <a:prstGeom prst="line">
              <a:avLst/>
            </a:prstGeom>
            <a:noFill/>
            <a:ln w="38100">
              <a:solidFill>
                <a:srgbClr val="FF3399"/>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4356" name="Text Box 35"/>
          <p:cNvSpPr txBox="1">
            <a:spLocks noChangeArrowheads="1"/>
          </p:cNvSpPr>
          <p:nvPr/>
        </p:nvSpPr>
        <p:spPr bwMode="auto">
          <a:xfrm>
            <a:off x="5759451" y="4210781"/>
            <a:ext cx="58800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sz="1400" b="0" dirty="0">
                <a:solidFill>
                  <a:srgbClr val="0000FF"/>
                </a:solidFill>
              </a:rPr>
              <a:t>The PEC and PMC walls have been removed in the zero field (outside) region. We keep the substrate and ground plane in the outside region.</a:t>
            </a:r>
          </a:p>
        </p:txBody>
      </p:sp>
      <p:sp>
        <p:nvSpPr>
          <p:cNvPr id="14357" name="Text Box 36"/>
          <p:cNvSpPr txBox="1">
            <a:spLocks noChangeArrowheads="1"/>
          </p:cNvSpPr>
          <p:nvPr/>
        </p:nvSpPr>
        <p:spPr bwMode="auto">
          <a:xfrm>
            <a:off x="1222376" y="1138847"/>
            <a:ext cx="31726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FF3300"/>
                </a:solidFill>
              </a:rPr>
              <a:t>Proof for infinite substrate:</a:t>
            </a:r>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22</a:t>
            </a:fld>
            <a:endParaRPr lang="en-US" dirty="0"/>
          </a:p>
        </p:txBody>
      </p:sp>
      <p:sp>
        <p:nvSpPr>
          <p:cNvPr id="3" name="Rectangle 2">
            <a:extLst>
              <a:ext uri="{FF2B5EF4-FFF2-40B4-BE49-F238E27FC236}">
                <a16:creationId xmlns:a16="http://schemas.microsoft.com/office/drawing/2014/main" id="{651F1F43-E976-C348-7E03-951BA9720E61}"/>
              </a:ext>
            </a:extLst>
          </p:cNvPr>
          <p:cNvSpPr txBox="1">
            <a:spLocks noChangeArrowheads="1"/>
          </p:cNvSpPr>
          <p:nvPr/>
        </p:nvSpPr>
        <p:spPr bwMode="auto">
          <a:xfrm>
            <a:off x="2203450" y="184151"/>
            <a:ext cx="8216900" cy="647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600" b="1" kern="0" dirty="0">
                <a:solidFill>
                  <a:srgbClr val="FF9933"/>
                </a:solidFill>
                <a:effectLst>
                  <a:outerShdw blurRad="38100" dist="38100" dir="2700000" algn="tl">
                    <a:srgbClr val="C0C0C0"/>
                  </a:outerShdw>
                </a:effectLst>
              </a:rPr>
              <a:t>Proof (Infinite Substrate) (cont.)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2"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5373"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5374"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5375"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graphicFrame>
        <p:nvGraphicFramePr>
          <p:cNvPr id="15362" name="Object 30"/>
          <p:cNvGraphicFramePr>
            <a:graphicFrameLocks noChangeAspect="1"/>
          </p:cNvGraphicFramePr>
          <p:nvPr>
            <p:extLst>
              <p:ext uri="{D42A27DB-BD31-4B8C-83A1-F6EECF244321}">
                <p14:modId xmlns:p14="http://schemas.microsoft.com/office/powerpoint/2010/main" val="3316581591"/>
              </p:ext>
            </p:extLst>
          </p:nvPr>
        </p:nvGraphicFramePr>
        <p:xfrm>
          <a:off x="2058989" y="1428751"/>
          <a:ext cx="1343025" cy="455613"/>
        </p:xfrm>
        <a:graphic>
          <a:graphicData uri="http://schemas.openxmlformats.org/presentationml/2006/ole">
            <mc:AlternateContent xmlns:mc="http://schemas.openxmlformats.org/markup-compatibility/2006">
              <mc:Choice xmlns:v="urn:schemas-microsoft-com:vml" Requires="v">
                <p:oleObj spid="_x0000_s18470" name="Equation" r:id="rId3" imgW="748975" imgH="253890" progId="Equation.DSMT4">
                  <p:embed/>
                </p:oleObj>
              </mc:Choice>
              <mc:Fallback>
                <p:oleObj name="Equation" r:id="rId3" imgW="748975" imgH="253890" progId="Equation.DSMT4">
                  <p:embed/>
                  <p:pic>
                    <p:nvPicPr>
                      <p:cNvPr id="0" name="Picture 26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8989" y="1428751"/>
                        <a:ext cx="1343025"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63" name="Object 31"/>
          <p:cNvGraphicFramePr>
            <a:graphicFrameLocks noChangeAspect="1"/>
          </p:cNvGraphicFramePr>
          <p:nvPr>
            <p:extLst>
              <p:ext uri="{D42A27DB-BD31-4B8C-83A1-F6EECF244321}">
                <p14:modId xmlns:p14="http://schemas.microsoft.com/office/powerpoint/2010/main" val="1095901609"/>
              </p:ext>
            </p:extLst>
          </p:nvPr>
        </p:nvGraphicFramePr>
        <p:xfrm>
          <a:off x="1966914" y="2032001"/>
          <a:ext cx="1527175" cy="442913"/>
        </p:xfrm>
        <a:graphic>
          <a:graphicData uri="http://schemas.openxmlformats.org/presentationml/2006/ole">
            <mc:AlternateContent xmlns:mc="http://schemas.openxmlformats.org/markup-compatibility/2006">
              <mc:Choice xmlns:v="urn:schemas-microsoft-com:vml" Requires="v">
                <p:oleObj spid="_x0000_s18471" name="Equation" r:id="rId5" imgW="863225" imgH="253890" progId="Equation.DSMT4">
                  <p:embed/>
                </p:oleObj>
              </mc:Choice>
              <mc:Fallback>
                <p:oleObj name="Equation" r:id="rId5" imgW="863225" imgH="253890" progId="Equation.DSMT4">
                  <p:embed/>
                  <p:pic>
                    <p:nvPicPr>
                      <p:cNvPr id="0" name="Picture 26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66914" y="2032001"/>
                        <a:ext cx="1527175" cy="442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377" name="Rectangle 32"/>
          <p:cNvSpPr>
            <a:spLocks noChangeArrowheads="1"/>
          </p:cNvSpPr>
          <p:nvPr/>
        </p:nvSpPr>
        <p:spPr bwMode="auto">
          <a:xfrm>
            <a:off x="1339851" y="5392739"/>
            <a:ext cx="98234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sz="2000" dirty="0"/>
              <a:t>Note: </a:t>
            </a:r>
            <a:r>
              <a:rPr lang="en-US" altLang="en-US" sz="2000" b="0" dirty="0"/>
              <a:t>The electric current on the ground has been neglected (it does not radiate).</a:t>
            </a:r>
          </a:p>
        </p:txBody>
      </p:sp>
      <p:sp>
        <p:nvSpPr>
          <p:cNvPr id="15378" name="Rectangle 11"/>
          <p:cNvSpPr>
            <a:spLocks noChangeArrowheads="1"/>
          </p:cNvSpPr>
          <p:nvPr/>
        </p:nvSpPr>
        <p:spPr bwMode="auto">
          <a:xfrm>
            <a:off x="5410200" y="1955801"/>
            <a:ext cx="39624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b="0" dirty="0">
                <a:solidFill>
                  <a:srgbClr val="0000FF"/>
                </a:solidFill>
              </a:rPr>
              <a:t>Note the inward pointing normal</a:t>
            </a:r>
          </a:p>
        </p:txBody>
      </p:sp>
      <p:graphicFrame>
        <p:nvGraphicFramePr>
          <p:cNvPr id="15364" name="Object 36"/>
          <p:cNvGraphicFramePr>
            <a:graphicFrameLocks noChangeAspect="1"/>
          </p:cNvGraphicFramePr>
          <p:nvPr>
            <p:extLst>
              <p:ext uri="{D42A27DB-BD31-4B8C-83A1-F6EECF244321}">
                <p14:modId xmlns:p14="http://schemas.microsoft.com/office/powerpoint/2010/main" val="378851980"/>
              </p:ext>
            </p:extLst>
          </p:nvPr>
        </p:nvGraphicFramePr>
        <p:xfrm>
          <a:off x="8693150" y="1908176"/>
          <a:ext cx="292100" cy="398463"/>
        </p:xfrm>
        <a:graphic>
          <a:graphicData uri="http://schemas.openxmlformats.org/presentationml/2006/ole">
            <mc:AlternateContent xmlns:mc="http://schemas.openxmlformats.org/markup-compatibility/2006">
              <mc:Choice xmlns:v="urn:schemas-microsoft-com:vml" Requires="v">
                <p:oleObj spid="_x0000_s18472" name="Equation" r:id="rId7" imgW="165028" imgH="228501" progId="Equation.DSMT4">
                  <p:embed/>
                </p:oleObj>
              </mc:Choice>
              <mc:Fallback>
                <p:oleObj name="Equation" r:id="rId7" imgW="165028" imgH="228501" progId="Equation.DSMT4">
                  <p:embed/>
                  <p:pic>
                    <p:nvPicPr>
                      <p:cNvPr id="0" name="Picture 26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693150" y="1908176"/>
                        <a:ext cx="292100" cy="398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23</a:t>
            </a:fld>
            <a:endParaRPr lang="en-US" dirty="0"/>
          </a:p>
        </p:txBody>
      </p:sp>
      <p:grpSp>
        <p:nvGrpSpPr>
          <p:cNvPr id="36" name="Group 35"/>
          <p:cNvGrpSpPr/>
          <p:nvPr/>
        </p:nvGrpSpPr>
        <p:grpSpPr>
          <a:xfrm>
            <a:off x="3694114" y="2703513"/>
            <a:ext cx="4675187" cy="1376362"/>
            <a:chOff x="2411413" y="3173413"/>
            <a:chExt cx="4675187" cy="1376362"/>
          </a:xfrm>
        </p:grpSpPr>
        <p:sp>
          <p:nvSpPr>
            <p:cNvPr id="15379" name="Rectangle 8"/>
            <p:cNvSpPr>
              <a:spLocks noChangeArrowheads="1"/>
            </p:cNvSpPr>
            <p:nvPr/>
          </p:nvSpPr>
          <p:spPr bwMode="auto">
            <a:xfrm>
              <a:off x="2420938" y="3716338"/>
              <a:ext cx="3862387" cy="69373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5380" name="Line 9"/>
            <p:cNvSpPr>
              <a:spLocks noChangeShapeType="1"/>
            </p:cNvSpPr>
            <p:nvPr/>
          </p:nvSpPr>
          <p:spPr bwMode="auto">
            <a:xfrm>
              <a:off x="2411413" y="4435475"/>
              <a:ext cx="3879850"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81" name="Line 10"/>
            <p:cNvSpPr>
              <a:spLocks noChangeShapeType="1"/>
            </p:cNvSpPr>
            <p:nvPr/>
          </p:nvSpPr>
          <p:spPr bwMode="auto">
            <a:xfrm>
              <a:off x="6497638" y="4424363"/>
              <a:ext cx="287337"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5365" name="Object 11"/>
            <p:cNvGraphicFramePr>
              <a:graphicFrameLocks noChangeAspect="1"/>
            </p:cNvGraphicFramePr>
            <p:nvPr/>
          </p:nvGraphicFramePr>
          <p:xfrm>
            <a:off x="6872288" y="4314825"/>
            <a:ext cx="214312" cy="234950"/>
          </p:xfrm>
          <a:graphic>
            <a:graphicData uri="http://schemas.openxmlformats.org/presentationml/2006/ole">
              <mc:AlternateContent xmlns:mc="http://schemas.openxmlformats.org/markup-compatibility/2006">
                <mc:Choice xmlns:v="urn:schemas-microsoft-com:vml" Requires="v">
                  <p:oleObj spid="_x0000_s18473" name="Equation" r:id="rId9" imgW="126835" imgH="139518" progId="Equation.DSMT4">
                    <p:embed/>
                  </p:oleObj>
                </mc:Choice>
                <mc:Fallback>
                  <p:oleObj name="Equation" r:id="rId9" imgW="126835" imgH="139518" progId="Equation.DSMT4">
                    <p:embed/>
                    <p:pic>
                      <p:nvPicPr>
                        <p:cNvPr id="0" name="Picture 25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72288" y="4314825"/>
                          <a:ext cx="214312" cy="234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366" name="Object 13"/>
            <p:cNvGraphicFramePr>
              <a:graphicFrameLocks noChangeAspect="1"/>
            </p:cNvGraphicFramePr>
            <p:nvPr/>
          </p:nvGraphicFramePr>
          <p:xfrm>
            <a:off x="4221781" y="3944203"/>
            <a:ext cx="583760" cy="267125"/>
          </p:xfrm>
          <a:graphic>
            <a:graphicData uri="http://schemas.openxmlformats.org/presentationml/2006/ole">
              <mc:AlternateContent xmlns:mc="http://schemas.openxmlformats.org/markup-compatibility/2006">
                <mc:Choice xmlns:v="urn:schemas-microsoft-com:vml" Requires="v">
                  <p:oleObj spid="_x0000_s18474" name="Equation" r:id="rId11" imgW="444307" imgH="203112" progId="Equation.DSMT4">
                    <p:embed/>
                  </p:oleObj>
                </mc:Choice>
                <mc:Fallback>
                  <p:oleObj name="Equation" r:id="rId11" imgW="444307" imgH="203112" progId="Equation.DSMT4">
                    <p:embed/>
                    <p:pic>
                      <p:nvPicPr>
                        <p:cNvPr id="0" name="Picture 25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21781" y="3944203"/>
                          <a:ext cx="583760" cy="267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382" name="Rectangle 14"/>
            <p:cNvSpPr>
              <a:spLocks noChangeArrowheads="1"/>
            </p:cNvSpPr>
            <p:nvPr/>
          </p:nvSpPr>
          <p:spPr bwMode="auto">
            <a:xfrm>
              <a:off x="3898900" y="3763963"/>
              <a:ext cx="1362075" cy="576262"/>
            </a:xfrm>
            <a:prstGeom prst="rect">
              <a:avLst/>
            </a:prstGeom>
            <a:noFill/>
            <a:ln w="2857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5383" name="Line 16"/>
            <p:cNvSpPr>
              <a:spLocks noChangeShapeType="1"/>
            </p:cNvSpPr>
            <p:nvPr/>
          </p:nvSpPr>
          <p:spPr bwMode="auto">
            <a:xfrm>
              <a:off x="4322763" y="3763963"/>
              <a:ext cx="623887"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84" name="Oval 17"/>
            <p:cNvSpPr>
              <a:spLocks noChangeArrowheads="1"/>
            </p:cNvSpPr>
            <p:nvPr/>
          </p:nvSpPr>
          <p:spPr bwMode="auto">
            <a:xfrm>
              <a:off x="3616325" y="4124325"/>
              <a:ext cx="180975" cy="185737"/>
            </a:xfrm>
            <a:prstGeom prst="ellipse">
              <a:avLst/>
            </a:pr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5385" name="Line 18"/>
            <p:cNvSpPr>
              <a:spLocks noChangeShapeType="1"/>
            </p:cNvSpPr>
            <p:nvPr/>
          </p:nvSpPr>
          <p:spPr bwMode="auto">
            <a:xfrm flipV="1">
              <a:off x="3644900" y="4152900"/>
              <a:ext cx="133350"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86" name="Line 19"/>
            <p:cNvSpPr>
              <a:spLocks noChangeShapeType="1"/>
            </p:cNvSpPr>
            <p:nvPr/>
          </p:nvSpPr>
          <p:spPr bwMode="auto">
            <a:xfrm flipH="1" flipV="1">
              <a:off x="3635375" y="4152900"/>
              <a:ext cx="142875"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87" name="Oval 20"/>
            <p:cNvSpPr>
              <a:spLocks noChangeArrowheads="1"/>
            </p:cNvSpPr>
            <p:nvPr/>
          </p:nvSpPr>
          <p:spPr bwMode="auto">
            <a:xfrm>
              <a:off x="5346700" y="3789363"/>
              <a:ext cx="180975" cy="185737"/>
            </a:xfrm>
            <a:prstGeom prst="ellipse">
              <a:avLst/>
            </a:pr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5388" name="Oval 21"/>
            <p:cNvSpPr>
              <a:spLocks noChangeArrowheads="1"/>
            </p:cNvSpPr>
            <p:nvPr/>
          </p:nvSpPr>
          <p:spPr bwMode="auto">
            <a:xfrm>
              <a:off x="5403850" y="3851275"/>
              <a:ext cx="66675" cy="66675"/>
            </a:xfrm>
            <a:prstGeom prst="ellipse">
              <a:avLst/>
            </a:prstGeom>
            <a:solidFill>
              <a:srgbClr val="0066FF"/>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5389" name="Oval 22"/>
            <p:cNvSpPr>
              <a:spLocks noChangeArrowheads="1"/>
            </p:cNvSpPr>
            <p:nvPr/>
          </p:nvSpPr>
          <p:spPr bwMode="auto">
            <a:xfrm>
              <a:off x="5353050" y="4105275"/>
              <a:ext cx="180975" cy="185737"/>
            </a:xfrm>
            <a:prstGeom prst="ellipse">
              <a:avLst/>
            </a:pr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5390" name="Oval 23"/>
            <p:cNvSpPr>
              <a:spLocks noChangeArrowheads="1"/>
            </p:cNvSpPr>
            <p:nvPr/>
          </p:nvSpPr>
          <p:spPr bwMode="auto">
            <a:xfrm>
              <a:off x="5413375" y="4167188"/>
              <a:ext cx="66675" cy="66675"/>
            </a:xfrm>
            <a:prstGeom prst="ellipse">
              <a:avLst/>
            </a:prstGeom>
            <a:solidFill>
              <a:srgbClr val="0066FF"/>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5391" name="Oval 24"/>
            <p:cNvSpPr>
              <a:spLocks noChangeArrowheads="1"/>
            </p:cNvSpPr>
            <p:nvPr/>
          </p:nvSpPr>
          <p:spPr bwMode="auto">
            <a:xfrm>
              <a:off x="3616325" y="3821113"/>
              <a:ext cx="180975" cy="185737"/>
            </a:xfrm>
            <a:prstGeom prst="ellipse">
              <a:avLst/>
            </a:pr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5392" name="Line 25"/>
            <p:cNvSpPr>
              <a:spLocks noChangeShapeType="1"/>
            </p:cNvSpPr>
            <p:nvPr/>
          </p:nvSpPr>
          <p:spPr bwMode="auto">
            <a:xfrm flipV="1">
              <a:off x="3644900" y="3849688"/>
              <a:ext cx="133350"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3" name="Line 26"/>
            <p:cNvSpPr>
              <a:spLocks noChangeShapeType="1"/>
            </p:cNvSpPr>
            <p:nvPr/>
          </p:nvSpPr>
          <p:spPr bwMode="auto">
            <a:xfrm flipH="1" flipV="1">
              <a:off x="3635375" y="3849688"/>
              <a:ext cx="142875"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5367" name="Object 27"/>
            <p:cNvGraphicFramePr>
              <a:graphicFrameLocks noChangeAspect="1"/>
            </p:cNvGraphicFramePr>
            <p:nvPr/>
          </p:nvGraphicFramePr>
          <p:xfrm>
            <a:off x="5641975" y="3776663"/>
            <a:ext cx="449262" cy="442912"/>
          </p:xfrm>
          <a:graphic>
            <a:graphicData uri="http://schemas.openxmlformats.org/presentationml/2006/ole">
              <mc:AlternateContent xmlns:mc="http://schemas.openxmlformats.org/markup-compatibility/2006">
                <mc:Choice xmlns:v="urn:schemas-microsoft-com:vml" Requires="v">
                  <p:oleObj spid="_x0000_s18475" name="Equation" r:id="rId13" imgW="253780" imgH="253780" progId="Equation.DSMT4">
                    <p:embed/>
                  </p:oleObj>
                </mc:Choice>
                <mc:Fallback>
                  <p:oleObj name="Equation" r:id="rId13" imgW="253780" imgH="253780" progId="Equation.DSMT4">
                    <p:embed/>
                    <p:pic>
                      <p:nvPicPr>
                        <p:cNvPr id="0" name="Picture 26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641975" y="3776663"/>
                          <a:ext cx="449262" cy="442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368" name="Object 28"/>
            <p:cNvGraphicFramePr>
              <a:graphicFrameLocks noChangeAspect="1"/>
            </p:cNvGraphicFramePr>
            <p:nvPr/>
          </p:nvGraphicFramePr>
          <p:xfrm>
            <a:off x="4432300" y="3173413"/>
            <a:ext cx="341312" cy="455612"/>
          </p:xfrm>
          <a:graphic>
            <a:graphicData uri="http://schemas.openxmlformats.org/presentationml/2006/ole">
              <mc:AlternateContent xmlns:mc="http://schemas.openxmlformats.org/markup-compatibility/2006">
                <mc:Choice xmlns:v="urn:schemas-microsoft-com:vml" Requires="v">
                  <p:oleObj spid="_x0000_s18476" name="Equation" r:id="rId15" imgW="190417" imgH="253890" progId="Equation.DSMT4">
                    <p:embed/>
                  </p:oleObj>
                </mc:Choice>
                <mc:Fallback>
                  <p:oleObj name="Equation" r:id="rId15" imgW="190417" imgH="253890" progId="Equation.DSMT4">
                    <p:embed/>
                    <p:pic>
                      <p:nvPicPr>
                        <p:cNvPr id="0" name="Picture 26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32300" y="3173413"/>
                          <a:ext cx="341312"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69" name="Object 29"/>
            <p:cNvGraphicFramePr>
              <a:graphicFrameLocks noChangeAspect="1"/>
            </p:cNvGraphicFramePr>
            <p:nvPr/>
          </p:nvGraphicFramePr>
          <p:xfrm>
            <a:off x="2932113" y="3875088"/>
            <a:ext cx="538162" cy="369887"/>
          </p:xfrm>
          <a:graphic>
            <a:graphicData uri="http://schemas.openxmlformats.org/presentationml/2006/ole">
              <mc:AlternateContent xmlns:mc="http://schemas.openxmlformats.org/markup-compatibility/2006">
                <mc:Choice xmlns:v="urn:schemas-microsoft-com:vml" Requires="v">
                  <p:oleObj spid="_x0000_s18477" name="Equation" r:id="rId17" imgW="368140" imgH="253890" progId="Equation.DSMT4">
                    <p:embed/>
                  </p:oleObj>
                </mc:Choice>
                <mc:Fallback>
                  <p:oleObj name="Equation" r:id="rId17" imgW="368140" imgH="253890" progId="Equation.DSMT4">
                    <p:embed/>
                    <p:pic>
                      <p:nvPicPr>
                        <p:cNvPr id="0" name="Picture 26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932113" y="3875088"/>
                          <a:ext cx="538162" cy="369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 name="Line 10"/>
            <p:cNvSpPr>
              <a:spLocks noChangeShapeType="1"/>
            </p:cNvSpPr>
            <p:nvPr/>
          </p:nvSpPr>
          <p:spPr bwMode="auto">
            <a:xfrm flipH="1">
              <a:off x="4985011" y="3948964"/>
              <a:ext cx="287337"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5626" name="Object 266"/>
            <p:cNvGraphicFramePr>
              <a:graphicFrameLocks noChangeAspect="1"/>
            </p:cNvGraphicFramePr>
            <p:nvPr/>
          </p:nvGraphicFramePr>
          <p:xfrm>
            <a:off x="4992996" y="3985143"/>
            <a:ext cx="234097" cy="286414"/>
          </p:xfrm>
          <a:graphic>
            <a:graphicData uri="http://schemas.openxmlformats.org/presentationml/2006/ole">
              <mc:AlternateContent xmlns:mc="http://schemas.openxmlformats.org/markup-compatibility/2006">
                <mc:Choice xmlns:v="urn:schemas-microsoft-com:vml" Requires="v">
                  <p:oleObj spid="_x0000_s18478" name="Equation" r:id="rId19" imgW="165028" imgH="228501" progId="Equation.DSMT4">
                    <p:embed/>
                  </p:oleObj>
                </mc:Choice>
                <mc:Fallback>
                  <p:oleObj name="Equation" r:id="rId19" imgW="165028" imgH="228501" progId="Equation.DSMT4">
                    <p:embed/>
                    <p:pic>
                      <p:nvPicPr>
                        <p:cNvPr id="0" name="Picture 26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992996" y="3985143"/>
                          <a:ext cx="234097" cy="2864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3" name="Rectangle 2">
            <a:extLst>
              <a:ext uri="{FF2B5EF4-FFF2-40B4-BE49-F238E27FC236}">
                <a16:creationId xmlns:a16="http://schemas.microsoft.com/office/drawing/2014/main" id="{71D08378-32B9-6668-0C14-57CE36BD18C2}"/>
              </a:ext>
            </a:extLst>
          </p:cNvPr>
          <p:cNvSpPr txBox="1">
            <a:spLocks noChangeArrowheads="1"/>
          </p:cNvSpPr>
          <p:nvPr/>
        </p:nvSpPr>
        <p:spPr bwMode="auto">
          <a:xfrm>
            <a:off x="2203450" y="184151"/>
            <a:ext cx="8216900" cy="647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600" b="1" kern="0" dirty="0">
                <a:solidFill>
                  <a:srgbClr val="FF9933"/>
                </a:solidFill>
                <a:effectLst>
                  <a:outerShdw blurRad="38100" dist="38100" dir="2700000" algn="tl">
                    <a:srgbClr val="C0C0C0"/>
                  </a:outerShdw>
                </a:effectLst>
              </a:rPr>
              <a:t>Proof (Infinite Substrate) (cont.)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1"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6392"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6393"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6394"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6395" name="Rectangle 7"/>
          <p:cNvSpPr>
            <a:spLocks noChangeArrowheads="1"/>
          </p:cNvSpPr>
          <p:nvPr/>
        </p:nvSpPr>
        <p:spPr bwMode="auto">
          <a:xfrm>
            <a:off x="2217739" y="1187451"/>
            <a:ext cx="171040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FF3300"/>
                </a:solidFill>
              </a:rPr>
              <a:t>Exterior Fields:</a:t>
            </a:r>
          </a:p>
        </p:txBody>
      </p:sp>
      <p:graphicFrame>
        <p:nvGraphicFramePr>
          <p:cNvPr id="16386" name="Object 8"/>
          <p:cNvGraphicFramePr>
            <a:graphicFrameLocks noChangeAspect="1"/>
          </p:cNvGraphicFramePr>
          <p:nvPr/>
        </p:nvGraphicFramePr>
        <p:xfrm>
          <a:off x="4338639" y="1373189"/>
          <a:ext cx="2968625" cy="617537"/>
        </p:xfrm>
        <a:graphic>
          <a:graphicData uri="http://schemas.openxmlformats.org/presentationml/2006/ole">
            <mc:AlternateContent xmlns:mc="http://schemas.openxmlformats.org/markup-compatibility/2006">
              <mc:Choice xmlns:v="urn:schemas-microsoft-com:vml" Requires="v">
                <p:oleObj spid="_x0000_s19470" name="Equation" r:id="rId3" imgW="1485255" imgH="304668" progId="Equation.DSMT4">
                  <p:embed/>
                </p:oleObj>
              </mc:Choice>
              <mc:Fallback>
                <p:oleObj name="Equation" r:id="rId3" imgW="1485255" imgH="304668" progId="Equation.DSMT4">
                  <p:embed/>
                  <p:pic>
                    <p:nvPicPr>
                      <p:cNvPr id="0" name="Picture 9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38639" y="1373189"/>
                        <a:ext cx="2968625" cy="617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387" name="Object 9"/>
          <p:cNvGraphicFramePr>
            <a:graphicFrameLocks noChangeAspect="1"/>
          </p:cNvGraphicFramePr>
          <p:nvPr>
            <p:extLst>
              <p:ext uri="{D42A27DB-BD31-4B8C-83A1-F6EECF244321}">
                <p14:modId xmlns:p14="http://schemas.microsoft.com/office/powerpoint/2010/main" val="294158243"/>
              </p:ext>
            </p:extLst>
          </p:nvPr>
        </p:nvGraphicFramePr>
        <p:xfrm>
          <a:off x="3544888" y="2397125"/>
          <a:ext cx="4349750" cy="495300"/>
        </p:xfrm>
        <a:graphic>
          <a:graphicData uri="http://schemas.openxmlformats.org/presentationml/2006/ole">
            <mc:AlternateContent xmlns:mc="http://schemas.openxmlformats.org/markup-compatibility/2006">
              <mc:Choice xmlns:v="urn:schemas-microsoft-com:vml" Requires="v">
                <p:oleObj spid="_x0000_s19471" name="Equation" r:id="rId5" imgW="2082600" imgH="241200" progId="Equation.DSMT4">
                  <p:embed/>
                </p:oleObj>
              </mc:Choice>
              <mc:Fallback>
                <p:oleObj name="Equation" r:id="rId5" imgW="2082600" imgH="241200" progId="Equation.DSMT4">
                  <p:embed/>
                  <p:pic>
                    <p:nvPicPr>
                      <p:cNvPr id="0" name="Picture 100"/>
                      <p:cNvPicPr>
                        <a:picLocks noChangeAspect="1" noChangeArrowheads="1"/>
                      </p:cNvPicPr>
                      <p:nvPr/>
                    </p:nvPicPr>
                    <p:blipFill>
                      <a:blip r:embed="rId6"/>
                      <a:srcRect/>
                      <a:stretch>
                        <a:fillRect/>
                      </a:stretch>
                    </p:blipFill>
                    <p:spPr bwMode="auto">
                      <a:xfrm>
                        <a:off x="3544888" y="2397125"/>
                        <a:ext cx="4349750"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96" name="Rectangle 10"/>
          <p:cNvSpPr>
            <a:spLocks noChangeArrowheads="1"/>
          </p:cNvSpPr>
          <p:nvPr/>
        </p:nvSpPr>
        <p:spPr bwMode="auto">
          <a:xfrm>
            <a:off x="1225551" y="3381876"/>
            <a:ext cx="99821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b="0" dirty="0">
                <a:solidFill>
                  <a:srgbClr val="0000FF"/>
                </a:solidFill>
              </a:rPr>
              <a:t>(The equivalent electric current is the same as the electric current in the electric current model.) </a:t>
            </a:r>
          </a:p>
        </p:txBody>
      </p:sp>
      <p:graphicFrame>
        <p:nvGraphicFramePr>
          <p:cNvPr id="16388" name="Object 12"/>
          <p:cNvGraphicFramePr>
            <a:graphicFrameLocks noChangeAspect="1"/>
          </p:cNvGraphicFramePr>
          <p:nvPr>
            <p:extLst>
              <p:ext uri="{D42A27DB-BD31-4B8C-83A1-F6EECF244321}">
                <p14:modId xmlns:p14="http://schemas.microsoft.com/office/powerpoint/2010/main" val="4219283654"/>
              </p:ext>
            </p:extLst>
          </p:nvPr>
        </p:nvGraphicFramePr>
        <p:xfrm>
          <a:off x="2479676" y="4235450"/>
          <a:ext cx="1890713" cy="1892300"/>
        </p:xfrm>
        <a:graphic>
          <a:graphicData uri="http://schemas.openxmlformats.org/presentationml/2006/ole">
            <mc:AlternateContent xmlns:mc="http://schemas.openxmlformats.org/markup-compatibility/2006">
              <mc:Choice xmlns:v="urn:schemas-microsoft-com:vml" Requires="v">
                <p:oleObj spid="_x0000_s19472" name="Equation" r:id="rId7" imgW="1040948" imgH="1040948" progId="Equation.DSMT4">
                  <p:embed/>
                </p:oleObj>
              </mc:Choice>
              <mc:Fallback>
                <p:oleObj name="Equation" r:id="rId7" imgW="1040948" imgH="1040948" progId="Equation.DSMT4">
                  <p:embed/>
                  <p:pic>
                    <p:nvPicPr>
                      <p:cNvPr id="0" name="Picture 1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79676" y="4235450"/>
                        <a:ext cx="1890713" cy="189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98" name="Rectangle 13"/>
          <p:cNvSpPr>
            <a:spLocks noChangeArrowheads="1"/>
          </p:cNvSpPr>
          <p:nvPr/>
        </p:nvSpPr>
        <p:spPr bwMode="auto">
          <a:xfrm>
            <a:off x="4895850" y="5645151"/>
            <a:ext cx="66484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b="0" dirty="0">
                <a:solidFill>
                  <a:srgbClr val="0000FF"/>
                </a:solidFill>
              </a:rPr>
              <a:t>(The equivalent magnetic current is the negative of the magnetic current in the magnetic current model.) </a:t>
            </a:r>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24</a:t>
            </a:fld>
            <a:endParaRPr lang="en-US" dirty="0"/>
          </a:p>
        </p:txBody>
      </p:sp>
      <p:sp>
        <p:nvSpPr>
          <p:cNvPr id="3" name="Rectangle 2">
            <a:extLst>
              <a:ext uri="{FF2B5EF4-FFF2-40B4-BE49-F238E27FC236}">
                <a16:creationId xmlns:a16="http://schemas.microsoft.com/office/drawing/2014/main" id="{430C8A20-202C-35F0-520C-540CC030A863}"/>
              </a:ext>
            </a:extLst>
          </p:cNvPr>
          <p:cNvSpPr txBox="1">
            <a:spLocks noChangeArrowheads="1"/>
          </p:cNvSpPr>
          <p:nvPr/>
        </p:nvSpPr>
        <p:spPr bwMode="auto">
          <a:xfrm>
            <a:off x="2203450" y="184151"/>
            <a:ext cx="8216900" cy="647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600" b="1" kern="0" dirty="0">
                <a:solidFill>
                  <a:srgbClr val="FF9933"/>
                </a:solidFill>
                <a:effectLst>
                  <a:outerShdw blurRad="38100" dist="38100" dir="2700000" algn="tl">
                    <a:srgbClr val="C0C0C0"/>
                  </a:outerShdw>
                </a:effectLst>
              </a:rPr>
              <a:t>Proof (Infinite Substrate) (cont.)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4"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7415"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7416"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7417"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7418" name="Rectangle 7"/>
          <p:cNvSpPr>
            <a:spLocks noChangeArrowheads="1"/>
          </p:cNvSpPr>
          <p:nvPr/>
        </p:nvSpPr>
        <p:spPr bwMode="auto">
          <a:xfrm>
            <a:off x="3526448" y="1415072"/>
            <a:ext cx="86970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0000FF"/>
                </a:solidFill>
              </a:rPr>
              <a:t>Hence</a:t>
            </a:r>
          </a:p>
        </p:txBody>
      </p:sp>
      <p:sp>
        <p:nvSpPr>
          <p:cNvPr id="17419" name="Rectangle 8"/>
          <p:cNvSpPr>
            <a:spLocks noChangeArrowheads="1"/>
          </p:cNvSpPr>
          <p:nvPr/>
        </p:nvSpPr>
        <p:spPr bwMode="auto">
          <a:xfrm>
            <a:off x="3970520" y="3458309"/>
            <a:ext cx="3386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0000FF"/>
                </a:solidFill>
              </a:rPr>
              <a:t>or</a:t>
            </a:r>
          </a:p>
        </p:txBody>
      </p:sp>
      <p:graphicFrame>
        <p:nvGraphicFramePr>
          <p:cNvPr id="17410" name="Object 8"/>
          <p:cNvGraphicFramePr>
            <a:graphicFrameLocks noChangeAspect="1"/>
          </p:cNvGraphicFramePr>
          <p:nvPr>
            <p:extLst>
              <p:ext uri="{D42A27DB-BD31-4B8C-83A1-F6EECF244321}">
                <p14:modId xmlns:p14="http://schemas.microsoft.com/office/powerpoint/2010/main" val="808472736"/>
              </p:ext>
            </p:extLst>
          </p:nvPr>
        </p:nvGraphicFramePr>
        <p:xfrm>
          <a:off x="4206876" y="1950550"/>
          <a:ext cx="3298825" cy="617537"/>
        </p:xfrm>
        <a:graphic>
          <a:graphicData uri="http://schemas.openxmlformats.org/presentationml/2006/ole">
            <mc:AlternateContent xmlns:mc="http://schemas.openxmlformats.org/markup-compatibility/2006">
              <mc:Choice xmlns:v="urn:schemas-microsoft-com:vml" Requires="v">
                <p:oleObj spid="_x0000_s20490" name="Equation" r:id="rId3" imgW="1651000" imgH="304800" progId="Equation.DSMT4">
                  <p:embed/>
                </p:oleObj>
              </mc:Choice>
              <mc:Fallback>
                <p:oleObj name="Equation" r:id="rId3" imgW="1651000" imgH="304800" progId="Equation.DSMT4">
                  <p:embed/>
                  <p:pic>
                    <p:nvPicPr>
                      <p:cNvPr id="0" name="Picture 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06876" y="1950550"/>
                        <a:ext cx="3298825" cy="617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411" name="Object 14"/>
          <p:cNvGraphicFramePr>
            <a:graphicFrameLocks noChangeAspect="1"/>
          </p:cNvGraphicFramePr>
          <p:nvPr>
            <p:extLst>
              <p:ext uri="{D42A27DB-BD31-4B8C-83A1-F6EECF244321}">
                <p14:modId xmlns:p14="http://schemas.microsoft.com/office/powerpoint/2010/main" val="912418347"/>
              </p:ext>
            </p:extLst>
          </p:nvPr>
        </p:nvGraphicFramePr>
        <p:xfrm>
          <a:off x="4410443" y="4006119"/>
          <a:ext cx="2689225" cy="617537"/>
        </p:xfrm>
        <a:graphic>
          <a:graphicData uri="http://schemas.openxmlformats.org/presentationml/2006/ole">
            <mc:AlternateContent xmlns:mc="http://schemas.openxmlformats.org/markup-compatibility/2006">
              <mc:Choice xmlns:v="urn:schemas-microsoft-com:vml" Requires="v">
                <p:oleObj spid="_x0000_s20491" name="Equation" r:id="rId5" imgW="1345616" imgH="304668" progId="Equation.DSMT4">
                  <p:embed/>
                </p:oleObj>
              </mc:Choice>
              <mc:Fallback>
                <p:oleObj name="Equation" r:id="rId5" imgW="1345616" imgH="304668" progId="Equation.DSMT4">
                  <p:embed/>
                  <p:pic>
                    <p:nvPicPr>
                      <p:cNvPr id="0" name="Picture 6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10443" y="4006119"/>
                        <a:ext cx="2689225" cy="617537"/>
                      </a:xfrm>
                      <a:prstGeom prst="rect">
                        <a:avLst/>
                      </a:prstGeom>
                      <a:solidFill>
                        <a:srgbClr val="CCFFFF"/>
                      </a:solidFill>
                    </p:spPr>
                  </p:pic>
                </p:oleObj>
              </mc:Fallback>
            </mc:AlternateContent>
          </a:graphicData>
        </a:graphic>
      </p:graphicFrame>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25</a:t>
            </a:fld>
            <a:endParaRPr lang="en-US" dirty="0"/>
          </a:p>
        </p:txBody>
      </p:sp>
      <p:sp>
        <p:nvSpPr>
          <p:cNvPr id="3" name="TextBox 2">
            <a:extLst>
              <a:ext uri="{FF2B5EF4-FFF2-40B4-BE49-F238E27FC236}">
                <a16:creationId xmlns:a16="http://schemas.microsoft.com/office/drawing/2014/main" id="{AD6532A0-1CFD-8F55-9E87-812F119A068D}"/>
              </a:ext>
            </a:extLst>
          </p:cNvPr>
          <p:cNvSpPr txBox="1"/>
          <p:nvPr/>
        </p:nvSpPr>
        <p:spPr>
          <a:xfrm>
            <a:off x="4845050" y="5340350"/>
            <a:ext cx="1928733" cy="369332"/>
          </a:xfrm>
          <a:prstGeom prst="rect">
            <a:avLst/>
          </a:prstGeom>
          <a:noFill/>
        </p:spPr>
        <p:txBody>
          <a:bodyPr wrap="none" rtlCol="0">
            <a:spAutoFit/>
          </a:bodyPr>
          <a:lstStyle/>
          <a:p>
            <a:pPr algn="ctr"/>
            <a:r>
              <a:rPr lang="en-US" dirty="0"/>
              <a:t>Proof complete.</a:t>
            </a:r>
          </a:p>
        </p:txBody>
      </p:sp>
      <p:sp>
        <p:nvSpPr>
          <p:cNvPr id="4" name="Rectangle 2">
            <a:extLst>
              <a:ext uri="{FF2B5EF4-FFF2-40B4-BE49-F238E27FC236}">
                <a16:creationId xmlns:a16="http://schemas.microsoft.com/office/drawing/2014/main" id="{36CC5684-20A0-F115-BC3C-3C2EF0B77CAA}"/>
              </a:ext>
            </a:extLst>
          </p:cNvPr>
          <p:cNvSpPr txBox="1">
            <a:spLocks noChangeArrowheads="1"/>
          </p:cNvSpPr>
          <p:nvPr/>
        </p:nvSpPr>
        <p:spPr bwMode="auto">
          <a:xfrm>
            <a:off x="2203450" y="184151"/>
            <a:ext cx="8216900" cy="647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600" b="1" kern="0" dirty="0">
                <a:solidFill>
                  <a:srgbClr val="FF9933"/>
                </a:solidFill>
                <a:effectLst>
                  <a:outerShdw blurRad="38100" dist="38100" dir="2700000" algn="tl">
                    <a:srgbClr val="C0C0C0"/>
                  </a:outerShdw>
                </a:effectLst>
              </a:rPr>
              <a:t>Proof (Infinite Substrate) (cont.)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3" name="Rectangle 2"/>
          <p:cNvSpPr>
            <a:spLocks noGrp="1" noChangeArrowheads="1"/>
          </p:cNvSpPr>
          <p:nvPr>
            <p:ph type="body" sz="half" idx="1"/>
          </p:nvPr>
        </p:nvSpPr>
        <p:spPr>
          <a:xfrm>
            <a:off x="2044700" y="1308101"/>
            <a:ext cx="3517900" cy="454025"/>
          </a:xfrm>
        </p:spPr>
        <p:txBody>
          <a:bodyPr/>
          <a:lstStyle/>
          <a:p>
            <a:pPr eaLnBrk="1" hangingPunct="1">
              <a:buFontTx/>
              <a:buNone/>
            </a:pPr>
            <a:r>
              <a:rPr lang="en-US" altLang="en-US" sz="2000" dirty="0">
                <a:solidFill>
                  <a:srgbClr val="FF0000"/>
                </a:solidFill>
                <a:latin typeface="Arial" panose="020B0604020202020204" pitchFamily="34" charset="0"/>
                <a:cs typeface="Arial" panose="020B0604020202020204" pitchFamily="34" charset="0"/>
              </a:rPr>
              <a:t>Proof for truncated model:</a:t>
            </a:r>
          </a:p>
          <a:p>
            <a:pPr eaLnBrk="1" hangingPunct="1"/>
            <a:endParaRPr lang="en-US" altLang="en-US" sz="2000" dirty="0">
              <a:solidFill>
                <a:srgbClr val="FF0000"/>
              </a:solidFill>
              <a:latin typeface="Arial" panose="020B0604020202020204" pitchFamily="34" charset="0"/>
              <a:cs typeface="Arial" panose="020B0604020202020204" pitchFamily="34" charset="0"/>
            </a:endParaRPr>
          </a:p>
          <a:p>
            <a:pPr eaLnBrk="1" hangingPunct="1"/>
            <a:endParaRPr lang="en-US" altLang="en-US" sz="2000" dirty="0">
              <a:solidFill>
                <a:srgbClr val="FF0000"/>
              </a:solidFill>
              <a:latin typeface="Arial" panose="020B0604020202020204" pitchFamily="34" charset="0"/>
              <a:cs typeface="Arial" panose="020B0604020202020204" pitchFamily="34" charset="0"/>
            </a:endParaRPr>
          </a:p>
          <a:p>
            <a:pPr eaLnBrk="1" hangingPunct="1"/>
            <a:endParaRPr lang="en-US" altLang="en-US" sz="2000" dirty="0">
              <a:solidFill>
                <a:srgbClr val="FF0000"/>
              </a:solidFill>
              <a:latin typeface="Arial" panose="020B0604020202020204" pitchFamily="34" charset="0"/>
              <a:cs typeface="Arial" panose="020B0604020202020204" pitchFamily="34" charset="0"/>
            </a:endParaRPr>
          </a:p>
          <a:p>
            <a:pPr eaLnBrk="1" hangingPunct="1"/>
            <a:endParaRPr lang="en-US" altLang="en-US" sz="2000" dirty="0">
              <a:solidFill>
                <a:srgbClr val="FF0000"/>
              </a:solidFill>
              <a:latin typeface="Arial" panose="020B0604020202020204" pitchFamily="34" charset="0"/>
              <a:cs typeface="Arial" panose="020B0604020202020204" pitchFamily="34" charset="0"/>
            </a:endParaRPr>
          </a:p>
        </p:txBody>
      </p:sp>
      <p:sp>
        <p:nvSpPr>
          <p:cNvPr id="18444" name="Rectangle 3"/>
          <p:cNvSpPr>
            <a:spLocks noChangeArrowheads="1"/>
          </p:cNvSpPr>
          <p:nvPr/>
        </p:nvSpPr>
        <p:spPr bwMode="auto">
          <a:xfrm>
            <a:off x="1524000" y="2991922"/>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8445" name="Rectangle 4"/>
          <p:cNvSpPr>
            <a:spLocks noChangeArrowheads="1"/>
          </p:cNvSpPr>
          <p:nvPr/>
        </p:nvSpPr>
        <p:spPr bwMode="auto">
          <a:xfrm>
            <a:off x="1524000" y="3115747"/>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96262" name="Rectangle 6"/>
          <p:cNvSpPr>
            <a:spLocks noChangeArrowheads="1"/>
          </p:cNvSpPr>
          <p:nvPr/>
        </p:nvSpPr>
        <p:spPr bwMode="auto">
          <a:xfrm>
            <a:off x="2362200" y="50800"/>
            <a:ext cx="7874000" cy="825500"/>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Theorem for Truncated Substrate</a:t>
            </a:r>
          </a:p>
        </p:txBody>
      </p:sp>
      <p:grpSp>
        <p:nvGrpSpPr>
          <p:cNvPr id="18447" name="Group 42"/>
          <p:cNvGrpSpPr>
            <a:grpSpLocks/>
          </p:cNvGrpSpPr>
          <p:nvPr/>
        </p:nvGrpSpPr>
        <p:grpSpPr bwMode="auto">
          <a:xfrm>
            <a:off x="3622675" y="1852613"/>
            <a:ext cx="4675188" cy="1331912"/>
            <a:chOff x="1362" y="1335"/>
            <a:chExt cx="2945" cy="839"/>
          </a:xfrm>
        </p:grpSpPr>
        <p:graphicFrame>
          <p:nvGraphicFramePr>
            <p:cNvPr id="18438" name="Object 9"/>
            <p:cNvGraphicFramePr>
              <a:graphicFrameLocks noChangeAspect="1"/>
            </p:cNvGraphicFramePr>
            <p:nvPr/>
          </p:nvGraphicFramePr>
          <p:xfrm>
            <a:off x="4168" y="1648"/>
            <a:ext cx="64" cy="96"/>
          </p:xfrm>
          <a:graphic>
            <a:graphicData uri="http://schemas.openxmlformats.org/presentationml/2006/ole">
              <mc:AlternateContent xmlns:mc="http://schemas.openxmlformats.org/markup-compatibility/2006">
                <mc:Choice xmlns:v="urn:schemas-microsoft-com:vml" Requires="v">
                  <p:oleObj spid="_x0000_s21538" name="Equation" r:id="rId3" imgW="101512" imgH="152268" progId="Equation.DSMT4">
                    <p:embed/>
                  </p:oleObj>
                </mc:Choice>
                <mc:Fallback>
                  <p:oleObj name="Equation" r:id="rId3" imgW="101512" imgH="152268" progId="Equation.DSMT4">
                    <p:embed/>
                    <p:pic>
                      <p:nvPicPr>
                        <p:cNvPr id="0" name="Picture 26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68" y="1648"/>
                          <a:ext cx="64" cy="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60" name="Line 10"/>
            <p:cNvSpPr>
              <a:spLocks noChangeShapeType="1"/>
            </p:cNvSpPr>
            <p:nvPr/>
          </p:nvSpPr>
          <p:spPr bwMode="auto">
            <a:xfrm>
              <a:off x="1362" y="2110"/>
              <a:ext cx="2444"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1" name="Rectangle 11"/>
            <p:cNvSpPr>
              <a:spLocks noChangeArrowheads="1"/>
            </p:cNvSpPr>
            <p:nvPr/>
          </p:nvSpPr>
          <p:spPr bwMode="auto">
            <a:xfrm>
              <a:off x="2218" y="1648"/>
              <a:ext cx="1011" cy="43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8462" name="Line 12"/>
            <p:cNvSpPr>
              <a:spLocks noChangeShapeType="1"/>
            </p:cNvSpPr>
            <p:nvPr/>
          </p:nvSpPr>
          <p:spPr bwMode="auto">
            <a:xfrm>
              <a:off x="3936" y="2095"/>
              <a:ext cx="181"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8439" name="Object 13"/>
            <p:cNvGraphicFramePr>
              <a:graphicFrameLocks noChangeAspect="1"/>
            </p:cNvGraphicFramePr>
            <p:nvPr/>
          </p:nvGraphicFramePr>
          <p:xfrm>
            <a:off x="4172" y="2026"/>
            <a:ext cx="135" cy="148"/>
          </p:xfrm>
          <a:graphic>
            <a:graphicData uri="http://schemas.openxmlformats.org/presentationml/2006/ole">
              <mc:AlternateContent xmlns:mc="http://schemas.openxmlformats.org/markup-compatibility/2006">
                <mc:Choice xmlns:v="urn:schemas-microsoft-com:vml" Requires="v">
                  <p:oleObj spid="_x0000_s21539" name="Equation" r:id="rId5" imgW="126835" imgH="139518" progId="Equation.DSMT4">
                    <p:embed/>
                  </p:oleObj>
                </mc:Choice>
                <mc:Fallback>
                  <p:oleObj name="Equation" r:id="rId5" imgW="126835" imgH="139518" progId="Equation.DSMT4">
                    <p:embed/>
                    <p:pic>
                      <p:nvPicPr>
                        <p:cNvPr id="0" name="Picture 26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72" y="2026"/>
                          <a:ext cx="135" cy="1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63" name="Rectangle 15"/>
            <p:cNvSpPr>
              <a:spLocks noChangeArrowheads="1"/>
            </p:cNvSpPr>
            <p:nvPr/>
          </p:nvSpPr>
          <p:spPr bwMode="auto">
            <a:xfrm>
              <a:off x="2246" y="1592"/>
              <a:ext cx="952" cy="51"/>
            </a:xfrm>
            <a:prstGeom prst="rect">
              <a:avLst/>
            </a:prstGeom>
            <a:solidFill>
              <a:srgbClr val="FF9900"/>
            </a:solidFill>
            <a:ln w="6350">
              <a:solidFill>
                <a:schemeClr val="tx1"/>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endParaRPr lang="en-US" altLang="en-US" b="0"/>
            </a:p>
          </p:txBody>
        </p:sp>
        <p:graphicFrame>
          <p:nvGraphicFramePr>
            <p:cNvPr id="18440" name="Object 16"/>
            <p:cNvGraphicFramePr>
              <a:graphicFrameLocks noChangeAspect="1"/>
            </p:cNvGraphicFramePr>
            <p:nvPr/>
          </p:nvGraphicFramePr>
          <p:xfrm>
            <a:off x="1960" y="1731"/>
            <a:ext cx="168" cy="214"/>
          </p:xfrm>
          <a:graphic>
            <a:graphicData uri="http://schemas.openxmlformats.org/presentationml/2006/ole">
              <mc:AlternateContent xmlns:mc="http://schemas.openxmlformats.org/markup-compatibility/2006">
                <mc:Choice xmlns:v="urn:schemas-microsoft-com:vml" Requires="v">
                  <p:oleObj spid="_x0000_s21540" name="Equation" r:id="rId7" imgW="139579" imgH="177646" progId="Equation.DSMT4">
                    <p:embed/>
                  </p:oleObj>
                </mc:Choice>
                <mc:Fallback>
                  <p:oleObj name="Equation" r:id="rId7" imgW="139579" imgH="177646" progId="Equation.DSMT4">
                    <p:embed/>
                    <p:pic>
                      <p:nvPicPr>
                        <p:cNvPr id="0" name="Picture 26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60" y="1731"/>
                          <a:ext cx="168" cy="2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64" name="Rectangle 17"/>
            <p:cNvSpPr>
              <a:spLocks noChangeArrowheads="1"/>
            </p:cNvSpPr>
            <p:nvPr/>
          </p:nvSpPr>
          <p:spPr bwMode="auto">
            <a:xfrm>
              <a:off x="3356" y="1752"/>
              <a:ext cx="35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FF33CC"/>
                  </a:solidFill>
                </a:rPr>
                <a:t>PMC</a:t>
              </a:r>
            </a:p>
          </p:txBody>
        </p:sp>
        <p:graphicFrame>
          <p:nvGraphicFramePr>
            <p:cNvPr id="18441" name="Object 18"/>
            <p:cNvGraphicFramePr>
              <a:graphicFrameLocks noChangeAspect="1"/>
            </p:cNvGraphicFramePr>
            <p:nvPr/>
          </p:nvGraphicFramePr>
          <p:xfrm>
            <a:off x="2474" y="1746"/>
            <a:ext cx="507" cy="232"/>
          </p:xfrm>
          <a:graphic>
            <a:graphicData uri="http://schemas.openxmlformats.org/presentationml/2006/ole">
              <mc:AlternateContent xmlns:mc="http://schemas.openxmlformats.org/markup-compatibility/2006">
                <mc:Choice xmlns:v="urn:schemas-microsoft-com:vml" Requires="v">
                  <p:oleObj spid="_x0000_s21541" name="Equation" r:id="rId9" imgW="444307" imgH="203112" progId="Equation.DSMT4">
                    <p:embed/>
                  </p:oleObj>
                </mc:Choice>
                <mc:Fallback>
                  <p:oleObj name="Equation" r:id="rId9" imgW="444307" imgH="203112" progId="Equation.DSMT4">
                    <p:embed/>
                    <p:pic>
                      <p:nvPicPr>
                        <p:cNvPr id="0" name="Picture 26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74" y="1746"/>
                          <a:ext cx="507" cy="2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65" name="Rectangle 19"/>
            <p:cNvSpPr>
              <a:spLocks noChangeArrowheads="1"/>
            </p:cNvSpPr>
            <p:nvPr/>
          </p:nvSpPr>
          <p:spPr bwMode="auto">
            <a:xfrm>
              <a:off x="2299" y="1679"/>
              <a:ext cx="858" cy="363"/>
            </a:xfrm>
            <a:prstGeom prst="rect">
              <a:avLst/>
            </a:prstGeom>
            <a:noFill/>
            <a:ln w="2857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8466" name="Line 20"/>
            <p:cNvSpPr>
              <a:spLocks noChangeShapeType="1"/>
            </p:cNvSpPr>
            <p:nvPr/>
          </p:nvSpPr>
          <p:spPr bwMode="auto">
            <a:xfrm>
              <a:off x="3203" y="1641"/>
              <a:ext cx="0" cy="436"/>
            </a:xfrm>
            <a:prstGeom prst="line">
              <a:avLst/>
            </a:prstGeom>
            <a:noFill/>
            <a:ln w="38100">
              <a:solidFill>
                <a:srgbClr val="FF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7" name="Line 21"/>
            <p:cNvSpPr>
              <a:spLocks noChangeShapeType="1"/>
            </p:cNvSpPr>
            <p:nvPr/>
          </p:nvSpPr>
          <p:spPr bwMode="auto">
            <a:xfrm>
              <a:off x="2248" y="1640"/>
              <a:ext cx="0" cy="436"/>
            </a:xfrm>
            <a:prstGeom prst="line">
              <a:avLst/>
            </a:prstGeom>
            <a:noFill/>
            <a:ln w="38100">
              <a:solidFill>
                <a:srgbClr val="FF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8" name="Line 22"/>
            <p:cNvSpPr>
              <a:spLocks noChangeShapeType="1"/>
            </p:cNvSpPr>
            <p:nvPr/>
          </p:nvSpPr>
          <p:spPr bwMode="auto">
            <a:xfrm>
              <a:off x="1390" y="1643"/>
              <a:ext cx="2414"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8469" name="Rectangle 23"/>
            <p:cNvSpPr>
              <a:spLocks noChangeArrowheads="1"/>
            </p:cNvSpPr>
            <p:nvPr/>
          </p:nvSpPr>
          <p:spPr bwMode="auto">
            <a:xfrm>
              <a:off x="2561" y="1335"/>
              <a:ext cx="33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FF9900"/>
                  </a:solidFill>
                </a:rPr>
                <a:t>PEC</a:t>
              </a:r>
            </a:p>
          </p:txBody>
        </p:sp>
      </p:grpSp>
      <p:grpSp>
        <p:nvGrpSpPr>
          <p:cNvPr id="18448" name="Group 44"/>
          <p:cNvGrpSpPr>
            <a:grpSpLocks/>
          </p:cNvGrpSpPr>
          <p:nvPr/>
        </p:nvGrpSpPr>
        <p:grpSpPr bwMode="auto">
          <a:xfrm>
            <a:off x="3717925" y="4559301"/>
            <a:ext cx="4675188" cy="1895475"/>
            <a:chOff x="1382" y="2680"/>
            <a:chExt cx="2945" cy="1194"/>
          </a:xfrm>
        </p:grpSpPr>
        <p:sp>
          <p:nvSpPr>
            <p:cNvPr id="18450" name="Line 25"/>
            <p:cNvSpPr>
              <a:spLocks noChangeShapeType="1"/>
            </p:cNvSpPr>
            <p:nvPr/>
          </p:nvSpPr>
          <p:spPr bwMode="auto">
            <a:xfrm>
              <a:off x="1382" y="3438"/>
              <a:ext cx="2444"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1" name="Line 26"/>
            <p:cNvSpPr>
              <a:spLocks noChangeShapeType="1"/>
            </p:cNvSpPr>
            <p:nvPr/>
          </p:nvSpPr>
          <p:spPr bwMode="auto">
            <a:xfrm>
              <a:off x="3956" y="3431"/>
              <a:ext cx="181"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8434" name="Object 27"/>
            <p:cNvGraphicFramePr>
              <a:graphicFrameLocks noChangeAspect="1"/>
            </p:cNvGraphicFramePr>
            <p:nvPr/>
          </p:nvGraphicFramePr>
          <p:xfrm>
            <a:off x="4192" y="3362"/>
            <a:ext cx="135" cy="148"/>
          </p:xfrm>
          <a:graphic>
            <a:graphicData uri="http://schemas.openxmlformats.org/presentationml/2006/ole">
              <mc:AlternateContent xmlns:mc="http://schemas.openxmlformats.org/markup-compatibility/2006">
                <mc:Choice xmlns:v="urn:schemas-microsoft-com:vml" Requires="v">
                  <p:oleObj spid="_x0000_s21542" name="Equation" r:id="rId11" imgW="126835" imgH="139518" progId="Equation.DSMT4">
                    <p:embed/>
                  </p:oleObj>
                </mc:Choice>
                <mc:Fallback>
                  <p:oleObj name="Equation" r:id="rId11" imgW="126835" imgH="139518" progId="Equation.DSMT4">
                    <p:embed/>
                    <p:pic>
                      <p:nvPicPr>
                        <p:cNvPr id="0" name="Picture 26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92" y="3362"/>
                          <a:ext cx="135" cy="1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52" name="Rectangle 29"/>
            <p:cNvSpPr>
              <a:spLocks noChangeArrowheads="1"/>
            </p:cNvSpPr>
            <p:nvPr/>
          </p:nvSpPr>
          <p:spPr bwMode="auto">
            <a:xfrm>
              <a:off x="2266" y="2928"/>
              <a:ext cx="952" cy="51"/>
            </a:xfrm>
            <a:prstGeom prst="rect">
              <a:avLst/>
            </a:prstGeom>
            <a:solidFill>
              <a:srgbClr val="FF9900"/>
            </a:solidFill>
            <a:ln w="6350">
              <a:solidFill>
                <a:schemeClr val="tx1"/>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endParaRPr lang="en-US" altLang="en-US" b="0"/>
            </a:p>
          </p:txBody>
        </p:sp>
        <p:graphicFrame>
          <p:nvGraphicFramePr>
            <p:cNvPr id="18435" name="Object 30"/>
            <p:cNvGraphicFramePr>
              <a:graphicFrameLocks noChangeAspect="1"/>
            </p:cNvGraphicFramePr>
            <p:nvPr/>
          </p:nvGraphicFramePr>
          <p:xfrm>
            <a:off x="1980" y="3067"/>
            <a:ext cx="168" cy="214"/>
          </p:xfrm>
          <a:graphic>
            <a:graphicData uri="http://schemas.openxmlformats.org/presentationml/2006/ole">
              <mc:AlternateContent xmlns:mc="http://schemas.openxmlformats.org/markup-compatibility/2006">
                <mc:Choice xmlns:v="urn:schemas-microsoft-com:vml" Requires="v">
                  <p:oleObj spid="_x0000_s21543" name="Equation" r:id="rId12" imgW="139579" imgH="177646" progId="Equation.DSMT4">
                    <p:embed/>
                  </p:oleObj>
                </mc:Choice>
                <mc:Fallback>
                  <p:oleObj name="Equation" r:id="rId12" imgW="139579" imgH="177646" progId="Equation.DSMT4">
                    <p:embed/>
                    <p:pic>
                      <p:nvPicPr>
                        <p:cNvPr id="0" name="Picture 26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80" y="3067"/>
                          <a:ext cx="168" cy="2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53" name="Rectangle 31"/>
            <p:cNvSpPr>
              <a:spLocks noChangeArrowheads="1"/>
            </p:cNvSpPr>
            <p:nvPr/>
          </p:nvSpPr>
          <p:spPr bwMode="auto">
            <a:xfrm>
              <a:off x="3376" y="3088"/>
              <a:ext cx="35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FF3399"/>
                  </a:solidFill>
                </a:rPr>
                <a:t>PMC</a:t>
              </a:r>
            </a:p>
          </p:txBody>
        </p:sp>
        <p:graphicFrame>
          <p:nvGraphicFramePr>
            <p:cNvPr id="18436" name="Object 32"/>
            <p:cNvGraphicFramePr>
              <a:graphicFrameLocks noChangeAspect="1"/>
            </p:cNvGraphicFramePr>
            <p:nvPr/>
          </p:nvGraphicFramePr>
          <p:xfrm>
            <a:off x="2494" y="3082"/>
            <a:ext cx="507" cy="232"/>
          </p:xfrm>
          <a:graphic>
            <a:graphicData uri="http://schemas.openxmlformats.org/presentationml/2006/ole">
              <mc:AlternateContent xmlns:mc="http://schemas.openxmlformats.org/markup-compatibility/2006">
                <mc:Choice xmlns:v="urn:schemas-microsoft-com:vml" Requires="v">
                  <p:oleObj spid="_x0000_s21544" name="Equation" r:id="rId13" imgW="444307" imgH="203112" progId="Equation.DSMT4">
                    <p:embed/>
                  </p:oleObj>
                </mc:Choice>
                <mc:Fallback>
                  <p:oleObj name="Equation" r:id="rId13" imgW="444307" imgH="203112" progId="Equation.DSMT4">
                    <p:embed/>
                    <p:pic>
                      <p:nvPicPr>
                        <p:cNvPr id="0" name="Picture 26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494" y="3082"/>
                          <a:ext cx="507" cy="2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54" name="Rectangle 33"/>
            <p:cNvSpPr>
              <a:spLocks noChangeArrowheads="1"/>
            </p:cNvSpPr>
            <p:nvPr/>
          </p:nvSpPr>
          <p:spPr bwMode="auto">
            <a:xfrm>
              <a:off x="2319" y="3015"/>
              <a:ext cx="858" cy="363"/>
            </a:xfrm>
            <a:prstGeom prst="rect">
              <a:avLst/>
            </a:prstGeom>
            <a:noFill/>
            <a:ln w="2857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8455" name="Line 34"/>
            <p:cNvSpPr>
              <a:spLocks noChangeShapeType="1"/>
            </p:cNvSpPr>
            <p:nvPr/>
          </p:nvSpPr>
          <p:spPr bwMode="auto">
            <a:xfrm>
              <a:off x="3223" y="2977"/>
              <a:ext cx="0" cy="436"/>
            </a:xfrm>
            <a:prstGeom prst="line">
              <a:avLst/>
            </a:prstGeom>
            <a:noFill/>
            <a:ln w="38100">
              <a:solidFill>
                <a:srgbClr val="FF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6" name="Line 35"/>
            <p:cNvSpPr>
              <a:spLocks noChangeShapeType="1"/>
            </p:cNvSpPr>
            <p:nvPr/>
          </p:nvSpPr>
          <p:spPr bwMode="auto">
            <a:xfrm>
              <a:off x="2268" y="2976"/>
              <a:ext cx="0" cy="436"/>
            </a:xfrm>
            <a:prstGeom prst="line">
              <a:avLst/>
            </a:prstGeom>
            <a:noFill/>
            <a:ln w="38100">
              <a:solidFill>
                <a:srgbClr val="FF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7" name="Line 36"/>
            <p:cNvSpPr>
              <a:spLocks noChangeShapeType="1"/>
            </p:cNvSpPr>
            <p:nvPr/>
          </p:nvSpPr>
          <p:spPr bwMode="auto">
            <a:xfrm>
              <a:off x="1410" y="2979"/>
              <a:ext cx="2414"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8458" name="Line 37"/>
            <p:cNvSpPr>
              <a:spLocks noChangeShapeType="1"/>
            </p:cNvSpPr>
            <p:nvPr/>
          </p:nvSpPr>
          <p:spPr bwMode="auto">
            <a:xfrm>
              <a:off x="3065" y="3067"/>
              <a:ext cx="0" cy="243"/>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59" name="Rectangle 38"/>
            <p:cNvSpPr>
              <a:spLocks noChangeArrowheads="1"/>
            </p:cNvSpPr>
            <p:nvPr/>
          </p:nvSpPr>
          <p:spPr bwMode="auto">
            <a:xfrm>
              <a:off x="2599" y="2680"/>
              <a:ext cx="33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FF9900"/>
                  </a:solidFill>
                </a:rPr>
                <a:t>PEC</a:t>
              </a:r>
            </a:p>
          </p:txBody>
        </p:sp>
        <p:graphicFrame>
          <p:nvGraphicFramePr>
            <p:cNvPr id="18437" name="Object 39"/>
            <p:cNvGraphicFramePr>
              <a:graphicFrameLocks noChangeAspect="1"/>
            </p:cNvGraphicFramePr>
            <p:nvPr>
              <p:extLst>
                <p:ext uri="{D42A27DB-BD31-4B8C-83A1-F6EECF244321}">
                  <p14:modId xmlns:p14="http://schemas.microsoft.com/office/powerpoint/2010/main" val="456015726"/>
                </p:ext>
              </p:extLst>
            </p:nvPr>
          </p:nvGraphicFramePr>
          <p:xfrm>
            <a:off x="2824" y="3564"/>
            <a:ext cx="349" cy="310"/>
          </p:xfrm>
          <a:graphic>
            <a:graphicData uri="http://schemas.openxmlformats.org/presentationml/2006/ole">
              <mc:AlternateContent xmlns:mc="http://schemas.openxmlformats.org/markup-compatibility/2006">
                <mc:Choice xmlns:v="urn:schemas-microsoft-com:vml" Requires="v">
                  <p:oleObj spid="_x0000_s21545" name="Equation" r:id="rId15" imgW="228600" imgH="203040" progId="Equation.DSMT4">
                    <p:embed/>
                  </p:oleObj>
                </mc:Choice>
                <mc:Fallback>
                  <p:oleObj name="Equation" r:id="rId15" imgW="228600" imgH="203040" progId="Equation.DSMT4">
                    <p:embed/>
                    <p:pic>
                      <p:nvPicPr>
                        <p:cNvPr id="0" name="Picture 269"/>
                        <p:cNvPicPr>
                          <a:picLocks noChangeAspect="1" noChangeArrowheads="1"/>
                        </p:cNvPicPr>
                        <p:nvPr/>
                      </p:nvPicPr>
                      <p:blipFill>
                        <a:blip r:embed="rId16"/>
                        <a:srcRect/>
                        <a:stretch>
                          <a:fillRect/>
                        </a:stretch>
                      </p:blipFill>
                      <p:spPr bwMode="auto">
                        <a:xfrm>
                          <a:off x="2824" y="3564"/>
                          <a:ext cx="349"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18449" name="TextBox 37"/>
          <p:cNvSpPr txBox="1">
            <a:spLocks noChangeArrowheads="1"/>
          </p:cNvSpPr>
          <p:nvPr/>
        </p:nvSpPr>
        <p:spPr bwMode="auto">
          <a:xfrm>
            <a:off x="1231901" y="4032250"/>
            <a:ext cx="50196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b="0" dirty="0"/>
              <a:t>Replace the dielectric with polarization current:</a:t>
            </a:r>
          </a:p>
        </p:txBody>
      </p:sp>
      <p:sp>
        <p:nvSpPr>
          <p:cNvPr id="2" name="Slide Number Placeholder 1"/>
          <p:cNvSpPr>
            <a:spLocks noGrp="1"/>
          </p:cNvSpPr>
          <p:nvPr>
            <p:ph type="sldNum" sz="quarter" idx="12"/>
          </p:nvPr>
        </p:nvSpPr>
        <p:spPr/>
        <p:txBody>
          <a:bodyPr/>
          <a:lstStyle/>
          <a:p>
            <a:pPr>
              <a:defRPr/>
            </a:pPr>
            <a:endParaRPr lang="en-US"/>
          </a:p>
          <a:p>
            <a:pPr>
              <a:defRPr/>
            </a:pPr>
            <a:fld id="{D5C49363-9670-42BA-ACF9-3EB232DE4280}" type="slidenum">
              <a:rPr lang="en-US" smtClean="0"/>
              <a:pPr>
                <a:defRPr/>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458" name="Object 3"/>
          <p:cNvGraphicFramePr>
            <a:graphicFrameLocks noChangeAspect="1"/>
          </p:cNvGraphicFramePr>
          <p:nvPr>
            <p:extLst>
              <p:ext uri="{D42A27DB-BD31-4B8C-83A1-F6EECF244321}">
                <p14:modId xmlns:p14="http://schemas.microsoft.com/office/powerpoint/2010/main" val="2311345451"/>
              </p:ext>
            </p:extLst>
          </p:nvPr>
        </p:nvGraphicFramePr>
        <p:xfrm>
          <a:off x="1761575" y="1656414"/>
          <a:ext cx="1542480" cy="986840"/>
        </p:xfrm>
        <a:graphic>
          <a:graphicData uri="http://schemas.openxmlformats.org/presentationml/2006/ole">
            <mc:AlternateContent xmlns:mc="http://schemas.openxmlformats.org/markup-compatibility/2006">
              <mc:Choice xmlns:v="urn:schemas-microsoft-com:vml" Requires="v">
                <p:oleObj spid="_x0000_s22570" name="Equation" r:id="rId3" imgW="647640" imgH="419040" progId="Equation.DSMT4">
                  <p:embed/>
                </p:oleObj>
              </mc:Choice>
              <mc:Fallback>
                <p:oleObj name="Equation" r:id="rId3" imgW="647640" imgH="419040" progId="Equation.DSMT4">
                  <p:embed/>
                  <p:pic>
                    <p:nvPicPr>
                      <p:cNvPr id="0" name="Picture 313"/>
                      <p:cNvPicPr>
                        <a:picLocks noChangeAspect="1" noChangeArrowheads="1"/>
                      </p:cNvPicPr>
                      <p:nvPr/>
                    </p:nvPicPr>
                    <p:blipFill>
                      <a:blip r:embed="rId4"/>
                      <a:srcRect/>
                      <a:stretch>
                        <a:fillRect/>
                      </a:stretch>
                    </p:blipFill>
                    <p:spPr bwMode="auto">
                      <a:xfrm>
                        <a:off x="1761575" y="1656414"/>
                        <a:ext cx="1542480" cy="9868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469" name="Rectangle 4"/>
          <p:cNvSpPr>
            <a:spLocks noChangeArrowheads="1"/>
          </p:cNvSpPr>
          <p:nvPr/>
        </p:nvSpPr>
        <p:spPr bwMode="auto">
          <a:xfrm>
            <a:off x="1524000" y="3115747"/>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graphicFrame>
        <p:nvGraphicFramePr>
          <p:cNvPr id="19459" name="Object 5"/>
          <p:cNvGraphicFramePr>
            <a:graphicFrameLocks noChangeAspect="1"/>
          </p:cNvGraphicFramePr>
          <p:nvPr>
            <p:extLst>
              <p:ext uri="{D42A27DB-BD31-4B8C-83A1-F6EECF244321}">
                <p14:modId xmlns:p14="http://schemas.microsoft.com/office/powerpoint/2010/main" val="3805693434"/>
              </p:ext>
            </p:extLst>
          </p:nvPr>
        </p:nvGraphicFramePr>
        <p:xfrm>
          <a:off x="2997200" y="3184525"/>
          <a:ext cx="5233988" cy="681038"/>
        </p:xfrm>
        <a:graphic>
          <a:graphicData uri="http://schemas.openxmlformats.org/presentationml/2006/ole">
            <mc:AlternateContent xmlns:mc="http://schemas.openxmlformats.org/markup-compatibility/2006">
              <mc:Choice xmlns:v="urn:schemas-microsoft-com:vml" Requires="v">
                <p:oleObj spid="_x0000_s22571" name="Equation" r:id="rId5" imgW="2070000" imgH="266400" progId="Equation.DSMT4">
                  <p:embed/>
                </p:oleObj>
              </mc:Choice>
              <mc:Fallback>
                <p:oleObj name="Equation" r:id="rId5" imgW="2070000" imgH="266400" progId="Equation.DSMT4">
                  <p:embed/>
                  <p:pic>
                    <p:nvPicPr>
                      <p:cNvPr id="0" name="Picture 314"/>
                      <p:cNvPicPr>
                        <a:picLocks noChangeAspect="1" noChangeArrowheads="1"/>
                      </p:cNvPicPr>
                      <p:nvPr/>
                    </p:nvPicPr>
                    <p:blipFill>
                      <a:blip r:embed="rId6"/>
                      <a:srcRect/>
                      <a:stretch>
                        <a:fillRect/>
                      </a:stretch>
                    </p:blipFill>
                    <p:spPr bwMode="auto">
                      <a:xfrm>
                        <a:off x="2997200" y="3184525"/>
                        <a:ext cx="5233988" cy="681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60" name="Object 7"/>
          <p:cNvGraphicFramePr>
            <a:graphicFrameLocks noChangeAspect="1"/>
          </p:cNvGraphicFramePr>
          <p:nvPr>
            <p:extLst>
              <p:ext uri="{D42A27DB-BD31-4B8C-83A1-F6EECF244321}">
                <p14:modId xmlns:p14="http://schemas.microsoft.com/office/powerpoint/2010/main" val="743966160"/>
              </p:ext>
            </p:extLst>
          </p:nvPr>
        </p:nvGraphicFramePr>
        <p:xfrm>
          <a:off x="5097463" y="5803900"/>
          <a:ext cx="2500312" cy="603250"/>
        </p:xfrm>
        <a:graphic>
          <a:graphicData uri="http://schemas.openxmlformats.org/presentationml/2006/ole">
            <mc:AlternateContent xmlns:mc="http://schemas.openxmlformats.org/markup-compatibility/2006">
              <mc:Choice xmlns:v="urn:schemas-microsoft-com:vml" Requires="v">
                <p:oleObj spid="_x0000_s22572" name="Equation" r:id="rId7" imgW="1117115" imgH="266584" progId="Equation.DSMT4">
                  <p:embed/>
                </p:oleObj>
              </mc:Choice>
              <mc:Fallback>
                <p:oleObj name="Equation" r:id="rId7" imgW="1117115" imgH="266584" progId="Equation.DSMT4">
                  <p:embed/>
                  <p:pic>
                    <p:nvPicPr>
                      <p:cNvPr id="0" name="Picture 3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97463" y="5803900"/>
                        <a:ext cx="2500312" cy="603250"/>
                      </a:xfrm>
                      <a:prstGeom prst="rect">
                        <a:avLst/>
                      </a:prstGeom>
                      <a:solidFill>
                        <a:srgbClr val="CCFFFF"/>
                      </a:solidFill>
                    </p:spPr>
                  </p:pic>
                </p:oleObj>
              </mc:Fallback>
            </mc:AlternateContent>
          </a:graphicData>
        </a:graphic>
      </p:graphicFrame>
      <p:sp>
        <p:nvSpPr>
          <p:cNvPr id="97288" name="Rectangle 8"/>
          <p:cNvSpPr>
            <a:spLocks noChangeArrowheads="1"/>
          </p:cNvSpPr>
          <p:nvPr/>
        </p:nvSpPr>
        <p:spPr bwMode="auto">
          <a:xfrm>
            <a:off x="2832100" y="146051"/>
            <a:ext cx="6978649" cy="615949"/>
          </a:xfrm>
          <a:prstGeom prst="rect">
            <a:avLst/>
          </a:prstGeom>
          <a:noFill/>
          <a:ln w="9525">
            <a:noFill/>
            <a:miter lim="800000"/>
            <a:headEnd/>
            <a:tailEnd/>
          </a:ln>
          <a:effectLst/>
        </p:spPr>
        <p:txBody>
          <a:bodyPr anchor="ctr"/>
          <a:lstStyle/>
          <a:p>
            <a:pPr algn="ctr">
              <a:defRPr/>
            </a:pPr>
            <a:r>
              <a:rPr lang="en-US" sz="3600" dirty="0">
                <a:solidFill>
                  <a:srgbClr val="FF9933"/>
                </a:solidFill>
                <a:effectLst>
                  <a:outerShdw blurRad="38100" dist="38100" dir="2700000" algn="tl">
                    <a:srgbClr val="C0C0C0"/>
                  </a:outerShdw>
                </a:effectLst>
              </a:rPr>
              <a:t>Proof (Truncated Substrate)</a:t>
            </a:r>
          </a:p>
        </p:txBody>
      </p:sp>
      <p:sp>
        <p:nvSpPr>
          <p:cNvPr id="19471" name="Rectangle 9"/>
          <p:cNvSpPr>
            <a:spLocks noChangeArrowheads="1"/>
          </p:cNvSpPr>
          <p:nvPr/>
        </p:nvSpPr>
        <p:spPr bwMode="auto">
          <a:xfrm>
            <a:off x="2266950" y="5648326"/>
            <a:ext cx="24669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20000"/>
              </a:spcBef>
            </a:pPr>
            <a:r>
              <a:rPr lang="en-US" altLang="en-US" sz="2000" b="0" dirty="0">
                <a:solidFill>
                  <a:srgbClr val="0000FF"/>
                </a:solidFill>
              </a:rPr>
              <a:t>Hence, we have:</a:t>
            </a:r>
            <a:endParaRPr lang="en-US" altLang="en-US" sz="3200" b="0" dirty="0">
              <a:solidFill>
                <a:srgbClr val="0000FF"/>
              </a:solidFill>
            </a:endParaRPr>
          </a:p>
        </p:txBody>
      </p:sp>
      <p:grpSp>
        <p:nvGrpSpPr>
          <p:cNvPr id="4" name="Group 3">
            <a:extLst>
              <a:ext uri="{FF2B5EF4-FFF2-40B4-BE49-F238E27FC236}">
                <a16:creationId xmlns:a16="http://schemas.microsoft.com/office/drawing/2014/main" id="{860009F0-30B8-14BD-0B95-698FABE64FBD}"/>
              </a:ext>
            </a:extLst>
          </p:cNvPr>
          <p:cNvGrpSpPr/>
          <p:nvPr/>
        </p:nvGrpSpPr>
        <p:grpSpPr>
          <a:xfrm>
            <a:off x="6442075" y="931863"/>
            <a:ext cx="4675189" cy="1871662"/>
            <a:chOff x="5407025" y="938213"/>
            <a:chExt cx="4675189" cy="1871662"/>
          </a:xfrm>
        </p:grpSpPr>
        <p:sp>
          <p:nvSpPr>
            <p:cNvPr id="19472" name="Line 11"/>
            <p:cNvSpPr>
              <a:spLocks noChangeShapeType="1"/>
            </p:cNvSpPr>
            <p:nvPr/>
          </p:nvSpPr>
          <p:spPr bwMode="auto">
            <a:xfrm>
              <a:off x="5407025" y="2243138"/>
              <a:ext cx="3879850"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3" name="Line 12"/>
            <p:cNvSpPr>
              <a:spLocks noChangeShapeType="1"/>
            </p:cNvSpPr>
            <p:nvPr/>
          </p:nvSpPr>
          <p:spPr bwMode="auto">
            <a:xfrm>
              <a:off x="9493250" y="2244725"/>
              <a:ext cx="287338"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9461" name="Object 13"/>
            <p:cNvGraphicFramePr>
              <a:graphicFrameLocks noChangeAspect="1"/>
            </p:cNvGraphicFramePr>
            <p:nvPr>
              <p:extLst>
                <p:ext uri="{D42A27DB-BD31-4B8C-83A1-F6EECF244321}">
                  <p14:modId xmlns:p14="http://schemas.microsoft.com/office/powerpoint/2010/main" val="2271549934"/>
                </p:ext>
              </p:extLst>
            </p:nvPr>
          </p:nvGraphicFramePr>
          <p:xfrm>
            <a:off x="9867901" y="2135188"/>
            <a:ext cx="214313" cy="234950"/>
          </p:xfrm>
          <a:graphic>
            <a:graphicData uri="http://schemas.openxmlformats.org/presentationml/2006/ole">
              <mc:AlternateContent xmlns:mc="http://schemas.openxmlformats.org/markup-compatibility/2006">
                <mc:Choice xmlns:v="urn:schemas-microsoft-com:vml" Requires="v">
                  <p:oleObj spid="_x0000_s22573" name="Equation" r:id="rId9" imgW="126835" imgH="139518" progId="Equation.DSMT4">
                    <p:embed/>
                  </p:oleObj>
                </mc:Choice>
                <mc:Fallback>
                  <p:oleObj name="Equation" r:id="rId9" imgW="126835" imgH="139518" progId="Equation.DSMT4">
                    <p:embed/>
                    <p:pic>
                      <p:nvPicPr>
                        <p:cNvPr id="0" name="Picture 31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867901" y="2135188"/>
                          <a:ext cx="214313" cy="234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62" name="Object 15"/>
            <p:cNvGraphicFramePr>
              <a:graphicFrameLocks noChangeAspect="1"/>
            </p:cNvGraphicFramePr>
            <p:nvPr>
              <p:extLst>
                <p:ext uri="{D42A27DB-BD31-4B8C-83A1-F6EECF244321}">
                  <p14:modId xmlns:p14="http://schemas.microsoft.com/office/powerpoint/2010/main" val="1731192287"/>
                </p:ext>
              </p:extLst>
            </p:nvPr>
          </p:nvGraphicFramePr>
          <p:xfrm>
            <a:off x="7162801" y="1690688"/>
            <a:ext cx="804863" cy="368300"/>
          </p:xfrm>
          <a:graphic>
            <a:graphicData uri="http://schemas.openxmlformats.org/presentationml/2006/ole">
              <mc:AlternateContent xmlns:mc="http://schemas.openxmlformats.org/markup-compatibility/2006">
                <mc:Choice xmlns:v="urn:schemas-microsoft-com:vml" Requires="v">
                  <p:oleObj spid="_x0000_s22574" name="Equation" r:id="rId11" imgW="444307" imgH="203112" progId="Equation.DSMT4">
                    <p:embed/>
                  </p:oleObj>
                </mc:Choice>
                <mc:Fallback>
                  <p:oleObj name="Equation" r:id="rId11" imgW="444307" imgH="203112" progId="Equation.DSMT4">
                    <p:embed/>
                    <p:pic>
                      <p:nvPicPr>
                        <p:cNvPr id="0" name="Picture 31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162801" y="1690688"/>
                          <a:ext cx="804863"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474" name="Rectangle 16"/>
            <p:cNvSpPr>
              <a:spLocks noChangeArrowheads="1"/>
            </p:cNvSpPr>
            <p:nvPr/>
          </p:nvSpPr>
          <p:spPr bwMode="auto">
            <a:xfrm>
              <a:off x="6894514" y="1584326"/>
              <a:ext cx="1362075" cy="576263"/>
            </a:xfrm>
            <a:prstGeom prst="rect">
              <a:avLst/>
            </a:prstGeom>
            <a:noFill/>
            <a:ln w="2857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9475" name="Line 17"/>
            <p:cNvSpPr>
              <a:spLocks noChangeShapeType="1"/>
            </p:cNvSpPr>
            <p:nvPr/>
          </p:nvSpPr>
          <p:spPr bwMode="auto">
            <a:xfrm>
              <a:off x="5449888" y="1528763"/>
              <a:ext cx="3803650"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9476" name="Line 18"/>
            <p:cNvSpPr>
              <a:spLocks noChangeShapeType="1"/>
            </p:cNvSpPr>
            <p:nvPr/>
          </p:nvSpPr>
          <p:spPr bwMode="auto">
            <a:xfrm>
              <a:off x="7318375" y="1584325"/>
              <a:ext cx="623888"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7" name="Oval 19"/>
            <p:cNvSpPr>
              <a:spLocks noChangeArrowheads="1"/>
            </p:cNvSpPr>
            <p:nvPr/>
          </p:nvSpPr>
          <p:spPr bwMode="auto">
            <a:xfrm>
              <a:off x="6611939" y="1944689"/>
              <a:ext cx="180975" cy="185737"/>
            </a:xfrm>
            <a:prstGeom prst="ellipse">
              <a:avLst/>
            </a:pr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9478" name="Line 20"/>
            <p:cNvSpPr>
              <a:spLocks noChangeShapeType="1"/>
            </p:cNvSpPr>
            <p:nvPr/>
          </p:nvSpPr>
          <p:spPr bwMode="auto">
            <a:xfrm flipV="1">
              <a:off x="6640513" y="1973264"/>
              <a:ext cx="133350"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9" name="Line 21"/>
            <p:cNvSpPr>
              <a:spLocks noChangeShapeType="1"/>
            </p:cNvSpPr>
            <p:nvPr/>
          </p:nvSpPr>
          <p:spPr bwMode="auto">
            <a:xfrm flipH="1" flipV="1">
              <a:off x="6630989" y="1973264"/>
              <a:ext cx="142875"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0" name="Oval 22"/>
            <p:cNvSpPr>
              <a:spLocks noChangeArrowheads="1"/>
            </p:cNvSpPr>
            <p:nvPr/>
          </p:nvSpPr>
          <p:spPr bwMode="auto">
            <a:xfrm>
              <a:off x="8342314" y="1609725"/>
              <a:ext cx="180975" cy="185738"/>
            </a:xfrm>
            <a:prstGeom prst="ellipse">
              <a:avLst/>
            </a:pr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9481" name="Oval 23"/>
            <p:cNvSpPr>
              <a:spLocks noChangeArrowheads="1"/>
            </p:cNvSpPr>
            <p:nvPr/>
          </p:nvSpPr>
          <p:spPr bwMode="auto">
            <a:xfrm>
              <a:off x="8399464" y="1671639"/>
              <a:ext cx="66675" cy="66675"/>
            </a:xfrm>
            <a:prstGeom prst="ellipse">
              <a:avLst/>
            </a:prstGeom>
            <a:solidFill>
              <a:srgbClr val="0000FF"/>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endParaRPr lang="en-US" altLang="en-US">
                <a:solidFill>
                  <a:srgbClr val="0000FF"/>
                </a:solidFill>
              </a:endParaRPr>
            </a:p>
          </p:txBody>
        </p:sp>
        <p:sp>
          <p:nvSpPr>
            <p:cNvPr id="19482" name="Oval 24"/>
            <p:cNvSpPr>
              <a:spLocks noChangeArrowheads="1"/>
            </p:cNvSpPr>
            <p:nvPr/>
          </p:nvSpPr>
          <p:spPr bwMode="auto">
            <a:xfrm>
              <a:off x="8348664" y="1925639"/>
              <a:ext cx="180975" cy="185737"/>
            </a:xfrm>
            <a:prstGeom prst="ellipse">
              <a:avLst/>
            </a:pr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9483" name="Oval 25"/>
            <p:cNvSpPr>
              <a:spLocks noChangeArrowheads="1"/>
            </p:cNvSpPr>
            <p:nvPr/>
          </p:nvSpPr>
          <p:spPr bwMode="auto">
            <a:xfrm>
              <a:off x="8405814" y="1987551"/>
              <a:ext cx="66675" cy="66675"/>
            </a:xfrm>
            <a:prstGeom prst="ellipse">
              <a:avLst/>
            </a:prstGeom>
            <a:solidFill>
              <a:srgbClr val="0000FF"/>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9484" name="Oval 26"/>
            <p:cNvSpPr>
              <a:spLocks noChangeArrowheads="1"/>
            </p:cNvSpPr>
            <p:nvPr/>
          </p:nvSpPr>
          <p:spPr bwMode="auto">
            <a:xfrm>
              <a:off x="6611939" y="1641475"/>
              <a:ext cx="180975" cy="185738"/>
            </a:xfrm>
            <a:prstGeom prst="ellipse">
              <a:avLst/>
            </a:pr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9485" name="Line 27"/>
            <p:cNvSpPr>
              <a:spLocks noChangeShapeType="1"/>
            </p:cNvSpPr>
            <p:nvPr/>
          </p:nvSpPr>
          <p:spPr bwMode="auto">
            <a:xfrm flipV="1">
              <a:off x="6640513" y="1670051"/>
              <a:ext cx="133350"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6" name="Line 28"/>
            <p:cNvSpPr>
              <a:spLocks noChangeShapeType="1"/>
            </p:cNvSpPr>
            <p:nvPr/>
          </p:nvSpPr>
          <p:spPr bwMode="auto">
            <a:xfrm flipH="1" flipV="1">
              <a:off x="6630989" y="1670051"/>
              <a:ext cx="142875"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9463" name="Object 29"/>
            <p:cNvGraphicFramePr>
              <a:graphicFrameLocks noChangeAspect="1"/>
            </p:cNvGraphicFramePr>
            <p:nvPr>
              <p:extLst>
                <p:ext uri="{D42A27DB-BD31-4B8C-83A1-F6EECF244321}">
                  <p14:modId xmlns:p14="http://schemas.microsoft.com/office/powerpoint/2010/main" val="2112571641"/>
                </p:ext>
              </p:extLst>
            </p:nvPr>
          </p:nvGraphicFramePr>
          <p:xfrm>
            <a:off x="8626476" y="1622426"/>
            <a:ext cx="449263" cy="442913"/>
          </p:xfrm>
          <a:graphic>
            <a:graphicData uri="http://schemas.openxmlformats.org/presentationml/2006/ole">
              <mc:AlternateContent xmlns:mc="http://schemas.openxmlformats.org/markup-compatibility/2006">
                <mc:Choice xmlns:v="urn:schemas-microsoft-com:vml" Requires="v">
                  <p:oleObj spid="_x0000_s22575" name="Equation" r:id="rId13" imgW="253780" imgH="253780" progId="Equation.DSMT4">
                    <p:embed/>
                  </p:oleObj>
                </mc:Choice>
                <mc:Fallback>
                  <p:oleObj name="Equation" r:id="rId13" imgW="253780" imgH="253780" progId="Equation.DSMT4">
                    <p:embed/>
                    <p:pic>
                      <p:nvPicPr>
                        <p:cNvPr id="0" name="Picture 31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626476" y="1622426"/>
                          <a:ext cx="449263" cy="442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64" name="Object 31"/>
            <p:cNvGraphicFramePr>
              <a:graphicFrameLocks noChangeAspect="1"/>
            </p:cNvGraphicFramePr>
            <p:nvPr>
              <p:extLst>
                <p:ext uri="{D42A27DB-BD31-4B8C-83A1-F6EECF244321}">
                  <p14:modId xmlns:p14="http://schemas.microsoft.com/office/powerpoint/2010/main" val="2170842653"/>
                </p:ext>
              </p:extLst>
            </p:nvPr>
          </p:nvGraphicFramePr>
          <p:xfrm>
            <a:off x="5927726" y="1695450"/>
            <a:ext cx="538163" cy="369888"/>
          </p:xfrm>
          <a:graphic>
            <a:graphicData uri="http://schemas.openxmlformats.org/presentationml/2006/ole">
              <mc:AlternateContent xmlns:mc="http://schemas.openxmlformats.org/markup-compatibility/2006">
                <mc:Choice xmlns:v="urn:schemas-microsoft-com:vml" Requires="v">
                  <p:oleObj spid="_x0000_s22576" name="Equation" r:id="rId15" imgW="368140" imgH="253890" progId="Equation.DSMT4">
                    <p:embed/>
                  </p:oleObj>
                </mc:Choice>
                <mc:Fallback>
                  <p:oleObj name="Equation" r:id="rId15" imgW="368140" imgH="253890" progId="Equation.DSMT4">
                    <p:embed/>
                    <p:pic>
                      <p:nvPicPr>
                        <p:cNvPr id="0" name="Picture 31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927726" y="1695450"/>
                          <a:ext cx="538163" cy="369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487" name="Line 32"/>
            <p:cNvSpPr>
              <a:spLocks noChangeShapeType="1"/>
            </p:cNvSpPr>
            <p:nvPr/>
          </p:nvSpPr>
          <p:spPr bwMode="auto">
            <a:xfrm>
              <a:off x="8067675" y="1735138"/>
              <a:ext cx="0" cy="328612"/>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9465" name="Object 39"/>
            <p:cNvGraphicFramePr>
              <a:graphicFrameLocks noChangeAspect="1"/>
            </p:cNvGraphicFramePr>
            <p:nvPr>
              <p:extLst>
                <p:ext uri="{D42A27DB-BD31-4B8C-83A1-F6EECF244321}">
                  <p14:modId xmlns:p14="http://schemas.microsoft.com/office/powerpoint/2010/main" val="915340810"/>
                </p:ext>
              </p:extLst>
            </p:nvPr>
          </p:nvGraphicFramePr>
          <p:xfrm>
            <a:off x="7721600" y="2317750"/>
            <a:ext cx="554038" cy="492125"/>
          </p:xfrm>
          <a:graphic>
            <a:graphicData uri="http://schemas.openxmlformats.org/presentationml/2006/ole">
              <mc:AlternateContent xmlns:mc="http://schemas.openxmlformats.org/markup-compatibility/2006">
                <mc:Choice xmlns:v="urn:schemas-microsoft-com:vml" Requires="v">
                  <p:oleObj spid="_x0000_s22577" name="Equation" r:id="rId17" imgW="228600" imgH="203040" progId="Equation.DSMT4">
                    <p:embed/>
                  </p:oleObj>
                </mc:Choice>
                <mc:Fallback>
                  <p:oleObj name="Equation" r:id="rId17" imgW="228600" imgH="203040" progId="Equation.DSMT4">
                    <p:embed/>
                    <p:pic>
                      <p:nvPicPr>
                        <p:cNvPr id="0" name="Picture 320"/>
                        <p:cNvPicPr>
                          <a:picLocks noChangeAspect="1" noChangeArrowheads="1"/>
                        </p:cNvPicPr>
                        <p:nvPr/>
                      </p:nvPicPr>
                      <p:blipFill>
                        <a:blip r:embed="rId18"/>
                        <a:srcRect/>
                        <a:stretch>
                          <a:fillRect/>
                        </a:stretch>
                      </p:blipFill>
                      <p:spPr bwMode="auto">
                        <a:xfrm>
                          <a:off x="7721600" y="2317750"/>
                          <a:ext cx="554038"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466" name="Object 28"/>
            <p:cNvGraphicFramePr>
              <a:graphicFrameLocks noChangeAspect="1"/>
            </p:cNvGraphicFramePr>
            <p:nvPr>
              <p:extLst>
                <p:ext uri="{D42A27DB-BD31-4B8C-83A1-F6EECF244321}">
                  <p14:modId xmlns:p14="http://schemas.microsoft.com/office/powerpoint/2010/main" val="1575321333"/>
                </p:ext>
              </p:extLst>
            </p:nvPr>
          </p:nvGraphicFramePr>
          <p:xfrm>
            <a:off x="7480301" y="938213"/>
            <a:ext cx="341313" cy="455612"/>
          </p:xfrm>
          <a:graphic>
            <a:graphicData uri="http://schemas.openxmlformats.org/presentationml/2006/ole">
              <mc:AlternateContent xmlns:mc="http://schemas.openxmlformats.org/markup-compatibility/2006">
                <mc:Choice xmlns:v="urn:schemas-microsoft-com:vml" Requires="v">
                  <p:oleObj spid="_x0000_s22578" name="Equation" r:id="rId19" imgW="190417" imgH="253890" progId="Equation.DSMT4">
                    <p:embed/>
                  </p:oleObj>
                </mc:Choice>
                <mc:Fallback>
                  <p:oleObj name="Equation" r:id="rId19" imgW="190417" imgH="253890" progId="Equation.DSMT4">
                    <p:embed/>
                    <p:pic>
                      <p:nvPicPr>
                        <p:cNvPr id="0" name="Picture 321"/>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480301" y="938213"/>
                          <a:ext cx="341313"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aphicFrame>
        <p:nvGraphicFramePr>
          <p:cNvPr id="19467" name="Object 38"/>
          <p:cNvGraphicFramePr>
            <a:graphicFrameLocks noChangeAspect="1"/>
          </p:cNvGraphicFramePr>
          <p:nvPr>
            <p:extLst>
              <p:ext uri="{D42A27DB-BD31-4B8C-83A1-F6EECF244321}">
                <p14:modId xmlns:p14="http://schemas.microsoft.com/office/powerpoint/2010/main" val="4120682029"/>
              </p:ext>
            </p:extLst>
          </p:nvPr>
        </p:nvGraphicFramePr>
        <p:xfrm>
          <a:off x="3738563" y="4441825"/>
          <a:ext cx="4587875" cy="681038"/>
        </p:xfrm>
        <a:graphic>
          <a:graphicData uri="http://schemas.openxmlformats.org/presentationml/2006/ole">
            <mc:AlternateContent xmlns:mc="http://schemas.openxmlformats.org/markup-compatibility/2006">
              <mc:Choice xmlns:v="urn:schemas-microsoft-com:vml" Requires="v">
                <p:oleObj spid="_x0000_s22579" name="Equation" r:id="rId21" imgW="1815840" imgH="266400" progId="Equation.DSMT4">
                  <p:embed/>
                </p:oleObj>
              </mc:Choice>
              <mc:Fallback>
                <p:oleObj name="Equation" r:id="rId21" imgW="1815840" imgH="266400" progId="Equation.DSMT4">
                  <p:embed/>
                  <p:pic>
                    <p:nvPicPr>
                      <p:cNvPr id="0" name="Picture 322"/>
                      <p:cNvPicPr>
                        <a:picLocks noChangeAspect="1" noChangeArrowheads="1"/>
                      </p:cNvPicPr>
                      <p:nvPr/>
                    </p:nvPicPr>
                    <p:blipFill>
                      <a:blip r:embed="rId22"/>
                      <a:srcRect/>
                      <a:stretch>
                        <a:fillRect/>
                      </a:stretch>
                    </p:blipFill>
                    <p:spPr bwMode="auto">
                      <a:xfrm>
                        <a:off x="3738563" y="4441825"/>
                        <a:ext cx="4587875" cy="681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488" name="Rectangle 9"/>
          <p:cNvSpPr>
            <a:spLocks noChangeArrowheads="1"/>
          </p:cNvSpPr>
          <p:nvPr/>
        </p:nvSpPr>
        <p:spPr bwMode="auto">
          <a:xfrm>
            <a:off x="2867025" y="4378326"/>
            <a:ext cx="4445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20000"/>
              </a:spcBef>
            </a:pPr>
            <a:r>
              <a:rPr lang="en-US" altLang="en-US" sz="2000" b="0" dirty="0">
                <a:solidFill>
                  <a:srgbClr val="0000FF"/>
                </a:solidFill>
              </a:rPr>
              <a:t>or</a:t>
            </a:r>
            <a:endParaRPr lang="en-US" altLang="en-US" sz="3200" b="0" dirty="0">
              <a:solidFill>
                <a:srgbClr val="0000FF"/>
              </a:solidFill>
            </a:endParaRPr>
          </a:p>
        </p:txBody>
      </p:sp>
      <p:sp>
        <p:nvSpPr>
          <p:cNvPr id="2" name="Slide Number Placeholder 1"/>
          <p:cNvSpPr>
            <a:spLocks noGrp="1"/>
          </p:cNvSpPr>
          <p:nvPr>
            <p:ph type="sldNum" sz="quarter" idx="12"/>
          </p:nvPr>
        </p:nvSpPr>
        <p:spPr/>
        <p:txBody>
          <a:bodyPr/>
          <a:lstStyle/>
          <a:p>
            <a:pPr>
              <a:defRPr/>
            </a:pPr>
            <a:endParaRPr lang="en-US"/>
          </a:p>
          <a:p>
            <a:pPr>
              <a:defRPr/>
            </a:pPr>
            <a:fld id="{D540806D-6B28-4351-BF8F-EB2FC2C9A985}" type="slidenum">
              <a:rPr lang="en-US" smtClean="0"/>
              <a:pPr>
                <a:defRPr/>
              </a:pPr>
              <a:t>27</a:t>
            </a:fld>
            <a:endParaRPr lang="en-US" dirty="0"/>
          </a:p>
        </p:txBody>
      </p:sp>
      <p:sp>
        <p:nvSpPr>
          <p:cNvPr id="3" name="Rectangle 9">
            <a:extLst>
              <a:ext uri="{FF2B5EF4-FFF2-40B4-BE49-F238E27FC236}">
                <a16:creationId xmlns:a16="http://schemas.microsoft.com/office/drawing/2014/main" id="{A73F184D-C5DB-9905-2352-8333A988A1D0}"/>
              </a:ext>
            </a:extLst>
          </p:cNvPr>
          <p:cNvSpPr>
            <a:spLocks noChangeArrowheads="1"/>
          </p:cNvSpPr>
          <p:nvPr/>
        </p:nvSpPr>
        <p:spPr bwMode="auto">
          <a:xfrm>
            <a:off x="733424" y="1108076"/>
            <a:ext cx="4810126"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20000"/>
              </a:spcBef>
            </a:pPr>
            <a:r>
              <a:rPr lang="en-US" altLang="en-US" sz="2000" b="0" dirty="0">
                <a:solidFill>
                  <a:srgbClr val="0000FF"/>
                </a:solidFill>
              </a:rPr>
              <a:t>Apply equivalence principle as before:</a:t>
            </a:r>
            <a:endParaRPr lang="en-US" altLang="en-US" sz="3200" b="0" dirty="0">
              <a:solidFill>
                <a:srgbClr val="0000FF"/>
              </a:solidFill>
            </a:endParaRPr>
          </a:p>
        </p:txBody>
      </p:sp>
      <p:sp>
        <p:nvSpPr>
          <p:cNvPr id="5" name="TextBox 4">
            <a:extLst>
              <a:ext uri="{FF2B5EF4-FFF2-40B4-BE49-F238E27FC236}">
                <a16:creationId xmlns:a16="http://schemas.microsoft.com/office/drawing/2014/main" id="{D92D5CEF-DF5A-034F-23F2-B733C95DC174}"/>
              </a:ext>
            </a:extLst>
          </p:cNvPr>
          <p:cNvSpPr txBox="1"/>
          <p:nvPr/>
        </p:nvSpPr>
        <p:spPr>
          <a:xfrm>
            <a:off x="8140700" y="5943600"/>
            <a:ext cx="1928733" cy="369332"/>
          </a:xfrm>
          <a:prstGeom prst="rect">
            <a:avLst/>
          </a:prstGeom>
          <a:noFill/>
        </p:spPr>
        <p:txBody>
          <a:bodyPr wrap="none" rtlCol="0">
            <a:spAutoFit/>
          </a:bodyPr>
          <a:lstStyle/>
          <a:p>
            <a:pPr algn="ctr"/>
            <a:r>
              <a:rPr lang="en-US" dirty="0"/>
              <a:t>Proof complete.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a:xfrm>
            <a:off x="3554931" y="209751"/>
            <a:ext cx="5072514" cy="589146"/>
          </a:xfrm>
        </p:spPr>
        <p:txBody>
          <a:bodyPr/>
          <a:lstStyle/>
          <a:p>
            <a:pPr eaLnBrk="1" hangingPunct="1">
              <a:defRPr/>
            </a:pPr>
            <a:r>
              <a:rPr lang="en-US" sz="3600" b="1" dirty="0">
                <a:solidFill>
                  <a:srgbClr val="FF9933"/>
                </a:solidFill>
                <a:effectLst>
                  <a:outerShdw blurRad="38100" dist="38100" dir="2700000" algn="tl">
                    <a:srgbClr val="C0C0C0"/>
                  </a:outerShdw>
                </a:effectLst>
              </a:rPr>
              <a:t>Rectangular Patch</a:t>
            </a:r>
          </a:p>
        </p:txBody>
      </p:sp>
      <p:sp>
        <p:nvSpPr>
          <p:cNvPr id="24584"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4585"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4586"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4587"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4588" name="Rectangle 14"/>
          <p:cNvSpPr>
            <a:spLocks noChangeArrowheads="1"/>
          </p:cNvSpPr>
          <p:nvPr/>
        </p:nvSpPr>
        <p:spPr bwMode="auto">
          <a:xfrm>
            <a:off x="1631950" y="1047750"/>
            <a:ext cx="2286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0000FF"/>
                </a:solidFill>
              </a:rPr>
              <a:t>Ideal cavity model:</a:t>
            </a:r>
          </a:p>
        </p:txBody>
      </p:sp>
      <p:graphicFrame>
        <p:nvGraphicFramePr>
          <p:cNvPr id="24578" name="Object 50"/>
          <p:cNvGraphicFramePr>
            <a:graphicFrameLocks noChangeAspect="1"/>
          </p:cNvGraphicFramePr>
          <p:nvPr>
            <p:extLst>
              <p:ext uri="{D42A27DB-BD31-4B8C-83A1-F6EECF244321}">
                <p14:modId xmlns:p14="http://schemas.microsoft.com/office/powerpoint/2010/main" val="129007427"/>
              </p:ext>
            </p:extLst>
          </p:nvPr>
        </p:nvGraphicFramePr>
        <p:xfrm>
          <a:off x="1551875" y="2582712"/>
          <a:ext cx="2259013" cy="471488"/>
        </p:xfrm>
        <a:graphic>
          <a:graphicData uri="http://schemas.openxmlformats.org/presentationml/2006/ole">
            <mc:AlternateContent xmlns:mc="http://schemas.openxmlformats.org/markup-compatibility/2006">
              <mc:Choice xmlns:v="urn:schemas-microsoft-com:vml" Requires="v">
                <p:oleObj spid="_x0000_s23578" name="Equation" r:id="rId3" imgW="1091726" imgH="228501" progId="Equation.3">
                  <p:embed/>
                </p:oleObj>
              </mc:Choice>
              <mc:Fallback>
                <p:oleObj name="Equation" r:id="rId3" imgW="1091726" imgH="228501" progId="Equation.3">
                  <p:embed/>
                  <p:pic>
                    <p:nvPicPr>
                      <p:cNvPr id="0" name="Picture 13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51875" y="2582712"/>
                        <a:ext cx="2259013" cy="471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79" name="Object 51"/>
          <p:cNvGraphicFramePr>
            <a:graphicFrameLocks noChangeAspect="1"/>
          </p:cNvGraphicFramePr>
          <p:nvPr/>
        </p:nvGraphicFramePr>
        <p:xfrm>
          <a:off x="3239722" y="3349776"/>
          <a:ext cx="2592387" cy="444500"/>
        </p:xfrm>
        <a:graphic>
          <a:graphicData uri="http://schemas.openxmlformats.org/presentationml/2006/ole">
            <mc:AlternateContent xmlns:mc="http://schemas.openxmlformats.org/markup-compatibility/2006">
              <mc:Choice xmlns:v="urn:schemas-microsoft-com:vml" Requires="v">
                <p:oleObj spid="_x0000_s23579" name="Equation" r:id="rId5" imgW="1320800" imgH="228600" progId="Equation.DSMT4">
                  <p:embed/>
                </p:oleObj>
              </mc:Choice>
              <mc:Fallback>
                <p:oleObj name="Equation" r:id="rId5" imgW="1320800" imgH="228600" progId="Equation.DSMT4">
                  <p:embed/>
                  <p:pic>
                    <p:nvPicPr>
                      <p:cNvPr id="0" name="Picture 13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9722" y="3349776"/>
                        <a:ext cx="2592387"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80" name="Object 52"/>
          <p:cNvGraphicFramePr>
            <a:graphicFrameLocks noChangeAspect="1"/>
          </p:cNvGraphicFramePr>
          <p:nvPr>
            <p:extLst>
              <p:ext uri="{D42A27DB-BD31-4B8C-83A1-F6EECF244321}">
                <p14:modId xmlns:p14="http://schemas.microsoft.com/office/powerpoint/2010/main" val="2846263132"/>
              </p:ext>
            </p:extLst>
          </p:nvPr>
        </p:nvGraphicFramePr>
        <p:xfrm>
          <a:off x="3817653" y="3990742"/>
          <a:ext cx="2838450" cy="417513"/>
        </p:xfrm>
        <a:graphic>
          <a:graphicData uri="http://schemas.openxmlformats.org/presentationml/2006/ole">
            <mc:AlternateContent xmlns:mc="http://schemas.openxmlformats.org/markup-compatibility/2006">
              <mc:Choice xmlns:v="urn:schemas-microsoft-com:vml" Requires="v">
                <p:oleObj spid="_x0000_s23580" name="Equation" r:id="rId7" imgW="1473120" imgH="215640" progId="Equation.DSMT4">
                  <p:embed/>
                </p:oleObj>
              </mc:Choice>
              <mc:Fallback>
                <p:oleObj name="Equation" r:id="rId7" imgW="1473120" imgH="215640" progId="Equation.DSMT4">
                  <p:embed/>
                  <p:pic>
                    <p:nvPicPr>
                      <p:cNvPr id="0" name="Picture 14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17653" y="3990742"/>
                        <a:ext cx="2838450" cy="417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89" name="Rectangle 53"/>
          <p:cNvSpPr>
            <a:spLocks noChangeArrowheads="1"/>
          </p:cNvSpPr>
          <p:nvPr/>
        </p:nvSpPr>
        <p:spPr bwMode="auto">
          <a:xfrm>
            <a:off x="2704350" y="3397200"/>
            <a:ext cx="352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0000FF"/>
                </a:solidFill>
              </a:rPr>
              <a:t>Let</a:t>
            </a:r>
          </a:p>
        </p:txBody>
      </p:sp>
      <p:grpSp>
        <p:nvGrpSpPr>
          <p:cNvPr id="24590" name="Group 24"/>
          <p:cNvGrpSpPr>
            <a:grpSpLocks/>
          </p:cNvGrpSpPr>
          <p:nvPr/>
        </p:nvGrpSpPr>
        <p:grpSpPr bwMode="auto">
          <a:xfrm>
            <a:off x="4957847" y="920698"/>
            <a:ext cx="3476625" cy="2279650"/>
            <a:chOff x="2254" y="391"/>
            <a:chExt cx="2190" cy="1436"/>
          </a:xfrm>
        </p:grpSpPr>
        <p:sp>
          <p:nvSpPr>
            <p:cNvPr id="24593" name="Line 8"/>
            <p:cNvSpPr>
              <a:spLocks noChangeShapeType="1"/>
            </p:cNvSpPr>
            <p:nvPr/>
          </p:nvSpPr>
          <p:spPr bwMode="auto">
            <a:xfrm>
              <a:off x="3264" y="1541"/>
              <a:ext cx="181"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94" name="Rectangle 11"/>
            <p:cNvSpPr>
              <a:spLocks noChangeArrowheads="1"/>
            </p:cNvSpPr>
            <p:nvPr/>
          </p:nvSpPr>
          <p:spPr bwMode="auto">
            <a:xfrm>
              <a:off x="2577" y="898"/>
              <a:ext cx="592" cy="643"/>
            </a:xfrm>
            <a:prstGeom prst="rect">
              <a:avLst/>
            </a:prstGeom>
            <a:solidFill>
              <a:srgbClr val="FF9900"/>
            </a:solidFill>
            <a:ln w="38100">
              <a:solidFill>
                <a:srgbClr val="FF3399"/>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endParaRPr lang="en-US" altLang="en-US" b="0"/>
            </a:p>
          </p:txBody>
        </p:sp>
        <p:sp>
          <p:nvSpPr>
            <p:cNvPr id="24595" name="Line 45"/>
            <p:cNvSpPr>
              <a:spLocks noChangeShapeType="1"/>
            </p:cNvSpPr>
            <p:nvPr/>
          </p:nvSpPr>
          <p:spPr bwMode="auto">
            <a:xfrm flipH="1" flipV="1">
              <a:off x="2571" y="654"/>
              <a:ext cx="2" cy="192"/>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24581" name="Object 54"/>
            <p:cNvGraphicFramePr>
              <a:graphicFrameLocks noChangeAspect="1"/>
            </p:cNvGraphicFramePr>
            <p:nvPr/>
          </p:nvGraphicFramePr>
          <p:xfrm>
            <a:off x="3785" y="1141"/>
            <a:ext cx="659" cy="460"/>
          </p:xfrm>
          <a:graphic>
            <a:graphicData uri="http://schemas.openxmlformats.org/presentationml/2006/ole">
              <mc:AlternateContent xmlns:mc="http://schemas.openxmlformats.org/markup-compatibility/2006">
                <mc:Choice xmlns:v="urn:schemas-microsoft-com:vml" Requires="v">
                  <p:oleObj spid="_x0000_s23581" name="Equation" r:id="rId9" imgW="634725" imgH="444307" progId="Equation.DSMT4">
                    <p:embed/>
                  </p:oleObj>
                </mc:Choice>
                <mc:Fallback>
                  <p:oleObj name="Equation" r:id="rId9" imgW="634725" imgH="444307" progId="Equation.DSMT4">
                    <p:embed/>
                    <p:pic>
                      <p:nvPicPr>
                        <p:cNvPr id="0" name="Picture 14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785" y="1141"/>
                          <a:ext cx="659" cy="4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96" name="Text Box 55"/>
            <p:cNvSpPr txBox="1">
              <a:spLocks noChangeArrowheads="1"/>
            </p:cNvSpPr>
            <p:nvPr/>
          </p:nvSpPr>
          <p:spPr bwMode="auto">
            <a:xfrm>
              <a:off x="3334" y="831"/>
              <a:ext cx="4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b="0"/>
                <a:t>PMC</a:t>
              </a:r>
            </a:p>
          </p:txBody>
        </p:sp>
        <p:sp>
          <p:nvSpPr>
            <p:cNvPr id="24597" name="Text Box 56"/>
            <p:cNvSpPr txBox="1">
              <a:spLocks noChangeArrowheads="1"/>
            </p:cNvSpPr>
            <p:nvPr/>
          </p:nvSpPr>
          <p:spPr bwMode="auto">
            <a:xfrm>
              <a:off x="3254" y="1136"/>
              <a:ext cx="2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b="0" i="1">
                  <a:latin typeface="Times New Roman" pitchFamily="18" charset="0"/>
                </a:rPr>
                <a:t>C</a:t>
              </a:r>
            </a:p>
          </p:txBody>
        </p:sp>
        <p:sp>
          <p:nvSpPr>
            <p:cNvPr id="24598" name="Text Box 57"/>
            <p:cNvSpPr txBox="1">
              <a:spLocks noChangeArrowheads="1"/>
            </p:cNvSpPr>
            <p:nvPr/>
          </p:nvSpPr>
          <p:spPr bwMode="auto">
            <a:xfrm>
              <a:off x="2774" y="1577"/>
              <a:ext cx="20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i="1">
                  <a:latin typeface="Times New Roman" pitchFamily="18" charset="0"/>
                </a:rPr>
                <a:t>L</a:t>
              </a:r>
            </a:p>
          </p:txBody>
        </p:sp>
        <p:sp>
          <p:nvSpPr>
            <p:cNvPr id="24599" name="Text Box 58"/>
            <p:cNvSpPr txBox="1">
              <a:spLocks noChangeArrowheads="1"/>
            </p:cNvSpPr>
            <p:nvPr/>
          </p:nvSpPr>
          <p:spPr bwMode="auto">
            <a:xfrm>
              <a:off x="2254" y="1089"/>
              <a:ext cx="249"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i="1">
                  <a:latin typeface="Times New Roman" pitchFamily="18" charset="0"/>
                </a:rPr>
                <a:t>W</a:t>
              </a:r>
            </a:p>
          </p:txBody>
        </p:sp>
        <p:sp>
          <p:nvSpPr>
            <p:cNvPr id="24600" name="Text Box 59"/>
            <p:cNvSpPr txBox="1">
              <a:spLocks noChangeArrowheads="1"/>
            </p:cNvSpPr>
            <p:nvPr/>
          </p:nvSpPr>
          <p:spPr bwMode="auto">
            <a:xfrm>
              <a:off x="3496" y="1402"/>
              <a:ext cx="18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i="1" dirty="0">
                  <a:latin typeface="Times New Roman" pitchFamily="18" charset="0"/>
                </a:rPr>
                <a:t>x</a:t>
              </a:r>
            </a:p>
          </p:txBody>
        </p:sp>
        <p:sp>
          <p:nvSpPr>
            <p:cNvPr id="24601" name="Text Box 60"/>
            <p:cNvSpPr txBox="1">
              <a:spLocks noChangeArrowheads="1"/>
            </p:cNvSpPr>
            <p:nvPr/>
          </p:nvSpPr>
          <p:spPr bwMode="auto">
            <a:xfrm>
              <a:off x="2480" y="391"/>
              <a:ext cx="18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i="1" dirty="0">
                  <a:latin typeface="Times New Roman" pitchFamily="18" charset="0"/>
                </a:rPr>
                <a:t>y</a:t>
              </a:r>
            </a:p>
          </p:txBody>
        </p:sp>
      </p:grpSp>
      <p:sp>
        <p:nvSpPr>
          <p:cNvPr id="24591" name="Rectangle 53"/>
          <p:cNvSpPr>
            <a:spLocks noChangeArrowheads="1"/>
          </p:cNvSpPr>
          <p:nvPr/>
        </p:nvSpPr>
        <p:spPr bwMode="auto">
          <a:xfrm>
            <a:off x="2836028" y="4987106"/>
            <a:ext cx="2044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0000FF"/>
                </a:solidFill>
              </a:rPr>
              <a:t>Divide by </a:t>
            </a:r>
            <a:r>
              <a:rPr lang="en-US" altLang="en-US" sz="2000" b="0" i="1" dirty="0">
                <a:solidFill>
                  <a:srgbClr val="0000FF"/>
                </a:solidFill>
                <a:latin typeface="Times New Roman" pitchFamily="18" charset="0"/>
              </a:rPr>
              <a:t>X</a:t>
            </a:r>
            <a:r>
              <a:rPr lang="en-US" altLang="en-US" sz="2000" b="0" dirty="0">
                <a:solidFill>
                  <a:srgbClr val="0000FF"/>
                </a:solidFill>
                <a:latin typeface="Times New Roman" pitchFamily="18" charset="0"/>
              </a:rPr>
              <a:t>(</a:t>
            </a:r>
            <a:r>
              <a:rPr lang="en-US" altLang="en-US" sz="2000" b="0" i="1" dirty="0">
                <a:solidFill>
                  <a:srgbClr val="0000FF"/>
                </a:solidFill>
                <a:latin typeface="Times New Roman" pitchFamily="18" charset="0"/>
              </a:rPr>
              <a:t>x</a:t>
            </a:r>
            <a:r>
              <a:rPr lang="en-US" altLang="en-US" sz="2000" b="0" dirty="0">
                <a:solidFill>
                  <a:srgbClr val="0000FF"/>
                </a:solidFill>
                <a:latin typeface="Times New Roman" pitchFamily="18" charset="0"/>
              </a:rPr>
              <a:t>)</a:t>
            </a:r>
            <a:r>
              <a:rPr lang="en-US" altLang="en-US" sz="2000" b="0" i="1" dirty="0">
                <a:solidFill>
                  <a:srgbClr val="0000FF"/>
                </a:solidFill>
                <a:latin typeface="Times New Roman" pitchFamily="18" charset="0"/>
              </a:rPr>
              <a:t>Y</a:t>
            </a:r>
            <a:r>
              <a:rPr lang="en-US" altLang="en-US" sz="2000" b="0" dirty="0">
                <a:solidFill>
                  <a:srgbClr val="0000FF"/>
                </a:solidFill>
                <a:latin typeface="Times New Roman" pitchFamily="18" charset="0"/>
              </a:rPr>
              <a:t>(</a:t>
            </a:r>
            <a:r>
              <a:rPr lang="en-US" altLang="en-US" sz="2000" b="0" i="1" dirty="0">
                <a:solidFill>
                  <a:srgbClr val="0000FF"/>
                </a:solidFill>
                <a:latin typeface="Times New Roman" pitchFamily="18" charset="0"/>
              </a:rPr>
              <a:t>y</a:t>
            </a:r>
            <a:r>
              <a:rPr lang="en-US" altLang="en-US" sz="2000" b="0" dirty="0">
                <a:solidFill>
                  <a:srgbClr val="0000FF"/>
                </a:solidFill>
                <a:latin typeface="Times New Roman" pitchFamily="18" charset="0"/>
              </a:rPr>
              <a:t>):</a:t>
            </a:r>
          </a:p>
        </p:txBody>
      </p:sp>
      <p:sp>
        <p:nvSpPr>
          <p:cNvPr id="24592" name="Rectangle 53"/>
          <p:cNvSpPr>
            <a:spLocks noChangeArrowheads="1"/>
          </p:cNvSpPr>
          <p:nvPr/>
        </p:nvSpPr>
        <p:spPr bwMode="auto">
          <a:xfrm>
            <a:off x="5855887" y="5978911"/>
            <a:ext cx="27090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0000FF"/>
                </a:solidFill>
              </a:rPr>
              <a:t>so</a:t>
            </a:r>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28</a:t>
            </a:fld>
            <a:endParaRPr lang="en-US" dirty="0"/>
          </a:p>
        </p:txBody>
      </p:sp>
      <p:graphicFrame>
        <p:nvGraphicFramePr>
          <p:cNvPr id="24718" name="Object 142"/>
          <p:cNvGraphicFramePr>
            <a:graphicFrameLocks noChangeAspect="1"/>
          </p:cNvGraphicFramePr>
          <p:nvPr>
            <p:extLst>
              <p:ext uri="{D42A27DB-BD31-4B8C-83A1-F6EECF244321}">
                <p14:modId xmlns:p14="http://schemas.microsoft.com/office/powerpoint/2010/main" val="551411845"/>
              </p:ext>
            </p:extLst>
          </p:nvPr>
        </p:nvGraphicFramePr>
        <p:xfrm>
          <a:off x="6443379" y="5739966"/>
          <a:ext cx="2227263" cy="833438"/>
        </p:xfrm>
        <a:graphic>
          <a:graphicData uri="http://schemas.openxmlformats.org/presentationml/2006/ole">
            <mc:AlternateContent xmlns:mc="http://schemas.openxmlformats.org/markup-compatibility/2006">
              <mc:Choice xmlns:v="urn:schemas-microsoft-com:vml" Requires="v">
                <p:oleObj spid="_x0000_s23582" name="Equation" r:id="rId11" imgW="1155600" imgH="431640" progId="Equation.DSMT4">
                  <p:embed/>
                </p:oleObj>
              </mc:Choice>
              <mc:Fallback>
                <p:oleObj name="Equation" r:id="rId11" imgW="1155600" imgH="431640" progId="Equation.DSMT4">
                  <p:embed/>
                  <p:pic>
                    <p:nvPicPr>
                      <p:cNvPr id="0" name="Picture 14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43379" y="5739966"/>
                        <a:ext cx="2227263" cy="833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719" name="Object 143"/>
          <p:cNvGraphicFramePr>
            <a:graphicFrameLocks noChangeAspect="1"/>
          </p:cNvGraphicFramePr>
          <p:nvPr/>
        </p:nvGraphicFramePr>
        <p:xfrm>
          <a:off x="5166045" y="4793732"/>
          <a:ext cx="2154237" cy="760412"/>
        </p:xfrm>
        <a:graphic>
          <a:graphicData uri="http://schemas.openxmlformats.org/presentationml/2006/ole">
            <mc:AlternateContent xmlns:mc="http://schemas.openxmlformats.org/markup-compatibility/2006">
              <mc:Choice xmlns:v="urn:schemas-microsoft-com:vml" Requires="v">
                <p:oleObj spid="_x0000_s23583" name="Equation" r:id="rId13" imgW="1117440" imgH="393480" progId="Equation.DSMT4">
                  <p:embed/>
                </p:oleObj>
              </mc:Choice>
              <mc:Fallback>
                <p:oleObj name="Equation" r:id="rId13" imgW="1117440" imgH="393480" progId="Equation.DSMT4">
                  <p:embed/>
                  <p:pic>
                    <p:nvPicPr>
                      <p:cNvPr id="0" name="Picture 14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166045" y="4793732"/>
                        <a:ext cx="2154237" cy="760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2553903" y="120536"/>
            <a:ext cx="7257448" cy="659113"/>
          </a:xfrm>
        </p:spPr>
        <p:txBody>
          <a:bodyPr/>
          <a:lstStyle/>
          <a:p>
            <a:pPr eaLnBrk="1" hangingPunct="1">
              <a:defRPr/>
            </a:pPr>
            <a:r>
              <a:rPr lang="en-US" sz="3600" b="1" dirty="0">
                <a:solidFill>
                  <a:srgbClr val="FF9933"/>
                </a:solidFill>
                <a:effectLst>
                  <a:outerShdw blurRad="38100" dist="38100" dir="2700000" algn="tl">
                    <a:srgbClr val="C0C0C0"/>
                  </a:outerShdw>
                </a:effectLst>
              </a:rPr>
              <a:t>Rectangular Patch (cont.)</a:t>
            </a:r>
          </a:p>
        </p:txBody>
      </p:sp>
      <p:sp>
        <p:nvSpPr>
          <p:cNvPr id="25611"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5612"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5613"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5614"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5615" name="Rectangle 10"/>
          <p:cNvSpPr>
            <a:spLocks noChangeArrowheads="1"/>
          </p:cNvSpPr>
          <p:nvPr/>
        </p:nvSpPr>
        <p:spPr bwMode="auto">
          <a:xfrm>
            <a:off x="2141539" y="1046164"/>
            <a:ext cx="74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0000FF"/>
                </a:solidFill>
              </a:rPr>
              <a:t>Hence</a:t>
            </a:r>
          </a:p>
        </p:txBody>
      </p:sp>
      <p:graphicFrame>
        <p:nvGraphicFramePr>
          <p:cNvPr id="25602" name="Object 21"/>
          <p:cNvGraphicFramePr>
            <a:graphicFrameLocks noChangeAspect="1"/>
          </p:cNvGraphicFramePr>
          <p:nvPr>
            <p:extLst>
              <p:ext uri="{D42A27DB-BD31-4B8C-83A1-F6EECF244321}">
                <p14:modId xmlns:p14="http://schemas.microsoft.com/office/powerpoint/2010/main" val="3749069361"/>
              </p:ext>
            </p:extLst>
          </p:nvPr>
        </p:nvGraphicFramePr>
        <p:xfrm>
          <a:off x="3430589" y="1317626"/>
          <a:ext cx="2720975" cy="752475"/>
        </p:xfrm>
        <a:graphic>
          <a:graphicData uri="http://schemas.openxmlformats.org/presentationml/2006/ole">
            <mc:AlternateContent xmlns:mc="http://schemas.openxmlformats.org/markup-compatibility/2006">
              <mc:Choice xmlns:v="urn:schemas-microsoft-com:vml" Requires="v">
                <p:oleObj spid="_x0000_s24606" name="Equation" r:id="rId3" imgW="1511280" imgH="419040" progId="Equation.DSMT4">
                  <p:embed/>
                </p:oleObj>
              </mc:Choice>
              <mc:Fallback>
                <p:oleObj name="Equation" r:id="rId3" imgW="1511280" imgH="419040" progId="Equation.DSMT4">
                  <p:embed/>
                  <p:pic>
                    <p:nvPicPr>
                      <p:cNvPr id="0" name="Picture 2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30589" y="1317626"/>
                        <a:ext cx="2720975" cy="752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03" name="Object 22"/>
          <p:cNvGraphicFramePr>
            <a:graphicFrameLocks noChangeAspect="1"/>
          </p:cNvGraphicFramePr>
          <p:nvPr/>
        </p:nvGraphicFramePr>
        <p:xfrm>
          <a:off x="4429126" y="2443164"/>
          <a:ext cx="3406775" cy="447675"/>
        </p:xfrm>
        <a:graphic>
          <a:graphicData uri="http://schemas.openxmlformats.org/presentationml/2006/ole">
            <mc:AlternateContent xmlns:mc="http://schemas.openxmlformats.org/markup-compatibility/2006">
              <mc:Choice xmlns:v="urn:schemas-microsoft-com:vml" Requires="v">
                <p:oleObj spid="_x0000_s24607" name="Equation" r:id="rId5" imgW="1739900" imgH="228600" progId="Equation.DSMT4">
                  <p:embed/>
                </p:oleObj>
              </mc:Choice>
              <mc:Fallback>
                <p:oleObj name="Equation" r:id="rId5" imgW="1739900" imgH="228600" progId="Equation.DSMT4">
                  <p:embed/>
                  <p:pic>
                    <p:nvPicPr>
                      <p:cNvPr id="0" name="Picture 2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29126" y="2443164"/>
                        <a:ext cx="3406775" cy="447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04" name="Object 23"/>
          <p:cNvGraphicFramePr>
            <a:graphicFrameLocks noChangeAspect="1"/>
          </p:cNvGraphicFramePr>
          <p:nvPr/>
        </p:nvGraphicFramePr>
        <p:xfrm>
          <a:off x="4824414" y="4646613"/>
          <a:ext cx="1908175" cy="423862"/>
        </p:xfrm>
        <a:graphic>
          <a:graphicData uri="http://schemas.openxmlformats.org/presentationml/2006/ole">
            <mc:AlternateContent xmlns:mc="http://schemas.openxmlformats.org/markup-compatibility/2006">
              <mc:Choice xmlns:v="urn:schemas-microsoft-com:vml" Requires="v">
                <p:oleObj spid="_x0000_s24608" name="Equation" r:id="rId7" imgW="1028700" imgH="228600" progId="Equation.DSMT4">
                  <p:embed/>
                </p:oleObj>
              </mc:Choice>
              <mc:Fallback>
                <p:oleObj name="Equation" r:id="rId7" imgW="1028700" imgH="228600" progId="Equation.DSMT4">
                  <p:embed/>
                  <p:pic>
                    <p:nvPicPr>
                      <p:cNvPr id="0" name="Picture 22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24414" y="4646613"/>
                        <a:ext cx="1908175" cy="4238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16" name="Rectangle 24"/>
          <p:cNvSpPr>
            <a:spLocks noChangeArrowheads="1"/>
          </p:cNvSpPr>
          <p:nvPr/>
        </p:nvSpPr>
        <p:spPr bwMode="auto">
          <a:xfrm>
            <a:off x="3784600" y="4000500"/>
            <a:ext cx="8763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0000FF"/>
                </a:solidFill>
              </a:rPr>
              <a:t>Choose</a:t>
            </a:r>
          </a:p>
        </p:txBody>
      </p:sp>
      <p:graphicFrame>
        <p:nvGraphicFramePr>
          <p:cNvPr id="25605" name="Object 25"/>
          <p:cNvGraphicFramePr>
            <a:graphicFrameLocks noChangeAspect="1"/>
          </p:cNvGraphicFramePr>
          <p:nvPr/>
        </p:nvGraphicFramePr>
        <p:xfrm>
          <a:off x="4781551" y="3989388"/>
          <a:ext cx="695325" cy="322262"/>
        </p:xfrm>
        <a:graphic>
          <a:graphicData uri="http://schemas.openxmlformats.org/presentationml/2006/ole">
            <mc:AlternateContent xmlns:mc="http://schemas.openxmlformats.org/markup-compatibility/2006">
              <mc:Choice xmlns:v="urn:schemas-microsoft-com:vml" Requires="v">
                <p:oleObj spid="_x0000_s24609" name="Equation" r:id="rId9" imgW="355292" imgH="164957" progId="Equation.DSMT4">
                  <p:embed/>
                </p:oleObj>
              </mc:Choice>
              <mc:Fallback>
                <p:oleObj name="Equation" r:id="rId9" imgW="355292" imgH="164957" progId="Equation.DSMT4">
                  <p:embed/>
                  <p:pic>
                    <p:nvPicPr>
                      <p:cNvPr id="0" name="Picture 22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81551" y="3989388"/>
                        <a:ext cx="695325" cy="322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06" name="Object 26"/>
          <p:cNvGraphicFramePr>
            <a:graphicFrameLocks noChangeAspect="1"/>
          </p:cNvGraphicFramePr>
          <p:nvPr/>
        </p:nvGraphicFramePr>
        <p:xfrm>
          <a:off x="4221614" y="3181551"/>
          <a:ext cx="5665788" cy="444500"/>
        </p:xfrm>
        <a:graphic>
          <a:graphicData uri="http://schemas.openxmlformats.org/presentationml/2006/ole">
            <mc:AlternateContent xmlns:mc="http://schemas.openxmlformats.org/markup-compatibility/2006">
              <mc:Choice xmlns:v="urn:schemas-microsoft-com:vml" Requires="v">
                <p:oleObj spid="_x0000_s24610" name="Equation" r:id="rId11" imgW="2895480" imgH="228600" progId="Equation.DSMT4">
                  <p:embed/>
                </p:oleObj>
              </mc:Choice>
              <mc:Fallback>
                <p:oleObj name="Equation" r:id="rId11" imgW="2895480" imgH="228600" progId="Equation.DSMT4">
                  <p:embed/>
                  <p:pic>
                    <p:nvPicPr>
                      <p:cNvPr id="0" name="Picture 22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21614" y="3181551"/>
                        <a:ext cx="5665788"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07" name="Object 27"/>
          <p:cNvGraphicFramePr>
            <a:graphicFrameLocks noChangeAspect="1"/>
          </p:cNvGraphicFramePr>
          <p:nvPr/>
        </p:nvGraphicFramePr>
        <p:xfrm>
          <a:off x="4737101" y="5343525"/>
          <a:ext cx="2919413" cy="1225550"/>
        </p:xfrm>
        <a:graphic>
          <a:graphicData uri="http://schemas.openxmlformats.org/presentationml/2006/ole">
            <mc:AlternateContent xmlns:mc="http://schemas.openxmlformats.org/markup-compatibility/2006">
              <mc:Choice xmlns:v="urn:schemas-microsoft-com:vml" Requires="v">
                <p:oleObj spid="_x0000_s24611" name="Equation" r:id="rId13" imgW="1574800" imgH="660400" progId="Equation.DSMT4">
                  <p:embed/>
                </p:oleObj>
              </mc:Choice>
              <mc:Fallback>
                <p:oleObj name="Equation" r:id="rId13" imgW="1574800" imgH="660400" progId="Equation.DSMT4">
                  <p:embed/>
                  <p:pic>
                    <p:nvPicPr>
                      <p:cNvPr id="0" name="Picture 22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737101" y="5343525"/>
                        <a:ext cx="2919413" cy="1225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17" name="AutoShape 28"/>
          <p:cNvSpPr>
            <a:spLocks noChangeArrowheads="1"/>
          </p:cNvSpPr>
          <p:nvPr/>
        </p:nvSpPr>
        <p:spPr bwMode="auto">
          <a:xfrm>
            <a:off x="4337050" y="6108700"/>
            <a:ext cx="635000" cy="222250"/>
          </a:xfrm>
          <a:prstGeom prst="rightArrow">
            <a:avLst>
              <a:gd name="adj1" fmla="val 50000"/>
              <a:gd name="adj2" fmla="val 113636"/>
            </a:avLst>
          </a:prstGeom>
          <a:solidFill>
            <a:srgbClr val="66FFFF"/>
          </a:solidFill>
          <a:ln w="9525">
            <a:solidFill>
              <a:schemeClr val="tx1"/>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5618" name="Rectangle 10"/>
          <p:cNvSpPr>
            <a:spLocks noChangeArrowheads="1"/>
          </p:cNvSpPr>
          <p:nvPr/>
        </p:nvSpPr>
        <p:spPr bwMode="auto">
          <a:xfrm>
            <a:off x="2389189" y="2500314"/>
            <a:ext cx="19380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0000FF"/>
                </a:solidFill>
              </a:rPr>
              <a:t>General solution:</a:t>
            </a:r>
          </a:p>
        </p:txBody>
      </p:sp>
      <p:sp>
        <p:nvSpPr>
          <p:cNvPr id="25619" name="Rectangle 10"/>
          <p:cNvSpPr>
            <a:spLocks noChangeArrowheads="1"/>
          </p:cNvSpPr>
          <p:nvPr/>
        </p:nvSpPr>
        <p:spPr bwMode="auto">
          <a:xfrm>
            <a:off x="1868489" y="3198813"/>
            <a:ext cx="22447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0000FF"/>
                </a:solidFill>
              </a:rPr>
              <a:t>Boundary condition:</a:t>
            </a:r>
          </a:p>
        </p:txBody>
      </p:sp>
      <p:graphicFrame>
        <p:nvGraphicFramePr>
          <p:cNvPr id="25608" name="Object 20"/>
          <p:cNvGraphicFramePr>
            <a:graphicFrameLocks noChangeAspect="1"/>
          </p:cNvGraphicFramePr>
          <p:nvPr>
            <p:extLst>
              <p:ext uri="{D42A27DB-BD31-4B8C-83A1-F6EECF244321}">
                <p14:modId xmlns:p14="http://schemas.microsoft.com/office/powerpoint/2010/main" val="1595609061"/>
              </p:ext>
            </p:extLst>
          </p:nvPr>
        </p:nvGraphicFramePr>
        <p:xfrm>
          <a:off x="8642350" y="3781426"/>
          <a:ext cx="795338" cy="398463"/>
        </p:xfrm>
        <a:graphic>
          <a:graphicData uri="http://schemas.openxmlformats.org/presentationml/2006/ole">
            <mc:AlternateContent xmlns:mc="http://schemas.openxmlformats.org/markup-compatibility/2006">
              <mc:Choice xmlns:v="urn:schemas-microsoft-com:vml" Requires="v">
                <p:oleObj spid="_x0000_s24612" name="Equation" r:id="rId15" imgW="406048" imgH="203024" progId="Equation.DSMT4">
                  <p:embed/>
                </p:oleObj>
              </mc:Choice>
              <mc:Fallback>
                <p:oleObj name="Equation" r:id="rId15" imgW="406048" imgH="203024" progId="Equation.DSMT4">
                  <p:embed/>
                  <p:pic>
                    <p:nvPicPr>
                      <p:cNvPr id="0" name="Picture 22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642350" y="3781426"/>
                        <a:ext cx="795338" cy="398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20" name="AutoShape 28"/>
          <p:cNvSpPr>
            <a:spLocks noChangeArrowheads="1"/>
          </p:cNvSpPr>
          <p:nvPr/>
        </p:nvSpPr>
        <p:spPr bwMode="auto">
          <a:xfrm>
            <a:off x="7861300" y="3822700"/>
            <a:ext cx="635000" cy="254000"/>
          </a:xfrm>
          <a:prstGeom prst="rightArrow">
            <a:avLst>
              <a:gd name="adj1" fmla="val 50000"/>
              <a:gd name="adj2" fmla="val 113636"/>
            </a:avLst>
          </a:prstGeom>
          <a:solidFill>
            <a:srgbClr val="66FFFF"/>
          </a:solidFill>
          <a:ln w="9525">
            <a:solidFill>
              <a:schemeClr val="tx1"/>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5621" name="Rectangle 10"/>
          <p:cNvSpPr>
            <a:spLocks noChangeArrowheads="1"/>
          </p:cNvSpPr>
          <p:nvPr/>
        </p:nvSpPr>
        <p:spPr bwMode="auto">
          <a:xfrm>
            <a:off x="2325689" y="5395913"/>
            <a:ext cx="22447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0000FF"/>
                </a:solidFill>
              </a:rPr>
              <a:t>Boundary condition:</a:t>
            </a:r>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idx="4294967295"/>
          </p:nvPr>
        </p:nvSpPr>
        <p:spPr>
          <a:xfrm>
            <a:off x="1931988" y="139701"/>
            <a:ext cx="8520112" cy="660399"/>
          </a:xfrm>
        </p:spPr>
        <p:txBody>
          <a:bodyPr/>
          <a:lstStyle/>
          <a:p>
            <a:pPr eaLnBrk="1" hangingPunct="1">
              <a:defRPr/>
            </a:pPr>
            <a:r>
              <a:rPr lang="en-US" sz="3600" b="1" dirty="0">
                <a:solidFill>
                  <a:srgbClr val="FF9933"/>
                </a:solidFill>
                <a:effectLst>
                  <a:outerShdw blurRad="38100" dist="38100" dir="2700000" algn="tl">
                    <a:srgbClr val="C0C0C0"/>
                  </a:outerShdw>
                </a:effectLst>
              </a:rPr>
              <a:t>Review of Equivalence Principle</a:t>
            </a:r>
          </a:p>
        </p:txBody>
      </p:sp>
      <p:sp>
        <p:nvSpPr>
          <p:cNvPr id="1042"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043"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044"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045"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046" name="Rectangle 7"/>
          <p:cNvSpPr>
            <a:spLocks noChangeArrowheads="1"/>
          </p:cNvSpPr>
          <p:nvPr/>
        </p:nvSpPr>
        <p:spPr bwMode="auto">
          <a:xfrm>
            <a:off x="8050385" y="1249450"/>
            <a:ext cx="15821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sz="2000" b="0" dirty="0">
                <a:solidFill>
                  <a:srgbClr val="FF0000"/>
                </a:solidFill>
              </a:rPr>
              <a:t>New problem:</a:t>
            </a:r>
          </a:p>
        </p:txBody>
      </p:sp>
      <p:sp>
        <p:nvSpPr>
          <p:cNvPr id="1055" name="AutoShape 21"/>
          <p:cNvSpPr>
            <a:spLocks noChangeArrowheads="1"/>
          </p:cNvSpPr>
          <p:nvPr/>
        </p:nvSpPr>
        <p:spPr bwMode="auto">
          <a:xfrm>
            <a:off x="5467179" y="3118022"/>
            <a:ext cx="774700" cy="381000"/>
          </a:xfrm>
          <a:prstGeom prst="leftRightArrow">
            <a:avLst>
              <a:gd name="adj1" fmla="val 50000"/>
              <a:gd name="adj2" fmla="val 40667"/>
            </a:avLst>
          </a:prstGeom>
          <a:solidFill>
            <a:srgbClr val="66FFFF"/>
          </a:solidFill>
          <a:ln w="9525">
            <a:solidFill>
              <a:schemeClr val="tx1"/>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grpSp>
        <p:nvGrpSpPr>
          <p:cNvPr id="4" name="Group 3"/>
          <p:cNvGrpSpPr/>
          <p:nvPr/>
        </p:nvGrpSpPr>
        <p:grpSpPr>
          <a:xfrm>
            <a:off x="1327281" y="1739553"/>
            <a:ext cx="3900487" cy="3665538"/>
            <a:chOff x="322263" y="1727200"/>
            <a:chExt cx="3900487" cy="3665538"/>
          </a:xfrm>
        </p:grpSpPr>
        <p:sp>
          <p:nvSpPr>
            <p:cNvPr id="1047" name="Freeform 8"/>
            <p:cNvSpPr>
              <a:spLocks/>
            </p:cNvSpPr>
            <p:nvPr/>
          </p:nvSpPr>
          <p:spPr bwMode="auto">
            <a:xfrm>
              <a:off x="322263" y="1727200"/>
              <a:ext cx="2616200" cy="3276600"/>
            </a:xfrm>
            <a:custGeom>
              <a:avLst/>
              <a:gdLst>
                <a:gd name="T0" fmla="*/ 2147483647 w 1016"/>
                <a:gd name="T1" fmla="*/ 0 h 824"/>
                <a:gd name="T2" fmla="*/ 2147483647 w 1016"/>
                <a:gd name="T3" fmla="*/ 2147483647 h 824"/>
                <a:gd name="T4" fmla="*/ 2147483647 w 1016"/>
                <a:gd name="T5" fmla="*/ 2147483647 h 824"/>
                <a:gd name="T6" fmla="*/ 2147483647 w 1016"/>
                <a:gd name="T7" fmla="*/ 2147483647 h 824"/>
                <a:gd name="T8" fmla="*/ 2147483647 w 1016"/>
                <a:gd name="T9" fmla="*/ 2147483647 h 824"/>
                <a:gd name="T10" fmla="*/ 2147483647 w 1016"/>
                <a:gd name="T11" fmla="*/ 2147483647 h 824"/>
                <a:gd name="T12" fmla="*/ 2147483647 w 1016"/>
                <a:gd name="T13" fmla="*/ 2147483647 h 824"/>
                <a:gd name="T14" fmla="*/ 2147483647 w 1016"/>
                <a:gd name="T15" fmla="*/ 2147483647 h 824"/>
                <a:gd name="T16" fmla="*/ 2147483647 w 1016"/>
                <a:gd name="T17" fmla="*/ 2147483647 h 824"/>
                <a:gd name="T18" fmla="*/ 2147483647 w 1016"/>
                <a:gd name="T19" fmla="*/ 0 h 8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16"/>
                <a:gd name="T31" fmla="*/ 0 h 824"/>
                <a:gd name="T32" fmla="*/ 1016 w 1016"/>
                <a:gd name="T33" fmla="*/ 824 h 8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16" h="824">
                  <a:moveTo>
                    <a:pt x="336" y="0"/>
                  </a:moveTo>
                  <a:cubicBezTo>
                    <a:pt x="184" y="16"/>
                    <a:pt x="96" y="112"/>
                    <a:pt x="48" y="192"/>
                  </a:cubicBezTo>
                  <a:cubicBezTo>
                    <a:pt x="0" y="272"/>
                    <a:pt x="40" y="384"/>
                    <a:pt x="48" y="480"/>
                  </a:cubicBezTo>
                  <a:cubicBezTo>
                    <a:pt x="56" y="576"/>
                    <a:pt x="48" y="712"/>
                    <a:pt x="96" y="768"/>
                  </a:cubicBezTo>
                  <a:cubicBezTo>
                    <a:pt x="144" y="824"/>
                    <a:pt x="232" y="816"/>
                    <a:pt x="336" y="816"/>
                  </a:cubicBezTo>
                  <a:cubicBezTo>
                    <a:pt x="440" y="816"/>
                    <a:pt x="614" y="791"/>
                    <a:pt x="720" y="768"/>
                  </a:cubicBezTo>
                  <a:cubicBezTo>
                    <a:pt x="826" y="745"/>
                    <a:pt x="928" y="756"/>
                    <a:pt x="972" y="677"/>
                  </a:cubicBezTo>
                  <a:cubicBezTo>
                    <a:pt x="1016" y="598"/>
                    <a:pt x="1014" y="398"/>
                    <a:pt x="987" y="296"/>
                  </a:cubicBezTo>
                  <a:cubicBezTo>
                    <a:pt x="960" y="194"/>
                    <a:pt x="916" y="111"/>
                    <a:pt x="808" y="62"/>
                  </a:cubicBezTo>
                  <a:cubicBezTo>
                    <a:pt x="700" y="13"/>
                    <a:pt x="434" y="13"/>
                    <a:pt x="336" y="0"/>
                  </a:cubicBezTo>
                  <a:close/>
                </a:path>
              </a:pathLst>
            </a:custGeom>
            <a:noFill/>
            <a:ln w="19050" cap="flat" cmpd="sng">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8" name="AutoShape 9"/>
            <p:cNvSpPr>
              <a:spLocks noChangeArrowheads="1"/>
            </p:cNvSpPr>
            <p:nvPr/>
          </p:nvSpPr>
          <p:spPr bwMode="auto">
            <a:xfrm>
              <a:off x="1141413" y="3533775"/>
              <a:ext cx="152400" cy="1295400"/>
            </a:xfrm>
            <a:prstGeom prst="can">
              <a:avLst>
                <a:gd name="adj" fmla="val 75005"/>
              </a:avLst>
            </a:prstGeom>
            <a:gradFill rotWithShape="1">
              <a:gsLst>
                <a:gs pos="0">
                  <a:srgbClr val="A96500"/>
                </a:gs>
                <a:gs pos="50000">
                  <a:srgbClr val="FF9900"/>
                </a:gs>
                <a:gs pos="100000">
                  <a:srgbClr val="A96500"/>
                </a:gs>
              </a:gsLst>
              <a:lin ang="0" scaled="1"/>
            </a:gradFill>
            <a:ln>
              <a:noFill/>
            </a:ln>
            <a:extLst>
              <a:ext uri="{91240B29-F687-4F45-9708-019B960494DF}">
                <a14:hiddenLine xmlns:a14="http://schemas.microsoft.com/office/drawing/2010/main" w="6350">
                  <a:solidFill>
                    <a:srgbClr val="000000"/>
                  </a:solidFill>
                  <a:round/>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049" name="Oval 10"/>
            <p:cNvSpPr>
              <a:spLocks noChangeArrowheads="1"/>
            </p:cNvSpPr>
            <p:nvPr/>
          </p:nvSpPr>
          <p:spPr bwMode="auto">
            <a:xfrm>
              <a:off x="1031875" y="3171825"/>
              <a:ext cx="381000" cy="3810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050" name="AutoShape 11"/>
            <p:cNvSpPr>
              <a:spLocks noChangeArrowheads="1"/>
            </p:cNvSpPr>
            <p:nvPr/>
          </p:nvSpPr>
          <p:spPr bwMode="auto">
            <a:xfrm>
              <a:off x="1146175" y="1889125"/>
              <a:ext cx="152400" cy="1295400"/>
            </a:xfrm>
            <a:prstGeom prst="can">
              <a:avLst>
                <a:gd name="adj" fmla="val 75005"/>
              </a:avLst>
            </a:prstGeom>
            <a:gradFill rotWithShape="1">
              <a:gsLst>
                <a:gs pos="0">
                  <a:srgbClr val="A96500"/>
                </a:gs>
                <a:gs pos="50000">
                  <a:srgbClr val="FF9900"/>
                </a:gs>
                <a:gs pos="100000">
                  <a:srgbClr val="A96500"/>
                </a:gs>
              </a:gsLst>
              <a:lin ang="0" scaled="1"/>
            </a:gradFill>
            <a:ln>
              <a:noFill/>
            </a:ln>
            <a:extLst>
              <a:ext uri="{91240B29-F687-4F45-9708-019B960494DF}">
                <a14:hiddenLine xmlns:a14="http://schemas.microsoft.com/office/drawing/2010/main" w="6350">
                  <a:solidFill>
                    <a:srgbClr val="000000"/>
                  </a:solidFill>
                  <a:round/>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051" name="Text Box 12"/>
            <p:cNvSpPr txBox="1">
              <a:spLocks noChangeArrowheads="1"/>
            </p:cNvSpPr>
            <p:nvPr/>
          </p:nvSpPr>
          <p:spPr bwMode="auto">
            <a:xfrm>
              <a:off x="1084263" y="3144838"/>
              <a:ext cx="2873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1400"/>
                <a:t>+</a:t>
              </a:r>
            </a:p>
          </p:txBody>
        </p:sp>
        <p:sp>
          <p:nvSpPr>
            <p:cNvPr id="1052" name="Text Box 13"/>
            <p:cNvSpPr txBox="1">
              <a:spLocks noChangeArrowheads="1"/>
            </p:cNvSpPr>
            <p:nvPr/>
          </p:nvSpPr>
          <p:spPr bwMode="auto">
            <a:xfrm>
              <a:off x="1100138" y="3271838"/>
              <a:ext cx="2428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1400"/>
                <a:t>-</a:t>
              </a:r>
            </a:p>
          </p:txBody>
        </p:sp>
        <p:sp>
          <p:nvSpPr>
            <p:cNvPr id="1053" name="Freeform 14"/>
            <p:cNvSpPr>
              <a:spLocks/>
            </p:cNvSpPr>
            <p:nvPr/>
          </p:nvSpPr>
          <p:spPr bwMode="auto">
            <a:xfrm>
              <a:off x="1920875" y="2717800"/>
              <a:ext cx="611188" cy="1295400"/>
            </a:xfrm>
            <a:custGeom>
              <a:avLst/>
              <a:gdLst>
                <a:gd name="T0" fmla="*/ 2147483647 w 1016"/>
                <a:gd name="T1" fmla="*/ 0 h 824"/>
                <a:gd name="T2" fmla="*/ 2147483647 w 1016"/>
                <a:gd name="T3" fmla="*/ 2147483647 h 824"/>
                <a:gd name="T4" fmla="*/ 2147483647 w 1016"/>
                <a:gd name="T5" fmla="*/ 2147483647 h 824"/>
                <a:gd name="T6" fmla="*/ 2147483647 w 1016"/>
                <a:gd name="T7" fmla="*/ 2147483647 h 824"/>
                <a:gd name="T8" fmla="*/ 2147483647 w 1016"/>
                <a:gd name="T9" fmla="*/ 2147483647 h 824"/>
                <a:gd name="T10" fmla="*/ 2147483647 w 1016"/>
                <a:gd name="T11" fmla="*/ 2147483647 h 824"/>
                <a:gd name="T12" fmla="*/ 2147483647 w 1016"/>
                <a:gd name="T13" fmla="*/ 2147483647 h 824"/>
                <a:gd name="T14" fmla="*/ 2147483647 w 1016"/>
                <a:gd name="T15" fmla="*/ 2147483647 h 824"/>
                <a:gd name="T16" fmla="*/ 2147483647 w 1016"/>
                <a:gd name="T17" fmla="*/ 2147483647 h 824"/>
                <a:gd name="T18" fmla="*/ 2147483647 w 1016"/>
                <a:gd name="T19" fmla="*/ 0 h 8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16"/>
                <a:gd name="T31" fmla="*/ 0 h 824"/>
                <a:gd name="T32" fmla="*/ 1016 w 1016"/>
                <a:gd name="T33" fmla="*/ 824 h 8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16" h="824">
                  <a:moveTo>
                    <a:pt x="336" y="0"/>
                  </a:moveTo>
                  <a:cubicBezTo>
                    <a:pt x="184" y="16"/>
                    <a:pt x="96" y="112"/>
                    <a:pt x="48" y="192"/>
                  </a:cubicBezTo>
                  <a:cubicBezTo>
                    <a:pt x="0" y="272"/>
                    <a:pt x="40" y="384"/>
                    <a:pt x="48" y="480"/>
                  </a:cubicBezTo>
                  <a:cubicBezTo>
                    <a:pt x="56" y="576"/>
                    <a:pt x="48" y="712"/>
                    <a:pt x="96" y="768"/>
                  </a:cubicBezTo>
                  <a:cubicBezTo>
                    <a:pt x="144" y="824"/>
                    <a:pt x="232" y="816"/>
                    <a:pt x="336" y="816"/>
                  </a:cubicBezTo>
                  <a:cubicBezTo>
                    <a:pt x="440" y="816"/>
                    <a:pt x="614" y="791"/>
                    <a:pt x="720" y="768"/>
                  </a:cubicBezTo>
                  <a:cubicBezTo>
                    <a:pt x="826" y="745"/>
                    <a:pt x="928" y="756"/>
                    <a:pt x="972" y="677"/>
                  </a:cubicBezTo>
                  <a:cubicBezTo>
                    <a:pt x="1016" y="598"/>
                    <a:pt x="1014" y="398"/>
                    <a:pt x="987" y="296"/>
                  </a:cubicBezTo>
                  <a:cubicBezTo>
                    <a:pt x="960" y="194"/>
                    <a:pt x="916" y="111"/>
                    <a:pt x="808" y="62"/>
                  </a:cubicBezTo>
                  <a:cubicBezTo>
                    <a:pt x="700" y="13"/>
                    <a:pt x="434" y="13"/>
                    <a:pt x="336" y="0"/>
                  </a:cubicBezTo>
                  <a:close/>
                </a:path>
              </a:pathLst>
            </a:custGeom>
            <a:gradFill rotWithShape="1">
              <a:gsLst>
                <a:gs pos="0">
                  <a:srgbClr val="A8A8A8"/>
                </a:gs>
                <a:gs pos="50000">
                  <a:srgbClr val="DDDDDD"/>
                </a:gs>
                <a:gs pos="100000">
                  <a:srgbClr val="A8A8A8"/>
                </a:gs>
              </a:gsLst>
              <a:lin ang="0" scaled="1"/>
            </a:gradFill>
            <a:ln w="3175" cmpd="sng">
              <a:solidFill>
                <a:schemeClr val="tx1"/>
              </a:solidFill>
              <a:round/>
              <a:headEnd/>
              <a:tailEnd/>
            </a:ln>
          </p:spPr>
          <p:txBody>
            <a:bodyPr/>
            <a:lstStyle/>
            <a:p>
              <a:endParaRPr lang="en-US"/>
            </a:p>
          </p:txBody>
        </p:sp>
        <p:graphicFrame>
          <p:nvGraphicFramePr>
            <p:cNvPr id="1026" name="Object 15"/>
            <p:cNvGraphicFramePr>
              <a:graphicFrameLocks noChangeAspect="1"/>
            </p:cNvGraphicFramePr>
            <p:nvPr>
              <p:extLst>
                <p:ext uri="{D42A27DB-BD31-4B8C-83A1-F6EECF244321}">
                  <p14:modId xmlns:p14="http://schemas.microsoft.com/office/powerpoint/2010/main" val="1830774316"/>
                </p:ext>
              </p:extLst>
            </p:nvPr>
          </p:nvGraphicFramePr>
          <p:xfrm>
            <a:off x="2009775" y="3008313"/>
            <a:ext cx="431800" cy="598487"/>
          </p:xfrm>
          <a:graphic>
            <a:graphicData uri="http://schemas.openxmlformats.org/presentationml/2006/ole">
              <mc:AlternateContent xmlns:mc="http://schemas.openxmlformats.org/markup-compatibility/2006">
                <mc:Choice xmlns:v="urn:schemas-microsoft-com:vml" Requires="v">
                  <p:oleObj spid="_x0000_s1074" name="Equation" r:id="rId3" imgW="165028" imgH="228501" progId="Equation.DSMT4">
                    <p:embed/>
                  </p:oleObj>
                </mc:Choice>
                <mc:Fallback>
                  <p:oleObj name="Equation" r:id="rId3" imgW="165028" imgH="228501" progId="Equation.DSMT4">
                    <p:embed/>
                    <p:pic>
                      <p:nvPicPr>
                        <p:cNvPr id="0" name="Picture 37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9775" y="3008313"/>
                          <a:ext cx="431800" cy="598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16"/>
            <p:cNvGraphicFramePr>
              <a:graphicFrameLocks noChangeAspect="1"/>
            </p:cNvGraphicFramePr>
            <p:nvPr>
              <p:extLst>
                <p:ext uri="{D42A27DB-BD31-4B8C-83A1-F6EECF244321}">
                  <p14:modId xmlns:p14="http://schemas.microsoft.com/office/powerpoint/2010/main" val="3282060289"/>
                </p:ext>
              </p:extLst>
            </p:nvPr>
          </p:nvGraphicFramePr>
          <p:xfrm>
            <a:off x="2887663" y="2198688"/>
            <a:ext cx="922337" cy="447675"/>
          </p:xfrm>
          <a:graphic>
            <a:graphicData uri="http://schemas.openxmlformats.org/presentationml/2006/ole">
              <mc:AlternateContent xmlns:mc="http://schemas.openxmlformats.org/markup-compatibility/2006">
                <mc:Choice xmlns:v="urn:schemas-microsoft-com:vml" Requires="v">
                  <p:oleObj spid="_x0000_s1075" name="Equation" r:id="rId5" imgW="444114" imgH="215713" progId="Equation.DSMT4">
                    <p:embed/>
                  </p:oleObj>
                </mc:Choice>
                <mc:Fallback>
                  <p:oleObj name="Equation" r:id="rId5" imgW="444114" imgH="215713" progId="Equation.DSMT4">
                    <p:embed/>
                    <p:pic>
                      <p:nvPicPr>
                        <p:cNvPr id="0" name="Picture 37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87663" y="2198688"/>
                          <a:ext cx="922337" cy="447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8" name="Object 17"/>
            <p:cNvGraphicFramePr>
              <a:graphicFrameLocks noChangeAspect="1"/>
            </p:cNvGraphicFramePr>
            <p:nvPr>
              <p:extLst>
                <p:ext uri="{D42A27DB-BD31-4B8C-83A1-F6EECF244321}">
                  <p14:modId xmlns:p14="http://schemas.microsoft.com/office/powerpoint/2010/main" val="2551294615"/>
                </p:ext>
              </p:extLst>
            </p:nvPr>
          </p:nvGraphicFramePr>
          <p:xfrm>
            <a:off x="3049588" y="4054475"/>
            <a:ext cx="1173162" cy="490538"/>
          </p:xfrm>
          <a:graphic>
            <a:graphicData uri="http://schemas.openxmlformats.org/presentationml/2006/ole">
              <mc:AlternateContent xmlns:mc="http://schemas.openxmlformats.org/markup-compatibility/2006">
                <mc:Choice xmlns:v="urn:schemas-microsoft-com:vml" Requires="v">
                  <p:oleObj spid="_x0000_s1076" name="Equation" r:id="rId7" imgW="545760" imgH="228600" progId="Equation.DSMT4">
                    <p:embed/>
                  </p:oleObj>
                </mc:Choice>
                <mc:Fallback>
                  <p:oleObj name="Equation" r:id="rId7" imgW="545760" imgH="228600" progId="Equation.DSMT4">
                    <p:embed/>
                    <p:pic>
                      <p:nvPicPr>
                        <p:cNvPr id="0" name="Picture 379"/>
                        <p:cNvPicPr>
                          <a:picLocks noChangeAspect="1" noChangeArrowheads="1"/>
                        </p:cNvPicPr>
                        <p:nvPr/>
                      </p:nvPicPr>
                      <p:blipFill>
                        <a:blip r:embed="rId8"/>
                        <a:srcRect/>
                        <a:stretch>
                          <a:fillRect/>
                        </a:stretch>
                      </p:blipFill>
                      <p:spPr bwMode="auto">
                        <a:xfrm>
                          <a:off x="3049588" y="4054475"/>
                          <a:ext cx="1173162" cy="490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5" name="Object 31"/>
            <p:cNvGraphicFramePr>
              <a:graphicFrameLocks noChangeAspect="1"/>
            </p:cNvGraphicFramePr>
            <p:nvPr>
              <p:extLst>
                <p:ext uri="{D42A27DB-BD31-4B8C-83A1-F6EECF244321}">
                  <p14:modId xmlns:p14="http://schemas.microsoft.com/office/powerpoint/2010/main" val="2241722403"/>
                </p:ext>
              </p:extLst>
            </p:nvPr>
          </p:nvGraphicFramePr>
          <p:xfrm>
            <a:off x="1981200" y="4927600"/>
            <a:ext cx="365125" cy="465138"/>
          </p:xfrm>
          <a:graphic>
            <a:graphicData uri="http://schemas.openxmlformats.org/presentationml/2006/ole">
              <mc:AlternateContent xmlns:mc="http://schemas.openxmlformats.org/markup-compatibility/2006">
                <mc:Choice xmlns:v="urn:schemas-microsoft-com:vml" Requires="v">
                  <p:oleObj spid="_x0000_s1077" name="Equation" r:id="rId9" imgW="139579" imgH="177646" progId="Equation.DSMT4">
                    <p:embed/>
                  </p:oleObj>
                </mc:Choice>
                <mc:Fallback>
                  <p:oleObj name="Equation" r:id="rId9" imgW="139579" imgH="177646" progId="Equation.DSMT4">
                    <p:embed/>
                    <p:pic>
                      <p:nvPicPr>
                        <p:cNvPr id="0" name="Picture 38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81200" y="4927600"/>
                          <a:ext cx="365125" cy="465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1037" name="Object 33"/>
          <p:cNvGraphicFramePr>
            <a:graphicFrameLocks noChangeAspect="1"/>
          </p:cNvGraphicFramePr>
          <p:nvPr>
            <p:extLst>
              <p:ext uri="{D42A27DB-BD31-4B8C-83A1-F6EECF244321}">
                <p14:modId xmlns:p14="http://schemas.microsoft.com/office/powerpoint/2010/main" val="3249818490"/>
              </p:ext>
            </p:extLst>
          </p:nvPr>
        </p:nvGraphicFramePr>
        <p:xfrm>
          <a:off x="4886326" y="5172076"/>
          <a:ext cx="1774825" cy="1095375"/>
        </p:xfrm>
        <a:graphic>
          <a:graphicData uri="http://schemas.openxmlformats.org/presentationml/2006/ole">
            <mc:AlternateContent xmlns:mc="http://schemas.openxmlformats.org/markup-compatibility/2006">
              <mc:Choice xmlns:v="urn:schemas-microsoft-com:vml" Requires="v">
                <p:oleObj spid="_x0000_s1078" name="Equation" r:id="rId11" imgW="825480" imgH="507960" progId="Equation.DSMT4">
                  <p:embed/>
                </p:oleObj>
              </mc:Choice>
              <mc:Fallback>
                <p:oleObj name="Equation" r:id="rId11" imgW="825480" imgH="507960" progId="Equation.DSMT4">
                  <p:embed/>
                  <p:pic>
                    <p:nvPicPr>
                      <p:cNvPr id="0" name="Picture 38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886326" y="5172076"/>
                        <a:ext cx="1774825" cy="1095375"/>
                      </a:xfrm>
                      <a:prstGeom prst="rect">
                        <a:avLst/>
                      </a:prstGeom>
                      <a:solidFill>
                        <a:srgbClr val="FFFF66"/>
                      </a:solidFill>
                    </p:spPr>
                  </p:pic>
                </p:oleObj>
              </mc:Fallback>
            </mc:AlternateContent>
          </a:graphicData>
        </a:graphic>
      </p:graphicFrame>
      <p:sp>
        <p:nvSpPr>
          <p:cNvPr id="1060" name="Rectangle 34"/>
          <p:cNvSpPr>
            <a:spLocks noChangeArrowheads="1"/>
          </p:cNvSpPr>
          <p:nvPr/>
        </p:nvSpPr>
        <p:spPr bwMode="auto">
          <a:xfrm>
            <a:off x="1576088" y="1218167"/>
            <a:ext cx="195245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sz="2000" b="0" dirty="0">
                <a:solidFill>
                  <a:srgbClr val="FF0000"/>
                </a:solidFill>
              </a:rPr>
              <a:t>Original problem:</a:t>
            </a:r>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3</a:t>
            </a:fld>
            <a:endParaRPr lang="en-US" dirty="0"/>
          </a:p>
        </p:txBody>
      </p:sp>
      <p:grpSp>
        <p:nvGrpSpPr>
          <p:cNvPr id="5" name="Group 4"/>
          <p:cNvGrpSpPr/>
          <p:nvPr/>
        </p:nvGrpSpPr>
        <p:grpSpPr>
          <a:xfrm>
            <a:off x="7669084" y="1722052"/>
            <a:ext cx="3760788" cy="4383088"/>
            <a:chOff x="5168900" y="1079500"/>
            <a:chExt cx="3760788" cy="4383088"/>
          </a:xfrm>
        </p:grpSpPr>
        <p:sp>
          <p:nvSpPr>
            <p:cNvPr id="1054" name="Freeform 18"/>
            <p:cNvSpPr>
              <a:spLocks/>
            </p:cNvSpPr>
            <p:nvPr/>
          </p:nvSpPr>
          <p:spPr bwMode="auto">
            <a:xfrm>
              <a:off x="5168900" y="1651000"/>
              <a:ext cx="2616200" cy="3276600"/>
            </a:xfrm>
            <a:custGeom>
              <a:avLst/>
              <a:gdLst>
                <a:gd name="T0" fmla="*/ 2147483647 w 1016"/>
                <a:gd name="T1" fmla="*/ 0 h 824"/>
                <a:gd name="T2" fmla="*/ 2147483647 w 1016"/>
                <a:gd name="T3" fmla="*/ 2147483647 h 824"/>
                <a:gd name="T4" fmla="*/ 2147483647 w 1016"/>
                <a:gd name="T5" fmla="*/ 2147483647 h 824"/>
                <a:gd name="T6" fmla="*/ 2147483647 w 1016"/>
                <a:gd name="T7" fmla="*/ 2147483647 h 824"/>
                <a:gd name="T8" fmla="*/ 2147483647 w 1016"/>
                <a:gd name="T9" fmla="*/ 2147483647 h 824"/>
                <a:gd name="T10" fmla="*/ 2147483647 w 1016"/>
                <a:gd name="T11" fmla="*/ 2147483647 h 824"/>
                <a:gd name="T12" fmla="*/ 2147483647 w 1016"/>
                <a:gd name="T13" fmla="*/ 2147483647 h 824"/>
                <a:gd name="T14" fmla="*/ 2147483647 w 1016"/>
                <a:gd name="T15" fmla="*/ 2147483647 h 824"/>
                <a:gd name="T16" fmla="*/ 2147483647 w 1016"/>
                <a:gd name="T17" fmla="*/ 2147483647 h 824"/>
                <a:gd name="T18" fmla="*/ 2147483647 w 1016"/>
                <a:gd name="T19" fmla="*/ 0 h 8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16"/>
                <a:gd name="T31" fmla="*/ 0 h 824"/>
                <a:gd name="T32" fmla="*/ 1016 w 1016"/>
                <a:gd name="T33" fmla="*/ 824 h 8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16" h="824">
                  <a:moveTo>
                    <a:pt x="336" y="0"/>
                  </a:moveTo>
                  <a:cubicBezTo>
                    <a:pt x="184" y="16"/>
                    <a:pt x="96" y="112"/>
                    <a:pt x="48" y="192"/>
                  </a:cubicBezTo>
                  <a:cubicBezTo>
                    <a:pt x="0" y="272"/>
                    <a:pt x="40" y="384"/>
                    <a:pt x="48" y="480"/>
                  </a:cubicBezTo>
                  <a:cubicBezTo>
                    <a:pt x="56" y="576"/>
                    <a:pt x="48" y="712"/>
                    <a:pt x="96" y="768"/>
                  </a:cubicBezTo>
                  <a:cubicBezTo>
                    <a:pt x="144" y="824"/>
                    <a:pt x="232" y="816"/>
                    <a:pt x="336" y="816"/>
                  </a:cubicBezTo>
                  <a:cubicBezTo>
                    <a:pt x="440" y="816"/>
                    <a:pt x="614" y="791"/>
                    <a:pt x="720" y="768"/>
                  </a:cubicBezTo>
                  <a:cubicBezTo>
                    <a:pt x="826" y="745"/>
                    <a:pt x="928" y="756"/>
                    <a:pt x="972" y="677"/>
                  </a:cubicBezTo>
                  <a:cubicBezTo>
                    <a:pt x="1016" y="598"/>
                    <a:pt x="1014" y="398"/>
                    <a:pt x="987" y="296"/>
                  </a:cubicBezTo>
                  <a:cubicBezTo>
                    <a:pt x="960" y="194"/>
                    <a:pt x="916" y="111"/>
                    <a:pt x="808" y="62"/>
                  </a:cubicBezTo>
                  <a:cubicBezTo>
                    <a:pt x="700" y="13"/>
                    <a:pt x="434" y="13"/>
                    <a:pt x="336" y="0"/>
                  </a:cubicBezTo>
                  <a:close/>
                </a:path>
              </a:pathLst>
            </a:custGeom>
            <a:noFill/>
            <a:ln w="19050" cap="flat" cmpd="sng">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aphicFrame>
          <p:nvGraphicFramePr>
            <p:cNvPr id="1029" name="Object 19"/>
            <p:cNvGraphicFramePr>
              <a:graphicFrameLocks noChangeAspect="1"/>
            </p:cNvGraphicFramePr>
            <p:nvPr>
              <p:extLst>
                <p:ext uri="{D42A27DB-BD31-4B8C-83A1-F6EECF244321}">
                  <p14:modId xmlns:p14="http://schemas.microsoft.com/office/powerpoint/2010/main" val="141415182"/>
                </p:ext>
              </p:extLst>
            </p:nvPr>
          </p:nvGraphicFramePr>
          <p:xfrm>
            <a:off x="7773988" y="2212975"/>
            <a:ext cx="971550" cy="444500"/>
          </p:xfrm>
          <a:graphic>
            <a:graphicData uri="http://schemas.openxmlformats.org/presentationml/2006/ole">
              <mc:AlternateContent xmlns:mc="http://schemas.openxmlformats.org/markup-compatibility/2006">
                <mc:Choice xmlns:v="urn:schemas-microsoft-com:vml" Requires="v">
                  <p:oleObj spid="_x0000_s1079" name="Equation" r:id="rId13" imgW="444307" imgH="203112" progId="Equation.DSMT4">
                    <p:embed/>
                  </p:oleObj>
                </mc:Choice>
                <mc:Fallback>
                  <p:oleObj name="Equation" r:id="rId13" imgW="444307" imgH="203112" progId="Equation.DSMT4">
                    <p:embed/>
                    <p:pic>
                      <p:nvPicPr>
                        <p:cNvPr id="0" name="Picture 38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773988" y="2212975"/>
                          <a:ext cx="971550"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0" name="Object 20"/>
            <p:cNvGraphicFramePr>
              <a:graphicFrameLocks noChangeAspect="1"/>
            </p:cNvGraphicFramePr>
            <p:nvPr>
              <p:extLst>
                <p:ext uri="{D42A27DB-BD31-4B8C-83A1-F6EECF244321}">
                  <p14:modId xmlns:p14="http://schemas.microsoft.com/office/powerpoint/2010/main" val="1001822907"/>
                </p:ext>
              </p:extLst>
            </p:nvPr>
          </p:nvGraphicFramePr>
          <p:xfrm>
            <a:off x="7832725" y="4137025"/>
            <a:ext cx="1096963" cy="458788"/>
          </p:xfrm>
          <a:graphic>
            <a:graphicData uri="http://schemas.openxmlformats.org/presentationml/2006/ole">
              <mc:AlternateContent xmlns:mc="http://schemas.openxmlformats.org/markup-compatibility/2006">
                <mc:Choice xmlns:v="urn:schemas-microsoft-com:vml" Requires="v">
                  <p:oleObj spid="_x0000_s1080" name="Equation" r:id="rId15" imgW="545760" imgH="228600" progId="Equation.DSMT4">
                    <p:embed/>
                  </p:oleObj>
                </mc:Choice>
                <mc:Fallback>
                  <p:oleObj name="Equation" r:id="rId15" imgW="545760" imgH="228600" progId="Equation.DSMT4">
                    <p:embed/>
                    <p:pic>
                      <p:nvPicPr>
                        <p:cNvPr id="0" name="Picture 383"/>
                        <p:cNvPicPr>
                          <a:picLocks noChangeAspect="1" noChangeArrowheads="1"/>
                        </p:cNvPicPr>
                        <p:nvPr/>
                      </p:nvPicPr>
                      <p:blipFill>
                        <a:blip r:embed="rId8"/>
                        <a:srcRect/>
                        <a:stretch>
                          <a:fillRect/>
                        </a:stretch>
                      </p:blipFill>
                      <p:spPr bwMode="auto">
                        <a:xfrm>
                          <a:off x="7832725" y="4137025"/>
                          <a:ext cx="1096963" cy="458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56" name="Line 22"/>
            <p:cNvSpPr>
              <a:spLocks noChangeShapeType="1"/>
            </p:cNvSpPr>
            <p:nvPr/>
          </p:nvSpPr>
          <p:spPr bwMode="auto">
            <a:xfrm flipH="1" flipV="1">
              <a:off x="5981700" y="1657350"/>
              <a:ext cx="406400" cy="3810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57" name="Line 23"/>
            <p:cNvSpPr>
              <a:spLocks noChangeShapeType="1"/>
            </p:cNvSpPr>
            <p:nvPr/>
          </p:nvSpPr>
          <p:spPr bwMode="auto">
            <a:xfrm flipH="1" flipV="1">
              <a:off x="6856413" y="1776413"/>
              <a:ext cx="482600" cy="15240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58" name="Line 24"/>
            <p:cNvSpPr>
              <a:spLocks noChangeShapeType="1"/>
            </p:cNvSpPr>
            <p:nvPr/>
          </p:nvSpPr>
          <p:spPr bwMode="auto">
            <a:xfrm flipH="1" flipV="1">
              <a:off x="7027863" y="1846263"/>
              <a:ext cx="314325" cy="10160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031" name="Object 26"/>
            <p:cNvGraphicFramePr>
              <a:graphicFrameLocks noChangeAspect="1"/>
            </p:cNvGraphicFramePr>
            <p:nvPr>
              <p:extLst>
                <p:ext uri="{D42A27DB-BD31-4B8C-83A1-F6EECF244321}">
                  <p14:modId xmlns:p14="http://schemas.microsoft.com/office/powerpoint/2010/main" val="1385592258"/>
                </p:ext>
              </p:extLst>
            </p:nvPr>
          </p:nvGraphicFramePr>
          <p:xfrm>
            <a:off x="5970588" y="3992563"/>
            <a:ext cx="752475" cy="457200"/>
          </p:xfrm>
          <a:graphic>
            <a:graphicData uri="http://schemas.openxmlformats.org/presentationml/2006/ole">
              <mc:AlternateContent xmlns:mc="http://schemas.openxmlformats.org/markup-compatibility/2006">
                <mc:Choice xmlns:v="urn:schemas-microsoft-com:vml" Requires="v">
                  <p:oleObj spid="_x0000_s1081" name="Equation" r:id="rId16" imgW="355292" imgH="215713" progId="Equation.DSMT4">
                    <p:embed/>
                  </p:oleObj>
                </mc:Choice>
                <mc:Fallback>
                  <p:oleObj name="Equation" r:id="rId16" imgW="355292" imgH="215713" progId="Equation.DSMT4">
                    <p:embed/>
                    <p:pic>
                      <p:nvPicPr>
                        <p:cNvPr id="0" name="Picture 38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970588" y="3992563"/>
                          <a:ext cx="752475"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59" name="Line 27"/>
            <p:cNvSpPr>
              <a:spLocks noChangeShapeType="1"/>
            </p:cNvSpPr>
            <p:nvPr/>
          </p:nvSpPr>
          <p:spPr bwMode="auto">
            <a:xfrm>
              <a:off x="7550150" y="4586288"/>
              <a:ext cx="196850" cy="2968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032" name="Object 28"/>
            <p:cNvGraphicFramePr>
              <a:graphicFrameLocks noChangeAspect="1"/>
            </p:cNvGraphicFramePr>
            <p:nvPr>
              <p:extLst>
                <p:ext uri="{D42A27DB-BD31-4B8C-83A1-F6EECF244321}">
                  <p14:modId xmlns:p14="http://schemas.microsoft.com/office/powerpoint/2010/main" val="2391196877"/>
                </p:ext>
              </p:extLst>
            </p:nvPr>
          </p:nvGraphicFramePr>
          <p:xfrm>
            <a:off x="7745413" y="4930775"/>
            <a:ext cx="331787" cy="531813"/>
          </p:xfrm>
          <a:graphic>
            <a:graphicData uri="http://schemas.openxmlformats.org/presentationml/2006/ole">
              <mc:AlternateContent xmlns:mc="http://schemas.openxmlformats.org/markup-compatibility/2006">
                <mc:Choice xmlns:v="urn:schemas-microsoft-com:vml" Requires="v">
                  <p:oleObj spid="_x0000_s1082" name="Equation" r:id="rId18" imgW="126835" imgH="202936" progId="Equation.DSMT4">
                    <p:embed/>
                  </p:oleObj>
                </mc:Choice>
                <mc:Fallback>
                  <p:oleObj name="Equation" r:id="rId18" imgW="126835" imgH="202936" progId="Equation.DSMT4">
                    <p:embed/>
                    <p:pic>
                      <p:nvPicPr>
                        <p:cNvPr id="0" name="Picture 385"/>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745413" y="4930775"/>
                          <a:ext cx="331787" cy="531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3" name="Object 29"/>
            <p:cNvGraphicFramePr>
              <a:graphicFrameLocks noChangeAspect="1"/>
            </p:cNvGraphicFramePr>
            <p:nvPr>
              <p:extLst>
                <p:ext uri="{D42A27DB-BD31-4B8C-83A1-F6EECF244321}">
                  <p14:modId xmlns:p14="http://schemas.microsoft.com/office/powerpoint/2010/main" val="1463973754"/>
                </p:ext>
              </p:extLst>
            </p:nvPr>
          </p:nvGraphicFramePr>
          <p:xfrm>
            <a:off x="6205538" y="1079500"/>
            <a:ext cx="412750" cy="550863"/>
          </p:xfrm>
          <a:graphic>
            <a:graphicData uri="http://schemas.openxmlformats.org/presentationml/2006/ole">
              <mc:AlternateContent xmlns:mc="http://schemas.openxmlformats.org/markup-compatibility/2006">
                <mc:Choice xmlns:v="urn:schemas-microsoft-com:vml" Requires="v">
                  <p:oleObj spid="_x0000_s1083" name="Equation" r:id="rId20" imgW="190417" imgH="253890" progId="Equation.DSMT4">
                    <p:embed/>
                  </p:oleObj>
                </mc:Choice>
                <mc:Fallback>
                  <p:oleObj name="Equation" r:id="rId20" imgW="190417" imgH="253890" progId="Equation.DSMT4">
                    <p:embed/>
                    <p:pic>
                      <p:nvPicPr>
                        <p:cNvPr id="0" name="Picture 386"/>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205538" y="1079500"/>
                          <a:ext cx="412750" cy="550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4" name="Object 30"/>
            <p:cNvGraphicFramePr>
              <a:graphicFrameLocks noChangeAspect="1"/>
            </p:cNvGraphicFramePr>
            <p:nvPr>
              <p:extLst>
                <p:ext uri="{D42A27DB-BD31-4B8C-83A1-F6EECF244321}">
                  <p14:modId xmlns:p14="http://schemas.microsoft.com/office/powerpoint/2010/main" val="2911891338"/>
                </p:ext>
              </p:extLst>
            </p:nvPr>
          </p:nvGraphicFramePr>
          <p:xfrm>
            <a:off x="7207250" y="1270000"/>
            <a:ext cx="466725" cy="466725"/>
          </p:xfrm>
          <a:graphic>
            <a:graphicData uri="http://schemas.openxmlformats.org/presentationml/2006/ole">
              <mc:AlternateContent xmlns:mc="http://schemas.openxmlformats.org/markup-compatibility/2006">
                <mc:Choice xmlns:v="urn:schemas-microsoft-com:vml" Requires="v">
                  <p:oleObj spid="_x0000_s1084" name="Equation" r:id="rId22" imgW="241195" imgH="241195" progId="Equation.DSMT4">
                    <p:embed/>
                  </p:oleObj>
                </mc:Choice>
                <mc:Fallback>
                  <p:oleObj name="Equation" r:id="rId22" imgW="241195" imgH="241195" progId="Equation.DSMT4">
                    <p:embed/>
                    <p:pic>
                      <p:nvPicPr>
                        <p:cNvPr id="0" name="Picture 387"/>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207250" y="1270000"/>
                          <a:ext cx="466725" cy="466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6" name="Object 32"/>
            <p:cNvGraphicFramePr>
              <a:graphicFrameLocks noChangeAspect="1"/>
            </p:cNvGraphicFramePr>
            <p:nvPr>
              <p:extLst>
                <p:ext uri="{D42A27DB-BD31-4B8C-83A1-F6EECF244321}">
                  <p14:modId xmlns:p14="http://schemas.microsoft.com/office/powerpoint/2010/main" val="453726299"/>
                </p:ext>
              </p:extLst>
            </p:nvPr>
          </p:nvGraphicFramePr>
          <p:xfrm>
            <a:off x="6432550" y="4921250"/>
            <a:ext cx="365125" cy="465138"/>
          </p:xfrm>
          <a:graphic>
            <a:graphicData uri="http://schemas.openxmlformats.org/presentationml/2006/ole">
              <mc:AlternateContent xmlns:mc="http://schemas.openxmlformats.org/markup-compatibility/2006">
                <mc:Choice xmlns:v="urn:schemas-microsoft-com:vml" Requires="v">
                  <p:oleObj spid="_x0000_s1085" name="Equation" r:id="rId24" imgW="139579" imgH="177646" progId="Equation.DSMT4">
                    <p:embed/>
                  </p:oleObj>
                </mc:Choice>
                <mc:Fallback>
                  <p:oleObj name="Equation" r:id="rId24" imgW="139579" imgH="177646" progId="Equation.DSMT4">
                    <p:embed/>
                    <p:pic>
                      <p:nvPicPr>
                        <p:cNvPr id="0" name="Picture 388"/>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6432550" y="4921250"/>
                          <a:ext cx="365125" cy="465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extBox 2"/>
            <p:cNvSpPr txBox="1"/>
            <p:nvPr/>
          </p:nvSpPr>
          <p:spPr>
            <a:xfrm>
              <a:off x="5580185" y="3054906"/>
              <a:ext cx="1890261" cy="369332"/>
            </a:xfrm>
            <a:prstGeom prst="rect">
              <a:avLst/>
            </a:prstGeom>
            <a:noFill/>
          </p:spPr>
          <p:txBody>
            <a:bodyPr wrap="none" rtlCol="0">
              <a:spAutoFit/>
            </a:bodyPr>
            <a:lstStyle/>
            <a:p>
              <a:r>
                <a:rPr lang="en-US" dirty="0"/>
                <a:t>Arbitrary media</a:t>
              </a:r>
            </a:p>
          </p:txBody>
        </p:sp>
      </p:gr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2" name="Rectangle 18"/>
          <p:cNvSpPr>
            <a:spLocks noChangeArrowheads="1"/>
          </p:cNvSpPr>
          <p:nvPr/>
        </p:nvSpPr>
        <p:spPr bwMode="auto">
          <a:xfrm>
            <a:off x="4003675" y="5541964"/>
            <a:ext cx="4171950" cy="979487"/>
          </a:xfrm>
          <a:prstGeom prst="rect">
            <a:avLst/>
          </a:prstGeom>
          <a:solidFill>
            <a:srgbClr val="CCFFFF"/>
          </a:solidFill>
          <a:ln>
            <a:noFill/>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6634"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6635"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6636"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6637"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6638" name="Rectangle 7"/>
          <p:cNvSpPr>
            <a:spLocks noChangeArrowheads="1"/>
          </p:cNvSpPr>
          <p:nvPr/>
        </p:nvSpPr>
        <p:spPr bwMode="auto">
          <a:xfrm>
            <a:off x="2514601" y="1162050"/>
            <a:ext cx="25590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0000FF"/>
                </a:solidFill>
              </a:rPr>
              <a:t>Therefore, we have:</a:t>
            </a:r>
          </a:p>
        </p:txBody>
      </p:sp>
      <p:sp>
        <p:nvSpPr>
          <p:cNvPr id="26639" name="Rectangle 11"/>
          <p:cNvSpPr>
            <a:spLocks noChangeArrowheads="1"/>
          </p:cNvSpPr>
          <p:nvPr/>
        </p:nvSpPr>
        <p:spPr bwMode="auto">
          <a:xfrm>
            <a:off x="3104448" y="3003801"/>
            <a:ext cx="2682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0000FF"/>
                </a:solidFill>
              </a:rPr>
              <a:t>so</a:t>
            </a:r>
          </a:p>
        </p:txBody>
      </p:sp>
      <p:graphicFrame>
        <p:nvGraphicFramePr>
          <p:cNvPr id="26626" name="Object 13"/>
          <p:cNvGraphicFramePr>
            <a:graphicFrameLocks noChangeAspect="1"/>
          </p:cNvGraphicFramePr>
          <p:nvPr/>
        </p:nvGraphicFramePr>
        <p:xfrm>
          <a:off x="5053014" y="979488"/>
          <a:ext cx="2084387" cy="735012"/>
        </p:xfrm>
        <a:graphic>
          <a:graphicData uri="http://schemas.openxmlformats.org/presentationml/2006/ole">
            <mc:AlternateContent xmlns:mc="http://schemas.openxmlformats.org/markup-compatibility/2006">
              <mc:Choice xmlns:v="urn:schemas-microsoft-com:vml" Requires="v">
                <p:oleObj spid="_x0000_s25622" name="Equation" r:id="rId3" imgW="1218671" imgH="431613" progId="Equation.DSMT4">
                  <p:embed/>
                </p:oleObj>
              </mc:Choice>
              <mc:Fallback>
                <p:oleObj name="Equation" r:id="rId3" imgW="1218671" imgH="431613" progId="Equation.DSMT4">
                  <p:embed/>
                  <p:pic>
                    <p:nvPicPr>
                      <p:cNvPr id="0" name="Picture 15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53014" y="979488"/>
                        <a:ext cx="2084387" cy="735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27" name="Object 14"/>
          <p:cNvGraphicFramePr>
            <a:graphicFrameLocks noChangeAspect="1"/>
          </p:cNvGraphicFramePr>
          <p:nvPr/>
        </p:nvGraphicFramePr>
        <p:xfrm>
          <a:off x="5768559" y="1895174"/>
          <a:ext cx="2174875" cy="766763"/>
        </p:xfrm>
        <a:graphic>
          <a:graphicData uri="http://schemas.openxmlformats.org/presentationml/2006/ole">
            <mc:AlternateContent xmlns:mc="http://schemas.openxmlformats.org/markup-compatibility/2006">
              <mc:Choice xmlns:v="urn:schemas-microsoft-com:vml" Requires="v">
                <p:oleObj spid="_x0000_s25623" name="Equation" r:id="rId5" imgW="1104900" imgH="393700" progId="Equation.DSMT4">
                  <p:embed/>
                </p:oleObj>
              </mc:Choice>
              <mc:Fallback>
                <p:oleObj name="Equation" r:id="rId5" imgW="1104900" imgH="393700" progId="Equation.DSMT4">
                  <p:embed/>
                  <p:pic>
                    <p:nvPicPr>
                      <p:cNvPr id="0" name="Picture 16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68559" y="1895174"/>
                        <a:ext cx="2174875" cy="766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28" name="Object 15"/>
          <p:cNvGraphicFramePr>
            <a:graphicFrameLocks noChangeAspect="1"/>
          </p:cNvGraphicFramePr>
          <p:nvPr/>
        </p:nvGraphicFramePr>
        <p:xfrm>
          <a:off x="3760087" y="2759326"/>
          <a:ext cx="4435475" cy="823912"/>
        </p:xfrm>
        <a:graphic>
          <a:graphicData uri="http://schemas.openxmlformats.org/presentationml/2006/ole">
            <mc:AlternateContent xmlns:mc="http://schemas.openxmlformats.org/markup-compatibility/2006">
              <mc:Choice xmlns:v="urn:schemas-microsoft-com:vml" Requires="v">
                <p:oleObj spid="_x0000_s25624" name="Equation" r:id="rId7" imgW="2108160" imgH="393480" progId="Equation.DSMT4">
                  <p:embed/>
                </p:oleObj>
              </mc:Choice>
              <mc:Fallback>
                <p:oleObj name="Equation" r:id="rId7" imgW="2108160" imgH="393480" progId="Equation.DSMT4">
                  <p:embed/>
                  <p:pic>
                    <p:nvPicPr>
                      <p:cNvPr id="0" name="Picture 16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60087" y="2759326"/>
                        <a:ext cx="4435475" cy="823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29" name="Object 16"/>
          <p:cNvGraphicFramePr>
            <a:graphicFrameLocks noChangeAspect="1"/>
          </p:cNvGraphicFramePr>
          <p:nvPr/>
        </p:nvGraphicFramePr>
        <p:xfrm>
          <a:off x="4722161" y="4485205"/>
          <a:ext cx="2165350" cy="793750"/>
        </p:xfrm>
        <a:graphic>
          <a:graphicData uri="http://schemas.openxmlformats.org/presentationml/2006/ole">
            <mc:AlternateContent xmlns:mc="http://schemas.openxmlformats.org/markup-compatibility/2006">
              <mc:Choice xmlns:v="urn:schemas-microsoft-com:vml" Requires="v">
                <p:oleObj spid="_x0000_s25625" name="Equation" r:id="rId9" imgW="1167893" imgH="431613" progId="Equation.DSMT4">
                  <p:embed/>
                </p:oleObj>
              </mc:Choice>
              <mc:Fallback>
                <p:oleObj name="Equation" r:id="rId9" imgW="1167893" imgH="431613" progId="Equation.DSMT4">
                  <p:embed/>
                  <p:pic>
                    <p:nvPicPr>
                      <p:cNvPr id="0" name="Picture 16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22161" y="4485205"/>
                        <a:ext cx="2165350" cy="793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30" name="Object 17"/>
          <p:cNvGraphicFramePr>
            <a:graphicFrameLocks noChangeAspect="1"/>
          </p:cNvGraphicFramePr>
          <p:nvPr/>
        </p:nvGraphicFramePr>
        <p:xfrm>
          <a:off x="4095751" y="5654676"/>
          <a:ext cx="3998913" cy="760413"/>
        </p:xfrm>
        <a:graphic>
          <a:graphicData uri="http://schemas.openxmlformats.org/presentationml/2006/ole">
            <mc:AlternateContent xmlns:mc="http://schemas.openxmlformats.org/markup-compatibility/2006">
              <mc:Choice xmlns:v="urn:schemas-microsoft-com:vml" Requires="v">
                <p:oleObj spid="_x0000_s25626" name="Equation" r:id="rId11" imgW="2247900" imgH="431800" progId="Equation.DSMT4">
                  <p:embed/>
                </p:oleObj>
              </mc:Choice>
              <mc:Fallback>
                <p:oleObj name="Equation" r:id="rId11" imgW="2247900" imgH="431800" progId="Equation.DSMT4">
                  <p:embed/>
                  <p:pic>
                    <p:nvPicPr>
                      <p:cNvPr id="0" name="Picture 16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95751" y="5654676"/>
                        <a:ext cx="3998913" cy="760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640" name="Text Box 19"/>
          <p:cNvSpPr txBox="1">
            <a:spLocks noChangeArrowheads="1"/>
          </p:cNvSpPr>
          <p:nvPr/>
        </p:nvSpPr>
        <p:spPr bwMode="auto">
          <a:xfrm>
            <a:off x="1787525" y="2093913"/>
            <a:ext cx="3981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b="0">
                <a:solidFill>
                  <a:srgbClr val="0000FF"/>
                </a:solidFill>
              </a:rPr>
              <a:t>Returning to the Helmholtz equation, </a:t>
            </a:r>
          </a:p>
        </p:txBody>
      </p:sp>
      <p:sp>
        <p:nvSpPr>
          <p:cNvPr id="26641" name="Text Box 20"/>
          <p:cNvSpPr txBox="1">
            <a:spLocks noChangeArrowheads="1"/>
          </p:cNvSpPr>
          <p:nvPr/>
        </p:nvSpPr>
        <p:spPr bwMode="auto">
          <a:xfrm>
            <a:off x="634499" y="3896177"/>
            <a:ext cx="743909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b="0" dirty="0">
                <a:solidFill>
                  <a:srgbClr val="0000FF"/>
                </a:solidFill>
              </a:rPr>
              <a:t>Following the same procedure as for the </a:t>
            </a:r>
            <a:r>
              <a:rPr lang="en-US" altLang="en-US" sz="2000" b="0" i="1" dirty="0">
                <a:solidFill>
                  <a:srgbClr val="0000FF"/>
                </a:solidFill>
                <a:latin typeface="Times New Roman" pitchFamily="18" charset="0"/>
              </a:rPr>
              <a:t>X</a:t>
            </a:r>
            <a:r>
              <a:rPr lang="en-US" altLang="en-US" b="0" dirty="0">
                <a:solidFill>
                  <a:srgbClr val="0000FF"/>
                </a:solidFill>
              </a:rPr>
              <a:t>(</a:t>
            </a:r>
            <a:r>
              <a:rPr lang="en-US" altLang="en-US" sz="2000" b="0" i="1" dirty="0">
                <a:solidFill>
                  <a:srgbClr val="0000FF"/>
                </a:solidFill>
                <a:latin typeface="Times New Roman" pitchFamily="18" charset="0"/>
              </a:rPr>
              <a:t>x</a:t>
            </a:r>
            <a:r>
              <a:rPr lang="en-US" altLang="en-US" b="0" dirty="0">
                <a:solidFill>
                  <a:srgbClr val="0000FF"/>
                </a:solidFill>
              </a:rPr>
              <a:t>) function, we have: </a:t>
            </a:r>
          </a:p>
        </p:txBody>
      </p:sp>
      <p:sp>
        <p:nvSpPr>
          <p:cNvPr id="26642" name="Rectangle 21"/>
          <p:cNvSpPr>
            <a:spLocks noChangeArrowheads="1"/>
          </p:cNvSpPr>
          <p:nvPr/>
        </p:nvSpPr>
        <p:spPr bwMode="auto">
          <a:xfrm>
            <a:off x="2943226" y="5875338"/>
            <a:ext cx="7350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0000FF"/>
                </a:solidFill>
              </a:rPr>
              <a:t>Hence</a:t>
            </a:r>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30</a:t>
            </a:fld>
            <a:endParaRPr lang="en-US" dirty="0"/>
          </a:p>
        </p:txBody>
      </p:sp>
      <p:sp>
        <p:nvSpPr>
          <p:cNvPr id="19" name="Rectangle 2"/>
          <p:cNvSpPr txBox="1">
            <a:spLocks noChangeArrowheads="1"/>
          </p:cNvSpPr>
          <p:nvPr/>
        </p:nvSpPr>
        <p:spPr bwMode="auto">
          <a:xfrm>
            <a:off x="2553903" y="120536"/>
            <a:ext cx="7257448" cy="6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defRPr/>
            </a:pPr>
            <a:r>
              <a:rPr lang="en-US" sz="3600" kern="0">
                <a:solidFill>
                  <a:srgbClr val="FF9933"/>
                </a:solidFill>
                <a:effectLst>
                  <a:outerShdw blurRad="38100" dist="38100" dir="2700000" algn="tl">
                    <a:srgbClr val="C0C0C0"/>
                  </a:outerShdw>
                </a:effectLst>
                <a:latin typeface="+mj-lt"/>
                <a:ea typeface="+mj-ea"/>
                <a:cs typeface="+mj-cs"/>
              </a:rPr>
              <a:t>Rectangular Patch (cont.)</a:t>
            </a:r>
            <a:endParaRPr lang="en-US" sz="3600" kern="0" dirty="0">
              <a:solidFill>
                <a:srgbClr val="FF9933"/>
              </a:solidFill>
              <a:effectLst>
                <a:outerShdw blurRad="38100" dist="38100" dir="2700000" algn="tl">
                  <a:srgbClr val="C0C0C0"/>
                </a:outerShdw>
              </a:effectLst>
              <a:latin typeface="+mj-lt"/>
              <a:ea typeface="+mj-ea"/>
              <a:cs typeface="+mj-c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7"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7658"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7659"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7660" name="Rectangle 7"/>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7661" name="Rectangle 9"/>
          <p:cNvSpPr>
            <a:spLocks noChangeArrowheads="1"/>
          </p:cNvSpPr>
          <p:nvPr/>
        </p:nvSpPr>
        <p:spPr bwMode="auto">
          <a:xfrm>
            <a:off x="4340225" y="3302000"/>
            <a:ext cx="6921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0000FF"/>
                </a:solidFill>
              </a:rPr>
              <a:t>where</a:t>
            </a:r>
          </a:p>
        </p:txBody>
      </p:sp>
      <p:graphicFrame>
        <p:nvGraphicFramePr>
          <p:cNvPr id="27650" name="Object 15"/>
          <p:cNvGraphicFramePr>
            <a:graphicFrameLocks noChangeAspect="1"/>
          </p:cNvGraphicFramePr>
          <p:nvPr/>
        </p:nvGraphicFramePr>
        <p:xfrm>
          <a:off x="4835525" y="1071563"/>
          <a:ext cx="2438400" cy="544512"/>
        </p:xfrm>
        <a:graphic>
          <a:graphicData uri="http://schemas.openxmlformats.org/presentationml/2006/ole">
            <mc:AlternateContent xmlns:mc="http://schemas.openxmlformats.org/markup-compatibility/2006">
              <mc:Choice xmlns:v="urn:schemas-microsoft-com:vml" Requires="v">
                <p:oleObj spid="_x0000_s26646" name="Equation" r:id="rId3" imgW="1155700" imgH="254000" progId="Equation.3">
                  <p:embed/>
                </p:oleObj>
              </mc:Choice>
              <mc:Fallback>
                <p:oleObj name="Equation" r:id="rId3" imgW="1155700" imgH="254000" progId="Equation.3">
                  <p:embed/>
                  <p:pic>
                    <p:nvPicPr>
                      <p:cNvPr id="0" name="Picture 1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35525" y="1071563"/>
                        <a:ext cx="2438400" cy="544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651" name="Object 16"/>
          <p:cNvGraphicFramePr>
            <a:graphicFrameLocks noChangeAspect="1"/>
          </p:cNvGraphicFramePr>
          <p:nvPr>
            <p:extLst>
              <p:ext uri="{D42A27DB-BD31-4B8C-83A1-F6EECF244321}">
                <p14:modId xmlns:p14="http://schemas.microsoft.com/office/powerpoint/2010/main" val="1835792434"/>
              </p:ext>
            </p:extLst>
          </p:nvPr>
        </p:nvGraphicFramePr>
        <p:xfrm>
          <a:off x="4668838" y="1927225"/>
          <a:ext cx="3190875" cy="925513"/>
        </p:xfrm>
        <a:graphic>
          <a:graphicData uri="http://schemas.openxmlformats.org/presentationml/2006/ole">
            <mc:AlternateContent xmlns:mc="http://schemas.openxmlformats.org/markup-compatibility/2006">
              <mc:Choice xmlns:v="urn:schemas-microsoft-com:vml" Requires="v">
                <p:oleObj spid="_x0000_s26647" name="Equation" r:id="rId5" imgW="1739880" imgH="507960" progId="Equation.DSMT4">
                  <p:embed/>
                </p:oleObj>
              </mc:Choice>
              <mc:Fallback>
                <p:oleObj name="Equation" r:id="rId5" imgW="1739880" imgH="507960" progId="Equation.DSMT4">
                  <p:embed/>
                  <p:pic>
                    <p:nvPicPr>
                      <p:cNvPr id="0" name="Picture 158"/>
                      <p:cNvPicPr>
                        <a:picLocks noChangeAspect="1" noChangeArrowheads="1"/>
                      </p:cNvPicPr>
                      <p:nvPr/>
                    </p:nvPicPr>
                    <p:blipFill>
                      <a:blip r:embed="rId6"/>
                      <a:srcRect/>
                      <a:stretch>
                        <a:fillRect/>
                      </a:stretch>
                    </p:blipFill>
                    <p:spPr bwMode="auto">
                      <a:xfrm>
                        <a:off x="4668838" y="1927225"/>
                        <a:ext cx="3190875" cy="925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652" name="Object 17"/>
          <p:cNvGraphicFramePr>
            <a:graphicFrameLocks noChangeAspect="1"/>
          </p:cNvGraphicFramePr>
          <p:nvPr/>
        </p:nvGraphicFramePr>
        <p:xfrm>
          <a:off x="5286375" y="3235325"/>
          <a:ext cx="1619250" cy="438150"/>
        </p:xfrm>
        <a:graphic>
          <a:graphicData uri="http://schemas.openxmlformats.org/presentationml/2006/ole">
            <mc:AlternateContent xmlns:mc="http://schemas.openxmlformats.org/markup-compatibility/2006">
              <mc:Choice xmlns:v="urn:schemas-microsoft-com:vml" Requires="v">
                <p:oleObj spid="_x0000_s26648" name="Equation" r:id="rId7" imgW="952087" imgH="253890" progId="Equation.3">
                  <p:embed/>
                </p:oleObj>
              </mc:Choice>
              <mc:Fallback>
                <p:oleObj name="Equation" r:id="rId7" imgW="952087" imgH="253890" progId="Equation.3">
                  <p:embed/>
                  <p:pic>
                    <p:nvPicPr>
                      <p:cNvPr id="0" name="Picture 15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86375" y="3235325"/>
                        <a:ext cx="1619250" cy="438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653" name="Object 18"/>
          <p:cNvGraphicFramePr>
            <a:graphicFrameLocks noChangeAspect="1"/>
          </p:cNvGraphicFramePr>
          <p:nvPr/>
        </p:nvGraphicFramePr>
        <p:xfrm>
          <a:off x="4619626" y="4256388"/>
          <a:ext cx="3141663" cy="849312"/>
        </p:xfrm>
        <a:graphic>
          <a:graphicData uri="http://schemas.openxmlformats.org/presentationml/2006/ole">
            <mc:AlternateContent xmlns:mc="http://schemas.openxmlformats.org/markup-compatibility/2006">
              <mc:Choice xmlns:v="urn:schemas-microsoft-com:vml" Requires="v">
                <p:oleObj spid="_x0000_s26649" name="Equation" r:id="rId9" imgW="1930400" imgH="520700" progId="Equation.3">
                  <p:embed/>
                </p:oleObj>
              </mc:Choice>
              <mc:Fallback>
                <p:oleObj name="Equation" r:id="rId9" imgW="1930400" imgH="520700" progId="Equation.3">
                  <p:embed/>
                  <p:pic>
                    <p:nvPicPr>
                      <p:cNvPr id="0" name="Picture 16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19626" y="4256388"/>
                        <a:ext cx="3141663" cy="849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654" name="Object 19"/>
          <p:cNvGraphicFramePr>
            <a:graphicFrameLocks noChangeAspect="1"/>
          </p:cNvGraphicFramePr>
          <p:nvPr>
            <p:extLst>
              <p:ext uri="{D42A27DB-BD31-4B8C-83A1-F6EECF244321}">
                <p14:modId xmlns:p14="http://schemas.microsoft.com/office/powerpoint/2010/main" val="1669332665"/>
              </p:ext>
            </p:extLst>
          </p:nvPr>
        </p:nvGraphicFramePr>
        <p:xfrm>
          <a:off x="4384675" y="5516563"/>
          <a:ext cx="3565525" cy="957262"/>
        </p:xfrm>
        <a:graphic>
          <a:graphicData uri="http://schemas.openxmlformats.org/presentationml/2006/ole">
            <mc:AlternateContent xmlns:mc="http://schemas.openxmlformats.org/markup-compatibility/2006">
              <mc:Choice xmlns:v="urn:schemas-microsoft-com:vml" Requires="v">
                <p:oleObj spid="_x0000_s26650" name="Equation" r:id="rId11" imgW="2031840" imgH="545760" progId="Equation.DSMT4">
                  <p:embed/>
                </p:oleObj>
              </mc:Choice>
              <mc:Fallback>
                <p:oleObj name="Equation" r:id="rId11" imgW="2031840" imgH="545760" progId="Equation.DSMT4">
                  <p:embed/>
                  <p:pic>
                    <p:nvPicPr>
                      <p:cNvPr id="0" name="Picture 161"/>
                      <p:cNvPicPr>
                        <a:picLocks noChangeAspect="1" noChangeArrowheads="1"/>
                      </p:cNvPicPr>
                      <p:nvPr/>
                    </p:nvPicPr>
                    <p:blipFill>
                      <a:blip r:embed="rId12"/>
                      <a:srcRect/>
                      <a:stretch>
                        <a:fillRect/>
                      </a:stretch>
                    </p:blipFill>
                    <p:spPr bwMode="auto">
                      <a:xfrm>
                        <a:off x="4384675" y="5516563"/>
                        <a:ext cx="3565525" cy="957262"/>
                      </a:xfrm>
                      <a:prstGeom prst="rect">
                        <a:avLst/>
                      </a:prstGeom>
                      <a:solidFill>
                        <a:srgbClr val="CCFFFF"/>
                      </a:solidFill>
                    </p:spPr>
                  </p:pic>
                </p:oleObj>
              </mc:Fallback>
            </mc:AlternateContent>
          </a:graphicData>
        </a:graphic>
      </p:graphicFrame>
      <p:sp>
        <p:nvSpPr>
          <p:cNvPr id="27662" name="Rectangle 21"/>
          <p:cNvSpPr>
            <a:spLocks noChangeArrowheads="1"/>
          </p:cNvSpPr>
          <p:nvPr/>
        </p:nvSpPr>
        <p:spPr bwMode="auto">
          <a:xfrm>
            <a:off x="3959226" y="1168400"/>
            <a:ext cx="6508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0000FF"/>
                </a:solidFill>
              </a:rPr>
              <a:t>Using</a:t>
            </a:r>
          </a:p>
        </p:txBody>
      </p:sp>
      <p:sp>
        <p:nvSpPr>
          <p:cNvPr id="27663" name="Rectangle 22"/>
          <p:cNvSpPr>
            <a:spLocks noChangeArrowheads="1"/>
          </p:cNvSpPr>
          <p:nvPr/>
        </p:nvSpPr>
        <p:spPr bwMode="auto">
          <a:xfrm>
            <a:off x="3387725" y="2235200"/>
            <a:ext cx="9461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0000FF"/>
                </a:solidFill>
              </a:rPr>
              <a:t>we have</a:t>
            </a:r>
          </a:p>
        </p:txBody>
      </p:sp>
      <p:sp>
        <p:nvSpPr>
          <p:cNvPr id="27664" name="Rectangle 23"/>
          <p:cNvSpPr>
            <a:spLocks noChangeArrowheads="1"/>
          </p:cNvSpPr>
          <p:nvPr/>
        </p:nvSpPr>
        <p:spPr bwMode="auto">
          <a:xfrm>
            <a:off x="3629026" y="4521200"/>
            <a:ext cx="7350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0000FF"/>
                </a:solidFill>
              </a:rPr>
              <a:t>Hence</a:t>
            </a:r>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31</a:t>
            </a:fld>
            <a:endParaRPr lang="en-US" dirty="0"/>
          </a:p>
        </p:txBody>
      </p:sp>
      <p:sp>
        <p:nvSpPr>
          <p:cNvPr id="17" name="Rectangle 2"/>
          <p:cNvSpPr txBox="1">
            <a:spLocks noChangeArrowheads="1"/>
          </p:cNvSpPr>
          <p:nvPr/>
        </p:nvSpPr>
        <p:spPr bwMode="auto">
          <a:xfrm>
            <a:off x="2553903" y="120536"/>
            <a:ext cx="7257448" cy="6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defRPr/>
            </a:pPr>
            <a:r>
              <a:rPr lang="en-US" sz="3600" kern="0">
                <a:solidFill>
                  <a:srgbClr val="FF9933"/>
                </a:solidFill>
                <a:effectLst>
                  <a:outerShdw blurRad="38100" dist="38100" dir="2700000" algn="tl">
                    <a:srgbClr val="C0C0C0"/>
                  </a:outerShdw>
                </a:effectLst>
                <a:latin typeface="+mj-lt"/>
                <a:ea typeface="+mj-ea"/>
                <a:cs typeface="+mj-cs"/>
              </a:rPr>
              <a:t>Rectangular Patch (cont.)</a:t>
            </a:r>
            <a:endParaRPr lang="en-US" sz="3600" kern="0" dirty="0">
              <a:solidFill>
                <a:srgbClr val="FF9933"/>
              </a:solidFill>
              <a:effectLst>
                <a:outerShdw blurRad="38100" dist="38100" dir="2700000" algn="tl">
                  <a:srgbClr val="C0C0C0"/>
                </a:outerShdw>
              </a:effectLst>
              <a:latin typeface="+mj-lt"/>
              <a:ea typeface="+mj-ea"/>
              <a:cs typeface="+mj-cs"/>
            </a:endParaRPr>
          </a:p>
        </p:txBody>
      </p:sp>
      <p:sp>
        <p:nvSpPr>
          <p:cNvPr id="3" name="Rectangle 23">
            <a:extLst>
              <a:ext uri="{FF2B5EF4-FFF2-40B4-BE49-F238E27FC236}">
                <a16:creationId xmlns:a16="http://schemas.microsoft.com/office/drawing/2014/main" id="{BB391D73-D9D8-45E3-DC5D-5B770E139A25}"/>
              </a:ext>
            </a:extLst>
          </p:cNvPr>
          <p:cNvSpPr>
            <a:spLocks noChangeArrowheads="1"/>
          </p:cNvSpPr>
          <p:nvPr/>
        </p:nvSpPr>
        <p:spPr bwMode="auto">
          <a:xfrm>
            <a:off x="3670301" y="5880100"/>
            <a:ext cx="3873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0000FF"/>
                </a:solidFill>
              </a:rPr>
              <a:t>or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9"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8680"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8681"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8682" name="Rectangle 7"/>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8683" name="Rectangle 8"/>
          <p:cNvSpPr>
            <a:spLocks noChangeArrowheads="1"/>
          </p:cNvSpPr>
          <p:nvPr/>
        </p:nvSpPr>
        <p:spPr bwMode="auto">
          <a:xfrm>
            <a:off x="623889" y="965201"/>
            <a:ext cx="485068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0000FF"/>
                </a:solidFill>
              </a:rPr>
              <a:t>The current on the patch (bottom surface):</a:t>
            </a:r>
          </a:p>
        </p:txBody>
      </p:sp>
      <p:graphicFrame>
        <p:nvGraphicFramePr>
          <p:cNvPr id="28674" name="Object 14"/>
          <p:cNvGraphicFramePr>
            <a:graphicFrameLocks noChangeAspect="1"/>
          </p:cNvGraphicFramePr>
          <p:nvPr>
            <p:extLst>
              <p:ext uri="{D42A27DB-BD31-4B8C-83A1-F6EECF244321}">
                <p14:modId xmlns:p14="http://schemas.microsoft.com/office/powerpoint/2010/main" val="2533934542"/>
              </p:ext>
            </p:extLst>
          </p:nvPr>
        </p:nvGraphicFramePr>
        <p:xfrm>
          <a:off x="2928938" y="1663700"/>
          <a:ext cx="2981325" cy="514350"/>
        </p:xfrm>
        <a:graphic>
          <a:graphicData uri="http://schemas.openxmlformats.org/presentationml/2006/ole">
            <mc:AlternateContent xmlns:mc="http://schemas.openxmlformats.org/markup-compatibility/2006">
              <mc:Choice xmlns:v="urn:schemas-microsoft-com:vml" Requires="v">
                <p:oleObj spid="_x0000_s27662" name="Equation" r:id="rId3" imgW="1485720" imgH="253800" progId="Equation.DSMT4">
                  <p:embed/>
                </p:oleObj>
              </mc:Choice>
              <mc:Fallback>
                <p:oleObj name="Equation" r:id="rId3" imgW="1485720" imgH="253800" progId="Equation.DSMT4">
                  <p:embed/>
                  <p:pic>
                    <p:nvPicPr>
                      <p:cNvPr id="0" name="Picture 98"/>
                      <p:cNvPicPr>
                        <a:picLocks noChangeAspect="1" noChangeArrowheads="1"/>
                      </p:cNvPicPr>
                      <p:nvPr/>
                    </p:nvPicPr>
                    <p:blipFill>
                      <a:blip r:embed="rId4"/>
                      <a:srcRect/>
                      <a:stretch>
                        <a:fillRect/>
                      </a:stretch>
                    </p:blipFill>
                    <p:spPr bwMode="auto">
                      <a:xfrm>
                        <a:off x="2928938" y="1663700"/>
                        <a:ext cx="2981325" cy="514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75" name="Object 15"/>
          <p:cNvGraphicFramePr>
            <a:graphicFrameLocks noChangeAspect="1"/>
          </p:cNvGraphicFramePr>
          <p:nvPr/>
        </p:nvGraphicFramePr>
        <p:xfrm>
          <a:off x="4181475" y="2581276"/>
          <a:ext cx="3829050" cy="2517775"/>
        </p:xfrm>
        <a:graphic>
          <a:graphicData uri="http://schemas.openxmlformats.org/presentationml/2006/ole">
            <mc:AlternateContent xmlns:mc="http://schemas.openxmlformats.org/markup-compatibility/2006">
              <mc:Choice xmlns:v="urn:schemas-microsoft-com:vml" Requires="v">
                <p:oleObj spid="_x0000_s27663" name="Equation" r:id="rId5" imgW="1981200" imgH="1308100" progId="Equation.DSMT4">
                  <p:embed/>
                </p:oleObj>
              </mc:Choice>
              <mc:Fallback>
                <p:oleObj name="Equation" r:id="rId5" imgW="1981200" imgH="1308100" progId="Equation.DSMT4">
                  <p:embed/>
                  <p:pic>
                    <p:nvPicPr>
                      <p:cNvPr id="0" name="Picture 9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81475" y="2581276"/>
                        <a:ext cx="3829050" cy="2517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76" name="Object 16"/>
          <p:cNvGraphicFramePr>
            <a:graphicFrameLocks noChangeAspect="1"/>
          </p:cNvGraphicFramePr>
          <p:nvPr/>
        </p:nvGraphicFramePr>
        <p:xfrm>
          <a:off x="4991100" y="5732463"/>
          <a:ext cx="2209800" cy="742950"/>
        </p:xfrm>
        <a:graphic>
          <a:graphicData uri="http://schemas.openxmlformats.org/presentationml/2006/ole">
            <mc:AlternateContent xmlns:mc="http://schemas.openxmlformats.org/markup-compatibility/2006">
              <mc:Choice xmlns:v="urn:schemas-microsoft-com:vml" Requires="v">
                <p:oleObj spid="_x0000_s27664" name="Equation" r:id="rId7" imgW="1244600" imgH="419100" progId="Equation.DSMT4">
                  <p:embed/>
                </p:oleObj>
              </mc:Choice>
              <mc:Fallback>
                <p:oleObj name="Equation" r:id="rId7" imgW="1244600" imgH="419100" progId="Equation.DSMT4">
                  <p:embed/>
                  <p:pic>
                    <p:nvPicPr>
                      <p:cNvPr id="0" name="Picture 10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91100" y="5732463"/>
                        <a:ext cx="2209800" cy="742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684" name="Line 17"/>
          <p:cNvSpPr>
            <a:spLocks noChangeShapeType="1"/>
          </p:cNvSpPr>
          <p:nvPr/>
        </p:nvSpPr>
        <p:spPr bwMode="auto">
          <a:xfrm flipV="1">
            <a:off x="5626101" y="4403726"/>
            <a:ext cx="657225" cy="557213"/>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5" name="Rectangle 8"/>
          <p:cNvSpPr>
            <a:spLocks noChangeArrowheads="1"/>
          </p:cNvSpPr>
          <p:nvPr/>
        </p:nvSpPr>
        <p:spPr bwMode="auto">
          <a:xfrm>
            <a:off x="4421188" y="5581651"/>
            <a:ext cx="27090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0000FF"/>
                </a:solidFill>
              </a:rPr>
              <a:t>so</a:t>
            </a:r>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32</a:t>
            </a:fld>
            <a:endParaRPr lang="en-US" dirty="0"/>
          </a:p>
        </p:txBody>
      </p:sp>
      <p:sp>
        <p:nvSpPr>
          <p:cNvPr id="14" name="Rectangle 2"/>
          <p:cNvSpPr txBox="1">
            <a:spLocks noChangeArrowheads="1"/>
          </p:cNvSpPr>
          <p:nvPr/>
        </p:nvSpPr>
        <p:spPr bwMode="auto">
          <a:xfrm>
            <a:off x="2553903" y="120536"/>
            <a:ext cx="7257448" cy="6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defRPr/>
            </a:pPr>
            <a:r>
              <a:rPr lang="en-US" sz="3600" kern="0">
                <a:solidFill>
                  <a:srgbClr val="FF9933"/>
                </a:solidFill>
                <a:effectLst>
                  <a:outerShdw blurRad="38100" dist="38100" dir="2700000" algn="tl">
                    <a:srgbClr val="C0C0C0"/>
                  </a:outerShdw>
                </a:effectLst>
                <a:latin typeface="+mj-lt"/>
                <a:ea typeface="+mj-ea"/>
                <a:cs typeface="+mj-cs"/>
              </a:rPr>
              <a:t>Rectangular Patch (cont.)</a:t>
            </a:r>
            <a:endParaRPr lang="en-US" sz="3600" kern="0" dirty="0">
              <a:solidFill>
                <a:srgbClr val="FF9933"/>
              </a:solidFill>
              <a:effectLst>
                <a:outerShdw blurRad="38100" dist="38100" dir="2700000" algn="tl">
                  <a:srgbClr val="C0C0C0"/>
                </a:outerShdw>
              </a:effectLst>
              <a:latin typeface="+mj-lt"/>
              <a:ea typeface="+mj-ea"/>
              <a:cs typeface="+mj-cs"/>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4"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9705"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9706"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9707"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9708" name="Rectangle 7"/>
          <p:cNvSpPr>
            <a:spLocks noChangeArrowheads="1"/>
          </p:cNvSpPr>
          <p:nvPr/>
        </p:nvSpPr>
        <p:spPr bwMode="auto">
          <a:xfrm>
            <a:off x="1169122" y="1031789"/>
            <a:ext cx="21588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smtClean="0">
                <a:solidFill>
                  <a:srgbClr val="0000FF"/>
                </a:solidFill>
              </a:rPr>
              <a:t>Hence, we have:</a:t>
            </a:r>
            <a:endParaRPr lang="en-US" altLang="en-US" sz="2000" b="0" dirty="0">
              <a:solidFill>
                <a:srgbClr val="0000FF"/>
              </a:solidFill>
            </a:endParaRPr>
          </a:p>
        </p:txBody>
      </p:sp>
      <p:graphicFrame>
        <p:nvGraphicFramePr>
          <p:cNvPr id="29698" name="Object 12"/>
          <p:cNvGraphicFramePr>
            <a:graphicFrameLocks noChangeAspect="1"/>
          </p:cNvGraphicFramePr>
          <p:nvPr>
            <p:extLst>
              <p:ext uri="{D42A27DB-BD31-4B8C-83A1-F6EECF244321}">
                <p14:modId xmlns:p14="http://schemas.microsoft.com/office/powerpoint/2010/main" val="1063284889"/>
              </p:ext>
            </p:extLst>
          </p:nvPr>
        </p:nvGraphicFramePr>
        <p:xfrm>
          <a:off x="7351713" y="1455738"/>
          <a:ext cx="2184400" cy="838200"/>
        </p:xfrm>
        <a:graphic>
          <a:graphicData uri="http://schemas.openxmlformats.org/presentationml/2006/ole">
            <mc:AlternateContent xmlns:mc="http://schemas.openxmlformats.org/markup-compatibility/2006">
              <mc:Choice xmlns:v="urn:schemas-microsoft-com:vml" Requires="v">
                <p:oleObj spid="_x0000_s28694" name="Equation" r:id="rId3" imgW="1091880" imgH="419040" progId="Equation.DSMT4">
                  <p:embed/>
                </p:oleObj>
              </mc:Choice>
              <mc:Fallback>
                <p:oleObj name="Equation" r:id="rId3" imgW="1091880" imgH="419040" progId="Equation.DSMT4">
                  <p:embed/>
                  <p:pic>
                    <p:nvPicPr>
                      <p:cNvPr id="0" name="Picture 127"/>
                      <p:cNvPicPr>
                        <a:picLocks noChangeAspect="1" noChangeArrowheads="1"/>
                      </p:cNvPicPr>
                      <p:nvPr/>
                    </p:nvPicPr>
                    <p:blipFill>
                      <a:blip r:embed="rId4"/>
                      <a:srcRect/>
                      <a:stretch>
                        <a:fillRect/>
                      </a:stretch>
                    </p:blipFill>
                    <p:spPr bwMode="auto">
                      <a:xfrm>
                        <a:off x="7351713" y="1455738"/>
                        <a:ext cx="2184400" cy="838200"/>
                      </a:xfrm>
                      <a:prstGeom prst="rect">
                        <a:avLst/>
                      </a:prstGeom>
                      <a:solidFill>
                        <a:srgbClr val="FFFF99"/>
                      </a:solidFill>
                    </p:spPr>
                  </p:pic>
                </p:oleObj>
              </mc:Fallback>
            </mc:AlternateContent>
          </a:graphicData>
        </a:graphic>
      </p:graphicFrame>
      <p:graphicFrame>
        <p:nvGraphicFramePr>
          <p:cNvPr id="29699" name="Object 14"/>
          <p:cNvGraphicFramePr>
            <a:graphicFrameLocks noChangeAspect="1"/>
          </p:cNvGraphicFramePr>
          <p:nvPr>
            <p:extLst>
              <p:ext uri="{D42A27DB-BD31-4B8C-83A1-F6EECF244321}">
                <p14:modId xmlns:p14="http://schemas.microsoft.com/office/powerpoint/2010/main" val="1354600987"/>
              </p:ext>
            </p:extLst>
          </p:nvPr>
        </p:nvGraphicFramePr>
        <p:xfrm>
          <a:off x="1889125" y="2619375"/>
          <a:ext cx="8132763" cy="735013"/>
        </p:xfrm>
        <a:graphic>
          <a:graphicData uri="http://schemas.openxmlformats.org/presentationml/2006/ole">
            <mc:AlternateContent xmlns:mc="http://schemas.openxmlformats.org/markup-compatibility/2006">
              <mc:Choice xmlns:v="urn:schemas-microsoft-com:vml" Requires="v">
                <p:oleObj spid="_x0000_s28695" name="Equation" r:id="rId5" imgW="5016240" imgH="457200" progId="Equation.DSMT4">
                  <p:embed/>
                </p:oleObj>
              </mc:Choice>
              <mc:Fallback>
                <p:oleObj name="Equation" r:id="rId5" imgW="5016240" imgH="457200" progId="Equation.DSMT4">
                  <p:embed/>
                  <p:pic>
                    <p:nvPicPr>
                      <p:cNvPr id="0" name="Picture 128"/>
                      <p:cNvPicPr>
                        <a:picLocks noChangeAspect="1" noChangeArrowheads="1"/>
                      </p:cNvPicPr>
                      <p:nvPr/>
                    </p:nvPicPr>
                    <p:blipFill>
                      <a:blip r:embed="rId6"/>
                      <a:srcRect/>
                      <a:stretch>
                        <a:fillRect/>
                      </a:stretch>
                    </p:blipFill>
                    <p:spPr bwMode="auto">
                      <a:xfrm>
                        <a:off x="1889125" y="2619375"/>
                        <a:ext cx="8132763" cy="735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709" name="Rectangle 15"/>
          <p:cNvSpPr>
            <a:spLocks noChangeArrowheads="1"/>
          </p:cNvSpPr>
          <p:nvPr/>
        </p:nvSpPr>
        <p:spPr bwMode="auto">
          <a:xfrm>
            <a:off x="2340877" y="3953476"/>
            <a:ext cx="24526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FF3300"/>
                </a:solidFill>
              </a:rPr>
              <a:t>Dominant (1,0) Mode:</a:t>
            </a:r>
          </a:p>
        </p:txBody>
      </p:sp>
      <p:graphicFrame>
        <p:nvGraphicFramePr>
          <p:cNvPr id="29700" name="Object 18"/>
          <p:cNvGraphicFramePr>
            <a:graphicFrameLocks noChangeAspect="1"/>
          </p:cNvGraphicFramePr>
          <p:nvPr>
            <p:extLst>
              <p:ext uri="{D42A27DB-BD31-4B8C-83A1-F6EECF244321}">
                <p14:modId xmlns:p14="http://schemas.microsoft.com/office/powerpoint/2010/main" val="1686762486"/>
              </p:ext>
            </p:extLst>
          </p:nvPr>
        </p:nvGraphicFramePr>
        <p:xfrm>
          <a:off x="3973614" y="5548916"/>
          <a:ext cx="4111625" cy="860425"/>
        </p:xfrm>
        <a:graphic>
          <a:graphicData uri="http://schemas.openxmlformats.org/presentationml/2006/ole">
            <mc:AlternateContent xmlns:mc="http://schemas.openxmlformats.org/markup-compatibility/2006">
              <mc:Choice xmlns:v="urn:schemas-microsoft-com:vml" Requires="v">
                <p:oleObj spid="_x0000_s28696" name="Equation" r:id="rId7" imgW="2184400" imgH="457200" progId="Equation.DSMT4">
                  <p:embed/>
                </p:oleObj>
              </mc:Choice>
              <mc:Fallback>
                <p:oleObj name="Equation" r:id="rId7" imgW="2184400" imgH="457200" progId="Equation.DSMT4">
                  <p:embed/>
                  <p:pic>
                    <p:nvPicPr>
                      <p:cNvPr id="0" name="Picture 12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73614" y="5548916"/>
                        <a:ext cx="4111625" cy="860425"/>
                      </a:xfrm>
                      <a:prstGeom prst="rect">
                        <a:avLst/>
                      </a:prstGeom>
                      <a:solidFill>
                        <a:srgbClr val="CCFFFF"/>
                      </a:solidFill>
                    </p:spPr>
                  </p:pic>
                </p:oleObj>
              </mc:Fallback>
            </mc:AlternateContent>
          </a:graphicData>
        </a:graphic>
      </p:graphicFrame>
      <p:graphicFrame>
        <p:nvGraphicFramePr>
          <p:cNvPr id="29701" name="Object 17"/>
          <p:cNvGraphicFramePr>
            <a:graphicFrameLocks noChangeAspect="1"/>
          </p:cNvGraphicFramePr>
          <p:nvPr>
            <p:extLst>
              <p:ext uri="{D42A27DB-BD31-4B8C-83A1-F6EECF244321}">
                <p14:modId xmlns:p14="http://schemas.microsoft.com/office/powerpoint/2010/main" val="1082360654"/>
              </p:ext>
            </p:extLst>
          </p:nvPr>
        </p:nvGraphicFramePr>
        <p:xfrm>
          <a:off x="4811713" y="4537076"/>
          <a:ext cx="2235200" cy="760413"/>
        </p:xfrm>
        <a:graphic>
          <a:graphicData uri="http://schemas.openxmlformats.org/presentationml/2006/ole">
            <mc:AlternateContent xmlns:mc="http://schemas.openxmlformats.org/markup-compatibility/2006">
              <mc:Choice xmlns:v="urn:schemas-microsoft-com:vml" Requires="v">
                <p:oleObj spid="_x0000_s28697" name="Equation" r:id="rId9" imgW="1257300" imgH="431800" progId="Equation.DSMT4">
                  <p:embed/>
                </p:oleObj>
              </mc:Choice>
              <mc:Fallback>
                <p:oleObj name="Equation" r:id="rId9" imgW="1257300" imgH="431800" progId="Equation.DSMT4">
                  <p:embed/>
                  <p:pic>
                    <p:nvPicPr>
                      <p:cNvPr id="0" name="Picture 13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11713" y="4537076"/>
                        <a:ext cx="2235200" cy="760413"/>
                      </a:xfrm>
                      <a:prstGeom prst="rect">
                        <a:avLst/>
                      </a:prstGeom>
                      <a:solidFill>
                        <a:srgbClr val="CCFFFF"/>
                      </a:solidFill>
                    </p:spPr>
                  </p:pic>
                </p:oleObj>
              </mc:Fallback>
            </mc:AlternateContent>
          </a:graphicData>
        </a:graphic>
      </p:graphicFrame>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33</a:t>
            </a:fld>
            <a:endParaRPr lang="en-US" dirty="0"/>
          </a:p>
        </p:txBody>
      </p:sp>
      <p:sp>
        <p:nvSpPr>
          <p:cNvPr id="15" name="Rectangle 2"/>
          <p:cNvSpPr txBox="1">
            <a:spLocks noChangeArrowheads="1"/>
          </p:cNvSpPr>
          <p:nvPr/>
        </p:nvSpPr>
        <p:spPr bwMode="auto">
          <a:xfrm>
            <a:off x="2553903" y="120536"/>
            <a:ext cx="7257448" cy="65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defRPr/>
            </a:pPr>
            <a:r>
              <a:rPr lang="en-US" sz="3600" kern="0">
                <a:solidFill>
                  <a:srgbClr val="FF9933"/>
                </a:solidFill>
                <a:effectLst>
                  <a:outerShdw blurRad="38100" dist="38100" dir="2700000" algn="tl">
                    <a:srgbClr val="C0C0C0"/>
                  </a:outerShdw>
                </a:effectLst>
                <a:latin typeface="+mj-lt"/>
                <a:ea typeface="+mj-ea"/>
                <a:cs typeface="+mj-cs"/>
              </a:rPr>
              <a:t>Rectangular Patch (cont.)</a:t>
            </a:r>
            <a:endParaRPr lang="en-US" sz="3600" kern="0" dirty="0">
              <a:solidFill>
                <a:srgbClr val="FF9933"/>
              </a:solidFill>
              <a:effectLst>
                <a:outerShdw blurRad="38100" dist="38100" dir="2700000" algn="tl">
                  <a:srgbClr val="C0C0C0"/>
                </a:outerShdw>
              </a:effectLst>
              <a:latin typeface="+mj-lt"/>
              <a:ea typeface="+mj-ea"/>
              <a:cs typeface="+mj-cs"/>
            </a:endParaRPr>
          </a:p>
        </p:txBody>
      </p:sp>
      <p:graphicFrame>
        <p:nvGraphicFramePr>
          <p:cNvPr id="29827" name="Object 131"/>
          <p:cNvGraphicFramePr>
            <a:graphicFrameLocks noChangeAspect="1"/>
          </p:cNvGraphicFramePr>
          <p:nvPr>
            <p:extLst>
              <p:ext uri="{D42A27DB-BD31-4B8C-83A1-F6EECF244321}">
                <p14:modId xmlns:p14="http://schemas.microsoft.com/office/powerpoint/2010/main" val="1204608113"/>
              </p:ext>
            </p:extLst>
          </p:nvPr>
        </p:nvGraphicFramePr>
        <p:xfrm>
          <a:off x="2487613" y="1474788"/>
          <a:ext cx="3429000" cy="838200"/>
        </p:xfrm>
        <a:graphic>
          <a:graphicData uri="http://schemas.openxmlformats.org/presentationml/2006/ole">
            <mc:AlternateContent xmlns:mc="http://schemas.openxmlformats.org/markup-compatibility/2006">
              <mc:Choice xmlns:v="urn:schemas-microsoft-com:vml" Requires="v">
                <p:oleObj spid="_x0000_s28698" name="Equation" r:id="rId11" imgW="1714320" imgH="419040" progId="Equation.DSMT4">
                  <p:embed/>
                </p:oleObj>
              </mc:Choice>
              <mc:Fallback>
                <p:oleObj name="Equation" r:id="rId11" imgW="1714320" imgH="419040" progId="Equation.DSMT4">
                  <p:embed/>
                  <p:pic>
                    <p:nvPicPr>
                      <p:cNvPr id="0" name="Picture 131"/>
                      <p:cNvPicPr>
                        <a:picLocks noChangeAspect="1" noChangeArrowheads="1"/>
                      </p:cNvPicPr>
                      <p:nvPr/>
                    </p:nvPicPr>
                    <p:blipFill>
                      <a:blip r:embed="rId12"/>
                      <a:srcRect/>
                      <a:stretch>
                        <a:fillRect/>
                      </a:stretch>
                    </p:blipFill>
                    <p:spPr bwMode="auto">
                      <a:xfrm>
                        <a:off x="2487613" y="1474788"/>
                        <a:ext cx="34290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Right Arrow 16"/>
          <p:cNvSpPr/>
          <p:nvPr/>
        </p:nvSpPr>
        <p:spPr bwMode="auto">
          <a:xfrm>
            <a:off x="6404010" y="1722923"/>
            <a:ext cx="423511" cy="279132"/>
          </a:xfrm>
          <a:prstGeom prst="rightArrow">
            <a:avLst/>
          </a:prstGeom>
          <a:solidFill>
            <a:srgbClr val="66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a:xfrm>
            <a:off x="2274774" y="204086"/>
            <a:ext cx="7620000" cy="575560"/>
          </a:xfrm>
        </p:spPr>
        <p:txBody>
          <a:bodyPr/>
          <a:lstStyle/>
          <a:p>
            <a:pPr eaLnBrk="1" hangingPunct="1">
              <a:defRPr/>
            </a:pPr>
            <a:r>
              <a:rPr lang="en-US" sz="3600" b="1" dirty="0">
                <a:solidFill>
                  <a:srgbClr val="FF9933"/>
                </a:solidFill>
                <a:effectLst>
                  <a:outerShdw blurRad="38100" dist="38100" dir="2700000" algn="tl">
                    <a:srgbClr val="C0C0C0"/>
                  </a:outerShdw>
                </a:effectLst>
              </a:rPr>
              <a:t>Radiation Model for </a:t>
            </a:r>
            <a:r>
              <a:rPr lang="en-US" sz="3600" b="1" dirty="0">
                <a:solidFill>
                  <a:srgbClr val="FF9933"/>
                </a:solidFill>
                <a:effectLst>
                  <a:outerShdw blurRad="38100" dist="38100" dir="2700000" algn="tl">
                    <a:srgbClr val="C0C0C0"/>
                  </a:outerShdw>
                </a:effectLst>
                <a:latin typeface="Times New Roman" pitchFamily="18" charset="0"/>
              </a:rPr>
              <a:t>(1,0)</a:t>
            </a:r>
            <a:r>
              <a:rPr lang="en-US" sz="3600" b="1" dirty="0">
                <a:solidFill>
                  <a:srgbClr val="FF9933"/>
                </a:solidFill>
                <a:effectLst>
                  <a:outerShdw blurRad="38100" dist="38100" dir="2700000" algn="tl">
                    <a:srgbClr val="C0C0C0"/>
                  </a:outerShdw>
                </a:effectLst>
              </a:rPr>
              <a:t> Mode</a:t>
            </a:r>
          </a:p>
        </p:txBody>
      </p:sp>
      <p:sp>
        <p:nvSpPr>
          <p:cNvPr id="31753"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1754"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1755"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1756"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1757" name="Rectangle 10"/>
          <p:cNvSpPr>
            <a:spLocks noChangeArrowheads="1"/>
          </p:cNvSpPr>
          <p:nvPr/>
        </p:nvSpPr>
        <p:spPr bwMode="auto">
          <a:xfrm>
            <a:off x="2003960" y="1312378"/>
            <a:ext cx="25384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0000FF"/>
                </a:solidFill>
              </a:rPr>
              <a:t>Electric-current model:</a:t>
            </a:r>
          </a:p>
        </p:txBody>
      </p:sp>
      <p:graphicFrame>
        <p:nvGraphicFramePr>
          <p:cNvPr id="31746" name="Object 21"/>
          <p:cNvGraphicFramePr>
            <a:graphicFrameLocks noChangeAspect="1"/>
          </p:cNvGraphicFramePr>
          <p:nvPr>
            <p:extLst>
              <p:ext uri="{D42A27DB-BD31-4B8C-83A1-F6EECF244321}">
                <p14:modId xmlns:p14="http://schemas.microsoft.com/office/powerpoint/2010/main" val="2348632617"/>
              </p:ext>
            </p:extLst>
          </p:nvPr>
        </p:nvGraphicFramePr>
        <p:xfrm>
          <a:off x="5360988" y="1677988"/>
          <a:ext cx="3284537" cy="814387"/>
        </p:xfrm>
        <a:graphic>
          <a:graphicData uri="http://schemas.openxmlformats.org/presentationml/2006/ole">
            <mc:AlternateContent xmlns:mc="http://schemas.openxmlformats.org/markup-compatibility/2006">
              <mc:Choice xmlns:v="urn:schemas-microsoft-com:vml" Requires="v">
                <p:oleObj spid="_x0000_s29726" name="Equation" r:id="rId3" imgW="1841400" imgH="457200" progId="Equation.DSMT4">
                  <p:embed/>
                </p:oleObj>
              </mc:Choice>
              <mc:Fallback>
                <p:oleObj name="Equation" r:id="rId3" imgW="1841400" imgH="457200" progId="Equation.DSMT4">
                  <p:embed/>
                  <p:pic>
                    <p:nvPicPr>
                      <p:cNvPr id="0" name="Picture 174"/>
                      <p:cNvPicPr>
                        <a:picLocks noChangeAspect="1" noChangeArrowheads="1"/>
                      </p:cNvPicPr>
                      <p:nvPr/>
                    </p:nvPicPr>
                    <p:blipFill>
                      <a:blip r:embed="rId4"/>
                      <a:srcRect/>
                      <a:stretch>
                        <a:fillRect/>
                      </a:stretch>
                    </p:blipFill>
                    <p:spPr bwMode="auto">
                      <a:xfrm>
                        <a:off x="5360988" y="1677988"/>
                        <a:ext cx="3284537" cy="814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1759" name="Group 36"/>
          <p:cNvGrpSpPr>
            <a:grpSpLocks/>
          </p:cNvGrpSpPr>
          <p:nvPr/>
        </p:nvGrpSpPr>
        <p:grpSpPr bwMode="auto">
          <a:xfrm>
            <a:off x="3693929" y="4892760"/>
            <a:ext cx="5122863" cy="1425575"/>
            <a:chOff x="1282" y="3173"/>
            <a:chExt cx="3227" cy="898"/>
          </a:xfrm>
        </p:grpSpPr>
        <p:sp>
          <p:nvSpPr>
            <p:cNvPr id="31760" name="Line 46"/>
            <p:cNvSpPr>
              <a:spLocks noChangeShapeType="1"/>
            </p:cNvSpPr>
            <p:nvPr/>
          </p:nvSpPr>
          <p:spPr bwMode="auto">
            <a:xfrm>
              <a:off x="1570" y="3999"/>
              <a:ext cx="2444"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61" name="Rectangle 47"/>
            <p:cNvSpPr>
              <a:spLocks noChangeArrowheads="1"/>
            </p:cNvSpPr>
            <p:nvPr/>
          </p:nvSpPr>
          <p:spPr bwMode="auto">
            <a:xfrm>
              <a:off x="1559" y="3545"/>
              <a:ext cx="2452" cy="43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1762" name="Line 48"/>
            <p:cNvSpPr>
              <a:spLocks noChangeShapeType="1"/>
            </p:cNvSpPr>
            <p:nvPr/>
          </p:nvSpPr>
          <p:spPr bwMode="auto">
            <a:xfrm rot="-5400000">
              <a:off x="1308" y="3753"/>
              <a:ext cx="426" cy="3"/>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31747" name="Object 49"/>
            <p:cNvGraphicFramePr>
              <a:graphicFrameLocks noChangeAspect="1"/>
            </p:cNvGraphicFramePr>
            <p:nvPr/>
          </p:nvGraphicFramePr>
          <p:xfrm>
            <a:off x="1282" y="3637"/>
            <a:ext cx="171" cy="240"/>
          </p:xfrm>
          <a:graphic>
            <a:graphicData uri="http://schemas.openxmlformats.org/presentationml/2006/ole">
              <mc:AlternateContent xmlns:mc="http://schemas.openxmlformats.org/markup-compatibility/2006">
                <mc:Choice xmlns:v="urn:schemas-microsoft-com:vml" Requires="v">
                  <p:oleObj spid="_x0000_s29727" name="Equation" r:id="rId5" imgW="126725" imgH="177415" progId="Equation.DSMT4">
                    <p:embed/>
                  </p:oleObj>
                </mc:Choice>
                <mc:Fallback>
                  <p:oleObj name="Equation" r:id="rId5" imgW="126725" imgH="177415" progId="Equation.DSMT4">
                    <p:embed/>
                    <p:pic>
                      <p:nvPicPr>
                        <p:cNvPr id="0" name="Picture 17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82" y="3637"/>
                          <a:ext cx="171" cy="2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48" name="Object 50"/>
            <p:cNvGraphicFramePr>
              <a:graphicFrameLocks noChangeAspect="1"/>
            </p:cNvGraphicFramePr>
            <p:nvPr/>
          </p:nvGraphicFramePr>
          <p:xfrm>
            <a:off x="3004" y="3652"/>
            <a:ext cx="212" cy="293"/>
          </p:xfrm>
          <a:graphic>
            <a:graphicData uri="http://schemas.openxmlformats.org/presentationml/2006/ole">
              <mc:AlternateContent xmlns:mc="http://schemas.openxmlformats.org/markup-compatibility/2006">
                <mc:Choice xmlns:v="urn:schemas-microsoft-com:vml" Requires="v">
                  <p:oleObj spid="_x0000_s29728" name="Equation" r:id="rId7" imgW="165028" imgH="228501" progId="Equation.DSMT4">
                    <p:embed/>
                  </p:oleObj>
                </mc:Choice>
                <mc:Fallback>
                  <p:oleObj name="Equation" r:id="rId7" imgW="165028" imgH="228501" progId="Equation.DSMT4">
                    <p:embed/>
                    <p:pic>
                      <p:nvPicPr>
                        <p:cNvPr id="0" name="Picture 17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04" y="3652"/>
                          <a:ext cx="212" cy="2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763" name="Line 51"/>
            <p:cNvSpPr>
              <a:spLocks noChangeShapeType="1"/>
            </p:cNvSpPr>
            <p:nvPr/>
          </p:nvSpPr>
          <p:spPr bwMode="auto">
            <a:xfrm>
              <a:off x="4138" y="3992"/>
              <a:ext cx="181"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31749" name="Object 52"/>
            <p:cNvGraphicFramePr>
              <a:graphicFrameLocks noChangeAspect="1"/>
            </p:cNvGraphicFramePr>
            <p:nvPr>
              <p:extLst>
                <p:ext uri="{D42A27DB-BD31-4B8C-83A1-F6EECF244321}">
                  <p14:modId xmlns:p14="http://schemas.microsoft.com/office/powerpoint/2010/main" val="3658604252"/>
                </p:ext>
              </p:extLst>
            </p:nvPr>
          </p:nvGraphicFramePr>
          <p:xfrm>
            <a:off x="4374" y="3923"/>
            <a:ext cx="135" cy="148"/>
          </p:xfrm>
          <a:graphic>
            <a:graphicData uri="http://schemas.openxmlformats.org/presentationml/2006/ole">
              <mc:AlternateContent xmlns:mc="http://schemas.openxmlformats.org/markup-compatibility/2006">
                <mc:Choice xmlns:v="urn:schemas-microsoft-com:vml" Requires="v">
                  <p:oleObj spid="_x0000_s29729" name="Equation" r:id="rId9" imgW="126835" imgH="139518" progId="Equation.DSMT4">
                    <p:embed/>
                  </p:oleObj>
                </mc:Choice>
                <mc:Fallback>
                  <p:oleObj name="Equation" r:id="rId9" imgW="126835" imgH="139518" progId="Equation.DSMT4">
                    <p:embed/>
                    <p:pic>
                      <p:nvPicPr>
                        <p:cNvPr id="0" name="Picture 17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74" y="3923"/>
                          <a:ext cx="135" cy="1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764" name="Line 53"/>
            <p:cNvSpPr>
              <a:spLocks noChangeShapeType="1"/>
            </p:cNvSpPr>
            <p:nvPr/>
          </p:nvSpPr>
          <p:spPr bwMode="auto">
            <a:xfrm rot="16200000" flipH="1">
              <a:off x="2859" y="3240"/>
              <a:ext cx="0" cy="589"/>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65" name="Line 54"/>
            <p:cNvSpPr>
              <a:spLocks noChangeShapeType="1"/>
            </p:cNvSpPr>
            <p:nvPr/>
          </p:nvSpPr>
          <p:spPr bwMode="auto">
            <a:xfrm>
              <a:off x="2813" y="3535"/>
              <a:ext cx="129" cy="1"/>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31750" name="Object 57"/>
            <p:cNvGraphicFramePr>
              <a:graphicFrameLocks noChangeAspect="1"/>
            </p:cNvGraphicFramePr>
            <p:nvPr>
              <p:extLst>
                <p:ext uri="{D42A27DB-BD31-4B8C-83A1-F6EECF244321}">
                  <p14:modId xmlns:p14="http://schemas.microsoft.com/office/powerpoint/2010/main" val="1848398594"/>
                </p:ext>
              </p:extLst>
            </p:nvPr>
          </p:nvGraphicFramePr>
          <p:xfrm>
            <a:off x="3158" y="3173"/>
            <a:ext cx="421" cy="297"/>
          </p:xfrm>
          <a:graphic>
            <a:graphicData uri="http://schemas.openxmlformats.org/presentationml/2006/ole">
              <mc:AlternateContent xmlns:mc="http://schemas.openxmlformats.org/markup-compatibility/2006">
                <mc:Choice xmlns:v="urn:schemas-microsoft-com:vml" Requires="v">
                  <p:oleObj spid="_x0000_s29730" name="Equation" r:id="rId11" imgW="342720" imgH="241200" progId="Equation.DSMT4">
                    <p:embed/>
                  </p:oleObj>
                </mc:Choice>
                <mc:Fallback>
                  <p:oleObj name="Equation" r:id="rId11" imgW="342720" imgH="241200" progId="Equation.DSMT4">
                    <p:embed/>
                    <p:pic>
                      <p:nvPicPr>
                        <p:cNvPr id="0" name="Picture 178"/>
                        <p:cNvPicPr>
                          <a:picLocks noChangeAspect="1" noChangeArrowheads="1"/>
                        </p:cNvPicPr>
                        <p:nvPr/>
                      </p:nvPicPr>
                      <p:blipFill>
                        <a:blip r:embed="rId12"/>
                        <a:srcRect/>
                        <a:stretch>
                          <a:fillRect/>
                        </a:stretch>
                      </p:blipFill>
                      <p:spPr bwMode="auto">
                        <a:xfrm>
                          <a:off x="3158" y="3173"/>
                          <a:ext cx="421" cy="29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34</a:t>
            </a:fld>
            <a:endParaRPr lang="en-US" dirty="0"/>
          </a:p>
        </p:txBody>
      </p:sp>
      <p:grpSp>
        <p:nvGrpSpPr>
          <p:cNvPr id="5" name="Group 4">
            <a:extLst>
              <a:ext uri="{FF2B5EF4-FFF2-40B4-BE49-F238E27FC236}">
                <a16:creationId xmlns:a16="http://schemas.microsoft.com/office/drawing/2014/main" id="{D07F0A5A-7C3A-F1D9-A27D-36ACF94B5540}"/>
              </a:ext>
            </a:extLst>
          </p:cNvPr>
          <p:cNvGrpSpPr/>
          <p:nvPr/>
        </p:nvGrpSpPr>
        <p:grpSpPr>
          <a:xfrm>
            <a:off x="3396079" y="2474912"/>
            <a:ext cx="2232746" cy="2249573"/>
            <a:chOff x="3396079" y="2474912"/>
            <a:chExt cx="2232746" cy="2249573"/>
          </a:xfrm>
        </p:grpSpPr>
        <p:sp>
          <p:nvSpPr>
            <p:cNvPr id="31766" name="Line 7"/>
            <p:cNvSpPr>
              <a:spLocks noChangeShapeType="1"/>
            </p:cNvSpPr>
            <p:nvPr/>
          </p:nvSpPr>
          <p:spPr bwMode="auto">
            <a:xfrm>
              <a:off x="5035967" y="4203785"/>
              <a:ext cx="287338"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31767" name="Rectangle 9"/>
            <p:cNvSpPr>
              <a:spLocks noChangeArrowheads="1"/>
            </p:cNvSpPr>
            <p:nvPr/>
          </p:nvSpPr>
          <p:spPr bwMode="auto">
            <a:xfrm>
              <a:off x="3945354" y="3183023"/>
              <a:ext cx="939800" cy="1020763"/>
            </a:xfrm>
            <a:prstGeom prst="rect">
              <a:avLst/>
            </a:prstGeom>
            <a:solidFill>
              <a:srgbClr val="FF9900"/>
            </a:solidFill>
            <a:ln w="6350">
              <a:solidFill>
                <a:schemeClr val="tx1"/>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endParaRPr lang="en-US" altLang="en-US" b="0"/>
            </a:p>
          </p:txBody>
        </p:sp>
        <p:sp>
          <p:nvSpPr>
            <p:cNvPr id="31768" name="Line 11"/>
            <p:cNvSpPr>
              <a:spLocks noChangeShapeType="1"/>
            </p:cNvSpPr>
            <p:nvPr/>
          </p:nvSpPr>
          <p:spPr bwMode="auto">
            <a:xfrm flipH="1" flipV="1">
              <a:off x="3937417" y="2809960"/>
              <a:ext cx="0" cy="28892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9" name="Line 22"/>
            <p:cNvSpPr>
              <a:spLocks noChangeShapeType="1"/>
            </p:cNvSpPr>
            <p:nvPr/>
          </p:nvSpPr>
          <p:spPr bwMode="auto">
            <a:xfrm>
              <a:off x="4251742" y="3322723"/>
              <a:ext cx="347663" cy="0"/>
            </a:xfrm>
            <a:prstGeom prst="line">
              <a:avLst/>
            </a:prstGeom>
            <a:noFill/>
            <a:ln w="190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70" name="Line 23"/>
            <p:cNvSpPr>
              <a:spLocks noChangeShapeType="1"/>
            </p:cNvSpPr>
            <p:nvPr/>
          </p:nvSpPr>
          <p:spPr bwMode="auto">
            <a:xfrm>
              <a:off x="4245392" y="3498935"/>
              <a:ext cx="347663" cy="0"/>
            </a:xfrm>
            <a:prstGeom prst="line">
              <a:avLst/>
            </a:prstGeom>
            <a:noFill/>
            <a:ln w="190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71" name="Line 24"/>
            <p:cNvSpPr>
              <a:spLocks noChangeShapeType="1"/>
            </p:cNvSpPr>
            <p:nvPr/>
          </p:nvSpPr>
          <p:spPr bwMode="auto">
            <a:xfrm>
              <a:off x="4240629" y="3689435"/>
              <a:ext cx="347663" cy="0"/>
            </a:xfrm>
            <a:prstGeom prst="line">
              <a:avLst/>
            </a:prstGeom>
            <a:noFill/>
            <a:ln w="190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72" name="Line 25"/>
            <p:cNvSpPr>
              <a:spLocks noChangeShapeType="1"/>
            </p:cNvSpPr>
            <p:nvPr/>
          </p:nvSpPr>
          <p:spPr bwMode="auto">
            <a:xfrm>
              <a:off x="4240629" y="3875173"/>
              <a:ext cx="347663" cy="0"/>
            </a:xfrm>
            <a:prstGeom prst="line">
              <a:avLst/>
            </a:prstGeom>
            <a:noFill/>
            <a:ln w="190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73" name="Line 26"/>
            <p:cNvSpPr>
              <a:spLocks noChangeShapeType="1"/>
            </p:cNvSpPr>
            <p:nvPr/>
          </p:nvSpPr>
          <p:spPr bwMode="auto">
            <a:xfrm>
              <a:off x="4242217" y="4051385"/>
              <a:ext cx="347663" cy="0"/>
            </a:xfrm>
            <a:prstGeom prst="line">
              <a:avLst/>
            </a:prstGeom>
            <a:noFill/>
            <a:ln w="190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74" name="Text Box 40"/>
            <p:cNvSpPr txBox="1">
              <a:spLocks noChangeArrowheads="1"/>
            </p:cNvSpPr>
            <p:nvPr/>
          </p:nvSpPr>
          <p:spPr bwMode="auto">
            <a:xfrm>
              <a:off x="4297779" y="4327610"/>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i="1">
                  <a:latin typeface="Times New Roman" pitchFamily="18" charset="0"/>
                </a:rPr>
                <a:t>L</a:t>
              </a:r>
            </a:p>
          </p:txBody>
        </p:sp>
        <p:sp>
          <p:nvSpPr>
            <p:cNvPr id="31775" name="Text Box 41"/>
            <p:cNvSpPr txBox="1">
              <a:spLocks noChangeArrowheads="1"/>
            </p:cNvSpPr>
            <p:nvPr/>
          </p:nvSpPr>
          <p:spPr bwMode="auto">
            <a:xfrm>
              <a:off x="3396079" y="3438610"/>
              <a:ext cx="395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i="1">
                  <a:latin typeface="Times New Roman" pitchFamily="18" charset="0"/>
                </a:rPr>
                <a:t>W</a:t>
              </a:r>
            </a:p>
          </p:txBody>
        </p:sp>
        <p:graphicFrame>
          <p:nvGraphicFramePr>
            <p:cNvPr id="3" name="Object 2">
              <a:extLst>
                <a:ext uri="{FF2B5EF4-FFF2-40B4-BE49-F238E27FC236}">
                  <a16:creationId xmlns:a16="http://schemas.microsoft.com/office/drawing/2014/main" id="{24685CDA-688B-BDCF-6FED-1B2E92AF3BD7}"/>
                </a:ext>
              </a:extLst>
            </p:cNvPr>
            <p:cNvGraphicFramePr>
              <a:graphicFrameLocks noChangeAspect="1"/>
            </p:cNvGraphicFramePr>
            <p:nvPr>
              <p:extLst>
                <p:ext uri="{D42A27DB-BD31-4B8C-83A1-F6EECF244321}">
                  <p14:modId xmlns:p14="http://schemas.microsoft.com/office/powerpoint/2010/main" val="2598411029"/>
                </p:ext>
              </p:extLst>
            </p:nvPr>
          </p:nvGraphicFramePr>
          <p:xfrm>
            <a:off x="5411788" y="4090988"/>
            <a:ext cx="217037" cy="239712"/>
          </p:xfrm>
          <a:graphic>
            <a:graphicData uri="http://schemas.openxmlformats.org/presentationml/2006/ole">
              <mc:AlternateContent xmlns:mc="http://schemas.openxmlformats.org/markup-compatibility/2006">
                <mc:Choice xmlns:v="urn:schemas-microsoft-com:vml" Requires="v">
                  <p:oleObj spid="_x0000_s29731" name="Equation" r:id="rId13" imgW="213381" imgH="234696" progId="Equation.DSMT4">
                    <p:embed/>
                  </p:oleObj>
                </mc:Choice>
                <mc:Fallback>
                  <p:oleObj name="Equation" r:id="rId13" imgW="213381" imgH="234696" progId="Equation.DSMT4">
                    <p:embed/>
                    <p:pic>
                      <p:nvPicPr>
                        <p:cNvPr id="0" name=""/>
                        <p:cNvPicPr/>
                        <p:nvPr/>
                      </p:nvPicPr>
                      <p:blipFill>
                        <a:blip r:embed="rId14"/>
                        <a:stretch>
                          <a:fillRect/>
                        </a:stretch>
                      </p:blipFill>
                      <p:spPr>
                        <a:xfrm>
                          <a:off x="5411788" y="4090988"/>
                          <a:ext cx="217037" cy="239712"/>
                        </a:xfrm>
                        <a:prstGeom prst="rect">
                          <a:avLst/>
                        </a:prstGeom>
                      </p:spPr>
                    </p:pic>
                  </p:oleObj>
                </mc:Fallback>
              </mc:AlternateContent>
            </a:graphicData>
          </a:graphic>
        </p:graphicFrame>
        <p:graphicFrame>
          <p:nvGraphicFramePr>
            <p:cNvPr id="4" name="Object 3">
              <a:extLst>
                <a:ext uri="{FF2B5EF4-FFF2-40B4-BE49-F238E27FC236}">
                  <a16:creationId xmlns:a16="http://schemas.microsoft.com/office/drawing/2014/main" id="{600B25FE-5FE0-2F89-EA3A-CCBB74332854}"/>
                </a:ext>
              </a:extLst>
            </p:cNvPr>
            <p:cNvGraphicFramePr>
              <a:graphicFrameLocks noChangeAspect="1"/>
            </p:cNvGraphicFramePr>
            <p:nvPr>
              <p:extLst>
                <p:ext uri="{D42A27DB-BD31-4B8C-83A1-F6EECF244321}">
                  <p14:modId xmlns:p14="http://schemas.microsoft.com/office/powerpoint/2010/main" val="3714606238"/>
                </p:ext>
              </p:extLst>
            </p:nvPr>
          </p:nvGraphicFramePr>
          <p:xfrm>
            <a:off x="3841750" y="2474912"/>
            <a:ext cx="203200" cy="240145"/>
          </p:xfrm>
          <a:graphic>
            <a:graphicData uri="http://schemas.openxmlformats.org/presentationml/2006/ole">
              <mc:AlternateContent xmlns:mc="http://schemas.openxmlformats.org/markup-compatibility/2006">
                <mc:Choice xmlns:v="urn:schemas-microsoft-com:vml" Requires="v">
                  <p:oleObj spid="_x0000_s29732" name="Equation" r:id="rId15" imgW="139680" imgH="164880" progId="Equation.DSMT4">
                    <p:embed/>
                  </p:oleObj>
                </mc:Choice>
                <mc:Fallback>
                  <p:oleObj name="Equation" r:id="rId15" imgW="139680" imgH="164880" progId="Equation.DSMT4">
                    <p:embed/>
                    <p:pic>
                      <p:nvPicPr>
                        <p:cNvPr id="0" name=""/>
                        <p:cNvPicPr/>
                        <p:nvPr/>
                      </p:nvPicPr>
                      <p:blipFill>
                        <a:blip r:embed="rId16"/>
                        <a:stretch>
                          <a:fillRect/>
                        </a:stretch>
                      </p:blipFill>
                      <p:spPr>
                        <a:xfrm>
                          <a:off x="3841750" y="2474912"/>
                          <a:ext cx="203200" cy="240145"/>
                        </a:xfrm>
                        <a:prstGeom prst="rect">
                          <a:avLst/>
                        </a:prstGeom>
                      </p:spPr>
                    </p:pic>
                  </p:oleObj>
                </mc:Fallback>
              </mc:AlternateContent>
            </a:graphicData>
          </a:graphic>
        </p:graphicFrame>
      </p:gr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idx="4294967295"/>
          </p:nvPr>
        </p:nvSpPr>
        <p:spPr>
          <a:xfrm>
            <a:off x="1803400" y="195264"/>
            <a:ext cx="8585200" cy="584383"/>
          </a:xfrm>
        </p:spPr>
        <p:txBody>
          <a:bodyPr/>
          <a:lstStyle/>
          <a:p>
            <a:pPr eaLnBrk="1" hangingPunct="1">
              <a:defRPr/>
            </a:pPr>
            <a:r>
              <a:rPr lang="en-US" sz="3600" b="1" dirty="0">
                <a:solidFill>
                  <a:srgbClr val="FF9933"/>
                </a:solidFill>
                <a:effectLst>
                  <a:outerShdw blurRad="38100" dist="38100" dir="2700000" algn="tl">
                    <a:srgbClr val="C0C0C0"/>
                  </a:outerShdw>
                </a:effectLst>
              </a:rPr>
              <a:t>Radiation Model for </a:t>
            </a:r>
            <a:r>
              <a:rPr lang="en-US" sz="3600" b="1" dirty="0">
                <a:solidFill>
                  <a:srgbClr val="FF9933"/>
                </a:solidFill>
                <a:effectLst>
                  <a:outerShdw blurRad="38100" dist="38100" dir="2700000" algn="tl">
                    <a:srgbClr val="C0C0C0"/>
                  </a:outerShdw>
                </a:effectLst>
                <a:latin typeface="Times New Roman" pitchFamily="18" charset="0"/>
              </a:rPr>
              <a:t>(1,0)</a:t>
            </a:r>
            <a:r>
              <a:rPr lang="en-US" sz="3600" b="1" dirty="0">
                <a:solidFill>
                  <a:srgbClr val="FF9933"/>
                </a:solidFill>
                <a:effectLst>
                  <a:outerShdw blurRad="38100" dist="38100" dir="2700000" algn="tl">
                    <a:srgbClr val="C0C0C0"/>
                  </a:outerShdw>
                </a:effectLst>
              </a:rPr>
              <a:t> Mode (cont.)</a:t>
            </a:r>
          </a:p>
        </p:txBody>
      </p:sp>
      <p:sp>
        <p:nvSpPr>
          <p:cNvPr id="32776"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2777"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2778"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2779"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2780" name="Rectangle 7"/>
          <p:cNvSpPr>
            <a:spLocks noChangeArrowheads="1"/>
          </p:cNvSpPr>
          <p:nvPr/>
        </p:nvSpPr>
        <p:spPr bwMode="auto">
          <a:xfrm>
            <a:off x="1120776" y="1231900"/>
            <a:ext cx="27352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0000FF"/>
                </a:solidFill>
              </a:rPr>
              <a:t>Magnetic-current model:</a:t>
            </a:r>
          </a:p>
        </p:txBody>
      </p:sp>
      <p:graphicFrame>
        <p:nvGraphicFramePr>
          <p:cNvPr id="32770" name="Object 10"/>
          <p:cNvGraphicFramePr>
            <a:graphicFrameLocks noChangeAspect="1"/>
          </p:cNvGraphicFramePr>
          <p:nvPr>
            <p:extLst>
              <p:ext uri="{D42A27DB-BD31-4B8C-83A1-F6EECF244321}">
                <p14:modId xmlns:p14="http://schemas.microsoft.com/office/powerpoint/2010/main" val="792110487"/>
              </p:ext>
            </p:extLst>
          </p:nvPr>
        </p:nvGraphicFramePr>
        <p:xfrm>
          <a:off x="2508250" y="1852614"/>
          <a:ext cx="3009900" cy="1373187"/>
        </p:xfrm>
        <a:graphic>
          <a:graphicData uri="http://schemas.openxmlformats.org/presentationml/2006/ole">
            <mc:AlternateContent xmlns:mc="http://schemas.openxmlformats.org/markup-compatibility/2006">
              <mc:Choice xmlns:v="urn:schemas-microsoft-com:vml" Requires="v">
                <p:oleObj spid="_x0000_s30738" name="Equation" r:id="rId3" imgW="1562040" imgH="711000" progId="Equation.DSMT4">
                  <p:embed/>
                </p:oleObj>
              </mc:Choice>
              <mc:Fallback>
                <p:oleObj name="Equation" r:id="rId3" imgW="1562040" imgH="711000" progId="Equation.DSMT4">
                  <p:embed/>
                  <p:pic>
                    <p:nvPicPr>
                      <p:cNvPr id="0" name="Picture 1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0" y="1852614"/>
                        <a:ext cx="3009900" cy="1373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771" name="Object 24"/>
          <p:cNvGraphicFramePr>
            <a:graphicFrameLocks noChangeAspect="1"/>
          </p:cNvGraphicFramePr>
          <p:nvPr/>
        </p:nvGraphicFramePr>
        <p:xfrm>
          <a:off x="3060700" y="4275139"/>
          <a:ext cx="2413000" cy="1804987"/>
        </p:xfrm>
        <a:graphic>
          <a:graphicData uri="http://schemas.openxmlformats.org/presentationml/2006/ole">
            <mc:AlternateContent xmlns:mc="http://schemas.openxmlformats.org/markup-compatibility/2006">
              <mc:Choice xmlns:v="urn:schemas-microsoft-com:vml" Requires="v">
                <p:oleObj spid="_x0000_s30739" name="Equation" r:id="rId5" imgW="1282700" imgH="965200" progId="Equation.3">
                  <p:embed/>
                </p:oleObj>
              </mc:Choice>
              <mc:Fallback>
                <p:oleObj name="Equation" r:id="rId5" imgW="1282700" imgH="965200" progId="Equation.3">
                  <p:embed/>
                  <p:pic>
                    <p:nvPicPr>
                      <p:cNvPr id="0" name="Picture 13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60700" y="4275139"/>
                        <a:ext cx="2413000" cy="1804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35</a:t>
            </a:fld>
            <a:endParaRPr lang="en-US" dirty="0"/>
          </a:p>
        </p:txBody>
      </p:sp>
      <p:grpSp>
        <p:nvGrpSpPr>
          <p:cNvPr id="3" name="Group 2">
            <a:extLst>
              <a:ext uri="{FF2B5EF4-FFF2-40B4-BE49-F238E27FC236}">
                <a16:creationId xmlns:a16="http://schemas.microsoft.com/office/drawing/2014/main" id="{B11D0F1D-4361-E546-BD3B-E69D2DA736F1}"/>
              </a:ext>
            </a:extLst>
          </p:cNvPr>
          <p:cNvGrpSpPr/>
          <p:nvPr/>
        </p:nvGrpSpPr>
        <p:grpSpPr>
          <a:xfrm>
            <a:off x="7701379" y="3249612"/>
            <a:ext cx="2232746" cy="2249573"/>
            <a:chOff x="3396079" y="2474912"/>
            <a:chExt cx="2232746" cy="2249573"/>
          </a:xfrm>
        </p:grpSpPr>
        <p:sp>
          <p:nvSpPr>
            <p:cNvPr id="4" name="Line 7">
              <a:extLst>
                <a:ext uri="{FF2B5EF4-FFF2-40B4-BE49-F238E27FC236}">
                  <a16:creationId xmlns:a16="http://schemas.microsoft.com/office/drawing/2014/main" id="{59E56CEB-6D38-0581-A75F-C97ABEB9145B}"/>
                </a:ext>
              </a:extLst>
            </p:cNvPr>
            <p:cNvSpPr>
              <a:spLocks noChangeShapeType="1"/>
            </p:cNvSpPr>
            <p:nvPr/>
          </p:nvSpPr>
          <p:spPr bwMode="auto">
            <a:xfrm>
              <a:off x="5035967" y="4203785"/>
              <a:ext cx="287338"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5" name="Rectangle 9">
              <a:extLst>
                <a:ext uri="{FF2B5EF4-FFF2-40B4-BE49-F238E27FC236}">
                  <a16:creationId xmlns:a16="http://schemas.microsoft.com/office/drawing/2014/main" id="{1687A487-0E1C-F90E-D180-14EA3A186440}"/>
                </a:ext>
              </a:extLst>
            </p:cNvPr>
            <p:cNvSpPr>
              <a:spLocks noChangeArrowheads="1"/>
            </p:cNvSpPr>
            <p:nvPr/>
          </p:nvSpPr>
          <p:spPr bwMode="auto">
            <a:xfrm>
              <a:off x="3945354" y="3183023"/>
              <a:ext cx="939800" cy="1020763"/>
            </a:xfrm>
            <a:prstGeom prst="rect">
              <a:avLst/>
            </a:prstGeom>
            <a:solidFill>
              <a:srgbClr val="FF9900"/>
            </a:solidFill>
            <a:ln w="6350">
              <a:solidFill>
                <a:schemeClr val="tx1"/>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endParaRPr lang="en-US" altLang="en-US" b="0"/>
            </a:p>
          </p:txBody>
        </p:sp>
        <p:sp>
          <p:nvSpPr>
            <p:cNvPr id="6" name="Line 11">
              <a:extLst>
                <a:ext uri="{FF2B5EF4-FFF2-40B4-BE49-F238E27FC236}">
                  <a16:creationId xmlns:a16="http://schemas.microsoft.com/office/drawing/2014/main" id="{EF57395D-D78F-A71E-9EC9-2C9510804603}"/>
                </a:ext>
              </a:extLst>
            </p:cNvPr>
            <p:cNvSpPr>
              <a:spLocks noChangeShapeType="1"/>
            </p:cNvSpPr>
            <p:nvPr/>
          </p:nvSpPr>
          <p:spPr bwMode="auto">
            <a:xfrm flipH="1" flipV="1">
              <a:off x="3937417" y="2809960"/>
              <a:ext cx="0" cy="28892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 name="Line 22">
              <a:extLst>
                <a:ext uri="{FF2B5EF4-FFF2-40B4-BE49-F238E27FC236}">
                  <a16:creationId xmlns:a16="http://schemas.microsoft.com/office/drawing/2014/main" id="{5F20B81F-FC45-EFF4-95CE-23A085BE3097}"/>
                </a:ext>
              </a:extLst>
            </p:cNvPr>
            <p:cNvSpPr>
              <a:spLocks noChangeShapeType="1"/>
            </p:cNvSpPr>
            <p:nvPr/>
          </p:nvSpPr>
          <p:spPr bwMode="auto">
            <a:xfrm>
              <a:off x="4251742" y="3322723"/>
              <a:ext cx="347663" cy="0"/>
            </a:xfrm>
            <a:prstGeom prst="line">
              <a:avLst/>
            </a:prstGeom>
            <a:noFill/>
            <a:ln w="190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 name="Line 23">
              <a:extLst>
                <a:ext uri="{FF2B5EF4-FFF2-40B4-BE49-F238E27FC236}">
                  <a16:creationId xmlns:a16="http://schemas.microsoft.com/office/drawing/2014/main" id="{5DBFA716-E55B-70BC-3930-A3D291DFE9EB}"/>
                </a:ext>
              </a:extLst>
            </p:cNvPr>
            <p:cNvSpPr>
              <a:spLocks noChangeShapeType="1"/>
            </p:cNvSpPr>
            <p:nvPr/>
          </p:nvSpPr>
          <p:spPr bwMode="auto">
            <a:xfrm>
              <a:off x="4245392" y="3498935"/>
              <a:ext cx="347663" cy="0"/>
            </a:xfrm>
            <a:prstGeom prst="line">
              <a:avLst/>
            </a:prstGeom>
            <a:noFill/>
            <a:ln w="190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 name="Line 24">
              <a:extLst>
                <a:ext uri="{FF2B5EF4-FFF2-40B4-BE49-F238E27FC236}">
                  <a16:creationId xmlns:a16="http://schemas.microsoft.com/office/drawing/2014/main" id="{04817260-0716-178B-7A42-B3BE0D488DB6}"/>
                </a:ext>
              </a:extLst>
            </p:cNvPr>
            <p:cNvSpPr>
              <a:spLocks noChangeShapeType="1"/>
            </p:cNvSpPr>
            <p:nvPr/>
          </p:nvSpPr>
          <p:spPr bwMode="auto">
            <a:xfrm>
              <a:off x="4240629" y="3689435"/>
              <a:ext cx="347663" cy="0"/>
            </a:xfrm>
            <a:prstGeom prst="line">
              <a:avLst/>
            </a:prstGeom>
            <a:noFill/>
            <a:ln w="190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 name="Line 25">
              <a:extLst>
                <a:ext uri="{FF2B5EF4-FFF2-40B4-BE49-F238E27FC236}">
                  <a16:creationId xmlns:a16="http://schemas.microsoft.com/office/drawing/2014/main" id="{0D59D53F-F1DE-6CBD-656E-27EF5ACEA525}"/>
                </a:ext>
              </a:extLst>
            </p:cNvPr>
            <p:cNvSpPr>
              <a:spLocks noChangeShapeType="1"/>
            </p:cNvSpPr>
            <p:nvPr/>
          </p:nvSpPr>
          <p:spPr bwMode="auto">
            <a:xfrm>
              <a:off x="4240629" y="3875173"/>
              <a:ext cx="347663" cy="0"/>
            </a:xfrm>
            <a:prstGeom prst="line">
              <a:avLst/>
            </a:prstGeom>
            <a:noFill/>
            <a:ln w="190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 name="Line 26">
              <a:extLst>
                <a:ext uri="{FF2B5EF4-FFF2-40B4-BE49-F238E27FC236}">
                  <a16:creationId xmlns:a16="http://schemas.microsoft.com/office/drawing/2014/main" id="{497E2337-F285-225A-82F1-348B4FB4E503}"/>
                </a:ext>
              </a:extLst>
            </p:cNvPr>
            <p:cNvSpPr>
              <a:spLocks noChangeShapeType="1"/>
            </p:cNvSpPr>
            <p:nvPr/>
          </p:nvSpPr>
          <p:spPr bwMode="auto">
            <a:xfrm>
              <a:off x="4242217" y="4051385"/>
              <a:ext cx="347663" cy="0"/>
            </a:xfrm>
            <a:prstGeom prst="line">
              <a:avLst/>
            </a:prstGeom>
            <a:noFill/>
            <a:ln w="190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 name="Text Box 40">
              <a:extLst>
                <a:ext uri="{FF2B5EF4-FFF2-40B4-BE49-F238E27FC236}">
                  <a16:creationId xmlns:a16="http://schemas.microsoft.com/office/drawing/2014/main" id="{621DBA9B-B6FB-F3D9-30C0-25E9D5E415C6}"/>
                </a:ext>
              </a:extLst>
            </p:cNvPr>
            <p:cNvSpPr txBox="1">
              <a:spLocks noChangeArrowheads="1"/>
            </p:cNvSpPr>
            <p:nvPr/>
          </p:nvSpPr>
          <p:spPr bwMode="auto">
            <a:xfrm>
              <a:off x="4297779" y="4327610"/>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i="1">
                  <a:latin typeface="Times New Roman" pitchFamily="18" charset="0"/>
                </a:rPr>
                <a:t>L</a:t>
              </a:r>
            </a:p>
          </p:txBody>
        </p:sp>
        <p:sp>
          <p:nvSpPr>
            <p:cNvPr id="13" name="Text Box 41">
              <a:extLst>
                <a:ext uri="{FF2B5EF4-FFF2-40B4-BE49-F238E27FC236}">
                  <a16:creationId xmlns:a16="http://schemas.microsoft.com/office/drawing/2014/main" id="{3DB4A3F7-F52F-E995-8760-918E4307339D}"/>
                </a:ext>
              </a:extLst>
            </p:cNvPr>
            <p:cNvSpPr txBox="1">
              <a:spLocks noChangeArrowheads="1"/>
            </p:cNvSpPr>
            <p:nvPr/>
          </p:nvSpPr>
          <p:spPr bwMode="auto">
            <a:xfrm>
              <a:off x="3396079" y="3438610"/>
              <a:ext cx="395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i="1">
                  <a:latin typeface="Times New Roman" pitchFamily="18" charset="0"/>
                </a:rPr>
                <a:t>W</a:t>
              </a:r>
            </a:p>
          </p:txBody>
        </p:sp>
        <p:graphicFrame>
          <p:nvGraphicFramePr>
            <p:cNvPr id="14" name="Object 13">
              <a:extLst>
                <a:ext uri="{FF2B5EF4-FFF2-40B4-BE49-F238E27FC236}">
                  <a16:creationId xmlns:a16="http://schemas.microsoft.com/office/drawing/2014/main" id="{374F01FA-C1B6-FA8F-FDE9-3EB62A5AB9DF}"/>
                </a:ext>
              </a:extLst>
            </p:cNvPr>
            <p:cNvGraphicFramePr>
              <a:graphicFrameLocks noChangeAspect="1"/>
            </p:cNvGraphicFramePr>
            <p:nvPr>
              <p:extLst>
                <p:ext uri="{D42A27DB-BD31-4B8C-83A1-F6EECF244321}">
                  <p14:modId xmlns:p14="http://schemas.microsoft.com/office/powerpoint/2010/main" val="3532302379"/>
                </p:ext>
              </p:extLst>
            </p:nvPr>
          </p:nvGraphicFramePr>
          <p:xfrm>
            <a:off x="5411788" y="4090988"/>
            <a:ext cx="217037" cy="239712"/>
          </p:xfrm>
          <a:graphic>
            <a:graphicData uri="http://schemas.openxmlformats.org/presentationml/2006/ole">
              <mc:AlternateContent xmlns:mc="http://schemas.openxmlformats.org/markup-compatibility/2006">
                <mc:Choice xmlns:v="urn:schemas-microsoft-com:vml" Requires="v">
                  <p:oleObj spid="_x0000_s30740" name="Equation" r:id="rId7" imgW="213381" imgH="234696" progId="Equation.DSMT4">
                    <p:embed/>
                  </p:oleObj>
                </mc:Choice>
                <mc:Fallback>
                  <p:oleObj name="Equation" r:id="rId7" imgW="213381" imgH="234696" progId="Equation.DSMT4">
                    <p:embed/>
                    <p:pic>
                      <p:nvPicPr>
                        <p:cNvPr id="3" name="Object 2">
                          <a:extLst>
                            <a:ext uri="{FF2B5EF4-FFF2-40B4-BE49-F238E27FC236}">
                              <a16:creationId xmlns:a16="http://schemas.microsoft.com/office/drawing/2014/main" id="{24685CDA-688B-BDCF-6FED-1B2E92AF3BD7}"/>
                            </a:ext>
                          </a:extLst>
                        </p:cNvPr>
                        <p:cNvPicPr/>
                        <p:nvPr/>
                      </p:nvPicPr>
                      <p:blipFill>
                        <a:blip r:embed="rId8"/>
                        <a:stretch>
                          <a:fillRect/>
                        </a:stretch>
                      </p:blipFill>
                      <p:spPr>
                        <a:xfrm>
                          <a:off x="5411788" y="4090988"/>
                          <a:ext cx="217037" cy="239712"/>
                        </a:xfrm>
                        <a:prstGeom prst="rect">
                          <a:avLst/>
                        </a:prstGeom>
                      </p:spPr>
                    </p:pic>
                  </p:oleObj>
                </mc:Fallback>
              </mc:AlternateContent>
            </a:graphicData>
          </a:graphic>
        </p:graphicFrame>
        <p:graphicFrame>
          <p:nvGraphicFramePr>
            <p:cNvPr id="15" name="Object 14">
              <a:extLst>
                <a:ext uri="{FF2B5EF4-FFF2-40B4-BE49-F238E27FC236}">
                  <a16:creationId xmlns:a16="http://schemas.microsoft.com/office/drawing/2014/main" id="{8F8DB0ED-C1C2-4788-F985-B51A7BFE2BB7}"/>
                </a:ext>
              </a:extLst>
            </p:cNvPr>
            <p:cNvGraphicFramePr>
              <a:graphicFrameLocks noChangeAspect="1"/>
            </p:cNvGraphicFramePr>
            <p:nvPr>
              <p:extLst>
                <p:ext uri="{D42A27DB-BD31-4B8C-83A1-F6EECF244321}">
                  <p14:modId xmlns:p14="http://schemas.microsoft.com/office/powerpoint/2010/main" val="3834143457"/>
                </p:ext>
              </p:extLst>
            </p:nvPr>
          </p:nvGraphicFramePr>
          <p:xfrm>
            <a:off x="3841750" y="2474912"/>
            <a:ext cx="203200" cy="240145"/>
          </p:xfrm>
          <a:graphic>
            <a:graphicData uri="http://schemas.openxmlformats.org/presentationml/2006/ole">
              <mc:AlternateContent xmlns:mc="http://schemas.openxmlformats.org/markup-compatibility/2006">
                <mc:Choice xmlns:v="urn:schemas-microsoft-com:vml" Requires="v">
                  <p:oleObj spid="_x0000_s30741" name="Equation" r:id="rId9" imgW="139680" imgH="164880" progId="Equation.DSMT4">
                    <p:embed/>
                  </p:oleObj>
                </mc:Choice>
                <mc:Fallback>
                  <p:oleObj name="Equation" r:id="rId9" imgW="139680" imgH="164880" progId="Equation.DSMT4">
                    <p:embed/>
                    <p:pic>
                      <p:nvPicPr>
                        <p:cNvPr id="4" name="Object 3">
                          <a:extLst>
                            <a:ext uri="{FF2B5EF4-FFF2-40B4-BE49-F238E27FC236}">
                              <a16:creationId xmlns:a16="http://schemas.microsoft.com/office/drawing/2014/main" id="{600B25FE-5FE0-2F89-EA3A-CCBB74332854}"/>
                            </a:ext>
                          </a:extLst>
                        </p:cNvPr>
                        <p:cNvPicPr/>
                        <p:nvPr/>
                      </p:nvPicPr>
                      <p:blipFill>
                        <a:blip r:embed="rId10"/>
                        <a:stretch>
                          <a:fillRect/>
                        </a:stretch>
                      </p:blipFill>
                      <p:spPr>
                        <a:xfrm>
                          <a:off x="3841750" y="2474912"/>
                          <a:ext cx="203200" cy="240145"/>
                        </a:xfrm>
                        <a:prstGeom prst="rect">
                          <a:avLst/>
                        </a:prstGeom>
                      </p:spPr>
                    </p:pic>
                  </p:oleObj>
                </mc:Fallback>
              </mc:AlternateContent>
            </a:graphicData>
          </a:graphic>
        </p:graphicFrame>
      </p:gr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3798"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3799"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3800"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3801" name="Rectangle 10"/>
          <p:cNvSpPr>
            <a:spLocks noChangeArrowheads="1"/>
          </p:cNvSpPr>
          <p:nvPr/>
        </p:nvSpPr>
        <p:spPr bwMode="auto">
          <a:xfrm>
            <a:off x="1568451" y="1204913"/>
            <a:ext cx="21780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0000FF"/>
                </a:solidFill>
              </a:rPr>
              <a:t>Hence, we have:</a:t>
            </a:r>
          </a:p>
        </p:txBody>
      </p:sp>
      <p:graphicFrame>
        <p:nvGraphicFramePr>
          <p:cNvPr id="33794" name="Object 36"/>
          <p:cNvGraphicFramePr>
            <a:graphicFrameLocks noChangeAspect="1"/>
          </p:cNvGraphicFramePr>
          <p:nvPr/>
        </p:nvGraphicFramePr>
        <p:xfrm>
          <a:off x="2598739" y="1847851"/>
          <a:ext cx="3819525" cy="2944813"/>
        </p:xfrm>
        <a:graphic>
          <a:graphicData uri="http://schemas.openxmlformats.org/presentationml/2006/ole">
            <mc:AlternateContent xmlns:mc="http://schemas.openxmlformats.org/markup-compatibility/2006">
              <mc:Choice xmlns:v="urn:schemas-microsoft-com:vml" Requires="v">
                <p:oleObj spid="_x0000_s31754" name="Equation" r:id="rId3" imgW="2336800" imgH="1803400" progId="Equation.DSMT4">
                  <p:embed/>
                </p:oleObj>
              </mc:Choice>
              <mc:Fallback>
                <p:oleObj name="Equation" r:id="rId3" imgW="2336800" imgH="1803400" progId="Equation.DSMT4">
                  <p:embed/>
                  <p:pic>
                    <p:nvPicPr>
                      <p:cNvPr id="0" name="Picture 9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8739" y="1847851"/>
                        <a:ext cx="3819525" cy="2944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802" name="Rectangle 78"/>
          <p:cNvSpPr>
            <a:spLocks noChangeArrowheads="1"/>
          </p:cNvSpPr>
          <p:nvPr/>
        </p:nvSpPr>
        <p:spPr bwMode="auto">
          <a:xfrm>
            <a:off x="7873214" y="2383020"/>
            <a:ext cx="17367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0000FF"/>
                </a:solidFill>
              </a:rPr>
              <a:t>radiating edges</a:t>
            </a:r>
          </a:p>
        </p:txBody>
      </p:sp>
      <p:sp>
        <p:nvSpPr>
          <p:cNvPr id="33803" name="Line 80"/>
          <p:cNvSpPr>
            <a:spLocks noChangeShapeType="1"/>
          </p:cNvSpPr>
          <p:nvPr/>
        </p:nvSpPr>
        <p:spPr bwMode="auto">
          <a:xfrm flipH="1" flipV="1">
            <a:off x="5877712" y="2227263"/>
            <a:ext cx="1719830" cy="236804"/>
          </a:xfrm>
          <a:prstGeom prst="line">
            <a:avLst/>
          </a:prstGeom>
          <a:noFill/>
          <a:ln w="12700">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33804" name="Line 81"/>
          <p:cNvSpPr>
            <a:spLocks noChangeShapeType="1"/>
          </p:cNvSpPr>
          <p:nvPr/>
        </p:nvSpPr>
        <p:spPr bwMode="auto">
          <a:xfrm flipH="1">
            <a:off x="5846762" y="2675823"/>
            <a:ext cx="1789280" cy="232478"/>
          </a:xfrm>
          <a:prstGeom prst="line">
            <a:avLst/>
          </a:prstGeom>
          <a:noFill/>
          <a:ln w="12700">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a:p>
        </p:txBody>
      </p:sp>
      <p:grpSp>
        <p:nvGrpSpPr>
          <p:cNvPr id="33805" name="Group 42"/>
          <p:cNvGrpSpPr>
            <a:grpSpLocks/>
          </p:cNvGrpSpPr>
          <p:nvPr/>
        </p:nvGrpSpPr>
        <p:grpSpPr bwMode="auto">
          <a:xfrm>
            <a:off x="7185026" y="3792539"/>
            <a:ext cx="2481263" cy="2295525"/>
            <a:chOff x="3566" y="2389"/>
            <a:chExt cx="1563" cy="1446"/>
          </a:xfrm>
        </p:grpSpPr>
        <p:sp>
          <p:nvSpPr>
            <p:cNvPr id="33809" name="Line 37"/>
            <p:cNvSpPr>
              <a:spLocks noChangeShapeType="1"/>
            </p:cNvSpPr>
            <p:nvPr/>
          </p:nvSpPr>
          <p:spPr bwMode="auto">
            <a:xfrm>
              <a:off x="4697" y="3397"/>
              <a:ext cx="181"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10" name="Rectangle 39"/>
            <p:cNvSpPr>
              <a:spLocks noChangeArrowheads="1"/>
            </p:cNvSpPr>
            <p:nvPr/>
          </p:nvSpPr>
          <p:spPr bwMode="auto">
            <a:xfrm>
              <a:off x="4010" y="2754"/>
              <a:ext cx="592" cy="643"/>
            </a:xfrm>
            <a:prstGeom prst="rect">
              <a:avLst/>
            </a:prstGeom>
            <a:solidFill>
              <a:srgbClr val="FF9900"/>
            </a:solidFill>
            <a:ln w="6350">
              <a:solidFill>
                <a:schemeClr val="tx1"/>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endParaRPr lang="en-US" altLang="en-US" b="0"/>
            </a:p>
          </p:txBody>
        </p:sp>
        <p:sp>
          <p:nvSpPr>
            <p:cNvPr id="33811" name="Line 40"/>
            <p:cNvSpPr>
              <a:spLocks noChangeShapeType="1"/>
            </p:cNvSpPr>
            <p:nvPr/>
          </p:nvSpPr>
          <p:spPr bwMode="auto">
            <a:xfrm flipH="1" flipV="1">
              <a:off x="4005" y="2519"/>
              <a:ext cx="1" cy="183"/>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33812" name="Group 62"/>
            <p:cNvGrpSpPr>
              <a:grpSpLocks/>
            </p:cNvGrpSpPr>
            <p:nvPr/>
          </p:nvGrpSpPr>
          <p:grpSpPr bwMode="auto">
            <a:xfrm>
              <a:off x="4370" y="2675"/>
              <a:ext cx="198" cy="27"/>
              <a:chOff x="4257" y="2470"/>
              <a:chExt cx="295" cy="0"/>
            </a:xfrm>
          </p:grpSpPr>
          <p:sp>
            <p:nvSpPr>
              <p:cNvPr id="33831" name="Line 44"/>
              <p:cNvSpPr>
                <a:spLocks noChangeShapeType="1"/>
              </p:cNvSpPr>
              <p:nvPr/>
            </p:nvSpPr>
            <p:spPr bwMode="auto">
              <a:xfrm>
                <a:off x="4257" y="2470"/>
                <a:ext cx="219"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32" name="Line 50"/>
              <p:cNvSpPr>
                <a:spLocks noChangeShapeType="1"/>
              </p:cNvSpPr>
              <p:nvPr/>
            </p:nvSpPr>
            <p:spPr bwMode="auto">
              <a:xfrm>
                <a:off x="4417" y="2470"/>
                <a:ext cx="135"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aphicFrame>
          <p:nvGraphicFramePr>
            <p:cNvPr id="33795" name="Object 61"/>
            <p:cNvGraphicFramePr>
              <a:graphicFrameLocks noChangeAspect="1"/>
            </p:cNvGraphicFramePr>
            <p:nvPr/>
          </p:nvGraphicFramePr>
          <p:xfrm>
            <a:off x="4650" y="2389"/>
            <a:ext cx="326" cy="261"/>
          </p:xfrm>
          <a:graphic>
            <a:graphicData uri="http://schemas.openxmlformats.org/presentationml/2006/ole">
              <mc:AlternateContent xmlns:mc="http://schemas.openxmlformats.org/markup-compatibility/2006">
                <mc:Choice xmlns:v="urn:schemas-microsoft-com:vml" Requires="v">
                  <p:oleObj spid="_x0000_s31755" name="Equation" r:id="rId5" imgW="317160" imgH="253800" progId="Equation.DSMT4">
                    <p:embed/>
                  </p:oleObj>
                </mc:Choice>
                <mc:Fallback>
                  <p:oleObj name="Equation" r:id="rId5" imgW="317160" imgH="253800" progId="Equation.DSMT4">
                    <p:embed/>
                    <p:pic>
                      <p:nvPicPr>
                        <p:cNvPr id="0" name="Picture 9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50" y="2389"/>
                          <a:ext cx="326" cy="26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3813" name="Group 63"/>
            <p:cNvGrpSpPr>
              <a:grpSpLocks/>
            </p:cNvGrpSpPr>
            <p:nvPr/>
          </p:nvGrpSpPr>
          <p:grpSpPr bwMode="auto">
            <a:xfrm rot="5400000">
              <a:off x="3696" y="3060"/>
              <a:ext cx="494" cy="27"/>
              <a:chOff x="4257" y="2470"/>
              <a:chExt cx="295" cy="0"/>
            </a:xfrm>
          </p:grpSpPr>
          <p:sp>
            <p:nvSpPr>
              <p:cNvPr id="33829" name="Line 64"/>
              <p:cNvSpPr>
                <a:spLocks noChangeShapeType="1"/>
              </p:cNvSpPr>
              <p:nvPr/>
            </p:nvSpPr>
            <p:spPr bwMode="auto">
              <a:xfrm>
                <a:off x="4257" y="2470"/>
                <a:ext cx="219"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30" name="Line 65"/>
              <p:cNvSpPr>
                <a:spLocks noChangeShapeType="1"/>
              </p:cNvSpPr>
              <p:nvPr/>
            </p:nvSpPr>
            <p:spPr bwMode="auto">
              <a:xfrm>
                <a:off x="4417" y="2470"/>
                <a:ext cx="135"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33814" name="Group 66"/>
            <p:cNvGrpSpPr>
              <a:grpSpLocks/>
            </p:cNvGrpSpPr>
            <p:nvPr/>
          </p:nvGrpSpPr>
          <p:grpSpPr bwMode="auto">
            <a:xfrm rot="5400000">
              <a:off x="4390" y="3038"/>
              <a:ext cx="494" cy="27"/>
              <a:chOff x="4257" y="2470"/>
              <a:chExt cx="295" cy="0"/>
            </a:xfrm>
          </p:grpSpPr>
          <p:sp>
            <p:nvSpPr>
              <p:cNvPr id="33827" name="Line 67"/>
              <p:cNvSpPr>
                <a:spLocks noChangeShapeType="1"/>
              </p:cNvSpPr>
              <p:nvPr/>
            </p:nvSpPr>
            <p:spPr bwMode="auto">
              <a:xfrm>
                <a:off x="4257" y="2470"/>
                <a:ext cx="219"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28" name="Line 68"/>
              <p:cNvSpPr>
                <a:spLocks noChangeShapeType="1"/>
              </p:cNvSpPr>
              <p:nvPr/>
            </p:nvSpPr>
            <p:spPr bwMode="auto">
              <a:xfrm>
                <a:off x="4417" y="2470"/>
                <a:ext cx="135"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33815" name="Group 69"/>
            <p:cNvGrpSpPr>
              <a:grpSpLocks/>
            </p:cNvGrpSpPr>
            <p:nvPr/>
          </p:nvGrpSpPr>
          <p:grpSpPr bwMode="auto">
            <a:xfrm flipH="1">
              <a:off x="4046" y="2679"/>
              <a:ext cx="198" cy="27"/>
              <a:chOff x="4257" y="2470"/>
              <a:chExt cx="295" cy="0"/>
            </a:xfrm>
          </p:grpSpPr>
          <p:sp>
            <p:nvSpPr>
              <p:cNvPr id="33825" name="Line 70"/>
              <p:cNvSpPr>
                <a:spLocks noChangeShapeType="1"/>
              </p:cNvSpPr>
              <p:nvPr/>
            </p:nvSpPr>
            <p:spPr bwMode="auto">
              <a:xfrm>
                <a:off x="4257" y="2470"/>
                <a:ext cx="219"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26" name="Line 71"/>
              <p:cNvSpPr>
                <a:spLocks noChangeShapeType="1"/>
              </p:cNvSpPr>
              <p:nvPr/>
            </p:nvSpPr>
            <p:spPr bwMode="auto">
              <a:xfrm>
                <a:off x="4417" y="2470"/>
                <a:ext cx="135"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33816" name="Group 72"/>
            <p:cNvGrpSpPr>
              <a:grpSpLocks/>
            </p:cNvGrpSpPr>
            <p:nvPr/>
          </p:nvGrpSpPr>
          <p:grpSpPr bwMode="auto">
            <a:xfrm flipH="1">
              <a:off x="4396" y="3469"/>
              <a:ext cx="198" cy="27"/>
              <a:chOff x="4257" y="2470"/>
              <a:chExt cx="295" cy="0"/>
            </a:xfrm>
          </p:grpSpPr>
          <p:sp>
            <p:nvSpPr>
              <p:cNvPr id="33823" name="Line 73"/>
              <p:cNvSpPr>
                <a:spLocks noChangeShapeType="1"/>
              </p:cNvSpPr>
              <p:nvPr/>
            </p:nvSpPr>
            <p:spPr bwMode="auto">
              <a:xfrm>
                <a:off x="4257" y="2470"/>
                <a:ext cx="219"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24" name="Line 74"/>
              <p:cNvSpPr>
                <a:spLocks noChangeShapeType="1"/>
              </p:cNvSpPr>
              <p:nvPr/>
            </p:nvSpPr>
            <p:spPr bwMode="auto">
              <a:xfrm>
                <a:off x="4417" y="2470"/>
                <a:ext cx="135"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33817" name="Group 75"/>
            <p:cNvGrpSpPr>
              <a:grpSpLocks/>
            </p:cNvGrpSpPr>
            <p:nvPr/>
          </p:nvGrpSpPr>
          <p:grpSpPr bwMode="auto">
            <a:xfrm>
              <a:off x="4045" y="3473"/>
              <a:ext cx="198" cy="27"/>
              <a:chOff x="4257" y="2470"/>
              <a:chExt cx="295" cy="0"/>
            </a:xfrm>
          </p:grpSpPr>
          <p:sp>
            <p:nvSpPr>
              <p:cNvPr id="33821" name="Line 76"/>
              <p:cNvSpPr>
                <a:spLocks noChangeShapeType="1"/>
              </p:cNvSpPr>
              <p:nvPr/>
            </p:nvSpPr>
            <p:spPr bwMode="auto">
              <a:xfrm>
                <a:off x="4257" y="2470"/>
                <a:ext cx="219"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22" name="Line 77"/>
              <p:cNvSpPr>
                <a:spLocks noChangeShapeType="1"/>
              </p:cNvSpPr>
              <p:nvPr/>
            </p:nvSpPr>
            <p:spPr bwMode="auto">
              <a:xfrm>
                <a:off x="4417" y="2470"/>
                <a:ext cx="135"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33818" name="Text Box 83"/>
            <p:cNvSpPr txBox="1">
              <a:spLocks noChangeArrowheads="1"/>
            </p:cNvSpPr>
            <p:nvPr/>
          </p:nvSpPr>
          <p:spPr bwMode="auto">
            <a:xfrm>
              <a:off x="4238" y="3585"/>
              <a:ext cx="20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i="1">
                  <a:latin typeface="Times New Roman" pitchFamily="18" charset="0"/>
                </a:rPr>
                <a:t>L</a:t>
              </a:r>
            </a:p>
          </p:txBody>
        </p:sp>
        <p:sp>
          <p:nvSpPr>
            <p:cNvPr id="33819" name="Text Box 84"/>
            <p:cNvSpPr txBox="1">
              <a:spLocks noChangeArrowheads="1"/>
            </p:cNvSpPr>
            <p:nvPr/>
          </p:nvSpPr>
          <p:spPr bwMode="auto">
            <a:xfrm>
              <a:off x="3566" y="2953"/>
              <a:ext cx="249"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i="1">
                  <a:latin typeface="Times New Roman" pitchFamily="18" charset="0"/>
                </a:rPr>
                <a:t>W</a:t>
              </a:r>
            </a:p>
          </p:txBody>
        </p:sp>
        <p:sp>
          <p:nvSpPr>
            <p:cNvPr id="33820" name="Text Box 85"/>
            <p:cNvSpPr txBox="1">
              <a:spLocks noChangeArrowheads="1"/>
            </p:cNvSpPr>
            <p:nvPr/>
          </p:nvSpPr>
          <p:spPr bwMode="auto">
            <a:xfrm>
              <a:off x="4942" y="3265"/>
              <a:ext cx="18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i="1">
                  <a:latin typeface="Times New Roman" pitchFamily="18" charset="0"/>
                </a:rPr>
                <a:t>x</a:t>
              </a:r>
            </a:p>
          </p:txBody>
        </p:sp>
      </p:grpSp>
      <p:sp>
        <p:nvSpPr>
          <p:cNvPr id="33806" name="Text Box 86"/>
          <p:cNvSpPr txBox="1">
            <a:spLocks noChangeArrowheads="1"/>
          </p:cNvSpPr>
          <p:nvPr/>
        </p:nvSpPr>
        <p:spPr bwMode="auto">
          <a:xfrm>
            <a:off x="7718426" y="3481389"/>
            <a:ext cx="296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i="1">
                <a:latin typeface="Times New Roman" pitchFamily="18" charset="0"/>
              </a:rPr>
              <a:t>y</a:t>
            </a:r>
          </a:p>
        </p:txBody>
      </p:sp>
      <p:sp>
        <p:nvSpPr>
          <p:cNvPr id="69720" name="Rectangle 88"/>
          <p:cNvSpPr>
            <a:spLocks noChangeArrowheads="1"/>
          </p:cNvSpPr>
          <p:nvPr/>
        </p:nvSpPr>
        <p:spPr bwMode="auto">
          <a:xfrm>
            <a:off x="1803400" y="195264"/>
            <a:ext cx="8585200" cy="473075"/>
          </a:xfrm>
          <a:prstGeom prst="rect">
            <a:avLst/>
          </a:prstGeom>
          <a:noFill/>
          <a:ln w="9525">
            <a:noFill/>
            <a:miter lim="800000"/>
            <a:headEnd/>
            <a:tailEnd/>
          </a:ln>
          <a:effectLst/>
        </p:spPr>
        <p:txBody>
          <a:bodyPr anchor="ctr"/>
          <a:lstStyle/>
          <a:p>
            <a:pPr algn="ctr">
              <a:defRPr/>
            </a:pPr>
            <a:r>
              <a:rPr lang="en-US" sz="3600">
                <a:solidFill>
                  <a:srgbClr val="FF9933"/>
                </a:solidFill>
                <a:effectLst>
                  <a:outerShdw blurRad="38100" dist="38100" dir="2700000" algn="tl">
                    <a:srgbClr val="C0C0C0"/>
                  </a:outerShdw>
                </a:effectLst>
              </a:rPr>
              <a:t>Radiation Model for </a:t>
            </a:r>
            <a:r>
              <a:rPr lang="en-US" sz="3600">
                <a:solidFill>
                  <a:srgbClr val="FF9933"/>
                </a:solidFill>
                <a:effectLst>
                  <a:outerShdw blurRad="38100" dist="38100" dir="2700000" algn="tl">
                    <a:srgbClr val="C0C0C0"/>
                  </a:outerShdw>
                </a:effectLst>
                <a:latin typeface="Times New Roman" pitchFamily="18" charset="0"/>
              </a:rPr>
              <a:t>(1,0)</a:t>
            </a:r>
            <a:r>
              <a:rPr lang="en-US" sz="3600">
                <a:solidFill>
                  <a:srgbClr val="FF9933"/>
                </a:solidFill>
                <a:effectLst>
                  <a:outerShdw blurRad="38100" dist="38100" dir="2700000" algn="tl">
                    <a:srgbClr val="C0C0C0"/>
                  </a:outerShdw>
                </a:effectLst>
              </a:rPr>
              <a:t> Mode (cont.)</a:t>
            </a:r>
          </a:p>
        </p:txBody>
      </p:sp>
      <p:sp>
        <p:nvSpPr>
          <p:cNvPr id="33808" name="TextBox 39"/>
          <p:cNvSpPr txBox="1">
            <a:spLocks noChangeArrowheads="1"/>
          </p:cNvSpPr>
          <p:nvPr/>
        </p:nvSpPr>
        <p:spPr bwMode="auto">
          <a:xfrm>
            <a:off x="1485967" y="5705108"/>
            <a:ext cx="4876800" cy="646113"/>
          </a:xfrm>
          <a:prstGeom prst="rect">
            <a:avLst/>
          </a:prstGeom>
          <a:noFill/>
          <a:ln w="12700">
            <a:solidFill>
              <a:schemeClr val="tx1"/>
            </a:solidFill>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b="0" dirty="0">
                <a:solidFill>
                  <a:srgbClr val="0000FF"/>
                </a:solidFill>
              </a:rPr>
              <a:t>The non-radiating edges do not contribute to the far-field pattern in the principal planes.</a:t>
            </a:r>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4" name="Oval 37"/>
          <p:cNvSpPr>
            <a:spLocks noChangeArrowheads="1"/>
          </p:cNvSpPr>
          <p:nvPr/>
        </p:nvSpPr>
        <p:spPr bwMode="auto">
          <a:xfrm>
            <a:off x="5426075" y="958850"/>
            <a:ext cx="1339850" cy="1301750"/>
          </a:xfrm>
          <a:prstGeom prst="ellipse">
            <a:avLst/>
          </a:prstGeom>
          <a:solidFill>
            <a:srgbClr val="FF9900"/>
          </a:solidFill>
          <a:ln w="38100" algn="ctr">
            <a:solidFill>
              <a:srgbClr val="FF3399"/>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70658" name="Rectangle 2"/>
          <p:cNvSpPr>
            <a:spLocks noGrp="1" noChangeArrowheads="1"/>
          </p:cNvSpPr>
          <p:nvPr>
            <p:ph type="title" idx="4294967295"/>
          </p:nvPr>
        </p:nvSpPr>
        <p:spPr>
          <a:xfrm>
            <a:off x="3718561" y="130159"/>
            <a:ext cx="4581625" cy="610987"/>
          </a:xfrm>
        </p:spPr>
        <p:txBody>
          <a:bodyPr/>
          <a:lstStyle/>
          <a:p>
            <a:pPr eaLnBrk="1" hangingPunct="1">
              <a:defRPr/>
            </a:pPr>
            <a:r>
              <a:rPr lang="en-US" sz="3600" b="1" dirty="0">
                <a:solidFill>
                  <a:srgbClr val="FF9933"/>
                </a:solidFill>
                <a:effectLst>
                  <a:outerShdw blurRad="38100" dist="38100" dir="2700000" algn="tl">
                    <a:srgbClr val="C0C0C0"/>
                  </a:outerShdw>
                </a:effectLst>
              </a:rPr>
              <a:t>Circular Patch</a:t>
            </a:r>
          </a:p>
        </p:txBody>
      </p:sp>
      <p:sp>
        <p:nvSpPr>
          <p:cNvPr id="34826"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4827"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4828"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4829"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4830" name="Rectangle 7"/>
          <p:cNvSpPr>
            <a:spLocks noChangeArrowheads="1"/>
          </p:cNvSpPr>
          <p:nvPr/>
        </p:nvSpPr>
        <p:spPr bwMode="auto">
          <a:xfrm>
            <a:off x="3655525" y="4875413"/>
            <a:ext cx="3381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a:solidFill>
                  <a:srgbClr val="0000FF"/>
                </a:solidFill>
              </a:rPr>
              <a:t>set</a:t>
            </a:r>
          </a:p>
        </p:txBody>
      </p:sp>
      <p:graphicFrame>
        <p:nvGraphicFramePr>
          <p:cNvPr id="34818" name="Object 18"/>
          <p:cNvGraphicFramePr>
            <a:graphicFrameLocks noChangeAspect="1"/>
          </p:cNvGraphicFramePr>
          <p:nvPr/>
        </p:nvGraphicFramePr>
        <p:xfrm>
          <a:off x="6096001" y="1206500"/>
          <a:ext cx="207963" cy="228600"/>
        </p:xfrm>
        <a:graphic>
          <a:graphicData uri="http://schemas.openxmlformats.org/presentationml/2006/ole">
            <mc:AlternateContent xmlns:mc="http://schemas.openxmlformats.org/markup-compatibility/2006">
              <mc:Choice xmlns:v="urn:schemas-microsoft-com:vml" Requires="v">
                <p:oleObj spid="_x0000_s32790" name="Equation" r:id="rId3" imgW="126835" imgH="139518" progId="Equation.DSMT4">
                  <p:embed/>
                </p:oleObj>
              </mc:Choice>
              <mc:Fallback>
                <p:oleObj name="Equation" r:id="rId3" imgW="126835" imgH="139518" progId="Equation.DSMT4">
                  <p:embed/>
                  <p:pic>
                    <p:nvPicPr>
                      <p:cNvPr id="0" name="Picture 15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1" y="1206500"/>
                        <a:ext cx="207963"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831" name="Line 38"/>
          <p:cNvSpPr>
            <a:spLocks noChangeShapeType="1"/>
          </p:cNvSpPr>
          <p:nvPr/>
        </p:nvSpPr>
        <p:spPr bwMode="auto">
          <a:xfrm flipV="1">
            <a:off x="6096000" y="1158875"/>
            <a:ext cx="425450" cy="4762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34819" name="Object 39"/>
          <p:cNvGraphicFramePr>
            <a:graphicFrameLocks noChangeAspect="1"/>
          </p:cNvGraphicFramePr>
          <p:nvPr/>
        </p:nvGraphicFramePr>
        <p:xfrm>
          <a:off x="4894063" y="2525027"/>
          <a:ext cx="2408237" cy="503238"/>
        </p:xfrm>
        <a:graphic>
          <a:graphicData uri="http://schemas.openxmlformats.org/presentationml/2006/ole">
            <mc:AlternateContent xmlns:mc="http://schemas.openxmlformats.org/markup-compatibility/2006">
              <mc:Choice xmlns:v="urn:schemas-microsoft-com:vml" Requires="v">
                <p:oleObj spid="_x0000_s32791" name="Equation" r:id="rId5" imgW="1091726" imgH="228501" progId="Equation.3">
                  <p:embed/>
                </p:oleObj>
              </mc:Choice>
              <mc:Fallback>
                <p:oleObj name="Equation" r:id="rId5" imgW="1091726" imgH="228501" progId="Equation.3">
                  <p:embed/>
                  <p:pic>
                    <p:nvPicPr>
                      <p:cNvPr id="0" name="Picture 16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94063" y="2525027"/>
                        <a:ext cx="2408237"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20" name="Object 40"/>
          <p:cNvGraphicFramePr>
            <a:graphicFrameLocks noChangeAspect="1"/>
          </p:cNvGraphicFramePr>
          <p:nvPr>
            <p:extLst>
              <p:ext uri="{D42A27DB-BD31-4B8C-83A1-F6EECF244321}">
                <p14:modId xmlns:p14="http://schemas.microsoft.com/office/powerpoint/2010/main" val="493396957"/>
              </p:ext>
            </p:extLst>
          </p:nvPr>
        </p:nvGraphicFramePr>
        <p:xfrm>
          <a:off x="1761339" y="3384566"/>
          <a:ext cx="4333189" cy="906447"/>
        </p:xfrm>
        <a:graphic>
          <a:graphicData uri="http://schemas.openxmlformats.org/presentationml/2006/ole">
            <mc:AlternateContent xmlns:mc="http://schemas.openxmlformats.org/markup-compatibility/2006">
              <mc:Choice xmlns:v="urn:schemas-microsoft-com:vml" Requires="v">
                <p:oleObj spid="_x0000_s32792" name="Equation" r:id="rId7" imgW="2324100" imgH="482600" progId="Equation.DSMT4">
                  <p:embed/>
                </p:oleObj>
              </mc:Choice>
              <mc:Fallback>
                <p:oleObj name="Equation" r:id="rId7" imgW="2324100" imgH="482600" progId="Equation.DSMT4">
                  <p:embed/>
                  <p:pic>
                    <p:nvPicPr>
                      <p:cNvPr id="0" name="Picture 16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61339" y="3384566"/>
                        <a:ext cx="4333189" cy="90644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832" name="Line 42"/>
          <p:cNvSpPr>
            <a:spLocks noChangeShapeType="1"/>
          </p:cNvSpPr>
          <p:nvPr/>
        </p:nvSpPr>
        <p:spPr bwMode="auto">
          <a:xfrm flipV="1">
            <a:off x="2440189" y="3942163"/>
            <a:ext cx="942975" cy="203200"/>
          </a:xfrm>
          <a:prstGeom prst="line">
            <a:avLst/>
          </a:prstGeom>
          <a:noFill/>
          <a:ln w="19050">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34821" name="Object 43"/>
          <p:cNvGraphicFramePr>
            <a:graphicFrameLocks noChangeAspect="1"/>
          </p:cNvGraphicFramePr>
          <p:nvPr>
            <p:extLst>
              <p:ext uri="{D42A27DB-BD31-4B8C-83A1-F6EECF244321}">
                <p14:modId xmlns:p14="http://schemas.microsoft.com/office/powerpoint/2010/main" val="3984331330"/>
              </p:ext>
            </p:extLst>
          </p:nvPr>
        </p:nvGraphicFramePr>
        <p:xfrm>
          <a:off x="6464301" y="4803013"/>
          <a:ext cx="2197568" cy="1735283"/>
        </p:xfrm>
        <a:graphic>
          <a:graphicData uri="http://schemas.openxmlformats.org/presentationml/2006/ole">
            <mc:AlternateContent xmlns:mc="http://schemas.openxmlformats.org/markup-compatibility/2006">
              <mc:Choice xmlns:v="urn:schemas-microsoft-com:vml" Requires="v">
                <p:oleObj spid="_x0000_s32793" name="Equation" r:id="rId9" imgW="1384300" imgH="1092200" progId="Equation.DSMT4">
                  <p:embed/>
                </p:oleObj>
              </mc:Choice>
              <mc:Fallback>
                <p:oleObj name="Equation" r:id="rId9" imgW="1384300" imgH="1092200" progId="Equation.DSMT4">
                  <p:embed/>
                  <p:pic>
                    <p:nvPicPr>
                      <p:cNvPr id="0" name="Picture 16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64301" y="4803013"/>
                        <a:ext cx="2197568" cy="173528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22" name="Object 44"/>
          <p:cNvGraphicFramePr>
            <a:graphicFrameLocks noChangeAspect="1"/>
          </p:cNvGraphicFramePr>
          <p:nvPr/>
        </p:nvGraphicFramePr>
        <p:xfrm>
          <a:off x="4250839" y="4853189"/>
          <a:ext cx="700087" cy="327025"/>
        </p:xfrm>
        <a:graphic>
          <a:graphicData uri="http://schemas.openxmlformats.org/presentationml/2006/ole">
            <mc:AlternateContent xmlns:mc="http://schemas.openxmlformats.org/markup-compatibility/2006">
              <mc:Choice xmlns:v="urn:schemas-microsoft-com:vml" Requires="v">
                <p:oleObj spid="_x0000_s32794" name="Equation" r:id="rId11" imgW="380670" imgH="177646" progId="Equation.DSMT4">
                  <p:embed/>
                </p:oleObj>
              </mc:Choice>
              <mc:Fallback>
                <p:oleObj name="Equation" r:id="rId11" imgW="380670" imgH="177646" progId="Equation.DSMT4">
                  <p:embed/>
                  <p:pic>
                    <p:nvPicPr>
                      <p:cNvPr id="0" name="Picture 16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50839" y="4853189"/>
                        <a:ext cx="700087" cy="327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833" name="AutoShape 45"/>
          <p:cNvSpPr>
            <a:spLocks noChangeArrowheads="1"/>
          </p:cNvSpPr>
          <p:nvPr/>
        </p:nvSpPr>
        <p:spPr bwMode="auto">
          <a:xfrm>
            <a:off x="5416551" y="4937124"/>
            <a:ext cx="625475" cy="250825"/>
          </a:xfrm>
          <a:prstGeom prst="rightArrow">
            <a:avLst>
              <a:gd name="adj1" fmla="val 50000"/>
              <a:gd name="adj2" fmla="val 78800"/>
            </a:avLst>
          </a:prstGeom>
          <a:solidFill>
            <a:srgbClr val="66FFFF"/>
          </a:solidFill>
          <a:ln w="9525">
            <a:solidFill>
              <a:schemeClr val="tx1"/>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4834" name="Text Box 46"/>
          <p:cNvSpPr txBox="1">
            <a:spLocks noChangeArrowheads="1"/>
          </p:cNvSpPr>
          <p:nvPr/>
        </p:nvSpPr>
        <p:spPr bwMode="auto">
          <a:xfrm>
            <a:off x="6904021" y="1344212"/>
            <a:ext cx="692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b="0" dirty="0"/>
              <a:t>PMC</a:t>
            </a:r>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37</a:t>
            </a:fld>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type="title" idx="4294967295"/>
          </p:nvPr>
        </p:nvSpPr>
        <p:spPr>
          <a:xfrm>
            <a:off x="2756034" y="164631"/>
            <a:ext cx="6439301" cy="649488"/>
          </a:xfrm>
        </p:spPr>
        <p:txBody>
          <a:bodyPr/>
          <a:lstStyle/>
          <a:p>
            <a:pPr eaLnBrk="1" hangingPunct="1">
              <a:defRPr/>
            </a:pPr>
            <a:r>
              <a:rPr lang="en-US" sz="3600" b="1" dirty="0">
                <a:solidFill>
                  <a:srgbClr val="FF9933"/>
                </a:solidFill>
                <a:effectLst>
                  <a:outerShdw blurRad="38100" dist="38100" dir="2700000" algn="tl">
                    <a:srgbClr val="C0C0C0"/>
                  </a:outerShdw>
                </a:effectLst>
              </a:rPr>
              <a:t>Circular Patch (cont.)</a:t>
            </a:r>
          </a:p>
        </p:txBody>
      </p:sp>
      <p:sp>
        <p:nvSpPr>
          <p:cNvPr id="35851"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5852"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5853"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5854" name="Rectangle 7"/>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5855" name="Rectangle 8"/>
          <p:cNvSpPr>
            <a:spLocks noChangeArrowheads="1"/>
          </p:cNvSpPr>
          <p:nvPr/>
        </p:nvSpPr>
        <p:spPr bwMode="auto">
          <a:xfrm>
            <a:off x="998539" y="1011239"/>
            <a:ext cx="8337219" cy="332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lnSpc>
                <a:spcPct val="90000"/>
              </a:lnSpc>
              <a:spcBef>
                <a:spcPct val="20000"/>
              </a:spcBef>
            </a:pPr>
            <a:r>
              <a:rPr lang="en-US" altLang="en-US" sz="2000" b="0" dirty="0">
                <a:solidFill>
                  <a:srgbClr val="0000FF"/>
                </a:solidFill>
              </a:rPr>
              <a:t>Note: </a:t>
            </a:r>
            <a:r>
              <a:rPr lang="en-US" altLang="en-US" sz="2400" b="0" dirty="0">
                <a:solidFill>
                  <a:srgbClr val="0000FF"/>
                </a:solidFill>
                <a:latin typeface="Times New Roman" pitchFamily="18" charset="0"/>
              </a:rPr>
              <a:t>cos</a:t>
            </a:r>
            <a:r>
              <a:rPr lang="en-US" altLang="en-US" sz="2000" b="0" i="1" dirty="0">
                <a:solidFill>
                  <a:srgbClr val="0000FF"/>
                </a:solidFill>
                <a:sym typeface="Symbol" pitchFamily="18" charset="2"/>
              </a:rPr>
              <a:t></a:t>
            </a:r>
            <a:r>
              <a:rPr lang="en-US" altLang="en-US" sz="2000" b="0" dirty="0">
                <a:solidFill>
                  <a:srgbClr val="0000FF"/>
                </a:solidFill>
                <a:sym typeface="Symbol" pitchFamily="18" charset="2"/>
              </a:rPr>
              <a:t> and</a:t>
            </a:r>
            <a:r>
              <a:rPr lang="en-US" altLang="en-US" sz="2000" b="0" dirty="0">
                <a:solidFill>
                  <a:srgbClr val="0000FF"/>
                </a:solidFill>
              </a:rPr>
              <a:t> </a:t>
            </a:r>
            <a:r>
              <a:rPr lang="en-US" altLang="en-US" sz="2400" b="0" dirty="0">
                <a:solidFill>
                  <a:srgbClr val="0000FF"/>
                </a:solidFill>
                <a:latin typeface="Times New Roman" pitchFamily="18" charset="0"/>
              </a:rPr>
              <a:t>sin</a:t>
            </a:r>
            <a:r>
              <a:rPr lang="en-US" altLang="en-US" sz="2000" b="0" i="1" dirty="0">
                <a:solidFill>
                  <a:srgbClr val="0000FF"/>
                </a:solidFill>
                <a:sym typeface="Symbol" pitchFamily="18" charset="2"/>
              </a:rPr>
              <a:t></a:t>
            </a:r>
            <a:r>
              <a:rPr lang="en-US" altLang="en-US" sz="2000" b="0" dirty="0">
                <a:solidFill>
                  <a:srgbClr val="0000FF"/>
                </a:solidFill>
              </a:rPr>
              <a:t> modes are degenerate (same resonance frequency).</a:t>
            </a:r>
          </a:p>
        </p:txBody>
      </p:sp>
      <p:graphicFrame>
        <p:nvGraphicFramePr>
          <p:cNvPr id="35842" name="Object 18"/>
          <p:cNvGraphicFramePr>
            <a:graphicFrameLocks noChangeAspect="1"/>
          </p:cNvGraphicFramePr>
          <p:nvPr>
            <p:extLst>
              <p:ext uri="{D42A27DB-BD31-4B8C-83A1-F6EECF244321}">
                <p14:modId xmlns:p14="http://schemas.microsoft.com/office/powerpoint/2010/main" val="877307822"/>
              </p:ext>
            </p:extLst>
          </p:nvPr>
        </p:nvGraphicFramePr>
        <p:xfrm>
          <a:off x="4175125" y="1668464"/>
          <a:ext cx="2800350" cy="528637"/>
        </p:xfrm>
        <a:graphic>
          <a:graphicData uri="http://schemas.openxmlformats.org/presentationml/2006/ole">
            <mc:AlternateContent xmlns:mc="http://schemas.openxmlformats.org/markup-compatibility/2006">
              <mc:Choice xmlns:v="urn:schemas-microsoft-com:vml" Requires="v">
                <p:oleObj spid="_x0000_s33822" name="Equation" r:id="rId3" imgW="1333500" imgH="254000" progId="Equation.DSMT4">
                  <p:embed/>
                </p:oleObj>
              </mc:Choice>
              <mc:Fallback>
                <p:oleObj name="Equation" r:id="rId3" imgW="1333500" imgH="254000" progId="Equation.DSMT4">
                  <p:embed/>
                  <p:pic>
                    <p:nvPicPr>
                      <p:cNvPr id="0" name="Picture 2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75125" y="1668464"/>
                        <a:ext cx="2800350" cy="528637"/>
                      </a:xfrm>
                      <a:prstGeom prst="rect">
                        <a:avLst/>
                      </a:prstGeom>
                      <a:solidFill>
                        <a:srgbClr val="FFFF99"/>
                      </a:solidFill>
                    </p:spPr>
                  </p:pic>
                </p:oleObj>
              </mc:Fallback>
            </mc:AlternateContent>
          </a:graphicData>
        </a:graphic>
      </p:graphicFrame>
      <p:sp>
        <p:nvSpPr>
          <p:cNvPr id="35856" name="Rectangle 19"/>
          <p:cNvSpPr>
            <a:spLocks noChangeArrowheads="1"/>
          </p:cNvSpPr>
          <p:nvPr/>
        </p:nvSpPr>
        <p:spPr bwMode="auto">
          <a:xfrm>
            <a:off x="2341998" y="1747739"/>
            <a:ext cx="1639873" cy="332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lnSpc>
                <a:spcPct val="90000"/>
              </a:lnSpc>
              <a:spcBef>
                <a:spcPct val="20000"/>
              </a:spcBef>
            </a:pPr>
            <a:r>
              <a:rPr lang="en-US" altLang="en-US" sz="2000" b="0" dirty="0">
                <a:solidFill>
                  <a:srgbClr val="0000FF"/>
                </a:solidFill>
              </a:rPr>
              <a:t>Choose </a:t>
            </a:r>
            <a:r>
              <a:rPr lang="en-US" altLang="en-US" sz="2400" b="0" dirty="0">
                <a:solidFill>
                  <a:srgbClr val="0000FF"/>
                </a:solidFill>
                <a:latin typeface="Times New Roman" pitchFamily="18" charset="0"/>
              </a:rPr>
              <a:t>cos</a:t>
            </a:r>
            <a:r>
              <a:rPr lang="en-US" altLang="en-US" sz="2000" b="0" i="1" dirty="0">
                <a:solidFill>
                  <a:srgbClr val="0000FF"/>
                </a:solidFill>
                <a:sym typeface="Symbol" pitchFamily="18" charset="2"/>
              </a:rPr>
              <a:t> </a:t>
            </a:r>
            <a:r>
              <a:rPr lang="en-US" altLang="en-US" sz="2000" b="0" dirty="0">
                <a:solidFill>
                  <a:srgbClr val="0000FF"/>
                </a:solidFill>
              </a:rPr>
              <a:t>:</a:t>
            </a:r>
          </a:p>
        </p:txBody>
      </p:sp>
      <p:graphicFrame>
        <p:nvGraphicFramePr>
          <p:cNvPr id="35843" name="Object 21"/>
          <p:cNvGraphicFramePr>
            <a:graphicFrameLocks noChangeAspect="1"/>
          </p:cNvGraphicFramePr>
          <p:nvPr/>
        </p:nvGraphicFramePr>
        <p:xfrm>
          <a:off x="5491164" y="3668713"/>
          <a:ext cx="1666875" cy="565150"/>
        </p:xfrm>
        <a:graphic>
          <a:graphicData uri="http://schemas.openxmlformats.org/presentationml/2006/ole">
            <mc:AlternateContent xmlns:mc="http://schemas.openxmlformats.org/markup-compatibility/2006">
              <mc:Choice xmlns:v="urn:schemas-microsoft-com:vml" Requires="v">
                <p:oleObj spid="_x0000_s33823" name="Equation" r:id="rId5" imgW="672808" imgH="228501" progId="Equation.DSMT4">
                  <p:embed/>
                </p:oleObj>
              </mc:Choice>
              <mc:Fallback>
                <p:oleObj name="Equation" r:id="rId5" imgW="672808" imgH="228501" progId="Equation.DSMT4">
                  <p:embed/>
                  <p:pic>
                    <p:nvPicPr>
                      <p:cNvPr id="0" name="Picture 22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91164" y="3668713"/>
                        <a:ext cx="1666875" cy="565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5857" name="Group 37"/>
          <p:cNvGrpSpPr>
            <a:grpSpLocks/>
          </p:cNvGrpSpPr>
          <p:nvPr/>
        </p:nvGrpSpPr>
        <p:grpSpPr bwMode="auto">
          <a:xfrm>
            <a:off x="3203576" y="4241801"/>
            <a:ext cx="5578475" cy="2473325"/>
            <a:chOff x="1058" y="2672"/>
            <a:chExt cx="3514" cy="1558"/>
          </a:xfrm>
        </p:grpSpPr>
        <p:graphicFrame>
          <p:nvGraphicFramePr>
            <p:cNvPr id="35845" name="Object 22"/>
            <p:cNvGraphicFramePr>
              <a:graphicFrameLocks noChangeAspect="1"/>
            </p:cNvGraphicFramePr>
            <p:nvPr/>
          </p:nvGraphicFramePr>
          <p:xfrm>
            <a:off x="1058" y="2672"/>
            <a:ext cx="620" cy="290"/>
          </p:xfrm>
          <a:graphic>
            <a:graphicData uri="http://schemas.openxmlformats.org/presentationml/2006/ole">
              <mc:AlternateContent xmlns:mc="http://schemas.openxmlformats.org/markup-compatibility/2006">
                <mc:Choice xmlns:v="urn:schemas-microsoft-com:vml" Requires="v">
                  <p:oleObj spid="_x0000_s33824" name="Equation" r:id="rId7" imgW="381000" imgH="228600" progId="Equation.DSMT4">
                    <p:embed/>
                  </p:oleObj>
                </mc:Choice>
                <mc:Fallback>
                  <p:oleObj name="Equation" r:id="rId7" imgW="381000" imgH="228600" progId="Equation.DSMT4">
                    <p:embed/>
                    <p:pic>
                      <p:nvPicPr>
                        <p:cNvPr id="0" name="Picture 22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58" y="2672"/>
                          <a:ext cx="620" cy="29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5858" name="Freeform 24"/>
            <p:cNvSpPr>
              <a:spLocks/>
            </p:cNvSpPr>
            <p:nvPr/>
          </p:nvSpPr>
          <p:spPr bwMode="auto">
            <a:xfrm>
              <a:off x="1736" y="3019"/>
              <a:ext cx="1957" cy="940"/>
            </a:xfrm>
            <a:custGeom>
              <a:avLst/>
              <a:gdLst>
                <a:gd name="T0" fmla="*/ 0 w 1957"/>
                <a:gd name="T1" fmla="*/ 0 h 940"/>
                <a:gd name="T2" fmla="*/ 260 w 1957"/>
                <a:gd name="T3" fmla="*/ 169 h 940"/>
                <a:gd name="T4" fmla="*/ 560 w 1957"/>
                <a:gd name="T5" fmla="*/ 901 h 940"/>
                <a:gd name="T6" fmla="*/ 788 w 1957"/>
                <a:gd name="T7" fmla="*/ 405 h 940"/>
                <a:gd name="T8" fmla="*/ 932 w 1957"/>
                <a:gd name="T9" fmla="*/ 409 h 940"/>
                <a:gd name="T10" fmla="*/ 1084 w 1957"/>
                <a:gd name="T11" fmla="*/ 805 h 940"/>
                <a:gd name="T12" fmla="*/ 1212 w 1957"/>
                <a:gd name="T13" fmla="*/ 809 h 940"/>
                <a:gd name="T14" fmla="*/ 1340 w 1957"/>
                <a:gd name="T15" fmla="*/ 517 h 940"/>
                <a:gd name="T16" fmla="*/ 1432 w 1957"/>
                <a:gd name="T17" fmla="*/ 513 h 940"/>
                <a:gd name="T18" fmla="*/ 1568 w 1957"/>
                <a:gd name="T19" fmla="*/ 777 h 940"/>
                <a:gd name="T20" fmla="*/ 1676 w 1957"/>
                <a:gd name="T21" fmla="*/ 793 h 940"/>
                <a:gd name="T22" fmla="*/ 1796 w 1957"/>
                <a:gd name="T23" fmla="*/ 533 h 940"/>
                <a:gd name="T24" fmla="*/ 1932 w 1957"/>
                <a:gd name="T25" fmla="*/ 697 h 940"/>
                <a:gd name="T26" fmla="*/ 1944 w 1957"/>
                <a:gd name="T27" fmla="*/ 701 h 94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57"/>
                <a:gd name="T43" fmla="*/ 0 h 940"/>
                <a:gd name="T44" fmla="*/ 1957 w 1957"/>
                <a:gd name="T45" fmla="*/ 940 h 94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57" h="940">
                  <a:moveTo>
                    <a:pt x="0" y="0"/>
                  </a:moveTo>
                  <a:cubicBezTo>
                    <a:pt x="43" y="28"/>
                    <a:pt x="167" y="19"/>
                    <a:pt x="260" y="169"/>
                  </a:cubicBezTo>
                  <a:cubicBezTo>
                    <a:pt x="353" y="319"/>
                    <a:pt x="472" y="862"/>
                    <a:pt x="560" y="901"/>
                  </a:cubicBezTo>
                  <a:cubicBezTo>
                    <a:pt x="648" y="940"/>
                    <a:pt x="726" y="487"/>
                    <a:pt x="788" y="405"/>
                  </a:cubicBezTo>
                  <a:cubicBezTo>
                    <a:pt x="850" y="323"/>
                    <a:pt x="883" y="342"/>
                    <a:pt x="932" y="409"/>
                  </a:cubicBezTo>
                  <a:cubicBezTo>
                    <a:pt x="981" y="476"/>
                    <a:pt x="1037" y="738"/>
                    <a:pt x="1084" y="805"/>
                  </a:cubicBezTo>
                  <a:cubicBezTo>
                    <a:pt x="1131" y="872"/>
                    <a:pt x="1169" y="857"/>
                    <a:pt x="1212" y="809"/>
                  </a:cubicBezTo>
                  <a:cubicBezTo>
                    <a:pt x="1255" y="761"/>
                    <a:pt x="1303" y="566"/>
                    <a:pt x="1340" y="517"/>
                  </a:cubicBezTo>
                  <a:cubicBezTo>
                    <a:pt x="1377" y="468"/>
                    <a:pt x="1394" y="470"/>
                    <a:pt x="1432" y="513"/>
                  </a:cubicBezTo>
                  <a:cubicBezTo>
                    <a:pt x="1470" y="556"/>
                    <a:pt x="1527" y="730"/>
                    <a:pt x="1568" y="777"/>
                  </a:cubicBezTo>
                  <a:cubicBezTo>
                    <a:pt x="1609" y="824"/>
                    <a:pt x="1638" y="834"/>
                    <a:pt x="1676" y="793"/>
                  </a:cubicBezTo>
                  <a:cubicBezTo>
                    <a:pt x="1714" y="752"/>
                    <a:pt x="1753" y="549"/>
                    <a:pt x="1796" y="533"/>
                  </a:cubicBezTo>
                  <a:cubicBezTo>
                    <a:pt x="1839" y="517"/>
                    <a:pt x="1907" y="669"/>
                    <a:pt x="1932" y="697"/>
                  </a:cubicBezTo>
                  <a:cubicBezTo>
                    <a:pt x="1957" y="725"/>
                    <a:pt x="1942" y="700"/>
                    <a:pt x="1944" y="701"/>
                  </a:cubicBezTo>
                </a:path>
              </a:pathLst>
            </a:custGeom>
            <a:noFill/>
            <a:ln w="38100" cmpd="sng">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859" name="Line 25"/>
            <p:cNvSpPr>
              <a:spLocks noChangeShapeType="1"/>
            </p:cNvSpPr>
            <p:nvPr/>
          </p:nvSpPr>
          <p:spPr bwMode="auto">
            <a:xfrm>
              <a:off x="1718" y="3659"/>
              <a:ext cx="250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60" name="Line 26"/>
            <p:cNvSpPr>
              <a:spLocks noChangeShapeType="1"/>
            </p:cNvSpPr>
            <p:nvPr/>
          </p:nvSpPr>
          <p:spPr bwMode="auto">
            <a:xfrm flipH="1" flipV="1">
              <a:off x="1733" y="2763"/>
              <a:ext cx="3" cy="8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35846" name="Object 29"/>
            <p:cNvGraphicFramePr>
              <a:graphicFrameLocks noChangeAspect="1"/>
            </p:cNvGraphicFramePr>
            <p:nvPr/>
          </p:nvGraphicFramePr>
          <p:xfrm>
            <a:off x="4365" y="3558"/>
            <a:ext cx="207" cy="177"/>
          </p:xfrm>
          <a:graphic>
            <a:graphicData uri="http://schemas.openxmlformats.org/presentationml/2006/ole">
              <mc:AlternateContent xmlns:mc="http://schemas.openxmlformats.org/markup-compatibility/2006">
                <mc:Choice xmlns:v="urn:schemas-microsoft-com:vml" Requires="v">
                  <p:oleObj spid="_x0000_s33825" name="Equation" r:id="rId9" imgW="126835" imgH="139518" progId="Equation.DSMT4">
                    <p:embed/>
                  </p:oleObj>
                </mc:Choice>
                <mc:Fallback>
                  <p:oleObj name="Equation" r:id="rId9" imgW="126835" imgH="139518" progId="Equation.DSMT4">
                    <p:embed/>
                    <p:pic>
                      <p:nvPicPr>
                        <p:cNvPr id="0" name="Picture 22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65" y="3558"/>
                          <a:ext cx="207" cy="17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5861" name="Line 30"/>
            <p:cNvSpPr>
              <a:spLocks noChangeShapeType="1"/>
            </p:cNvSpPr>
            <p:nvPr/>
          </p:nvSpPr>
          <p:spPr bwMode="auto">
            <a:xfrm flipV="1">
              <a:off x="2156" y="3768"/>
              <a:ext cx="0" cy="268"/>
            </a:xfrm>
            <a:prstGeom prst="line">
              <a:avLst/>
            </a:prstGeom>
            <a:noFill/>
            <a:ln w="12700">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35862" name="Line 31"/>
            <p:cNvSpPr>
              <a:spLocks noChangeShapeType="1"/>
            </p:cNvSpPr>
            <p:nvPr/>
          </p:nvSpPr>
          <p:spPr bwMode="auto">
            <a:xfrm flipV="1">
              <a:off x="2452" y="3776"/>
              <a:ext cx="0" cy="268"/>
            </a:xfrm>
            <a:prstGeom prst="line">
              <a:avLst/>
            </a:prstGeom>
            <a:noFill/>
            <a:ln w="12700">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35863" name="Oval 33"/>
            <p:cNvSpPr>
              <a:spLocks noChangeArrowheads="1"/>
            </p:cNvSpPr>
            <p:nvPr/>
          </p:nvSpPr>
          <p:spPr bwMode="auto">
            <a:xfrm>
              <a:off x="2416" y="3632"/>
              <a:ext cx="52" cy="52"/>
            </a:xfrm>
            <a:prstGeom prst="ellipse">
              <a:avLst/>
            </a:prstGeom>
            <a:solidFill>
              <a:srgbClr val="66FFFF"/>
            </a:solidFill>
            <a:ln w="19050">
              <a:solidFill>
                <a:schemeClr val="tx1"/>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5864" name="Oval 34"/>
            <p:cNvSpPr>
              <a:spLocks noChangeArrowheads="1"/>
            </p:cNvSpPr>
            <p:nvPr/>
          </p:nvSpPr>
          <p:spPr bwMode="auto">
            <a:xfrm>
              <a:off x="2140" y="3624"/>
              <a:ext cx="52" cy="52"/>
            </a:xfrm>
            <a:prstGeom prst="ellipse">
              <a:avLst/>
            </a:prstGeom>
            <a:solidFill>
              <a:srgbClr val="66FFFF"/>
            </a:solidFill>
            <a:ln w="19050">
              <a:solidFill>
                <a:schemeClr val="tx1"/>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graphicFrame>
          <p:nvGraphicFramePr>
            <p:cNvPr id="35847" name="Object 35"/>
            <p:cNvGraphicFramePr>
              <a:graphicFrameLocks noChangeAspect="1"/>
            </p:cNvGraphicFramePr>
            <p:nvPr/>
          </p:nvGraphicFramePr>
          <p:xfrm>
            <a:off x="1919" y="4020"/>
            <a:ext cx="234" cy="206"/>
          </p:xfrm>
          <a:graphic>
            <a:graphicData uri="http://schemas.openxmlformats.org/presentationml/2006/ole">
              <mc:AlternateContent xmlns:mc="http://schemas.openxmlformats.org/markup-compatibility/2006">
                <mc:Choice xmlns:v="urn:schemas-microsoft-com:vml" Requires="v">
                  <p:oleObj spid="_x0000_s33826" name="Equation" r:id="rId11" imgW="203112" imgH="228501" progId="Equation.DSMT4">
                    <p:embed/>
                  </p:oleObj>
                </mc:Choice>
                <mc:Fallback>
                  <p:oleObj name="Equation" r:id="rId11" imgW="203112" imgH="228501" progId="Equation.DSMT4">
                    <p:embed/>
                    <p:pic>
                      <p:nvPicPr>
                        <p:cNvPr id="0" name="Picture 22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19" y="4020"/>
                          <a:ext cx="234" cy="2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848" name="Object 36"/>
            <p:cNvGraphicFramePr>
              <a:graphicFrameLocks noChangeAspect="1"/>
            </p:cNvGraphicFramePr>
            <p:nvPr/>
          </p:nvGraphicFramePr>
          <p:xfrm>
            <a:off x="2444" y="4024"/>
            <a:ext cx="249" cy="206"/>
          </p:xfrm>
          <a:graphic>
            <a:graphicData uri="http://schemas.openxmlformats.org/presentationml/2006/ole">
              <mc:AlternateContent xmlns:mc="http://schemas.openxmlformats.org/markup-compatibility/2006">
                <mc:Choice xmlns:v="urn:schemas-microsoft-com:vml" Requires="v">
                  <p:oleObj spid="_x0000_s33827" name="Equation" r:id="rId13" imgW="215806" imgH="228501" progId="Equation.DSMT4">
                    <p:embed/>
                  </p:oleObj>
                </mc:Choice>
                <mc:Fallback>
                  <p:oleObj name="Equation" r:id="rId13" imgW="215806" imgH="228501" progId="Equation.DSMT4">
                    <p:embed/>
                    <p:pic>
                      <p:nvPicPr>
                        <p:cNvPr id="0" name="Picture 22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444" y="4024"/>
                          <a:ext cx="249" cy="2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35844" name="Object 38"/>
          <p:cNvGraphicFramePr>
            <a:graphicFrameLocks noChangeAspect="1"/>
          </p:cNvGraphicFramePr>
          <p:nvPr/>
        </p:nvGraphicFramePr>
        <p:xfrm>
          <a:off x="5627689" y="2522539"/>
          <a:ext cx="1493837" cy="1006475"/>
        </p:xfrm>
        <a:graphic>
          <a:graphicData uri="http://schemas.openxmlformats.org/presentationml/2006/ole">
            <mc:AlternateContent xmlns:mc="http://schemas.openxmlformats.org/markup-compatibility/2006">
              <mc:Choice xmlns:v="urn:schemas-microsoft-com:vml" Requires="v">
                <p:oleObj spid="_x0000_s33828" name="Equation" r:id="rId15" imgW="710891" imgH="482391" progId="Equation.DSMT4">
                  <p:embed/>
                </p:oleObj>
              </mc:Choice>
              <mc:Fallback>
                <p:oleObj name="Equation" r:id="rId15" imgW="710891" imgH="482391" progId="Equation.DSMT4">
                  <p:embed/>
                  <p:pic>
                    <p:nvPicPr>
                      <p:cNvPr id="0" name="Picture 22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627689" y="2522539"/>
                        <a:ext cx="1493837" cy="1006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38</a:t>
            </a:fld>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a:xfrm>
            <a:off x="3479800" y="157164"/>
            <a:ext cx="5118100" cy="574357"/>
          </a:xfrm>
        </p:spPr>
        <p:txBody>
          <a:bodyPr/>
          <a:lstStyle/>
          <a:p>
            <a:pPr eaLnBrk="1" hangingPunct="1">
              <a:defRPr/>
            </a:pPr>
            <a:r>
              <a:rPr lang="en-US" sz="3600" b="1" dirty="0">
                <a:solidFill>
                  <a:srgbClr val="FF9933"/>
                </a:solidFill>
                <a:effectLst>
                  <a:outerShdw blurRad="38100" dist="38100" dir="2700000" algn="tl">
                    <a:srgbClr val="C0C0C0"/>
                  </a:outerShdw>
                </a:effectLst>
              </a:rPr>
              <a:t>Circular Patch (cont.)</a:t>
            </a:r>
          </a:p>
        </p:txBody>
      </p:sp>
      <p:sp>
        <p:nvSpPr>
          <p:cNvPr id="36873"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6874"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6875"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6876"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6877" name="Rectangle 7"/>
          <p:cNvSpPr>
            <a:spLocks noChangeArrowheads="1"/>
          </p:cNvSpPr>
          <p:nvPr/>
        </p:nvSpPr>
        <p:spPr bwMode="auto">
          <a:xfrm>
            <a:off x="4303714" y="1276351"/>
            <a:ext cx="74219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lnSpc>
                <a:spcPct val="90000"/>
              </a:lnSpc>
              <a:spcBef>
                <a:spcPct val="20000"/>
              </a:spcBef>
            </a:pPr>
            <a:r>
              <a:rPr lang="en-US" altLang="en-US" sz="2000" b="0">
                <a:solidFill>
                  <a:srgbClr val="0000FF"/>
                </a:solidFill>
              </a:rPr>
              <a:t>Hence</a:t>
            </a:r>
          </a:p>
        </p:txBody>
      </p:sp>
      <p:sp>
        <p:nvSpPr>
          <p:cNvPr id="36878" name="Rectangle 10"/>
          <p:cNvSpPr>
            <a:spLocks noChangeArrowheads="1"/>
          </p:cNvSpPr>
          <p:nvPr/>
        </p:nvSpPr>
        <p:spPr bwMode="auto">
          <a:xfrm>
            <a:off x="4378325" y="2371725"/>
            <a:ext cx="2682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lnSpc>
                <a:spcPct val="90000"/>
              </a:lnSpc>
              <a:spcBef>
                <a:spcPct val="20000"/>
              </a:spcBef>
            </a:pPr>
            <a:r>
              <a:rPr lang="en-US" altLang="en-US" sz="2000" b="0">
                <a:solidFill>
                  <a:srgbClr val="0000FF"/>
                </a:solidFill>
              </a:rPr>
              <a:t>so</a:t>
            </a:r>
          </a:p>
        </p:txBody>
      </p:sp>
      <p:graphicFrame>
        <p:nvGraphicFramePr>
          <p:cNvPr id="36866" name="Object 24"/>
          <p:cNvGraphicFramePr>
            <a:graphicFrameLocks noChangeAspect="1"/>
          </p:cNvGraphicFramePr>
          <p:nvPr>
            <p:extLst>
              <p:ext uri="{D42A27DB-BD31-4B8C-83A1-F6EECF244321}">
                <p14:modId xmlns:p14="http://schemas.microsoft.com/office/powerpoint/2010/main" val="3307223424"/>
              </p:ext>
            </p:extLst>
          </p:nvPr>
        </p:nvGraphicFramePr>
        <p:xfrm>
          <a:off x="5354639" y="1114426"/>
          <a:ext cx="1455737" cy="646113"/>
        </p:xfrm>
        <a:graphic>
          <a:graphicData uri="http://schemas.openxmlformats.org/presentationml/2006/ole">
            <mc:AlternateContent xmlns:mc="http://schemas.openxmlformats.org/markup-compatibility/2006">
              <mc:Choice xmlns:v="urn:schemas-microsoft-com:vml" Requires="v">
                <p:oleObj spid="_x0000_s34835" name="Equation" r:id="rId3" imgW="533169" imgH="241195" progId="Equation.DSMT4">
                  <p:embed/>
                </p:oleObj>
              </mc:Choice>
              <mc:Fallback>
                <p:oleObj name="Equation" r:id="rId3" imgW="533169" imgH="241195" progId="Equation.DSMT4">
                  <p:embed/>
                  <p:pic>
                    <p:nvPicPr>
                      <p:cNvPr id="0" name="Picture 1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54639" y="1114426"/>
                        <a:ext cx="1455737" cy="646113"/>
                      </a:xfrm>
                      <a:prstGeom prst="rect">
                        <a:avLst/>
                      </a:prstGeom>
                      <a:solidFill>
                        <a:srgbClr val="CCFFFF"/>
                      </a:solidFill>
                    </p:spPr>
                  </p:pic>
                </p:oleObj>
              </mc:Fallback>
            </mc:AlternateContent>
          </a:graphicData>
        </a:graphic>
      </p:graphicFrame>
      <p:graphicFrame>
        <p:nvGraphicFramePr>
          <p:cNvPr id="36867" name="Object 25"/>
          <p:cNvGraphicFramePr>
            <a:graphicFrameLocks noChangeAspect="1"/>
          </p:cNvGraphicFramePr>
          <p:nvPr>
            <p:extLst>
              <p:ext uri="{D42A27DB-BD31-4B8C-83A1-F6EECF244321}">
                <p14:modId xmlns:p14="http://schemas.microsoft.com/office/powerpoint/2010/main" val="2338590719"/>
              </p:ext>
            </p:extLst>
          </p:nvPr>
        </p:nvGraphicFramePr>
        <p:xfrm>
          <a:off x="5119688" y="2062163"/>
          <a:ext cx="2306637" cy="1033462"/>
        </p:xfrm>
        <a:graphic>
          <a:graphicData uri="http://schemas.openxmlformats.org/presentationml/2006/ole">
            <mc:AlternateContent xmlns:mc="http://schemas.openxmlformats.org/markup-compatibility/2006">
              <mc:Choice xmlns:v="urn:schemas-microsoft-com:vml" Requires="v">
                <p:oleObj spid="_x0000_s34836" name="Equation" r:id="rId5" imgW="1015920" imgH="457200" progId="Equation.DSMT4">
                  <p:embed/>
                </p:oleObj>
              </mc:Choice>
              <mc:Fallback>
                <p:oleObj name="Equation" r:id="rId5" imgW="1015920" imgH="457200" progId="Equation.DSMT4">
                  <p:embed/>
                  <p:pic>
                    <p:nvPicPr>
                      <p:cNvPr id="0" name="Picture 129"/>
                      <p:cNvPicPr>
                        <a:picLocks noChangeAspect="1" noChangeArrowheads="1"/>
                      </p:cNvPicPr>
                      <p:nvPr/>
                    </p:nvPicPr>
                    <p:blipFill>
                      <a:blip r:embed="rId6"/>
                      <a:srcRect/>
                      <a:stretch>
                        <a:fillRect/>
                      </a:stretch>
                    </p:blipFill>
                    <p:spPr bwMode="auto">
                      <a:xfrm>
                        <a:off x="5119688" y="2062163"/>
                        <a:ext cx="2306637" cy="1033462"/>
                      </a:xfrm>
                      <a:prstGeom prst="rect">
                        <a:avLst/>
                      </a:prstGeom>
                      <a:solidFill>
                        <a:srgbClr val="CCFFFF"/>
                      </a:solidFill>
                    </p:spPr>
                  </p:pic>
                </p:oleObj>
              </mc:Fallback>
            </mc:AlternateContent>
          </a:graphicData>
        </a:graphic>
      </p:graphicFrame>
      <p:sp>
        <p:nvSpPr>
          <p:cNvPr id="36879" name="Rectangle 27"/>
          <p:cNvSpPr>
            <a:spLocks noChangeArrowheads="1"/>
          </p:cNvSpPr>
          <p:nvPr/>
        </p:nvSpPr>
        <p:spPr bwMode="auto">
          <a:xfrm>
            <a:off x="1874471" y="3681464"/>
            <a:ext cx="500335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lnSpc>
                <a:spcPct val="90000"/>
              </a:lnSpc>
              <a:spcBef>
                <a:spcPct val="20000"/>
              </a:spcBef>
            </a:pPr>
            <a:r>
              <a:rPr lang="en-US" altLang="en-US" sz="2000" b="0" dirty="0">
                <a:solidFill>
                  <a:srgbClr val="0000FF"/>
                </a:solidFill>
              </a:rPr>
              <a:t>Dominant mode (lowest frequency) is TM</a:t>
            </a:r>
            <a:r>
              <a:rPr lang="en-US" altLang="en-US" sz="2000" b="0" baseline="-25000" dirty="0">
                <a:solidFill>
                  <a:srgbClr val="0000FF"/>
                </a:solidFill>
              </a:rPr>
              <a:t>11</a:t>
            </a:r>
            <a:r>
              <a:rPr lang="en-US" altLang="en-US" sz="2000" b="0" dirty="0">
                <a:solidFill>
                  <a:srgbClr val="0000FF"/>
                </a:solidFill>
              </a:rPr>
              <a:t>:</a:t>
            </a:r>
          </a:p>
        </p:txBody>
      </p:sp>
      <p:graphicFrame>
        <p:nvGraphicFramePr>
          <p:cNvPr id="36868" name="Object 28"/>
          <p:cNvGraphicFramePr>
            <a:graphicFrameLocks noChangeAspect="1"/>
          </p:cNvGraphicFramePr>
          <p:nvPr>
            <p:extLst>
              <p:ext uri="{D42A27DB-BD31-4B8C-83A1-F6EECF244321}">
                <p14:modId xmlns:p14="http://schemas.microsoft.com/office/powerpoint/2010/main" val="370726326"/>
              </p:ext>
            </p:extLst>
          </p:nvPr>
        </p:nvGraphicFramePr>
        <p:xfrm>
          <a:off x="5199063" y="4462463"/>
          <a:ext cx="1309687" cy="447675"/>
        </p:xfrm>
        <a:graphic>
          <a:graphicData uri="http://schemas.openxmlformats.org/presentationml/2006/ole">
            <mc:AlternateContent xmlns:mc="http://schemas.openxmlformats.org/markup-compatibility/2006">
              <mc:Choice xmlns:v="urn:schemas-microsoft-com:vml" Requires="v">
                <p:oleObj spid="_x0000_s34837" name="Equation" r:id="rId7" imgW="672840" imgH="228600" progId="Equation.DSMT4">
                  <p:embed/>
                </p:oleObj>
              </mc:Choice>
              <mc:Fallback>
                <p:oleObj name="Equation" r:id="rId7" imgW="672840" imgH="228600" progId="Equation.DSMT4">
                  <p:embed/>
                  <p:pic>
                    <p:nvPicPr>
                      <p:cNvPr id="0" name="Picture 130"/>
                      <p:cNvPicPr>
                        <a:picLocks noChangeAspect="1" noChangeArrowheads="1"/>
                      </p:cNvPicPr>
                      <p:nvPr/>
                    </p:nvPicPr>
                    <p:blipFill>
                      <a:blip r:embed="rId8"/>
                      <a:srcRect/>
                      <a:stretch>
                        <a:fillRect/>
                      </a:stretch>
                    </p:blipFill>
                    <p:spPr bwMode="auto">
                      <a:xfrm>
                        <a:off x="5199063" y="4462463"/>
                        <a:ext cx="1309687" cy="447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69" name="Object 31"/>
          <p:cNvGraphicFramePr>
            <a:graphicFrameLocks noChangeAspect="1"/>
          </p:cNvGraphicFramePr>
          <p:nvPr>
            <p:extLst>
              <p:ext uri="{D42A27DB-BD31-4B8C-83A1-F6EECF244321}">
                <p14:modId xmlns:p14="http://schemas.microsoft.com/office/powerpoint/2010/main" val="2087069991"/>
              </p:ext>
            </p:extLst>
          </p:nvPr>
        </p:nvGraphicFramePr>
        <p:xfrm>
          <a:off x="4156159" y="5602758"/>
          <a:ext cx="3640137" cy="560387"/>
        </p:xfrm>
        <a:graphic>
          <a:graphicData uri="http://schemas.openxmlformats.org/presentationml/2006/ole">
            <mc:AlternateContent xmlns:mc="http://schemas.openxmlformats.org/markup-compatibility/2006">
              <mc:Choice xmlns:v="urn:schemas-microsoft-com:vml" Requires="v">
                <p:oleObj spid="_x0000_s34838" name="Equation" r:id="rId9" imgW="1574640" imgH="241200" progId="Equation.DSMT4">
                  <p:embed/>
                </p:oleObj>
              </mc:Choice>
              <mc:Fallback>
                <p:oleObj name="Equation" r:id="rId9" imgW="1574640" imgH="241200" progId="Equation.DSMT4">
                  <p:embed/>
                  <p:pic>
                    <p:nvPicPr>
                      <p:cNvPr id="0" name="Picture 13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56159" y="5602758"/>
                        <a:ext cx="3640137" cy="560387"/>
                      </a:xfrm>
                      <a:prstGeom prst="rect">
                        <a:avLst/>
                      </a:prstGeom>
                      <a:solidFill>
                        <a:srgbClr val="CCFFFF"/>
                      </a:solidFill>
                    </p:spPr>
                  </p:pic>
                </p:oleObj>
              </mc:Fallback>
            </mc:AlternateContent>
          </a:graphicData>
        </a:graphic>
      </p:graphicFrame>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39</a:t>
            </a:fld>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491935663"/>
              </p:ext>
            </p:extLst>
          </p:nvPr>
        </p:nvGraphicFramePr>
        <p:xfrm>
          <a:off x="6921499" y="3678237"/>
          <a:ext cx="1433313" cy="369887"/>
        </p:xfrm>
        <a:graphic>
          <a:graphicData uri="http://schemas.openxmlformats.org/presentationml/2006/ole">
            <mc:AlternateContent xmlns:mc="http://schemas.openxmlformats.org/markup-compatibility/2006">
              <mc:Choice xmlns:v="urn:schemas-microsoft-com:vml" Requires="v">
                <p:oleObj spid="_x0000_s34839" name="Equation" r:id="rId11" imgW="787320" imgH="203040" progId="Equation.DSMT4">
                  <p:embed/>
                </p:oleObj>
              </mc:Choice>
              <mc:Fallback>
                <p:oleObj name="Equation" r:id="rId11" imgW="787320" imgH="203040" progId="Equation.DSMT4">
                  <p:embed/>
                  <p:pic>
                    <p:nvPicPr>
                      <p:cNvPr id="0" name=""/>
                      <p:cNvPicPr/>
                      <p:nvPr/>
                    </p:nvPicPr>
                    <p:blipFill>
                      <a:blip r:embed="rId12"/>
                      <a:stretch>
                        <a:fillRect/>
                      </a:stretch>
                    </p:blipFill>
                    <p:spPr>
                      <a:xfrm>
                        <a:off x="6921499" y="3678237"/>
                        <a:ext cx="1433313" cy="369887"/>
                      </a:xfrm>
                      <a:prstGeom prst="rect">
                        <a:avLst/>
                      </a:prstGeom>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idx="4294967295"/>
          </p:nvPr>
        </p:nvSpPr>
        <p:spPr>
          <a:xfrm>
            <a:off x="1608138" y="196851"/>
            <a:ext cx="9415462" cy="628649"/>
          </a:xfrm>
        </p:spPr>
        <p:txBody>
          <a:bodyPr/>
          <a:lstStyle/>
          <a:p>
            <a:pPr eaLnBrk="1" hangingPunct="1">
              <a:defRPr/>
            </a:pPr>
            <a:r>
              <a:rPr lang="en-US" sz="3600" b="1" dirty="0">
                <a:solidFill>
                  <a:srgbClr val="FF9933"/>
                </a:solidFill>
                <a:effectLst>
                  <a:outerShdw blurRad="38100" dist="38100" dir="2700000" algn="tl">
                    <a:srgbClr val="C0C0C0"/>
                  </a:outerShdw>
                </a:effectLst>
              </a:rPr>
              <a:t>Review of Equivalence Principle (cont.)</a:t>
            </a:r>
          </a:p>
        </p:txBody>
      </p:sp>
      <p:sp>
        <p:nvSpPr>
          <p:cNvPr id="1042"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043"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044"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1045"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4</a:t>
            </a:fld>
            <a:endParaRPr lang="en-US" dirty="0"/>
          </a:p>
        </p:txBody>
      </p:sp>
      <p:sp>
        <p:nvSpPr>
          <p:cNvPr id="6" name="Rectangle 7">
            <a:extLst>
              <a:ext uri="{FF2B5EF4-FFF2-40B4-BE49-F238E27FC236}">
                <a16:creationId xmlns:a16="http://schemas.microsoft.com/office/drawing/2014/main" id="{888A9073-FB9C-A989-68CA-57215FA4539D}"/>
              </a:ext>
            </a:extLst>
          </p:cNvPr>
          <p:cNvSpPr>
            <a:spLocks noChangeArrowheads="1"/>
          </p:cNvSpPr>
          <p:nvPr/>
        </p:nvSpPr>
        <p:spPr bwMode="auto">
          <a:xfrm>
            <a:off x="804864" y="1373189"/>
            <a:ext cx="516413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0000FF"/>
                </a:solidFill>
              </a:rPr>
              <a:t>A common choice (free space inside):</a:t>
            </a:r>
          </a:p>
        </p:txBody>
      </p:sp>
      <p:grpSp>
        <p:nvGrpSpPr>
          <p:cNvPr id="8" name="Group 7">
            <a:extLst>
              <a:ext uri="{FF2B5EF4-FFF2-40B4-BE49-F238E27FC236}">
                <a16:creationId xmlns:a16="http://schemas.microsoft.com/office/drawing/2014/main" id="{2298734B-78DD-8EED-8A51-A21EA821D673}"/>
              </a:ext>
            </a:extLst>
          </p:cNvPr>
          <p:cNvGrpSpPr/>
          <p:nvPr/>
        </p:nvGrpSpPr>
        <p:grpSpPr>
          <a:xfrm>
            <a:off x="3903534" y="2026852"/>
            <a:ext cx="4021138" cy="4383088"/>
            <a:chOff x="3903534" y="2026852"/>
            <a:chExt cx="4021138" cy="4383088"/>
          </a:xfrm>
        </p:grpSpPr>
        <p:sp>
          <p:nvSpPr>
            <p:cNvPr id="1054" name="Freeform 18"/>
            <p:cNvSpPr>
              <a:spLocks/>
            </p:cNvSpPr>
            <p:nvPr/>
          </p:nvSpPr>
          <p:spPr bwMode="auto">
            <a:xfrm>
              <a:off x="3903534" y="2598352"/>
              <a:ext cx="2616200" cy="3276600"/>
            </a:xfrm>
            <a:custGeom>
              <a:avLst/>
              <a:gdLst>
                <a:gd name="T0" fmla="*/ 2147483647 w 1016"/>
                <a:gd name="T1" fmla="*/ 0 h 824"/>
                <a:gd name="T2" fmla="*/ 2147483647 w 1016"/>
                <a:gd name="T3" fmla="*/ 2147483647 h 824"/>
                <a:gd name="T4" fmla="*/ 2147483647 w 1016"/>
                <a:gd name="T5" fmla="*/ 2147483647 h 824"/>
                <a:gd name="T6" fmla="*/ 2147483647 w 1016"/>
                <a:gd name="T7" fmla="*/ 2147483647 h 824"/>
                <a:gd name="T8" fmla="*/ 2147483647 w 1016"/>
                <a:gd name="T9" fmla="*/ 2147483647 h 824"/>
                <a:gd name="T10" fmla="*/ 2147483647 w 1016"/>
                <a:gd name="T11" fmla="*/ 2147483647 h 824"/>
                <a:gd name="T12" fmla="*/ 2147483647 w 1016"/>
                <a:gd name="T13" fmla="*/ 2147483647 h 824"/>
                <a:gd name="T14" fmla="*/ 2147483647 w 1016"/>
                <a:gd name="T15" fmla="*/ 2147483647 h 824"/>
                <a:gd name="T16" fmla="*/ 2147483647 w 1016"/>
                <a:gd name="T17" fmla="*/ 2147483647 h 824"/>
                <a:gd name="T18" fmla="*/ 2147483647 w 1016"/>
                <a:gd name="T19" fmla="*/ 0 h 8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16"/>
                <a:gd name="T31" fmla="*/ 0 h 824"/>
                <a:gd name="T32" fmla="*/ 1016 w 1016"/>
                <a:gd name="T33" fmla="*/ 824 h 8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16" h="824">
                  <a:moveTo>
                    <a:pt x="336" y="0"/>
                  </a:moveTo>
                  <a:cubicBezTo>
                    <a:pt x="184" y="16"/>
                    <a:pt x="96" y="112"/>
                    <a:pt x="48" y="192"/>
                  </a:cubicBezTo>
                  <a:cubicBezTo>
                    <a:pt x="0" y="272"/>
                    <a:pt x="40" y="384"/>
                    <a:pt x="48" y="480"/>
                  </a:cubicBezTo>
                  <a:cubicBezTo>
                    <a:pt x="56" y="576"/>
                    <a:pt x="48" y="712"/>
                    <a:pt x="96" y="768"/>
                  </a:cubicBezTo>
                  <a:cubicBezTo>
                    <a:pt x="144" y="824"/>
                    <a:pt x="232" y="816"/>
                    <a:pt x="336" y="816"/>
                  </a:cubicBezTo>
                  <a:cubicBezTo>
                    <a:pt x="440" y="816"/>
                    <a:pt x="614" y="791"/>
                    <a:pt x="720" y="768"/>
                  </a:cubicBezTo>
                  <a:cubicBezTo>
                    <a:pt x="826" y="745"/>
                    <a:pt x="928" y="756"/>
                    <a:pt x="972" y="677"/>
                  </a:cubicBezTo>
                  <a:cubicBezTo>
                    <a:pt x="1016" y="598"/>
                    <a:pt x="1014" y="398"/>
                    <a:pt x="987" y="296"/>
                  </a:cubicBezTo>
                  <a:cubicBezTo>
                    <a:pt x="960" y="194"/>
                    <a:pt x="916" y="111"/>
                    <a:pt x="808" y="62"/>
                  </a:cubicBezTo>
                  <a:cubicBezTo>
                    <a:pt x="700" y="13"/>
                    <a:pt x="434" y="13"/>
                    <a:pt x="336" y="0"/>
                  </a:cubicBezTo>
                  <a:close/>
                </a:path>
              </a:pathLst>
            </a:custGeom>
            <a:noFill/>
            <a:ln w="19050" cap="flat" cmpd="sng">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aphicFrame>
          <p:nvGraphicFramePr>
            <p:cNvPr id="1029" name="Object 19"/>
            <p:cNvGraphicFramePr>
              <a:graphicFrameLocks noChangeAspect="1"/>
            </p:cNvGraphicFramePr>
            <p:nvPr>
              <p:extLst>
                <p:ext uri="{D42A27DB-BD31-4B8C-83A1-F6EECF244321}">
                  <p14:modId xmlns:p14="http://schemas.microsoft.com/office/powerpoint/2010/main" val="88069485"/>
                </p:ext>
              </p:extLst>
            </p:nvPr>
          </p:nvGraphicFramePr>
          <p:xfrm>
            <a:off x="6953122" y="3084127"/>
            <a:ext cx="971550" cy="444500"/>
          </p:xfrm>
          <a:graphic>
            <a:graphicData uri="http://schemas.openxmlformats.org/presentationml/2006/ole">
              <mc:AlternateContent xmlns:mc="http://schemas.openxmlformats.org/markup-compatibility/2006">
                <mc:Choice xmlns:v="urn:schemas-microsoft-com:vml" Requires="v">
                  <p:oleObj spid="_x0000_s2082" name="Equation" r:id="rId3" imgW="444307" imgH="203112" progId="Equation.DSMT4">
                    <p:embed/>
                  </p:oleObj>
                </mc:Choice>
                <mc:Fallback>
                  <p:oleObj name="Equation" r:id="rId3" imgW="444307" imgH="203112" progId="Equation.DSMT4">
                    <p:embed/>
                    <p:pic>
                      <p:nvPicPr>
                        <p:cNvPr id="1029" name="Object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53122" y="3084127"/>
                          <a:ext cx="971550"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0" name="Object 20"/>
            <p:cNvGraphicFramePr>
              <a:graphicFrameLocks noChangeAspect="1"/>
            </p:cNvGraphicFramePr>
            <p:nvPr>
              <p:extLst>
                <p:ext uri="{D42A27DB-BD31-4B8C-83A1-F6EECF244321}">
                  <p14:modId xmlns:p14="http://schemas.microsoft.com/office/powerpoint/2010/main" val="241214595"/>
                </p:ext>
              </p:extLst>
            </p:nvPr>
          </p:nvGraphicFramePr>
          <p:xfrm>
            <a:off x="6567359" y="5084377"/>
            <a:ext cx="1096963" cy="458788"/>
          </p:xfrm>
          <a:graphic>
            <a:graphicData uri="http://schemas.openxmlformats.org/presentationml/2006/ole">
              <mc:AlternateContent xmlns:mc="http://schemas.openxmlformats.org/markup-compatibility/2006">
                <mc:Choice xmlns:v="urn:schemas-microsoft-com:vml" Requires="v">
                  <p:oleObj spid="_x0000_s2083" name="Equation" r:id="rId5" imgW="545760" imgH="228600" progId="Equation.DSMT4">
                    <p:embed/>
                  </p:oleObj>
                </mc:Choice>
                <mc:Fallback>
                  <p:oleObj name="Equation" r:id="rId5" imgW="545760" imgH="228600" progId="Equation.DSMT4">
                    <p:embed/>
                    <p:pic>
                      <p:nvPicPr>
                        <p:cNvPr id="1030" name="Object 20"/>
                        <p:cNvPicPr>
                          <a:picLocks noChangeAspect="1" noChangeArrowheads="1"/>
                        </p:cNvPicPr>
                        <p:nvPr/>
                      </p:nvPicPr>
                      <p:blipFill>
                        <a:blip r:embed="rId6"/>
                        <a:srcRect/>
                        <a:stretch>
                          <a:fillRect/>
                        </a:stretch>
                      </p:blipFill>
                      <p:spPr bwMode="auto">
                        <a:xfrm>
                          <a:off x="6567359" y="5084377"/>
                          <a:ext cx="1096963" cy="458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56" name="Line 22"/>
            <p:cNvSpPr>
              <a:spLocks noChangeShapeType="1"/>
            </p:cNvSpPr>
            <p:nvPr/>
          </p:nvSpPr>
          <p:spPr bwMode="auto">
            <a:xfrm flipH="1" flipV="1">
              <a:off x="4716334" y="2604702"/>
              <a:ext cx="406400" cy="3810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57" name="Line 23"/>
            <p:cNvSpPr>
              <a:spLocks noChangeShapeType="1"/>
            </p:cNvSpPr>
            <p:nvPr/>
          </p:nvSpPr>
          <p:spPr bwMode="auto">
            <a:xfrm flipH="1" flipV="1">
              <a:off x="5591047" y="2723765"/>
              <a:ext cx="482600" cy="15240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58" name="Line 24"/>
            <p:cNvSpPr>
              <a:spLocks noChangeShapeType="1"/>
            </p:cNvSpPr>
            <p:nvPr/>
          </p:nvSpPr>
          <p:spPr bwMode="auto">
            <a:xfrm flipH="1" flipV="1">
              <a:off x="5762497" y="2793615"/>
              <a:ext cx="314325" cy="10160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031" name="Object 26"/>
            <p:cNvGraphicFramePr>
              <a:graphicFrameLocks noChangeAspect="1"/>
            </p:cNvGraphicFramePr>
            <p:nvPr>
              <p:extLst>
                <p:ext uri="{D42A27DB-BD31-4B8C-83A1-F6EECF244321}">
                  <p14:modId xmlns:p14="http://schemas.microsoft.com/office/powerpoint/2010/main" val="2551442635"/>
                </p:ext>
              </p:extLst>
            </p:nvPr>
          </p:nvGraphicFramePr>
          <p:xfrm>
            <a:off x="4705222" y="4939915"/>
            <a:ext cx="752475" cy="457200"/>
          </p:xfrm>
          <a:graphic>
            <a:graphicData uri="http://schemas.openxmlformats.org/presentationml/2006/ole">
              <mc:AlternateContent xmlns:mc="http://schemas.openxmlformats.org/markup-compatibility/2006">
                <mc:Choice xmlns:v="urn:schemas-microsoft-com:vml" Requires="v">
                  <p:oleObj spid="_x0000_s2084" name="Equation" r:id="rId7" imgW="355292" imgH="215713" progId="Equation.DSMT4">
                    <p:embed/>
                  </p:oleObj>
                </mc:Choice>
                <mc:Fallback>
                  <p:oleObj name="Equation" r:id="rId7" imgW="355292" imgH="215713" progId="Equation.DSMT4">
                    <p:embed/>
                    <p:pic>
                      <p:nvPicPr>
                        <p:cNvPr id="1031" name="Object 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05222" y="4939915"/>
                          <a:ext cx="752475"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59" name="Line 27"/>
            <p:cNvSpPr>
              <a:spLocks noChangeShapeType="1"/>
            </p:cNvSpPr>
            <p:nvPr/>
          </p:nvSpPr>
          <p:spPr bwMode="auto">
            <a:xfrm>
              <a:off x="6284784" y="5533640"/>
              <a:ext cx="196850" cy="296862"/>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032" name="Object 28"/>
            <p:cNvGraphicFramePr>
              <a:graphicFrameLocks noChangeAspect="1"/>
            </p:cNvGraphicFramePr>
            <p:nvPr>
              <p:extLst>
                <p:ext uri="{D42A27DB-BD31-4B8C-83A1-F6EECF244321}">
                  <p14:modId xmlns:p14="http://schemas.microsoft.com/office/powerpoint/2010/main" val="477597264"/>
                </p:ext>
              </p:extLst>
            </p:nvPr>
          </p:nvGraphicFramePr>
          <p:xfrm>
            <a:off x="6480047" y="5878127"/>
            <a:ext cx="331787" cy="531813"/>
          </p:xfrm>
          <a:graphic>
            <a:graphicData uri="http://schemas.openxmlformats.org/presentationml/2006/ole">
              <mc:AlternateContent xmlns:mc="http://schemas.openxmlformats.org/markup-compatibility/2006">
                <mc:Choice xmlns:v="urn:schemas-microsoft-com:vml" Requires="v">
                  <p:oleObj spid="_x0000_s2085" name="Equation" r:id="rId9" imgW="126835" imgH="202936" progId="Equation.DSMT4">
                    <p:embed/>
                  </p:oleObj>
                </mc:Choice>
                <mc:Fallback>
                  <p:oleObj name="Equation" r:id="rId9" imgW="126835" imgH="202936" progId="Equation.DSMT4">
                    <p:embed/>
                    <p:pic>
                      <p:nvPicPr>
                        <p:cNvPr id="1032" name="Object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80047" y="5878127"/>
                          <a:ext cx="331787" cy="531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3" name="Object 29"/>
            <p:cNvGraphicFramePr>
              <a:graphicFrameLocks noChangeAspect="1"/>
            </p:cNvGraphicFramePr>
            <p:nvPr>
              <p:extLst>
                <p:ext uri="{D42A27DB-BD31-4B8C-83A1-F6EECF244321}">
                  <p14:modId xmlns:p14="http://schemas.microsoft.com/office/powerpoint/2010/main" val="3378373591"/>
                </p:ext>
              </p:extLst>
            </p:nvPr>
          </p:nvGraphicFramePr>
          <p:xfrm>
            <a:off x="4940172" y="2026852"/>
            <a:ext cx="412750" cy="550863"/>
          </p:xfrm>
          <a:graphic>
            <a:graphicData uri="http://schemas.openxmlformats.org/presentationml/2006/ole">
              <mc:AlternateContent xmlns:mc="http://schemas.openxmlformats.org/markup-compatibility/2006">
                <mc:Choice xmlns:v="urn:schemas-microsoft-com:vml" Requires="v">
                  <p:oleObj spid="_x0000_s2086" name="Equation" r:id="rId11" imgW="190417" imgH="253890" progId="Equation.DSMT4">
                    <p:embed/>
                  </p:oleObj>
                </mc:Choice>
                <mc:Fallback>
                  <p:oleObj name="Equation" r:id="rId11" imgW="190417" imgH="253890" progId="Equation.DSMT4">
                    <p:embed/>
                    <p:pic>
                      <p:nvPicPr>
                        <p:cNvPr id="1033" name="Object 2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940172" y="2026852"/>
                          <a:ext cx="412750" cy="550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4" name="Object 30"/>
            <p:cNvGraphicFramePr>
              <a:graphicFrameLocks noChangeAspect="1"/>
            </p:cNvGraphicFramePr>
            <p:nvPr>
              <p:extLst>
                <p:ext uri="{D42A27DB-BD31-4B8C-83A1-F6EECF244321}">
                  <p14:modId xmlns:p14="http://schemas.microsoft.com/office/powerpoint/2010/main" val="2259385638"/>
                </p:ext>
              </p:extLst>
            </p:nvPr>
          </p:nvGraphicFramePr>
          <p:xfrm>
            <a:off x="5941884" y="2217352"/>
            <a:ext cx="466725" cy="466725"/>
          </p:xfrm>
          <a:graphic>
            <a:graphicData uri="http://schemas.openxmlformats.org/presentationml/2006/ole">
              <mc:AlternateContent xmlns:mc="http://schemas.openxmlformats.org/markup-compatibility/2006">
                <mc:Choice xmlns:v="urn:schemas-microsoft-com:vml" Requires="v">
                  <p:oleObj spid="_x0000_s2087" name="Equation" r:id="rId13" imgW="241195" imgH="241195" progId="Equation.DSMT4">
                    <p:embed/>
                  </p:oleObj>
                </mc:Choice>
                <mc:Fallback>
                  <p:oleObj name="Equation" r:id="rId13" imgW="241195" imgH="241195" progId="Equation.DSMT4">
                    <p:embed/>
                    <p:pic>
                      <p:nvPicPr>
                        <p:cNvPr id="1034" name="Object 3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41884" y="2217352"/>
                          <a:ext cx="466725" cy="466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6" name="Object 32"/>
            <p:cNvGraphicFramePr>
              <a:graphicFrameLocks noChangeAspect="1"/>
            </p:cNvGraphicFramePr>
            <p:nvPr>
              <p:extLst>
                <p:ext uri="{D42A27DB-BD31-4B8C-83A1-F6EECF244321}">
                  <p14:modId xmlns:p14="http://schemas.microsoft.com/office/powerpoint/2010/main" val="3355291751"/>
                </p:ext>
              </p:extLst>
            </p:nvPr>
          </p:nvGraphicFramePr>
          <p:xfrm>
            <a:off x="5167184" y="5868602"/>
            <a:ext cx="365125" cy="465138"/>
          </p:xfrm>
          <a:graphic>
            <a:graphicData uri="http://schemas.openxmlformats.org/presentationml/2006/ole">
              <mc:AlternateContent xmlns:mc="http://schemas.openxmlformats.org/markup-compatibility/2006">
                <mc:Choice xmlns:v="urn:schemas-microsoft-com:vml" Requires="v">
                  <p:oleObj spid="_x0000_s2088" name="Equation" r:id="rId15" imgW="139579" imgH="177646" progId="Equation.DSMT4">
                    <p:embed/>
                  </p:oleObj>
                </mc:Choice>
                <mc:Fallback>
                  <p:oleObj name="Equation" r:id="rId15" imgW="139579" imgH="177646" progId="Equation.DSMT4">
                    <p:embed/>
                    <p:pic>
                      <p:nvPicPr>
                        <p:cNvPr id="1036" name="Object 3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167184" y="5868602"/>
                          <a:ext cx="365125" cy="465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a:extLst>
                <a:ext uri="{FF2B5EF4-FFF2-40B4-BE49-F238E27FC236}">
                  <a16:creationId xmlns:a16="http://schemas.microsoft.com/office/drawing/2014/main" id="{D712A079-2527-71F9-1385-526CEC56C646}"/>
                </a:ext>
              </a:extLst>
            </p:cNvPr>
            <p:cNvGraphicFramePr>
              <a:graphicFrameLocks noChangeAspect="1"/>
            </p:cNvGraphicFramePr>
            <p:nvPr>
              <p:extLst>
                <p:ext uri="{D42A27DB-BD31-4B8C-83A1-F6EECF244321}">
                  <p14:modId xmlns:p14="http://schemas.microsoft.com/office/powerpoint/2010/main" val="998235238"/>
                </p:ext>
              </p:extLst>
            </p:nvPr>
          </p:nvGraphicFramePr>
          <p:xfrm>
            <a:off x="4805363" y="3916362"/>
            <a:ext cx="806978" cy="484187"/>
          </p:xfrm>
          <a:graphic>
            <a:graphicData uri="http://schemas.openxmlformats.org/presentationml/2006/ole">
              <mc:AlternateContent xmlns:mc="http://schemas.openxmlformats.org/markup-compatibility/2006">
                <mc:Choice xmlns:v="urn:schemas-microsoft-com:vml" Requires="v">
                  <p:oleObj spid="_x0000_s2089" name="Equation" r:id="rId17" imgW="380880" imgH="228600" progId="Equation.DSMT4">
                    <p:embed/>
                  </p:oleObj>
                </mc:Choice>
                <mc:Fallback>
                  <p:oleObj name="Equation" r:id="rId17" imgW="380880" imgH="228600" progId="Equation.DSMT4">
                    <p:embed/>
                    <p:pic>
                      <p:nvPicPr>
                        <p:cNvPr id="0" name=""/>
                        <p:cNvPicPr/>
                        <p:nvPr/>
                      </p:nvPicPr>
                      <p:blipFill>
                        <a:blip r:embed="rId18"/>
                        <a:stretch>
                          <a:fillRect/>
                        </a:stretch>
                      </p:blipFill>
                      <p:spPr>
                        <a:xfrm>
                          <a:off x="4805363" y="3916362"/>
                          <a:ext cx="806978" cy="484187"/>
                        </a:xfrm>
                        <a:prstGeom prst="rect">
                          <a:avLst/>
                        </a:prstGeom>
                      </p:spPr>
                    </p:pic>
                  </p:oleObj>
                </mc:Fallback>
              </mc:AlternateContent>
            </a:graphicData>
          </a:graphic>
        </p:graphicFrame>
      </p:grpSp>
    </p:spTree>
    <p:extLst>
      <p:ext uri="{BB962C8B-B14F-4D97-AF65-F5344CB8AC3E}">
        <p14:creationId xmlns:p14="http://schemas.microsoft.com/office/powerpoint/2010/main" val="22866223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Rectangle 4"/>
          <p:cNvSpPr>
            <a:spLocks noGrp="1" noChangeArrowheads="1"/>
          </p:cNvSpPr>
          <p:nvPr>
            <p:ph type="title" idx="4294967295"/>
          </p:nvPr>
        </p:nvSpPr>
        <p:spPr>
          <a:xfrm>
            <a:off x="2946400" y="124814"/>
            <a:ext cx="5664200" cy="606709"/>
          </a:xfrm>
        </p:spPr>
        <p:txBody>
          <a:bodyPr/>
          <a:lstStyle/>
          <a:p>
            <a:pPr eaLnBrk="1" hangingPunct="1">
              <a:defRPr/>
            </a:pPr>
            <a:r>
              <a:rPr lang="en-US" sz="3600" b="1" dirty="0">
                <a:solidFill>
                  <a:srgbClr val="FF9933"/>
                </a:solidFill>
                <a:effectLst>
                  <a:outerShdw blurRad="38100" dist="38100" dir="2700000" algn="tl">
                    <a:srgbClr val="C0C0C0"/>
                  </a:outerShdw>
                </a:effectLst>
              </a:rPr>
              <a:t>Circular Patch (cont.)</a:t>
            </a:r>
          </a:p>
        </p:txBody>
      </p:sp>
      <p:sp>
        <p:nvSpPr>
          <p:cNvPr id="37897"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7898"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7899" name="Rectangle 7"/>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7900" name="Rectangle 8"/>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7901" name="Rectangle 9"/>
          <p:cNvSpPr>
            <a:spLocks noChangeArrowheads="1"/>
          </p:cNvSpPr>
          <p:nvPr/>
        </p:nvSpPr>
        <p:spPr bwMode="auto">
          <a:xfrm>
            <a:off x="834809" y="981578"/>
            <a:ext cx="275294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lnSpc>
                <a:spcPct val="90000"/>
              </a:lnSpc>
              <a:spcBef>
                <a:spcPct val="20000"/>
              </a:spcBef>
            </a:pPr>
            <a:r>
              <a:rPr lang="en-US" altLang="en-US" sz="2000" b="0" dirty="0">
                <a:solidFill>
                  <a:srgbClr val="0000FF"/>
                </a:solidFill>
              </a:rPr>
              <a:t>Electric current model:</a:t>
            </a:r>
          </a:p>
        </p:txBody>
      </p:sp>
      <p:sp>
        <p:nvSpPr>
          <p:cNvPr id="37902" name="Rectangle 10"/>
          <p:cNvSpPr>
            <a:spLocks noChangeArrowheads="1"/>
          </p:cNvSpPr>
          <p:nvPr/>
        </p:nvSpPr>
        <p:spPr bwMode="auto">
          <a:xfrm>
            <a:off x="3721888" y="3736258"/>
            <a:ext cx="15295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lnSpc>
                <a:spcPct val="90000"/>
              </a:lnSpc>
              <a:spcBef>
                <a:spcPct val="20000"/>
              </a:spcBef>
            </a:pPr>
            <a:r>
              <a:rPr lang="en-US" altLang="en-US" sz="2000" b="0" dirty="0">
                <a:solidFill>
                  <a:srgbClr val="0000FF"/>
                </a:solidFill>
              </a:rPr>
              <a:t>TM</a:t>
            </a:r>
            <a:r>
              <a:rPr lang="en-US" altLang="en-US" sz="2000" b="0" baseline="-25000" dirty="0">
                <a:solidFill>
                  <a:srgbClr val="0000FF"/>
                </a:solidFill>
              </a:rPr>
              <a:t>11</a:t>
            </a:r>
            <a:r>
              <a:rPr lang="en-US" altLang="en-US" sz="2000" b="0" dirty="0">
                <a:solidFill>
                  <a:srgbClr val="0000FF"/>
                </a:solidFill>
              </a:rPr>
              <a:t> mode:</a:t>
            </a:r>
          </a:p>
        </p:txBody>
      </p:sp>
      <p:graphicFrame>
        <p:nvGraphicFramePr>
          <p:cNvPr id="37890" name="Object 16"/>
          <p:cNvGraphicFramePr>
            <a:graphicFrameLocks noChangeAspect="1"/>
          </p:cNvGraphicFramePr>
          <p:nvPr>
            <p:extLst>
              <p:ext uri="{D42A27DB-BD31-4B8C-83A1-F6EECF244321}">
                <p14:modId xmlns:p14="http://schemas.microsoft.com/office/powerpoint/2010/main" val="480017426"/>
              </p:ext>
            </p:extLst>
          </p:nvPr>
        </p:nvGraphicFramePr>
        <p:xfrm>
          <a:off x="1452913" y="1527309"/>
          <a:ext cx="5886450" cy="1619250"/>
        </p:xfrm>
        <a:graphic>
          <a:graphicData uri="http://schemas.openxmlformats.org/presentationml/2006/ole">
            <mc:AlternateContent xmlns:mc="http://schemas.openxmlformats.org/markup-compatibility/2006">
              <mc:Choice xmlns:v="urn:schemas-microsoft-com:vml" Requires="v">
                <p:oleObj spid="_x0000_s35862" name="Equation" r:id="rId3" imgW="3416040" imgH="939600" progId="Equation.DSMT4">
                  <p:embed/>
                </p:oleObj>
              </mc:Choice>
              <mc:Fallback>
                <p:oleObj name="Equation" r:id="rId3" imgW="3416040" imgH="939600" progId="Equation.DSMT4">
                  <p:embed/>
                  <p:pic>
                    <p:nvPicPr>
                      <p:cNvPr id="0" name="Picture 16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2913" y="1527309"/>
                        <a:ext cx="5886450" cy="161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891" name="Object 17"/>
          <p:cNvGraphicFramePr>
            <a:graphicFrameLocks noChangeAspect="1"/>
          </p:cNvGraphicFramePr>
          <p:nvPr>
            <p:extLst>
              <p:ext uri="{D42A27DB-BD31-4B8C-83A1-F6EECF244321}">
                <p14:modId xmlns:p14="http://schemas.microsoft.com/office/powerpoint/2010/main" val="3583112529"/>
              </p:ext>
            </p:extLst>
          </p:nvPr>
        </p:nvGraphicFramePr>
        <p:xfrm>
          <a:off x="1901524" y="5001547"/>
          <a:ext cx="5992813" cy="898525"/>
        </p:xfrm>
        <a:graphic>
          <a:graphicData uri="http://schemas.openxmlformats.org/presentationml/2006/ole">
            <mc:AlternateContent xmlns:mc="http://schemas.openxmlformats.org/markup-compatibility/2006">
              <mc:Choice xmlns:v="urn:schemas-microsoft-com:vml" Requires="v">
                <p:oleObj spid="_x0000_s35863" name="Equation" r:id="rId5" imgW="3048000" imgH="457200" progId="Equation.DSMT4">
                  <p:embed/>
                </p:oleObj>
              </mc:Choice>
              <mc:Fallback>
                <p:oleObj name="Equation" r:id="rId5" imgW="3048000" imgH="457200" progId="Equation.DSMT4">
                  <p:embed/>
                  <p:pic>
                    <p:nvPicPr>
                      <p:cNvPr id="0" name="Picture 16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1524" y="5001547"/>
                        <a:ext cx="5992813" cy="898525"/>
                      </a:xfrm>
                      <a:prstGeom prst="rect">
                        <a:avLst/>
                      </a:prstGeom>
                      <a:solidFill>
                        <a:srgbClr val="CCFFFF"/>
                      </a:solidFill>
                    </p:spPr>
                  </p:pic>
                </p:oleObj>
              </mc:Fallback>
            </mc:AlternateContent>
          </a:graphicData>
        </a:graphic>
      </p:graphicFrame>
      <p:graphicFrame>
        <p:nvGraphicFramePr>
          <p:cNvPr id="37892" name="Object 18"/>
          <p:cNvGraphicFramePr>
            <a:graphicFrameLocks noChangeAspect="1"/>
          </p:cNvGraphicFramePr>
          <p:nvPr/>
        </p:nvGraphicFramePr>
        <p:xfrm>
          <a:off x="4252948" y="4205005"/>
          <a:ext cx="1481137" cy="422275"/>
        </p:xfrm>
        <a:graphic>
          <a:graphicData uri="http://schemas.openxmlformats.org/presentationml/2006/ole">
            <mc:AlternateContent xmlns:mc="http://schemas.openxmlformats.org/markup-compatibility/2006">
              <mc:Choice xmlns:v="urn:schemas-microsoft-com:vml" Requires="v">
                <p:oleObj spid="_x0000_s35864" name="Equation" r:id="rId7" imgW="710891" imgH="203112" progId="Equation.DSMT4">
                  <p:embed/>
                </p:oleObj>
              </mc:Choice>
              <mc:Fallback>
                <p:oleObj name="Equation" r:id="rId7" imgW="710891" imgH="203112" progId="Equation.DSMT4">
                  <p:embed/>
                  <p:pic>
                    <p:nvPicPr>
                      <p:cNvPr id="0" name="Picture 16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52948" y="4205005"/>
                        <a:ext cx="1481137" cy="422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7903" name="Group 26"/>
          <p:cNvGrpSpPr>
            <a:grpSpLocks/>
          </p:cNvGrpSpPr>
          <p:nvPr/>
        </p:nvGrpSpPr>
        <p:grpSpPr bwMode="auto">
          <a:xfrm>
            <a:off x="7996105" y="2369018"/>
            <a:ext cx="2354263" cy="2214563"/>
            <a:chOff x="2410" y="2808"/>
            <a:chExt cx="1483" cy="1395"/>
          </a:xfrm>
        </p:grpSpPr>
        <p:sp>
          <p:nvSpPr>
            <p:cNvPr id="37905" name="Oval 19"/>
            <p:cNvSpPr>
              <a:spLocks noChangeArrowheads="1"/>
            </p:cNvSpPr>
            <p:nvPr/>
          </p:nvSpPr>
          <p:spPr bwMode="auto">
            <a:xfrm>
              <a:off x="2410" y="3383"/>
              <a:ext cx="844" cy="820"/>
            </a:xfrm>
            <a:prstGeom prst="ellipse">
              <a:avLst/>
            </a:prstGeom>
            <a:solidFill>
              <a:srgbClr val="FF9900"/>
            </a:solidFill>
            <a:ln w="6350" algn="ctr">
              <a:solidFill>
                <a:schemeClr val="tx1"/>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7906" name="Line 21"/>
            <p:cNvSpPr>
              <a:spLocks noChangeShapeType="1"/>
            </p:cNvSpPr>
            <p:nvPr/>
          </p:nvSpPr>
          <p:spPr bwMode="auto">
            <a:xfrm>
              <a:off x="3309" y="3824"/>
              <a:ext cx="323" cy="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07" name="Line 22"/>
            <p:cNvSpPr>
              <a:spLocks noChangeShapeType="1"/>
            </p:cNvSpPr>
            <p:nvPr/>
          </p:nvSpPr>
          <p:spPr bwMode="auto">
            <a:xfrm rot="16200000" flipV="1">
              <a:off x="2643" y="3166"/>
              <a:ext cx="368" cy="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08" name="Line 23"/>
            <p:cNvSpPr>
              <a:spLocks noChangeShapeType="1"/>
            </p:cNvSpPr>
            <p:nvPr/>
          </p:nvSpPr>
          <p:spPr bwMode="auto">
            <a:xfrm>
              <a:off x="2528" y="3812"/>
              <a:ext cx="629"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909" name="Freeform 24"/>
            <p:cNvSpPr>
              <a:spLocks/>
            </p:cNvSpPr>
            <p:nvPr/>
          </p:nvSpPr>
          <p:spPr bwMode="auto">
            <a:xfrm>
              <a:off x="2551" y="3549"/>
              <a:ext cx="553" cy="141"/>
            </a:xfrm>
            <a:custGeom>
              <a:avLst/>
              <a:gdLst>
                <a:gd name="T0" fmla="*/ 0 w 553"/>
                <a:gd name="T1" fmla="*/ 141 h 141"/>
                <a:gd name="T2" fmla="*/ 265 w 553"/>
                <a:gd name="T3" fmla="*/ 4 h 141"/>
                <a:gd name="T4" fmla="*/ 553 w 553"/>
                <a:gd name="T5" fmla="*/ 118 h 141"/>
                <a:gd name="T6" fmla="*/ 0 60000 65536"/>
                <a:gd name="T7" fmla="*/ 0 60000 65536"/>
                <a:gd name="T8" fmla="*/ 0 60000 65536"/>
                <a:gd name="T9" fmla="*/ 0 w 553"/>
                <a:gd name="T10" fmla="*/ 0 h 141"/>
                <a:gd name="T11" fmla="*/ 553 w 553"/>
                <a:gd name="T12" fmla="*/ 141 h 141"/>
              </a:gdLst>
              <a:ahLst/>
              <a:cxnLst>
                <a:cxn ang="T6">
                  <a:pos x="T0" y="T1"/>
                </a:cxn>
                <a:cxn ang="T7">
                  <a:pos x="T2" y="T3"/>
                </a:cxn>
                <a:cxn ang="T8">
                  <a:pos x="T4" y="T5"/>
                </a:cxn>
              </a:cxnLst>
              <a:rect l="T9" t="T10" r="T11" b="T12"/>
              <a:pathLst>
                <a:path w="553" h="141">
                  <a:moveTo>
                    <a:pt x="0" y="141"/>
                  </a:moveTo>
                  <a:cubicBezTo>
                    <a:pt x="86" y="74"/>
                    <a:pt x="173" y="8"/>
                    <a:pt x="265" y="4"/>
                  </a:cubicBezTo>
                  <a:cubicBezTo>
                    <a:pt x="357" y="0"/>
                    <a:pt x="455" y="59"/>
                    <a:pt x="553" y="118"/>
                  </a:cubicBezTo>
                </a:path>
              </a:pathLst>
            </a:custGeom>
            <a:noFill/>
            <a:ln w="28575" cmpd="sng">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7910" name="Freeform 25"/>
            <p:cNvSpPr>
              <a:spLocks/>
            </p:cNvSpPr>
            <p:nvPr/>
          </p:nvSpPr>
          <p:spPr bwMode="auto">
            <a:xfrm flipV="1">
              <a:off x="2551" y="3933"/>
              <a:ext cx="553" cy="141"/>
            </a:xfrm>
            <a:custGeom>
              <a:avLst/>
              <a:gdLst>
                <a:gd name="T0" fmla="*/ 0 w 553"/>
                <a:gd name="T1" fmla="*/ 141 h 141"/>
                <a:gd name="T2" fmla="*/ 265 w 553"/>
                <a:gd name="T3" fmla="*/ 4 h 141"/>
                <a:gd name="T4" fmla="*/ 553 w 553"/>
                <a:gd name="T5" fmla="*/ 118 h 141"/>
                <a:gd name="T6" fmla="*/ 0 60000 65536"/>
                <a:gd name="T7" fmla="*/ 0 60000 65536"/>
                <a:gd name="T8" fmla="*/ 0 60000 65536"/>
                <a:gd name="T9" fmla="*/ 0 w 553"/>
                <a:gd name="T10" fmla="*/ 0 h 141"/>
                <a:gd name="T11" fmla="*/ 553 w 553"/>
                <a:gd name="T12" fmla="*/ 141 h 141"/>
              </a:gdLst>
              <a:ahLst/>
              <a:cxnLst>
                <a:cxn ang="T6">
                  <a:pos x="T0" y="T1"/>
                </a:cxn>
                <a:cxn ang="T7">
                  <a:pos x="T2" y="T3"/>
                </a:cxn>
                <a:cxn ang="T8">
                  <a:pos x="T4" y="T5"/>
                </a:cxn>
              </a:cxnLst>
              <a:rect l="T9" t="T10" r="T11" b="T12"/>
              <a:pathLst>
                <a:path w="553" h="141">
                  <a:moveTo>
                    <a:pt x="0" y="141"/>
                  </a:moveTo>
                  <a:cubicBezTo>
                    <a:pt x="86" y="74"/>
                    <a:pt x="173" y="8"/>
                    <a:pt x="265" y="4"/>
                  </a:cubicBezTo>
                  <a:cubicBezTo>
                    <a:pt x="357" y="0"/>
                    <a:pt x="455" y="59"/>
                    <a:pt x="553" y="118"/>
                  </a:cubicBezTo>
                </a:path>
              </a:pathLst>
            </a:custGeom>
            <a:noFill/>
            <a:ln w="28575" cmpd="sng">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7911" name="Line 26"/>
            <p:cNvSpPr>
              <a:spLocks noChangeShapeType="1"/>
            </p:cNvSpPr>
            <p:nvPr/>
          </p:nvSpPr>
          <p:spPr bwMode="auto">
            <a:xfrm flipV="1">
              <a:off x="2784" y="3805"/>
              <a:ext cx="121" cy="7"/>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12" name="Line 27"/>
            <p:cNvSpPr>
              <a:spLocks noChangeShapeType="1"/>
            </p:cNvSpPr>
            <p:nvPr/>
          </p:nvSpPr>
          <p:spPr bwMode="auto">
            <a:xfrm flipV="1">
              <a:off x="2771" y="3551"/>
              <a:ext cx="121" cy="7"/>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13" name="Line 28"/>
            <p:cNvSpPr>
              <a:spLocks noChangeShapeType="1"/>
            </p:cNvSpPr>
            <p:nvPr/>
          </p:nvSpPr>
          <p:spPr bwMode="auto">
            <a:xfrm flipV="1">
              <a:off x="2784" y="4061"/>
              <a:ext cx="121" cy="7"/>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37893" name="Object 29"/>
            <p:cNvGraphicFramePr>
              <a:graphicFrameLocks noChangeAspect="1"/>
            </p:cNvGraphicFramePr>
            <p:nvPr/>
          </p:nvGraphicFramePr>
          <p:xfrm>
            <a:off x="3753" y="3769"/>
            <a:ext cx="140" cy="151"/>
          </p:xfrm>
          <a:graphic>
            <a:graphicData uri="http://schemas.openxmlformats.org/presentationml/2006/ole">
              <mc:AlternateContent xmlns:mc="http://schemas.openxmlformats.org/markup-compatibility/2006">
                <mc:Choice xmlns:v="urn:schemas-microsoft-com:vml" Requires="v">
                  <p:oleObj spid="_x0000_s35865" name="Equation" r:id="rId9" imgW="126835" imgH="139518" progId="Equation.DSMT4">
                    <p:embed/>
                  </p:oleObj>
                </mc:Choice>
                <mc:Fallback>
                  <p:oleObj name="Equation" r:id="rId9" imgW="126835" imgH="139518" progId="Equation.DSMT4">
                    <p:embed/>
                    <p:pic>
                      <p:nvPicPr>
                        <p:cNvPr id="0" name="Picture 16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753" y="3769"/>
                          <a:ext cx="140" cy="1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894" name="Object 30"/>
            <p:cNvGraphicFramePr>
              <a:graphicFrameLocks noChangeAspect="1"/>
            </p:cNvGraphicFramePr>
            <p:nvPr/>
          </p:nvGraphicFramePr>
          <p:xfrm>
            <a:off x="2756" y="2808"/>
            <a:ext cx="143" cy="166"/>
          </p:xfrm>
          <a:graphic>
            <a:graphicData uri="http://schemas.openxmlformats.org/presentationml/2006/ole">
              <mc:AlternateContent xmlns:mc="http://schemas.openxmlformats.org/markup-compatibility/2006">
                <mc:Choice xmlns:v="urn:schemas-microsoft-com:vml" Requires="v">
                  <p:oleObj spid="_x0000_s35866" name="Equation" r:id="rId11" imgW="139579" imgH="164957" progId="Equation.DSMT4">
                    <p:embed/>
                  </p:oleObj>
                </mc:Choice>
                <mc:Fallback>
                  <p:oleObj name="Equation" r:id="rId11" imgW="139579" imgH="164957" progId="Equation.DSMT4">
                    <p:embed/>
                    <p:pic>
                      <p:nvPicPr>
                        <p:cNvPr id="0" name="Picture 17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56" y="2808"/>
                          <a:ext cx="143" cy="1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37904" name="TextBox 24"/>
          <p:cNvSpPr txBox="1">
            <a:spLocks noChangeArrowheads="1"/>
          </p:cNvSpPr>
          <p:nvPr/>
        </p:nvSpPr>
        <p:spPr bwMode="auto">
          <a:xfrm>
            <a:off x="4052404" y="6122236"/>
            <a:ext cx="20050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b="0" dirty="0">
                <a:solidFill>
                  <a:srgbClr val="FF0000"/>
                </a:solidFill>
              </a:rPr>
              <a:t>Very complicated!</a:t>
            </a:r>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40</a:t>
            </a:fld>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20"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8921"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8922"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8923"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8924" name="Rectangle 7"/>
          <p:cNvSpPr>
            <a:spLocks noChangeArrowheads="1"/>
          </p:cNvSpPr>
          <p:nvPr/>
        </p:nvSpPr>
        <p:spPr bwMode="auto">
          <a:xfrm>
            <a:off x="1157991" y="986942"/>
            <a:ext cx="283615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lnSpc>
                <a:spcPct val="90000"/>
              </a:lnSpc>
              <a:spcBef>
                <a:spcPct val="20000"/>
              </a:spcBef>
            </a:pPr>
            <a:r>
              <a:rPr lang="en-US" altLang="en-US" sz="2000" b="0" dirty="0">
                <a:solidFill>
                  <a:srgbClr val="0000FF"/>
                </a:solidFill>
              </a:rPr>
              <a:t>Magnetic current model:</a:t>
            </a:r>
          </a:p>
        </p:txBody>
      </p:sp>
      <p:sp>
        <p:nvSpPr>
          <p:cNvPr id="38925" name="Rectangle 8"/>
          <p:cNvSpPr>
            <a:spLocks noChangeArrowheads="1"/>
          </p:cNvSpPr>
          <p:nvPr/>
        </p:nvSpPr>
        <p:spPr bwMode="auto">
          <a:xfrm>
            <a:off x="3711608" y="3534027"/>
            <a:ext cx="40319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lnSpc>
                <a:spcPct val="90000"/>
              </a:lnSpc>
              <a:spcBef>
                <a:spcPct val="20000"/>
              </a:spcBef>
            </a:pPr>
            <a:r>
              <a:rPr lang="en-US" altLang="en-US" sz="2000" b="0" dirty="0">
                <a:solidFill>
                  <a:srgbClr val="0000FF"/>
                </a:solidFill>
              </a:rPr>
              <a:t>so</a:t>
            </a:r>
          </a:p>
        </p:txBody>
      </p:sp>
      <p:graphicFrame>
        <p:nvGraphicFramePr>
          <p:cNvPr id="38914" name="Object 23"/>
          <p:cNvGraphicFramePr>
            <a:graphicFrameLocks noChangeAspect="1"/>
          </p:cNvGraphicFramePr>
          <p:nvPr>
            <p:extLst>
              <p:ext uri="{D42A27DB-BD31-4B8C-83A1-F6EECF244321}">
                <p14:modId xmlns:p14="http://schemas.microsoft.com/office/powerpoint/2010/main" val="1960725799"/>
              </p:ext>
            </p:extLst>
          </p:nvPr>
        </p:nvGraphicFramePr>
        <p:xfrm>
          <a:off x="2632076" y="1422400"/>
          <a:ext cx="2544763" cy="1741488"/>
        </p:xfrm>
        <a:graphic>
          <a:graphicData uri="http://schemas.openxmlformats.org/presentationml/2006/ole">
            <mc:AlternateContent xmlns:mc="http://schemas.openxmlformats.org/markup-compatibility/2006">
              <mc:Choice xmlns:v="urn:schemas-microsoft-com:vml" Requires="v">
                <p:oleObj spid="_x0000_s36882" name="Equation" r:id="rId3" imgW="1155600" imgH="787320" progId="Equation.DSMT4">
                  <p:embed/>
                </p:oleObj>
              </mc:Choice>
              <mc:Fallback>
                <p:oleObj name="Equation" r:id="rId3" imgW="1155600" imgH="787320" progId="Equation.DSMT4">
                  <p:embed/>
                  <p:pic>
                    <p:nvPicPr>
                      <p:cNvPr id="0" name="Picture 1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32076" y="1422400"/>
                        <a:ext cx="2544763" cy="1741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915" name="Object 24"/>
          <p:cNvGraphicFramePr>
            <a:graphicFrameLocks noChangeAspect="1"/>
          </p:cNvGraphicFramePr>
          <p:nvPr>
            <p:extLst>
              <p:ext uri="{D42A27DB-BD31-4B8C-83A1-F6EECF244321}">
                <p14:modId xmlns:p14="http://schemas.microsoft.com/office/powerpoint/2010/main" val="501160314"/>
              </p:ext>
            </p:extLst>
          </p:nvPr>
        </p:nvGraphicFramePr>
        <p:xfrm>
          <a:off x="4461862" y="3845426"/>
          <a:ext cx="2935287" cy="560388"/>
        </p:xfrm>
        <a:graphic>
          <a:graphicData uri="http://schemas.openxmlformats.org/presentationml/2006/ole">
            <mc:AlternateContent xmlns:mc="http://schemas.openxmlformats.org/markup-compatibility/2006">
              <mc:Choice xmlns:v="urn:schemas-microsoft-com:vml" Requires="v">
                <p:oleObj spid="_x0000_s36883" name="Equation" r:id="rId5" imgW="1396394" imgH="266584" progId="Equation.DSMT4">
                  <p:embed/>
                </p:oleObj>
              </mc:Choice>
              <mc:Fallback>
                <p:oleObj name="Equation" r:id="rId5" imgW="1396394" imgH="266584" progId="Equation.DSMT4">
                  <p:embed/>
                  <p:pic>
                    <p:nvPicPr>
                      <p:cNvPr id="0" name="Picture 12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1862" y="3845426"/>
                        <a:ext cx="2935287" cy="560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926" name="Rectangle 25"/>
          <p:cNvSpPr>
            <a:spLocks noChangeArrowheads="1"/>
          </p:cNvSpPr>
          <p:nvPr/>
        </p:nvSpPr>
        <p:spPr bwMode="auto">
          <a:xfrm>
            <a:off x="4604083" y="5159135"/>
            <a:ext cx="78258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lnSpc>
                <a:spcPct val="90000"/>
              </a:lnSpc>
              <a:spcBef>
                <a:spcPct val="20000"/>
              </a:spcBef>
            </a:pPr>
            <a:r>
              <a:rPr lang="en-US" altLang="en-US" sz="2000" b="0" dirty="0">
                <a:solidFill>
                  <a:srgbClr val="0000FF"/>
                </a:solidFill>
              </a:rPr>
              <a:t>TM</a:t>
            </a:r>
            <a:r>
              <a:rPr lang="en-US" altLang="en-US" sz="2000" b="0" baseline="-25000" dirty="0">
                <a:solidFill>
                  <a:srgbClr val="0000FF"/>
                </a:solidFill>
              </a:rPr>
              <a:t>11</a:t>
            </a:r>
            <a:r>
              <a:rPr lang="en-US" altLang="en-US" sz="2000" b="0" dirty="0">
                <a:solidFill>
                  <a:srgbClr val="0000FF"/>
                </a:solidFill>
              </a:rPr>
              <a:t>:</a:t>
            </a:r>
          </a:p>
        </p:txBody>
      </p:sp>
      <p:graphicFrame>
        <p:nvGraphicFramePr>
          <p:cNvPr id="38916" name="Object 26"/>
          <p:cNvGraphicFramePr>
            <a:graphicFrameLocks noChangeAspect="1"/>
          </p:cNvGraphicFramePr>
          <p:nvPr>
            <p:extLst>
              <p:ext uri="{D42A27DB-BD31-4B8C-83A1-F6EECF244321}">
                <p14:modId xmlns:p14="http://schemas.microsoft.com/office/powerpoint/2010/main" val="121076616"/>
              </p:ext>
            </p:extLst>
          </p:nvPr>
        </p:nvGraphicFramePr>
        <p:xfrm>
          <a:off x="4295141" y="5696369"/>
          <a:ext cx="2911475" cy="612775"/>
        </p:xfrm>
        <a:graphic>
          <a:graphicData uri="http://schemas.openxmlformats.org/presentationml/2006/ole">
            <mc:AlternateContent xmlns:mc="http://schemas.openxmlformats.org/markup-compatibility/2006">
              <mc:Choice xmlns:v="urn:schemas-microsoft-com:vml" Requires="v">
                <p:oleObj spid="_x0000_s36884" name="Equation" r:id="rId7" imgW="1269720" imgH="266400" progId="Equation.DSMT4">
                  <p:embed/>
                </p:oleObj>
              </mc:Choice>
              <mc:Fallback>
                <p:oleObj name="Equation" r:id="rId7" imgW="1269720" imgH="266400" progId="Equation.DSMT4">
                  <p:embed/>
                  <p:pic>
                    <p:nvPicPr>
                      <p:cNvPr id="0" name="Picture 129"/>
                      <p:cNvPicPr>
                        <a:picLocks noChangeAspect="1" noChangeArrowheads="1"/>
                      </p:cNvPicPr>
                      <p:nvPr/>
                    </p:nvPicPr>
                    <p:blipFill>
                      <a:blip r:embed="rId8"/>
                      <a:srcRect/>
                      <a:stretch>
                        <a:fillRect/>
                      </a:stretch>
                    </p:blipFill>
                    <p:spPr bwMode="auto">
                      <a:xfrm>
                        <a:off x="4295141" y="5696369"/>
                        <a:ext cx="2911475" cy="612775"/>
                      </a:xfrm>
                      <a:prstGeom prst="rect">
                        <a:avLst/>
                      </a:prstGeom>
                      <a:solidFill>
                        <a:srgbClr val="CCFFFF"/>
                      </a:solidFill>
                    </p:spPr>
                  </p:pic>
                </p:oleObj>
              </mc:Fallback>
            </mc:AlternateContent>
          </a:graphicData>
        </a:graphic>
      </p:graphicFrame>
      <p:graphicFrame>
        <p:nvGraphicFramePr>
          <p:cNvPr id="38917" name="Object 27"/>
          <p:cNvGraphicFramePr>
            <a:graphicFrameLocks noChangeAspect="1"/>
          </p:cNvGraphicFramePr>
          <p:nvPr/>
        </p:nvGraphicFramePr>
        <p:xfrm>
          <a:off x="5363614" y="5140106"/>
          <a:ext cx="1261778" cy="361201"/>
        </p:xfrm>
        <a:graphic>
          <a:graphicData uri="http://schemas.openxmlformats.org/presentationml/2006/ole">
            <mc:AlternateContent xmlns:mc="http://schemas.openxmlformats.org/markup-compatibility/2006">
              <mc:Choice xmlns:v="urn:schemas-microsoft-com:vml" Requires="v">
                <p:oleObj spid="_x0000_s36885" name="Equation" r:id="rId9" imgW="710891" imgH="203112" progId="Equation.DSMT4">
                  <p:embed/>
                </p:oleObj>
              </mc:Choice>
              <mc:Fallback>
                <p:oleObj name="Equation" r:id="rId9" imgW="710891" imgH="203112" progId="Equation.DSMT4">
                  <p:embed/>
                  <p:pic>
                    <p:nvPicPr>
                      <p:cNvPr id="0" name="Picture 13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63614" y="5140106"/>
                        <a:ext cx="1261778" cy="3612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41</a:t>
            </a:fld>
            <a:endParaRPr lang="en-US" dirty="0"/>
          </a:p>
        </p:txBody>
      </p:sp>
      <p:sp>
        <p:nvSpPr>
          <p:cNvPr id="15" name="Rectangle 4"/>
          <p:cNvSpPr txBox="1">
            <a:spLocks noChangeArrowheads="1"/>
          </p:cNvSpPr>
          <p:nvPr/>
        </p:nvSpPr>
        <p:spPr bwMode="auto">
          <a:xfrm>
            <a:off x="3129275" y="124814"/>
            <a:ext cx="5664200" cy="606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defRPr/>
            </a:pPr>
            <a:r>
              <a:rPr lang="en-US" sz="3600" kern="0">
                <a:solidFill>
                  <a:srgbClr val="FF9933"/>
                </a:solidFill>
                <a:effectLst>
                  <a:outerShdw blurRad="38100" dist="38100" dir="2700000" algn="tl">
                    <a:srgbClr val="C0C0C0"/>
                  </a:outerShdw>
                </a:effectLst>
                <a:latin typeface="+mj-lt"/>
                <a:ea typeface="+mj-ea"/>
                <a:cs typeface="+mj-cs"/>
              </a:rPr>
              <a:t>Circular Patch (cont.)</a:t>
            </a:r>
            <a:endParaRPr lang="en-US" sz="3600" kern="0" dirty="0">
              <a:solidFill>
                <a:srgbClr val="FF9933"/>
              </a:solidFill>
              <a:effectLst>
                <a:outerShdw blurRad="38100" dist="38100" dir="2700000" algn="tl">
                  <a:srgbClr val="C0C0C0"/>
                </a:outerShdw>
              </a:effectLst>
              <a:latin typeface="+mj-lt"/>
              <a:ea typeface="+mj-ea"/>
              <a:cs typeface="+mj-cs"/>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5"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9946"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9947"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9948"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9949" name="Rectangle 7"/>
          <p:cNvSpPr>
            <a:spLocks noChangeArrowheads="1"/>
          </p:cNvSpPr>
          <p:nvPr/>
        </p:nvSpPr>
        <p:spPr bwMode="auto">
          <a:xfrm>
            <a:off x="1166814" y="1163312"/>
            <a:ext cx="6064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lnSpc>
                <a:spcPct val="90000"/>
              </a:lnSpc>
              <a:spcBef>
                <a:spcPct val="20000"/>
              </a:spcBef>
            </a:pPr>
            <a:r>
              <a:rPr lang="en-US" altLang="en-US" sz="2000" b="0" dirty="0">
                <a:solidFill>
                  <a:srgbClr val="0000FF"/>
                </a:solidFill>
              </a:rPr>
              <a:t>Note:</a:t>
            </a:r>
          </a:p>
        </p:txBody>
      </p:sp>
      <p:sp>
        <p:nvSpPr>
          <p:cNvPr id="39950" name="Rectangle 8"/>
          <p:cNvSpPr>
            <a:spLocks noChangeArrowheads="1"/>
          </p:cNvSpPr>
          <p:nvPr/>
        </p:nvSpPr>
        <p:spPr bwMode="auto">
          <a:xfrm>
            <a:off x="2051050" y="2733677"/>
            <a:ext cx="22097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lnSpc>
                <a:spcPct val="90000"/>
              </a:lnSpc>
              <a:spcBef>
                <a:spcPct val="20000"/>
              </a:spcBef>
            </a:pPr>
            <a:r>
              <a:rPr lang="en-US" altLang="en-US" sz="2000" b="0" dirty="0">
                <a:solidFill>
                  <a:srgbClr val="0000FF"/>
                </a:solidFill>
              </a:rPr>
              <a:t>At             we have:</a:t>
            </a:r>
          </a:p>
        </p:txBody>
      </p:sp>
      <p:sp>
        <p:nvSpPr>
          <p:cNvPr id="39951" name="Rectangle 11"/>
          <p:cNvSpPr>
            <a:spLocks noChangeArrowheads="1"/>
          </p:cNvSpPr>
          <p:nvPr/>
        </p:nvSpPr>
        <p:spPr bwMode="auto">
          <a:xfrm>
            <a:off x="4634954" y="5261959"/>
            <a:ext cx="362495" cy="275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lnSpc>
                <a:spcPct val="90000"/>
              </a:lnSpc>
              <a:spcBef>
                <a:spcPct val="20000"/>
              </a:spcBef>
            </a:pPr>
            <a:r>
              <a:rPr lang="en-US" altLang="en-US" sz="2000" b="0" dirty="0">
                <a:solidFill>
                  <a:srgbClr val="0000FF"/>
                </a:solidFill>
              </a:rPr>
              <a:t>so</a:t>
            </a:r>
          </a:p>
        </p:txBody>
      </p:sp>
      <p:graphicFrame>
        <p:nvGraphicFramePr>
          <p:cNvPr id="39938" name="Object 14"/>
          <p:cNvGraphicFramePr>
            <a:graphicFrameLocks noChangeAspect="1"/>
          </p:cNvGraphicFramePr>
          <p:nvPr>
            <p:extLst>
              <p:ext uri="{D42A27DB-BD31-4B8C-83A1-F6EECF244321}">
                <p14:modId xmlns:p14="http://schemas.microsoft.com/office/powerpoint/2010/main" val="3375634105"/>
              </p:ext>
            </p:extLst>
          </p:nvPr>
        </p:nvGraphicFramePr>
        <p:xfrm>
          <a:off x="2151063" y="1446213"/>
          <a:ext cx="5214937" cy="631825"/>
        </p:xfrm>
        <a:graphic>
          <a:graphicData uri="http://schemas.openxmlformats.org/presentationml/2006/ole">
            <mc:AlternateContent xmlns:mc="http://schemas.openxmlformats.org/markup-compatibility/2006">
              <mc:Choice xmlns:v="urn:schemas-microsoft-com:vml" Requires="v">
                <p:oleObj spid="_x0000_s37910" name="Equation" r:id="rId3" imgW="2298600" imgH="279360" progId="Equation.DSMT4">
                  <p:embed/>
                </p:oleObj>
              </mc:Choice>
              <mc:Fallback>
                <p:oleObj name="Equation" r:id="rId3" imgW="2298600" imgH="279360" progId="Equation.DSMT4">
                  <p:embed/>
                  <p:pic>
                    <p:nvPicPr>
                      <p:cNvPr id="0" name="Picture 157"/>
                      <p:cNvPicPr>
                        <a:picLocks noChangeAspect="1" noChangeArrowheads="1"/>
                      </p:cNvPicPr>
                      <p:nvPr/>
                    </p:nvPicPr>
                    <p:blipFill>
                      <a:blip r:embed="rId4"/>
                      <a:srcRect/>
                      <a:stretch>
                        <a:fillRect/>
                      </a:stretch>
                    </p:blipFill>
                    <p:spPr bwMode="auto">
                      <a:xfrm>
                        <a:off x="2151063" y="1446213"/>
                        <a:ext cx="5214937" cy="631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939" name="Object 15"/>
          <p:cNvGraphicFramePr>
            <a:graphicFrameLocks noChangeAspect="1"/>
          </p:cNvGraphicFramePr>
          <p:nvPr>
            <p:extLst>
              <p:ext uri="{D42A27DB-BD31-4B8C-83A1-F6EECF244321}">
                <p14:modId xmlns:p14="http://schemas.microsoft.com/office/powerpoint/2010/main" val="312689582"/>
              </p:ext>
            </p:extLst>
          </p:nvPr>
        </p:nvGraphicFramePr>
        <p:xfrm>
          <a:off x="2400301" y="2674611"/>
          <a:ext cx="720833" cy="408973"/>
        </p:xfrm>
        <a:graphic>
          <a:graphicData uri="http://schemas.openxmlformats.org/presentationml/2006/ole">
            <mc:AlternateContent xmlns:mc="http://schemas.openxmlformats.org/markup-compatibility/2006">
              <mc:Choice xmlns:v="urn:schemas-microsoft-com:vml" Requires="v">
                <p:oleObj spid="_x0000_s37911" name="Equation" r:id="rId5" imgW="355292" imgH="203024" progId="Equation.DSMT4">
                  <p:embed/>
                </p:oleObj>
              </mc:Choice>
              <mc:Fallback>
                <p:oleObj name="Equation" r:id="rId5" imgW="355292" imgH="203024" progId="Equation.DSMT4">
                  <p:embed/>
                  <p:pic>
                    <p:nvPicPr>
                      <p:cNvPr id="0" name="Picture 15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00301" y="2674611"/>
                        <a:ext cx="720833" cy="40897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940" name="Object 16"/>
          <p:cNvGraphicFramePr>
            <a:graphicFrameLocks noChangeAspect="1"/>
          </p:cNvGraphicFramePr>
          <p:nvPr>
            <p:extLst>
              <p:ext uri="{D42A27DB-BD31-4B8C-83A1-F6EECF244321}">
                <p14:modId xmlns:p14="http://schemas.microsoft.com/office/powerpoint/2010/main" val="582843925"/>
              </p:ext>
            </p:extLst>
          </p:nvPr>
        </p:nvGraphicFramePr>
        <p:xfrm>
          <a:off x="5283200" y="5603876"/>
          <a:ext cx="2884488" cy="949325"/>
        </p:xfrm>
        <a:graphic>
          <a:graphicData uri="http://schemas.openxmlformats.org/presentationml/2006/ole">
            <mc:AlternateContent xmlns:mc="http://schemas.openxmlformats.org/markup-compatibility/2006">
              <mc:Choice xmlns:v="urn:schemas-microsoft-com:vml" Requires="v">
                <p:oleObj spid="_x0000_s37912" name="Equation" r:id="rId7" imgW="1307532" imgH="431613" progId="Equation.DSMT4">
                  <p:embed/>
                </p:oleObj>
              </mc:Choice>
              <mc:Fallback>
                <p:oleObj name="Equation" r:id="rId7" imgW="1307532" imgH="431613" progId="Equation.DSMT4">
                  <p:embed/>
                  <p:pic>
                    <p:nvPicPr>
                      <p:cNvPr id="0" name="Picture 15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83200" y="5603876"/>
                        <a:ext cx="2884488" cy="949325"/>
                      </a:xfrm>
                      <a:prstGeom prst="rect">
                        <a:avLst/>
                      </a:prstGeom>
                      <a:solidFill>
                        <a:srgbClr val="CCFFFF"/>
                      </a:solidFill>
                    </p:spPr>
                  </p:pic>
                </p:oleObj>
              </mc:Fallback>
            </mc:AlternateContent>
          </a:graphicData>
        </a:graphic>
      </p:graphicFrame>
      <p:graphicFrame>
        <p:nvGraphicFramePr>
          <p:cNvPr id="39941" name="Object 17"/>
          <p:cNvGraphicFramePr>
            <a:graphicFrameLocks noChangeAspect="1"/>
          </p:cNvGraphicFramePr>
          <p:nvPr>
            <p:extLst>
              <p:ext uri="{D42A27DB-BD31-4B8C-83A1-F6EECF244321}">
                <p14:modId xmlns:p14="http://schemas.microsoft.com/office/powerpoint/2010/main" val="2539554292"/>
              </p:ext>
            </p:extLst>
          </p:nvPr>
        </p:nvGraphicFramePr>
        <p:xfrm>
          <a:off x="4343130" y="2665992"/>
          <a:ext cx="2719387" cy="458788"/>
        </p:xfrm>
        <a:graphic>
          <a:graphicData uri="http://schemas.openxmlformats.org/presentationml/2006/ole">
            <mc:AlternateContent xmlns:mc="http://schemas.openxmlformats.org/markup-compatibility/2006">
              <mc:Choice xmlns:v="urn:schemas-microsoft-com:vml" Requires="v">
                <p:oleObj spid="_x0000_s37913" name="Equation" r:id="rId9" imgW="1346200" imgH="228600" progId="Equation.DSMT4">
                  <p:embed/>
                </p:oleObj>
              </mc:Choice>
              <mc:Fallback>
                <p:oleObj name="Equation" r:id="rId9" imgW="1346200" imgH="228600" progId="Equation.DSMT4">
                  <p:embed/>
                  <p:pic>
                    <p:nvPicPr>
                      <p:cNvPr id="0" name="Picture 16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43130" y="2665992"/>
                        <a:ext cx="2719387" cy="458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9952" name="Rectangle 18"/>
          <p:cNvSpPr>
            <a:spLocks noChangeArrowheads="1"/>
          </p:cNvSpPr>
          <p:nvPr/>
        </p:nvSpPr>
        <p:spPr bwMode="auto">
          <a:xfrm>
            <a:off x="1876426" y="3984625"/>
            <a:ext cx="19091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lnSpc>
                <a:spcPct val="90000"/>
              </a:lnSpc>
              <a:spcBef>
                <a:spcPct val="20000"/>
              </a:spcBef>
            </a:pPr>
            <a:r>
              <a:rPr lang="en-US" altLang="en-US" sz="2000" b="0" dirty="0">
                <a:solidFill>
                  <a:srgbClr val="0000FF"/>
                </a:solidFill>
              </a:rPr>
              <a:t>Hence, we have:</a:t>
            </a:r>
          </a:p>
        </p:txBody>
      </p:sp>
      <p:graphicFrame>
        <p:nvGraphicFramePr>
          <p:cNvPr id="39942" name="Object 19"/>
          <p:cNvGraphicFramePr>
            <a:graphicFrameLocks noChangeAspect="1"/>
          </p:cNvGraphicFramePr>
          <p:nvPr>
            <p:extLst>
              <p:ext uri="{D42A27DB-BD31-4B8C-83A1-F6EECF244321}">
                <p14:modId xmlns:p14="http://schemas.microsoft.com/office/powerpoint/2010/main" val="1261600626"/>
              </p:ext>
            </p:extLst>
          </p:nvPr>
        </p:nvGraphicFramePr>
        <p:xfrm>
          <a:off x="4027487" y="4114800"/>
          <a:ext cx="4415209" cy="846138"/>
        </p:xfrm>
        <a:graphic>
          <a:graphicData uri="http://schemas.openxmlformats.org/presentationml/2006/ole">
            <mc:AlternateContent xmlns:mc="http://schemas.openxmlformats.org/markup-compatibility/2006">
              <mc:Choice xmlns:v="urn:schemas-microsoft-com:vml" Requires="v">
                <p:oleObj spid="_x0000_s37914" name="Equation" r:id="rId11" imgW="2260600" imgH="431800" progId="Equation.DSMT4">
                  <p:embed/>
                </p:oleObj>
              </mc:Choice>
              <mc:Fallback>
                <p:oleObj name="Equation" r:id="rId11" imgW="2260600" imgH="431800" progId="Equation.DSMT4">
                  <p:embed/>
                  <p:pic>
                    <p:nvPicPr>
                      <p:cNvPr id="0" name="Picture 16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27487" y="4114800"/>
                        <a:ext cx="4415209" cy="846138"/>
                      </a:xfrm>
                      <a:prstGeom prst="rect">
                        <a:avLst/>
                      </a:prstGeom>
                      <a:noFill/>
                      <a:extLst/>
                    </p:spPr>
                  </p:pic>
                </p:oleObj>
              </mc:Fallback>
            </mc:AlternateContent>
          </a:graphicData>
        </a:graphic>
      </p:graphicFrame>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42</a:t>
            </a:fld>
            <a:endParaRPr lang="en-US" dirty="0"/>
          </a:p>
        </p:txBody>
      </p:sp>
      <p:sp>
        <p:nvSpPr>
          <p:cNvPr id="17" name="Rectangle 4"/>
          <p:cNvSpPr txBox="1">
            <a:spLocks noChangeArrowheads="1"/>
          </p:cNvSpPr>
          <p:nvPr/>
        </p:nvSpPr>
        <p:spPr bwMode="auto">
          <a:xfrm>
            <a:off x="3177400" y="124814"/>
            <a:ext cx="5664200" cy="606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defRPr/>
            </a:pPr>
            <a:r>
              <a:rPr lang="en-US" sz="3600" kern="0" dirty="0">
                <a:solidFill>
                  <a:srgbClr val="FF9933"/>
                </a:solidFill>
                <a:effectLst>
                  <a:outerShdw blurRad="38100" dist="38100" dir="2700000" algn="tl">
                    <a:srgbClr val="C0C0C0"/>
                  </a:outerShdw>
                </a:effectLst>
                <a:latin typeface="+mj-lt"/>
                <a:ea typeface="+mj-ea"/>
                <a:cs typeface="+mj-cs"/>
              </a:rPr>
              <a:t>Circular Patch (cont.)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8"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0979"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0980"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0981"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0982" name="Rectangle 7"/>
          <p:cNvSpPr>
            <a:spLocks noChangeArrowheads="1"/>
          </p:cNvSpPr>
          <p:nvPr/>
        </p:nvSpPr>
        <p:spPr bwMode="auto">
          <a:xfrm>
            <a:off x="1357313" y="1120776"/>
            <a:ext cx="228107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lnSpc>
                <a:spcPct val="90000"/>
              </a:lnSpc>
              <a:spcBef>
                <a:spcPct val="20000"/>
              </a:spcBef>
            </a:pPr>
            <a:r>
              <a:rPr lang="en-US" altLang="en-US" sz="2000" b="0" dirty="0">
                <a:solidFill>
                  <a:srgbClr val="0000FF"/>
                </a:solidFill>
              </a:rPr>
              <a:t>Ring approximation:</a:t>
            </a:r>
          </a:p>
        </p:txBody>
      </p:sp>
      <p:graphicFrame>
        <p:nvGraphicFramePr>
          <p:cNvPr id="40962" name="Object 13"/>
          <p:cNvGraphicFramePr>
            <a:graphicFrameLocks noChangeAspect="1"/>
          </p:cNvGraphicFramePr>
          <p:nvPr>
            <p:extLst>
              <p:ext uri="{D42A27DB-BD31-4B8C-83A1-F6EECF244321}">
                <p14:modId xmlns:p14="http://schemas.microsoft.com/office/powerpoint/2010/main" val="3188052492"/>
              </p:ext>
            </p:extLst>
          </p:nvPr>
        </p:nvGraphicFramePr>
        <p:xfrm>
          <a:off x="3160714" y="1677989"/>
          <a:ext cx="5818187" cy="814387"/>
        </p:xfrm>
        <a:graphic>
          <a:graphicData uri="http://schemas.openxmlformats.org/presentationml/2006/ole">
            <mc:AlternateContent xmlns:mc="http://schemas.openxmlformats.org/markup-compatibility/2006">
              <mc:Choice xmlns:v="urn:schemas-microsoft-com:vml" Requires="v">
                <p:oleObj spid="_x0000_s38970" name="Equation" r:id="rId3" imgW="3124200" imgH="431800" progId="Equation.DSMT4">
                  <p:embed/>
                </p:oleObj>
              </mc:Choice>
              <mc:Fallback>
                <p:oleObj name="Equation" r:id="rId3" imgW="3124200" imgH="431800" progId="Equation.DSMT4">
                  <p:embed/>
                  <p:pic>
                    <p:nvPicPr>
                      <p:cNvPr id="0" name="Picture 44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60714" y="1677989"/>
                        <a:ext cx="5818187" cy="814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63" name="Object 14"/>
          <p:cNvGraphicFramePr>
            <a:graphicFrameLocks noChangeAspect="1"/>
          </p:cNvGraphicFramePr>
          <p:nvPr>
            <p:extLst>
              <p:ext uri="{D42A27DB-BD31-4B8C-83A1-F6EECF244321}">
                <p14:modId xmlns:p14="http://schemas.microsoft.com/office/powerpoint/2010/main" val="4113855315"/>
              </p:ext>
            </p:extLst>
          </p:nvPr>
        </p:nvGraphicFramePr>
        <p:xfrm>
          <a:off x="2015174" y="2810010"/>
          <a:ext cx="2338387" cy="504825"/>
        </p:xfrm>
        <a:graphic>
          <a:graphicData uri="http://schemas.openxmlformats.org/presentationml/2006/ole">
            <mc:AlternateContent xmlns:mc="http://schemas.openxmlformats.org/markup-compatibility/2006">
              <mc:Choice xmlns:v="urn:schemas-microsoft-com:vml" Requires="v">
                <p:oleObj spid="_x0000_s38971" name="Equation" r:id="rId5" imgW="1104900" imgH="241300" progId="Equation.DSMT4">
                  <p:embed/>
                </p:oleObj>
              </mc:Choice>
              <mc:Fallback>
                <p:oleObj name="Equation" r:id="rId5" imgW="1104900" imgH="241300" progId="Equation.DSMT4">
                  <p:embed/>
                  <p:pic>
                    <p:nvPicPr>
                      <p:cNvPr id="0" name="Picture 44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15174" y="2810010"/>
                        <a:ext cx="2338387" cy="504825"/>
                      </a:xfrm>
                      <a:prstGeom prst="rect">
                        <a:avLst/>
                      </a:prstGeom>
                      <a:solidFill>
                        <a:srgbClr val="FFFF99"/>
                      </a:solidFill>
                    </p:spPr>
                  </p:pic>
                </p:oleObj>
              </mc:Fallback>
            </mc:AlternateContent>
          </a:graphicData>
        </a:graphic>
      </p:graphicFrame>
      <p:grpSp>
        <p:nvGrpSpPr>
          <p:cNvPr id="40983" name="Group 32"/>
          <p:cNvGrpSpPr>
            <a:grpSpLocks/>
          </p:cNvGrpSpPr>
          <p:nvPr/>
        </p:nvGrpSpPr>
        <p:grpSpPr bwMode="auto">
          <a:xfrm>
            <a:off x="1355726" y="3937001"/>
            <a:ext cx="2346325" cy="2265363"/>
            <a:chOff x="898" y="2488"/>
            <a:chExt cx="1478" cy="1427"/>
          </a:xfrm>
        </p:grpSpPr>
        <p:sp>
          <p:nvSpPr>
            <p:cNvPr id="41008" name="Oval 15"/>
            <p:cNvSpPr>
              <a:spLocks noChangeArrowheads="1"/>
            </p:cNvSpPr>
            <p:nvPr/>
          </p:nvSpPr>
          <p:spPr bwMode="auto">
            <a:xfrm>
              <a:off x="898" y="3095"/>
              <a:ext cx="844" cy="820"/>
            </a:xfrm>
            <a:prstGeom prst="ellipse">
              <a:avLst/>
            </a:prstGeom>
            <a:solidFill>
              <a:srgbClr val="FF9900"/>
            </a:solidFill>
            <a:ln w="6350" algn="ctr">
              <a:solidFill>
                <a:schemeClr val="tx1"/>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009" name="Line 16"/>
            <p:cNvSpPr>
              <a:spLocks noChangeShapeType="1"/>
            </p:cNvSpPr>
            <p:nvPr/>
          </p:nvSpPr>
          <p:spPr bwMode="auto">
            <a:xfrm>
              <a:off x="1797" y="3536"/>
              <a:ext cx="344" cy="4"/>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010" name="Line 17"/>
            <p:cNvSpPr>
              <a:spLocks noChangeShapeType="1"/>
            </p:cNvSpPr>
            <p:nvPr/>
          </p:nvSpPr>
          <p:spPr bwMode="auto">
            <a:xfrm rot="16200000">
              <a:off x="1152" y="2887"/>
              <a:ext cx="336"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011" name="Freeform 19"/>
            <p:cNvSpPr>
              <a:spLocks/>
            </p:cNvSpPr>
            <p:nvPr/>
          </p:nvSpPr>
          <p:spPr bwMode="auto">
            <a:xfrm rot="3319916">
              <a:off x="1607" y="3173"/>
              <a:ext cx="273" cy="27"/>
            </a:xfrm>
            <a:custGeom>
              <a:avLst/>
              <a:gdLst>
                <a:gd name="T0" fmla="*/ 0 w 553"/>
                <a:gd name="T1" fmla="*/ 0 h 141"/>
                <a:gd name="T2" fmla="*/ 16 w 553"/>
                <a:gd name="T3" fmla="*/ 0 h 141"/>
                <a:gd name="T4" fmla="*/ 33 w 553"/>
                <a:gd name="T5" fmla="*/ 0 h 141"/>
                <a:gd name="T6" fmla="*/ 0 60000 65536"/>
                <a:gd name="T7" fmla="*/ 0 60000 65536"/>
                <a:gd name="T8" fmla="*/ 0 60000 65536"/>
                <a:gd name="T9" fmla="*/ 0 w 553"/>
                <a:gd name="T10" fmla="*/ 0 h 141"/>
                <a:gd name="T11" fmla="*/ 553 w 553"/>
                <a:gd name="T12" fmla="*/ 141 h 141"/>
              </a:gdLst>
              <a:ahLst/>
              <a:cxnLst>
                <a:cxn ang="T6">
                  <a:pos x="T0" y="T1"/>
                </a:cxn>
                <a:cxn ang="T7">
                  <a:pos x="T2" y="T3"/>
                </a:cxn>
                <a:cxn ang="T8">
                  <a:pos x="T4" y="T5"/>
                </a:cxn>
              </a:cxnLst>
              <a:rect l="T9" t="T10" r="T11" b="T12"/>
              <a:pathLst>
                <a:path w="553" h="141">
                  <a:moveTo>
                    <a:pt x="0" y="141"/>
                  </a:moveTo>
                  <a:cubicBezTo>
                    <a:pt x="86" y="74"/>
                    <a:pt x="173" y="8"/>
                    <a:pt x="265" y="4"/>
                  </a:cubicBezTo>
                  <a:cubicBezTo>
                    <a:pt x="357" y="0"/>
                    <a:pt x="455" y="59"/>
                    <a:pt x="553" y="118"/>
                  </a:cubicBezTo>
                </a:path>
              </a:pathLst>
            </a:custGeom>
            <a:noFill/>
            <a:ln w="28575" cmpd="sng">
              <a:solidFill>
                <a:srgbClr val="0000FF"/>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graphicFrame>
          <p:nvGraphicFramePr>
            <p:cNvPr id="40973" name="Object 24"/>
            <p:cNvGraphicFramePr>
              <a:graphicFrameLocks noChangeAspect="1"/>
            </p:cNvGraphicFramePr>
            <p:nvPr/>
          </p:nvGraphicFramePr>
          <p:xfrm>
            <a:off x="2229" y="3470"/>
            <a:ext cx="147" cy="160"/>
          </p:xfrm>
          <a:graphic>
            <a:graphicData uri="http://schemas.openxmlformats.org/presentationml/2006/ole">
              <mc:AlternateContent xmlns:mc="http://schemas.openxmlformats.org/markup-compatibility/2006">
                <mc:Choice xmlns:v="urn:schemas-microsoft-com:vml" Requires="v">
                  <p:oleObj spid="_x0000_s38972" name="Equation" r:id="rId7" imgW="126835" imgH="139518" progId="Equation.DSMT4">
                    <p:embed/>
                  </p:oleObj>
                </mc:Choice>
                <mc:Fallback>
                  <p:oleObj name="Equation" r:id="rId7" imgW="126835" imgH="139518" progId="Equation.DSMT4">
                    <p:embed/>
                    <p:pic>
                      <p:nvPicPr>
                        <p:cNvPr id="0" name="Picture 44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29" y="3470"/>
                          <a:ext cx="147" cy="1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74" name="Object 25"/>
            <p:cNvGraphicFramePr>
              <a:graphicFrameLocks noChangeAspect="1"/>
            </p:cNvGraphicFramePr>
            <p:nvPr/>
          </p:nvGraphicFramePr>
          <p:xfrm>
            <a:off x="1266" y="2488"/>
            <a:ext cx="130" cy="151"/>
          </p:xfrm>
          <a:graphic>
            <a:graphicData uri="http://schemas.openxmlformats.org/presentationml/2006/ole">
              <mc:AlternateContent xmlns:mc="http://schemas.openxmlformats.org/markup-compatibility/2006">
                <mc:Choice xmlns:v="urn:schemas-microsoft-com:vml" Requires="v">
                  <p:oleObj spid="_x0000_s38973" name="Equation" r:id="rId9" imgW="139579" imgH="164957" progId="Equation.DSMT4">
                    <p:embed/>
                  </p:oleObj>
                </mc:Choice>
                <mc:Fallback>
                  <p:oleObj name="Equation" r:id="rId9" imgW="139579" imgH="164957" progId="Equation.DSMT4">
                    <p:embed/>
                    <p:pic>
                      <p:nvPicPr>
                        <p:cNvPr id="0" name="Picture 44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66" y="2488"/>
                          <a:ext cx="130" cy="1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75" name="Object 26"/>
            <p:cNvGraphicFramePr>
              <a:graphicFrameLocks noChangeAspect="1"/>
            </p:cNvGraphicFramePr>
            <p:nvPr/>
          </p:nvGraphicFramePr>
          <p:xfrm>
            <a:off x="1809" y="2931"/>
            <a:ext cx="467" cy="263"/>
          </p:xfrm>
          <a:graphic>
            <a:graphicData uri="http://schemas.openxmlformats.org/presentationml/2006/ole">
              <mc:AlternateContent xmlns:mc="http://schemas.openxmlformats.org/markup-compatibility/2006">
                <mc:Choice xmlns:v="urn:schemas-microsoft-com:vml" Requires="v">
                  <p:oleObj spid="_x0000_s38974" name="Equation" r:id="rId11" imgW="355292" imgH="203024" progId="Equation.DSMT4">
                    <p:embed/>
                  </p:oleObj>
                </mc:Choice>
                <mc:Fallback>
                  <p:oleObj name="Equation" r:id="rId11" imgW="355292" imgH="203024" progId="Equation.DSMT4">
                    <p:embed/>
                    <p:pic>
                      <p:nvPicPr>
                        <p:cNvPr id="0" name="Picture 44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09" y="2931"/>
                          <a:ext cx="467" cy="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40984" name="Group 30"/>
          <p:cNvGrpSpPr>
            <a:grpSpLocks/>
          </p:cNvGrpSpPr>
          <p:nvPr/>
        </p:nvGrpSpPr>
        <p:grpSpPr bwMode="auto">
          <a:xfrm>
            <a:off x="6056314" y="3159125"/>
            <a:ext cx="5114925" cy="839788"/>
            <a:chOff x="2182813" y="4555332"/>
            <a:chExt cx="5114926" cy="840581"/>
          </a:xfrm>
        </p:grpSpPr>
        <p:sp>
          <p:nvSpPr>
            <p:cNvPr id="40994" name="Line 38"/>
            <p:cNvSpPr>
              <a:spLocks noChangeShapeType="1"/>
            </p:cNvSpPr>
            <p:nvPr/>
          </p:nvSpPr>
          <p:spPr bwMode="auto">
            <a:xfrm>
              <a:off x="2630488" y="5281613"/>
              <a:ext cx="3879850"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995" name="Rectangle 39"/>
            <p:cNvSpPr>
              <a:spLocks noChangeArrowheads="1"/>
            </p:cNvSpPr>
            <p:nvPr/>
          </p:nvSpPr>
          <p:spPr bwMode="auto">
            <a:xfrm>
              <a:off x="2622551" y="4560888"/>
              <a:ext cx="3892550" cy="693738"/>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0996" name="Line 40"/>
            <p:cNvSpPr>
              <a:spLocks noChangeShapeType="1"/>
            </p:cNvSpPr>
            <p:nvPr/>
          </p:nvSpPr>
          <p:spPr bwMode="auto">
            <a:xfrm rot="16200000">
              <a:off x="2202822" y="4891088"/>
              <a:ext cx="676275" cy="4763"/>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40969" name="Object 41"/>
            <p:cNvGraphicFramePr>
              <a:graphicFrameLocks noChangeAspect="1"/>
            </p:cNvGraphicFramePr>
            <p:nvPr/>
          </p:nvGraphicFramePr>
          <p:xfrm>
            <a:off x="2182813" y="4668838"/>
            <a:ext cx="298450" cy="419100"/>
          </p:xfrm>
          <a:graphic>
            <a:graphicData uri="http://schemas.openxmlformats.org/presentationml/2006/ole">
              <mc:AlternateContent xmlns:mc="http://schemas.openxmlformats.org/markup-compatibility/2006">
                <mc:Choice xmlns:v="urn:schemas-microsoft-com:vml" Requires="v">
                  <p:oleObj spid="_x0000_s38975" name="Equation" r:id="rId13" imgW="126725" imgH="177415" progId="Equation.DSMT4">
                    <p:embed/>
                  </p:oleObj>
                </mc:Choice>
                <mc:Fallback>
                  <p:oleObj name="Equation" r:id="rId13" imgW="126725" imgH="177415" progId="Equation.DSMT4">
                    <p:embed/>
                    <p:pic>
                      <p:nvPicPr>
                        <p:cNvPr id="0" name="Picture 44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82813" y="4668838"/>
                          <a:ext cx="29845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70" name="Object 42"/>
            <p:cNvGraphicFramePr>
              <a:graphicFrameLocks noChangeAspect="1"/>
            </p:cNvGraphicFramePr>
            <p:nvPr/>
          </p:nvGraphicFramePr>
          <p:xfrm>
            <a:off x="6156326" y="4645025"/>
            <a:ext cx="336550" cy="465138"/>
          </p:xfrm>
          <a:graphic>
            <a:graphicData uri="http://schemas.openxmlformats.org/presentationml/2006/ole">
              <mc:AlternateContent xmlns:mc="http://schemas.openxmlformats.org/markup-compatibility/2006">
                <mc:Choice xmlns:v="urn:schemas-microsoft-com:vml" Requires="v">
                  <p:oleObj spid="_x0000_s38976" name="Equation" r:id="rId15" imgW="165028" imgH="228501" progId="Equation.DSMT4">
                    <p:embed/>
                  </p:oleObj>
                </mc:Choice>
                <mc:Fallback>
                  <p:oleObj name="Equation" r:id="rId15" imgW="165028" imgH="228501" progId="Equation.DSMT4">
                    <p:embed/>
                    <p:pic>
                      <p:nvPicPr>
                        <p:cNvPr id="0" name="Picture 45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156326" y="4645025"/>
                          <a:ext cx="336550" cy="465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997" name="Line 43"/>
            <p:cNvSpPr>
              <a:spLocks noChangeShapeType="1"/>
            </p:cNvSpPr>
            <p:nvPr/>
          </p:nvSpPr>
          <p:spPr bwMode="auto">
            <a:xfrm>
              <a:off x="6708776" y="5270500"/>
              <a:ext cx="287338"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graphicFrame>
          <p:nvGraphicFramePr>
            <p:cNvPr id="40971" name="Object 44"/>
            <p:cNvGraphicFramePr>
              <a:graphicFrameLocks noChangeAspect="1"/>
            </p:cNvGraphicFramePr>
            <p:nvPr/>
          </p:nvGraphicFramePr>
          <p:xfrm>
            <a:off x="7083426" y="5160963"/>
            <a:ext cx="214313" cy="234950"/>
          </p:xfrm>
          <a:graphic>
            <a:graphicData uri="http://schemas.openxmlformats.org/presentationml/2006/ole">
              <mc:AlternateContent xmlns:mc="http://schemas.openxmlformats.org/markup-compatibility/2006">
                <mc:Choice xmlns:v="urn:schemas-microsoft-com:vml" Requires="v">
                  <p:oleObj spid="_x0000_s38977" name="Equation" r:id="rId17" imgW="126835" imgH="139518" progId="Equation.DSMT4">
                    <p:embed/>
                  </p:oleObj>
                </mc:Choice>
                <mc:Fallback>
                  <p:oleObj name="Equation" r:id="rId17" imgW="126835" imgH="139518" progId="Equation.DSMT4">
                    <p:embed/>
                    <p:pic>
                      <p:nvPicPr>
                        <p:cNvPr id="0" name="Picture 45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083426" y="5160963"/>
                          <a:ext cx="214313" cy="234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998" name="Oval 46"/>
            <p:cNvSpPr>
              <a:spLocks noChangeArrowheads="1"/>
            </p:cNvSpPr>
            <p:nvPr/>
          </p:nvSpPr>
          <p:spPr bwMode="auto">
            <a:xfrm>
              <a:off x="3592513" y="4959350"/>
              <a:ext cx="180975" cy="185738"/>
            </a:xfrm>
            <a:prstGeom prst="ellipse">
              <a:avLst/>
            </a:prstGeom>
            <a:solidFill>
              <a:srgbClr val="DDDDDD"/>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0999" name="Line 47"/>
            <p:cNvSpPr>
              <a:spLocks noChangeShapeType="1"/>
            </p:cNvSpPr>
            <p:nvPr/>
          </p:nvSpPr>
          <p:spPr bwMode="auto">
            <a:xfrm flipV="1">
              <a:off x="3621088" y="4987925"/>
              <a:ext cx="133350"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00" name="Line 48"/>
            <p:cNvSpPr>
              <a:spLocks noChangeShapeType="1"/>
            </p:cNvSpPr>
            <p:nvPr/>
          </p:nvSpPr>
          <p:spPr bwMode="auto">
            <a:xfrm flipH="1" flipV="1">
              <a:off x="3611563" y="4987925"/>
              <a:ext cx="142875"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01" name="Oval 49"/>
            <p:cNvSpPr>
              <a:spLocks noChangeArrowheads="1"/>
            </p:cNvSpPr>
            <p:nvPr/>
          </p:nvSpPr>
          <p:spPr bwMode="auto">
            <a:xfrm>
              <a:off x="4992688" y="4648200"/>
              <a:ext cx="180975" cy="185738"/>
            </a:xfrm>
            <a:prstGeom prst="ellipse">
              <a:avLst/>
            </a:prstGeom>
            <a:solidFill>
              <a:srgbClr val="DDDDDD"/>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002" name="Oval 50"/>
            <p:cNvSpPr>
              <a:spLocks noChangeArrowheads="1"/>
            </p:cNvSpPr>
            <p:nvPr/>
          </p:nvSpPr>
          <p:spPr bwMode="auto">
            <a:xfrm>
              <a:off x="5049838" y="4710113"/>
              <a:ext cx="66675" cy="66675"/>
            </a:xfrm>
            <a:prstGeom prst="ellipse">
              <a:avLst/>
            </a:prstGeom>
            <a:solidFill>
              <a:schemeClr val="tx1"/>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003" name="Oval 51"/>
            <p:cNvSpPr>
              <a:spLocks noChangeArrowheads="1"/>
            </p:cNvSpPr>
            <p:nvPr/>
          </p:nvSpPr>
          <p:spPr bwMode="auto">
            <a:xfrm>
              <a:off x="4999038" y="4964113"/>
              <a:ext cx="180975" cy="185738"/>
            </a:xfrm>
            <a:prstGeom prst="ellipse">
              <a:avLst/>
            </a:prstGeom>
            <a:solidFill>
              <a:srgbClr val="DDDDDD"/>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004" name="Oval 52"/>
            <p:cNvSpPr>
              <a:spLocks noChangeArrowheads="1"/>
            </p:cNvSpPr>
            <p:nvPr/>
          </p:nvSpPr>
          <p:spPr bwMode="auto">
            <a:xfrm>
              <a:off x="5056188" y="5026025"/>
              <a:ext cx="66675" cy="66675"/>
            </a:xfrm>
            <a:prstGeom prst="ellipse">
              <a:avLst/>
            </a:prstGeom>
            <a:solidFill>
              <a:schemeClr val="tx1"/>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005" name="Oval 53"/>
            <p:cNvSpPr>
              <a:spLocks noChangeArrowheads="1"/>
            </p:cNvSpPr>
            <p:nvPr/>
          </p:nvSpPr>
          <p:spPr bwMode="auto">
            <a:xfrm>
              <a:off x="3592513" y="4656138"/>
              <a:ext cx="180975" cy="185738"/>
            </a:xfrm>
            <a:prstGeom prst="ellipse">
              <a:avLst/>
            </a:prstGeom>
            <a:solidFill>
              <a:srgbClr val="DDDDDD"/>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006" name="Line 54"/>
            <p:cNvSpPr>
              <a:spLocks noChangeShapeType="1"/>
            </p:cNvSpPr>
            <p:nvPr/>
          </p:nvSpPr>
          <p:spPr bwMode="auto">
            <a:xfrm flipV="1">
              <a:off x="3621088" y="4684713"/>
              <a:ext cx="133350"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07" name="Line 55"/>
            <p:cNvSpPr>
              <a:spLocks noChangeShapeType="1"/>
            </p:cNvSpPr>
            <p:nvPr/>
          </p:nvSpPr>
          <p:spPr bwMode="auto">
            <a:xfrm flipH="1" flipV="1">
              <a:off x="3611563" y="4684713"/>
              <a:ext cx="142875"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40972" name="Object 10"/>
            <p:cNvGraphicFramePr>
              <a:graphicFrameLocks noChangeAspect="1"/>
            </p:cNvGraphicFramePr>
            <p:nvPr/>
          </p:nvGraphicFramePr>
          <p:xfrm>
            <a:off x="4168776" y="4683125"/>
            <a:ext cx="449263" cy="442913"/>
          </p:xfrm>
          <a:graphic>
            <a:graphicData uri="http://schemas.openxmlformats.org/presentationml/2006/ole">
              <mc:AlternateContent xmlns:mc="http://schemas.openxmlformats.org/markup-compatibility/2006">
                <mc:Choice xmlns:v="urn:schemas-microsoft-com:vml" Requires="v">
                  <p:oleObj spid="_x0000_s38978" name="Equation" r:id="rId19" imgW="253780" imgH="253780" progId="Equation.DSMT4">
                    <p:embed/>
                  </p:oleObj>
                </mc:Choice>
                <mc:Fallback>
                  <p:oleObj name="Equation" r:id="rId19" imgW="253780" imgH="253780" progId="Equation.DSMT4">
                    <p:embed/>
                    <p:pic>
                      <p:nvPicPr>
                        <p:cNvPr id="0" name="Picture 45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168776" y="4683125"/>
                          <a:ext cx="449263" cy="442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40985" name="Line 38"/>
          <p:cNvSpPr>
            <a:spLocks noChangeShapeType="1"/>
          </p:cNvSpPr>
          <p:nvPr/>
        </p:nvSpPr>
        <p:spPr bwMode="auto">
          <a:xfrm>
            <a:off x="6542088" y="5664680"/>
            <a:ext cx="3879850"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986" name="Rectangle 39"/>
          <p:cNvSpPr>
            <a:spLocks noChangeArrowheads="1"/>
          </p:cNvSpPr>
          <p:nvPr/>
        </p:nvSpPr>
        <p:spPr bwMode="auto">
          <a:xfrm>
            <a:off x="6534150" y="4954589"/>
            <a:ext cx="3892550" cy="69373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0987" name="Line 40"/>
          <p:cNvSpPr>
            <a:spLocks noChangeShapeType="1"/>
          </p:cNvSpPr>
          <p:nvPr/>
        </p:nvSpPr>
        <p:spPr bwMode="auto">
          <a:xfrm rot="16200000">
            <a:off x="6115216" y="5285582"/>
            <a:ext cx="676275" cy="4762"/>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40964" name="Object 36"/>
          <p:cNvGraphicFramePr>
            <a:graphicFrameLocks noChangeAspect="1"/>
          </p:cNvGraphicFramePr>
          <p:nvPr>
            <p:extLst>
              <p:ext uri="{D42A27DB-BD31-4B8C-83A1-F6EECF244321}">
                <p14:modId xmlns:p14="http://schemas.microsoft.com/office/powerpoint/2010/main" val="221292149"/>
              </p:ext>
            </p:extLst>
          </p:nvPr>
        </p:nvGraphicFramePr>
        <p:xfrm>
          <a:off x="6094413" y="5062538"/>
          <a:ext cx="298450" cy="419100"/>
        </p:xfrm>
        <a:graphic>
          <a:graphicData uri="http://schemas.openxmlformats.org/presentationml/2006/ole">
            <mc:AlternateContent xmlns:mc="http://schemas.openxmlformats.org/markup-compatibility/2006">
              <mc:Choice xmlns:v="urn:schemas-microsoft-com:vml" Requires="v">
                <p:oleObj spid="_x0000_s38979" name="Equation" r:id="rId21" imgW="126725" imgH="177415" progId="Equation.DSMT4">
                  <p:embed/>
                </p:oleObj>
              </mc:Choice>
              <mc:Fallback>
                <p:oleObj name="Equation" r:id="rId21" imgW="126725" imgH="177415" progId="Equation.DSMT4">
                  <p:embed/>
                  <p:pic>
                    <p:nvPicPr>
                      <p:cNvPr id="0" name="Picture 45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094413" y="5062538"/>
                        <a:ext cx="29845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65" name="Object 37"/>
          <p:cNvGraphicFramePr>
            <a:graphicFrameLocks noChangeAspect="1"/>
          </p:cNvGraphicFramePr>
          <p:nvPr>
            <p:extLst>
              <p:ext uri="{D42A27DB-BD31-4B8C-83A1-F6EECF244321}">
                <p14:modId xmlns:p14="http://schemas.microsoft.com/office/powerpoint/2010/main" val="869313236"/>
              </p:ext>
            </p:extLst>
          </p:nvPr>
        </p:nvGraphicFramePr>
        <p:xfrm>
          <a:off x="10067925" y="5038725"/>
          <a:ext cx="336550" cy="465138"/>
        </p:xfrm>
        <a:graphic>
          <a:graphicData uri="http://schemas.openxmlformats.org/presentationml/2006/ole">
            <mc:AlternateContent xmlns:mc="http://schemas.openxmlformats.org/markup-compatibility/2006">
              <mc:Choice xmlns:v="urn:schemas-microsoft-com:vml" Requires="v">
                <p:oleObj spid="_x0000_s38980" name="Equation" r:id="rId23" imgW="165028" imgH="228501" progId="Equation.DSMT4">
                  <p:embed/>
                </p:oleObj>
              </mc:Choice>
              <mc:Fallback>
                <p:oleObj name="Equation" r:id="rId23" imgW="165028" imgH="228501" progId="Equation.DSMT4">
                  <p:embed/>
                  <p:pic>
                    <p:nvPicPr>
                      <p:cNvPr id="0" name="Picture 454"/>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0067925" y="5038725"/>
                        <a:ext cx="336550" cy="465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988" name="Line 43"/>
          <p:cNvSpPr>
            <a:spLocks noChangeShapeType="1"/>
          </p:cNvSpPr>
          <p:nvPr/>
        </p:nvSpPr>
        <p:spPr bwMode="auto">
          <a:xfrm>
            <a:off x="10620375" y="5664200"/>
            <a:ext cx="287338"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40966" name="Object 38"/>
          <p:cNvGraphicFramePr>
            <a:graphicFrameLocks noChangeAspect="1"/>
          </p:cNvGraphicFramePr>
          <p:nvPr>
            <p:extLst>
              <p:ext uri="{D42A27DB-BD31-4B8C-83A1-F6EECF244321}">
                <p14:modId xmlns:p14="http://schemas.microsoft.com/office/powerpoint/2010/main" val="1607060786"/>
              </p:ext>
            </p:extLst>
          </p:nvPr>
        </p:nvGraphicFramePr>
        <p:xfrm>
          <a:off x="10995026" y="5554663"/>
          <a:ext cx="214313" cy="234950"/>
        </p:xfrm>
        <a:graphic>
          <a:graphicData uri="http://schemas.openxmlformats.org/presentationml/2006/ole">
            <mc:AlternateContent xmlns:mc="http://schemas.openxmlformats.org/markup-compatibility/2006">
              <mc:Choice xmlns:v="urn:schemas-microsoft-com:vml" Requires="v">
                <p:oleObj spid="_x0000_s38981" name="Equation" r:id="rId25" imgW="126835" imgH="139518" progId="Equation.DSMT4">
                  <p:embed/>
                </p:oleObj>
              </mc:Choice>
              <mc:Fallback>
                <p:oleObj name="Equation" r:id="rId25" imgW="126835" imgH="139518" progId="Equation.DSMT4">
                  <p:embed/>
                  <p:pic>
                    <p:nvPicPr>
                      <p:cNvPr id="0" name="Picture 455"/>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0995026" y="5554663"/>
                        <a:ext cx="214313" cy="234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989" name="Oval 49"/>
          <p:cNvSpPr>
            <a:spLocks noChangeArrowheads="1"/>
          </p:cNvSpPr>
          <p:nvPr/>
        </p:nvSpPr>
        <p:spPr bwMode="auto">
          <a:xfrm>
            <a:off x="8904289" y="5219700"/>
            <a:ext cx="180975" cy="185738"/>
          </a:xfrm>
          <a:prstGeom prst="ellipse">
            <a:avLst/>
          </a:prstGeom>
          <a:solidFill>
            <a:srgbClr val="DDDDDD"/>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0990" name="Oval 50"/>
          <p:cNvSpPr>
            <a:spLocks noChangeArrowheads="1"/>
          </p:cNvSpPr>
          <p:nvPr/>
        </p:nvSpPr>
        <p:spPr bwMode="auto">
          <a:xfrm>
            <a:off x="8961439" y="5281614"/>
            <a:ext cx="66675" cy="66675"/>
          </a:xfrm>
          <a:prstGeom prst="ellipse">
            <a:avLst/>
          </a:prstGeom>
          <a:solidFill>
            <a:schemeClr val="tx1"/>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0991" name="Oval 53"/>
          <p:cNvSpPr>
            <a:spLocks noChangeArrowheads="1"/>
          </p:cNvSpPr>
          <p:nvPr/>
        </p:nvSpPr>
        <p:spPr bwMode="auto">
          <a:xfrm>
            <a:off x="7504114" y="5227639"/>
            <a:ext cx="180975" cy="185737"/>
          </a:xfrm>
          <a:prstGeom prst="ellipse">
            <a:avLst/>
          </a:prstGeom>
          <a:solidFill>
            <a:srgbClr val="DDDDDD"/>
          </a:solidFill>
          <a:ln w="19050">
            <a:solidFill>
              <a:srgbClr val="0000FF"/>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0992" name="Line 54"/>
          <p:cNvSpPr>
            <a:spLocks noChangeShapeType="1"/>
          </p:cNvSpPr>
          <p:nvPr/>
        </p:nvSpPr>
        <p:spPr bwMode="auto">
          <a:xfrm flipV="1">
            <a:off x="7532688" y="5256214"/>
            <a:ext cx="133350"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993" name="Line 55"/>
          <p:cNvSpPr>
            <a:spLocks noChangeShapeType="1"/>
          </p:cNvSpPr>
          <p:nvPr/>
        </p:nvSpPr>
        <p:spPr bwMode="auto">
          <a:xfrm flipH="1" flipV="1">
            <a:off x="7523164" y="5256214"/>
            <a:ext cx="142875" cy="123825"/>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40967" name="Object 57"/>
          <p:cNvGraphicFramePr>
            <a:graphicFrameLocks noChangeAspect="1"/>
          </p:cNvGraphicFramePr>
          <p:nvPr>
            <p:extLst>
              <p:ext uri="{D42A27DB-BD31-4B8C-83A1-F6EECF244321}">
                <p14:modId xmlns:p14="http://schemas.microsoft.com/office/powerpoint/2010/main" val="3798962761"/>
              </p:ext>
            </p:extLst>
          </p:nvPr>
        </p:nvGraphicFramePr>
        <p:xfrm>
          <a:off x="8150225" y="5157788"/>
          <a:ext cx="293688" cy="354012"/>
        </p:xfrm>
        <a:graphic>
          <a:graphicData uri="http://schemas.openxmlformats.org/presentationml/2006/ole">
            <mc:AlternateContent xmlns:mc="http://schemas.openxmlformats.org/markup-compatibility/2006">
              <mc:Choice xmlns:v="urn:schemas-microsoft-com:vml" Requires="v">
                <p:oleObj spid="_x0000_s38982" name="Equation" r:id="rId27" imgW="164957" imgH="203024" progId="Equation.DSMT4">
                  <p:embed/>
                </p:oleObj>
              </mc:Choice>
              <mc:Fallback>
                <p:oleObj name="Equation" r:id="rId27" imgW="164957" imgH="203024" progId="Equation.DSMT4">
                  <p:embed/>
                  <p:pic>
                    <p:nvPicPr>
                      <p:cNvPr id="0" name="Picture 456"/>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8150225" y="5157788"/>
                        <a:ext cx="293688" cy="354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68" name="Object 15"/>
          <p:cNvGraphicFramePr>
            <a:graphicFrameLocks noChangeAspect="1"/>
          </p:cNvGraphicFramePr>
          <p:nvPr>
            <p:extLst>
              <p:ext uri="{D42A27DB-BD31-4B8C-83A1-F6EECF244321}">
                <p14:modId xmlns:p14="http://schemas.microsoft.com/office/powerpoint/2010/main" val="252593828"/>
              </p:ext>
            </p:extLst>
          </p:nvPr>
        </p:nvGraphicFramePr>
        <p:xfrm>
          <a:off x="3724276" y="1016000"/>
          <a:ext cx="1076325" cy="496888"/>
        </p:xfrm>
        <a:graphic>
          <a:graphicData uri="http://schemas.openxmlformats.org/presentationml/2006/ole">
            <mc:AlternateContent xmlns:mc="http://schemas.openxmlformats.org/markup-compatibility/2006">
              <mc:Choice xmlns:v="urn:schemas-microsoft-com:vml" Requires="v">
                <p:oleObj spid="_x0000_s38983" name="Equation" r:id="rId29" imgW="571252" imgH="266584" progId="Equation.DSMT4">
                  <p:embed/>
                </p:oleObj>
              </mc:Choice>
              <mc:Fallback>
                <p:oleObj name="Equation" r:id="rId29" imgW="571252" imgH="266584" progId="Equation.DSMT4">
                  <p:embed/>
                  <p:pic>
                    <p:nvPicPr>
                      <p:cNvPr id="0" name="Picture 457"/>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3724276" y="1016000"/>
                        <a:ext cx="1076325" cy="496888"/>
                      </a:xfrm>
                      <a:prstGeom prst="rect">
                        <a:avLst/>
                      </a:prstGeom>
                      <a:noFill/>
                      <a:extLst>
                        <a:ext uri="{909E8E84-426E-40DD-AFC4-6F175D3DCCD1}">
                          <a14:hiddenFill xmlns:a14="http://schemas.microsoft.com/office/drawing/2010/main">
                            <a:solidFill>
                              <a:srgbClr val="FFFF66"/>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43</a:t>
            </a:fld>
            <a:endParaRPr lang="en-US" dirty="0"/>
          </a:p>
        </p:txBody>
      </p:sp>
      <p:sp>
        <p:nvSpPr>
          <p:cNvPr id="52" name="Rectangle 4"/>
          <p:cNvSpPr txBox="1">
            <a:spLocks noChangeArrowheads="1"/>
          </p:cNvSpPr>
          <p:nvPr/>
        </p:nvSpPr>
        <p:spPr bwMode="auto">
          <a:xfrm>
            <a:off x="3206275" y="124814"/>
            <a:ext cx="5664200" cy="606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defRPr/>
            </a:pPr>
            <a:r>
              <a:rPr lang="en-US" sz="3600" kern="0" dirty="0">
                <a:solidFill>
                  <a:srgbClr val="FF9933"/>
                </a:solidFill>
                <a:effectLst>
                  <a:outerShdw blurRad="38100" dist="38100" dir="2700000" algn="tl">
                    <a:srgbClr val="C0C0C0"/>
                  </a:outerShdw>
                </a:effectLst>
                <a:latin typeface="+mj-lt"/>
                <a:ea typeface="+mj-ea"/>
                <a:cs typeface="+mj-cs"/>
              </a:rPr>
              <a:t>Circular Patch (cont.)</a:t>
            </a:r>
          </a:p>
        </p:txBody>
      </p:sp>
      <p:sp>
        <p:nvSpPr>
          <p:cNvPr id="53" name="Down Arrow 52"/>
          <p:cNvSpPr/>
          <p:nvPr/>
        </p:nvSpPr>
        <p:spPr bwMode="auto">
          <a:xfrm>
            <a:off x="8071947" y="4198007"/>
            <a:ext cx="315311" cy="441434"/>
          </a:xfrm>
          <a:prstGeom prst="downArrow">
            <a:avLst/>
          </a:prstGeom>
          <a:solidFill>
            <a:srgbClr val="66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a:extLst>
              <a:ext uri="{FF2B5EF4-FFF2-40B4-BE49-F238E27FC236}">
                <a16:creationId xmlns:a16="http://schemas.microsoft.com/office/drawing/2014/main" id="{A87D2FD0-9910-00A6-07AB-1D015AD28EC8}"/>
              </a:ext>
            </a:extLst>
          </p:cNvPr>
          <p:cNvSpPr txBox="1"/>
          <p:nvPr/>
        </p:nvSpPr>
        <p:spPr>
          <a:xfrm>
            <a:off x="5245100" y="6121400"/>
            <a:ext cx="6776214" cy="369332"/>
          </a:xfrm>
          <a:prstGeom prst="rect">
            <a:avLst/>
          </a:prstGeom>
          <a:noFill/>
        </p:spPr>
        <p:txBody>
          <a:bodyPr wrap="none" rtlCol="0">
            <a:spAutoFit/>
          </a:bodyPr>
          <a:lstStyle/>
          <a:p>
            <a:pPr algn="ctr"/>
            <a:r>
              <a:rPr lang="en-US" b="0" dirty="0">
                <a:solidFill>
                  <a:srgbClr val="0000FF"/>
                </a:solidFill>
              </a:rPr>
              <a:t>The ring of magnetic current is put in the middle of the substrate.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idx="4294967295"/>
          </p:nvPr>
        </p:nvSpPr>
        <p:spPr>
          <a:xfrm>
            <a:off x="1250950" y="260351"/>
            <a:ext cx="9690100" cy="473075"/>
          </a:xfrm>
        </p:spPr>
        <p:txBody>
          <a:bodyPr/>
          <a:lstStyle/>
          <a:p>
            <a:pPr eaLnBrk="1" hangingPunct="1">
              <a:defRPr/>
            </a:pPr>
            <a:r>
              <a:rPr lang="en-US" sz="3600" b="1" dirty="0">
                <a:solidFill>
                  <a:srgbClr val="FF9933"/>
                </a:solidFill>
                <a:effectLst>
                  <a:outerShdw blurRad="38100" dist="38100" dir="2700000" algn="tl">
                    <a:srgbClr val="C0C0C0"/>
                  </a:outerShdw>
                </a:effectLst>
              </a:rPr>
              <a:t>Review of Equivalence Principle (cont.)</a:t>
            </a:r>
          </a:p>
        </p:txBody>
      </p:sp>
      <p:sp>
        <p:nvSpPr>
          <p:cNvPr id="2060"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061"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062"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063"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064" name="Rectangle 7"/>
          <p:cNvSpPr>
            <a:spLocks noChangeArrowheads="1"/>
          </p:cNvSpPr>
          <p:nvPr/>
        </p:nvSpPr>
        <p:spPr bwMode="auto">
          <a:xfrm>
            <a:off x="804864" y="1373189"/>
            <a:ext cx="381793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0000FF"/>
                </a:solidFill>
              </a:rPr>
              <a:t>A common choice (PEC inside):</a:t>
            </a:r>
          </a:p>
        </p:txBody>
      </p:sp>
      <p:graphicFrame>
        <p:nvGraphicFramePr>
          <p:cNvPr id="2050" name="Object 33"/>
          <p:cNvGraphicFramePr>
            <a:graphicFrameLocks noChangeAspect="1"/>
          </p:cNvGraphicFramePr>
          <p:nvPr>
            <p:extLst>
              <p:ext uri="{D42A27DB-BD31-4B8C-83A1-F6EECF244321}">
                <p14:modId xmlns:p14="http://schemas.microsoft.com/office/powerpoint/2010/main" val="3722715096"/>
              </p:ext>
            </p:extLst>
          </p:nvPr>
        </p:nvGraphicFramePr>
        <p:xfrm>
          <a:off x="7521575" y="3733068"/>
          <a:ext cx="1746250" cy="1095375"/>
        </p:xfrm>
        <a:graphic>
          <a:graphicData uri="http://schemas.openxmlformats.org/presentationml/2006/ole">
            <mc:AlternateContent xmlns:mc="http://schemas.openxmlformats.org/markup-compatibility/2006">
              <mc:Choice xmlns:v="urn:schemas-microsoft-com:vml" Requires="v">
                <p:oleObj spid="_x0000_s3106" name="Equation" r:id="rId3" imgW="812447" imgH="507780" progId="Equation.DSMT4">
                  <p:embed/>
                </p:oleObj>
              </mc:Choice>
              <mc:Fallback>
                <p:oleObj name="Equation" r:id="rId3" imgW="812447" imgH="507780" progId="Equation.DSMT4">
                  <p:embed/>
                  <p:pic>
                    <p:nvPicPr>
                      <p:cNvPr id="0" name="Picture 2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21575" y="3733068"/>
                        <a:ext cx="1746250" cy="1095375"/>
                      </a:xfrm>
                      <a:prstGeom prst="rect">
                        <a:avLst/>
                      </a:prstGeom>
                      <a:solidFill>
                        <a:srgbClr val="FFFF66"/>
                      </a:solidFill>
                    </p:spPr>
                  </p:pic>
                </p:oleObj>
              </mc:Fallback>
            </mc:AlternateContent>
          </a:graphicData>
        </a:graphic>
      </p:graphicFrame>
      <p:grpSp>
        <p:nvGrpSpPr>
          <p:cNvPr id="2065" name="Group 40"/>
          <p:cNvGrpSpPr>
            <a:grpSpLocks/>
          </p:cNvGrpSpPr>
          <p:nvPr/>
        </p:nvGrpSpPr>
        <p:grpSpPr bwMode="auto">
          <a:xfrm>
            <a:off x="2031206" y="2130181"/>
            <a:ext cx="3760788" cy="4383088"/>
            <a:chOff x="2016" y="888"/>
            <a:chExt cx="2369" cy="2761"/>
          </a:xfrm>
        </p:grpSpPr>
        <p:sp>
          <p:nvSpPr>
            <p:cNvPr id="2067" name="Freeform 18"/>
            <p:cNvSpPr>
              <a:spLocks/>
            </p:cNvSpPr>
            <p:nvPr/>
          </p:nvSpPr>
          <p:spPr bwMode="auto">
            <a:xfrm>
              <a:off x="2016" y="1248"/>
              <a:ext cx="1648" cy="2064"/>
            </a:xfrm>
            <a:custGeom>
              <a:avLst/>
              <a:gdLst>
                <a:gd name="T0" fmla="*/ 2326 w 1016"/>
                <a:gd name="T1" fmla="*/ 0 h 824"/>
                <a:gd name="T2" fmla="*/ 334 w 1016"/>
                <a:gd name="T3" fmla="*/ 7560 h 824"/>
                <a:gd name="T4" fmla="*/ 334 w 1016"/>
                <a:gd name="T5" fmla="*/ 18892 h 824"/>
                <a:gd name="T6" fmla="*/ 665 w 1016"/>
                <a:gd name="T7" fmla="*/ 30236 h 824"/>
                <a:gd name="T8" fmla="*/ 2326 w 1016"/>
                <a:gd name="T9" fmla="*/ 32125 h 824"/>
                <a:gd name="T10" fmla="*/ 4986 w 1016"/>
                <a:gd name="T11" fmla="*/ 30236 h 824"/>
                <a:gd name="T12" fmla="*/ 6730 w 1016"/>
                <a:gd name="T13" fmla="*/ 26654 h 824"/>
                <a:gd name="T14" fmla="*/ 6832 w 1016"/>
                <a:gd name="T15" fmla="*/ 11645 h 824"/>
                <a:gd name="T16" fmla="*/ 5596 w 1016"/>
                <a:gd name="T17" fmla="*/ 2435 h 824"/>
                <a:gd name="T18" fmla="*/ 2326 w 1016"/>
                <a:gd name="T19" fmla="*/ 0 h 8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16"/>
                <a:gd name="T31" fmla="*/ 0 h 824"/>
                <a:gd name="T32" fmla="*/ 1016 w 1016"/>
                <a:gd name="T33" fmla="*/ 824 h 8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16" h="824">
                  <a:moveTo>
                    <a:pt x="336" y="0"/>
                  </a:moveTo>
                  <a:cubicBezTo>
                    <a:pt x="184" y="16"/>
                    <a:pt x="96" y="112"/>
                    <a:pt x="48" y="192"/>
                  </a:cubicBezTo>
                  <a:cubicBezTo>
                    <a:pt x="0" y="272"/>
                    <a:pt x="40" y="384"/>
                    <a:pt x="48" y="480"/>
                  </a:cubicBezTo>
                  <a:cubicBezTo>
                    <a:pt x="56" y="576"/>
                    <a:pt x="48" y="712"/>
                    <a:pt x="96" y="768"/>
                  </a:cubicBezTo>
                  <a:cubicBezTo>
                    <a:pt x="144" y="824"/>
                    <a:pt x="232" y="816"/>
                    <a:pt x="336" y="816"/>
                  </a:cubicBezTo>
                  <a:cubicBezTo>
                    <a:pt x="440" y="816"/>
                    <a:pt x="614" y="791"/>
                    <a:pt x="720" y="768"/>
                  </a:cubicBezTo>
                  <a:cubicBezTo>
                    <a:pt x="826" y="745"/>
                    <a:pt x="928" y="756"/>
                    <a:pt x="972" y="677"/>
                  </a:cubicBezTo>
                  <a:cubicBezTo>
                    <a:pt x="1016" y="598"/>
                    <a:pt x="1014" y="398"/>
                    <a:pt x="987" y="296"/>
                  </a:cubicBezTo>
                  <a:cubicBezTo>
                    <a:pt x="960" y="194"/>
                    <a:pt x="916" y="111"/>
                    <a:pt x="808" y="62"/>
                  </a:cubicBezTo>
                  <a:cubicBezTo>
                    <a:pt x="700" y="13"/>
                    <a:pt x="434" y="13"/>
                    <a:pt x="336" y="0"/>
                  </a:cubicBezTo>
                  <a:close/>
                </a:path>
              </a:pathLst>
            </a:custGeom>
            <a:solidFill>
              <a:srgbClr val="FF9900"/>
            </a:solidFill>
            <a:ln w="19050" cap="flat" cmpd="sng">
              <a:solidFill>
                <a:schemeClr val="tx1"/>
              </a:solidFill>
              <a:prstDash val="dash"/>
              <a:round/>
              <a:headEnd/>
              <a:tailEnd/>
            </a:ln>
          </p:spPr>
          <p:txBody>
            <a:bodyPr/>
            <a:lstStyle/>
            <a:p>
              <a:endParaRPr lang="en-US"/>
            </a:p>
          </p:txBody>
        </p:sp>
        <p:graphicFrame>
          <p:nvGraphicFramePr>
            <p:cNvPr id="2051" name="Object 19"/>
            <p:cNvGraphicFramePr>
              <a:graphicFrameLocks noChangeAspect="1"/>
            </p:cNvGraphicFramePr>
            <p:nvPr/>
          </p:nvGraphicFramePr>
          <p:xfrm>
            <a:off x="3657" y="1602"/>
            <a:ext cx="612" cy="280"/>
          </p:xfrm>
          <a:graphic>
            <a:graphicData uri="http://schemas.openxmlformats.org/presentationml/2006/ole">
              <mc:AlternateContent xmlns:mc="http://schemas.openxmlformats.org/markup-compatibility/2006">
                <mc:Choice xmlns:v="urn:schemas-microsoft-com:vml" Requires="v">
                  <p:oleObj spid="_x0000_s3107" name="Equation" r:id="rId5" imgW="444307" imgH="203112" progId="Equation.DSMT4">
                    <p:embed/>
                  </p:oleObj>
                </mc:Choice>
                <mc:Fallback>
                  <p:oleObj name="Equation" r:id="rId5" imgW="444307" imgH="203112" progId="Equation.DSMT4">
                    <p:embed/>
                    <p:pic>
                      <p:nvPicPr>
                        <p:cNvPr id="0" name="Picture 24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 y="1602"/>
                          <a:ext cx="612" cy="2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2" name="Object 20"/>
            <p:cNvGraphicFramePr>
              <a:graphicFrameLocks noChangeAspect="1"/>
            </p:cNvGraphicFramePr>
            <p:nvPr>
              <p:extLst>
                <p:ext uri="{D42A27DB-BD31-4B8C-83A1-F6EECF244321}">
                  <p14:modId xmlns:p14="http://schemas.microsoft.com/office/powerpoint/2010/main" val="3888359988"/>
                </p:ext>
              </p:extLst>
            </p:nvPr>
          </p:nvGraphicFramePr>
          <p:xfrm>
            <a:off x="3694" y="2814"/>
            <a:ext cx="691" cy="289"/>
          </p:xfrm>
          <a:graphic>
            <a:graphicData uri="http://schemas.openxmlformats.org/presentationml/2006/ole">
              <mc:AlternateContent xmlns:mc="http://schemas.openxmlformats.org/markup-compatibility/2006">
                <mc:Choice xmlns:v="urn:schemas-microsoft-com:vml" Requires="v">
                  <p:oleObj spid="_x0000_s3108" name="Equation" r:id="rId7" imgW="545760" imgH="228600" progId="Equation.DSMT4">
                    <p:embed/>
                  </p:oleObj>
                </mc:Choice>
                <mc:Fallback>
                  <p:oleObj name="Equation" r:id="rId7" imgW="545760" imgH="228600" progId="Equation.DSMT4">
                    <p:embed/>
                    <p:pic>
                      <p:nvPicPr>
                        <p:cNvPr id="0" name="Picture 250"/>
                        <p:cNvPicPr>
                          <a:picLocks noChangeAspect="1" noChangeArrowheads="1"/>
                        </p:cNvPicPr>
                        <p:nvPr/>
                      </p:nvPicPr>
                      <p:blipFill>
                        <a:blip r:embed="rId8"/>
                        <a:srcRect/>
                        <a:stretch>
                          <a:fillRect/>
                        </a:stretch>
                      </p:blipFill>
                      <p:spPr bwMode="auto">
                        <a:xfrm>
                          <a:off x="3694" y="2814"/>
                          <a:ext cx="691" cy="28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68" name="Line 22"/>
            <p:cNvSpPr>
              <a:spLocks noChangeShapeType="1"/>
            </p:cNvSpPr>
            <p:nvPr/>
          </p:nvSpPr>
          <p:spPr bwMode="auto">
            <a:xfrm flipH="1" flipV="1">
              <a:off x="2528" y="1252"/>
              <a:ext cx="256" cy="24"/>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69" name="Line 23"/>
            <p:cNvSpPr>
              <a:spLocks noChangeShapeType="1"/>
            </p:cNvSpPr>
            <p:nvPr/>
          </p:nvSpPr>
          <p:spPr bwMode="auto">
            <a:xfrm flipH="1" flipV="1">
              <a:off x="3079" y="1327"/>
              <a:ext cx="304" cy="96"/>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70" name="Line 24"/>
            <p:cNvSpPr>
              <a:spLocks noChangeShapeType="1"/>
            </p:cNvSpPr>
            <p:nvPr/>
          </p:nvSpPr>
          <p:spPr bwMode="auto">
            <a:xfrm flipH="1" flipV="1">
              <a:off x="3187" y="1371"/>
              <a:ext cx="198" cy="64"/>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71" name="Line 27"/>
            <p:cNvSpPr>
              <a:spLocks noChangeShapeType="1"/>
            </p:cNvSpPr>
            <p:nvPr/>
          </p:nvSpPr>
          <p:spPr bwMode="auto">
            <a:xfrm>
              <a:off x="3516" y="3097"/>
              <a:ext cx="124" cy="187"/>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2053" name="Object 28"/>
            <p:cNvGraphicFramePr>
              <a:graphicFrameLocks noChangeAspect="1"/>
            </p:cNvGraphicFramePr>
            <p:nvPr/>
          </p:nvGraphicFramePr>
          <p:xfrm>
            <a:off x="3639" y="3314"/>
            <a:ext cx="209" cy="335"/>
          </p:xfrm>
          <a:graphic>
            <a:graphicData uri="http://schemas.openxmlformats.org/presentationml/2006/ole">
              <mc:AlternateContent xmlns:mc="http://schemas.openxmlformats.org/markup-compatibility/2006">
                <mc:Choice xmlns:v="urn:schemas-microsoft-com:vml" Requires="v">
                  <p:oleObj spid="_x0000_s3109" name="Equation" r:id="rId9" imgW="126835" imgH="202936" progId="Equation.DSMT4">
                    <p:embed/>
                  </p:oleObj>
                </mc:Choice>
                <mc:Fallback>
                  <p:oleObj name="Equation" r:id="rId9" imgW="126835" imgH="202936" progId="Equation.DSMT4">
                    <p:embed/>
                    <p:pic>
                      <p:nvPicPr>
                        <p:cNvPr id="0" name="Picture 25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39" y="3314"/>
                          <a:ext cx="209" cy="33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4" name="Object 29"/>
            <p:cNvGraphicFramePr>
              <a:graphicFrameLocks noChangeAspect="1"/>
            </p:cNvGraphicFramePr>
            <p:nvPr/>
          </p:nvGraphicFramePr>
          <p:xfrm>
            <a:off x="2669" y="888"/>
            <a:ext cx="260" cy="347"/>
          </p:xfrm>
          <a:graphic>
            <a:graphicData uri="http://schemas.openxmlformats.org/presentationml/2006/ole">
              <mc:AlternateContent xmlns:mc="http://schemas.openxmlformats.org/markup-compatibility/2006">
                <mc:Choice xmlns:v="urn:schemas-microsoft-com:vml" Requires="v">
                  <p:oleObj spid="_x0000_s3110" name="Equation" r:id="rId11" imgW="190417" imgH="253890" progId="Equation.DSMT4">
                    <p:embed/>
                  </p:oleObj>
                </mc:Choice>
                <mc:Fallback>
                  <p:oleObj name="Equation" r:id="rId11" imgW="190417" imgH="253890" progId="Equation.DSMT4">
                    <p:embed/>
                    <p:pic>
                      <p:nvPicPr>
                        <p:cNvPr id="0" name="Picture 25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69" y="888"/>
                          <a:ext cx="260" cy="34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5" name="Object 30"/>
            <p:cNvGraphicFramePr>
              <a:graphicFrameLocks noChangeAspect="1"/>
            </p:cNvGraphicFramePr>
            <p:nvPr/>
          </p:nvGraphicFramePr>
          <p:xfrm>
            <a:off x="3300" y="1008"/>
            <a:ext cx="294" cy="294"/>
          </p:xfrm>
          <a:graphic>
            <a:graphicData uri="http://schemas.openxmlformats.org/presentationml/2006/ole">
              <mc:AlternateContent xmlns:mc="http://schemas.openxmlformats.org/markup-compatibility/2006">
                <mc:Choice xmlns:v="urn:schemas-microsoft-com:vml" Requires="v">
                  <p:oleObj spid="_x0000_s3111" name="Equation" r:id="rId13" imgW="241195" imgH="241195" progId="Equation.DSMT4">
                    <p:embed/>
                  </p:oleObj>
                </mc:Choice>
                <mc:Fallback>
                  <p:oleObj name="Equation" r:id="rId13" imgW="241195" imgH="241195" progId="Equation.DSMT4">
                    <p:embed/>
                    <p:pic>
                      <p:nvPicPr>
                        <p:cNvPr id="0" name="Picture 25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300" y="1008"/>
                          <a:ext cx="294" cy="2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6" name="Object 32"/>
            <p:cNvGraphicFramePr>
              <a:graphicFrameLocks noChangeAspect="1"/>
            </p:cNvGraphicFramePr>
            <p:nvPr/>
          </p:nvGraphicFramePr>
          <p:xfrm>
            <a:off x="2812" y="3308"/>
            <a:ext cx="230" cy="293"/>
          </p:xfrm>
          <a:graphic>
            <a:graphicData uri="http://schemas.openxmlformats.org/presentationml/2006/ole">
              <mc:AlternateContent xmlns:mc="http://schemas.openxmlformats.org/markup-compatibility/2006">
                <mc:Choice xmlns:v="urn:schemas-microsoft-com:vml" Requires="v">
                  <p:oleObj spid="_x0000_s3112" name="Equation" r:id="rId15" imgW="139579" imgH="177646" progId="Equation.DSMT4">
                    <p:embed/>
                  </p:oleObj>
                </mc:Choice>
                <mc:Fallback>
                  <p:oleObj name="Equation" r:id="rId15" imgW="139579" imgH="177646" progId="Equation.DSMT4">
                    <p:embed/>
                    <p:pic>
                      <p:nvPicPr>
                        <p:cNvPr id="0" name="Picture 25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12" y="3308"/>
                          <a:ext cx="230" cy="2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7" name="Object 39"/>
            <p:cNvGraphicFramePr>
              <a:graphicFrameLocks noChangeAspect="1"/>
            </p:cNvGraphicFramePr>
            <p:nvPr/>
          </p:nvGraphicFramePr>
          <p:xfrm>
            <a:off x="2668" y="2083"/>
            <a:ext cx="413" cy="224"/>
          </p:xfrm>
          <a:graphic>
            <a:graphicData uri="http://schemas.openxmlformats.org/presentationml/2006/ole">
              <mc:AlternateContent xmlns:mc="http://schemas.openxmlformats.org/markup-compatibility/2006">
                <mc:Choice xmlns:v="urn:schemas-microsoft-com:vml" Requires="v">
                  <p:oleObj spid="_x0000_s3113" name="Equation" r:id="rId17" imgW="304536" imgH="164957" progId="Equation.DSMT4">
                    <p:embed/>
                  </p:oleObj>
                </mc:Choice>
                <mc:Fallback>
                  <p:oleObj name="Equation" r:id="rId17" imgW="304536" imgH="164957" progId="Equation.DSMT4">
                    <p:embed/>
                    <p:pic>
                      <p:nvPicPr>
                        <p:cNvPr id="0" name="Picture 25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668" y="2083"/>
                          <a:ext cx="413" cy="2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2066" name="Text Box 41"/>
          <p:cNvSpPr txBox="1">
            <a:spLocks noChangeArrowheads="1"/>
          </p:cNvSpPr>
          <p:nvPr/>
        </p:nvSpPr>
        <p:spPr bwMode="auto">
          <a:xfrm>
            <a:off x="5944576" y="1604963"/>
            <a:ext cx="5333023" cy="646331"/>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b="0" dirty="0"/>
              <a:t>The electric surface current sitting on the PEC object does not radiate, and it can be ignored.</a:t>
            </a:r>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061"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062"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063"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2064" name="Rectangle 7"/>
          <p:cNvSpPr>
            <a:spLocks noChangeArrowheads="1"/>
          </p:cNvSpPr>
          <p:nvPr/>
        </p:nvSpPr>
        <p:spPr bwMode="auto">
          <a:xfrm>
            <a:off x="1878014" y="1620839"/>
            <a:ext cx="277018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ltLang="en-US" sz="2000" b="0" dirty="0">
                <a:solidFill>
                  <a:srgbClr val="0000FF"/>
                </a:solidFill>
              </a:rPr>
              <a:t>Final model with PEC:</a:t>
            </a:r>
          </a:p>
        </p:txBody>
      </p:sp>
      <p:graphicFrame>
        <p:nvGraphicFramePr>
          <p:cNvPr id="2050" name="Object 33"/>
          <p:cNvGraphicFramePr>
            <a:graphicFrameLocks noChangeAspect="1"/>
          </p:cNvGraphicFramePr>
          <p:nvPr>
            <p:extLst>
              <p:ext uri="{D42A27DB-BD31-4B8C-83A1-F6EECF244321}">
                <p14:modId xmlns:p14="http://schemas.microsoft.com/office/powerpoint/2010/main" val="2344794536"/>
              </p:ext>
            </p:extLst>
          </p:nvPr>
        </p:nvGraphicFramePr>
        <p:xfrm>
          <a:off x="7972425" y="3875088"/>
          <a:ext cx="1746250" cy="520700"/>
        </p:xfrm>
        <a:graphic>
          <a:graphicData uri="http://schemas.openxmlformats.org/presentationml/2006/ole">
            <mc:AlternateContent xmlns:mc="http://schemas.openxmlformats.org/markup-compatibility/2006">
              <mc:Choice xmlns:v="urn:schemas-microsoft-com:vml" Requires="v">
                <p:oleObj spid="_x0000_s4126" name="Equation" r:id="rId3" imgW="812520" imgH="241200" progId="Equation.DSMT4">
                  <p:embed/>
                </p:oleObj>
              </mc:Choice>
              <mc:Fallback>
                <p:oleObj name="Equation" r:id="rId3" imgW="812520" imgH="241200" progId="Equation.DSMT4">
                  <p:embed/>
                  <p:pic>
                    <p:nvPicPr>
                      <p:cNvPr id="2050" name="Object 33"/>
                      <p:cNvPicPr>
                        <a:picLocks noChangeAspect="1" noChangeArrowheads="1"/>
                      </p:cNvPicPr>
                      <p:nvPr/>
                    </p:nvPicPr>
                    <p:blipFill>
                      <a:blip r:embed="rId4"/>
                      <a:srcRect/>
                      <a:stretch>
                        <a:fillRect/>
                      </a:stretch>
                    </p:blipFill>
                    <p:spPr bwMode="auto">
                      <a:xfrm>
                        <a:off x="7972425" y="3875088"/>
                        <a:ext cx="1746250" cy="520700"/>
                      </a:xfrm>
                      <a:prstGeom prst="rect">
                        <a:avLst/>
                      </a:prstGeom>
                      <a:solidFill>
                        <a:srgbClr val="FFFF66"/>
                      </a:solidFill>
                    </p:spPr>
                  </p:pic>
                </p:oleObj>
              </mc:Fallback>
            </mc:AlternateContent>
          </a:graphicData>
        </a:graphic>
      </p:graphicFrame>
      <p:grpSp>
        <p:nvGrpSpPr>
          <p:cNvPr id="2065" name="Group 40"/>
          <p:cNvGrpSpPr>
            <a:grpSpLocks/>
          </p:cNvGrpSpPr>
          <p:nvPr/>
        </p:nvGrpSpPr>
        <p:grpSpPr bwMode="auto">
          <a:xfrm>
            <a:off x="3821906" y="2092081"/>
            <a:ext cx="3760788" cy="4192588"/>
            <a:chOff x="2016" y="1008"/>
            <a:chExt cx="2369" cy="2641"/>
          </a:xfrm>
        </p:grpSpPr>
        <p:sp>
          <p:nvSpPr>
            <p:cNvPr id="2067" name="Freeform 18"/>
            <p:cNvSpPr>
              <a:spLocks/>
            </p:cNvSpPr>
            <p:nvPr/>
          </p:nvSpPr>
          <p:spPr bwMode="auto">
            <a:xfrm>
              <a:off x="2016" y="1248"/>
              <a:ext cx="1648" cy="2064"/>
            </a:xfrm>
            <a:custGeom>
              <a:avLst/>
              <a:gdLst>
                <a:gd name="T0" fmla="*/ 2326 w 1016"/>
                <a:gd name="T1" fmla="*/ 0 h 824"/>
                <a:gd name="T2" fmla="*/ 334 w 1016"/>
                <a:gd name="T3" fmla="*/ 7560 h 824"/>
                <a:gd name="T4" fmla="*/ 334 w 1016"/>
                <a:gd name="T5" fmla="*/ 18892 h 824"/>
                <a:gd name="T6" fmla="*/ 665 w 1016"/>
                <a:gd name="T7" fmla="*/ 30236 h 824"/>
                <a:gd name="T8" fmla="*/ 2326 w 1016"/>
                <a:gd name="T9" fmla="*/ 32125 h 824"/>
                <a:gd name="T10" fmla="*/ 4986 w 1016"/>
                <a:gd name="T11" fmla="*/ 30236 h 824"/>
                <a:gd name="T12" fmla="*/ 6730 w 1016"/>
                <a:gd name="T13" fmla="*/ 26654 h 824"/>
                <a:gd name="T14" fmla="*/ 6832 w 1016"/>
                <a:gd name="T15" fmla="*/ 11645 h 824"/>
                <a:gd name="T16" fmla="*/ 5596 w 1016"/>
                <a:gd name="T17" fmla="*/ 2435 h 824"/>
                <a:gd name="T18" fmla="*/ 2326 w 1016"/>
                <a:gd name="T19" fmla="*/ 0 h 8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16"/>
                <a:gd name="T31" fmla="*/ 0 h 824"/>
                <a:gd name="T32" fmla="*/ 1016 w 1016"/>
                <a:gd name="T33" fmla="*/ 824 h 8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16" h="824">
                  <a:moveTo>
                    <a:pt x="336" y="0"/>
                  </a:moveTo>
                  <a:cubicBezTo>
                    <a:pt x="184" y="16"/>
                    <a:pt x="96" y="112"/>
                    <a:pt x="48" y="192"/>
                  </a:cubicBezTo>
                  <a:cubicBezTo>
                    <a:pt x="0" y="272"/>
                    <a:pt x="40" y="384"/>
                    <a:pt x="48" y="480"/>
                  </a:cubicBezTo>
                  <a:cubicBezTo>
                    <a:pt x="56" y="576"/>
                    <a:pt x="48" y="712"/>
                    <a:pt x="96" y="768"/>
                  </a:cubicBezTo>
                  <a:cubicBezTo>
                    <a:pt x="144" y="824"/>
                    <a:pt x="232" y="816"/>
                    <a:pt x="336" y="816"/>
                  </a:cubicBezTo>
                  <a:cubicBezTo>
                    <a:pt x="440" y="816"/>
                    <a:pt x="614" y="791"/>
                    <a:pt x="720" y="768"/>
                  </a:cubicBezTo>
                  <a:cubicBezTo>
                    <a:pt x="826" y="745"/>
                    <a:pt x="928" y="756"/>
                    <a:pt x="972" y="677"/>
                  </a:cubicBezTo>
                  <a:cubicBezTo>
                    <a:pt x="1016" y="598"/>
                    <a:pt x="1014" y="398"/>
                    <a:pt x="987" y="296"/>
                  </a:cubicBezTo>
                  <a:cubicBezTo>
                    <a:pt x="960" y="194"/>
                    <a:pt x="916" y="111"/>
                    <a:pt x="808" y="62"/>
                  </a:cubicBezTo>
                  <a:cubicBezTo>
                    <a:pt x="700" y="13"/>
                    <a:pt x="434" y="13"/>
                    <a:pt x="336" y="0"/>
                  </a:cubicBezTo>
                  <a:close/>
                </a:path>
              </a:pathLst>
            </a:custGeom>
            <a:solidFill>
              <a:srgbClr val="FF9900"/>
            </a:solidFill>
            <a:ln w="19050" cap="flat" cmpd="sng">
              <a:solidFill>
                <a:schemeClr val="tx1"/>
              </a:solidFill>
              <a:prstDash val="dash"/>
              <a:round/>
              <a:headEnd/>
              <a:tailEnd/>
            </a:ln>
          </p:spPr>
          <p:txBody>
            <a:bodyPr/>
            <a:lstStyle/>
            <a:p>
              <a:endParaRPr lang="en-US"/>
            </a:p>
          </p:txBody>
        </p:sp>
        <p:graphicFrame>
          <p:nvGraphicFramePr>
            <p:cNvPr id="2051" name="Object 19"/>
            <p:cNvGraphicFramePr>
              <a:graphicFrameLocks noChangeAspect="1"/>
            </p:cNvGraphicFramePr>
            <p:nvPr/>
          </p:nvGraphicFramePr>
          <p:xfrm>
            <a:off x="3657" y="1602"/>
            <a:ext cx="612" cy="280"/>
          </p:xfrm>
          <a:graphic>
            <a:graphicData uri="http://schemas.openxmlformats.org/presentationml/2006/ole">
              <mc:AlternateContent xmlns:mc="http://schemas.openxmlformats.org/markup-compatibility/2006">
                <mc:Choice xmlns:v="urn:schemas-microsoft-com:vml" Requires="v">
                  <p:oleObj spid="_x0000_s4127" name="Equation" r:id="rId5" imgW="444307" imgH="203112" progId="Equation.DSMT4">
                    <p:embed/>
                  </p:oleObj>
                </mc:Choice>
                <mc:Fallback>
                  <p:oleObj name="Equation" r:id="rId5" imgW="444307" imgH="203112" progId="Equation.DSMT4">
                    <p:embed/>
                    <p:pic>
                      <p:nvPicPr>
                        <p:cNvPr id="2051" name="Object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 y="1602"/>
                          <a:ext cx="612" cy="2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2" name="Object 20"/>
            <p:cNvGraphicFramePr>
              <a:graphicFrameLocks noChangeAspect="1"/>
            </p:cNvGraphicFramePr>
            <p:nvPr/>
          </p:nvGraphicFramePr>
          <p:xfrm>
            <a:off x="3694" y="2814"/>
            <a:ext cx="691" cy="289"/>
          </p:xfrm>
          <a:graphic>
            <a:graphicData uri="http://schemas.openxmlformats.org/presentationml/2006/ole">
              <mc:AlternateContent xmlns:mc="http://schemas.openxmlformats.org/markup-compatibility/2006">
                <mc:Choice xmlns:v="urn:schemas-microsoft-com:vml" Requires="v">
                  <p:oleObj spid="_x0000_s4128" name="Equation" r:id="rId7" imgW="545760" imgH="228600" progId="Equation.DSMT4">
                    <p:embed/>
                  </p:oleObj>
                </mc:Choice>
                <mc:Fallback>
                  <p:oleObj name="Equation" r:id="rId7" imgW="545760" imgH="228600" progId="Equation.DSMT4">
                    <p:embed/>
                    <p:pic>
                      <p:nvPicPr>
                        <p:cNvPr id="2052" name="Object 20"/>
                        <p:cNvPicPr>
                          <a:picLocks noChangeAspect="1" noChangeArrowheads="1"/>
                        </p:cNvPicPr>
                        <p:nvPr/>
                      </p:nvPicPr>
                      <p:blipFill>
                        <a:blip r:embed="rId8"/>
                        <a:srcRect/>
                        <a:stretch>
                          <a:fillRect/>
                        </a:stretch>
                      </p:blipFill>
                      <p:spPr bwMode="auto">
                        <a:xfrm>
                          <a:off x="3694" y="2814"/>
                          <a:ext cx="691" cy="28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69" name="Line 23"/>
            <p:cNvSpPr>
              <a:spLocks noChangeShapeType="1"/>
            </p:cNvSpPr>
            <p:nvPr/>
          </p:nvSpPr>
          <p:spPr bwMode="auto">
            <a:xfrm flipH="1" flipV="1">
              <a:off x="3079" y="1327"/>
              <a:ext cx="304" cy="96"/>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70" name="Line 24"/>
            <p:cNvSpPr>
              <a:spLocks noChangeShapeType="1"/>
            </p:cNvSpPr>
            <p:nvPr/>
          </p:nvSpPr>
          <p:spPr bwMode="auto">
            <a:xfrm flipH="1" flipV="1">
              <a:off x="3187" y="1371"/>
              <a:ext cx="198" cy="64"/>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71" name="Line 27"/>
            <p:cNvSpPr>
              <a:spLocks noChangeShapeType="1"/>
            </p:cNvSpPr>
            <p:nvPr/>
          </p:nvSpPr>
          <p:spPr bwMode="auto">
            <a:xfrm>
              <a:off x="3516" y="3097"/>
              <a:ext cx="124" cy="187"/>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2053" name="Object 28"/>
            <p:cNvGraphicFramePr>
              <a:graphicFrameLocks noChangeAspect="1"/>
            </p:cNvGraphicFramePr>
            <p:nvPr/>
          </p:nvGraphicFramePr>
          <p:xfrm>
            <a:off x="3639" y="3314"/>
            <a:ext cx="209" cy="335"/>
          </p:xfrm>
          <a:graphic>
            <a:graphicData uri="http://schemas.openxmlformats.org/presentationml/2006/ole">
              <mc:AlternateContent xmlns:mc="http://schemas.openxmlformats.org/markup-compatibility/2006">
                <mc:Choice xmlns:v="urn:schemas-microsoft-com:vml" Requires="v">
                  <p:oleObj spid="_x0000_s4129" name="Equation" r:id="rId9" imgW="126835" imgH="202936" progId="Equation.DSMT4">
                    <p:embed/>
                  </p:oleObj>
                </mc:Choice>
                <mc:Fallback>
                  <p:oleObj name="Equation" r:id="rId9" imgW="126835" imgH="202936" progId="Equation.DSMT4">
                    <p:embed/>
                    <p:pic>
                      <p:nvPicPr>
                        <p:cNvPr id="2053" name="Object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39" y="3314"/>
                          <a:ext cx="209" cy="33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5" name="Object 30"/>
            <p:cNvGraphicFramePr>
              <a:graphicFrameLocks noChangeAspect="1"/>
            </p:cNvGraphicFramePr>
            <p:nvPr/>
          </p:nvGraphicFramePr>
          <p:xfrm>
            <a:off x="3300" y="1008"/>
            <a:ext cx="294" cy="294"/>
          </p:xfrm>
          <a:graphic>
            <a:graphicData uri="http://schemas.openxmlformats.org/presentationml/2006/ole">
              <mc:AlternateContent xmlns:mc="http://schemas.openxmlformats.org/markup-compatibility/2006">
                <mc:Choice xmlns:v="urn:schemas-microsoft-com:vml" Requires="v">
                  <p:oleObj spid="_x0000_s4130" name="Equation" r:id="rId11" imgW="241195" imgH="241195" progId="Equation.DSMT4">
                    <p:embed/>
                  </p:oleObj>
                </mc:Choice>
                <mc:Fallback>
                  <p:oleObj name="Equation" r:id="rId11" imgW="241195" imgH="241195" progId="Equation.DSMT4">
                    <p:embed/>
                    <p:pic>
                      <p:nvPicPr>
                        <p:cNvPr id="2055" name="Object 3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00" y="1008"/>
                          <a:ext cx="294" cy="2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6" name="Object 32"/>
            <p:cNvGraphicFramePr>
              <a:graphicFrameLocks noChangeAspect="1"/>
            </p:cNvGraphicFramePr>
            <p:nvPr/>
          </p:nvGraphicFramePr>
          <p:xfrm>
            <a:off x="2812" y="3308"/>
            <a:ext cx="230" cy="293"/>
          </p:xfrm>
          <a:graphic>
            <a:graphicData uri="http://schemas.openxmlformats.org/presentationml/2006/ole">
              <mc:AlternateContent xmlns:mc="http://schemas.openxmlformats.org/markup-compatibility/2006">
                <mc:Choice xmlns:v="urn:schemas-microsoft-com:vml" Requires="v">
                  <p:oleObj spid="_x0000_s4131" name="Equation" r:id="rId13" imgW="139579" imgH="177646" progId="Equation.DSMT4">
                    <p:embed/>
                  </p:oleObj>
                </mc:Choice>
                <mc:Fallback>
                  <p:oleObj name="Equation" r:id="rId13" imgW="139579" imgH="177646" progId="Equation.DSMT4">
                    <p:embed/>
                    <p:pic>
                      <p:nvPicPr>
                        <p:cNvPr id="2056" name="Object 3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812" y="3308"/>
                          <a:ext cx="230" cy="2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7" name="Object 39"/>
            <p:cNvGraphicFramePr>
              <a:graphicFrameLocks noChangeAspect="1"/>
            </p:cNvGraphicFramePr>
            <p:nvPr/>
          </p:nvGraphicFramePr>
          <p:xfrm>
            <a:off x="2668" y="2083"/>
            <a:ext cx="413" cy="224"/>
          </p:xfrm>
          <a:graphic>
            <a:graphicData uri="http://schemas.openxmlformats.org/presentationml/2006/ole">
              <mc:AlternateContent xmlns:mc="http://schemas.openxmlformats.org/markup-compatibility/2006">
                <mc:Choice xmlns:v="urn:schemas-microsoft-com:vml" Requires="v">
                  <p:oleObj spid="_x0000_s4132" name="Equation" r:id="rId15" imgW="304536" imgH="164957" progId="Equation.DSMT4">
                    <p:embed/>
                  </p:oleObj>
                </mc:Choice>
                <mc:Fallback>
                  <p:oleObj name="Equation" r:id="rId15" imgW="304536" imgH="164957" progId="Equation.DSMT4">
                    <p:embed/>
                    <p:pic>
                      <p:nvPicPr>
                        <p:cNvPr id="2057" name="Object 3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668" y="2083"/>
                          <a:ext cx="413" cy="2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6</a:t>
            </a:fld>
            <a:endParaRPr lang="en-US" dirty="0"/>
          </a:p>
        </p:txBody>
      </p:sp>
      <p:sp>
        <p:nvSpPr>
          <p:cNvPr id="3" name="Rectangle 2">
            <a:extLst>
              <a:ext uri="{FF2B5EF4-FFF2-40B4-BE49-F238E27FC236}">
                <a16:creationId xmlns:a16="http://schemas.microsoft.com/office/drawing/2014/main" id="{A284D857-B646-AD16-AD16-A3ADE03B1D91}"/>
              </a:ext>
            </a:extLst>
          </p:cNvPr>
          <p:cNvSpPr txBox="1">
            <a:spLocks noChangeArrowheads="1"/>
          </p:cNvSpPr>
          <p:nvPr/>
        </p:nvSpPr>
        <p:spPr bwMode="auto">
          <a:xfrm>
            <a:off x="1250950" y="260351"/>
            <a:ext cx="96901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600" b="1" kern="0">
                <a:solidFill>
                  <a:srgbClr val="FF9933"/>
                </a:solidFill>
                <a:effectLst>
                  <a:outerShdw blurRad="38100" dist="38100" dir="2700000" algn="tl">
                    <a:srgbClr val="C0C0C0"/>
                  </a:outerShdw>
                </a:effectLst>
              </a:rPr>
              <a:t>Review of Equivalence Principle (cont.)</a:t>
            </a:r>
            <a:endParaRPr lang="en-US" sz="3600" b="1" kern="0" dirty="0">
              <a:solidFill>
                <a:srgbClr val="FF9933"/>
              </a:solidFill>
              <a:effectLst>
                <a:outerShdw blurRad="38100" dist="38100" dir="2700000" algn="tl">
                  <a:srgbClr val="C0C0C0"/>
                </a:outerShdw>
              </a:effectLst>
            </a:endParaRPr>
          </a:p>
        </p:txBody>
      </p:sp>
    </p:spTree>
    <p:extLst>
      <p:ext uri="{BB962C8B-B14F-4D97-AF65-F5344CB8AC3E}">
        <p14:creationId xmlns:p14="http://schemas.microsoft.com/office/powerpoint/2010/main" val="3227292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a:xfrm>
            <a:off x="1524000" y="284164"/>
            <a:ext cx="9144000" cy="473075"/>
          </a:xfrm>
        </p:spPr>
        <p:txBody>
          <a:bodyPr/>
          <a:lstStyle/>
          <a:p>
            <a:pPr eaLnBrk="1" hangingPunct="1">
              <a:defRPr/>
            </a:pPr>
            <a:r>
              <a:rPr lang="en-US" sz="3600" b="1">
                <a:solidFill>
                  <a:srgbClr val="FF9933"/>
                </a:solidFill>
                <a:effectLst>
                  <a:outerShdw blurRad="38100" dist="38100" dir="2700000" algn="tl">
                    <a:srgbClr val="C0C0C0"/>
                  </a:outerShdw>
                </a:effectLst>
              </a:rPr>
              <a:t>Model of Patch and Feed</a:t>
            </a:r>
          </a:p>
        </p:txBody>
      </p:sp>
      <p:sp>
        <p:nvSpPr>
          <p:cNvPr id="3080"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081"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082"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083"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grpSp>
        <p:nvGrpSpPr>
          <p:cNvPr id="3084" name="Group 53"/>
          <p:cNvGrpSpPr>
            <a:grpSpLocks/>
          </p:cNvGrpSpPr>
          <p:nvPr/>
        </p:nvGrpSpPr>
        <p:grpSpPr bwMode="auto">
          <a:xfrm>
            <a:off x="3200400" y="1423988"/>
            <a:ext cx="6375401" cy="3489324"/>
            <a:chOff x="1088" y="757"/>
            <a:chExt cx="4016" cy="2198"/>
          </a:xfrm>
        </p:grpSpPr>
        <p:sp>
          <p:nvSpPr>
            <p:cNvPr id="3086" name="Line 7"/>
            <p:cNvSpPr>
              <a:spLocks noChangeShapeType="1"/>
            </p:cNvSpPr>
            <p:nvPr/>
          </p:nvSpPr>
          <p:spPr bwMode="auto">
            <a:xfrm>
              <a:off x="1376" y="2226"/>
              <a:ext cx="2444"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7" name="Rectangle 8"/>
            <p:cNvSpPr>
              <a:spLocks noChangeArrowheads="1"/>
            </p:cNvSpPr>
            <p:nvPr/>
          </p:nvSpPr>
          <p:spPr bwMode="auto">
            <a:xfrm>
              <a:off x="1365" y="1780"/>
              <a:ext cx="2452" cy="43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088" name="Line 9"/>
            <p:cNvSpPr>
              <a:spLocks noChangeShapeType="1"/>
            </p:cNvSpPr>
            <p:nvPr/>
          </p:nvSpPr>
          <p:spPr bwMode="auto">
            <a:xfrm rot="-5400000">
              <a:off x="1114" y="1988"/>
              <a:ext cx="426" cy="3"/>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3074" name="Object 10"/>
            <p:cNvGraphicFramePr>
              <a:graphicFrameLocks noChangeAspect="1"/>
            </p:cNvGraphicFramePr>
            <p:nvPr/>
          </p:nvGraphicFramePr>
          <p:xfrm>
            <a:off x="1088" y="1870"/>
            <a:ext cx="172" cy="242"/>
          </p:xfrm>
          <a:graphic>
            <a:graphicData uri="http://schemas.openxmlformats.org/presentationml/2006/ole">
              <mc:AlternateContent xmlns:mc="http://schemas.openxmlformats.org/markup-compatibility/2006">
                <mc:Choice xmlns:v="urn:schemas-microsoft-com:vml" Requires="v">
                  <p:oleObj spid="_x0000_s5142" name="Equation" r:id="rId3" imgW="126725" imgH="177415" progId="Equation.DSMT4">
                    <p:embed/>
                  </p:oleObj>
                </mc:Choice>
                <mc:Fallback>
                  <p:oleObj name="Equation" r:id="rId3" imgW="126725" imgH="177415" progId="Equation.DSMT4">
                    <p:embed/>
                    <p:pic>
                      <p:nvPicPr>
                        <p:cNvPr id="0" name="Picture 16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8" y="1870"/>
                          <a:ext cx="172" cy="2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5" name="Object 11"/>
            <p:cNvGraphicFramePr>
              <a:graphicFrameLocks noChangeAspect="1"/>
            </p:cNvGraphicFramePr>
            <p:nvPr/>
          </p:nvGraphicFramePr>
          <p:xfrm>
            <a:off x="3426" y="1863"/>
            <a:ext cx="212" cy="293"/>
          </p:xfrm>
          <a:graphic>
            <a:graphicData uri="http://schemas.openxmlformats.org/presentationml/2006/ole">
              <mc:AlternateContent xmlns:mc="http://schemas.openxmlformats.org/markup-compatibility/2006">
                <mc:Choice xmlns:v="urn:schemas-microsoft-com:vml" Requires="v">
                  <p:oleObj spid="_x0000_s5143" name="Equation" r:id="rId5" imgW="165028" imgH="228501" progId="Equation.DSMT4">
                    <p:embed/>
                  </p:oleObj>
                </mc:Choice>
                <mc:Fallback>
                  <p:oleObj name="Equation" r:id="rId5" imgW="165028" imgH="228501" progId="Equation.DSMT4">
                    <p:embed/>
                    <p:pic>
                      <p:nvPicPr>
                        <p:cNvPr id="0" name="Picture 17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6" y="1863"/>
                          <a:ext cx="212" cy="2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89" name="Rectangle 12"/>
            <p:cNvSpPr>
              <a:spLocks noChangeArrowheads="1"/>
            </p:cNvSpPr>
            <p:nvPr/>
          </p:nvSpPr>
          <p:spPr bwMode="auto">
            <a:xfrm>
              <a:off x="2249" y="1727"/>
              <a:ext cx="952" cy="51"/>
            </a:xfrm>
            <a:prstGeom prst="rect">
              <a:avLst/>
            </a:prstGeom>
            <a:solidFill>
              <a:srgbClr val="FF9900"/>
            </a:solidFill>
            <a:ln w="6350">
              <a:solidFill>
                <a:schemeClr val="tx1"/>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endParaRPr lang="en-US" altLang="en-US" b="0"/>
            </a:p>
          </p:txBody>
        </p:sp>
        <p:sp>
          <p:nvSpPr>
            <p:cNvPr id="3090" name="Rectangle 13"/>
            <p:cNvSpPr>
              <a:spLocks noChangeArrowheads="1"/>
            </p:cNvSpPr>
            <p:nvPr/>
          </p:nvSpPr>
          <p:spPr bwMode="auto">
            <a:xfrm>
              <a:off x="2565" y="1784"/>
              <a:ext cx="59" cy="1025"/>
            </a:xfrm>
            <a:prstGeom prst="rect">
              <a:avLst/>
            </a:prstGeom>
            <a:gradFill rotWithShape="1">
              <a:gsLst>
                <a:gs pos="0">
                  <a:srgbClr val="764718"/>
                </a:gs>
                <a:gs pos="50000">
                  <a:srgbClr val="FF9933"/>
                </a:gs>
                <a:gs pos="100000">
                  <a:srgbClr val="764718"/>
                </a:gs>
              </a:gsLst>
              <a:lin ang="0" scaled="1"/>
            </a:gradFill>
            <a:ln w="3175" algn="ctr">
              <a:solidFill>
                <a:srgbClr val="996600"/>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3091" name="Line 14"/>
            <p:cNvSpPr>
              <a:spLocks noChangeShapeType="1"/>
            </p:cNvSpPr>
            <p:nvPr/>
          </p:nvSpPr>
          <p:spPr bwMode="auto">
            <a:xfrm>
              <a:off x="3944" y="2227"/>
              <a:ext cx="181"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3076" name="Object 15"/>
            <p:cNvGraphicFramePr>
              <a:graphicFrameLocks noChangeAspect="1"/>
            </p:cNvGraphicFramePr>
            <p:nvPr/>
          </p:nvGraphicFramePr>
          <p:xfrm>
            <a:off x="4180" y="2158"/>
            <a:ext cx="135" cy="148"/>
          </p:xfrm>
          <a:graphic>
            <a:graphicData uri="http://schemas.openxmlformats.org/presentationml/2006/ole">
              <mc:AlternateContent xmlns:mc="http://schemas.openxmlformats.org/markup-compatibility/2006">
                <mc:Choice xmlns:v="urn:schemas-microsoft-com:vml" Requires="v">
                  <p:oleObj spid="_x0000_s5144" name="Equation" r:id="rId7" imgW="126835" imgH="139518" progId="Equation.DSMT4">
                    <p:embed/>
                  </p:oleObj>
                </mc:Choice>
                <mc:Fallback>
                  <p:oleObj name="Equation" r:id="rId7" imgW="126835" imgH="139518" progId="Equation.DSMT4">
                    <p:embed/>
                    <p:pic>
                      <p:nvPicPr>
                        <p:cNvPr id="0" name="Picture 17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80" y="2158"/>
                          <a:ext cx="135" cy="1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92" name="Line 16"/>
            <p:cNvSpPr>
              <a:spLocks noChangeShapeType="1"/>
            </p:cNvSpPr>
            <p:nvPr/>
          </p:nvSpPr>
          <p:spPr bwMode="auto">
            <a:xfrm>
              <a:off x="2703" y="2224"/>
              <a:ext cx="0" cy="584"/>
            </a:xfrm>
            <a:prstGeom prst="line">
              <a:avLst/>
            </a:prstGeom>
            <a:noFill/>
            <a:ln w="28575">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93" name="Line 17"/>
            <p:cNvSpPr>
              <a:spLocks noChangeShapeType="1"/>
            </p:cNvSpPr>
            <p:nvPr/>
          </p:nvSpPr>
          <p:spPr bwMode="auto">
            <a:xfrm>
              <a:off x="2487" y="2224"/>
              <a:ext cx="0" cy="584"/>
            </a:xfrm>
            <a:prstGeom prst="line">
              <a:avLst/>
            </a:prstGeom>
            <a:noFill/>
            <a:ln w="28575">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3077" name="Object 20"/>
            <p:cNvGraphicFramePr>
              <a:graphicFrameLocks noChangeAspect="1"/>
            </p:cNvGraphicFramePr>
            <p:nvPr/>
          </p:nvGraphicFramePr>
          <p:xfrm>
            <a:off x="2785" y="2298"/>
            <a:ext cx="267" cy="321"/>
          </p:xfrm>
          <a:graphic>
            <a:graphicData uri="http://schemas.openxmlformats.org/presentationml/2006/ole">
              <mc:AlternateContent xmlns:mc="http://schemas.openxmlformats.org/markup-compatibility/2006">
                <mc:Choice xmlns:v="urn:schemas-microsoft-com:vml" Requires="v">
                  <p:oleObj spid="_x0000_s5145" name="Equation" r:id="rId9" imgW="190500" imgH="228600" progId="Equation.DSMT4">
                    <p:embed/>
                  </p:oleObj>
                </mc:Choice>
                <mc:Fallback>
                  <p:oleObj name="Equation" r:id="rId9" imgW="190500" imgH="228600" progId="Equation.DSMT4">
                    <p:embed/>
                    <p:pic>
                      <p:nvPicPr>
                        <p:cNvPr id="0" name="Picture 17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85" y="2298"/>
                          <a:ext cx="267" cy="3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94" name="Rectangle 21"/>
            <p:cNvSpPr>
              <a:spLocks noChangeArrowheads="1"/>
            </p:cNvSpPr>
            <p:nvPr/>
          </p:nvSpPr>
          <p:spPr bwMode="auto">
            <a:xfrm>
              <a:off x="4105" y="1875"/>
              <a:ext cx="999"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sz="1600" b="0" dirty="0">
                  <a:solidFill>
                    <a:srgbClr val="0000FF"/>
                  </a:solidFill>
                </a:rPr>
                <a:t>Infinite substrate</a:t>
              </a:r>
            </a:p>
          </p:txBody>
        </p:sp>
        <p:sp>
          <p:nvSpPr>
            <p:cNvPr id="3095" name="Line 22"/>
            <p:cNvSpPr>
              <a:spLocks noChangeShapeType="1"/>
            </p:cNvSpPr>
            <p:nvPr/>
          </p:nvSpPr>
          <p:spPr bwMode="auto">
            <a:xfrm rot="-5400000">
              <a:off x="2599" y="2110"/>
              <a:ext cx="3" cy="213"/>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096" name="Rectangle 34"/>
            <p:cNvSpPr>
              <a:spLocks noChangeArrowheads="1"/>
            </p:cNvSpPr>
            <p:nvPr/>
          </p:nvSpPr>
          <p:spPr bwMode="auto">
            <a:xfrm>
              <a:off x="3123" y="2368"/>
              <a:ext cx="63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sz="1600" b="0" dirty="0">
                  <a:solidFill>
                    <a:srgbClr val="0000FF"/>
                  </a:solidFill>
                </a:rPr>
                <a:t>(aperture)</a:t>
              </a:r>
            </a:p>
          </p:txBody>
        </p:sp>
        <p:sp>
          <p:nvSpPr>
            <p:cNvPr id="3097" name="Rectangle 34"/>
            <p:cNvSpPr>
              <a:spLocks noChangeArrowheads="1"/>
            </p:cNvSpPr>
            <p:nvPr/>
          </p:nvSpPr>
          <p:spPr bwMode="auto">
            <a:xfrm>
              <a:off x="2453" y="1464"/>
              <a:ext cx="409"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sz="1600" b="0" dirty="0">
                  <a:solidFill>
                    <a:srgbClr val="0000FF"/>
                  </a:solidFill>
                </a:rPr>
                <a:t>Patch</a:t>
              </a:r>
            </a:p>
          </p:txBody>
        </p:sp>
        <p:sp>
          <p:nvSpPr>
            <p:cNvPr id="3098" name="Rectangle 34"/>
            <p:cNvSpPr>
              <a:spLocks noChangeArrowheads="1"/>
            </p:cNvSpPr>
            <p:nvPr/>
          </p:nvSpPr>
          <p:spPr bwMode="auto">
            <a:xfrm>
              <a:off x="2683" y="1880"/>
              <a:ext cx="40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sz="1600" b="0" dirty="0">
                  <a:solidFill>
                    <a:srgbClr val="0000FF"/>
                  </a:solidFill>
                </a:rPr>
                <a:t>Probe</a:t>
              </a:r>
            </a:p>
          </p:txBody>
        </p:sp>
        <p:sp>
          <p:nvSpPr>
            <p:cNvPr id="3099" name="Rectangle 34"/>
            <p:cNvSpPr>
              <a:spLocks noChangeArrowheads="1"/>
            </p:cNvSpPr>
            <p:nvPr/>
          </p:nvSpPr>
          <p:spPr bwMode="auto">
            <a:xfrm>
              <a:off x="2851" y="2800"/>
              <a:ext cx="701"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sz="1600" b="0" dirty="0">
                  <a:solidFill>
                    <a:srgbClr val="0000FF"/>
                  </a:solidFill>
                </a:rPr>
                <a:t>Coax feed</a:t>
              </a:r>
            </a:p>
          </p:txBody>
        </p:sp>
        <p:sp>
          <p:nvSpPr>
            <p:cNvPr id="3100" name="Line 51"/>
            <p:cNvSpPr>
              <a:spLocks noChangeShapeType="1"/>
            </p:cNvSpPr>
            <p:nvPr/>
          </p:nvSpPr>
          <p:spPr bwMode="auto">
            <a:xfrm flipV="1">
              <a:off x="2680" y="1032"/>
              <a:ext cx="0" cy="352"/>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3078" name="Object 52"/>
            <p:cNvGraphicFramePr>
              <a:graphicFrameLocks noChangeAspect="1"/>
            </p:cNvGraphicFramePr>
            <p:nvPr/>
          </p:nvGraphicFramePr>
          <p:xfrm>
            <a:off x="2620" y="757"/>
            <a:ext cx="135" cy="134"/>
          </p:xfrm>
          <a:graphic>
            <a:graphicData uri="http://schemas.openxmlformats.org/presentationml/2006/ole">
              <mc:AlternateContent xmlns:mc="http://schemas.openxmlformats.org/markup-compatibility/2006">
                <mc:Choice xmlns:v="urn:schemas-microsoft-com:vml" Requires="v">
                  <p:oleObj spid="_x0000_s5146" name="Equation" r:id="rId11" imgW="126725" imgH="126725" progId="Equation.DSMT4">
                    <p:embed/>
                  </p:oleObj>
                </mc:Choice>
                <mc:Fallback>
                  <p:oleObj name="Equation" r:id="rId11" imgW="126725" imgH="126725" progId="Equation.DSMT4">
                    <p:embed/>
                    <p:pic>
                      <p:nvPicPr>
                        <p:cNvPr id="0" name="Picture 17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20" y="757"/>
                          <a:ext cx="135" cy="13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7</a:t>
            </a:fld>
            <a:endParaRPr lang="en-US" dirty="0"/>
          </a:p>
        </p:txBody>
      </p:sp>
      <p:sp>
        <p:nvSpPr>
          <p:cNvPr id="3" name="TextBox 2">
            <a:extLst>
              <a:ext uri="{FF2B5EF4-FFF2-40B4-BE49-F238E27FC236}">
                <a16:creationId xmlns:a16="http://schemas.microsoft.com/office/drawing/2014/main" id="{F94E3D97-1A4F-15B8-37A2-C7DDB568820E}"/>
              </a:ext>
            </a:extLst>
          </p:cNvPr>
          <p:cNvSpPr txBox="1"/>
          <p:nvPr/>
        </p:nvSpPr>
        <p:spPr>
          <a:xfrm>
            <a:off x="3589114" y="5791200"/>
            <a:ext cx="4570482" cy="369332"/>
          </a:xfrm>
          <a:prstGeom prst="rect">
            <a:avLst/>
          </a:prstGeom>
          <a:noFill/>
        </p:spPr>
        <p:txBody>
          <a:bodyPr wrap="none" rtlCol="0">
            <a:spAutoFit/>
          </a:bodyPr>
          <a:lstStyle/>
          <a:p>
            <a:pPr algn="ctr"/>
            <a:r>
              <a:rPr lang="en-US" b="0" dirty="0">
                <a:solidFill>
                  <a:srgbClr val="0000FF"/>
                </a:solidFill>
              </a:rPr>
              <a:t>(The patch can be of arbitrary shape here.)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a:xfrm>
            <a:off x="1524000" y="284164"/>
            <a:ext cx="9144000" cy="473075"/>
          </a:xfrm>
        </p:spPr>
        <p:txBody>
          <a:bodyPr/>
          <a:lstStyle/>
          <a:p>
            <a:pPr eaLnBrk="1" hangingPunct="1">
              <a:defRPr/>
            </a:pPr>
            <a:r>
              <a:rPr lang="en-US" sz="3600" b="1" dirty="0">
                <a:solidFill>
                  <a:srgbClr val="FF9933"/>
                </a:solidFill>
                <a:effectLst>
                  <a:outerShdw blurRad="38100" dist="38100" dir="2700000" algn="tl">
                    <a:srgbClr val="C0C0C0"/>
                  </a:outerShdw>
                </a:effectLst>
              </a:rPr>
              <a:t>Model of Patch and Feed (cont.)</a:t>
            </a:r>
          </a:p>
        </p:txBody>
      </p:sp>
      <p:sp>
        <p:nvSpPr>
          <p:cNvPr id="4111"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12"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13"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14"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graphicFrame>
        <p:nvGraphicFramePr>
          <p:cNvPr id="4098" name="Object 23"/>
          <p:cNvGraphicFramePr>
            <a:graphicFrameLocks noChangeAspect="1"/>
          </p:cNvGraphicFramePr>
          <p:nvPr/>
        </p:nvGraphicFramePr>
        <p:xfrm>
          <a:off x="8367714" y="4598989"/>
          <a:ext cx="1679575" cy="503237"/>
        </p:xfrm>
        <a:graphic>
          <a:graphicData uri="http://schemas.openxmlformats.org/presentationml/2006/ole">
            <mc:AlternateContent xmlns:mc="http://schemas.openxmlformats.org/markup-compatibility/2006">
              <mc:Choice xmlns:v="urn:schemas-microsoft-com:vml" Requires="v">
                <p:oleObj spid="_x0000_s6190" name="Equation" r:id="rId3" imgW="812447" imgH="241195" progId="Equation.DSMT4">
                  <p:embed/>
                </p:oleObj>
              </mc:Choice>
              <mc:Fallback>
                <p:oleObj name="Equation" r:id="rId3" imgW="812447" imgH="241195" progId="Equation.DSMT4">
                  <p:embed/>
                  <p:pic>
                    <p:nvPicPr>
                      <p:cNvPr id="0" name="Picture 35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67714" y="4598989"/>
                        <a:ext cx="1679575" cy="503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15" name="Rectangle 36"/>
          <p:cNvSpPr>
            <a:spLocks noChangeArrowheads="1"/>
          </p:cNvSpPr>
          <p:nvPr/>
        </p:nvSpPr>
        <p:spPr bwMode="auto">
          <a:xfrm>
            <a:off x="7146925" y="4710113"/>
            <a:ext cx="10429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r>
              <a:rPr lang="en-US" altLang="en-US" sz="2000" b="0" dirty="0">
                <a:solidFill>
                  <a:srgbClr val="0000FF"/>
                </a:solidFill>
              </a:rPr>
              <a:t>Aperture:</a:t>
            </a:r>
          </a:p>
        </p:txBody>
      </p:sp>
      <p:grpSp>
        <p:nvGrpSpPr>
          <p:cNvPr id="4116" name="Group 45"/>
          <p:cNvGrpSpPr>
            <a:grpSpLocks/>
          </p:cNvGrpSpPr>
          <p:nvPr/>
        </p:nvGrpSpPr>
        <p:grpSpPr bwMode="auto">
          <a:xfrm>
            <a:off x="3692526" y="5368926"/>
            <a:ext cx="5122863" cy="917575"/>
            <a:chOff x="2168525" y="5368925"/>
            <a:chExt cx="5122863" cy="917575"/>
          </a:xfrm>
        </p:grpSpPr>
        <p:sp>
          <p:nvSpPr>
            <p:cNvPr id="4132" name="Line 24"/>
            <p:cNvSpPr>
              <a:spLocks noChangeShapeType="1"/>
            </p:cNvSpPr>
            <p:nvPr/>
          </p:nvSpPr>
          <p:spPr bwMode="auto">
            <a:xfrm>
              <a:off x="2616200" y="6172200"/>
              <a:ext cx="3879850"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33" name="Rectangle 25"/>
            <p:cNvSpPr>
              <a:spLocks noChangeArrowheads="1"/>
            </p:cNvSpPr>
            <p:nvPr/>
          </p:nvSpPr>
          <p:spPr bwMode="auto">
            <a:xfrm>
              <a:off x="2608263" y="5451475"/>
              <a:ext cx="3892550" cy="693738"/>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34" name="Line 26"/>
            <p:cNvSpPr>
              <a:spLocks noChangeShapeType="1"/>
            </p:cNvSpPr>
            <p:nvPr/>
          </p:nvSpPr>
          <p:spPr bwMode="auto">
            <a:xfrm rot="-5400000">
              <a:off x="2209006" y="5782470"/>
              <a:ext cx="676275" cy="4762"/>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4105" name="Object 27"/>
            <p:cNvGraphicFramePr>
              <a:graphicFrameLocks noChangeAspect="1"/>
            </p:cNvGraphicFramePr>
            <p:nvPr/>
          </p:nvGraphicFramePr>
          <p:xfrm>
            <a:off x="2168525" y="5559425"/>
            <a:ext cx="298450" cy="419100"/>
          </p:xfrm>
          <a:graphic>
            <a:graphicData uri="http://schemas.openxmlformats.org/presentationml/2006/ole">
              <mc:AlternateContent xmlns:mc="http://schemas.openxmlformats.org/markup-compatibility/2006">
                <mc:Choice xmlns:v="urn:schemas-microsoft-com:vml" Requires="v">
                  <p:oleObj spid="_x0000_s6191" name="Equation" r:id="rId5" imgW="126725" imgH="177415" progId="Equation.DSMT4">
                    <p:embed/>
                  </p:oleObj>
                </mc:Choice>
                <mc:Fallback>
                  <p:oleObj name="Equation" r:id="rId5" imgW="126725" imgH="177415" progId="Equation.DSMT4">
                    <p:embed/>
                    <p:pic>
                      <p:nvPicPr>
                        <p:cNvPr id="0" name="Picture 35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68525" y="5559425"/>
                          <a:ext cx="29845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06" name="Object 28"/>
            <p:cNvGraphicFramePr>
              <a:graphicFrameLocks noChangeAspect="1"/>
            </p:cNvGraphicFramePr>
            <p:nvPr/>
          </p:nvGraphicFramePr>
          <p:xfrm>
            <a:off x="5880100" y="5583238"/>
            <a:ext cx="336550" cy="465137"/>
          </p:xfrm>
          <a:graphic>
            <a:graphicData uri="http://schemas.openxmlformats.org/presentationml/2006/ole">
              <mc:AlternateContent xmlns:mc="http://schemas.openxmlformats.org/markup-compatibility/2006">
                <mc:Choice xmlns:v="urn:schemas-microsoft-com:vml" Requires="v">
                  <p:oleObj spid="_x0000_s6192" name="Equation" r:id="rId7" imgW="165028" imgH="228501" progId="Equation.DSMT4">
                    <p:embed/>
                  </p:oleObj>
                </mc:Choice>
                <mc:Fallback>
                  <p:oleObj name="Equation" r:id="rId7" imgW="165028" imgH="228501" progId="Equation.DSMT4">
                    <p:embed/>
                    <p:pic>
                      <p:nvPicPr>
                        <p:cNvPr id="0" name="Picture 35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80100" y="5583238"/>
                          <a:ext cx="336550" cy="465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35" name="Rectangle 29"/>
            <p:cNvSpPr>
              <a:spLocks noChangeArrowheads="1"/>
            </p:cNvSpPr>
            <p:nvPr/>
          </p:nvSpPr>
          <p:spPr bwMode="auto">
            <a:xfrm>
              <a:off x="4522788" y="5432425"/>
              <a:ext cx="96837" cy="722313"/>
            </a:xfrm>
            <a:prstGeom prst="rect">
              <a:avLst/>
            </a:prstGeom>
            <a:gradFill rotWithShape="1">
              <a:gsLst>
                <a:gs pos="0">
                  <a:srgbClr val="764718"/>
                </a:gs>
                <a:gs pos="50000">
                  <a:srgbClr val="FF9933"/>
                </a:gs>
                <a:gs pos="100000">
                  <a:srgbClr val="764718"/>
                </a:gs>
              </a:gsLst>
              <a:lin ang="0" scaled="1"/>
            </a:gradFill>
            <a:ln w="3175" algn="ctr">
              <a:solidFill>
                <a:srgbClr val="996600"/>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36" name="Line 30"/>
            <p:cNvSpPr>
              <a:spLocks noChangeShapeType="1"/>
            </p:cNvSpPr>
            <p:nvPr/>
          </p:nvSpPr>
          <p:spPr bwMode="auto">
            <a:xfrm>
              <a:off x="6702425" y="6161088"/>
              <a:ext cx="287338"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4107" name="Object 31"/>
            <p:cNvGraphicFramePr>
              <a:graphicFrameLocks noChangeAspect="1"/>
            </p:cNvGraphicFramePr>
            <p:nvPr/>
          </p:nvGraphicFramePr>
          <p:xfrm>
            <a:off x="7077075" y="6051550"/>
            <a:ext cx="214313" cy="234950"/>
          </p:xfrm>
          <a:graphic>
            <a:graphicData uri="http://schemas.openxmlformats.org/presentationml/2006/ole">
              <mc:AlternateContent xmlns:mc="http://schemas.openxmlformats.org/markup-compatibility/2006">
                <mc:Choice xmlns:v="urn:schemas-microsoft-com:vml" Requires="v">
                  <p:oleObj spid="_x0000_s6193" name="Equation" r:id="rId9" imgW="126835" imgH="139518" progId="Equation.DSMT4">
                    <p:embed/>
                  </p:oleObj>
                </mc:Choice>
                <mc:Fallback>
                  <p:oleObj name="Equation" r:id="rId9" imgW="126835" imgH="139518" progId="Equation.DSMT4">
                    <p:embed/>
                    <p:pic>
                      <p:nvPicPr>
                        <p:cNvPr id="0" name="Picture 35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77075" y="6051550"/>
                          <a:ext cx="214313" cy="234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08" name="Object 33"/>
            <p:cNvGraphicFramePr>
              <a:graphicFrameLocks noChangeAspect="1"/>
            </p:cNvGraphicFramePr>
            <p:nvPr>
              <p:extLst>
                <p:ext uri="{D42A27DB-BD31-4B8C-83A1-F6EECF244321}">
                  <p14:modId xmlns:p14="http://schemas.microsoft.com/office/powerpoint/2010/main" val="3058569970"/>
                </p:ext>
              </p:extLst>
            </p:nvPr>
          </p:nvGraphicFramePr>
          <p:xfrm>
            <a:off x="4876800" y="5533035"/>
            <a:ext cx="420688" cy="424853"/>
          </p:xfrm>
          <a:graphic>
            <a:graphicData uri="http://schemas.openxmlformats.org/presentationml/2006/ole">
              <mc:AlternateContent xmlns:mc="http://schemas.openxmlformats.org/markup-compatibility/2006">
                <mc:Choice xmlns:v="urn:schemas-microsoft-com:vml" Requires="v">
                  <p:oleObj spid="_x0000_s6194" name="Equation" r:id="rId11" imgW="241195" imgH="241195" progId="Equation.DSMT4">
                    <p:embed/>
                  </p:oleObj>
                </mc:Choice>
                <mc:Fallback>
                  <p:oleObj name="Equation" r:id="rId11" imgW="241195" imgH="241195" progId="Equation.DSMT4">
                    <p:embed/>
                    <p:pic>
                      <p:nvPicPr>
                        <p:cNvPr id="0" name="Picture 35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876800" y="5533035"/>
                          <a:ext cx="420688" cy="42485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37" name="Oval 37"/>
            <p:cNvSpPr>
              <a:spLocks noChangeArrowheads="1"/>
            </p:cNvSpPr>
            <p:nvPr/>
          </p:nvSpPr>
          <p:spPr bwMode="auto">
            <a:xfrm>
              <a:off x="4305300" y="5951538"/>
              <a:ext cx="180975" cy="185737"/>
            </a:xfrm>
            <a:prstGeom prst="ellipse">
              <a:avLst/>
            </a:prstGeom>
            <a:solidFill>
              <a:srgbClr val="DDDDDD"/>
            </a:solidFill>
            <a:ln w="19050">
              <a:solidFill>
                <a:schemeClr val="tx1"/>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38" name="Oval 38"/>
            <p:cNvSpPr>
              <a:spLocks noChangeArrowheads="1"/>
            </p:cNvSpPr>
            <p:nvPr/>
          </p:nvSpPr>
          <p:spPr bwMode="auto">
            <a:xfrm>
              <a:off x="4652963" y="5951538"/>
              <a:ext cx="180975" cy="185737"/>
            </a:xfrm>
            <a:prstGeom prst="ellipse">
              <a:avLst/>
            </a:prstGeom>
            <a:solidFill>
              <a:srgbClr val="DDDDDD"/>
            </a:solidFill>
            <a:ln w="19050">
              <a:solidFill>
                <a:schemeClr val="tx1"/>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39" name="Oval 39"/>
            <p:cNvSpPr>
              <a:spLocks noChangeArrowheads="1"/>
            </p:cNvSpPr>
            <p:nvPr/>
          </p:nvSpPr>
          <p:spPr bwMode="auto">
            <a:xfrm>
              <a:off x="4710113" y="6013450"/>
              <a:ext cx="66675" cy="66675"/>
            </a:xfrm>
            <a:prstGeom prst="ellipse">
              <a:avLst/>
            </a:prstGeom>
            <a:solidFill>
              <a:schemeClr val="tx1"/>
            </a:solidFill>
            <a:ln w="19050">
              <a:solidFill>
                <a:schemeClr val="tx1"/>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40" name="Line 40"/>
            <p:cNvSpPr>
              <a:spLocks noChangeShapeType="1"/>
            </p:cNvSpPr>
            <p:nvPr/>
          </p:nvSpPr>
          <p:spPr bwMode="auto">
            <a:xfrm flipV="1">
              <a:off x="4333875" y="5980113"/>
              <a:ext cx="133350" cy="1238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41" name="Line 41"/>
            <p:cNvSpPr>
              <a:spLocks noChangeShapeType="1"/>
            </p:cNvSpPr>
            <p:nvPr/>
          </p:nvSpPr>
          <p:spPr bwMode="auto">
            <a:xfrm flipH="1" flipV="1">
              <a:off x="4324350" y="5980113"/>
              <a:ext cx="142875" cy="1238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42" name="Rectangle 42"/>
            <p:cNvSpPr>
              <a:spLocks noChangeArrowheads="1"/>
            </p:cNvSpPr>
            <p:nvPr/>
          </p:nvSpPr>
          <p:spPr bwMode="auto">
            <a:xfrm>
              <a:off x="4019550" y="5368925"/>
              <a:ext cx="1511300" cy="80963"/>
            </a:xfrm>
            <a:prstGeom prst="rect">
              <a:avLst/>
            </a:prstGeom>
            <a:solidFill>
              <a:srgbClr val="FF9900"/>
            </a:solidFill>
            <a:ln w="6350">
              <a:solidFill>
                <a:schemeClr val="tx1"/>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endParaRPr lang="en-US" altLang="en-US" b="0"/>
            </a:p>
          </p:txBody>
        </p:sp>
      </p:grpSp>
      <p:sp>
        <p:nvSpPr>
          <p:cNvPr id="4117" name="Rectangle 43"/>
          <p:cNvSpPr>
            <a:spLocks noChangeArrowheads="1"/>
          </p:cNvSpPr>
          <p:nvPr/>
        </p:nvSpPr>
        <p:spPr bwMode="auto">
          <a:xfrm>
            <a:off x="2074864" y="4705350"/>
            <a:ext cx="233838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sz="2000" b="0" dirty="0">
                <a:solidFill>
                  <a:srgbClr val="0000FF"/>
                </a:solidFill>
              </a:rPr>
              <a:t>Magnetic frill model:</a:t>
            </a:r>
          </a:p>
        </p:txBody>
      </p:sp>
      <p:grpSp>
        <p:nvGrpSpPr>
          <p:cNvPr id="4118" name="Group 68"/>
          <p:cNvGrpSpPr>
            <a:grpSpLocks/>
          </p:cNvGrpSpPr>
          <p:nvPr/>
        </p:nvGrpSpPr>
        <p:grpSpPr bwMode="auto">
          <a:xfrm>
            <a:off x="3556000" y="1293814"/>
            <a:ext cx="5054600" cy="1957387"/>
            <a:chOff x="1248" y="975"/>
            <a:chExt cx="3184" cy="1233"/>
          </a:xfrm>
        </p:grpSpPr>
        <p:sp>
          <p:nvSpPr>
            <p:cNvPr id="4122" name="Line 7"/>
            <p:cNvSpPr>
              <a:spLocks noChangeShapeType="1"/>
            </p:cNvSpPr>
            <p:nvPr/>
          </p:nvSpPr>
          <p:spPr bwMode="auto">
            <a:xfrm>
              <a:off x="1480" y="1482"/>
              <a:ext cx="2444"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3" name="Rectangle 8"/>
            <p:cNvSpPr>
              <a:spLocks noChangeArrowheads="1"/>
            </p:cNvSpPr>
            <p:nvPr/>
          </p:nvSpPr>
          <p:spPr bwMode="auto">
            <a:xfrm>
              <a:off x="1469" y="1028"/>
              <a:ext cx="2452" cy="43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24" name="Line 9"/>
            <p:cNvSpPr>
              <a:spLocks noChangeShapeType="1"/>
            </p:cNvSpPr>
            <p:nvPr/>
          </p:nvSpPr>
          <p:spPr bwMode="auto">
            <a:xfrm rot="-5400000">
              <a:off x="1218" y="1236"/>
              <a:ext cx="426" cy="3"/>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4100" name="Object 10"/>
            <p:cNvGraphicFramePr>
              <a:graphicFrameLocks noChangeAspect="1"/>
            </p:cNvGraphicFramePr>
            <p:nvPr/>
          </p:nvGraphicFramePr>
          <p:xfrm>
            <a:off x="1248" y="1102"/>
            <a:ext cx="172" cy="242"/>
          </p:xfrm>
          <a:graphic>
            <a:graphicData uri="http://schemas.openxmlformats.org/presentationml/2006/ole">
              <mc:AlternateContent xmlns:mc="http://schemas.openxmlformats.org/markup-compatibility/2006">
                <mc:Choice xmlns:v="urn:schemas-microsoft-com:vml" Requires="v">
                  <p:oleObj spid="_x0000_s6195" name="Equation" r:id="rId13" imgW="126725" imgH="177415" progId="Equation.DSMT4">
                    <p:embed/>
                  </p:oleObj>
                </mc:Choice>
                <mc:Fallback>
                  <p:oleObj name="Equation" r:id="rId13" imgW="126725" imgH="177415" progId="Equation.DSMT4">
                    <p:embed/>
                    <p:pic>
                      <p:nvPicPr>
                        <p:cNvPr id="0" name="Picture 36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48" y="1102"/>
                          <a:ext cx="172" cy="2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01" name="Object 11"/>
            <p:cNvGraphicFramePr>
              <a:graphicFrameLocks noChangeAspect="1"/>
            </p:cNvGraphicFramePr>
            <p:nvPr/>
          </p:nvGraphicFramePr>
          <p:xfrm>
            <a:off x="3530" y="1111"/>
            <a:ext cx="212" cy="293"/>
          </p:xfrm>
          <a:graphic>
            <a:graphicData uri="http://schemas.openxmlformats.org/presentationml/2006/ole">
              <mc:AlternateContent xmlns:mc="http://schemas.openxmlformats.org/markup-compatibility/2006">
                <mc:Choice xmlns:v="urn:schemas-microsoft-com:vml" Requires="v">
                  <p:oleObj spid="_x0000_s6196" name="Equation" r:id="rId14" imgW="165028" imgH="228501" progId="Equation.DSMT4">
                    <p:embed/>
                  </p:oleObj>
                </mc:Choice>
                <mc:Fallback>
                  <p:oleObj name="Equation" r:id="rId14" imgW="165028" imgH="228501" progId="Equation.DSMT4">
                    <p:embed/>
                    <p:pic>
                      <p:nvPicPr>
                        <p:cNvPr id="0" name="Picture 36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30" y="1111"/>
                          <a:ext cx="212" cy="2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25" name="Rectangle 12"/>
            <p:cNvSpPr>
              <a:spLocks noChangeArrowheads="1"/>
            </p:cNvSpPr>
            <p:nvPr/>
          </p:nvSpPr>
          <p:spPr bwMode="auto">
            <a:xfrm>
              <a:off x="2353" y="975"/>
              <a:ext cx="952" cy="51"/>
            </a:xfrm>
            <a:prstGeom prst="rect">
              <a:avLst/>
            </a:prstGeom>
            <a:solidFill>
              <a:srgbClr val="FF9900"/>
            </a:solidFill>
            <a:ln w="6350">
              <a:solidFill>
                <a:schemeClr val="tx1"/>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endParaRPr lang="en-US" altLang="en-US" b="0"/>
            </a:p>
          </p:txBody>
        </p:sp>
        <p:sp>
          <p:nvSpPr>
            <p:cNvPr id="4126" name="Rectangle 13"/>
            <p:cNvSpPr>
              <a:spLocks noChangeArrowheads="1"/>
            </p:cNvSpPr>
            <p:nvPr/>
          </p:nvSpPr>
          <p:spPr bwMode="auto">
            <a:xfrm>
              <a:off x="2669" y="1032"/>
              <a:ext cx="59" cy="1025"/>
            </a:xfrm>
            <a:prstGeom prst="rect">
              <a:avLst/>
            </a:prstGeom>
            <a:gradFill rotWithShape="1">
              <a:gsLst>
                <a:gs pos="0">
                  <a:srgbClr val="764718"/>
                </a:gs>
                <a:gs pos="50000">
                  <a:srgbClr val="FF9933"/>
                </a:gs>
                <a:gs pos="100000">
                  <a:srgbClr val="764718"/>
                </a:gs>
              </a:gsLst>
              <a:lin ang="0" scaled="1"/>
            </a:gradFill>
            <a:ln w="3175" algn="ctr">
              <a:solidFill>
                <a:srgbClr val="996600"/>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27" name="Line 14"/>
            <p:cNvSpPr>
              <a:spLocks noChangeShapeType="1"/>
            </p:cNvSpPr>
            <p:nvPr/>
          </p:nvSpPr>
          <p:spPr bwMode="auto">
            <a:xfrm>
              <a:off x="4048" y="1475"/>
              <a:ext cx="181"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4102" name="Object 15"/>
            <p:cNvGraphicFramePr>
              <a:graphicFrameLocks noChangeAspect="1"/>
            </p:cNvGraphicFramePr>
            <p:nvPr/>
          </p:nvGraphicFramePr>
          <p:xfrm>
            <a:off x="4284" y="1406"/>
            <a:ext cx="135" cy="148"/>
          </p:xfrm>
          <a:graphic>
            <a:graphicData uri="http://schemas.openxmlformats.org/presentationml/2006/ole">
              <mc:AlternateContent xmlns:mc="http://schemas.openxmlformats.org/markup-compatibility/2006">
                <mc:Choice xmlns:v="urn:schemas-microsoft-com:vml" Requires="v">
                  <p:oleObj spid="_x0000_s6197" name="Equation" r:id="rId15" imgW="126835" imgH="139518" progId="Equation.DSMT4">
                    <p:embed/>
                  </p:oleObj>
                </mc:Choice>
                <mc:Fallback>
                  <p:oleObj name="Equation" r:id="rId15" imgW="126835" imgH="139518" progId="Equation.DSMT4">
                    <p:embed/>
                    <p:pic>
                      <p:nvPicPr>
                        <p:cNvPr id="0" name="Picture 36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84" y="1406"/>
                          <a:ext cx="135" cy="1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28" name="Line 16"/>
            <p:cNvSpPr>
              <a:spLocks noChangeShapeType="1"/>
            </p:cNvSpPr>
            <p:nvPr/>
          </p:nvSpPr>
          <p:spPr bwMode="auto">
            <a:xfrm>
              <a:off x="2807" y="1472"/>
              <a:ext cx="0" cy="584"/>
            </a:xfrm>
            <a:prstGeom prst="line">
              <a:avLst/>
            </a:prstGeom>
            <a:noFill/>
            <a:ln w="28575">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9" name="Line 17"/>
            <p:cNvSpPr>
              <a:spLocks noChangeShapeType="1"/>
            </p:cNvSpPr>
            <p:nvPr/>
          </p:nvSpPr>
          <p:spPr bwMode="auto">
            <a:xfrm>
              <a:off x="2591" y="1472"/>
              <a:ext cx="0" cy="584"/>
            </a:xfrm>
            <a:prstGeom prst="line">
              <a:avLst/>
            </a:prstGeom>
            <a:noFill/>
            <a:ln w="28575">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4103" name="Object 20"/>
            <p:cNvGraphicFramePr>
              <a:graphicFrameLocks noChangeAspect="1"/>
            </p:cNvGraphicFramePr>
            <p:nvPr/>
          </p:nvGraphicFramePr>
          <p:xfrm>
            <a:off x="2889" y="1546"/>
            <a:ext cx="267" cy="321"/>
          </p:xfrm>
          <a:graphic>
            <a:graphicData uri="http://schemas.openxmlformats.org/presentationml/2006/ole">
              <mc:AlternateContent xmlns:mc="http://schemas.openxmlformats.org/markup-compatibility/2006">
                <mc:Choice xmlns:v="urn:schemas-microsoft-com:vml" Requires="v">
                  <p:oleObj spid="_x0000_s6198" name="Equation" r:id="rId16" imgW="190500" imgH="228600" progId="Equation.DSMT4">
                    <p:embed/>
                  </p:oleObj>
                </mc:Choice>
                <mc:Fallback>
                  <p:oleObj name="Equation" r:id="rId16" imgW="190500" imgH="228600" progId="Equation.DSMT4">
                    <p:embed/>
                    <p:pic>
                      <p:nvPicPr>
                        <p:cNvPr id="0" name="Picture 36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889" y="1546"/>
                          <a:ext cx="267" cy="3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30" name="Line 22"/>
            <p:cNvSpPr>
              <a:spLocks noChangeShapeType="1"/>
            </p:cNvSpPr>
            <p:nvPr/>
          </p:nvSpPr>
          <p:spPr bwMode="auto">
            <a:xfrm rot="-5400000">
              <a:off x="2703" y="1358"/>
              <a:ext cx="3" cy="213"/>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131" name="Rectangle 65"/>
            <p:cNvSpPr>
              <a:spLocks noChangeArrowheads="1"/>
            </p:cNvSpPr>
            <p:nvPr/>
          </p:nvSpPr>
          <p:spPr bwMode="auto">
            <a:xfrm>
              <a:off x="1288" y="1416"/>
              <a:ext cx="2776" cy="792"/>
            </a:xfrm>
            <a:prstGeom prst="rect">
              <a:avLst/>
            </a:prstGeom>
            <a:noFill/>
            <a:ln w="2857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graphicFrame>
          <p:nvGraphicFramePr>
            <p:cNvPr id="4104" name="Object 66"/>
            <p:cNvGraphicFramePr>
              <a:graphicFrameLocks noChangeAspect="1"/>
            </p:cNvGraphicFramePr>
            <p:nvPr/>
          </p:nvGraphicFramePr>
          <p:xfrm>
            <a:off x="4236" y="1861"/>
            <a:ext cx="196" cy="250"/>
          </p:xfrm>
          <a:graphic>
            <a:graphicData uri="http://schemas.openxmlformats.org/presentationml/2006/ole">
              <mc:AlternateContent xmlns:mc="http://schemas.openxmlformats.org/markup-compatibility/2006">
                <mc:Choice xmlns:v="urn:schemas-microsoft-com:vml" Requires="v">
                  <p:oleObj spid="_x0000_s6199" name="Equation" r:id="rId18" imgW="139579" imgH="177646" progId="Equation.DSMT4">
                    <p:embed/>
                  </p:oleObj>
                </mc:Choice>
                <mc:Fallback>
                  <p:oleObj name="Equation" r:id="rId18" imgW="139579" imgH="177646" progId="Equation.DSMT4">
                    <p:embed/>
                    <p:pic>
                      <p:nvPicPr>
                        <p:cNvPr id="0" name="Picture 364"/>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236" y="1861"/>
                          <a:ext cx="196" cy="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4119" name="AutoShape 69"/>
          <p:cNvSpPr>
            <a:spLocks noChangeArrowheads="1"/>
          </p:cNvSpPr>
          <p:nvPr/>
        </p:nvSpPr>
        <p:spPr bwMode="auto">
          <a:xfrm>
            <a:off x="5638800" y="3848100"/>
            <a:ext cx="419100" cy="660400"/>
          </a:xfrm>
          <a:prstGeom prst="downArrow">
            <a:avLst>
              <a:gd name="adj1" fmla="val 50000"/>
              <a:gd name="adj2" fmla="val 39394"/>
            </a:avLst>
          </a:prstGeom>
          <a:solidFill>
            <a:srgbClr val="66FFFF"/>
          </a:solidFill>
          <a:ln w="9525">
            <a:solidFill>
              <a:schemeClr val="tx1"/>
            </a:solidFill>
            <a:miter lim="800000"/>
            <a:headEnd/>
            <a:tailEnd/>
          </a:ln>
        </p:spPr>
        <p:txBody>
          <a:bodyPr vert="eaVert"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graphicFrame>
        <p:nvGraphicFramePr>
          <p:cNvPr id="4099" name="Object 16"/>
          <p:cNvGraphicFramePr>
            <a:graphicFrameLocks noChangeAspect="1"/>
          </p:cNvGraphicFramePr>
          <p:nvPr/>
        </p:nvGraphicFramePr>
        <p:xfrm>
          <a:off x="8277226" y="1265239"/>
          <a:ext cx="841375" cy="409575"/>
        </p:xfrm>
        <a:graphic>
          <a:graphicData uri="http://schemas.openxmlformats.org/presentationml/2006/ole">
            <mc:AlternateContent xmlns:mc="http://schemas.openxmlformats.org/markup-compatibility/2006">
              <mc:Choice xmlns:v="urn:schemas-microsoft-com:vml" Requires="v">
                <p:oleObj spid="_x0000_s6200" name="Equation" r:id="rId20" imgW="444114" imgH="215713" progId="Equation.DSMT4">
                  <p:embed/>
                </p:oleObj>
              </mc:Choice>
              <mc:Fallback>
                <p:oleObj name="Equation" r:id="rId20" imgW="444114" imgH="215713" progId="Equation.DSMT4">
                  <p:embed/>
                  <p:pic>
                    <p:nvPicPr>
                      <p:cNvPr id="0" name="Picture 365"/>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8277226" y="1265239"/>
                        <a:ext cx="841375" cy="409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20" name="Rectangle 18"/>
          <p:cNvSpPr>
            <a:spLocks noChangeArrowheads="1"/>
          </p:cNvSpPr>
          <p:nvPr/>
        </p:nvSpPr>
        <p:spPr bwMode="auto">
          <a:xfrm>
            <a:off x="7719540" y="3641355"/>
            <a:ext cx="416812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marL="176213" indent="-176213" eaLnBrk="1" hangingPunct="1">
              <a:buFont typeface="Wingdings" panose="05000000000000000000" pitchFamily="2" charset="2"/>
              <a:buChar char="§"/>
            </a:pPr>
            <a:r>
              <a:rPr lang="en-US" altLang="en-US" b="0" dirty="0">
                <a:solidFill>
                  <a:srgbClr val="FF3300"/>
                </a:solidFill>
              </a:rPr>
              <a:t>Put zero fields</a:t>
            </a:r>
          </a:p>
          <a:p>
            <a:pPr marL="176213" indent="-176213" eaLnBrk="1" hangingPunct="1">
              <a:buFont typeface="Wingdings" panose="05000000000000000000" pitchFamily="2" charset="2"/>
              <a:buChar char="§"/>
            </a:pPr>
            <a:r>
              <a:rPr lang="en-US" altLang="en-US" b="0" dirty="0">
                <a:solidFill>
                  <a:srgbClr val="FF3300"/>
                </a:solidFill>
              </a:rPr>
              <a:t>Put ground </a:t>
            </a:r>
            <a:r>
              <a:rPr lang="en-US" altLang="en-US" b="0" dirty="0" smtClean="0">
                <a:solidFill>
                  <a:srgbClr val="FF3300"/>
                </a:solidFill>
              </a:rPr>
              <a:t>plane (no aperture)  </a:t>
            </a:r>
            <a:r>
              <a:rPr lang="en-US" altLang="en-US" b="0" dirty="0">
                <a:solidFill>
                  <a:srgbClr val="FF3300"/>
                </a:solidFill>
              </a:rPr>
              <a:t>at </a:t>
            </a:r>
            <a:r>
              <a:rPr lang="en-US" altLang="en-US" b="0" i="1" dirty="0">
                <a:solidFill>
                  <a:srgbClr val="FF3300"/>
                </a:solidFill>
                <a:latin typeface="Times New Roman" panose="02020603050405020304" pitchFamily="18" charset="0"/>
                <a:cs typeface="Times New Roman" panose="02020603050405020304" pitchFamily="18" charset="0"/>
              </a:rPr>
              <a:t>z</a:t>
            </a:r>
            <a:r>
              <a:rPr lang="en-US" altLang="en-US" b="0" dirty="0">
                <a:solidFill>
                  <a:srgbClr val="FF3300"/>
                </a:solidFill>
                <a:latin typeface="Times New Roman" panose="02020603050405020304" pitchFamily="18" charset="0"/>
                <a:cs typeface="Times New Roman" panose="02020603050405020304" pitchFamily="18" charset="0"/>
              </a:rPr>
              <a:t> = 0</a:t>
            </a:r>
          </a:p>
        </p:txBody>
      </p:sp>
      <p:sp>
        <p:nvSpPr>
          <p:cNvPr id="4121" name="Line 72"/>
          <p:cNvSpPr>
            <a:spLocks noChangeShapeType="1"/>
          </p:cNvSpPr>
          <p:nvPr/>
        </p:nvSpPr>
        <p:spPr bwMode="auto">
          <a:xfrm flipH="1" flipV="1">
            <a:off x="6829941" y="2778937"/>
            <a:ext cx="850900" cy="685800"/>
          </a:xfrm>
          <a:prstGeom prst="line">
            <a:avLst/>
          </a:prstGeom>
          <a:noFill/>
          <a:ln w="19050">
            <a:solidFill>
              <a:schemeClr val="tx1"/>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a:xfrm>
            <a:off x="1524000" y="284164"/>
            <a:ext cx="9144000" cy="473075"/>
          </a:xfrm>
        </p:spPr>
        <p:txBody>
          <a:bodyPr/>
          <a:lstStyle/>
          <a:p>
            <a:pPr eaLnBrk="1" hangingPunct="1">
              <a:defRPr/>
            </a:pPr>
            <a:r>
              <a:rPr lang="en-US" sz="3600" b="1" dirty="0">
                <a:solidFill>
                  <a:srgbClr val="FF9933"/>
                </a:solidFill>
                <a:effectLst>
                  <a:outerShdw blurRad="38100" dist="38100" dir="2700000" algn="tl">
                    <a:srgbClr val="C0C0C0"/>
                  </a:outerShdw>
                </a:effectLst>
              </a:rPr>
              <a:t>Model of Patch and Feed (cont.)</a:t>
            </a:r>
          </a:p>
        </p:txBody>
      </p:sp>
      <p:sp>
        <p:nvSpPr>
          <p:cNvPr id="4111" name="Rectangle 3"/>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12" name="Rectangle 4"/>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13" name="Rectangle 5"/>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14" name="Rectangle 6"/>
          <p:cNvSpPr>
            <a:spLocks noChangeArrowheads="1"/>
          </p:cNvSpPr>
          <p:nvPr/>
        </p:nvSpPr>
        <p:spPr bwMode="auto">
          <a:xfrm>
            <a:off x="152400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graphicFrame>
        <p:nvGraphicFramePr>
          <p:cNvPr id="4098" name="Object 23"/>
          <p:cNvGraphicFramePr>
            <a:graphicFrameLocks noChangeAspect="1"/>
          </p:cNvGraphicFramePr>
          <p:nvPr>
            <p:extLst>
              <p:ext uri="{D42A27DB-BD31-4B8C-83A1-F6EECF244321}">
                <p14:modId xmlns:p14="http://schemas.microsoft.com/office/powerpoint/2010/main" val="1088841046"/>
              </p:ext>
            </p:extLst>
          </p:nvPr>
        </p:nvGraphicFramePr>
        <p:xfrm>
          <a:off x="5700714" y="3951289"/>
          <a:ext cx="1679575" cy="503237"/>
        </p:xfrm>
        <a:graphic>
          <a:graphicData uri="http://schemas.openxmlformats.org/presentationml/2006/ole">
            <mc:AlternateContent xmlns:mc="http://schemas.openxmlformats.org/markup-compatibility/2006">
              <mc:Choice xmlns:v="urn:schemas-microsoft-com:vml" Requires="v">
                <p:oleObj spid="_x0000_s7190" name="Equation" r:id="rId3" imgW="812447" imgH="241195" progId="Equation.DSMT4">
                  <p:embed/>
                </p:oleObj>
              </mc:Choice>
              <mc:Fallback>
                <p:oleObj name="Equation" r:id="rId3" imgW="812447" imgH="241195" progId="Equation.DSMT4">
                  <p:embed/>
                  <p:pic>
                    <p:nvPicPr>
                      <p:cNvPr id="4098" name="Object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00714" y="3951289"/>
                        <a:ext cx="1679575" cy="503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15" name="Rectangle 36"/>
          <p:cNvSpPr>
            <a:spLocks noChangeArrowheads="1"/>
          </p:cNvSpPr>
          <p:nvPr/>
        </p:nvSpPr>
        <p:spPr bwMode="auto">
          <a:xfrm>
            <a:off x="4479925" y="4062413"/>
            <a:ext cx="10429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r>
              <a:rPr lang="en-US" altLang="en-US" sz="2000" b="0" dirty="0">
                <a:solidFill>
                  <a:srgbClr val="0000FF"/>
                </a:solidFill>
              </a:rPr>
              <a:t>Aperture:</a:t>
            </a:r>
          </a:p>
        </p:txBody>
      </p:sp>
      <p:grpSp>
        <p:nvGrpSpPr>
          <p:cNvPr id="4116" name="Group 45"/>
          <p:cNvGrpSpPr>
            <a:grpSpLocks/>
          </p:cNvGrpSpPr>
          <p:nvPr/>
        </p:nvGrpSpPr>
        <p:grpSpPr bwMode="auto">
          <a:xfrm>
            <a:off x="3489326" y="2574926"/>
            <a:ext cx="5122863" cy="917575"/>
            <a:chOff x="2168525" y="5368925"/>
            <a:chExt cx="5122863" cy="917575"/>
          </a:xfrm>
        </p:grpSpPr>
        <p:sp>
          <p:nvSpPr>
            <p:cNvPr id="4132" name="Line 24"/>
            <p:cNvSpPr>
              <a:spLocks noChangeShapeType="1"/>
            </p:cNvSpPr>
            <p:nvPr/>
          </p:nvSpPr>
          <p:spPr bwMode="auto">
            <a:xfrm>
              <a:off x="2616200" y="6172200"/>
              <a:ext cx="3879850" cy="0"/>
            </a:xfrm>
            <a:prstGeom prst="line">
              <a:avLst/>
            </a:prstGeom>
            <a:noFill/>
            <a:ln w="57150">
              <a:solidFill>
                <a:srgbClr val="FF99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33" name="Rectangle 25"/>
            <p:cNvSpPr>
              <a:spLocks noChangeArrowheads="1"/>
            </p:cNvSpPr>
            <p:nvPr/>
          </p:nvSpPr>
          <p:spPr bwMode="auto">
            <a:xfrm>
              <a:off x="2608263" y="5451475"/>
              <a:ext cx="3892550" cy="693738"/>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34" name="Line 26"/>
            <p:cNvSpPr>
              <a:spLocks noChangeShapeType="1"/>
            </p:cNvSpPr>
            <p:nvPr/>
          </p:nvSpPr>
          <p:spPr bwMode="auto">
            <a:xfrm rot="-5400000">
              <a:off x="2209006" y="5782470"/>
              <a:ext cx="676275" cy="4762"/>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4105" name="Object 27"/>
            <p:cNvGraphicFramePr>
              <a:graphicFrameLocks noChangeAspect="1"/>
            </p:cNvGraphicFramePr>
            <p:nvPr/>
          </p:nvGraphicFramePr>
          <p:xfrm>
            <a:off x="2168525" y="5559425"/>
            <a:ext cx="298450" cy="419100"/>
          </p:xfrm>
          <a:graphic>
            <a:graphicData uri="http://schemas.openxmlformats.org/presentationml/2006/ole">
              <mc:AlternateContent xmlns:mc="http://schemas.openxmlformats.org/markup-compatibility/2006">
                <mc:Choice xmlns:v="urn:schemas-microsoft-com:vml" Requires="v">
                  <p:oleObj spid="_x0000_s7191" name="Equation" r:id="rId5" imgW="126725" imgH="177415" progId="Equation.DSMT4">
                    <p:embed/>
                  </p:oleObj>
                </mc:Choice>
                <mc:Fallback>
                  <p:oleObj name="Equation" r:id="rId5" imgW="126725" imgH="177415" progId="Equation.DSMT4">
                    <p:embed/>
                    <p:pic>
                      <p:nvPicPr>
                        <p:cNvPr id="4105" name="Object 2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68525" y="5559425"/>
                          <a:ext cx="29845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06" name="Object 28"/>
            <p:cNvGraphicFramePr>
              <a:graphicFrameLocks noChangeAspect="1"/>
            </p:cNvGraphicFramePr>
            <p:nvPr/>
          </p:nvGraphicFramePr>
          <p:xfrm>
            <a:off x="5880100" y="5583238"/>
            <a:ext cx="336550" cy="465137"/>
          </p:xfrm>
          <a:graphic>
            <a:graphicData uri="http://schemas.openxmlformats.org/presentationml/2006/ole">
              <mc:AlternateContent xmlns:mc="http://schemas.openxmlformats.org/markup-compatibility/2006">
                <mc:Choice xmlns:v="urn:schemas-microsoft-com:vml" Requires="v">
                  <p:oleObj spid="_x0000_s7192" name="Equation" r:id="rId7" imgW="165028" imgH="228501" progId="Equation.DSMT4">
                    <p:embed/>
                  </p:oleObj>
                </mc:Choice>
                <mc:Fallback>
                  <p:oleObj name="Equation" r:id="rId7" imgW="165028" imgH="228501" progId="Equation.DSMT4">
                    <p:embed/>
                    <p:pic>
                      <p:nvPicPr>
                        <p:cNvPr id="4106" name="Object 2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80100" y="5583238"/>
                          <a:ext cx="336550" cy="465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35" name="Rectangle 29"/>
            <p:cNvSpPr>
              <a:spLocks noChangeArrowheads="1"/>
            </p:cNvSpPr>
            <p:nvPr/>
          </p:nvSpPr>
          <p:spPr bwMode="auto">
            <a:xfrm>
              <a:off x="4522788" y="5432425"/>
              <a:ext cx="96837" cy="722313"/>
            </a:xfrm>
            <a:prstGeom prst="rect">
              <a:avLst/>
            </a:prstGeom>
            <a:gradFill rotWithShape="1">
              <a:gsLst>
                <a:gs pos="0">
                  <a:srgbClr val="764718"/>
                </a:gs>
                <a:gs pos="50000">
                  <a:srgbClr val="FF9933"/>
                </a:gs>
                <a:gs pos="100000">
                  <a:srgbClr val="764718"/>
                </a:gs>
              </a:gsLst>
              <a:lin ang="0" scaled="1"/>
            </a:gradFill>
            <a:ln w="3175" algn="ctr">
              <a:solidFill>
                <a:srgbClr val="996600"/>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36" name="Line 30"/>
            <p:cNvSpPr>
              <a:spLocks noChangeShapeType="1"/>
            </p:cNvSpPr>
            <p:nvPr/>
          </p:nvSpPr>
          <p:spPr bwMode="auto">
            <a:xfrm>
              <a:off x="6702425" y="6161088"/>
              <a:ext cx="287338"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4107" name="Object 31"/>
            <p:cNvGraphicFramePr>
              <a:graphicFrameLocks noChangeAspect="1"/>
            </p:cNvGraphicFramePr>
            <p:nvPr/>
          </p:nvGraphicFramePr>
          <p:xfrm>
            <a:off x="7077075" y="6051550"/>
            <a:ext cx="214313" cy="234950"/>
          </p:xfrm>
          <a:graphic>
            <a:graphicData uri="http://schemas.openxmlformats.org/presentationml/2006/ole">
              <mc:AlternateContent xmlns:mc="http://schemas.openxmlformats.org/markup-compatibility/2006">
                <mc:Choice xmlns:v="urn:schemas-microsoft-com:vml" Requires="v">
                  <p:oleObj spid="_x0000_s7193" name="Equation" r:id="rId9" imgW="126835" imgH="139518" progId="Equation.DSMT4">
                    <p:embed/>
                  </p:oleObj>
                </mc:Choice>
                <mc:Fallback>
                  <p:oleObj name="Equation" r:id="rId9" imgW="126835" imgH="139518" progId="Equation.DSMT4">
                    <p:embed/>
                    <p:pic>
                      <p:nvPicPr>
                        <p:cNvPr id="4107" name="Object 3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77075" y="6051550"/>
                          <a:ext cx="214313" cy="234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08" name="Object 33"/>
            <p:cNvGraphicFramePr>
              <a:graphicFrameLocks noChangeAspect="1"/>
            </p:cNvGraphicFramePr>
            <p:nvPr/>
          </p:nvGraphicFramePr>
          <p:xfrm>
            <a:off x="4876800" y="5533035"/>
            <a:ext cx="420688" cy="424853"/>
          </p:xfrm>
          <a:graphic>
            <a:graphicData uri="http://schemas.openxmlformats.org/presentationml/2006/ole">
              <mc:AlternateContent xmlns:mc="http://schemas.openxmlformats.org/markup-compatibility/2006">
                <mc:Choice xmlns:v="urn:schemas-microsoft-com:vml" Requires="v">
                  <p:oleObj spid="_x0000_s7194" name="Equation" r:id="rId11" imgW="241195" imgH="241195" progId="Equation.DSMT4">
                    <p:embed/>
                  </p:oleObj>
                </mc:Choice>
                <mc:Fallback>
                  <p:oleObj name="Equation" r:id="rId11" imgW="241195" imgH="241195" progId="Equation.DSMT4">
                    <p:embed/>
                    <p:pic>
                      <p:nvPicPr>
                        <p:cNvPr id="4108" name="Object 3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876800" y="5533035"/>
                          <a:ext cx="420688" cy="42485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37" name="Oval 37"/>
            <p:cNvSpPr>
              <a:spLocks noChangeArrowheads="1"/>
            </p:cNvSpPr>
            <p:nvPr/>
          </p:nvSpPr>
          <p:spPr bwMode="auto">
            <a:xfrm>
              <a:off x="4305300" y="5951538"/>
              <a:ext cx="180975" cy="185737"/>
            </a:xfrm>
            <a:prstGeom prst="ellipse">
              <a:avLst/>
            </a:prstGeom>
            <a:solidFill>
              <a:srgbClr val="DDDDDD"/>
            </a:solidFill>
            <a:ln w="19050">
              <a:solidFill>
                <a:schemeClr val="tx1"/>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38" name="Oval 38"/>
            <p:cNvSpPr>
              <a:spLocks noChangeArrowheads="1"/>
            </p:cNvSpPr>
            <p:nvPr/>
          </p:nvSpPr>
          <p:spPr bwMode="auto">
            <a:xfrm>
              <a:off x="4652963" y="5951538"/>
              <a:ext cx="180975" cy="185737"/>
            </a:xfrm>
            <a:prstGeom prst="ellipse">
              <a:avLst/>
            </a:prstGeom>
            <a:solidFill>
              <a:srgbClr val="DDDDDD"/>
            </a:solidFill>
            <a:ln w="19050">
              <a:solidFill>
                <a:schemeClr val="tx1"/>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39" name="Oval 39"/>
            <p:cNvSpPr>
              <a:spLocks noChangeArrowheads="1"/>
            </p:cNvSpPr>
            <p:nvPr/>
          </p:nvSpPr>
          <p:spPr bwMode="auto">
            <a:xfrm>
              <a:off x="4710113" y="6013450"/>
              <a:ext cx="66675" cy="66675"/>
            </a:xfrm>
            <a:prstGeom prst="ellipse">
              <a:avLst/>
            </a:prstGeom>
            <a:solidFill>
              <a:schemeClr val="tx1"/>
            </a:solidFill>
            <a:ln w="19050">
              <a:solidFill>
                <a:schemeClr val="tx1"/>
              </a:solidFill>
              <a:round/>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altLang="en-US"/>
            </a:p>
          </p:txBody>
        </p:sp>
        <p:sp>
          <p:nvSpPr>
            <p:cNvPr id="4140" name="Line 40"/>
            <p:cNvSpPr>
              <a:spLocks noChangeShapeType="1"/>
            </p:cNvSpPr>
            <p:nvPr/>
          </p:nvSpPr>
          <p:spPr bwMode="auto">
            <a:xfrm flipV="1">
              <a:off x="4333875" y="5980113"/>
              <a:ext cx="133350" cy="1238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41" name="Line 41"/>
            <p:cNvSpPr>
              <a:spLocks noChangeShapeType="1"/>
            </p:cNvSpPr>
            <p:nvPr/>
          </p:nvSpPr>
          <p:spPr bwMode="auto">
            <a:xfrm flipH="1" flipV="1">
              <a:off x="4324350" y="5980113"/>
              <a:ext cx="142875" cy="1238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42" name="Rectangle 42"/>
            <p:cNvSpPr>
              <a:spLocks noChangeArrowheads="1"/>
            </p:cNvSpPr>
            <p:nvPr/>
          </p:nvSpPr>
          <p:spPr bwMode="auto">
            <a:xfrm>
              <a:off x="4019550" y="5368925"/>
              <a:ext cx="1511300" cy="80963"/>
            </a:xfrm>
            <a:prstGeom prst="rect">
              <a:avLst/>
            </a:prstGeom>
            <a:solidFill>
              <a:srgbClr val="FF9900"/>
            </a:solidFill>
            <a:ln w="6350">
              <a:solidFill>
                <a:schemeClr val="tx1"/>
              </a:solidFill>
              <a:miter lim="800000"/>
              <a:headEnd/>
              <a:tailEnd/>
            </a:ln>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endParaRPr lang="en-US" altLang="en-US" b="0" dirty="0"/>
            </a:p>
          </p:txBody>
        </p:sp>
      </p:grpSp>
      <p:sp>
        <p:nvSpPr>
          <p:cNvPr id="4117" name="Rectangle 43"/>
          <p:cNvSpPr>
            <a:spLocks noChangeArrowheads="1"/>
          </p:cNvSpPr>
          <p:nvPr/>
        </p:nvSpPr>
        <p:spPr bwMode="auto">
          <a:xfrm>
            <a:off x="1243014" y="1498600"/>
            <a:ext cx="331628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sz="2000" b="0" dirty="0">
                <a:solidFill>
                  <a:srgbClr val="0000FF"/>
                </a:solidFill>
              </a:rPr>
              <a:t>Final magnetic frill model:</a:t>
            </a:r>
          </a:p>
        </p:txBody>
      </p:sp>
      <p:sp>
        <p:nvSpPr>
          <p:cNvPr id="2" name="Slide Number Placeholder 1"/>
          <p:cNvSpPr>
            <a:spLocks noGrp="1"/>
          </p:cNvSpPr>
          <p:nvPr>
            <p:ph type="sldNum" sz="quarter" idx="12"/>
          </p:nvPr>
        </p:nvSpPr>
        <p:spPr/>
        <p:txBody>
          <a:bodyPr/>
          <a:lstStyle/>
          <a:p>
            <a:pPr>
              <a:defRPr/>
            </a:pPr>
            <a:endParaRPr lang="en-US"/>
          </a:p>
          <a:p>
            <a:pPr>
              <a:defRPr/>
            </a:pPr>
            <a:fld id="{1DA13778-95C1-48D9-B3C2-88BA0B831A58}" type="slidenum">
              <a:rPr lang="en-US" smtClean="0"/>
              <a:pPr>
                <a:defRPr/>
              </a:pPr>
              <a:t>9</a:t>
            </a:fld>
            <a:endParaRPr lang="en-US" dirty="0"/>
          </a:p>
        </p:txBody>
      </p:sp>
      <p:sp>
        <p:nvSpPr>
          <p:cNvPr id="3" name="Rectangle 43">
            <a:extLst>
              <a:ext uri="{FF2B5EF4-FFF2-40B4-BE49-F238E27FC236}">
                <a16:creationId xmlns:a16="http://schemas.microsoft.com/office/drawing/2014/main" id="{9F1800C1-E61A-339C-D7D4-6EBD57A3ACCB}"/>
              </a:ext>
            </a:extLst>
          </p:cNvPr>
          <p:cNvSpPr>
            <a:spLocks noChangeArrowheads="1"/>
          </p:cNvSpPr>
          <p:nvPr/>
        </p:nvSpPr>
        <p:spPr bwMode="auto">
          <a:xfrm>
            <a:off x="1077914" y="5060950"/>
            <a:ext cx="1005998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r>
              <a:rPr lang="en-US" altLang="en-US" sz="2000" b="0" dirty="0">
                <a:solidFill>
                  <a:srgbClr val="0000FF"/>
                </a:solidFill>
              </a:rPr>
              <a:t>This is essentially an exact model, but not convenient for analytical purposes!</a:t>
            </a:r>
          </a:p>
        </p:txBody>
      </p:sp>
      <p:sp>
        <p:nvSpPr>
          <p:cNvPr id="4" name="TextBox 3">
            <a:extLst>
              <a:ext uri="{FF2B5EF4-FFF2-40B4-BE49-F238E27FC236}">
                <a16:creationId xmlns:a16="http://schemas.microsoft.com/office/drawing/2014/main" id="{24644066-A1E5-4C6A-AA5C-F89E77DD8419}"/>
              </a:ext>
            </a:extLst>
          </p:cNvPr>
          <p:cNvSpPr txBox="1"/>
          <p:nvPr/>
        </p:nvSpPr>
        <p:spPr>
          <a:xfrm>
            <a:off x="2178050" y="5842000"/>
            <a:ext cx="7520007" cy="369332"/>
          </a:xfrm>
          <a:prstGeom prst="rect">
            <a:avLst/>
          </a:prstGeom>
          <a:noFill/>
        </p:spPr>
        <p:txBody>
          <a:bodyPr wrap="none" rtlCol="0">
            <a:spAutoFit/>
          </a:bodyPr>
          <a:lstStyle/>
          <a:p>
            <a:pPr algn="ctr"/>
            <a:r>
              <a:rPr lang="en-US" dirty="0"/>
              <a:t>Note: </a:t>
            </a:r>
            <a:r>
              <a:rPr lang="en-US" b="0" dirty="0"/>
              <a:t>The frill radiates very little </a:t>
            </a:r>
            <a:r>
              <a:rPr lang="en-US" b="0" u="sng" dirty="0"/>
              <a:t>direct</a:t>
            </a:r>
            <a:r>
              <a:rPr lang="en-US" b="0" dirty="0"/>
              <a:t> radiation, but it excites the patch.</a:t>
            </a:r>
          </a:p>
        </p:txBody>
      </p:sp>
    </p:spTree>
    <p:extLst>
      <p:ext uri="{BB962C8B-B14F-4D97-AF65-F5344CB8AC3E}">
        <p14:creationId xmlns:p14="http://schemas.microsoft.com/office/powerpoint/2010/main" val="46188818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2627</TotalTime>
  <Words>1400</Words>
  <Application>Microsoft Office PowerPoint</Application>
  <PresentationFormat>Widescreen</PresentationFormat>
  <Paragraphs>309</Paragraphs>
  <Slides>43</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9" baseType="lpstr">
      <vt:lpstr>Arial</vt:lpstr>
      <vt:lpstr>Symbol</vt:lpstr>
      <vt:lpstr>Times New Roman</vt:lpstr>
      <vt:lpstr>Wingdings</vt:lpstr>
      <vt:lpstr>Default Design</vt:lpstr>
      <vt:lpstr>Equation</vt:lpstr>
      <vt:lpstr>PowerPoint Presentation</vt:lpstr>
      <vt:lpstr>Overview</vt:lpstr>
      <vt:lpstr>Review of Equivalence Principle</vt:lpstr>
      <vt:lpstr>Review of Equivalence Principle (cont.)</vt:lpstr>
      <vt:lpstr>Review of Equivalence Principle (cont.)</vt:lpstr>
      <vt:lpstr>PowerPoint Presentation</vt:lpstr>
      <vt:lpstr>Model of Patch and Feed</vt:lpstr>
      <vt:lpstr>Model of Patch and Feed (cont.)</vt:lpstr>
      <vt:lpstr>Model of Patch and Feed (cont.)</vt:lpstr>
      <vt:lpstr>Electric Current Model: Infinite Substrate</vt:lpstr>
      <vt:lpstr>PowerPoint Presentation</vt:lpstr>
      <vt:lpstr>Magnetic Current Model: Infinite Substrate </vt:lpstr>
      <vt:lpstr>PowerPoint Presentation</vt:lpstr>
      <vt:lpstr>Magnetic Current Model: Truncated Substrate</vt:lpstr>
      <vt:lpstr>PowerPoint Presentation</vt:lpstr>
      <vt:lpstr>PowerPoint Presentation</vt:lpstr>
      <vt:lpstr>PowerPoint Presentation</vt:lpstr>
      <vt:lpstr>PowerPoint Presentation</vt:lpstr>
      <vt:lpstr>Theorem</vt:lpstr>
      <vt:lpstr>PowerPoint Presentation</vt:lpstr>
      <vt:lpstr>Proof (Infinite Substrate)</vt:lpstr>
      <vt:lpstr>PowerPoint Presentation</vt:lpstr>
      <vt:lpstr>PowerPoint Presentation</vt:lpstr>
      <vt:lpstr>PowerPoint Presentation</vt:lpstr>
      <vt:lpstr>PowerPoint Presentation</vt:lpstr>
      <vt:lpstr>PowerPoint Presentation</vt:lpstr>
      <vt:lpstr>PowerPoint Presentation</vt:lpstr>
      <vt:lpstr>Rectangular Patch</vt:lpstr>
      <vt:lpstr>Rectangular Patch (cont.)</vt:lpstr>
      <vt:lpstr>PowerPoint Presentation</vt:lpstr>
      <vt:lpstr>PowerPoint Presentation</vt:lpstr>
      <vt:lpstr>PowerPoint Presentation</vt:lpstr>
      <vt:lpstr>PowerPoint Presentation</vt:lpstr>
      <vt:lpstr>Radiation Model for (1,0) Mode</vt:lpstr>
      <vt:lpstr>Radiation Model for (1,0) Mode (cont.)</vt:lpstr>
      <vt:lpstr>PowerPoint Presentation</vt:lpstr>
      <vt:lpstr>Circular Patch</vt:lpstr>
      <vt:lpstr>Circular Patch (cont.)</vt:lpstr>
      <vt:lpstr>Circular Patch (cont.)</vt:lpstr>
      <vt:lpstr>Circular Patch (cont.)</vt:lpstr>
      <vt:lpstr>PowerPoint Presentation</vt:lpstr>
      <vt:lpstr>PowerPoint Presentation</vt:lpstr>
      <vt:lpstr>PowerPoint Presentation</vt:lpstr>
    </vt:vector>
  </TitlesOfParts>
  <Company>University of Houston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Notes 6</dc:title>
  <dc:creator>lgiles</dc:creator>
  <cp:lastModifiedBy>Jackson, David R</cp:lastModifiedBy>
  <cp:revision>254</cp:revision>
  <dcterms:created xsi:type="dcterms:W3CDTF">2006-06-22T19:04:50Z</dcterms:created>
  <dcterms:modified xsi:type="dcterms:W3CDTF">2024-10-31T00:29:08Z</dcterms:modified>
</cp:coreProperties>
</file>