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3" r:id="rId2"/>
    <p:sldId id="327" r:id="rId3"/>
    <p:sldId id="388" r:id="rId4"/>
    <p:sldId id="359" r:id="rId5"/>
    <p:sldId id="360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2" r:id="rId15"/>
    <p:sldId id="375" r:id="rId16"/>
    <p:sldId id="373" r:id="rId17"/>
    <p:sldId id="374" r:id="rId18"/>
    <p:sldId id="387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6" r:id="rId29"/>
    <p:sldId id="391" r:id="rId30"/>
    <p:sldId id="389" r:id="rId31"/>
    <p:sldId id="390" r:id="rId32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0000FF"/>
    <a:srgbClr val="66FFFF"/>
    <a:srgbClr val="FFCC66"/>
    <a:srgbClr val="FFFF66"/>
    <a:srgbClr val="FF3300"/>
    <a:srgbClr val="00FF00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858" autoAdjust="0"/>
    <p:restoredTop sz="97386" autoAdjust="0"/>
  </p:normalViewPr>
  <p:slideViewPr>
    <p:cSldViewPr snapToGrid="0">
      <p:cViewPr varScale="1">
        <p:scale>
          <a:sx n="111" d="100"/>
          <a:sy n="111" d="100"/>
        </p:scale>
        <p:origin x="125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21.xml"/><Relationship Id="rId1" Type="http://schemas.openxmlformats.org/officeDocument/2006/relationships/slide" Target="slides/slide1.xml"/><Relationship Id="rId5" Type="http://schemas.openxmlformats.org/officeDocument/2006/relationships/slide" Target="slides/slide25.xml"/><Relationship Id="rId4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65.wmf"/><Relationship Id="rId7" Type="http://schemas.openxmlformats.org/officeDocument/2006/relationships/image" Target="../media/image77.wmf"/><Relationship Id="rId2" Type="http://schemas.openxmlformats.org/officeDocument/2006/relationships/image" Target="../media/image56.wmf"/><Relationship Id="rId1" Type="http://schemas.openxmlformats.org/officeDocument/2006/relationships/image" Target="../media/image74.wmf"/><Relationship Id="rId6" Type="http://schemas.openxmlformats.org/officeDocument/2006/relationships/image" Target="../media/image76.wmf"/><Relationship Id="rId5" Type="http://schemas.openxmlformats.org/officeDocument/2006/relationships/image" Target="../media/image45.wmf"/><Relationship Id="rId10" Type="http://schemas.openxmlformats.org/officeDocument/2006/relationships/image" Target="../media/image80.emf"/><Relationship Id="rId4" Type="http://schemas.openxmlformats.org/officeDocument/2006/relationships/image" Target="../media/image75.wmf"/><Relationship Id="rId9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83.wmf"/><Relationship Id="rId7" Type="http://schemas.openxmlformats.org/officeDocument/2006/relationships/image" Target="../media/image75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65.wmf"/><Relationship Id="rId11" Type="http://schemas.openxmlformats.org/officeDocument/2006/relationships/image" Target="../media/image85.wmf"/><Relationship Id="rId5" Type="http://schemas.openxmlformats.org/officeDocument/2006/relationships/image" Target="../media/image56.wmf"/><Relationship Id="rId10" Type="http://schemas.openxmlformats.org/officeDocument/2006/relationships/image" Target="../media/image77.wmf"/><Relationship Id="rId4" Type="http://schemas.openxmlformats.org/officeDocument/2006/relationships/image" Target="../media/image84.wmf"/><Relationship Id="rId9" Type="http://schemas.openxmlformats.org/officeDocument/2006/relationships/image" Target="../media/image7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7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17" Type="http://schemas.openxmlformats.org/officeDocument/2006/relationships/image" Target="../media/image101.wmf"/><Relationship Id="rId2" Type="http://schemas.openxmlformats.org/officeDocument/2006/relationships/image" Target="../media/image65.wmf"/><Relationship Id="rId16" Type="http://schemas.openxmlformats.org/officeDocument/2006/relationships/image" Target="../media/image100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5" Type="http://schemas.openxmlformats.org/officeDocument/2006/relationships/image" Target="../media/image9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Relationship Id="rId14" Type="http://schemas.openxmlformats.org/officeDocument/2006/relationships/image" Target="../media/image9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98.wmf"/><Relationship Id="rId3" Type="http://schemas.openxmlformats.org/officeDocument/2006/relationships/image" Target="../media/image104.wmf"/><Relationship Id="rId7" Type="http://schemas.openxmlformats.org/officeDocument/2006/relationships/image" Target="../media/image107.wmf"/><Relationship Id="rId12" Type="http://schemas.openxmlformats.org/officeDocument/2006/relationships/image" Target="../media/image97.wmf"/><Relationship Id="rId2" Type="http://schemas.openxmlformats.org/officeDocument/2006/relationships/image" Target="../media/image103.wmf"/><Relationship Id="rId16" Type="http://schemas.openxmlformats.org/officeDocument/2006/relationships/image" Target="../media/image101.wmf"/><Relationship Id="rId1" Type="http://schemas.openxmlformats.org/officeDocument/2006/relationships/image" Target="../media/image102.wmf"/><Relationship Id="rId6" Type="http://schemas.openxmlformats.org/officeDocument/2006/relationships/image" Target="../media/image106.wmf"/><Relationship Id="rId11" Type="http://schemas.openxmlformats.org/officeDocument/2006/relationships/image" Target="../media/image96.wmf"/><Relationship Id="rId5" Type="http://schemas.openxmlformats.org/officeDocument/2006/relationships/image" Target="../media/image105.wmf"/><Relationship Id="rId15" Type="http://schemas.openxmlformats.org/officeDocument/2006/relationships/image" Target="../media/image100.wmf"/><Relationship Id="rId10" Type="http://schemas.openxmlformats.org/officeDocument/2006/relationships/image" Target="../media/image95.wmf"/><Relationship Id="rId4" Type="http://schemas.openxmlformats.org/officeDocument/2006/relationships/image" Target="../media/image88.wmf"/><Relationship Id="rId9" Type="http://schemas.openxmlformats.org/officeDocument/2006/relationships/image" Target="../media/image109.wmf"/><Relationship Id="rId14" Type="http://schemas.openxmlformats.org/officeDocument/2006/relationships/image" Target="../media/image9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4" Type="http://schemas.openxmlformats.org/officeDocument/2006/relationships/image" Target="../media/image11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5.wmf"/><Relationship Id="rId7" Type="http://schemas.openxmlformats.org/officeDocument/2006/relationships/image" Target="../media/image66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6.wmf"/><Relationship Id="rId5" Type="http://schemas.openxmlformats.org/officeDocument/2006/relationships/image" Target="../media/image58.wmf"/><Relationship Id="rId10" Type="http://schemas.openxmlformats.org/officeDocument/2006/relationships/image" Target="../media/image129.emf"/><Relationship Id="rId4" Type="http://schemas.openxmlformats.org/officeDocument/2006/relationships/image" Target="../media/image56.wmf"/><Relationship Id="rId9" Type="http://schemas.openxmlformats.org/officeDocument/2006/relationships/image" Target="../media/image12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image" Target="../media/image132.wmf"/><Relationship Id="rId7" Type="http://schemas.openxmlformats.org/officeDocument/2006/relationships/image" Target="../media/image133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96.wmf"/><Relationship Id="rId11" Type="http://schemas.openxmlformats.org/officeDocument/2006/relationships/image" Target="../media/image137.wmf"/><Relationship Id="rId5" Type="http://schemas.openxmlformats.org/officeDocument/2006/relationships/image" Target="../media/image95.wmf"/><Relationship Id="rId10" Type="http://schemas.openxmlformats.org/officeDocument/2006/relationships/image" Target="../media/image136.wmf"/><Relationship Id="rId4" Type="http://schemas.openxmlformats.org/officeDocument/2006/relationships/image" Target="../media/image65.wmf"/><Relationship Id="rId9" Type="http://schemas.openxmlformats.org/officeDocument/2006/relationships/image" Target="../media/image13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4" Type="http://schemas.openxmlformats.org/officeDocument/2006/relationships/image" Target="../media/image14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63.wmf"/><Relationship Id="rId1" Type="http://schemas.openxmlformats.org/officeDocument/2006/relationships/image" Target="../media/image151.wmf"/><Relationship Id="rId6" Type="http://schemas.openxmlformats.org/officeDocument/2006/relationships/image" Target="../media/image155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3.wmf"/><Relationship Id="rId1" Type="http://schemas.openxmlformats.org/officeDocument/2006/relationships/image" Target="../media/image16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4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emf"/><Relationship Id="rId13" Type="http://schemas.openxmlformats.org/officeDocument/2006/relationships/image" Target="../media/image177.wmf"/><Relationship Id="rId3" Type="http://schemas.openxmlformats.org/officeDocument/2006/relationships/image" Target="../media/image167.wmf"/><Relationship Id="rId7" Type="http://schemas.openxmlformats.org/officeDocument/2006/relationships/image" Target="../media/image171.wmf"/><Relationship Id="rId12" Type="http://schemas.openxmlformats.org/officeDocument/2006/relationships/image" Target="../media/image176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70.wmf"/><Relationship Id="rId11" Type="http://schemas.openxmlformats.org/officeDocument/2006/relationships/image" Target="../media/image175.emf"/><Relationship Id="rId5" Type="http://schemas.openxmlformats.org/officeDocument/2006/relationships/image" Target="../media/image169.wmf"/><Relationship Id="rId10" Type="http://schemas.openxmlformats.org/officeDocument/2006/relationships/image" Target="../media/image174.wmf"/><Relationship Id="rId4" Type="http://schemas.openxmlformats.org/officeDocument/2006/relationships/image" Target="../media/image168.wmf"/><Relationship Id="rId9" Type="http://schemas.openxmlformats.org/officeDocument/2006/relationships/image" Target="../media/image173.emf"/><Relationship Id="rId14" Type="http://schemas.openxmlformats.org/officeDocument/2006/relationships/image" Target="../media/image17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4" Type="http://schemas.openxmlformats.org/officeDocument/2006/relationships/image" Target="../media/image18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55.wmf"/><Relationship Id="rId7" Type="http://schemas.openxmlformats.org/officeDocument/2006/relationships/image" Target="../media/image16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60.emf"/><Relationship Id="rId4" Type="http://schemas.openxmlformats.org/officeDocument/2006/relationships/image" Target="../media/image56.wmf"/><Relationship Id="rId9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image" Target="../media/image63.wmf"/><Relationship Id="rId7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1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70.wmf"/><Relationship Id="rId7" Type="http://schemas.openxmlformats.org/officeDocument/2006/relationships/image" Target="../media/image71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7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322D492-AE66-4D8A-9339-162E2F4EE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22D492-AE66-4D8A-9339-162E2F4EEE7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1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64C16CD-66EC-48EE-928F-A2173BB5E4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CAF36DB-28A7-4EF7-8357-2C2F3B6FA8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6006B7C-4F4A-4D69-9C6B-7BEFF92A55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CB8C08E-B1EB-4CA1-B848-BEB27067ED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3F5DA4C-04FB-40E1-AA09-E9C3A1FC9A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F5D8BCB-DD9E-4E36-A1DE-720BE118CA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4A984AB-40AA-4569-BDF2-D6637D5266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C6CE179-D98F-42CA-A4C7-9666B396FB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0F504CD-AEF6-49C7-B5E0-265DCE11F1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67075A2-A023-4A4B-A83C-CAE8AEB26E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75F6D1D-B61A-46DB-BE74-F4F386E79E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7.e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6.wmf"/><Relationship Id="rId22" Type="http://schemas.openxmlformats.org/officeDocument/2006/relationships/image" Target="../media/image8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45.wmf"/><Relationship Id="rId26" Type="http://schemas.openxmlformats.org/officeDocument/2006/relationships/oleObject" Target="../embeddings/oleObject96.bin"/><Relationship Id="rId3" Type="http://schemas.openxmlformats.org/officeDocument/2006/relationships/oleObject" Target="../embeddings/oleObject89.bin"/><Relationship Id="rId21" Type="http://schemas.openxmlformats.org/officeDocument/2006/relationships/oleObject" Target="../embeddings/oleObject85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85.wmf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94.bin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81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65.wmf"/><Relationship Id="rId22" Type="http://schemas.openxmlformats.org/officeDocument/2006/relationships/image" Target="../media/image77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92.wmf"/><Relationship Id="rId26" Type="http://schemas.openxmlformats.org/officeDocument/2006/relationships/oleObject" Target="../embeddings/oleObject109.bin"/><Relationship Id="rId21" Type="http://schemas.openxmlformats.org/officeDocument/2006/relationships/oleObject" Target="../embeddings/oleObject106.bin"/><Relationship Id="rId34" Type="http://schemas.openxmlformats.org/officeDocument/2006/relationships/oleObject" Target="../embeddings/oleObject113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104.bin"/><Relationship Id="rId25" Type="http://schemas.openxmlformats.org/officeDocument/2006/relationships/image" Target="../media/image95.wmf"/><Relationship Id="rId33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29" Type="http://schemas.openxmlformats.org/officeDocument/2006/relationships/image" Target="../media/image9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01.bin"/><Relationship Id="rId24" Type="http://schemas.openxmlformats.org/officeDocument/2006/relationships/oleObject" Target="../embeddings/oleObject108.bin"/><Relationship Id="rId32" Type="http://schemas.openxmlformats.org/officeDocument/2006/relationships/oleObject" Target="../embeddings/oleObject112.bin"/><Relationship Id="rId37" Type="http://schemas.openxmlformats.org/officeDocument/2006/relationships/image" Target="../media/image101.wmf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23" Type="http://schemas.openxmlformats.org/officeDocument/2006/relationships/oleObject" Target="../embeddings/oleObject107.bin"/><Relationship Id="rId28" Type="http://schemas.openxmlformats.org/officeDocument/2006/relationships/oleObject" Target="../embeddings/oleObject110.bin"/><Relationship Id="rId36" Type="http://schemas.openxmlformats.org/officeDocument/2006/relationships/oleObject" Target="../embeddings/oleObject114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105.bin"/><Relationship Id="rId31" Type="http://schemas.openxmlformats.org/officeDocument/2006/relationships/image" Target="../media/image98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0.wmf"/><Relationship Id="rId22" Type="http://schemas.openxmlformats.org/officeDocument/2006/relationships/image" Target="../media/image94.wmf"/><Relationship Id="rId27" Type="http://schemas.openxmlformats.org/officeDocument/2006/relationships/image" Target="../media/image96.wmf"/><Relationship Id="rId30" Type="http://schemas.openxmlformats.org/officeDocument/2006/relationships/oleObject" Target="../embeddings/oleObject111.bin"/><Relationship Id="rId35" Type="http://schemas.openxmlformats.org/officeDocument/2006/relationships/image" Target="../media/image100.wmf"/><Relationship Id="rId8" Type="http://schemas.openxmlformats.org/officeDocument/2006/relationships/image" Target="../media/image87.wmf"/><Relationship Id="rId3" Type="http://schemas.openxmlformats.org/officeDocument/2006/relationships/oleObject" Target="../embeddings/oleObject97.bin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23.bin"/><Relationship Id="rId26" Type="http://schemas.openxmlformats.org/officeDocument/2006/relationships/oleObject" Target="../embeddings/oleObject127.bin"/><Relationship Id="rId3" Type="http://schemas.openxmlformats.org/officeDocument/2006/relationships/oleObject" Target="../embeddings/oleObject115.bin"/><Relationship Id="rId21" Type="http://schemas.openxmlformats.org/officeDocument/2006/relationships/image" Target="../media/image109.wmf"/><Relationship Id="rId34" Type="http://schemas.openxmlformats.org/officeDocument/2006/relationships/oleObject" Target="../embeddings/oleObject114.bin"/><Relationship Id="rId7" Type="http://schemas.openxmlformats.org/officeDocument/2006/relationships/oleObject" Target="../embeddings/oleObject117.bin"/><Relationship Id="rId12" Type="http://schemas.openxmlformats.org/officeDocument/2006/relationships/oleObject" Target="../embeddings/oleObject120.bin"/><Relationship Id="rId17" Type="http://schemas.openxmlformats.org/officeDocument/2006/relationships/image" Target="../media/image107.wmf"/><Relationship Id="rId25" Type="http://schemas.openxmlformats.org/officeDocument/2006/relationships/image" Target="../media/image96.wmf"/><Relationship Id="rId33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2.bin"/><Relationship Id="rId20" Type="http://schemas.openxmlformats.org/officeDocument/2006/relationships/oleObject" Target="../embeddings/oleObject124.bin"/><Relationship Id="rId29" Type="http://schemas.openxmlformats.org/officeDocument/2006/relationships/image" Target="../media/image9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19.bin"/><Relationship Id="rId24" Type="http://schemas.openxmlformats.org/officeDocument/2006/relationships/oleObject" Target="../embeddings/oleObject126.bin"/><Relationship Id="rId32" Type="http://schemas.openxmlformats.org/officeDocument/2006/relationships/oleObject" Target="../embeddings/oleObject113.bin"/><Relationship Id="rId5" Type="http://schemas.openxmlformats.org/officeDocument/2006/relationships/oleObject" Target="../embeddings/oleObject116.bin"/><Relationship Id="rId15" Type="http://schemas.openxmlformats.org/officeDocument/2006/relationships/image" Target="../media/image106.wmf"/><Relationship Id="rId23" Type="http://schemas.openxmlformats.org/officeDocument/2006/relationships/image" Target="../media/image95.wmf"/><Relationship Id="rId28" Type="http://schemas.openxmlformats.org/officeDocument/2006/relationships/oleObject" Target="../embeddings/oleObject128.bin"/><Relationship Id="rId10" Type="http://schemas.openxmlformats.org/officeDocument/2006/relationships/image" Target="../media/image88.wmf"/><Relationship Id="rId19" Type="http://schemas.openxmlformats.org/officeDocument/2006/relationships/image" Target="../media/image108.wmf"/><Relationship Id="rId31" Type="http://schemas.openxmlformats.org/officeDocument/2006/relationships/image" Target="../media/image99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18.bin"/><Relationship Id="rId14" Type="http://schemas.openxmlformats.org/officeDocument/2006/relationships/oleObject" Target="../embeddings/oleObject121.bin"/><Relationship Id="rId22" Type="http://schemas.openxmlformats.org/officeDocument/2006/relationships/oleObject" Target="../embeddings/oleObject125.bin"/><Relationship Id="rId27" Type="http://schemas.openxmlformats.org/officeDocument/2006/relationships/image" Target="../media/image97.wmf"/><Relationship Id="rId30" Type="http://schemas.openxmlformats.org/officeDocument/2006/relationships/oleObject" Target="../embeddings/oleObject129.bin"/><Relationship Id="rId35" Type="http://schemas.openxmlformats.org/officeDocument/2006/relationships/image" Target="../media/image101.wmf"/><Relationship Id="rId8" Type="http://schemas.openxmlformats.org/officeDocument/2006/relationships/image" Target="../media/image10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1.wmf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13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3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1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117.w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3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40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48.bin"/><Relationship Id="rId18" Type="http://schemas.openxmlformats.org/officeDocument/2006/relationships/image" Target="../media/image127.wmf"/><Relationship Id="rId3" Type="http://schemas.openxmlformats.org/officeDocument/2006/relationships/oleObject" Target="../embeddings/oleObject143.bin"/><Relationship Id="rId21" Type="http://schemas.openxmlformats.org/officeDocument/2006/relationships/oleObject" Target="../embeddings/oleObject152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20" Type="http://schemas.openxmlformats.org/officeDocument/2006/relationships/image" Target="../media/image128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9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151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26.wmf"/><Relationship Id="rId22" Type="http://schemas.openxmlformats.org/officeDocument/2006/relationships/image" Target="../media/image12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134.wmf"/><Relationship Id="rId3" Type="http://schemas.openxmlformats.org/officeDocument/2006/relationships/oleObject" Target="../embeddings/oleObject153.bin"/><Relationship Id="rId21" Type="http://schemas.openxmlformats.org/officeDocument/2006/relationships/oleObject" Target="../embeddings/oleObject162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3.wmf"/><Relationship Id="rId20" Type="http://schemas.openxmlformats.org/officeDocument/2006/relationships/image" Target="../media/image135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57.bin"/><Relationship Id="rId24" Type="http://schemas.openxmlformats.org/officeDocument/2006/relationships/image" Target="../media/image137.wmf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3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161.bin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96.wmf"/><Relationship Id="rId22" Type="http://schemas.openxmlformats.org/officeDocument/2006/relationships/image" Target="../media/image13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65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6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43.wmf"/><Relationship Id="rId5" Type="http://schemas.openxmlformats.org/officeDocument/2006/relationships/oleObject" Target="../embeddings/oleObject169.bin"/><Relationship Id="rId10" Type="http://schemas.openxmlformats.org/officeDocument/2006/relationships/image" Target="../media/image145.wmf"/><Relationship Id="rId4" Type="http://schemas.openxmlformats.org/officeDocument/2006/relationships/image" Target="../media/image142.wmf"/><Relationship Id="rId9" Type="http://schemas.openxmlformats.org/officeDocument/2006/relationships/oleObject" Target="../embeddings/oleObject17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47.wmf"/><Relationship Id="rId5" Type="http://schemas.openxmlformats.org/officeDocument/2006/relationships/oleObject" Target="../embeddings/oleObject173.bin"/><Relationship Id="rId4" Type="http://schemas.openxmlformats.org/officeDocument/2006/relationships/image" Target="../media/image14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14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15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oleObject" Target="../embeddings/oleObject182.bin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79.bin"/><Relationship Id="rId12" Type="http://schemas.openxmlformats.org/officeDocument/2006/relationships/image" Target="../media/image1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181.bin"/><Relationship Id="rId5" Type="http://schemas.openxmlformats.org/officeDocument/2006/relationships/oleObject" Target="../embeddings/oleObject178.bin"/><Relationship Id="rId10" Type="http://schemas.openxmlformats.org/officeDocument/2006/relationships/image" Target="../media/image153.wmf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180.bin"/><Relationship Id="rId14" Type="http://schemas.openxmlformats.org/officeDocument/2006/relationships/image" Target="../media/image15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oleObject" Target="../embeddings/oleObject188.bin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5.bin"/><Relationship Id="rId12" Type="http://schemas.openxmlformats.org/officeDocument/2006/relationships/image" Target="../media/image1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57.wmf"/><Relationship Id="rId11" Type="http://schemas.openxmlformats.org/officeDocument/2006/relationships/oleObject" Target="../embeddings/oleObject187.bin"/><Relationship Id="rId5" Type="http://schemas.openxmlformats.org/officeDocument/2006/relationships/oleObject" Target="../embeddings/oleObject184.bin"/><Relationship Id="rId10" Type="http://schemas.openxmlformats.org/officeDocument/2006/relationships/image" Target="../media/image159.wmf"/><Relationship Id="rId4" Type="http://schemas.openxmlformats.org/officeDocument/2006/relationships/image" Target="../media/image156.wmf"/><Relationship Id="rId9" Type="http://schemas.openxmlformats.org/officeDocument/2006/relationships/oleObject" Target="../embeddings/oleObject186.bin"/><Relationship Id="rId14" Type="http://schemas.openxmlformats.org/officeDocument/2006/relationships/image" Target="../media/image16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63.wmf"/><Relationship Id="rId5" Type="http://schemas.openxmlformats.org/officeDocument/2006/relationships/oleObject" Target="../embeddings/oleObject190.bin"/><Relationship Id="rId4" Type="http://schemas.openxmlformats.org/officeDocument/2006/relationships/image" Target="../media/image16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16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13" Type="http://schemas.openxmlformats.org/officeDocument/2006/relationships/oleObject" Target="../embeddings/oleObject197.bin"/><Relationship Id="rId18" Type="http://schemas.openxmlformats.org/officeDocument/2006/relationships/image" Target="../media/image172.emf"/><Relationship Id="rId26" Type="http://schemas.openxmlformats.org/officeDocument/2006/relationships/image" Target="../media/image176.wmf"/><Relationship Id="rId3" Type="http://schemas.openxmlformats.org/officeDocument/2006/relationships/oleObject" Target="../embeddings/oleObject192.bin"/><Relationship Id="rId21" Type="http://schemas.openxmlformats.org/officeDocument/2006/relationships/oleObject" Target="../embeddings/oleObject201.bin"/><Relationship Id="rId7" Type="http://schemas.openxmlformats.org/officeDocument/2006/relationships/oleObject" Target="../embeddings/oleObject194.bin"/><Relationship Id="rId12" Type="http://schemas.openxmlformats.org/officeDocument/2006/relationships/image" Target="../media/image169.wmf"/><Relationship Id="rId17" Type="http://schemas.openxmlformats.org/officeDocument/2006/relationships/oleObject" Target="../embeddings/oleObject199.bin"/><Relationship Id="rId25" Type="http://schemas.openxmlformats.org/officeDocument/2006/relationships/oleObject" Target="../embeddings/oleObject20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1.wmf"/><Relationship Id="rId20" Type="http://schemas.openxmlformats.org/officeDocument/2006/relationships/image" Target="../media/image173.emf"/><Relationship Id="rId29" Type="http://schemas.openxmlformats.org/officeDocument/2006/relationships/oleObject" Target="../embeddings/oleObject205.bin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66.wmf"/><Relationship Id="rId11" Type="http://schemas.openxmlformats.org/officeDocument/2006/relationships/oleObject" Target="../embeddings/oleObject196.bin"/><Relationship Id="rId24" Type="http://schemas.openxmlformats.org/officeDocument/2006/relationships/image" Target="../media/image175.emf"/><Relationship Id="rId5" Type="http://schemas.openxmlformats.org/officeDocument/2006/relationships/oleObject" Target="../embeddings/oleObject193.bin"/><Relationship Id="rId15" Type="http://schemas.openxmlformats.org/officeDocument/2006/relationships/oleObject" Target="../embeddings/oleObject198.bin"/><Relationship Id="rId23" Type="http://schemas.openxmlformats.org/officeDocument/2006/relationships/oleObject" Target="../embeddings/oleObject202.bin"/><Relationship Id="rId28" Type="http://schemas.openxmlformats.org/officeDocument/2006/relationships/image" Target="../media/image177.wmf"/><Relationship Id="rId10" Type="http://schemas.openxmlformats.org/officeDocument/2006/relationships/image" Target="../media/image168.wmf"/><Relationship Id="rId19" Type="http://schemas.openxmlformats.org/officeDocument/2006/relationships/oleObject" Target="../embeddings/oleObject200.bin"/><Relationship Id="rId4" Type="http://schemas.openxmlformats.org/officeDocument/2006/relationships/image" Target="../media/image165.wmf"/><Relationship Id="rId9" Type="http://schemas.openxmlformats.org/officeDocument/2006/relationships/oleObject" Target="../embeddings/oleObject195.bin"/><Relationship Id="rId14" Type="http://schemas.openxmlformats.org/officeDocument/2006/relationships/image" Target="../media/image170.wmf"/><Relationship Id="rId22" Type="http://schemas.openxmlformats.org/officeDocument/2006/relationships/image" Target="../media/image174.wmf"/><Relationship Id="rId27" Type="http://schemas.openxmlformats.org/officeDocument/2006/relationships/oleObject" Target="../embeddings/oleObject204.bin"/><Relationship Id="rId30" Type="http://schemas.openxmlformats.org/officeDocument/2006/relationships/image" Target="../media/image17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image" Target="../media/image182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9.wmf"/><Relationship Id="rId12" Type="http://schemas.openxmlformats.org/officeDocument/2006/relationships/oleObject" Target="../embeddings/oleObject2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06.bin"/><Relationship Id="rId11" Type="http://schemas.openxmlformats.org/officeDocument/2006/relationships/image" Target="../media/image181.wmf"/><Relationship Id="rId5" Type="http://schemas.openxmlformats.org/officeDocument/2006/relationships/image" Target="../media/image184.wmf"/><Relationship Id="rId10" Type="http://schemas.openxmlformats.org/officeDocument/2006/relationships/oleObject" Target="../embeddings/oleObject208.bin"/><Relationship Id="rId4" Type="http://schemas.openxmlformats.org/officeDocument/2006/relationships/image" Target="../media/image183.emf"/><Relationship Id="rId9" Type="http://schemas.openxmlformats.org/officeDocument/2006/relationships/image" Target="../media/image18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4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3.wmf"/><Relationship Id="rId32" Type="http://schemas.openxmlformats.org/officeDocument/2006/relationships/image" Target="../media/image47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45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0.bin"/><Relationship Id="rId31" Type="http://schemas.openxmlformats.org/officeDocument/2006/relationships/oleObject" Target="../embeddings/oleObject46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4.bin"/><Relationship Id="rId30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8.wmf"/><Relationship Id="rId22" Type="http://schemas.openxmlformats.org/officeDocument/2006/relationships/image" Target="../media/image6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7443369" y="406891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8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3175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517" y="3707772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F5D8BCB-DD9E-4E36-A1DE-720BE118CA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7" name="Rectangle 8"/>
          <p:cNvSpPr>
            <a:spLocks noChangeArrowheads="1"/>
          </p:cNvSpPr>
          <p:nvPr/>
        </p:nvSpPr>
        <p:spPr bwMode="auto">
          <a:xfrm>
            <a:off x="668741" y="1357857"/>
            <a:ext cx="59231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Now consider an </a:t>
            </a:r>
            <a:r>
              <a:rPr lang="en-US" sz="2000" b="0" u="sng" dirty="0">
                <a:solidFill>
                  <a:srgbClr val="0000FF"/>
                </a:solidFill>
              </a:rPr>
              <a:t>object</a:t>
            </a:r>
            <a:r>
              <a:rPr lang="en-US" sz="2000" b="0" dirty="0">
                <a:solidFill>
                  <a:srgbClr val="0000FF"/>
                </a:solidFill>
              </a:rPr>
              <a:t> near the radiating current:</a:t>
            </a:r>
          </a:p>
        </p:txBody>
      </p:sp>
      <p:graphicFrame>
        <p:nvGraphicFramePr>
          <p:cNvPr id="8194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946809"/>
              </p:ext>
            </p:extLst>
          </p:nvPr>
        </p:nvGraphicFramePr>
        <p:xfrm>
          <a:off x="1427896" y="2087990"/>
          <a:ext cx="383381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688760" imgH="393480" progId="Equation.DSMT4">
                  <p:embed/>
                </p:oleObj>
              </mc:Choice>
              <mc:Fallback>
                <p:oleObj name="Equation" r:id="rId3" imgW="168876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896" y="2087990"/>
                        <a:ext cx="3833813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81000"/>
              </p:ext>
            </p:extLst>
          </p:nvPr>
        </p:nvGraphicFramePr>
        <p:xfrm>
          <a:off x="2604259" y="4325038"/>
          <a:ext cx="25066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1193760" imgH="241200" progId="Equation.DSMT4">
                  <p:embed/>
                </p:oleObj>
              </mc:Choice>
              <mc:Fallback>
                <p:oleObj name="Equation" r:id="rId5" imgW="1193760" imgH="2412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4259" y="4325038"/>
                        <a:ext cx="25066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38"/>
          <p:cNvSpPr txBox="1">
            <a:spLocks noChangeArrowheads="1"/>
          </p:cNvSpPr>
          <p:nvPr/>
        </p:nvSpPr>
        <p:spPr bwMode="auto">
          <a:xfrm>
            <a:off x="1026401" y="6042524"/>
            <a:ext cx="1038995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If the “body” is an infinite layered dielectric structure, the scattered field can be calculated exactly.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5A0668C-9A04-55F2-747F-8FF5509DF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253" y="3634476"/>
            <a:ext cx="1646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075520-6D20-C4BE-B9F0-208A41390C98}"/>
              </a:ext>
            </a:extLst>
          </p:cNvPr>
          <p:cNvGrpSpPr/>
          <p:nvPr/>
        </p:nvGrpSpPr>
        <p:grpSpPr>
          <a:xfrm>
            <a:off x="6832790" y="1613800"/>
            <a:ext cx="4256088" cy="3067027"/>
            <a:chOff x="6750903" y="1040594"/>
            <a:chExt cx="4256088" cy="3067027"/>
          </a:xfrm>
        </p:grpSpPr>
        <p:graphicFrame>
          <p:nvGraphicFramePr>
            <p:cNvPr id="819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4020145"/>
                </p:ext>
              </p:extLst>
            </p:nvPr>
          </p:nvGraphicFramePr>
          <p:xfrm>
            <a:off x="7297003" y="3882196"/>
            <a:ext cx="204788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7003" y="3882196"/>
                          <a:ext cx="204788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5614708"/>
                </p:ext>
              </p:extLst>
            </p:nvPr>
          </p:nvGraphicFramePr>
          <p:xfrm>
            <a:off x="10767278" y="3124958"/>
            <a:ext cx="239713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67278" y="3124958"/>
                          <a:ext cx="239713" cy="282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3405017"/>
                </p:ext>
              </p:extLst>
            </p:nvPr>
          </p:nvGraphicFramePr>
          <p:xfrm>
            <a:off x="8119328" y="1426333"/>
            <a:ext cx="230188" cy="230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Equation" r:id="rId11" imgW="126720" imgH="126720" progId="Equation.DSMT4">
                    <p:embed/>
                  </p:oleObj>
                </mc:Choice>
                <mc:Fallback>
                  <p:oleObj name="Equation" r:id="rId11" imgW="126720" imgH="12672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9328" y="1426333"/>
                          <a:ext cx="230188" cy="230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9465528" y="1597783"/>
              <a:ext cx="477838" cy="41275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V="1">
              <a:off x="8206641" y="1804158"/>
              <a:ext cx="1470025" cy="1444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9646503" y="1740658"/>
              <a:ext cx="88900" cy="889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9105166" y="1731133"/>
              <a:ext cx="676275" cy="622300"/>
            </a:xfrm>
            <a:custGeom>
              <a:avLst/>
              <a:gdLst>
                <a:gd name="T0" fmla="*/ 0 w 426"/>
                <a:gd name="T1" fmla="*/ 0 h 392"/>
                <a:gd name="T2" fmla="*/ 143 w 426"/>
                <a:gd name="T3" fmla="*/ 251 h 392"/>
                <a:gd name="T4" fmla="*/ 426 w 426"/>
                <a:gd name="T5" fmla="*/ 392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9344878" y="1645408"/>
              <a:ext cx="438150" cy="477838"/>
            </a:xfrm>
            <a:custGeom>
              <a:avLst/>
              <a:gdLst>
                <a:gd name="T0" fmla="*/ 0 w 276"/>
                <a:gd name="T1" fmla="*/ 0 h 301"/>
                <a:gd name="T2" fmla="*/ 101 w 276"/>
                <a:gd name="T3" fmla="*/ 196 h 301"/>
                <a:gd name="T4" fmla="*/ 276 w 276"/>
                <a:gd name="T5" fmla="*/ 301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>
              <a:off x="7752616" y="2616958"/>
              <a:ext cx="935038" cy="1106488"/>
            </a:xfrm>
            <a:custGeom>
              <a:avLst/>
              <a:gdLst>
                <a:gd name="T0" fmla="*/ 66 w 1016"/>
                <a:gd name="T1" fmla="*/ 0 h 824"/>
                <a:gd name="T2" fmla="*/ 9 w 1016"/>
                <a:gd name="T3" fmla="*/ 116 h 824"/>
                <a:gd name="T4" fmla="*/ 9 w 1016"/>
                <a:gd name="T5" fmla="*/ 290 h 824"/>
                <a:gd name="T6" fmla="*/ 19 w 1016"/>
                <a:gd name="T7" fmla="*/ 465 h 824"/>
                <a:gd name="T8" fmla="*/ 66 w 1016"/>
                <a:gd name="T9" fmla="*/ 494 h 824"/>
                <a:gd name="T10" fmla="*/ 140 w 1016"/>
                <a:gd name="T11" fmla="*/ 465 h 824"/>
                <a:gd name="T12" fmla="*/ 189 w 1016"/>
                <a:gd name="T13" fmla="*/ 410 h 824"/>
                <a:gd name="T14" fmla="*/ 192 w 1016"/>
                <a:gd name="T15" fmla="*/ 178 h 824"/>
                <a:gd name="T16" fmla="*/ 157 w 1016"/>
                <a:gd name="T17" fmla="*/ 37 h 824"/>
                <a:gd name="T18" fmla="*/ 66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V="1">
              <a:off x="8430478" y="3099558"/>
              <a:ext cx="80963" cy="40005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9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6199126"/>
                </p:ext>
              </p:extLst>
            </p:nvPr>
          </p:nvGraphicFramePr>
          <p:xfrm>
            <a:off x="8782903" y="3399596"/>
            <a:ext cx="388938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name="Equation" r:id="rId13" imgW="190440" imgH="241200" progId="Equation.DSMT4">
                    <p:embed/>
                  </p:oleObj>
                </mc:Choice>
                <mc:Fallback>
                  <p:oleObj name="Equation" r:id="rId13" imgW="190440" imgH="2412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2903" y="3399596"/>
                          <a:ext cx="388938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7" name="Line 26"/>
            <p:cNvSpPr>
              <a:spLocks noChangeShapeType="1"/>
            </p:cNvSpPr>
            <p:nvPr/>
          </p:nvSpPr>
          <p:spPr bwMode="auto">
            <a:xfrm flipH="1">
              <a:off x="8746391" y="2447096"/>
              <a:ext cx="279400" cy="2936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7"/>
            <p:cNvSpPr>
              <a:spLocks noChangeShapeType="1"/>
            </p:cNvSpPr>
            <p:nvPr/>
          </p:nvSpPr>
          <p:spPr bwMode="auto">
            <a:xfrm>
              <a:off x="8948003" y="2208971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8"/>
            <p:cNvSpPr>
              <a:spLocks noChangeShapeType="1"/>
            </p:cNvSpPr>
            <p:nvPr/>
          </p:nvSpPr>
          <p:spPr bwMode="auto">
            <a:xfrm>
              <a:off x="8897203" y="2247071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9"/>
            <p:cNvSpPr>
              <a:spLocks noChangeShapeType="1"/>
            </p:cNvSpPr>
            <p:nvPr/>
          </p:nvSpPr>
          <p:spPr bwMode="auto">
            <a:xfrm>
              <a:off x="8859103" y="2297871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33"/>
            <p:cNvSpPr>
              <a:spLocks/>
            </p:cNvSpPr>
            <p:nvPr/>
          </p:nvSpPr>
          <p:spPr bwMode="auto">
            <a:xfrm>
              <a:off x="6750903" y="2264533"/>
              <a:ext cx="776288" cy="1106488"/>
            </a:xfrm>
            <a:custGeom>
              <a:avLst/>
              <a:gdLst>
                <a:gd name="T0" fmla="*/ 38 w 1016"/>
                <a:gd name="T1" fmla="*/ 0 h 824"/>
                <a:gd name="T2" fmla="*/ 5 w 1016"/>
                <a:gd name="T3" fmla="*/ 116 h 824"/>
                <a:gd name="T4" fmla="*/ 5 w 1016"/>
                <a:gd name="T5" fmla="*/ 290 h 824"/>
                <a:gd name="T6" fmla="*/ 11 w 1016"/>
                <a:gd name="T7" fmla="*/ 465 h 824"/>
                <a:gd name="T8" fmla="*/ 38 w 1016"/>
                <a:gd name="T9" fmla="*/ 494 h 824"/>
                <a:gd name="T10" fmla="*/ 80 w 1016"/>
                <a:gd name="T11" fmla="*/ 465 h 824"/>
                <a:gd name="T12" fmla="*/ 108 w 1016"/>
                <a:gd name="T13" fmla="*/ 410 h 824"/>
                <a:gd name="T14" fmla="*/ 110 w 1016"/>
                <a:gd name="T15" fmla="*/ 178 h 824"/>
                <a:gd name="T16" fmla="*/ 90 w 1016"/>
                <a:gd name="T17" fmla="*/ 37 h 824"/>
                <a:gd name="T18" fmla="*/ 38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FF9933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200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0568746"/>
                </p:ext>
              </p:extLst>
            </p:nvPr>
          </p:nvGraphicFramePr>
          <p:xfrm>
            <a:off x="9386153" y="2445508"/>
            <a:ext cx="642938" cy="528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Equation" r:id="rId15" imgW="291960" imgH="241200" progId="Equation.DSMT4">
                    <p:embed/>
                  </p:oleObj>
                </mc:Choice>
                <mc:Fallback>
                  <p:oleObj name="Equation" r:id="rId15" imgW="291960" imgH="2412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86153" y="2445508"/>
                          <a:ext cx="642938" cy="528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2" name="Rectangle 37"/>
            <p:cNvSpPr>
              <a:spLocks noChangeArrowheads="1"/>
            </p:cNvSpPr>
            <p:nvPr/>
          </p:nvSpPr>
          <p:spPr bwMode="auto">
            <a:xfrm>
              <a:off x="6860441" y="2680458"/>
              <a:ext cx="5857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 dirty="0"/>
                <a:t>Body</a:t>
              </a:r>
            </a:p>
          </p:txBody>
        </p:sp>
        <p:sp>
          <p:nvSpPr>
            <p:cNvPr id="8223" name="Line 13"/>
            <p:cNvSpPr>
              <a:spLocks noChangeShapeType="1"/>
            </p:cNvSpPr>
            <p:nvPr/>
          </p:nvSpPr>
          <p:spPr bwMode="auto">
            <a:xfrm flipH="1">
              <a:off x="7566878" y="3240846"/>
              <a:ext cx="639763" cy="593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12"/>
            <p:cNvSpPr>
              <a:spLocks noChangeShapeType="1"/>
            </p:cNvSpPr>
            <p:nvPr/>
          </p:nvSpPr>
          <p:spPr bwMode="auto">
            <a:xfrm flipV="1">
              <a:off x="8206641" y="3251958"/>
              <a:ext cx="2468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14"/>
            <p:cNvSpPr>
              <a:spLocks noChangeShapeType="1"/>
            </p:cNvSpPr>
            <p:nvPr/>
          </p:nvSpPr>
          <p:spPr bwMode="auto">
            <a:xfrm flipH="1" flipV="1">
              <a:off x="8206641" y="1731133"/>
              <a:ext cx="0" cy="1530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9"/>
            <p:cNvSpPr>
              <a:spLocks noChangeShapeType="1"/>
            </p:cNvSpPr>
            <p:nvPr/>
          </p:nvSpPr>
          <p:spPr bwMode="auto">
            <a:xfrm>
              <a:off x="9232166" y="2235958"/>
              <a:ext cx="163513" cy="16986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3EDFF2A3-3791-5304-3839-D3E6DA7398B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3420813"/>
                </p:ext>
              </p:extLst>
            </p:nvPr>
          </p:nvGraphicFramePr>
          <p:xfrm>
            <a:off x="8276656" y="1040594"/>
            <a:ext cx="257016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name="Equation" r:id="rId17" imgW="2569570" imgH="270027" progId="Equation.DSMT4">
                    <p:embed/>
                  </p:oleObj>
                </mc:Choice>
                <mc:Fallback>
                  <p:oleObj name="Equation" r:id="rId17" imgW="2569570" imgH="27002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276656" y="1040594"/>
                          <a:ext cx="2570163" cy="26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98825" y="258764"/>
            <a:ext cx="52212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922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2" name="Rectangle 7"/>
          <p:cNvSpPr>
            <a:spLocks noChangeArrowheads="1"/>
          </p:cNvSpPr>
          <p:nvPr/>
        </p:nvSpPr>
        <p:spPr bwMode="auto">
          <a:xfrm>
            <a:off x="477672" y="1463912"/>
            <a:ext cx="3829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a </a:t>
            </a:r>
            <a:r>
              <a:rPr lang="en-US" sz="2000" b="0" u="sng" dirty="0">
                <a:solidFill>
                  <a:srgbClr val="0000FF"/>
                </a:solidFill>
              </a:rPr>
              <a:t>magnetic</a:t>
            </a:r>
            <a:r>
              <a:rPr lang="en-US" sz="2000" b="0" dirty="0">
                <a:solidFill>
                  <a:srgbClr val="0000FF"/>
                </a:solidFill>
              </a:rPr>
              <a:t> current source:</a:t>
            </a:r>
          </a:p>
        </p:txBody>
      </p:sp>
      <p:graphicFrame>
        <p:nvGraphicFramePr>
          <p:cNvPr id="92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348476"/>
              </p:ext>
            </p:extLst>
          </p:nvPr>
        </p:nvGraphicFramePr>
        <p:xfrm>
          <a:off x="1027800" y="2128719"/>
          <a:ext cx="37909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1879560" imgH="393480" progId="Equation.DSMT4">
                  <p:embed/>
                </p:oleObj>
              </mc:Choice>
              <mc:Fallback>
                <p:oleObj name="Equation" r:id="rId3" imgW="187956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800" y="2128719"/>
                        <a:ext cx="37909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677379"/>
              </p:ext>
            </p:extLst>
          </p:nvPr>
        </p:nvGraphicFramePr>
        <p:xfrm>
          <a:off x="2651030" y="4547572"/>
          <a:ext cx="26670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5" imgW="1282680" imgH="241200" progId="Equation.DSMT4">
                  <p:embed/>
                </p:oleObj>
              </mc:Choice>
              <mc:Fallback>
                <p:oleObj name="Equation" r:id="rId5" imgW="1282680" imgH="241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030" y="4547572"/>
                        <a:ext cx="26670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Rectangle 32"/>
          <p:cNvSpPr>
            <a:spLocks noChangeArrowheads="1"/>
          </p:cNvSpPr>
          <p:nvPr/>
        </p:nvSpPr>
        <p:spPr bwMode="auto">
          <a:xfrm>
            <a:off x="3668262" y="5442281"/>
            <a:ext cx="9242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9220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190662"/>
              </p:ext>
            </p:extLst>
          </p:nvPr>
        </p:nvGraphicFramePr>
        <p:xfrm>
          <a:off x="4729612" y="5765326"/>
          <a:ext cx="25400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7" imgW="1371600" imgH="431640" progId="Equation.DSMT4">
                  <p:embed/>
                </p:oleObj>
              </mc:Choice>
              <mc:Fallback>
                <p:oleObj name="Equation" r:id="rId7" imgW="1371600" imgH="4316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612" y="5765326"/>
                        <a:ext cx="254000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0B78918-0450-306B-C75B-40F73B5DE90C}"/>
              </a:ext>
            </a:extLst>
          </p:cNvPr>
          <p:cNvGrpSpPr/>
          <p:nvPr/>
        </p:nvGrpSpPr>
        <p:grpSpPr>
          <a:xfrm>
            <a:off x="7025115" y="1252136"/>
            <a:ext cx="4302126" cy="3507570"/>
            <a:chOff x="7025115" y="1252136"/>
            <a:chExt cx="4302126" cy="3507570"/>
          </a:xfrm>
        </p:grpSpPr>
        <p:graphicFrame>
          <p:nvGraphicFramePr>
            <p:cNvPr id="922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1503417"/>
                </p:ext>
              </p:extLst>
            </p:nvPr>
          </p:nvGraphicFramePr>
          <p:xfrm>
            <a:off x="7144178" y="4523168"/>
            <a:ext cx="214313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0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4178" y="4523168"/>
                          <a:ext cx="214313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6682598"/>
                </p:ext>
              </p:extLst>
            </p:nvPr>
          </p:nvGraphicFramePr>
          <p:xfrm>
            <a:off x="11106578" y="3480181"/>
            <a:ext cx="220663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06578" y="3480181"/>
                          <a:ext cx="220663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2340827"/>
                </p:ext>
              </p:extLst>
            </p:nvPr>
          </p:nvGraphicFramePr>
          <p:xfrm>
            <a:off x="8360203" y="1737105"/>
            <a:ext cx="2508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Equation" r:id="rId13" imgW="126720" imgH="126720" progId="Equation.DSMT4">
                    <p:embed/>
                  </p:oleObj>
                </mc:Choice>
                <mc:Fallback>
                  <p:oleObj name="Equation" r:id="rId13" imgW="126720" imgH="12672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0203" y="1737105"/>
                          <a:ext cx="250825" cy="250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>
              <a:off x="9739740" y="1945068"/>
              <a:ext cx="477838" cy="41275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 flipV="1">
              <a:off x="8480853" y="2151443"/>
              <a:ext cx="1470025" cy="1444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Oval 16"/>
            <p:cNvSpPr>
              <a:spLocks noChangeArrowheads="1"/>
            </p:cNvSpPr>
            <p:nvPr/>
          </p:nvSpPr>
          <p:spPr bwMode="auto">
            <a:xfrm>
              <a:off x="9920715" y="2099055"/>
              <a:ext cx="88900" cy="889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Freeform 17"/>
            <p:cNvSpPr>
              <a:spLocks/>
            </p:cNvSpPr>
            <p:nvPr/>
          </p:nvSpPr>
          <p:spPr bwMode="auto">
            <a:xfrm>
              <a:off x="9379378" y="2078418"/>
              <a:ext cx="676275" cy="622300"/>
            </a:xfrm>
            <a:custGeom>
              <a:avLst/>
              <a:gdLst>
                <a:gd name="T0" fmla="*/ 0 w 426"/>
                <a:gd name="T1" fmla="*/ 0 h 392"/>
                <a:gd name="T2" fmla="*/ 143 w 426"/>
                <a:gd name="T3" fmla="*/ 251 h 392"/>
                <a:gd name="T4" fmla="*/ 426 w 426"/>
                <a:gd name="T5" fmla="*/ 392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18"/>
            <p:cNvSpPr>
              <a:spLocks/>
            </p:cNvSpPr>
            <p:nvPr/>
          </p:nvSpPr>
          <p:spPr bwMode="auto">
            <a:xfrm>
              <a:off x="9619090" y="1992693"/>
              <a:ext cx="438150" cy="477838"/>
            </a:xfrm>
            <a:custGeom>
              <a:avLst/>
              <a:gdLst>
                <a:gd name="T0" fmla="*/ 0 w 276"/>
                <a:gd name="T1" fmla="*/ 0 h 301"/>
                <a:gd name="T2" fmla="*/ 101 w 276"/>
                <a:gd name="T3" fmla="*/ 196 h 301"/>
                <a:gd name="T4" fmla="*/ 276 w 276"/>
                <a:gd name="T5" fmla="*/ 301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19"/>
            <p:cNvSpPr>
              <a:spLocks/>
            </p:cNvSpPr>
            <p:nvPr/>
          </p:nvSpPr>
          <p:spPr bwMode="auto">
            <a:xfrm>
              <a:off x="8026828" y="2978530"/>
              <a:ext cx="935038" cy="1106488"/>
            </a:xfrm>
            <a:custGeom>
              <a:avLst/>
              <a:gdLst>
                <a:gd name="T0" fmla="*/ 66 w 1016"/>
                <a:gd name="T1" fmla="*/ 0 h 824"/>
                <a:gd name="T2" fmla="*/ 9 w 1016"/>
                <a:gd name="T3" fmla="*/ 116 h 824"/>
                <a:gd name="T4" fmla="*/ 9 w 1016"/>
                <a:gd name="T5" fmla="*/ 290 h 824"/>
                <a:gd name="T6" fmla="*/ 19 w 1016"/>
                <a:gd name="T7" fmla="*/ 465 h 824"/>
                <a:gd name="T8" fmla="*/ 66 w 1016"/>
                <a:gd name="T9" fmla="*/ 494 h 824"/>
                <a:gd name="T10" fmla="*/ 140 w 1016"/>
                <a:gd name="T11" fmla="*/ 465 h 824"/>
                <a:gd name="T12" fmla="*/ 189 w 1016"/>
                <a:gd name="T13" fmla="*/ 410 h 824"/>
                <a:gd name="T14" fmla="*/ 192 w 1016"/>
                <a:gd name="T15" fmla="*/ 178 h 824"/>
                <a:gd name="T16" fmla="*/ 157 w 1016"/>
                <a:gd name="T17" fmla="*/ 37 h 824"/>
                <a:gd name="T18" fmla="*/ 66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 flipV="1">
              <a:off x="8385603" y="3208718"/>
              <a:ext cx="80963" cy="4000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9238627"/>
                </p:ext>
              </p:extLst>
            </p:nvPr>
          </p:nvGraphicFramePr>
          <p:xfrm>
            <a:off x="9146015" y="3707193"/>
            <a:ext cx="466725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3" name="Equation" r:id="rId15" imgW="253800" imgH="241200" progId="Equation.DSMT4">
                    <p:embed/>
                  </p:oleObj>
                </mc:Choice>
                <mc:Fallback>
                  <p:oleObj name="Equation" r:id="rId15" imgW="253800" imgH="2412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6015" y="3707193"/>
                          <a:ext cx="466725" cy="450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2" name="Line 22"/>
            <p:cNvSpPr>
              <a:spLocks noChangeShapeType="1"/>
            </p:cNvSpPr>
            <p:nvPr/>
          </p:nvSpPr>
          <p:spPr bwMode="auto">
            <a:xfrm flipH="1">
              <a:off x="9020603" y="2794380"/>
              <a:ext cx="279400" cy="2936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3"/>
            <p:cNvSpPr>
              <a:spLocks noChangeShapeType="1"/>
            </p:cNvSpPr>
            <p:nvPr/>
          </p:nvSpPr>
          <p:spPr bwMode="auto">
            <a:xfrm>
              <a:off x="9222215" y="2556255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4"/>
            <p:cNvSpPr>
              <a:spLocks noChangeShapeType="1"/>
            </p:cNvSpPr>
            <p:nvPr/>
          </p:nvSpPr>
          <p:spPr bwMode="auto">
            <a:xfrm>
              <a:off x="9171415" y="2594355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5"/>
            <p:cNvSpPr>
              <a:spLocks noChangeShapeType="1"/>
            </p:cNvSpPr>
            <p:nvPr/>
          </p:nvSpPr>
          <p:spPr bwMode="auto">
            <a:xfrm>
              <a:off x="9133315" y="2645155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26"/>
            <p:cNvSpPr>
              <a:spLocks/>
            </p:cNvSpPr>
            <p:nvPr/>
          </p:nvSpPr>
          <p:spPr bwMode="auto">
            <a:xfrm>
              <a:off x="7025115" y="2611818"/>
              <a:ext cx="776288" cy="1106488"/>
            </a:xfrm>
            <a:custGeom>
              <a:avLst/>
              <a:gdLst>
                <a:gd name="T0" fmla="*/ 38 w 1016"/>
                <a:gd name="T1" fmla="*/ 0 h 824"/>
                <a:gd name="T2" fmla="*/ 5 w 1016"/>
                <a:gd name="T3" fmla="*/ 116 h 824"/>
                <a:gd name="T4" fmla="*/ 5 w 1016"/>
                <a:gd name="T5" fmla="*/ 290 h 824"/>
                <a:gd name="T6" fmla="*/ 11 w 1016"/>
                <a:gd name="T7" fmla="*/ 465 h 824"/>
                <a:gd name="T8" fmla="*/ 38 w 1016"/>
                <a:gd name="T9" fmla="*/ 494 h 824"/>
                <a:gd name="T10" fmla="*/ 80 w 1016"/>
                <a:gd name="T11" fmla="*/ 465 h 824"/>
                <a:gd name="T12" fmla="*/ 108 w 1016"/>
                <a:gd name="T13" fmla="*/ 410 h 824"/>
                <a:gd name="T14" fmla="*/ 110 w 1016"/>
                <a:gd name="T15" fmla="*/ 178 h 824"/>
                <a:gd name="T16" fmla="*/ 90 w 1016"/>
                <a:gd name="T17" fmla="*/ 37 h 824"/>
                <a:gd name="T18" fmla="*/ 38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FF9933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5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1218320"/>
                </p:ext>
              </p:extLst>
            </p:nvPr>
          </p:nvGraphicFramePr>
          <p:xfrm>
            <a:off x="9741328" y="2789618"/>
            <a:ext cx="696913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4" name="Equation" r:id="rId17" imgW="330120" imgH="241200" progId="Equation.DSMT4">
                    <p:embed/>
                  </p:oleObj>
                </mc:Choice>
                <mc:Fallback>
                  <p:oleObj name="Equation" r:id="rId17" imgW="330120" imgH="2412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41328" y="2789618"/>
                          <a:ext cx="696913" cy="506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7" name="Rectangle 30"/>
            <p:cNvSpPr>
              <a:spLocks noChangeArrowheads="1"/>
            </p:cNvSpPr>
            <p:nvPr/>
          </p:nvSpPr>
          <p:spPr bwMode="auto">
            <a:xfrm>
              <a:off x="7134653" y="3027743"/>
              <a:ext cx="5857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 dirty="0"/>
                <a:t>Body</a:t>
              </a:r>
            </a:p>
          </p:txBody>
        </p:sp>
        <p:sp>
          <p:nvSpPr>
            <p:cNvPr id="9248" name="Line 31"/>
            <p:cNvSpPr>
              <a:spLocks noChangeShapeType="1"/>
            </p:cNvSpPr>
            <p:nvPr/>
          </p:nvSpPr>
          <p:spPr bwMode="auto">
            <a:xfrm flipV="1">
              <a:off x="8353853" y="3356356"/>
              <a:ext cx="80963" cy="4000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9"/>
            <p:cNvSpPr>
              <a:spLocks noChangeShapeType="1"/>
            </p:cNvSpPr>
            <p:nvPr/>
          </p:nvSpPr>
          <p:spPr bwMode="auto">
            <a:xfrm flipH="1">
              <a:off x="7417228" y="3588131"/>
              <a:ext cx="1063625" cy="942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8"/>
            <p:cNvSpPr>
              <a:spLocks noChangeShapeType="1"/>
            </p:cNvSpPr>
            <p:nvPr/>
          </p:nvSpPr>
          <p:spPr bwMode="auto">
            <a:xfrm flipV="1">
              <a:off x="8480853" y="3599243"/>
              <a:ext cx="2468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0"/>
            <p:cNvSpPr>
              <a:spLocks noChangeShapeType="1"/>
            </p:cNvSpPr>
            <p:nvPr/>
          </p:nvSpPr>
          <p:spPr bwMode="auto">
            <a:xfrm flipH="1" flipV="1">
              <a:off x="8480853" y="2078418"/>
              <a:ext cx="0" cy="1530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2" name="Group 39"/>
            <p:cNvGrpSpPr>
              <a:grpSpLocks/>
            </p:cNvGrpSpPr>
            <p:nvPr/>
          </p:nvGrpSpPr>
          <p:grpSpPr bwMode="auto">
            <a:xfrm>
              <a:off x="9406365" y="2503868"/>
              <a:ext cx="171450" cy="171450"/>
              <a:chOff x="4581" y="2691"/>
              <a:chExt cx="108" cy="108"/>
            </a:xfrm>
          </p:grpSpPr>
          <p:sp>
            <p:nvSpPr>
              <p:cNvPr id="9253" name="Oval 40"/>
              <p:cNvSpPr>
                <a:spLocks noChangeArrowheads="1"/>
              </p:cNvSpPr>
              <p:nvPr/>
            </p:nvSpPr>
            <p:spPr bwMode="auto">
              <a:xfrm>
                <a:off x="4581" y="2691"/>
                <a:ext cx="108" cy="108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Oval 41"/>
              <p:cNvSpPr>
                <a:spLocks noChangeArrowheads="1"/>
              </p:cNvSpPr>
              <p:nvPr/>
            </p:nvSpPr>
            <p:spPr bwMode="auto">
              <a:xfrm>
                <a:off x="4608" y="271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8262D4B1-C9FC-17B8-3D3E-009AAA872D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1496028"/>
                </p:ext>
              </p:extLst>
            </p:nvPr>
          </p:nvGraphicFramePr>
          <p:xfrm>
            <a:off x="7648860" y="1252136"/>
            <a:ext cx="257016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5" name="Equation" r:id="rId19" imgW="2569570" imgH="270027" progId="Equation.DSMT4">
                    <p:embed/>
                  </p:oleObj>
                </mc:Choice>
                <mc:Fallback>
                  <p:oleObj name="Equation" r:id="rId19" imgW="2569570" imgH="27002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648860" y="1252136"/>
                          <a:ext cx="2570163" cy="26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Rectangle 7">
            <a:extLst>
              <a:ext uri="{FF2B5EF4-FFF2-40B4-BE49-F238E27FC236}">
                <a16:creationId xmlns:a16="http://schemas.microsoft.com/office/drawing/2014/main" id="{182BC639-870A-70C3-855E-DEC3FB89E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071" y="3839192"/>
            <a:ext cx="1646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32100" y="176214"/>
            <a:ext cx="62420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</a:t>
            </a:r>
          </a:p>
        </p:txBody>
      </p:sp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177379"/>
              </p:ext>
            </p:extLst>
          </p:nvPr>
        </p:nvGraphicFramePr>
        <p:xfrm>
          <a:off x="1132148" y="3690961"/>
          <a:ext cx="4935538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2654280" imgH="1193760" progId="Equation.DSMT4">
                  <p:embed/>
                </p:oleObj>
              </mc:Choice>
              <mc:Fallback>
                <p:oleObj name="Equation" r:id="rId3" imgW="2654280" imgH="119376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148" y="3690961"/>
                        <a:ext cx="4935538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Rectangle 42"/>
          <p:cNvSpPr>
            <a:spLocks noChangeArrowheads="1"/>
          </p:cNvSpPr>
          <p:nvPr/>
        </p:nvSpPr>
        <p:spPr bwMode="auto">
          <a:xfrm>
            <a:off x="4356100" y="6256339"/>
            <a:ext cx="337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err="1">
                <a:solidFill>
                  <a:srgbClr val="0000FF"/>
                </a:solidFill>
              </a:rPr>
              <a:t>rpw</a:t>
            </a:r>
            <a:r>
              <a:rPr lang="en-US" sz="2000" b="0" dirty="0">
                <a:solidFill>
                  <a:srgbClr val="0000FF"/>
                </a:solidFill>
              </a:rPr>
              <a:t> = “reflected plane wave”</a:t>
            </a:r>
          </a:p>
        </p:txBody>
      </p:sp>
      <p:sp>
        <p:nvSpPr>
          <p:cNvPr id="10258" name="TextBox 31"/>
          <p:cNvSpPr txBox="1">
            <a:spLocks noChangeArrowheads="1"/>
          </p:cNvSpPr>
          <p:nvPr/>
        </p:nvSpPr>
        <p:spPr bwMode="auto">
          <a:xfrm>
            <a:off x="1490639" y="1096181"/>
            <a:ext cx="1825625" cy="3683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/>
              <a:t>Far field of HED</a:t>
            </a:r>
          </a:p>
        </p:txBody>
      </p:sp>
      <p:sp>
        <p:nvSpPr>
          <p:cNvPr id="10259" name="TextBox 31"/>
          <p:cNvSpPr txBox="1">
            <a:spLocks noChangeArrowheads="1"/>
          </p:cNvSpPr>
          <p:nvPr/>
        </p:nvSpPr>
        <p:spPr bwMode="auto">
          <a:xfrm>
            <a:off x="6455391" y="4067175"/>
            <a:ext cx="464123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“hex” = unit-amplitude horizontal electric dipole (HED) in the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0" dirty="0"/>
              <a:t> direction.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663091" y="986123"/>
            <a:ext cx="8174772" cy="2382836"/>
            <a:chOff x="2663091" y="986123"/>
            <a:chExt cx="8174772" cy="2382836"/>
          </a:xfrm>
        </p:grpSpPr>
        <p:sp>
          <p:nvSpPr>
            <p:cNvPr id="10263" name="Line 36"/>
            <p:cNvSpPr>
              <a:spLocks noChangeShapeType="1"/>
            </p:cNvSpPr>
            <p:nvPr/>
          </p:nvSpPr>
          <p:spPr bwMode="auto">
            <a:xfrm flipV="1">
              <a:off x="6398479" y="1300448"/>
              <a:ext cx="218440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8702877"/>
                </p:ext>
              </p:extLst>
            </p:nvPr>
          </p:nvGraphicFramePr>
          <p:xfrm>
            <a:off x="10051317" y="2395823"/>
            <a:ext cx="2317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3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51317" y="2395823"/>
                          <a:ext cx="231775" cy="255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6232526"/>
                </p:ext>
              </p:extLst>
            </p:nvPr>
          </p:nvGraphicFramePr>
          <p:xfrm>
            <a:off x="6292116" y="986123"/>
            <a:ext cx="231775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4" name="Equation" r:id="rId7" imgW="126720" imgH="126720" progId="Equation.DSMT4">
                    <p:embed/>
                  </p:oleObj>
                </mc:Choice>
                <mc:Fallback>
                  <p:oleObj name="Equation" r:id="rId7" imgW="126720" imgH="12672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2116" y="986123"/>
                          <a:ext cx="231775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4" name="Line 14"/>
            <p:cNvSpPr>
              <a:spLocks noChangeShapeType="1"/>
            </p:cNvSpPr>
            <p:nvPr/>
          </p:nvSpPr>
          <p:spPr bwMode="auto">
            <a:xfrm>
              <a:off x="8519853" y="1139163"/>
              <a:ext cx="212725" cy="36512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4121453"/>
                </p:ext>
              </p:extLst>
            </p:nvPr>
          </p:nvGraphicFramePr>
          <p:xfrm>
            <a:off x="5417404" y="2138648"/>
            <a:ext cx="584200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5" name="Equation" r:id="rId9" imgW="368280" imgH="203040" progId="Equation.DSMT4">
                    <p:embed/>
                  </p:oleObj>
                </mc:Choice>
                <mc:Fallback>
                  <p:oleObj name="Equation" r:id="rId9" imgW="368280" imgH="20304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7404" y="2138648"/>
                          <a:ext cx="584200" cy="3286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5" name="Line 22"/>
            <p:cNvSpPr>
              <a:spLocks noChangeShapeType="1"/>
            </p:cNvSpPr>
            <p:nvPr/>
          </p:nvSpPr>
          <p:spPr bwMode="auto">
            <a:xfrm rot="896160" flipH="1">
              <a:off x="7339867" y="1752886"/>
              <a:ext cx="279400" cy="2936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3"/>
            <p:cNvSpPr>
              <a:spLocks noChangeShapeType="1"/>
            </p:cNvSpPr>
            <p:nvPr/>
          </p:nvSpPr>
          <p:spPr bwMode="auto">
            <a:xfrm rot="903083">
              <a:off x="7579579" y="1590961"/>
              <a:ext cx="344488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4"/>
            <p:cNvSpPr>
              <a:spLocks noChangeShapeType="1"/>
            </p:cNvSpPr>
            <p:nvPr/>
          </p:nvSpPr>
          <p:spPr bwMode="auto">
            <a:xfrm rot="903083">
              <a:off x="7528779" y="1616361"/>
              <a:ext cx="344488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5"/>
            <p:cNvSpPr>
              <a:spLocks noChangeShapeType="1"/>
            </p:cNvSpPr>
            <p:nvPr/>
          </p:nvSpPr>
          <p:spPr bwMode="auto">
            <a:xfrm rot="903083">
              <a:off x="7477979" y="1641761"/>
              <a:ext cx="344488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6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7173343"/>
                </p:ext>
              </p:extLst>
            </p:nvPr>
          </p:nvGraphicFramePr>
          <p:xfrm>
            <a:off x="8201879" y="1744948"/>
            <a:ext cx="612775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6" name="Equation" r:id="rId11" imgW="291960" imgH="241200" progId="Equation.DSMT4">
                    <p:embed/>
                  </p:oleObj>
                </mc:Choice>
                <mc:Fallback>
                  <p:oleObj name="Equation" r:id="rId11" imgW="291960" imgH="2412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1879" y="1744948"/>
                          <a:ext cx="612775" cy="503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9" name="Rectangle 34"/>
            <p:cNvSpPr>
              <a:spLocks noChangeArrowheads="1"/>
            </p:cNvSpPr>
            <p:nvPr/>
          </p:nvSpPr>
          <p:spPr bwMode="auto">
            <a:xfrm>
              <a:off x="3329841" y="2541873"/>
              <a:ext cx="6135688" cy="80327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35"/>
            <p:cNvSpPr>
              <a:spLocks noChangeShapeType="1"/>
            </p:cNvSpPr>
            <p:nvPr/>
          </p:nvSpPr>
          <p:spPr bwMode="auto">
            <a:xfrm>
              <a:off x="9513154" y="2527586"/>
              <a:ext cx="3968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3052934"/>
                </p:ext>
              </p:extLst>
            </p:nvPr>
          </p:nvGraphicFramePr>
          <p:xfrm>
            <a:off x="8847992" y="1044861"/>
            <a:ext cx="29845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name="Equation" r:id="rId13" imgW="152280" imgH="228600" progId="Equation.DSMT4">
                    <p:embed/>
                  </p:oleObj>
                </mc:Choice>
                <mc:Fallback>
                  <p:oleObj name="Equation" r:id="rId13" imgW="152280" imgH="2286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7992" y="1044861"/>
                          <a:ext cx="298450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1" name="Line 38"/>
            <p:cNvSpPr>
              <a:spLocks noChangeShapeType="1"/>
            </p:cNvSpPr>
            <p:nvPr/>
          </p:nvSpPr>
          <p:spPr bwMode="auto">
            <a:xfrm flipV="1">
              <a:off x="6398479" y="1313148"/>
              <a:ext cx="0" cy="1181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9"/>
            <p:cNvSpPr>
              <a:spLocks noChangeShapeType="1"/>
            </p:cNvSpPr>
            <p:nvPr/>
          </p:nvSpPr>
          <p:spPr bwMode="auto">
            <a:xfrm>
              <a:off x="6141303" y="2532348"/>
              <a:ext cx="57382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47"/>
            <p:cNvSpPr>
              <a:spLocks noChangeShapeType="1"/>
            </p:cNvSpPr>
            <p:nvPr/>
          </p:nvSpPr>
          <p:spPr bwMode="auto">
            <a:xfrm>
              <a:off x="8158330" y="1564944"/>
              <a:ext cx="127000" cy="1936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Text Box 49"/>
            <p:cNvSpPr txBox="1">
              <a:spLocks noChangeArrowheads="1"/>
            </p:cNvSpPr>
            <p:nvPr/>
          </p:nvSpPr>
          <p:spPr bwMode="auto">
            <a:xfrm>
              <a:off x="2663091" y="2087848"/>
              <a:ext cx="18653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 dirty="0"/>
                <a:t>Infinite substrate</a:t>
              </a:r>
            </a:p>
          </p:txBody>
        </p:sp>
        <p:cxnSp>
          <p:nvCxnSpPr>
            <p:cNvPr id="10257" name="Straight Connector 30"/>
            <p:cNvCxnSpPr>
              <a:cxnSpLocks noChangeShapeType="1"/>
            </p:cNvCxnSpPr>
            <p:nvPr/>
          </p:nvCxnSpPr>
          <p:spPr bwMode="auto">
            <a:xfrm>
              <a:off x="3325078" y="3368959"/>
              <a:ext cx="6142038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  <p:graphicFrame>
          <p:nvGraphicFramePr>
            <p:cNvPr id="10248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2278327"/>
                </p:ext>
              </p:extLst>
            </p:nvPr>
          </p:nvGraphicFramePr>
          <p:xfrm>
            <a:off x="4684927" y="2809284"/>
            <a:ext cx="4132263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Equation" r:id="rId15" imgW="2831760" imgH="266400" progId="Equation.DSMT4">
                    <p:embed/>
                  </p:oleObj>
                </mc:Choice>
                <mc:Fallback>
                  <p:oleObj name="Equation" r:id="rId15" imgW="2831760" imgH="2664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4927" y="2809284"/>
                          <a:ext cx="4132263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V="1">
              <a:off x="4293454" y="2560923"/>
              <a:ext cx="0" cy="744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5818452"/>
                </p:ext>
              </p:extLst>
            </p:nvPr>
          </p:nvGraphicFramePr>
          <p:xfrm>
            <a:off x="3946525" y="2824163"/>
            <a:ext cx="215900" cy="302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Equation" r:id="rId17" imgW="126720" imgH="177480" progId="Equation.DSMT4">
                    <p:embed/>
                  </p:oleObj>
                </mc:Choice>
                <mc:Fallback>
                  <p:oleObj name="Equation" r:id="rId17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946525" y="2824163"/>
                          <a:ext cx="215900" cy="3022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3228057"/>
                </p:ext>
              </p:extLst>
            </p:nvPr>
          </p:nvGraphicFramePr>
          <p:xfrm>
            <a:off x="9555163" y="1104900"/>
            <a:ext cx="1184275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name="Equation" r:id="rId19" imgW="825480" imgH="304560" progId="Equation.DSMT4">
                    <p:embed/>
                  </p:oleObj>
                </mc:Choice>
                <mc:Fallback>
                  <p:oleObj name="Equation" r:id="rId19" imgW="82548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9555163" y="1104900"/>
                          <a:ext cx="1184275" cy="436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4173259"/>
                </p:ext>
              </p:extLst>
            </p:nvPr>
          </p:nvGraphicFramePr>
          <p:xfrm>
            <a:off x="9393238" y="1576388"/>
            <a:ext cx="14446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1" name="Equation" r:id="rId21" imgW="1444731" imgH="407023" progId="Equation.DSMT4">
                    <p:embed/>
                  </p:oleObj>
                </mc:Choice>
                <mc:Fallback>
                  <p:oleObj name="Equation" r:id="rId21" imgW="1444731" imgH="40702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9393238" y="1576388"/>
                          <a:ext cx="14446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(cont.)</a:t>
            </a:r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67813"/>
              </p:ext>
            </p:extLst>
          </p:nvPr>
        </p:nvGraphicFramePr>
        <p:xfrm>
          <a:off x="1631454" y="1087154"/>
          <a:ext cx="8858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380880" imgH="279360" progId="Equation.DSMT4">
                  <p:embed/>
                </p:oleObj>
              </mc:Choice>
              <mc:Fallback>
                <p:oleObj name="Equation" r:id="rId3" imgW="380880" imgH="2793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454" y="1087154"/>
                        <a:ext cx="88582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959066"/>
              </p:ext>
            </p:extLst>
          </p:nvPr>
        </p:nvGraphicFramePr>
        <p:xfrm>
          <a:off x="2010770" y="1981199"/>
          <a:ext cx="3229493" cy="1036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1574640" imgH="507960" progId="Equation.DSMT4">
                  <p:embed/>
                </p:oleObj>
              </mc:Choice>
              <mc:Fallback>
                <p:oleObj name="Equation" r:id="rId5" imgW="1574640" imgH="5079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770" y="1981199"/>
                        <a:ext cx="3229493" cy="10362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932908"/>
              </p:ext>
            </p:extLst>
          </p:nvPr>
        </p:nvGraphicFramePr>
        <p:xfrm>
          <a:off x="1612569" y="3860232"/>
          <a:ext cx="8858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7" imgW="380880" imgH="279360" progId="Equation.DSMT4">
                  <p:embed/>
                </p:oleObj>
              </mc:Choice>
              <mc:Fallback>
                <p:oleObj name="Equation" r:id="rId7" imgW="380880" imgH="27936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569" y="3860232"/>
                        <a:ext cx="88582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837230"/>
              </p:ext>
            </p:extLst>
          </p:nvPr>
        </p:nvGraphicFramePr>
        <p:xfrm>
          <a:off x="1976107" y="4822690"/>
          <a:ext cx="2926093" cy="1085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9" imgW="1434960" imgH="533160" progId="Equation.DSMT4">
                  <p:embed/>
                </p:oleObj>
              </mc:Choice>
              <mc:Fallback>
                <p:oleObj name="Equation" r:id="rId9" imgW="1434960" imgH="5331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107" y="4822690"/>
                        <a:ext cx="2926093" cy="10854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28"/>
          <p:cNvSpPr txBox="1">
            <a:spLocks noChangeArrowheads="1"/>
          </p:cNvSpPr>
          <p:nvPr/>
        </p:nvSpPr>
        <p:spPr bwMode="auto">
          <a:xfrm>
            <a:off x="872628" y="1228442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</a:t>
            </a:r>
          </a:p>
        </p:txBody>
      </p:sp>
      <p:sp>
        <p:nvSpPr>
          <p:cNvPr id="11277" name="Text Box 29"/>
          <p:cNvSpPr txBox="1">
            <a:spLocks noChangeArrowheads="1"/>
          </p:cNvSpPr>
          <p:nvPr/>
        </p:nvSpPr>
        <p:spPr bwMode="auto">
          <a:xfrm>
            <a:off x="853743" y="4023746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221931" y="1259363"/>
            <a:ext cx="5289956" cy="1606667"/>
            <a:chOff x="6221931" y="1259363"/>
            <a:chExt cx="5289956" cy="1606667"/>
          </a:xfrm>
        </p:grpSpPr>
        <p:sp>
          <p:nvSpPr>
            <p:cNvPr id="51" name="Line 36">
              <a:extLst>
                <a:ext uri="{FF2B5EF4-FFF2-40B4-BE49-F238E27FC236}">
                  <a16:creationId xmlns:a16="http://schemas.microsoft.com/office/drawing/2014/main" id="{EA9CDDEE-5CAD-8503-6EC4-A95ACAF5CD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19945" y="1470739"/>
              <a:ext cx="1513736" cy="8198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2" name="Object 11">
              <a:extLst>
                <a:ext uri="{FF2B5EF4-FFF2-40B4-BE49-F238E27FC236}">
                  <a16:creationId xmlns:a16="http://schemas.microsoft.com/office/drawing/2014/main" id="{358A2C61-8D13-715E-DEDA-84FF9F691A2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5158881"/>
                </p:ext>
              </p:extLst>
            </p:nvPr>
          </p:nvGraphicFramePr>
          <p:xfrm>
            <a:off x="11351273" y="2207351"/>
            <a:ext cx="160614" cy="171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" name="Equation" r:id="rId11" imgW="126720" imgH="139680" progId="Equation.DSMT4">
                    <p:embed/>
                  </p:oleObj>
                </mc:Choice>
                <mc:Fallback>
                  <p:oleObj name="Equation" r:id="rId11" imgW="126720" imgH="139680" progId="Equation.DSMT4">
                    <p:embed/>
                    <p:pic>
                      <p:nvPicPr>
                        <p:cNvPr id="10243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51273" y="2207351"/>
                          <a:ext cx="160614" cy="171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13">
              <a:extLst>
                <a:ext uri="{FF2B5EF4-FFF2-40B4-BE49-F238E27FC236}">
                  <a16:creationId xmlns:a16="http://schemas.microsoft.com/office/drawing/2014/main" id="{B3AD2BF1-FC38-2A50-90B2-031BB0153C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6618089"/>
                </p:ext>
              </p:extLst>
            </p:nvPr>
          </p:nvGraphicFramePr>
          <p:xfrm>
            <a:off x="8746238" y="1259363"/>
            <a:ext cx="160614" cy="155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9" name="Equation" r:id="rId13" imgW="126720" imgH="126720" progId="Equation.DSMT4">
                    <p:embed/>
                  </p:oleObj>
                </mc:Choice>
                <mc:Fallback>
                  <p:oleObj name="Equation" r:id="rId13" imgW="126720" imgH="126720" progId="Equation.DSMT4">
                    <p:embed/>
                    <p:pic>
                      <p:nvPicPr>
                        <p:cNvPr id="10244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6238" y="1259363"/>
                          <a:ext cx="160614" cy="155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Line 14">
              <a:extLst>
                <a:ext uri="{FF2B5EF4-FFF2-40B4-BE49-F238E27FC236}">
                  <a16:creationId xmlns:a16="http://schemas.microsoft.com/office/drawing/2014/main" id="{CBD89B49-4192-CA9C-0CDA-D9C15D28F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90005" y="1362279"/>
              <a:ext cx="147413" cy="245537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5" name="Object 21">
              <a:extLst>
                <a:ext uri="{FF2B5EF4-FFF2-40B4-BE49-F238E27FC236}">
                  <a16:creationId xmlns:a16="http://schemas.microsoft.com/office/drawing/2014/main" id="{50868146-9D56-5FC1-B92F-F7DEA87280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1657536"/>
                </p:ext>
              </p:extLst>
            </p:nvPr>
          </p:nvGraphicFramePr>
          <p:xfrm>
            <a:off x="8140084" y="2034407"/>
            <a:ext cx="404836" cy="220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0" name="Equation" r:id="rId15" imgW="368280" imgH="203040" progId="Equation.DSMT4">
                    <p:embed/>
                  </p:oleObj>
                </mc:Choice>
                <mc:Fallback>
                  <p:oleObj name="Equation" r:id="rId15" imgW="368280" imgH="203040" progId="Equation.DSMT4">
                    <p:embed/>
                    <p:pic>
                      <p:nvPicPr>
                        <p:cNvPr id="10245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0084" y="2034407"/>
                          <a:ext cx="404836" cy="2209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21056DB-72F8-70E0-C182-0173CE66410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96160" flipH="1">
              <a:off x="9472304" y="1788640"/>
              <a:ext cx="193617" cy="19749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3">
              <a:extLst>
                <a:ext uri="{FF2B5EF4-FFF2-40B4-BE49-F238E27FC236}">
                  <a16:creationId xmlns:a16="http://schemas.microsoft.com/office/drawing/2014/main" id="{D2170B58-C76A-7364-7F2D-FE0CF59F99B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638418" y="1666101"/>
              <a:ext cx="238722" cy="2220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4">
              <a:extLst>
                <a:ext uri="{FF2B5EF4-FFF2-40B4-BE49-F238E27FC236}">
                  <a16:creationId xmlns:a16="http://schemas.microsoft.com/office/drawing/2014/main" id="{2CA0A253-9159-57A4-0DC0-A392BA09B20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603215" y="1683182"/>
              <a:ext cx="238722" cy="2220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5">
              <a:extLst>
                <a:ext uri="{FF2B5EF4-FFF2-40B4-BE49-F238E27FC236}">
                  <a16:creationId xmlns:a16="http://schemas.microsoft.com/office/drawing/2014/main" id="{038B01D0-1541-366B-0D0D-6450456755D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568012" y="1700263"/>
              <a:ext cx="238722" cy="2220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0" name="Object 27">
              <a:extLst>
                <a:ext uri="{FF2B5EF4-FFF2-40B4-BE49-F238E27FC236}">
                  <a16:creationId xmlns:a16="http://schemas.microsoft.com/office/drawing/2014/main" id="{A1F6B9D3-62A2-9263-9773-C4E2989378A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2177847"/>
                </p:ext>
              </p:extLst>
            </p:nvPr>
          </p:nvGraphicFramePr>
          <p:xfrm>
            <a:off x="10144720" y="1790126"/>
            <a:ext cx="424638" cy="338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1" name="Equation" r:id="rId17" imgW="291960" imgH="241200" progId="Equation.DSMT4">
                    <p:embed/>
                  </p:oleObj>
                </mc:Choice>
                <mc:Fallback>
                  <p:oleObj name="Equation" r:id="rId17" imgW="291960" imgH="241200" progId="Equation.DSMT4">
                    <p:embed/>
                    <p:pic>
                      <p:nvPicPr>
                        <p:cNvPr id="10246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44720" y="1790126"/>
                          <a:ext cx="424638" cy="3384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Rectangle 34">
              <a:extLst>
                <a:ext uri="{FF2B5EF4-FFF2-40B4-BE49-F238E27FC236}">
                  <a16:creationId xmlns:a16="http://schemas.microsoft.com/office/drawing/2014/main" id="{E78F11D4-4055-E6C1-E6D9-38FA47372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3454" y="2305565"/>
              <a:ext cx="4251882" cy="54018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35">
              <a:extLst>
                <a:ext uri="{FF2B5EF4-FFF2-40B4-BE49-F238E27FC236}">
                  <a16:creationId xmlns:a16="http://schemas.microsoft.com/office/drawing/2014/main" id="{EA01B1B2-BA4C-530C-8B32-84BE0690A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339" y="2295958"/>
              <a:ext cx="27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3" name="Object 37">
              <a:extLst>
                <a:ext uri="{FF2B5EF4-FFF2-40B4-BE49-F238E27FC236}">
                  <a16:creationId xmlns:a16="http://schemas.microsoft.com/office/drawing/2014/main" id="{2A45EEC8-2C39-81A9-A2A5-702615EC96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2413226"/>
                </p:ext>
              </p:extLst>
            </p:nvPr>
          </p:nvGraphicFramePr>
          <p:xfrm>
            <a:off x="10517398" y="1298863"/>
            <a:ext cx="206819" cy="296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2" name="Equation" r:id="rId19" imgW="152280" imgH="228600" progId="Equation.DSMT4">
                    <p:embed/>
                  </p:oleObj>
                </mc:Choice>
                <mc:Fallback>
                  <p:oleObj name="Equation" r:id="rId19" imgW="152280" imgH="228600" progId="Equation.DSMT4">
                    <p:embed/>
                    <p:pic>
                      <p:nvPicPr>
                        <p:cNvPr id="10247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17398" y="1298863"/>
                          <a:ext cx="206819" cy="2967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4" name="Line 38">
              <a:extLst>
                <a:ext uri="{FF2B5EF4-FFF2-40B4-BE49-F238E27FC236}">
                  <a16:creationId xmlns:a16="http://schemas.microsoft.com/office/drawing/2014/main" id="{B62A295F-15DC-E26E-13FD-713D92063C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19945" y="1479279"/>
              <a:ext cx="0" cy="7942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" name="Line 39">
              <a:extLst>
                <a:ext uri="{FF2B5EF4-FFF2-40B4-BE49-F238E27FC236}">
                  <a16:creationId xmlns:a16="http://schemas.microsoft.com/office/drawing/2014/main" id="{44415537-EF93-9945-487A-8BBA116E27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1531" y="2299160"/>
              <a:ext cx="379534" cy="427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47">
              <a:extLst>
                <a:ext uri="{FF2B5EF4-FFF2-40B4-BE49-F238E27FC236}">
                  <a16:creationId xmlns:a16="http://schemas.microsoft.com/office/drawing/2014/main" id="{4769BD28-9AB5-E16A-1420-999630ED9F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39478" y="1648604"/>
              <a:ext cx="141751" cy="207491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1" name="Text Box 49">
              <a:extLst>
                <a:ext uri="{FF2B5EF4-FFF2-40B4-BE49-F238E27FC236}">
                  <a16:creationId xmlns:a16="http://schemas.microsoft.com/office/drawing/2014/main" id="{52064E06-6691-1B89-D484-5762FEEC0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1931" y="2000245"/>
              <a:ext cx="1311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Infinite substrate</a:t>
              </a:r>
            </a:p>
          </p:txBody>
        </p:sp>
        <p:cxnSp>
          <p:nvCxnSpPr>
            <p:cNvPr id="11278" name="Straight Connector 30">
              <a:extLst>
                <a:ext uri="{FF2B5EF4-FFF2-40B4-BE49-F238E27FC236}">
                  <a16:creationId xmlns:a16="http://schemas.microsoft.com/office/drawing/2014/main" id="{29A7086C-595C-1362-C654-00CF4A9DF9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90153" y="2866030"/>
              <a:ext cx="4256282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  <p:graphicFrame>
          <p:nvGraphicFramePr>
            <p:cNvPr id="11279" name="Object 31">
              <a:extLst>
                <a:ext uri="{FF2B5EF4-FFF2-40B4-BE49-F238E27FC236}">
                  <a16:creationId xmlns:a16="http://schemas.microsoft.com/office/drawing/2014/main" id="{103BFEB8-C2F7-0BCC-FB15-95EA50A410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5302979"/>
                </p:ext>
              </p:extLst>
            </p:nvPr>
          </p:nvGraphicFramePr>
          <p:xfrm>
            <a:off x="7632495" y="2485393"/>
            <a:ext cx="2863557" cy="262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3" name="Equation" r:id="rId21" imgW="2831760" imgH="266400" progId="Equation.DSMT4">
                    <p:embed/>
                  </p:oleObj>
                </mc:Choice>
                <mc:Fallback>
                  <p:oleObj name="Equation" r:id="rId21" imgW="2831760" imgH="266400" progId="Equation.DSMT4">
                    <p:embed/>
                    <p:pic>
                      <p:nvPicPr>
                        <p:cNvPr id="10248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2495" y="2485393"/>
                          <a:ext cx="2863557" cy="2626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Line 38">
              <a:extLst>
                <a:ext uri="{FF2B5EF4-FFF2-40B4-BE49-F238E27FC236}">
                  <a16:creationId xmlns:a16="http://schemas.microsoft.com/office/drawing/2014/main" id="{B62A295F-15DC-E26E-13FD-713D92063C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57845" y="2327004"/>
              <a:ext cx="0" cy="51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3853527"/>
                </p:ext>
              </p:extLst>
            </p:nvPr>
          </p:nvGraphicFramePr>
          <p:xfrm>
            <a:off x="7031037" y="2473642"/>
            <a:ext cx="169863" cy="237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4" name="Equation" r:id="rId23" imgW="126720" imgH="177480" progId="Equation.DSMT4">
                    <p:embed/>
                  </p:oleObj>
                </mc:Choice>
                <mc:Fallback>
                  <p:oleObj name="Equation" r:id="rId23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7031037" y="2473642"/>
                          <a:ext cx="169863" cy="2378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6296668" y="4255400"/>
            <a:ext cx="5164608" cy="1539970"/>
            <a:chOff x="6296668" y="4255400"/>
            <a:chExt cx="5164608" cy="1539970"/>
          </a:xfrm>
        </p:grpSpPr>
        <p:sp>
          <p:nvSpPr>
            <p:cNvPr id="26" name="Line 36">
              <a:extLst>
                <a:ext uri="{FF2B5EF4-FFF2-40B4-BE49-F238E27FC236}">
                  <a16:creationId xmlns:a16="http://schemas.microsoft.com/office/drawing/2014/main" id="{621C49BA-97D0-88F3-D82E-EF01DF128D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4110" y="4458001"/>
              <a:ext cx="1539166" cy="785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" name="Object 11">
              <a:extLst>
                <a:ext uri="{FF2B5EF4-FFF2-40B4-BE49-F238E27FC236}">
                  <a16:creationId xmlns:a16="http://schemas.microsoft.com/office/drawing/2014/main" id="{081027F7-6CC1-C65F-CF3A-B0BE90B019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6559236"/>
                </p:ext>
              </p:extLst>
            </p:nvPr>
          </p:nvGraphicFramePr>
          <p:xfrm>
            <a:off x="11297963" y="5164034"/>
            <a:ext cx="163313" cy="164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5" name="Equation" r:id="rId11" imgW="126720" imgH="139680" progId="Equation.DSMT4">
                    <p:embed/>
                  </p:oleObj>
                </mc:Choice>
                <mc:Fallback>
                  <p:oleObj name="Equation" r:id="rId11" imgW="126720" imgH="139680" progId="Equation.DSMT4">
                    <p:embed/>
                    <p:pic>
                      <p:nvPicPr>
                        <p:cNvPr id="10243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97963" y="5164034"/>
                          <a:ext cx="163313" cy="16474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3">
              <a:extLst>
                <a:ext uri="{FF2B5EF4-FFF2-40B4-BE49-F238E27FC236}">
                  <a16:creationId xmlns:a16="http://schemas.microsoft.com/office/drawing/2014/main" id="{B6647A35-E1CD-C80A-966D-4C489B2F82A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7938651"/>
                </p:ext>
              </p:extLst>
            </p:nvPr>
          </p:nvGraphicFramePr>
          <p:xfrm>
            <a:off x="8649165" y="4255400"/>
            <a:ext cx="163313" cy="149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6" name="Equation" r:id="rId13" imgW="126720" imgH="126720" progId="Equation.DSMT4">
                    <p:embed/>
                  </p:oleObj>
                </mc:Choice>
                <mc:Fallback>
                  <p:oleObj name="Equation" r:id="rId13" imgW="126720" imgH="126720" progId="Equation.DSMT4">
                    <p:embed/>
                    <p:pic>
                      <p:nvPicPr>
                        <p:cNvPr id="10244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9165" y="4255400"/>
                          <a:ext cx="163313" cy="14939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1">
              <a:extLst>
                <a:ext uri="{FF2B5EF4-FFF2-40B4-BE49-F238E27FC236}">
                  <a16:creationId xmlns:a16="http://schemas.microsoft.com/office/drawing/2014/main" id="{7C67096C-9CC2-172D-9445-B211D500CF9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196093"/>
                </p:ext>
              </p:extLst>
            </p:nvPr>
          </p:nvGraphicFramePr>
          <p:xfrm>
            <a:off x="8032828" y="4998270"/>
            <a:ext cx="411637" cy="211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7" name="Equation" r:id="rId15" imgW="368280" imgH="203040" progId="Equation.DSMT4">
                    <p:embed/>
                  </p:oleObj>
                </mc:Choice>
                <mc:Fallback>
                  <p:oleObj name="Equation" r:id="rId15" imgW="368280" imgH="203040" progId="Equation.DSMT4">
                    <p:embed/>
                    <p:pic>
                      <p:nvPicPr>
                        <p:cNvPr id="10245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2828" y="4998270"/>
                          <a:ext cx="411637" cy="2118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A89DB4E4-2B46-28B7-0E7E-7E718D72792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96160" flipH="1">
              <a:off x="9387429" y="4763272"/>
              <a:ext cx="196870" cy="189299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B35FD664-B4A9-0AC2-44E4-8B124548F2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556334" y="4645253"/>
              <a:ext cx="242732" cy="21283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12DE0D54-D36E-6F5A-7250-08C58805CBE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520539" y="4661625"/>
              <a:ext cx="242732" cy="21283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BBC9ED4B-7407-FDC1-F402-DF5D0C06710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903083">
              <a:off x="9484745" y="4677997"/>
              <a:ext cx="242732" cy="21283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" name="Object 27">
              <a:extLst>
                <a:ext uri="{FF2B5EF4-FFF2-40B4-BE49-F238E27FC236}">
                  <a16:creationId xmlns:a16="http://schemas.microsoft.com/office/drawing/2014/main" id="{E2C85A1E-BA64-031E-F658-02649353A55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2578782"/>
                </p:ext>
              </p:extLst>
            </p:nvPr>
          </p:nvGraphicFramePr>
          <p:xfrm>
            <a:off x="9994817" y="4744507"/>
            <a:ext cx="431772" cy="324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name="Equation" r:id="rId25" imgW="291960" imgH="241200" progId="Equation.DSMT4">
                    <p:embed/>
                  </p:oleObj>
                </mc:Choice>
                <mc:Fallback>
                  <p:oleObj name="Equation" r:id="rId25" imgW="291960" imgH="241200" progId="Equation.DSMT4">
                    <p:embed/>
                    <p:pic>
                      <p:nvPicPr>
                        <p:cNvPr id="10246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94817" y="4744507"/>
                          <a:ext cx="431772" cy="32436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8D3F4A1-B8FE-14A6-5986-0B105AB22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1895" y="5258172"/>
              <a:ext cx="4323312" cy="51775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2662060C-1B82-4614-8AB7-40BF4E071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8764" y="5248963"/>
              <a:ext cx="2796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7" name="Object 37">
              <a:extLst>
                <a:ext uri="{FF2B5EF4-FFF2-40B4-BE49-F238E27FC236}">
                  <a16:creationId xmlns:a16="http://schemas.microsoft.com/office/drawing/2014/main" id="{2D1639D4-F8C4-7EE3-C060-C091666C5DB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1153297"/>
                </p:ext>
              </p:extLst>
            </p:nvPr>
          </p:nvGraphicFramePr>
          <p:xfrm>
            <a:off x="10450080" y="4293260"/>
            <a:ext cx="210293" cy="284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19" imgW="152280" imgH="228600" progId="Equation.DSMT4">
                    <p:embed/>
                  </p:oleObj>
                </mc:Choice>
                <mc:Fallback>
                  <p:oleObj name="Equation" r:id="rId19" imgW="152280" imgH="228600" progId="Equation.DSMT4">
                    <p:embed/>
                    <p:pic>
                      <p:nvPicPr>
                        <p:cNvPr id="10247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50080" y="4293260"/>
                          <a:ext cx="210293" cy="2844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38">
              <a:extLst>
                <a:ext uri="{FF2B5EF4-FFF2-40B4-BE49-F238E27FC236}">
                  <a16:creationId xmlns:a16="http://schemas.microsoft.com/office/drawing/2014/main" id="{8450573B-35C7-AD33-66EB-8E77A3B346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4110" y="4466187"/>
              <a:ext cx="0" cy="761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>
              <a:extLst>
                <a:ext uri="{FF2B5EF4-FFF2-40B4-BE49-F238E27FC236}">
                  <a16:creationId xmlns:a16="http://schemas.microsoft.com/office/drawing/2014/main" id="{9F3EE418-884F-A9D6-42E3-3682E5699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63035" y="5252032"/>
              <a:ext cx="385910" cy="409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49">
              <a:extLst>
                <a:ext uri="{FF2B5EF4-FFF2-40B4-BE49-F238E27FC236}">
                  <a16:creationId xmlns:a16="http://schemas.microsoft.com/office/drawing/2014/main" id="{071B145C-4C78-4243-1F64-513DF3E42E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668" y="4863926"/>
              <a:ext cx="1311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 dirty="0"/>
                <a:t>Infinite substrate</a:t>
              </a:r>
            </a:p>
          </p:txBody>
        </p:sp>
        <p:cxnSp>
          <p:nvCxnSpPr>
            <p:cNvPr id="41" name="Straight Connector 30">
              <a:extLst>
                <a:ext uri="{FF2B5EF4-FFF2-40B4-BE49-F238E27FC236}">
                  <a16:creationId xmlns:a16="http://schemas.microsoft.com/office/drawing/2014/main" id="{A3E73207-FC84-1126-2C67-F60562331A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58539" y="5795370"/>
              <a:ext cx="4327786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  <p:graphicFrame>
          <p:nvGraphicFramePr>
            <p:cNvPr id="42" name="Object 31">
              <a:extLst>
                <a:ext uri="{FF2B5EF4-FFF2-40B4-BE49-F238E27FC236}">
                  <a16:creationId xmlns:a16="http://schemas.microsoft.com/office/drawing/2014/main" id="{205C8EB9-2298-BF52-E9B3-50327E92A7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3942844"/>
                </p:ext>
              </p:extLst>
            </p:nvPr>
          </p:nvGraphicFramePr>
          <p:xfrm>
            <a:off x="7554812" y="5430534"/>
            <a:ext cx="2911664" cy="251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0" name="Equation" r:id="rId21" imgW="2831760" imgH="266400" progId="Equation.DSMT4">
                    <p:embed/>
                  </p:oleObj>
                </mc:Choice>
                <mc:Fallback>
                  <p:oleObj name="Equation" r:id="rId21" imgW="2831760" imgH="266400" progId="Equation.DSMT4">
                    <p:embed/>
                    <p:pic>
                      <p:nvPicPr>
                        <p:cNvPr id="10248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4812" y="5430534"/>
                          <a:ext cx="2911664" cy="25171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 Box 44">
              <a:extLst>
                <a:ext uri="{FF2B5EF4-FFF2-40B4-BE49-F238E27FC236}">
                  <a16:creationId xmlns:a16="http://schemas.microsoft.com/office/drawing/2014/main" id="{733FFDEE-1283-F9D3-BB68-DEFF2234E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15577" y="432175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71BCA79-5095-BC3D-4571-79AF3662E7DA}"/>
                </a:ext>
              </a:extLst>
            </p:cNvPr>
            <p:cNvSpPr/>
            <p:nvPr/>
          </p:nvSpPr>
          <p:spPr bwMode="auto">
            <a:xfrm>
              <a:off x="10183038" y="4389321"/>
              <a:ext cx="149055" cy="136351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  <p:sp>
          <p:nvSpPr>
            <p:cNvPr id="46" name="Oval 49">
              <a:extLst>
                <a:ext uri="{FF2B5EF4-FFF2-40B4-BE49-F238E27FC236}">
                  <a16:creationId xmlns:a16="http://schemas.microsoft.com/office/drawing/2014/main" id="{C6EAA6A2-0047-D573-7B48-54E0454DC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5561" y="4554858"/>
              <a:ext cx="148771" cy="136091"/>
            </a:xfrm>
            <a:prstGeom prst="ellips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50">
              <a:extLst>
                <a:ext uri="{FF2B5EF4-FFF2-40B4-BE49-F238E27FC236}">
                  <a16:creationId xmlns:a16="http://schemas.microsoft.com/office/drawing/2014/main" id="{1336B40B-AF47-FBD7-FCFA-5FE0EEAAC0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07648" y="4486349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rgbClr val="FF9933"/>
                  </a:solidFill>
                </a:rPr>
                <a:t>X</a:t>
              </a:r>
            </a:p>
          </p:txBody>
        </p:sp>
        <p:sp>
          <p:nvSpPr>
            <p:cNvPr id="65" name="Line 38">
              <a:extLst>
                <a:ext uri="{FF2B5EF4-FFF2-40B4-BE49-F238E27FC236}">
                  <a16:creationId xmlns:a16="http://schemas.microsoft.com/office/drawing/2014/main" id="{B62A295F-15DC-E26E-13FD-713D92063C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24495" y="5241654"/>
              <a:ext cx="0" cy="51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0735019"/>
                </p:ext>
              </p:extLst>
            </p:nvPr>
          </p:nvGraphicFramePr>
          <p:xfrm>
            <a:off x="6897687" y="5388292"/>
            <a:ext cx="169863" cy="237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1" name="Equation" r:id="rId26" imgW="126720" imgH="177480" progId="Equation.DSMT4">
                    <p:embed/>
                  </p:oleObj>
                </mc:Choice>
                <mc:Fallback>
                  <p:oleObj name="Equation" r:id="rId26" imgW="126720" imgH="17748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6897687" y="5388292"/>
                          <a:ext cx="169863" cy="2378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4225708" y="1323975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TM</a:t>
            </a:r>
            <a:r>
              <a:rPr lang="en-US" sz="2000" b="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208447" y="4057650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TE</a:t>
            </a:r>
            <a:r>
              <a:rPr lang="en-US" sz="2000" b="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92250" y="188914"/>
            <a:ext cx="9239250" cy="54768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(TEN)</a:t>
            </a:r>
          </a:p>
        </p:txBody>
      </p:sp>
      <p:sp>
        <p:nvSpPr>
          <p:cNvPr id="1435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554163" y="3192463"/>
            <a:ext cx="3116262" cy="3255962"/>
            <a:chOff x="804863" y="3313113"/>
            <a:chExt cx="3116262" cy="3255962"/>
          </a:xfrm>
        </p:grpSpPr>
        <p:graphicFrame>
          <p:nvGraphicFramePr>
            <p:cNvPr id="14338" name="Object 8"/>
            <p:cNvGraphicFramePr>
              <a:graphicFrameLocks noChangeAspect="1"/>
            </p:cNvGraphicFramePr>
            <p:nvPr/>
          </p:nvGraphicFramePr>
          <p:xfrm>
            <a:off x="1811338" y="6175375"/>
            <a:ext cx="280987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8" name="Equation" r:id="rId3" imgW="126720" imgH="177480" progId="Equation.DSMT4">
                    <p:embed/>
                  </p:oleObj>
                </mc:Choice>
                <mc:Fallback>
                  <p:oleObj name="Equation" r:id="rId3" imgW="126720" imgH="177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1338" y="6175375"/>
                          <a:ext cx="280987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9" name="Object 9"/>
            <p:cNvGraphicFramePr>
              <a:graphicFrameLocks noChangeAspect="1"/>
            </p:cNvGraphicFramePr>
            <p:nvPr/>
          </p:nvGraphicFramePr>
          <p:xfrm>
            <a:off x="2097088" y="3313113"/>
            <a:ext cx="242887" cy="2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9" name="Equation" r:id="rId5" imgW="126720" imgH="126720" progId="Equation.DSMT4">
                    <p:embed/>
                  </p:oleObj>
                </mc:Choice>
                <mc:Fallback>
                  <p:oleObj name="Equation" r:id="rId5" imgW="126720" imgH="1267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7088" y="3313113"/>
                          <a:ext cx="242887" cy="242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804863" y="5368925"/>
              <a:ext cx="3081337" cy="40957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Line 21"/>
            <p:cNvSpPr>
              <a:spLocks noChangeShapeType="1"/>
            </p:cNvSpPr>
            <p:nvPr/>
          </p:nvSpPr>
          <p:spPr bwMode="auto">
            <a:xfrm flipV="1">
              <a:off x="1727200" y="5856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25"/>
            <p:cNvSpPr>
              <a:spLocks noChangeArrowheads="1"/>
            </p:cNvSpPr>
            <p:nvPr/>
          </p:nvSpPr>
          <p:spPr bwMode="auto">
            <a:xfrm>
              <a:off x="804863" y="4962525"/>
              <a:ext cx="3081337" cy="40957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Rectangle 26"/>
            <p:cNvSpPr>
              <a:spLocks noChangeArrowheads="1"/>
            </p:cNvSpPr>
            <p:nvPr/>
          </p:nvSpPr>
          <p:spPr bwMode="auto">
            <a:xfrm>
              <a:off x="804863" y="4594225"/>
              <a:ext cx="3081337" cy="40957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0" name="Object 28"/>
            <p:cNvGraphicFramePr>
              <a:graphicFrameLocks noChangeAspect="1"/>
            </p:cNvGraphicFramePr>
            <p:nvPr/>
          </p:nvGraphicFramePr>
          <p:xfrm>
            <a:off x="3590925" y="58547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0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0925" y="58547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29"/>
            <p:cNvGraphicFramePr>
              <a:graphicFrameLocks noChangeAspect="1"/>
            </p:cNvGraphicFramePr>
            <p:nvPr/>
          </p:nvGraphicFramePr>
          <p:xfrm>
            <a:off x="3527425" y="40640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1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7425" y="40640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30"/>
            <p:cNvGraphicFramePr>
              <a:graphicFrameLocks noChangeAspect="1"/>
            </p:cNvGraphicFramePr>
            <p:nvPr/>
          </p:nvGraphicFramePr>
          <p:xfrm>
            <a:off x="3540125" y="53721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2" name="Equation" r:id="rId11" imgW="152280" imgH="228600" progId="Equation.DSMT4">
                    <p:embed/>
                  </p:oleObj>
                </mc:Choice>
                <mc:Fallback>
                  <p:oleObj name="Equation" r:id="rId11" imgW="152280" imgH="2286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0125" y="53721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3" name="Object 31"/>
            <p:cNvGraphicFramePr>
              <a:graphicFrameLocks noChangeAspect="1"/>
            </p:cNvGraphicFramePr>
            <p:nvPr/>
          </p:nvGraphicFramePr>
          <p:xfrm>
            <a:off x="3540125" y="49530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name="Equation" r:id="rId13" imgW="164880" imgH="228600" progId="Equation.DSMT4">
                    <p:embed/>
                  </p:oleObj>
                </mc:Choice>
                <mc:Fallback>
                  <p:oleObj name="Equation" r:id="rId13" imgW="164880" imgH="2286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0125" y="49530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Object 32"/>
            <p:cNvGraphicFramePr>
              <a:graphicFrameLocks noChangeAspect="1"/>
            </p:cNvGraphicFramePr>
            <p:nvPr/>
          </p:nvGraphicFramePr>
          <p:xfrm>
            <a:off x="3540125" y="45593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4" name="Equation" r:id="rId15" imgW="164880" imgH="228600" progId="Equation.DSMT4">
                    <p:embed/>
                  </p:oleObj>
                </mc:Choice>
                <mc:Fallback>
                  <p:oleObj name="Equation" r:id="rId15" imgW="164880" imgH="2286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0125" y="45593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4" name="Line 33"/>
            <p:cNvSpPr>
              <a:spLocks noChangeShapeType="1"/>
            </p:cNvSpPr>
            <p:nvPr/>
          </p:nvSpPr>
          <p:spPr bwMode="auto">
            <a:xfrm flipV="1">
              <a:off x="2197100" y="3733800"/>
              <a:ext cx="0" cy="46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35"/>
            <p:cNvSpPr>
              <a:spLocks noChangeShapeType="1"/>
            </p:cNvSpPr>
            <p:nvPr/>
          </p:nvSpPr>
          <p:spPr bwMode="auto">
            <a:xfrm>
              <a:off x="2197100" y="4267200"/>
              <a:ext cx="0" cy="2095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6"/>
            <p:cNvSpPr>
              <a:spLocks noChangeShapeType="1"/>
            </p:cNvSpPr>
            <p:nvPr/>
          </p:nvSpPr>
          <p:spPr bwMode="auto">
            <a:xfrm flipV="1">
              <a:off x="2235200" y="4078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37"/>
            <p:cNvSpPr>
              <a:spLocks/>
            </p:cNvSpPr>
            <p:nvPr/>
          </p:nvSpPr>
          <p:spPr bwMode="auto">
            <a:xfrm>
              <a:off x="2019300" y="6070600"/>
              <a:ext cx="165100" cy="90488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38"/>
            <p:cNvSpPr>
              <a:spLocks/>
            </p:cNvSpPr>
            <p:nvPr/>
          </p:nvSpPr>
          <p:spPr bwMode="auto">
            <a:xfrm rot="3980868" flipV="1">
              <a:off x="2221707" y="4280694"/>
              <a:ext cx="165100" cy="90487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5" name="Object 39"/>
            <p:cNvGraphicFramePr>
              <a:graphicFrameLocks noChangeAspect="1"/>
            </p:cNvGraphicFramePr>
            <p:nvPr/>
          </p:nvGraphicFramePr>
          <p:xfrm>
            <a:off x="2268538" y="3849688"/>
            <a:ext cx="24288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5" name="Equation" r:id="rId17" imgW="126720" imgH="177480" progId="Equation.DSMT4">
                    <p:embed/>
                  </p:oleObj>
                </mc:Choice>
                <mc:Fallback>
                  <p:oleObj name="Equation" r:id="rId17" imgW="126720" imgH="17748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538" y="3849688"/>
                          <a:ext cx="242887" cy="339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80" name="AutoShape 57"/>
          <p:cNvSpPr>
            <a:spLocks noChangeArrowheads="1"/>
          </p:cNvSpPr>
          <p:nvPr/>
        </p:nvSpPr>
        <p:spPr bwMode="auto">
          <a:xfrm>
            <a:off x="6146800" y="4933950"/>
            <a:ext cx="571500" cy="317500"/>
          </a:xfrm>
          <a:prstGeom prst="leftRightArrow">
            <a:avLst>
              <a:gd name="adj1" fmla="val 50000"/>
              <a:gd name="adj2" fmla="val 36000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2" name="Object 58"/>
          <p:cNvGraphicFramePr>
            <a:graphicFrameLocks noChangeAspect="1"/>
          </p:cNvGraphicFramePr>
          <p:nvPr/>
        </p:nvGraphicFramePr>
        <p:xfrm>
          <a:off x="4256088" y="1101725"/>
          <a:ext cx="35179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19" imgW="1650960" imgH="482400" progId="Equation.DSMT4">
                  <p:embed/>
                </p:oleObj>
              </mc:Choice>
              <mc:Fallback>
                <p:oleObj name="Equation" r:id="rId19" imgW="1650960" imgH="4824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1101725"/>
                        <a:ext cx="3517900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406705"/>
              </p:ext>
            </p:extLst>
          </p:nvPr>
        </p:nvGraphicFramePr>
        <p:xfrm>
          <a:off x="4889500" y="2389188"/>
          <a:ext cx="2381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21" imgW="1180800" imgH="253800" progId="Equation.DSMT4">
                  <p:embed/>
                </p:oleObj>
              </mc:Choice>
              <mc:Fallback>
                <p:oleObj name="Equation" r:id="rId21" imgW="1180800" imgH="2538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389188"/>
                        <a:ext cx="23812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141A799-7E43-17B8-4512-4C457D0EC31E}"/>
              </a:ext>
            </a:extLst>
          </p:cNvPr>
          <p:cNvGrpSpPr/>
          <p:nvPr/>
        </p:nvGrpSpPr>
        <p:grpSpPr>
          <a:xfrm>
            <a:off x="8599059" y="2754314"/>
            <a:ext cx="1338691" cy="3589337"/>
            <a:chOff x="7760859" y="2913064"/>
            <a:chExt cx="1338691" cy="3589337"/>
          </a:xfrm>
        </p:grpSpPr>
        <p:sp>
          <p:nvSpPr>
            <p:cNvPr id="14369" name="Line 40"/>
            <p:cNvSpPr>
              <a:spLocks noChangeShapeType="1"/>
            </p:cNvSpPr>
            <p:nvPr/>
          </p:nvSpPr>
          <p:spPr bwMode="auto">
            <a:xfrm>
              <a:off x="8211498" y="3908757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Oval 41"/>
            <p:cNvSpPr>
              <a:spLocks noChangeArrowheads="1"/>
            </p:cNvSpPr>
            <p:nvPr/>
          </p:nvSpPr>
          <p:spPr bwMode="auto">
            <a:xfrm>
              <a:off x="8159750" y="44958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42"/>
            <p:cNvSpPr>
              <a:spLocks noChangeArrowheads="1"/>
            </p:cNvSpPr>
            <p:nvPr/>
          </p:nvSpPr>
          <p:spPr bwMode="auto">
            <a:xfrm>
              <a:off x="8159750" y="4889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43"/>
            <p:cNvSpPr>
              <a:spLocks noChangeArrowheads="1"/>
            </p:cNvSpPr>
            <p:nvPr/>
          </p:nvSpPr>
          <p:spPr bwMode="auto">
            <a:xfrm>
              <a:off x="8159750" y="5270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44"/>
            <p:cNvSpPr>
              <a:spLocks noChangeArrowheads="1"/>
            </p:cNvSpPr>
            <p:nvPr/>
          </p:nvSpPr>
          <p:spPr bwMode="auto">
            <a:xfrm>
              <a:off x="8159750" y="57150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Line 45"/>
            <p:cNvSpPr>
              <a:spLocks noChangeShapeType="1"/>
            </p:cNvSpPr>
            <p:nvPr/>
          </p:nvSpPr>
          <p:spPr bwMode="auto">
            <a:xfrm>
              <a:off x="9048750" y="3924301"/>
              <a:ext cx="0" cy="2578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Oval 46"/>
            <p:cNvSpPr>
              <a:spLocks noChangeArrowheads="1"/>
            </p:cNvSpPr>
            <p:nvPr/>
          </p:nvSpPr>
          <p:spPr bwMode="auto">
            <a:xfrm>
              <a:off x="8997950" y="4508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Oval 47"/>
            <p:cNvSpPr>
              <a:spLocks noChangeArrowheads="1"/>
            </p:cNvSpPr>
            <p:nvPr/>
          </p:nvSpPr>
          <p:spPr bwMode="auto">
            <a:xfrm>
              <a:off x="8997950" y="49022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Oval 48"/>
            <p:cNvSpPr>
              <a:spLocks noChangeArrowheads="1"/>
            </p:cNvSpPr>
            <p:nvPr/>
          </p:nvSpPr>
          <p:spPr bwMode="auto">
            <a:xfrm>
              <a:off x="8997950" y="52832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Oval 49"/>
            <p:cNvSpPr>
              <a:spLocks noChangeArrowheads="1"/>
            </p:cNvSpPr>
            <p:nvPr/>
          </p:nvSpPr>
          <p:spPr bwMode="auto">
            <a:xfrm>
              <a:off x="8997950" y="57277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6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4161631"/>
                </p:ext>
              </p:extLst>
            </p:nvPr>
          </p:nvGraphicFramePr>
          <p:xfrm>
            <a:off x="8493125" y="2913064"/>
            <a:ext cx="2540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8" name="Equation" r:id="rId23" imgW="126720" imgH="126720" progId="Equation.DSMT4">
                    <p:embed/>
                  </p:oleObj>
                </mc:Choice>
                <mc:Fallback>
                  <p:oleObj name="Equation" r:id="rId23" imgW="126720" imgH="126720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93125" y="2913064"/>
                          <a:ext cx="25400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79" name="Line 51"/>
            <p:cNvSpPr>
              <a:spLocks noChangeShapeType="1"/>
            </p:cNvSpPr>
            <p:nvPr/>
          </p:nvSpPr>
          <p:spPr bwMode="auto">
            <a:xfrm flipV="1">
              <a:off x="8591550" y="3305176"/>
              <a:ext cx="0" cy="46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7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8378936"/>
                </p:ext>
              </p:extLst>
            </p:nvPr>
          </p:nvGraphicFramePr>
          <p:xfrm>
            <a:off x="8472488" y="5353051"/>
            <a:ext cx="376237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9" name="Equation" r:id="rId24" imgW="177480" imgH="228600" progId="Equation.DSMT4">
                    <p:embed/>
                  </p:oleObj>
                </mc:Choice>
                <mc:Fallback>
                  <p:oleObj name="Equation" r:id="rId24" imgW="177480" imgH="228600" progId="Equation.DSMT4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2488" y="5353051"/>
                          <a:ext cx="376237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8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3338799"/>
                </p:ext>
              </p:extLst>
            </p:nvPr>
          </p:nvGraphicFramePr>
          <p:xfrm>
            <a:off x="8472488" y="5924551"/>
            <a:ext cx="403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" name="Equation" r:id="rId26" imgW="190440" imgH="228600" progId="Equation.DSMT4">
                    <p:embed/>
                  </p:oleObj>
                </mc:Choice>
                <mc:Fallback>
                  <p:oleObj name="Equation" r:id="rId26" imgW="190440" imgH="228600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2488" y="5924551"/>
                          <a:ext cx="403225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8878932"/>
                </p:ext>
              </p:extLst>
            </p:nvPr>
          </p:nvGraphicFramePr>
          <p:xfrm>
            <a:off x="8421688" y="3981451"/>
            <a:ext cx="403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1" name="Equation" r:id="rId28" imgW="190440" imgH="228600" progId="Equation.DSMT4">
                    <p:embed/>
                  </p:oleObj>
                </mc:Choice>
                <mc:Fallback>
                  <p:oleObj name="Equation" r:id="rId28" imgW="190440" imgH="22860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1688" y="3981451"/>
                          <a:ext cx="403225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0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7460681"/>
                </p:ext>
              </p:extLst>
            </p:nvPr>
          </p:nvGraphicFramePr>
          <p:xfrm>
            <a:off x="8421688" y="4883151"/>
            <a:ext cx="403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2" name="Equation" r:id="rId30" imgW="190440" imgH="228600" progId="Equation.DSMT4">
                    <p:embed/>
                  </p:oleObj>
                </mc:Choice>
                <mc:Fallback>
                  <p:oleObj name="Equation" r:id="rId30" imgW="190440" imgH="228600" progId="Equation.DSMT4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1688" y="4883151"/>
                          <a:ext cx="403225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1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5949637"/>
                </p:ext>
              </p:extLst>
            </p:nvPr>
          </p:nvGraphicFramePr>
          <p:xfrm>
            <a:off x="8447088" y="4464051"/>
            <a:ext cx="376237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3" name="Equation" r:id="rId32" imgW="177480" imgH="228600" progId="Equation.DSMT4">
                    <p:embed/>
                  </p:oleObj>
                </mc:Choice>
                <mc:Fallback>
                  <p:oleObj name="Equation" r:id="rId32" imgW="177480" imgH="228600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47088" y="4464051"/>
                          <a:ext cx="376237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E850AA-53C5-DBCC-2A36-19EDD6BF22F0}"/>
                </a:ext>
              </a:extLst>
            </p:cNvPr>
            <p:cNvSpPr txBox="1"/>
            <p:nvPr/>
          </p:nvSpPr>
          <p:spPr>
            <a:xfrm>
              <a:off x="8163349" y="419735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B8DA50A-A58A-F088-BD2F-C7CC3B447753}"/>
                </a:ext>
              </a:extLst>
            </p:cNvPr>
            <p:cNvSpPr txBox="1"/>
            <p:nvPr/>
          </p:nvSpPr>
          <p:spPr>
            <a:xfrm>
              <a:off x="8808828" y="420833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43D5D7E-322D-FB11-F133-EB549DF9926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041845" y="4524632"/>
              <a:ext cx="0" cy="4324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D6A31229-07E1-22CF-FDAE-43291284B0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5059943"/>
                </p:ext>
              </p:extLst>
            </p:nvPr>
          </p:nvGraphicFramePr>
          <p:xfrm>
            <a:off x="7760859" y="4583629"/>
            <a:ext cx="235814" cy="306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4" name="Equation" r:id="rId34" imgW="126720" imgH="164880" progId="Equation.DSMT4">
                    <p:embed/>
                  </p:oleObj>
                </mc:Choice>
                <mc:Fallback>
                  <p:oleObj name="Equation" r:id="rId34" imgW="126720" imgH="164880" progId="Equation.DSMT4">
                    <p:embed/>
                    <p:pic>
                      <p:nvPicPr>
                        <p:cNvPr id="23" name="Object 22">
                          <a:extLst>
                            <a:ext uri="{FF2B5EF4-FFF2-40B4-BE49-F238E27FC236}">
                              <a16:creationId xmlns:a16="http://schemas.microsoft.com/office/drawing/2014/main" id="{5539878E-9ABF-735F-0F1E-371F1EACC3E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7760859" y="4583629"/>
                          <a:ext cx="235814" cy="3065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>
              <a:extLst>
                <a:ext uri="{FF2B5EF4-FFF2-40B4-BE49-F238E27FC236}">
                  <a16:creationId xmlns:a16="http://schemas.microsoft.com/office/drawing/2014/main" id="{56E6E52B-7B85-F155-274A-21DEAFF103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7309838"/>
                </p:ext>
              </p:extLst>
            </p:nvPr>
          </p:nvGraphicFramePr>
          <p:xfrm>
            <a:off x="7889147" y="4084210"/>
            <a:ext cx="277126" cy="323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5" name="Equation" r:id="rId36" imgW="152280" imgH="177480" progId="Equation.DSMT4">
                    <p:embed/>
                  </p:oleObj>
                </mc:Choice>
                <mc:Fallback>
                  <p:oleObj name="Equation" r:id="rId36" imgW="152280" imgH="177480" progId="Equation.DSMT4">
                    <p:embed/>
                    <p:pic>
                      <p:nvPicPr>
                        <p:cNvPr id="24" name="Object 23">
                          <a:extLst>
                            <a:ext uri="{FF2B5EF4-FFF2-40B4-BE49-F238E27FC236}">
                              <a16:creationId xmlns:a16="http://schemas.microsoft.com/office/drawing/2014/main" id="{1FADD9B6-95A1-A7A9-8D30-5507137B435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7"/>
                        <a:stretch>
                          <a:fillRect/>
                        </a:stretch>
                      </p:blipFill>
                      <p:spPr>
                        <a:xfrm>
                          <a:off x="7889147" y="4084210"/>
                          <a:ext cx="277126" cy="3233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95800" y="241301"/>
            <a:ext cx="29146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845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5" name="Rectangle 7"/>
          <p:cNvSpPr>
            <a:spLocks noChangeArrowheads="1"/>
          </p:cNvSpPr>
          <p:nvPr/>
        </p:nvSpPr>
        <p:spPr bwMode="auto">
          <a:xfrm>
            <a:off x="407989" y="901700"/>
            <a:ext cx="62595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a wave traveling in the 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 = -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 direction, we use:</a:t>
            </a:r>
          </a:p>
        </p:txBody>
      </p:sp>
      <p:graphicFrame>
        <p:nvGraphicFramePr>
          <p:cNvPr id="1843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571069"/>
              </p:ext>
            </p:extLst>
          </p:nvPr>
        </p:nvGraphicFramePr>
        <p:xfrm>
          <a:off x="3249613" y="1520825"/>
          <a:ext cx="38798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" imgW="1815840" imgH="482400" progId="Equation.DSMT4">
                  <p:embed/>
                </p:oleObj>
              </mc:Choice>
              <mc:Fallback>
                <p:oleObj name="Equation" r:id="rId3" imgW="181584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1520825"/>
                        <a:ext cx="3879850" cy="10318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566863" y="3181373"/>
            <a:ext cx="3116262" cy="3419452"/>
            <a:chOff x="830263" y="3022623"/>
            <a:chExt cx="3116262" cy="3419452"/>
          </a:xfrm>
        </p:grpSpPr>
        <p:graphicFrame>
          <p:nvGraphicFramePr>
            <p:cNvPr id="18435" name="Object 14"/>
            <p:cNvGraphicFramePr>
              <a:graphicFrameLocks noChangeAspect="1"/>
            </p:cNvGraphicFramePr>
            <p:nvPr/>
          </p:nvGraphicFramePr>
          <p:xfrm>
            <a:off x="1836738" y="6048375"/>
            <a:ext cx="280987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2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6738" y="6048375"/>
                          <a:ext cx="280987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6" name="Object 15"/>
            <p:cNvGraphicFramePr>
              <a:graphicFrameLocks noChangeAspect="1"/>
            </p:cNvGraphicFramePr>
            <p:nvPr/>
          </p:nvGraphicFramePr>
          <p:xfrm>
            <a:off x="1776721" y="3022623"/>
            <a:ext cx="96202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3" name="Equation" r:id="rId7" imgW="469800" imgH="164880" progId="Equation.DSMT4">
                    <p:embed/>
                  </p:oleObj>
                </mc:Choice>
                <mc:Fallback>
                  <p:oleObj name="Equation" r:id="rId7" imgW="469800" imgH="164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721" y="3022623"/>
                          <a:ext cx="962025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6" name="Rectangle 16"/>
            <p:cNvSpPr>
              <a:spLocks noChangeArrowheads="1"/>
            </p:cNvSpPr>
            <p:nvPr/>
          </p:nvSpPr>
          <p:spPr bwMode="auto">
            <a:xfrm>
              <a:off x="830263" y="5241925"/>
              <a:ext cx="3081337" cy="40957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17"/>
            <p:cNvSpPr>
              <a:spLocks noChangeShapeType="1"/>
            </p:cNvSpPr>
            <p:nvPr/>
          </p:nvSpPr>
          <p:spPr bwMode="auto">
            <a:xfrm flipH="1">
              <a:off x="1752600" y="5729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Rectangle 18"/>
            <p:cNvSpPr>
              <a:spLocks noChangeArrowheads="1"/>
            </p:cNvSpPr>
            <p:nvPr/>
          </p:nvSpPr>
          <p:spPr bwMode="auto">
            <a:xfrm>
              <a:off x="830263" y="4835525"/>
              <a:ext cx="3081337" cy="40957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Rectangle 19"/>
            <p:cNvSpPr>
              <a:spLocks noChangeArrowheads="1"/>
            </p:cNvSpPr>
            <p:nvPr/>
          </p:nvSpPr>
          <p:spPr bwMode="auto">
            <a:xfrm>
              <a:off x="830263" y="4467225"/>
              <a:ext cx="3081337" cy="409575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37" name="Object 20"/>
            <p:cNvGraphicFramePr>
              <a:graphicFrameLocks noChangeAspect="1"/>
            </p:cNvGraphicFramePr>
            <p:nvPr/>
          </p:nvGraphicFramePr>
          <p:xfrm>
            <a:off x="3616325" y="57277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4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6325" y="57277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21"/>
            <p:cNvGraphicFramePr>
              <a:graphicFrameLocks noChangeAspect="1"/>
            </p:cNvGraphicFramePr>
            <p:nvPr/>
          </p:nvGraphicFramePr>
          <p:xfrm>
            <a:off x="3552825" y="39370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" name="Equation" r:id="rId11" imgW="164880" imgH="228600" progId="Equation.DSMT4">
                    <p:embed/>
                  </p:oleObj>
                </mc:Choice>
                <mc:Fallback>
                  <p:oleObj name="Equation" r:id="rId11" imgW="16488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825" y="39370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22"/>
            <p:cNvGraphicFramePr>
              <a:graphicFrameLocks noChangeAspect="1"/>
            </p:cNvGraphicFramePr>
            <p:nvPr/>
          </p:nvGraphicFramePr>
          <p:xfrm>
            <a:off x="3565525" y="52451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6" name="Equation" r:id="rId12" imgW="152280" imgH="228600" progId="Equation.DSMT4">
                    <p:embed/>
                  </p:oleObj>
                </mc:Choice>
                <mc:Fallback>
                  <p:oleObj name="Equation" r:id="rId12" imgW="15228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5525" y="52451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23"/>
            <p:cNvGraphicFramePr>
              <a:graphicFrameLocks noChangeAspect="1"/>
            </p:cNvGraphicFramePr>
            <p:nvPr/>
          </p:nvGraphicFramePr>
          <p:xfrm>
            <a:off x="3565525" y="48260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7" name="Equation" r:id="rId14" imgW="164880" imgH="228600" progId="Equation.DSMT4">
                    <p:embed/>
                  </p:oleObj>
                </mc:Choice>
                <mc:Fallback>
                  <p:oleObj name="Equation" r:id="rId14" imgW="16488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5525" y="48260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24"/>
            <p:cNvGraphicFramePr>
              <a:graphicFrameLocks noChangeAspect="1"/>
            </p:cNvGraphicFramePr>
            <p:nvPr/>
          </p:nvGraphicFramePr>
          <p:xfrm>
            <a:off x="3565525" y="4432300"/>
            <a:ext cx="3302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name="Equation" r:id="rId16" imgW="164880" imgH="228600" progId="Equation.DSMT4">
                    <p:embed/>
                  </p:oleObj>
                </mc:Choice>
                <mc:Fallback>
                  <p:oleObj name="Equation" r:id="rId16" imgW="164880" imgH="228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5525" y="4432300"/>
                          <a:ext cx="3302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0" name="Line 25"/>
            <p:cNvSpPr>
              <a:spLocks noChangeShapeType="1"/>
            </p:cNvSpPr>
            <p:nvPr/>
          </p:nvSpPr>
          <p:spPr bwMode="auto">
            <a:xfrm>
              <a:off x="2222500" y="3415728"/>
              <a:ext cx="0" cy="46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6"/>
            <p:cNvSpPr>
              <a:spLocks noChangeShapeType="1"/>
            </p:cNvSpPr>
            <p:nvPr/>
          </p:nvSpPr>
          <p:spPr bwMode="auto">
            <a:xfrm>
              <a:off x="2222500" y="4140200"/>
              <a:ext cx="0" cy="2095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27"/>
            <p:cNvSpPr>
              <a:spLocks noChangeShapeType="1"/>
            </p:cNvSpPr>
            <p:nvPr/>
          </p:nvSpPr>
          <p:spPr bwMode="auto">
            <a:xfrm flipH="1">
              <a:off x="2260600" y="3951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28"/>
            <p:cNvSpPr>
              <a:spLocks/>
            </p:cNvSpPr>
            <p:nvPr/>
          </p:nvSpPr>
          <p:spPr bwMode="auto">
            <a:xfrm>
              <a:off x="2044700" y="5943600"/>
              <a:ext cx="165100" cy="90488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29"/>
            <p:cNvSpPr>
              <a:spLocks/>
            </p:cNvSpPr>
            <p:nvPr/>
          </p:nvSpPr>
          <p:spPr bwMode="auto">
            <a:xfrm rot="3980868" flipV="1">
              <a:off x="2247107" y="4153694"/>
              <a:ext cx="165100" cy="90487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2" name="Object 30"/>
            <p:cNvGraphicFramePr>
              <a:graphicFrameLocks noChangeAspect="1"/>
            </p:cNvGraphicFramePr>
            <p:nvPr/>
          </p:nvGraphicFramePr>
          <p:xfrm>
            <a:off x="2293938" y="3722688"/>
            <a:ext cx="24288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name="Equation" r:id="rId18" imgW="126720" imgH="177480" progId="Equation.DSMT4">
                    <p:embed/>
                  </p:oleObj>
                </mc:Choice>
                <mc:Fallback>
                  <p:oleObj name="Equation" r:id="rId18" imgW="126720" imgH="17748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3938" y="3722688"/>
                          <a:ext cx="242887" cy="339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76" name="AutoShape 48"/>
          <p:cNvSpPr>
            <a:spLocks noChangeArrowheads="1"/>
          </p:cNvSpPr>
          <p:nvPr/>
        </p:nvSpPr>
        <p:spPr bwMode="auto">
          <a:xfrm>
            <a:off x="6248400" y="4876800"/>
            <a:ext cx="571500" cy="317500"/>
          </a:xfrm>
          <a:prstGeom prst="leftRightArrow">
            <a:avLst>
              <a:gd name="adj1" fmla="val 50000"/>
              <a:gd name="adj2" fmla="val 36000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Text Box 49"/>
          <p:cNvSpPr txBox="1">
            <a:spLocks noChangeArrowheads="1"/>
          </p:cNvSpPr>
          <p:nvPr/>
        </p:nvSpPr>
        <p:spPr bwMode="auto">
          <a:xfrm>
            <a:off x="8027989" y="1698625"/>
            <a:ext cx="3402011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This is the situation for our incident wave.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4396DF6-A0AE-9D47-B815-17B358AE310A}"/>
              </a:ext>
            </a:extLst>
          </p:cNvPr>
          <p:cNvGrpSpPr/>
          <p:nvPr/>
        </p:nvGrpSpPr>
        <p:grpSpPr>
          <a:xfrm>
            <a:off x="8747897" y="2780356"/>
            <a:ext cx="1350626" cy="3627997"/>
            <a:chOff x="8159750" y="2874404"/>
            <a:chExt cx="1350626" cy="3627997"/>
          </a:xfrm>
        </p:grpSpPr>
        <p:sp>
          <p:nvSpPr>
            <p:cNvPr id="3" name="Line 40">
              <a:extLst>
                <a:ext uri="{FF2B5EF4-FFF2-40B4-BE49-F238E27FC236}">
                  <a16:creationId xmlns:a16="http://schemas.microsoft.com/office/drawing/2014/main" id="{53D83E5F-6B7F-48A7-4E0D-F28A845A0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1498" y="3908757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Oval 41">
              <a:extLst>
                <a:ext uri="{FF2B5EF4-FFF2-40B4-BE49-F238E27FC236}">
                  <a16:creationId xmlns:a16="http://schemas.microsoft.com/office/drawing/2014/main" id="{8CED4B50-6A78-820E-5CBA-A9DB6CBB1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44958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2">
              <a:extLst>
                <a:ext uri="{FF2B5EF4-FFF2-40B4-BE49-F238E27FC236}">
                  <a16:creationId xmlns:a16="http://schemas.microsoft.com/office/drawing/2014/main" id="{B96BA98A-6A53-00D5-DCC6-C230DCDDD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4889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43">
              <a:extLst>
                <a:ext uri="{FF2B5EF4-FFF2-40B4-BE49-F238E27FC236}">
                  <a16:creationId xmlns:a16="http://schemas.microsoft.com/office/drawing/2014/main" id="{81CAAD29-55AD-A655-A27C-6A59189BA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5270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44">
              <a:extLst>
                <a:ext uri="{FF2B5EF4-FFF2-40B4-BE49-F238E27FC236}">
                  <a16:creationId xmlns:a16="http://schemas.microsoft.com/office/drawing/2014/main" id="{A12B0598-D8E7-C36F-1185-F19B07402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9750" y="57150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5">
              <a:extLst>
                <a:ext uri="{FF2B5EF4-FFF2-40B4-BE49-F238E27FC236}">
                  <a16:creationId xmlns:a16="http://schemas.microsoft.com/office/drawing/2014/main" id="{AB11DAA3-4DF6-FF00-444A-46C78D9BA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48750" y="3924301"/>
              <a:ext cx="0" cy="2578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46">
              <a:extLst>
                <a:ext uri="{FF2B5EF4-FFF2-40B4-BE49-F238E27FC236}">
                  <a16:creationId xmlns:a16="http://schemas.microsoft.com/office/drawing/2014/main" id="{E616BD1B-AB2C-70DB-9D8B-0E1946CF5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4508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7">
              <a:extLst>
                <a:ext uri="{FF2B5EF4-FFF2-40B4-BE49-F238E27FC236}">
                  <a16:creationId xmlns:a16="http://schemas.microsoft.com/office/drawing/2014/main" id="{071DD928-2808-5D19-19B8-F4C413EC8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49022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8">
              <a:extLst>
                <a:ext uri="{FF2B5EF4-FFF2-40B4-BE49-F238E27FC236}">
                  <a16:creationId xmlns:a16="http://schemas.microsoft.com/office/drawing/2014/main" id="{5EAAF988-9DDD-13EB-F0DB-C8A613ADD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52832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9">
              <a:extLst>
                <a:ext uri="{FF2B5EF4-FFF2-40B4-BE49-F238E27FC236}">
                  <a16:creationId xmlns:a16="http://schemas.microsoft.com/office/drawing/2014/main" id="{99886517-B390-BC52-6DDE-1EF792DCD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7950" y="57277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" name="Object 50">
              <a:extLst>
                <a:ext uri="{FF2B5EF4-FFF2-40B4-BE49-F238E27FC236}">
                  <a16:creationId xmlns:a16="http://schemas.microsoft.com/office/drawing/2014/main" id="{4DA07075-F696-703A-6346-01CB91D7E8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0704282"/>
                </p:ext>
              </p:extLst>
            </p:nvPr>
          </p:nvGraphicFramePr>
          <p:xfrm>
            <a:off x="8467597" y="2874404"/>
            <a:ext cx="304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name="Equation" r:id="rId20" imgW="152280" imgH="164880" progId="Equation.DSMT4">
                    <p:embed/>
                  </p:oleObj>
                </mc:Choice>
                <mc:Fallback>
                  <p:oleObj name="Equation" r:id="rId20" imgW="152280" imgH="164880" progId="Equation.DSMT4">
                    <p:embed/>
                    <p:pic>
                      <p:nvPicPr>
                        <p:cNvPr id="56" name="Object 50">
                          <a:extLst>
                            <a:ext uri="{FF2B5EF4-FFF2-40B4-BE49-F238E27FC236}">
                              <a16:creationId xmlns:a16="http://schemas.microsoft.com/office/drawing/2014/main" id="{2FFF3F53-7056-86A8-5D09-D3408D85A4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7597" y="2874404"/>
                          <a:ext cx="304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51">
              <a:extLst>
                <a:ext uri="{FF2B5EF4-FFF2-40B4-BE49-F238E27FC236}">
                  <a16:creationId xmlns:a16="http://schemas.microsoft.com/office/drawing/2014/main" id="{C77F9A50-6B5A-23E7-CAC5-8AA56FC8B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1550" y="3305176"/>
              <a:ext cx="0" cy="46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" name="Object 52">
              <a:extLst>
                <a:ext uri="{FF2B5EF4-FFF2-40B4-BE49-F238E27FC236}">
                  <a16:creationId xmlns:a16="http://schemas.microsoft.com/office/drawing/2014/main" id="{F16C85A5-9AB9-C9D0-8F33-66577F0810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977005"/>
                </p:ext>
              </p:extLst>
            </p:nvPr>
          </p:nvGraphicFramePr>
          <p:xfrm>
            <a:off x="8472488" y="5430795"/>
            <a:ext cx="315627" cy="40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name="Equation" r:id="rId22" imgW="177480" imgH="228600" progId="Equation.DSMT4">
                    <p:embed/>
                  </p:oleObj>
                </mc:Choice>
                <mc:Fallback>
                  <p:oleObj name="Equation" r:id="rId22" imgW="177480" imgH="228600" progId="Equation.DSMT4">
                    <p:embed/>
                    <p:pic>
                      <p:nvPicPr>
                        <p:cNvPr id="58" name="Object 52">
                          <a:extLst>
                            <a:ext uri="{FF2B5EF4-FFF2-40B4-BE49-F238E27FC236}">
                              <a16:creationId xmlns:a16="http://schemas.microsoft.com/office/drawing/2014/main" id="{B3E15DF2-BB3A-BC75-7464-0CFD838BA5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2488" y="5430795"/>
                          <a:ext cx="315627" cy="40485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53">
              <a:extLst>
                <a:ext uri="{FF2B5EF4-FFF2-40B4-BE49-F238E27FC236}">
                  <a16:creationId xmlns:a16="http://schemas.microsoft.com/office/drawing/2014/main" id="{FC516927-7F61-3BE8-7353-F34C40EC4E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8556352"/>
                </p:ext>
              </p:extLst>
            </p:nvPr>
          </p:nvGraphicFramePr>
          <p:xfrm>
            <a:off x="8484845" y="6036279"/>
            <a:ext cx="335687" cy="40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2" name="Equation" r:id="rId24" imgW="190440" imgH="228600" progId="Equation.DSMT4">
                    <p:embed/>
                  </p:oleObj>
                </mc:Choice>
                <mc:Fallback>
                  <p:oleObj name="Equation" r:id="rId24" imgW="190440" imgH="228600" progId="Equation.DSMT4">
                    <p:embed/>
                    <p:pic>
                      <p:nvPicPr>
                        <p:cNvPr id="59" name="Object 53">
                          <a:extLst>
                            <a:ext uri="{FF2B5EF4-FFF2-40B4-BE49-F238E27FC236}">
                              <a16:creationId xmlns:a16="http://schemas.microsoft.com/office/drawing/2014/main" id="{C373B4B1-CA2E-BACB-C5A8-DB620445B5D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84845" y="6036279"/>
                          <a:ext cx="335687" cy="4017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54">
              <a:extLst>
                <a:ext uri="{FF2B5EF4-FFF2-40B4-BE49-F238E27FC236}">
                  <a16:creationId xmlns:a16="http://schemas.microsoft.com/office/drawing/2014/main" id="{D5246668-C4EE-1A1B-EFFB-72C08FFC7A8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9903482"/>
                </p:ext>
              </p:extLst>
            </p:nvPr>
          </p:nvGraphicFramePr>
          <p:xfrm>
            <a:off x="8458759" y="3923270"/>
            <a:ext cx="333106" cy="398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name="Equation" r:id="rId26" imgW="190440" imgH="228600" progId="Equation.DSMT4">
                    <p:embed/>
                  </p:oleObj>
                </mc:Choice>
                <mc:Fallback>
                  <p:oleObj name="Equation" r:id="rId26" imgW="190440" imgH="228600" progId="Equation.DSMT4">
                    <p:embed/>
                    <p:pic>
                      <p:nvPicPr>
                        <p:cNvPr id="60" name="Object 54">
                          <a:extLst>
                            <a:ext uri="{FF2B5EF4-FFF2-40B4-BE49-F238E27FC236}">
                              <a16:creationId xmlns:a16="http://schemas.microsoft.com/office/drawing/2014/main" id="{ECF1A9EA-6B9E-5B6E-C14C-5A092962F03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8759" y="3923270"/>
                          <a:ext cx="333106" cy="3986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55">
              <a:extLst>
                <a:ext uri="{FF2B5EF4-FFF2-40B4-BE49-F238E27FC236}">
                  <a16:creationId xmlns:a16="http://schemas.microsoft.com/office/drawing/2014/main" id="{B5AFAE8B-9053-ED6B-BCD9-20344163DF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0599511"/>
                </p:ext>
              </p:extLst>
            </p:nvPr>
          </p:nvGraphicFramePr>
          <p:xfrm>
            <a:off x="8458756" y="4952321"/>
            <a:ext cx="345431" cy="413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4" name="Equation" r:id="rId28" imgW="190440" imgH="228600" progId="Equation.DSMT4">
                    <p:embed/>
                  </p:oleObj>
                </mc:Choice>
                <mc:Fallback>
                  <p:oleObj name="Equation" r:id="rId28" imgW="190440" imgH="228600" progId="Equation.DSMT4">
                    <p:embed/>
                    <p:pic>
                      <p:nvPicPr>
                        <p:cNvPr id="61" name="Object 55">
                          <a:extLst>
                            <a:ext uri="{FF2B5EF4-FFF2-40B4-BE49-F238E27FC236}">
                              <a16:creationId xmlns:a16="http://schemas.microsoft.com/office/drawing/2014/main" id="{D16437DD-18E2-5B56-FBFC-02D892DFA7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8756" y="4952321"/>
                          <a:ext cx="345431" cy="4134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56">
              <a:extLst>
                <a:ext uri="{FF2B5EF4-FFF2-40B4-BE49-F238E27FC236}">
                  <a16:creationId xmlns:a16="http://schemas.microsoft.com/office/drawing/2014/main" id="{76FC781B-112C-CA38-5B86-3358BC9F8D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0633223"/>
                </p:ext>
              </p:extLst>
            </p:nvPr>
          </p:nvGraphicFramePr>
          <p:xfrm>
            <a:off x="8447088" y="4534931"/>
            <a:ext cx="306529" cy="393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5" name="Equation" r:id="rId30" imgW="177480" imgH="228600" progId="Equation.DSMT4">
                    <p:embed/>
                  </p:oleObj>
                </mc:Choice>
                <mc:Fallback>
                  <p:oleObj name="Equation" r:id="rId30" imgW="177480" imgH="228600" progId="Equation.DSMT4">
                    <p:embed/>
                    <p:pic>
                      <p:nvPicPr>
                        <p:cNvPr id="62" name="Object 56">
                          <a:extLst>
                            <a:ext uri="{FF2B5EF4-FFF2-40B4-BE49-F238E27FC236}">
                              <a16:creationId xmlns:a16="http://schemas.microsoft.com/office/drawing/2014/main" id="{2AC1EF84-6BFB-E1BB-FA4B-791CD2DACCE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47088" y="4534931"/>
                          <a:ext cx="306529" cy="3931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4412B1-DA32-6961-7CA4-FDDC9D0F3DC4}"/>
                </a:ext>
              </a:extLst>
            </p:cNvPr>
            <p:cNvSpPr txBox="1"/>
            <p:nvPr/>
          </p:nvSpPr>
          <p:spPr>
            <a:xfrm>
              <a:off x="8699152" y="41580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47E2441-A612-5ED8-6E60-2D0E6744520E}"/>
                </a:ext>
              </a:extLst>
            </p:cNvPr>
            <p:cNvSpPr txBox="1"/>
            <p:nvPr/>
          </p:nvSpPr>
          <p:spPr>
            <a:xfrm>
              <a:off x="8246081" y="414363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8F446CE-F609-13FE-CFAC-C417C841469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87248" y="4720280"/>
              <a:ext cx="0" cy="4324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5539878E-9ABF-735F-0F1E-371F1EACC3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4886477"/>
                </p:ext>
              </p:extLst>
            </p:nvPr>
          </p:nvGraphicFramePr>
          <p:xfrm>
            <a:off x="9274562" y="4741177"/>
            <a:ext cx="235814" cy="306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name="Equation" r:id="rId32" imgW="126720" imgH="164880" progId="Equation.DSMT4">
                    <p:embed/>
                  </p:oleObj>
                </mc:Choice>
                <mc:Fallback>
                  <p:oleObj name="Equation" r:id="rId32" imgW="126720" imgH="164880" progId="Equation.DSMT4">
                    <p:embed/>
                    <p:pic>
                      <p:nvPicPr>
                        <p:cNvPr id="163842" name="Object 163841">
                          <a:extLst>
                            <a:ext uri="{FF2B5EF4-FFF2-40B4-BE49-F238E27FC236}">
                              <a16:creationId xmlns:a16="http://schemas.microsoft.com/office/drawing/2014/main" id="{BB3AA96E-A0C1-0728-4B38-3E72D1A2EBB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9274562" y="4741177"/>
                          <a:ext cx="235814" cy="3065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>
              <a:extLst>
                <a:ext uri="{FF2B5EF4-FFF2-40B4-BE49-F238E27FC236}">
                  <a16:creationId xmlns:a16="http://schemas.microsoft.com/office/drawing/2014/main" id="{1FADD9B6-95A1-A7A9-8D30-5507137B43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66823"/>
                </p:ext>
              </p:extLst>
            </p:nvPr>
          </p:nvGraphicFramePr>
          <p:xfrm>
            <a:off x="9231400" y="4190958"/>
            <a:ext cx="277126" cy="323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name="Equation" r:id="rId34" imgW="152280" imgH="177480" progId="Equation.DSMT4">
                    <p:embed/>
                  </p:oleObj>
                </mc:Choice>
                <mc:Fallback>
                  <p:oleObj name="Equation" r:id="rId34" imgW="152280" imgH="177480" progId="Equation.DSMT4">
                    <p:embed/>
                    <p:pic>
                      <p:nvPicPr>
                        <p:cNvPr id="163843" name="Object 163842">
                          <a:extLst>
                            <a:ext uri="{FF2B5EF4-FFF2-40B4-BE49-F238E27FC236}">
                              <a16:creationId xmlns:a16="http://schemas.microsoft.com/office/drawing/2014/main" id="{9F7A11BF-3112-273D-09E6-41798272443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9231400" y="4190958"/>
                          <a:ext cx="277126" cy="3233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754325"/>
              </p:ext>
            </p:extLst>
          </p:nvPr>
        </p:nvGraphicFramePr>
        <p:xfrm>
          <a:off x="5345113" y="930275"/>
          <a:ext cx="1452562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698400" imgH="888840" progId="Equation.DSMT4">
                  <p:embed/>
                </p:oleObj>
              </mc:Choice>
              <mc:Fallback>
                <p:oleObj name="Equation" r:id="rId3" imgW="698400" imgH="8888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930275"/>
                        <a:ext cx="1452562" cy="1847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44"/>
          <p:cNvSpPr>
            <a:spLocks noChangeArrowheads="1"/>
          </p:cNvSpPr>
          <p:nvPr/>
        </p:nvSpPr>
        <p:spPr bwMode="auto">
          <a:xfrm>
            <a:off x="1319829" y="244335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536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4878"/>
              </p:ext>
            </p:extLst>
          </p:nvPr>
        </p:nvGraphicFramePr>
        <p:xfrm>
          <a:off x="2230439" y="2978268"/>
          <a:ext cx="2252661" cy="58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1168200" imgH="304560" progId="Equation.DSMT4">
                  <p:embed/>
                </p:oleObj>
              </mc:Choice>
              <mc:Fallback>
                <p:oleObj name="Equation" r:id="rId5" imgW="1168200" imgH="30456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9" y="2978268"/>
                        <a:ext cx="2252661" cy="5888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Rectangle 46"/>
          <p:cNvSpPr>
            <a:spLocks noChangeArrowheads="1"/>
          </p:cNvSpPr>
          <p:nvPr/>
        </p:nvSpPr>
        <p:spPr bwMode="auto">
          <a:xfrm>
            <a:off x="3028951" y="4028554"/>
            <a:ext cx="5270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15364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72333"/>
              </p:ext>
            </p:extLst>
          </p:nvPr>
        </p:nvGraphicFramePr>
        <p:xfrm>
          <a:off x="3652839" y="4698203"/>
          <a:ext cx="1744661" cy="50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9" y="4698203"/>
                        <a:ext cx="1744661" cy="500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830846"/>
              </p:ext>
            </p:extLst>
          </p:nvPr>
        </p:nvGraphicFramePr>
        <p:xfrm>
          <a:off x="5487206" y="5947245"/>
          <a:ext cx="2304244" cy="588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9" imgW="1143000" imgH="291960" progId="Equation.DSMT4">
                  <p:embed/>
                </p:oleObj>
              </mc:Choice>
              <mc:Fallback>
                <p:oleObj name="Equation" r:id="rId9" imgW="1143000" imgH="29196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206" y="5947245"/>
                        <a:ext cx="2304244" cy="588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50"/>
          <p:cNvSpPr>
            <a:spLocks noChangeArrowheads="1"/>
          </p:cNvSpPr>
          <p:nvPr/>
        </p:nvSpPr>
        <p:spPr bwMode="auto">
          <a:xfrm>
            <a:off x="4740348" y="5578996"/>
            <a:ext cx="3015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2956685" y="3987872"/>
            <a:ext cx="812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163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926973"/>
              </p:ext>
            </p:extLst>
          </p:nvPr>
        </p:nvGraphicFramePr>
        <p:xfrm>
          <a:off x="2419350" y="2601913"/>
          <a:ext cx="81422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4927320" imgH="558720" progId="Equation.DSMT4">
                  <p:embed/>
                </p:oleObj>
              </mc:Choice>
              <mc:Fallback>
                <p:oleObj name="Equation" r:id="rId3" imgW="4927320" imgH="558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601913"/>
                        <a:ext cx="8142288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950655"/>
              </p:ext>
            </p:extLst>
          </p:nvPr>
        </p:nvGraphicFramePr>
        <p:xfrm>
          <a:off x="3721930" y="4520617"/>
          <a:ext cx="2148598" cy="4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5" imgW="1295280" imgH="291960" progId="Equation.DSMT4">
                  <p:embed/>
                </p:oleObj>
              </mc:Choice>
              <mc:Fallback>
                <p:oleObj name="Equation" r:id="rId5" imgW="1295280" imgH="291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930" y="4520617"/>
                        <a:ext cx="2148598" cy="491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574249" y="1303624"/>
            <a:ext cx="21943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Snell’s law: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1638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898513"/>
              </p:ext>
            </p:extLst>
          </p:nvPr>
        </p:nvGraphicFramePr>
        <p:xfrm>
          <a:off x="2856032" y="1228823"/>
          <a:ext cx="22907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032" y="1228823"/>
                        <a:ext cx="22907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985418" y="2084295"/>
            <a:ext cx="19797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graphicFrame>
        <p:nvGraphicFramePr>
          <p:cNvPr id="1638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25435"/>
              </p:ext>
            </p:extLst>
          </p:nvPr>
        </p:nvGraphicFramePr>
        <p:xfrm>
          <a:off x="5578595" y="1252729"/>
          <a:ext cx="14255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9" imgW="863280" imgH="304560" progId="Equation.DSMT4">
                  <p:embed/>
                </p:oleObj>
              </mc:Choice>
              <mc:Fallback>
                <p:oleObj name="Equation" r:id="rId9" imgW="86328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595" y="1252729"/>
                        <a:ext cx="14255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313916" y="5345445"/>
            <a:ext cx="16815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 we have:</a:t>
            </a: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644320"/>
              </p:ext>
            </p:extLst>
          </p:nvPr>
        </p:nvGraphicFramePr>
        <p:xfrm>
          <a:off x="8461472" y="5850151"/>
          <a:ext cx="1700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472" y="5850151"/>
                        <a:ext cx="1700213" cy="508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423940" y="1175508"/>
            <a:ext cx="1966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 we have:</a:t>
            </a:r>
          </a:p>
        </p:txBody>
      </p:sp>
      <p:graphicFrame>
        <p:nvGraphicFramePr>
          <p:cNvPr id="174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262033"/>
              </p:ext>
            </p:extLst>
          </p:nvPr>
        </p:nvGraphicFramePr>
        <p:xfrm>
          <a:off x="3299016" y="4573422"/>
          <a:ext cx="2138363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1028520" imgH="888840" progId="Equation.DSMT4">
                  <p:embed/>
                </p:oleObj>
              </mc:Choice>
              <mc:Fallback>
                <p:oleObj name="Equation" r:id="rId3" imgW="1028520" imgH="888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016" y="4573422"/>
                        <a:ext cx="2138363" cy="1847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760761"/>
              </p:ext>
            </p:extLst>
          </p:nvPr>
        </p:nvGraphicFramePr>
        <p:xfrm>
          <a:off x="3284538" y="1644663"/>
          <a:ext cx="5281612" cy="17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2768400" imgH="914400" progId="Equation.DSMT4">
                  <p:embed/>
                </p:oleObj>
              </mc:Choice>
              <mc:Fallback>
                <p:oleObj name="Equation" r:id="rId5" imgW="2768400" imgH="914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1644663"/>
                        <a:ext cx="5281612" cy="1743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174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01074"/>
              </p:ext>
            </p:extLst>
          </p:nvPr>
        </p:nvGraphicFramePr>
        <p:xfrm>
          <a:off x="7175500" y="5051425"/>
          <a:ext cx="1925638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7" imgW="927000" imgH="660240" progId="Equation.DSMT4">
                  <p:embed/>
                </p:oleObj>
              </mc:Choice>
              <mc:Fallback>
                <p:oleObj name="Equation" r:id="rId7" imgW="9270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5051425"/>
                        <a:ext cx="1925638" cy="13731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56212" y="4117833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General Medium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71969" y="41324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Free-space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A6BDF1F-A435-CF8F-71A0-0B11CE149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187849"/>
              </p:ext>
            </p:extLst>
          </p:nvPr>
        </p:nvGraphicFramePr>
        <p:xfrm>
          <a:off x="6491288" y="4564063"/>
          <a:ext cx="306705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9" imgW="2552400" imgH="291960" progId="Equation.DSMT4">
                  <p:embed/>
                </p:oleObj>
              </mc:Choice>
              <mc:Fallback>
                <p:oleObj name="Equation" r:id="rId9" imgW="25524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91288" y="4564063"/>
                        <a:ext cx="3067050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49539" y="190501"/>
            <a:ext cx="69183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Source</a:t>
            </a:r>
          </a:p>
        </p:txBody>
      </p:sp>
      <p:sp>
        <p:nvSpPr>
          <p:cNvPr id="1946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05815"/>
              </p:ext>
            </p:extLst>
          </p:nvPr>
        </p:nvGraphicFramePr>
        <p:xfrm>
          <a:off x="1557338" y="3871913"/>
          <a:ext cx="51244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2590560" imgH="279360" progId="Equation.DSMT4">
                  <p:embed/>
                </p:oleObj>
              </mc:Choice>
              <mc:Fallback>
                <p:oleObj name="Equation" r:id="rId3" imgW="2590560" imgH="2793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871913"/>
                        <a:ext cx="512445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254264"/>
              </p:ext>
            </p:extLst>
          </p:nvPr>
        </p:nvGraphicFramePr>
        <p:xfrm>
          <a:off x="3492500" y="4800600"/>
          <a:ext cx="32448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5" imgW="1765080" imgH="482400" progId="Equation.DSMT4">
                  <p:embed/>
                </p:oleObj>
              </mc:Choice>
              <mc:Fallback>
                <p:oleObj name="Equation" r:id="rId5" imgW="1765080" imgH="4824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800600"/>
                        <a:ext cx="324485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683513"/>
              </p:ext>
            </p:extLst>
          </p:nvPr>
        </p:nvGraphicFramePr>
        <p:xfrm>
          <a:off x="7899400" y="4887914"/>
          <a:ext cx="22685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9400" y="4887914"/>
                        <a:ext cx="22685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55914" y="937859"/>
            <a:ext cx="7377440" cy="2365855"/>
            <a:chOff x="2855914" y="937859"/>
            <a:chExt cx="7377440" cy="2365855"/>
          </a:xfrm>
        </p:grpSpPr>
        <p:sp>
          <p:nvSpPr>
            <p:cNvPr id="19475" name="Line 2"/>
            <p:cNvSpPr>
              <a:spLocks noChangeShapeType="1"/>
            </p:cNvSpPr>
            <p:nvPr/>
          </p:nvSpPr>
          <p:spPr bwMode="auto">
            <a:xfrm flipV="1">
              <a:off x="5911851" y="1231470"/>
              <a:ext cx="2184400" cy="12188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800827"/>
                </p:ext>
              </p:extLst>
            </p:nvPr>
          </p:nvGraphicFramePr>
          <p:xfrm>
            <a:off x="9564689" y="2372585"/>
            <a:ext cx="207962" cy="226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3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64689" y="2372585"/>
                          <a:ext cx="207962" cy="2269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768278"/>
                </p:ext>
              </p:extLst>
            </p:nvPr>
          </p:nvGraphicFramePr>
          <p:xfrm>
            <a:off x="5816601" y="937859"/>
            <a:ext cx="203200" cy="203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" name="Equation" r:id="rId11" imgW="126720" imgH="126720" progId="Equation.DSMT4">
                    <p:embed/>
                  </p:oleObj>
                </mc:Choice>
                <mc:Fallback>
                  <p:oleObj name="Equation" r:id="rId11" imgW="126720" imgH="1267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6601" y="937859"/>
                          <a:ext cx="203200" cy="203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6" name="Line 10"/>
            <p:cNvSpPr>
              <a:spLocks noChangeShapeType="1"/>
            </p:cNvSpPr>
            <p:nvPr/>
          </p:nvSpPr>
          <p:spPr bwMode="auto">
            <a:xfrm>
              <a:off x="8012114" y="1069587"/>
              <a:ext cx="227012" cy="36503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5442480"/>
                </p:ext>
              </p:extLst>
            </p:nvPr>
          </p:nvGraphicFramePr>
          <p:xfrm>
            <a:off x="4972051" y="1923440"/>
            <a:ext cx="417512" cy="487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5" name="Equation" r:id="rId13" imgW="177480" imgH="203040" progId="Equation.DSMT4">
                    <p:embed/>
                  </p:oleObj>
                </mc:Choice>
                <mc:Fallback>
                  <p:oleObj name="Equation" r:id="rId13" imgW="177480" imgH="20304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051" y="1923440"/>
                          <a:ext cx="417512" cy="487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7" name="Line 12"/>
            <p:cNvSpPr>
              <a:spLocks noChangeShapeType="1"/>
            </p:cNvSpPr>
            <p:nvPr/>
          </p:nvSpPr>
          <p:spPr bwMode="auto">
            <a:xfrm rot="896160" flipH="1">
              <a:off x="6853239" y="1696486"/>
              <a:ext cx="279400" cy="29361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13"/>
            <p:cNvSpPr>
              <a:spLocks noChangeShapeType="1"/>
            </p:cNvSpPr>
            <p:nvPr/>
          </p:nvSpPr>
          <p:spPr bwMode="auto">
            <a:xfrm rot="903083">
              <a:off x="7092951" y="1534603"/>
              <a:ext cx="344487" cy="33011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14"/>
            <p:cNvSpPr>
              <a:spLocks noChangeShapeType="1"/>
            </p:cNvSpPr>
            <p:nvPr/>
          </p:nvSpPr>
          <p:spPr bwMode="auto">
            <a:xfrm rot="903083">
              <a:off x="7042151" y="1559997"/>
              <a:ext cx="344487" cy="33011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15"/>
            <p:cNvSpPr>
              <a:spLocks noChangeShapeType="1"/>
            </p:cNvSpPr>
            <p:nvPr/>
          </p:nvSpPr>
          <p:spPr bwMode="auto">
            <a:xfrm rot="903083">
              <a:off x="6991351" y="1585390"/>
              <a:ext cx="344487" cy="33011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4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1975594"/>
                </p:ext>
              </p:extLst>
            </p:nvPr>
          </p:nvGraphicFramePr>
          <p:xfrm>
            <a:off x="7820026" y="1701248"/>
            <a:ext cx="612775" cy="5031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6" name="Equation" r:id="rId15" imgW="291960" imgH="241200" progId="Equation.DSMT4">
                    <p:embed/>
                  </p:oleObj>
                </mc:Choice>
                <mc:Fallback>
                  <p:oleObj name="Equation" r:id="rId15" imgW="291960" imgH="2412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0026" y="1701248"/>
                          <a:ext cx="612775" cy="5031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1" name="Rectangle 17"/>
            <p:cNvSpPr>
              <a:spLocks noChangeArrowheads="1"/>
            </p:cNvSpPr>
            <p:nvPr/>
          </p:nvSpPr>
          <p:spPr bwMode="auto">
            <a:xfrm>
              <a:off x="2855914" y="2485268"/>
              <a:ext cx="6116637" cy="80306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18"/>
            <p:cNvSpPr>
              <a:spLocks noChangeShapeType="1"/>
            </p:cNvSpPr>
            <p:nvPr/>
          </p:nvSpPr>
          <p:spPr bwMode="auto">
            <a:xfrm>
              <a:off x="9026526" y="2470984"/>
              <a:ext cx="3968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5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1711859"/>
                </p:ext>
              </p:extLst>
            </p:nvPr>
          </p:nvGraphicFramePr>
          <p:xfrm>
            <a:off x="8361364" y="988646"/>
            <a:ext cx="298450" cy="441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7" name="Equation" r:id="rId17" imgW="152280" imgH="228600" progId="Equation.DSMT4">
                    <p:embed/>
                  </p:oleObj>
                </mc:Choice>
                <mc:Fallback>
                  <p:oleObj name="Equation" r:id="rId17" imgW="15228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1364" y="988646"/>
                          <a:ext cx="298450" cy="4412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3" name="Line 20"/>
            <p:cNvSpPr>
              <a:spLocks noChangeShapeType="1"/>
            </p:cNvSpPr>
            <p:nvPr/>
          </p:nvSpPr>
          <p:spPr bwMode="auto">
            <a:xfrm flipV="1">
              <a:off x="5911851" y="1256863"/>
              <a:ext cx="0" cy="1180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Line 21"/>
            <p:cNvSpPr>
              <a:spLocks noChangeShapeType="1"/>
            </p:cNvSpPr>
            <p:nvPr/>
          </p:nvSpPr>
          <p:spPr bwMode="auto">
            <a:xfrm flipV="1">
              <a:off x="5619751" y="2475746"/>
              <a:ext cx="63023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32"/>
            <p:cNvSpPr>
              <a:spLocks noChangeShapeType="1"/>
            </p:cNvSpPr>
            <p:nvPr/>
          </p:nvSpPr>
          <p:spPr bwMode="auto">
            <a:xfrm>
              <a:off x="7593014" y="1521907"/>
              <a:ext cx="112712" cy="19362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474" name="Straight Connector 29"/>
            <p:cNvCxnSpPr>
              <a:cxnSpLocks noChangeShapeType="1"/>
            </p:cNvCxnSpPr>
            <p:nvPr/>
          </p:nvCxnSpPr>
          <p:spPr bwMode="auto">
            <a:xfrm>
              <a:off x="2857949" y="3303714"/>
              <a:ext cx="6110344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8A4BB85E-66F4-0F84-49A1-0D445BC0E0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1133644"/>
                </p:ext>
              </p:extLst>
            </p:nvPr>
          </p:nvGraphicFramePr>
          <p:xfrm>
            <a:off x="8788400" y="1430337"/>
            <a:ext cx="1444954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8" name="Equation" r:id="rId19" imgW="1079280" imgH="304560" progId="Equation.DSMT4">
                    <p:embed/>
                  </p:oleObj>
                </mc:Choice>
                <mc:Fallback>
                  <p:oleObj name="Equation" r:id="rId19" imgW="107928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788400" y="1430337"/>
                          <a:ext cx="1444954" cy="4079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370896"/>
                </p:ext>
              </p:extLst>
            </p:nvPr>
          </p:nvGraphicFramePr>
          <p:xfrm>
            <a:off x="8932863" y="1000125"/>
            <a:ext cx="1184275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9" name="Equation" r:id="rId21" imgW="1184212" imgH="435864" progId="Equation.DSMT4">
                    <p:embed/>
                  </p:oleObj>
                </mc:Choice>
                <mc:Fallback>
                  <p:oleObj name="Equation" r:id="rId21" imgW="1184212" imgH="43586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8932863" y="1000125"/>
                          <a:ext cx="1184275" cy="436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67138" y="255589"/>
            <a:ext cx="44434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Text Box 54"/>
          <p:cNvSpPr txBox="1">
            <a:spLocks noChangeArrowheads="1"/>
          </p:cNvSpPr>
          <p:nvPr/>
        </p:nvSpPr>
        <p:spPr bwMode="auto">
          <a:xfrm>
            <a:off x="729049" y="1214415"/>
            <a:ext cx="109110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use reciprocity to calculate the far field of a </a:t>
            </a:r>
            <a:r>
              <a:rPr lang="en-US" sz="2000" b="0" dirty="0">
                <a:solidFill>
                  <a:srgbClr val="FF0000"/>
                </a:solidFill>
              </a:rPr>
              <a:t>rectangular patch </a:t>
            </a:r>
            <a:r>
              <a:rPr lang="en-US" sz="2000" b="0" dirty="0">
                <a:solidFill>
                  <a:srgbClr val="0000FF"/>
                </a:solidFill>
              </a:rPr>
              <a:t>using the </a:t>
            </a:r>
            <a:r>
              <a:rPr lang="en-US" sz="2000" b="0" dirty="0">
                <a:solidFill>
                  <a:srgbClr val="FF0000"/>
                </a:solidFill>
              </a:rPr>
              <a:t>electric-current model</a:t>
            </a:r>
            <a:r>
              <a:rPr lang="en-US" sz="2000" b="0" dirty="0">
                <a:solidFill>
                  <a:srgbClr val="0000FF"/>
                </a:solidFill>
              </a:rPr>
              <a:t>, assuming an </a:t>
            </a:r>
            <a:r>
              <a:rPr lang="en-US" sz="2000" b="0" dirty="0">
                <a:solidFill>
                  <a:srgbClr val="FF0000"/>
                </a:solidFill>
              </a:rPr>
              <a:t>infinite substrate.</a:t>
            </a:r>
          </a:p>
        </p:txBody>
      </p:sp>
      <p:sp>
        <p:nvSpPr>
          <p:cNvPr id="32777" name="Text Box 55"/>
          <p:cNvSpPr txBox="1">
            <a:spLocks noChangeArrowheads="1"/>
          </p:cNvSpPr>
          <p:nvPr/>
        </p:nvSpPr>
        <p:spPr bwMode="auto">
          <a:xfrm>
            <a:off x="1240900" y="2543140"/>
            <a:ext cx="9806039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Review of reciprocity to calculate the far field.</a:t>
            </a:r>
          </a:p>
          <a:p>
            <a:pPr marL="171450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Far field of horizontal electric dipole in the </a:t>
            </a:r>
            <a:r>
              <a:rPr lang="en-US" sz="2000" b="0" i="1" dirty="0">
                <a:latin typeface="Times New Roman" pitchFamily="18" charset="0"/>
              </a:rPr>
              <a:t>x</a:t>
            </a:r>
            <a:r>
              <a:rPr lang="en-US" sz="2000" b="0" dirty="0"/>
              <a:t> direction (hex) on top of a grounded the substrate.</a:t>
            </a:r>
          </a:p>
          <a:p>
            <a:pPr marL="171450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Far field of dominant mode of rectangular patch, using the electric current model and infinite substrate.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Source: TEN</a:t>
            </a:r>
          </a:p>
        </p:txBody>
      </p:sp>
      <p:sp>
        <p:nvSpPr>
          <p:cNvPr id="2049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7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843886"/>
              </p:ext>
            </p:extLst>
          </p:nvPr>
        </p:nvGraphicFramePr>
        <p:xfrm>
          <a:off x="5254625" y="3738563"/>
          <a:ext cx="158273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3" imgW="736600" imgH="228600" progId="Equation.3">
                  <p:embed/>
                </p:oleObj>
              </mc:Choice>
              <mc:Fallback>
                <p:oleObj name="Equation" r:id="rId3" imgW="736600" imgH="2286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3738563"/>
                        <a:ext cx="1582738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58"/>
          <p:cNvGraphicFramePr>
            <a:graphicFrameLocks noChangeAspect="1"/>
          </p:cNvGraphicFramePr>
          <p:nvPr/>
        </p:nvGraphicFramePr>
        <p:xfrm>
          <a:off x="5046663" y="4467225"/>
          <a:ext cx="20177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5" imgW="1016000" imgH="228600" progId="Equation.3">
                  <p:embed/>
                </p:oleObj>
              </mc:Choice>
              <mc:Fallback>
                <p:oleObj name="Equation" r:id="rId5" imgW="1016000" imgH="2286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4467225"/>
                        <a:ext cx="2017712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40674"/>
              </p:ext>
            </p:extLst>
          </p:nvPr>
        </p:nvGraphicFramePr>
        <p:xfrm>
          <a:off x="3914775" y="5500688"/>
          <a:ext cx="38496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7" imgW="1752480" imgH="241200" progId="Equation.DSMT4">
                  <p:embed/>
                </p:oleObj>
              </mc:Choice>
              <mc:Fallback>
                <p:oleObj name="Equation" r:id="rId7" imgW="1752480" imgH="2412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5500688"/>
                        <a:ext cx="38496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9" name="Rectangle 60"/>
          <p:cNvSpPr>
            <a:spLocks noChangeArrowheads="1"/>
          </p:cNvSpPr>
          <p:nvPr/>
        </p:nvSpPr>
        <p:spPr bwMode="auto">
          <a:xfrm>
            <a:off x="3581330" y="5058606"/>
            <a:ext cx="270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6C1FD4-13FC-8897-26F0-F957D9A41F7C}"/>
              </a:ext>
            </a:extLst>
          </p:cNvPr>
          <p:cNvGrpSpPr/>
          <p:nvPr/>
        </p:nvGrpSpPr>
        <p:grpSpPr>
          <a:xfrm>
            <a:off x="3916363" y="1187166"/>
            <a:ext cx="4395788" cy="2033705"/>
            <a:chOff x="3916363" y="1187166"/>
            <a:chExt cx="4395788" cy="2033705"/>
          </a:xfrm>
        </p:grpSpPr>
        <p:sp>
          <p:nvSpPr>
            <p:cNvPr id="20500" name="Line 46"/>
            <p:cNvSpPr>
              <a:spLocks noChangeShapeType="1"/>
            </p:cNvSpPr>
            <p:nvPr/>
          </p:nvSpPr>
          <p:spPr bwMode="auto">
            <a:xfrm>
              <a:off x="6380803" y="1187166"/>
              <a:ext cx="1800" cy="20337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3582681"/>
                </p:ext>
              </p:extLst>
            </p:nvPr>
          </p:nvGraphicFramePr>
          <p:xfrm>
            <a:off x="5592764" y="1290639"/>
            <a:ext cx="263525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8" name="Equation" r:id="rId9" imgW="126720" imgH="126720" progId="Equation.DSMT4">
                    <p:embed/>
                  </p:oleObj>
                </mc:Choice>
                <mc:Fallback>
                  <p:oleObj name="Equation" r:id="rId9" imgW="126720" imgH="1267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2764" y="1290639"/>
                          <a:ext cx="263525" cy="263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1" name="Line 26"/>
            <p:cNvSpPr>
              <a:spLocks noChangeShapeType="1"/>
            </p:cNvSpPr>
            <p:nvPr/>
          </p:nvSpPr>
          <p:spPr bwMode="auto">
            <a:xfrm rot="5400000">
              <a:off x="6121400" y="514351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Oval 28"/>
            <p:cNvSpPr>
              <a:spLocks noChangeArrowheads="1"/>
            </p:cNvSpPr>
            <p:nvPr/>
          </p:nvSpPr>
          <p:spPr bwMode="auto">
            <a:xfrm rot="5400000">
              <a:off x="6330002" y="17272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31"/>
            <p:cNvSpPr>
              <a:spLocks noChangeShapeType="1"/>
            </p:cNvSpPr>
            <p:nvPr/>
          </p:nvSpPr>
          <p:spPr bwMode="auto">
            <a:xfrm rot="5400000">
              <a:off x="6115050" y="1358901"/>
              <a:ext cx="0" cy="2578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Oval 33"/>
            <p:cNvSpPr>
              <a:spLocks noChangeArrowheads="1"/>
            </p:cNvSpPr>
            <p:nvPr/>
          </p:nvSpPr>
          <p:spPr bwMode="auto">
            <a:xfrm rot="5400000">
              <a:off x="6330950" y="2603501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37"/>
            <p:cNvSpPr>
              <a:spLocks noChangeShapeType="1"/>
            </p:cNvSpPr>
            <p:nvPr/>
          </p:nvSpPr>
          <p:spPr bwMode="auto">
            <a:xfrm flipH="1" flipV="1">
              <a:off x="5924550" y="1435101"/>
              <a:ext cx="431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6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2693497"/>
                </p:ext>
              </p:extLst>
            </p:nvPr>
          </p:nvGraphicFramePr>
          <p:xfrm>
            <a:off x="6707189" y="1962151"/>
            <a:ext cx="376237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9" name="Equation" r:id="rId11" imgW="177480" imgH="228600" progId="Equation.DSMT4">
                    <p:embed/>
                  </p:oleObj>
                </mc:Choice>
                <mc:Fallback>
                  <p:oleObj name="Equation" r:id="rId11" imgW="177480" imgH="2286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7189" y="1962151"/>
                          <a:ext cx="376237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7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9050888"/>
                </p:ext>
              </p:extLst>
            </p:nvPr>
          </p:nvGraphicFramePr>
          <p:xfrm>
            <a:off x="5521326" y="1924051"/>
            <a:ext cx="403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0" name="Equation" r:id="rId13" imgW="190440" imgH="228600" progId="Equation.DSMT4">
                    <p:embed/>
                  </p:oleObj>
                </mc:Choice>
                <mc:Fallback>
                  <p:oleObj name="Equation" r:id="rId13" imgW="190440" imgH="2286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1326" y="1924051"/>
                          <a:ext cx="403225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8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8015517"/>
                </p:ext>
              </p:extLst>
            </p:nvPr>
          </p:nvGraphicFramePr>
          <p:xfrm>
            <a:off x="3930650" y="1825626"/>
            <a:ext cx="188912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1" name="Equation" r:id="rId15" imgW="88560" imgH="164880" progId="Equation.DSMT4">
                    <p:embed/>
                  </p:oleObj>
                </mc:Choice>
                <mc:Fallback>
                  <p:oleObj name="Equation" r:id="rId15" imgW="88560" imgH="16488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0650" y="1825626"/>
                          <a:ext cx="188912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9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2138002"/>
                </p:ext>
              </p:extLst>
            </p:nvPr>
          </p:nvGraphicFramePr>
          <p:xfrm>
            <a:off x="3916363" y="2309813"/>
            <a:ext cx="241300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2" name="Equation" r:id="rId17" imgW="114120" imgH="126720" progId="Equation.DSMT4">
                    <p:embed/>
                  </p:oleObj>
                </mc:Choice>
                <mc:Fallback>
                  <p:oleObj name="Equation" r:id="rId17" imgW="114120" imgH="12672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6363" y="2309813"/>
                          <a:ext cx="241300" cy="268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6" name="Line 45"/>
            <p:cNvSpPr>
              <a:spLocks noChangeShapeType="1"/>
            </p:cNvSpPr>
            <p:nvPr/>
          </p:nvSpPr>
          <p:spPr bwMode="auto">
            <a:xfrm rot="5400000">
              <a:off x="6921500" y="2203451"/>
              <a:ext cx="914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90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6798132"/>
                </p:ext>
              </p:extLst>
            </p:nvPr>
          </p:nvGraphicFramePr>
          <p:xfrm>
            <a:off x="6932614" y="2835277"/>
            <a:ext cx="301625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3" name="Equation" r:id="rId19" imgW="152280" imgH="164880" progId="Equation.DSMT4">
                    <p:embed/>
                  </p:oleObj>
                </mc:Choice>
                <mc:Fallback>
                  <p:oleObj name="Equation" r:id="rId19" imgW="152280" imgH="164880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2614" y="2835277"/>
                          <a:ext cx="301625" cy="3286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7" name="Line 48"/>
            <p:cNvSpPr>
              <a:spLocks noChangeShapeType="1"/>
            </p:cNvSpPr>
            <p:nvPr/>
          </p:nvSpPr>
          <p:spPr bwMode="auto">
            <a:xfrm flipV="1">
              <a:off x="6381750" y="3009901"/>
              <a:ext cx="50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8" name="Group 51"/>
            <p:cNvGrpSpPr>
              <a:grpSpLocks/>
            </p:cNvGrpSpPr>
            <p:nvPr/>
          </p:nvGrpSpPr>
          <p:grpSpPr bwMode="auto">
            <a:xfrm flipH="1">
              <a:off x="4260850" y="2247902"/>
              <a:ext cx="698500" cy="258763"/>
              <a:chOff x="2040" y="3296"/>
              <a:chExt cx="440" cy="163"/>
            </a:xfrm>
          </p:grpSpPr>
          <p:sp>
            <p:nvSpPr>
              <p:cNvPr id="20513" name="Freeform 49"/>
              <p:cNvSpPr>
                <a:spLocks/>
              </p:cNvSpPr>
              <p:nvPr/>
            </p:nvSpPr>
            <p:spPr bwMode="auto">
              <a:xfrm>
                <a:off x="2040" y="3296"/>
                <a:ext cx="376" cy="163"/>
              </a:xfrm>
              <a:custGeom>
                <a:avLst/>
                <a:gdLst>
                  <a:gd name="T0" fmla="*/ 0 w 1928"/>
                  <a:gd name="T1" fmla="*/ 5 h 891"/>
                  <a:gd name="T2" fmla="*/ 2 w 1928"/>
                  <a:gd name="T3" fmla="*/ 0 h 891"/>
                  <a:gd name="T4" fmla="*/ 4 w 1928"/>
                  <a:gd name="T5" fmla="*/ 5 h 891"/>
                  <a:gd name="T6" fmla="*/ 6 w 1928"/>
                  <a:gd name="T7" fmla="*/ 0 h 891"/>
                  <a:gd name="T8" fmla="*/ 8 w 1928"/>
                  <a:gd name="T9" fmla="*/ 5 h 891"/>
                  <a:gd name="T10" fmla="*/ 10 w 1928"/>
                  <a:gd name="T11" fmla="*/ 0 h 891"/>
                  <a:gd name="T12" fmla="*/ 11 w 1928"/>
                  <a:gd name="T13" fmla="*/ 3 h 891"/>
                  <a:gd name="T14" fmla="*/ 14 w 1928"/>
                  <a:gd name="T15" fmla="*/ 3 h 8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891"/>
                  <a:gd name="T26" fmla="*/ 1928 w 1928"/>
                  <a:gd name="T27" fmla="*/ 891 h 8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891">
                    <a:moveTo>
                      <a:pt x="0" y="832"/>
                    </a:moveTo>
                    <a:cubicBezTo>
                      <a:pt x="64" y="445"/>
                      <a:pt x="128" y="59"/>
                      <a:pt x="208" y="64"/>
                    </a:cubicBezTo>
                    <a:cubicBezTo>
                      <a:pt x="288" y="69"/>
                      <a:pt x="388" y="865"/>
                      <a:pt x="480" y="864"/>
                    </a:cubicBezTo>
                    <a:cubicBezTo>
                      <a:pt x="572" y="863"/>
                      <a:pt x="668" y="52"/>
                      <a:pt x="760" y="56"/>
                    </a:cubicBezTo>
                    <a:cubicBezTo>
                      <a:pt x="852" y="60"/>
                      <a:pt x="932" y="885"/>
                      <a:pt x="1032" y="888"/>
                    </a:cubicBezTo>
                    <a:cubicBezTo>
                      <a:pt x="1132" y="891"/>
                      <a:pt x="1277" y="144"/>
                      <a:pt x="1360" y="72"/>
                    </a:cubicBezTo>
                    <a:cubicBezTo>
                      <a:pt x="1443" y="0"/>
                      <a:pt x="1433" y="387"/>
                      <a:pt x="1528" y="456"/>
                    </a:cubicBezTo>
                    <a:cubicBezTo>
                      <a:pt x="1623" y="525"/>
                      <a:pt x="1775" y="506"/>
                      <a:pt x="1928" y="4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Line 50"/>
              <p:cNvSpPr>
                <a:spLocks noChangeShapeType="1"/>
              </p:cNvSpPr>
              <p:nvPr/>
            </p:nvSpPr>
            <p:spPr bwMode="auto">
              <a:xfrm flipV="1">
                <a:off x="2360" y="3384"/>
                <a:ext cx="120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09" name="Group 52"/>
            <p:cNvGrpSpPr>
              <a:grpSpLocks/>
            </p:cNvGrpSpPr>
            <p:nvPr/>
          </p:nvGrpSpPr>
          <p:grpSpPr bwMode="auto">
            <a:xfrm>
              <a:off x="4273550" y="1905002"/>
              <a:ext cx="698500" cy="258763"/>
              <a:chOff x="2040" y="3296"/>
              <a:chExt cx="440" cy="163"/>
            </a:xfrm>
          </p:grpSpPr>
          <p:sp>
            <p:nvSpPr>
              <p:cNvPr id="20511" name="Freeform 53"/>
              <p:cNvSpPr>
                <a:spLocks/>
              </p:cNvSpPr>
              <p:nvPr/>
            </p:nvSpPr>
            <p:spPr bwMode="auto">
              <a:xfrm>
                <a:off x="2040" y="3296"/>
                <a:ext cx="376" cy="163"/>
              </a:xfrm>
              <a:custGeom>
                <a:avLst/>
                <a:gdLst>
                  <a:gd name="T0" fmla="*/ 0 w 1928"/>
                  <a:gd name="T1" fmla="*/ 5 h 891"/>
                  <a:gd name="T2" fmla="*/ 2 w 1928"/>
                  <a:gd name="T3" fmla="*/ 0 h 891"/>
                  <a:gd name="T4" fmla="*/ 4 w 1928"/>
                  <a:gd name="T5" fmla="*/ 5 h 891"/>
                  <a:gd name="T6" fmla="*/ 6 w 1928"/>
                  <a:gd name="T7" fmla="*/ 0 h 891"/>
                  <a:gd name="T8" fmla="*/ 8 w 1928"/>
                  <a:gd name="T9" fmla="*/ 5 h 891"/>
                  <a:gd name="T10" fmla="*/ 10 w 1928"/>
                  <a:gd name="T11" fmla="*/ 0 h 891"/>
                  <a:gd name="T12" fmla="*/ 11 w 1928"/>
                  <a:gd name="T13" fmla="*/ 3 h 891"/>
                  <a:gd name="T14" fmla="*/ 14 w 1928"/>
                  <a:gd name="T15" fmla="*/ 3 h 8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8"/>
                  <a:gd name="T25" fmla="*/ 0 h 891"/>
                  <a:gd name="T26" fmla="*/ 1928 w 1928"/>
                  <a:gd name="T27" fmla="*/ 891 h 8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8" h="891">
                    <a:moveTo>
                      <a:pt x="0" y="832"/>
                    </a:moveTo>
                    <a:cubicBezTo>
                      <a:pt x="64" y="445"/>
                      <a:pt x="128" y="59"/>
                      <a:pt x="208" y="64"/>
                    </a:cubicBezTo>
                    <a:cubicBezTo>
                      <a:pt x="288" y="69"/>
                      <a:pt x="388" y="865"/>
                      <a:pt x="480" y="864"/>
                    </a:cubicBezTo>
                    <a:cubicBezTo>
                      <a:pt x="572" y="863"/>
                      <a:pt x="668" y="52"/>
                      <a:pt x="760" y="56"/>
                    </a:cubicBezTo>
                    <a:cubicBezTo>
                      <a:pt x="852" y="60"/>
                      <a:pt x="932" y="885"/>
                      <a:pt x="1032" y="888"/>
                    </a:cubicBezTo>
                    <a:cubicBezTo>
                      <a:pt x="1132" y="891"/>
                      <a:pt x="1277" y="144"/>
                      <a:pt x="1360" y="72"/>
                    </a:cubicBezTo>
                    <a:cubicBezTo>
                      <a:pt x="1443" y="0"/>
                      <a:pt x="1433" y="387"/>
                      <a:pt x="1528" y="456"/>
                    </a:cubicBezTo>
                    <a:cubicBezTo>
                      <a:pt x="1623" y="525"/>
                      <a:pt x="1775" y="506"/>
                      <a:pt x="1928" y="4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Line 54"/>
              <p:cNvSpPr>
                <a:spLocks noChangeShapeType="1"/>
              </p:cNvSpPr>
              <p:nvPr/>
            </p:nvSpPr>
            <p:spPr bwMode="auto">
              <a:xfrm flipV="1">
                <a:off x="2360" y="3384"/>
                <a:ext cx="120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0491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5894185"/>
                </p:ext>
              </p:extLst>
            </p:nvPr>
          </p:nvGraphicFramePr>
          <p:xfrm>
            <a:off x="7400926" y="1268413"/>
            <a:ext cx="911225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4" name="Equation" r:id="rId21" imgW="444240" imgH="177480" progId="Equation.DSMT4">
                    <p:embed/>
                  </p:oleObj>
                </mc:Choice>
                <mc:Fallback>
                  <p:oleObj name="Equation" r:id="rId21" imgW="444240" imgH="177480" progId="Equation.DSMT4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0926" y="1268413"/>
                          <a:ext cx="911225" cy="363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0" name="Line 56"/>
            <p:cNvSpPr>
              <a:spLocks noChangeShapeType="1"/>
            </p:cNvSpPr>
            <p:nvPr/>
          </p:nvSpPr>
          <p:spPr bwMode="auto">
            <a:xfrm flipH="1">
              <a:off x="7372350" y="1320801"/>
              <a:ext cx="0" cy="673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9E98135-0408-91D0-6C57-20B497294E74}"/>
                </a:ext>
              </a:extLst>
            </p:cNvPr>
            <p:cNvGrpSpPr/>
            <p:nvPr/>
          </p:nvGrpSpPr>
          <p:grpSpPr>
            <a:xfrm>
              <a:off x="5613400" y="2767784"/>
              <a:ext cx="498801" cy="430017"/>
              <a:chOff x="4484987" y="4108664"/>
              <a:chExt cx="498801" cy="430017"/>
            </a:xfrm>
          </p:grpSpPr>
          <p:sp>
            <p:nvSpPr>
              <p:cNvPr id="4" name="AutoShape 201">
                <a:extLst>
                  <a:ext uri="{FF2B5EF4-FFF2-40B4-BE49-F238E27FC236}">
                    <a16:creationId xmlns:a16="http://schemas.microsoft.com/office/drawing/2014/main" id="{37B65D8D-9178-7955-B90C-D80743314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661698" y="4013765"/>
                <a:ext cx="227191" cy="416989"/>
              </a:xfrm>
              <a:custGeom>
                <a:avLst/>
                <a:gdLst>
                  <a:gd name="T0" fmla="*/ 32 w 21600"/>
                  <a:gd name="T1" fmla="*/ 0 h 21600"/>
                  <a:gd name="T2" fmla="*/ 11 w 21600"/>
                  <a:gd name="T3" fmla="*/ 216 h 21600"/>
                  <a:gd name="T4" fmla="*/ 34 w 21600"/>
                  <a:gd name="T5" fmla="*/ 83 h 21600"/>
                  <a:gd name="T6" fmla="*/ 54 w 21600"/>
                  <a:gd name="T7" fmla="*/ 143 h 21600"/>
                  <a:gd name="T8" fmla="*/ 75 w 21600"/>
                  <a:gd name="T9" fmla="*/ 83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00 h 21600"/>
                  <a:gd name="T17" fmla="*/ 6048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5" name="Object 6">
                <a:extLst>
                  <a:ext uri="{FF2B5EF4-FFF2-40B4-BE49-F238E27FC236}">
                    <a16:creationId xmlns:a16="http://schemas.microsoft.com/office/drawing/2014/main" id="{56E0F3F9-EAEE-D1B8-4179-197F27B7278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6815866"/>
                  </p:ext>
                </p:extLst>
              </p:nvPr>
            </p:nvGraphicFramePr>
            <p:xfrm>
              <a:off x="4484987" y="4303154"/>
              <a:ext cx="215900" cy="2355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55" name="Equation" r:id="rId23" imgW="139680" imgH="152280" progId="Equation.DSMT4">
                      <p:embed/>
                    </p:oleObj>
                  </mc:Choice>
                  <mc:Fallback>
                    <p:oleObj name="Equation" r:id="rId23" imgW="139680" imgH="152280" progId="Equation.DSMT4">
                      <p:embed/>
                      <p:pic>
                        <p:nvPicPr>
                          <p:cNvPr id="3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84987" y="4303154"/>
                            <a:ext cx="215900" cy="2355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Rectangle 32"/>
          <p:cNvSpPr>
            <a:spLocks noChangeArrowheads="1"/>
          </p:cNvSpPr>
          <p:nvPr/>
        </p:nvSpPr>
        <p:spPr bwMode="auto">
          <a:xfrm>
            <a:off x="793940" y="1205741"/>
            <a:ext cx="2877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radiated field is then:</a:t>
            </a:r>
          </a:p>
        </p:txBody>
      </p:sp>
      <p:graphicFrame>
        <p:nvGraphicFramePr>
          <p:cNvPr id="21506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428468"/>
              </p:ext>
            </p:extLst>
          </p:nvPr>
        </p:nvGraphicFramePr>
        <p:xfrm>
          <a:off x="3699420" y="1706233"/>
          <a:ext cx="64944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2882880" imgH="253800" progId="Equation.DSMT4">
                  <p:embed/>
                </p:oleObj>
              </mc:Choice>
              <mc:Fallback>
                <p:oleObj name="Equation" r:id="rId3" imgW="2882880" imgH="253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420" y="1706233"/>
                        <a:ext cx="649446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561369"/>
              </p:ext>
            </p:extLst>
          </p:nvPr>
        </p:nvGraphicFramePr>
        <p:xfrm>
          <a:off x="4579535" y="2588359"/>
          <a:ext cx="408146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5" imgW="1739880" imgH="241200" progId="Equation.DSMT4">
                  <p:embed/>
                </p:oleObj>
              </mc:Choice>
              <mc:Fallback>
                <p:oleObj name="Equation" r:id="rId5" imgW="1739880" imgH="241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535" y="2588359"/>
                        <a:ext cx="4081463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36"/>
          <p:cNvSpPr>
            <a:spLocks noChangeArrowheads="1"/>
          </p:cNvSpPr>
          <p:nvPr/>
        </p:nvSpPr>
        <p:spPr bwMode="auto">
          <a:xfrm>
            <a:off x="2158715" y="4397614"/>
            <a:ext cx="1646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2150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77322"/>
              </p:ext>
            </p:extLst>
          </p:nvPr>
        </p:nvGraphicFramePr>
        <p:xfrm>
          <a:off x="4161429" y="4918264"/>
          <a:ext cx="53435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7" imgW="2349360" imgH="583920" progId="Equation.DSMT4">
                  <p:embed/>
                </p:oleObj>
              </mc:Choice>
              <mc:Fallback>
                <p:oleObj name="Equation" r:id="rId7" imgW="2349360" imgH="58392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429" y="4918264"/>
                        <a:ext cx="5343525" cy="13335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0BD2F95-190C-50FC-BB12-DCE9078323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975318"/>
              </p:ext>
            </p:extLst>
          </p:nvPr>
        </p:nvGraphicFramePr>
        <p:xfrm>
          <a:off x="4595673" y="3154410"/>
          <a:ext cx="3981946" cy="564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9" imgW="1701720" imgH="241200" progId="Equation.DSMT4">
                  <p:embed/>
                </p:oleObj>
              </mc:Choice>
              <mc:Fallback>
                <p:oleObj name="Equation" r:id="rId9" imgW="1701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95673" y="3154410"/>
                        <a:ext cx="3981946" cy="564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9">
            <a:extLst>
              <a:ext uri="{FF2B5EF4-FFF2-40B4-BE49-F238E27FC236}">
                <a16:creationId xmlns:a16="http://schemas.microsoft.com/office/drawing/2014/main" id="{779F2EE2-E340-A24C-1778-A67EC51F9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646" y="202277"/>
            <a:ext cx="9264555" cy="64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Source: TEN (cont.)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4156227" y="3794075"/>
            <a:ext cx="4112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2253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771989"/>
              </p:ext>
            </p:extLst>
          </p:nvPr>
        </p:nvGraphicFramePr>
        <p:xfrm>
          <a:off x="4732812" y="1752387"/>
          <a:ext cx="213836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1130040" imgH="457200" progId="Equation.DSMT4">
                  <p:embed/>
                </p:oleObj>
              </mc:Choice>
              <mc:Fallback>
                <p:oleObj name="Equation" r:id="rId3" imgW="113004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812" y="1752387"/>
                        <a:ext cx="2138362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739904"/>
              </p:ext>
            </p:extLst>
          </p:nvPr>
        </p:nvGraphicFramePr>
        <p:xfrm>
          <a:off x="3352705" y="2999073"/>
          <a:ext cx="28209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1333440" imgH="241200" progId="Equation.DSMT4">
                  <p:embed/>
                </p:oleObj>
              </mc:Choice>
              <mc:Fallback>
                <p:oleObj name="Equation" r:id="rId5" imgW="133344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705" y="2999073"/>
                        <a:ext cx="282098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672712"/>
              </p:ext>
            </p:extLst>
          </p:nvPr>
        </p:nvGraphicFramePr>
        <p:xfrm>
          <a:off x="4622788" y="4016964"/>
          <a:ext cx="42576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7" imgW="2120760" imgH="482400" progId="Equation.DSMT4">
                  <p:embed/>
                </p:oleObj>
              </mc:Choice>
              <mc:Fallback>
                <p:oleObj name="Equation" r:id="rId7" imgW="2120760" imgH="482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788" y="4016964"/>
                        <a:ext cx="42576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930797" y="1196455"/>
            <a:ext cx="49946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000" b="0" dirty="0">
                <a:solidFill>
                  <a:srgbClr val="FF0000"/>
                </a:solidFill>
              </a:rPr>
              <a:t>TM</a:t>
            </a:r>
            <a:r>
              <a:rPr lang="en-US" sz="2000" b="0" dirty="0">
                <a:solidFill>
                  <a:srgbClr val="0000FF"/>
                </a:solidFill>
              </a:rPr>
              <a:t> reflection coefficient we have: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370636" y="2547581"/>
            <a:ext cx="982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253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148763"/>
              </p:ext>
            </p:extLst>
          </p:nvPr>
        </p:nvGraphicFramePr>
        <p:xfrm>
          <a:off x="4581051" y="5520022"/>
          <a:ext cx="51498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9" imgW="2565360" imgH="393480" progId="Equation.DSMT4">
                  <p:embed/>
                </p:oleObj>
              </mc:Choice>
              <mc:Fallback>
                <p:oleObj name="Equation" r:id="rId9" imgW="25653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051" y="5520022"/>
                        <a:ext cx="51498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322034" y="5224818"/>
            <a:ext cx="32090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air region, we have:</a:t>
            </a:r>
          </a:p>
        </p:txBody>
      </p:sp>
      <p:sp>
        <p:nvSpPr>
          <p:cNvPr id="2" name="Rectangle 19">
            <a:extLst>
              <a:ext uri="{FF2B5EF4-FFF2-40B4-BE49-F238E27FC236}">
                <a16:creationId xmlns:a16="http://schemas.microsoft.com/office/drawing/2014/main" id="{0E8CE3B9-4919-494D-0EB9-C6A61231A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646" y="202277"/>
            <a:ext cx="9264555" cy="64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Source: TEN (cont.)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3111786" y="127000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</a:t>
            </a:r>
          </a:p>
        </p:txBody>
      </p:sp>
      <p:graphicFrame>
        <p:nvGraphicFramePr>
          <p:cNvPr id="235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01737"/>
              </p:ext>
            </p:extLst>
          </p:nvPr>
        </p:nvGraphicFramePr>
        <p:xfrm>
          <a:off x="4440024" y="982971"/>
          <a:ext cx="514508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2323800" imgH="457200" progId="Equation.DSMT4">
                  <p:embed/>
                </p:oleObj>
              </mc:Choice>
              <mc:Fallback>
                <p:oleObj name="Equation" r:id="rId3" imgW="23238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024" y="982971"/>
                        <a:ext cx="5145088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954420" y="2343293"/>
            <a:ext cx="55127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After simplifying, we obtain the following results:</a:t>
            </a:r>
          </a:p>
        </p:txBody>
      </p:sp>
      <p:graphicFrame>
        <p:nvGraphicFramePr>
          <p:cNvPr id="2355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694390"/>
              </p:ext>
            </p:extLst>
          </p:nvPr>
        </p:nvGraphicFramePr>
        <p:xfrm>
          <a:off x="3280322" y="2875627"/>
          <a:ext cx="5235575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5" imgW="2768400" imgH="660240" progId="Equation.DSMT4">
                  <p:embed/>
                </p:oleObj>
              </mc:Choice>
              <mc:Fallback>
                <p:oleObj name="Equation" r:id="rId5" imgW="2768400" imgH="660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322" y="2875627"/>
                        <a:ext cx="5235575" cy="12525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027563"/>
              </p:ext>
            </p:extLst>
          </p:nvPr>
        </p:nvGraphicFramePr>
        <p:xfrm>
          <a:off x="3312948" y="5195888"/>
          <a:ext cx="555466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7" imgW="2857320" imgH="660240" progId="Equation.DSMT4">
                  <p:embed/>
                </p:oleObj>
              </mc:Choice>
              <mc:Fallback>
                <p:oleObj name="Equation" r:id="rId7" imgW="2857320" imgH="6602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948" y="5195888"/>
                        <a:ext cx="5554663" cy="1289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Rectangle 17"/>
          <p:cNvSpPr>
            <a:spLocks noChangeArrowheads="1"/>
          </p:cNvSpPr>
          <p:nvPr/>
        </p:nvSpPr>
        <p:spPr bwMode="auto">
          <a:xfrm>
            <a:off x="1179419" y="4620904"/>
            <a:ext cx="3921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Similarly, for the TE case we have:</a:t>
            </a:r>
          </a:p>
        </p:txBody>
      </p:sp>
      <p:sp>
        <p:nvSpPr>
          <p:cNvPr id="134163" name="Rectangle 19"/>
          <p:cNvSpPr>
            <a:spLocks noChangeArrowheads="1"/>
          </p:cNvSpPr>
          <p:nvPr/>
        </p:nvSpPr>
        <p:spPr bwMode="auto">
          <a:xfrm>
            <a:off x="1537646" y="202277"/>
            <a:ext cx="9264555" cy="64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Source: TEN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1592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Source: Final Results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802064" y="990601"/>
            <a:ext cx="48587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 the following final results:</a:t>
            </a: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3240089" y="1592264"/>
            <a:ext cx="5710237" cy="4814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31892"/>
              </p:ext>
            </p:extLst>
          </p:nvPr>
        </p:nvGraphicFramePr>
        <p:xfrm>
          <a:off x="3838575" y="1743075"/>
          <a:ext cx="4438650" cy="438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3" imgW="1981080" imgH="1955520" progId="Equation.DSMT4">
                  <p:embed/>
                </p:oleObj>
              </mc:Choice>
              <mc:Fallback>
                <p:oleObj name="Equation" r:id="rId3" imgW="1981080" imgH="19555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1743075"/>
                        <a:ext cx="4438650" cy="438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1569659" y="1428750"/>
            <a:ext cx="43297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Results for a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</a:rPr>
              <a:t>-directed electric dipole:</a:t>
            </a:r>
          </a:p>
        </p:txBody>
      </p:sp>
      <p:graphicFrame>
        <p:nvGraphicFramePr>
          <p:cNvPr id="256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132375"/>
              </p:ext>
            </p:extLst>
          </p:nvPr>
        </p:nvGraphicFramePr>
        <p:xfrm>
          <a:off x="3448571" y="2436244"/>
          <a:ext cx="37560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3" imgW="1726920" imgH="507960" progId="Equation.DSMT4">
                  <p:embed/>
                </p:oleObj>
              </mc:Choice>
              <mc:Fallback>
                <p:oleObj name="Equation" r:id="rId3" imgW="172692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571" y="2436244"/>
                        <a:ext cx="3756025" cy="10985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1524000" y="177417"/>
            <a:ext cx="9144000" cy="82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Dipole: Final Results (cont.)</a:t>
            </a:r>
          </a:p>
        </p:txBody>
      </p: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1723346" y="5000056"/>
            <a:ext cx="7947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/>
              <a:t>We don’t need this for modeling the radiation from the TM</a:t>
            </a:r>
            <a:r>
              <a:rPr lang="en-US" b="0" baseline="-25000" dirty="0"/>
              <a:t>10</a:t>
            </a:r>
            <a:r>
              <a:rPr lang="en-US" b="0" dirty="0"/>
              <a:t> mode, however.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97239" y="219076"/>
            <a:ext cx="59277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Patch Current</a:t>
            </a:r>
          </a:p>
        </p:txBody>
      </p:sp>
      <p:sp>
        <p:nvSpPr>
          <p:cNvPr id="2663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617254"/>
              </p:ext>
            </p:extLst>
          </p:nvPr>
        </p:nvGraphicFramePr>
        <p:xfrm>
          <a:off x="1076466" y="3665657"/>
          <a:ext cx="5924550" cy="260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3009600" imgH="1320480" progId="Equation.DSMT4">
                  <p:embed/>
                </p:oleObj>
              </mc:Choice>
              <mc:Fallback>
                <p:oleObj name="Equation" r:id="rId3" imgW="3009600" imgH="1320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466" y="3665657"/>
                        <a:ext cx="5924550" cy="260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7" name="Group 18"/>
          <p:cNvGrpSpPr>
            <a:grpSpLocks/>
          </p:cNvGrpSpPr>
          <p:nvPr/>
        </p:nvGrpSpPr>
        <p:grpSpPr bwMode="auto">
          <a:xfrm>
            <a:off x="3014663" y="1054100"/>
            <a:ext cx="6900862" cy="1936750"/>
            <a:chOff x="1490663" y="1054100"/>
            <a:chExt cx="6900862" cy="1936180"/>
          </a:xfrm>
        </p:grpSpPr>
        <p:grpSp>
          <p:nvGrpSpPr>
            <p:cNvPr id="26638" name="Group 28"/>
            <p:cNvGrpSpPr>
              <a:grpSpLocks/>
            </p:cNvGrpSpPr>
            <p:nvPr/>
          </p:nvGrpSpPr>
          <p:grpSpPr bwMode="auto">
            <a:xfrm>
              <a:off x="1490663" y="1054100"/>
              <a:ext cx="6900862" cy="1909763"/>
              <a:chOff x="939" y="501"/>
              <a:chExt cx="4347" cy="1203"/>
            </a:xfrm>
          </p:grpSpPr>
          <p:graphicFrame>
            <p:nvGraphicFramePr>
              <p:cNvPr id="26627" name="Object 8"/>
              <p:cNvGraphicFramePr>
                <a:graphicFrameLocks noChangeAspect="1"/>
              </p:cNvGraphicFramePr>
              <p:nvPr/>
            </p:nvGraphicFramePr>
            <p:xfrm>
              <a:off x="5154" y="1128"/>
              <a:ext cx="132" cy="1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85" name="Equation" r:id="rId5" imgW="126720" imgH="139680" progId="Equation.DSMT4">
                      <p:embed/>
                    </p:oleObj>
                  </mc:Choice>
                  <mc:Fallback>
                    <p:oleObj name="Equation" r:id="rId5" imgW="126720" imgH="139680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54" y="1128"/>
                            <a:ext cx="132" cy="14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28" name="Object 9"/>
              <p:cNvGraphicFramePr>
                <a:graphicFrameLocks noChangeAspect="1"/>
              </p:cNvGraphicFramePr>
              <p:nvPr/>
            </p:nvGraphicFramePr>
            <p:xfrm>
              <a:off x="2815" y="501"/>
              <a:ext cx="148" cy="1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86" name="Equation" r:id="rId7" imgW="126720" imgH="126720" progId="Equation.DSMT4">
                      <p:embed/>
                    </p:oleObj>
                  </mc:Choice>
                  <mc:Fallback>
                    <p:oleObj name="Equation" r:id="rId7" imgW="126720" imgH="12672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15" y="501"/>
                            <a:ext cx="148" cy="1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29" name="Object 11"/>
              <p:cNvGraphicFramePr>
                <a:graphicFrameLocks noChangeAspect="1"/>
              </p:cNvGraphicFramePr>
              <p:nvPr/>
            </p:nvGraphicFramePr>
            <p:xfrm>
              <a:off x="3119" y="777"/>
              <a:ext cx="826" cy="3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87" name="Equation" r:id="rId9" imgW="558720" imgH="228600" progId="Equation.DSMT4">
                      <p:embed/>
                    </p:oleObj>
                  </mc:Choice>
                  <mc:Fallback>
                    <p:oleObj name="Equation" r:id="rId9" imgW="558720" imgH="22860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19" y="777"/>
                            <a:ext cx="826" cy="34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640" name="Rectangle 17"/>
              <p:cNvSpPr>
                <a:spLocks noChangeArrowheads="1"/>
              </p:cNvSpPr>
              <p:nvPr/>
            </p:nvSpPr>
            <p:spPr bwMode="auto">
              <a:xfrm>
                <a:off x="939" y="1198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Line 18"/>
              <p:cNvSpPr>
                <a:spLocks noChangeShapeType="1"/>
              </p:cNvSpPr>
              <p:nvPr/>
            </p:nvSpPr>
            <p:spPr bwMode="auto">
              <a:xfrm>
                <a:off x="4834" y="1189"/>
                <a:ext cx="2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Line 20"/>
              <p:cNvSpPr>
                <a:spLocks noChangeShapeType="1"/>
              </p:cNvSpPr>
              <p:nvPr/>
            </p:nvSpPr>
            <p:spPr bwMode="auto">
              <a:xfrm flipV="1">
                <a:off x="2872" y="713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Line 21"/>
              <p:cNvSpPr>
                <a:spLocks noChangeShapeType="1"/>
              </p:cNvSpPr>
              <p:nvPr/>
            </p:nvSpPr>
            <p:spPr bwMode="auto">
              <a:xfrm>
                <a:off x="2512" y="1192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6630" name="Object 26"/>
              <p:cNvGraphicFramePr>
                <a:graphicFrameLocks noChangeAspect="1"/>
              </p:cNvGraphicFramePr>
              <p:nvPr/>
            </p:nvGraphicFramePr>
            <p:xfrm>
              <a:off x="4430" y="1289"/>
              <a:ext cx="248" cy="3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88" name="Equation" r:id="rId11" imgW="164880" imgH="228600" progId="Equation.DSMT4">
                      <p:embed/>
                    </p:oleObj>
                  </mc:Choice>
                  <mc:Fallback>
                    <p:oleObj name="Equation" r:id="rId11" imgW="164880" imgH="228600" progId="Equation.DSMT4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30" y="1289"/>
                            <a:ext cx="248" cy="3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6639" name="Straight Connector 19"/>
            <p:cNvCxnSpPr>
              <a:cxnSpLocks noChangeShapeType="1"/>
            </p:cNvCxnSpPr>
            <p:nvPr/>
          </p:nvCxnSpPr>
          <p:spPr bwMode="auto">
            <a:xfrm>
              <a:off x="1495425" y="2990280"/>
              <a:ext cx="6132513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8FCF3B3-9DD1-A822-8CE2-A29AF87592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285931"/>
              </p:ext>
            </p:extLst>
          </p:nvPr>
        </p:nvGraphicFramePr>
        <p:xfrm>
          <a:off x="7565740" y="4269688"/>
          <a:ext cx="3971960" cy="39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13" imgW="2450880" imgH="241200" progId="Equation.DSMT4">
                  <p:embed/>
                </p:oleObj>
              </mc:Choice>
              <mc:Fallback>
                <p:oleObj name="Equation" r:id="rId13" imgW="2450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65740" y="4269688"/>
                        <a:ext cx="3971960" cy="391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28"/>
          <p:cNvSpPr>
            <a:spLocks noChangeArrowheads="1"/>
          </p:cNvSpPr>
          <p:nvPr/>
        </p:nvSpPr>
        <p:spPr bwMode="auto">
          <a:xfrm>
            <a:off x="1780650" y="1689274"/>
            <a:ext cx="5710237" cy="2463709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17"/>
          <p:cNvSpPr>
            <a:spLocks noChangeArrowheads="1"/>
          </p:cNvSpPr>
          <p:nvPr/>
        </p:nvSpPr>
        <p:spPr bwMode="auto">
          <a:xfrm>
            <a:off x="1129258" y="1057369"/>
            <a:ext cx="2241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276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133857"/>
              </p:ext>
            </p:extLst>
          </p:nvPr>
        </p:nvGraphicFramePr>
        <p:xfrm>
          <a:off x="1929711" y="1861815"/>
          <a:ext cx="5445125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2374560" imgH="736560" progId="Equation.DSMT4">
                  <p:embed/>
                </p:oleObj>
              </mc:Choice>
              <mc:Fallback>
                <p:oleObj name="Equation" r:id="rId3" imgW="2374560" imgH="7365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711" y="1861815"/>
                        <a:ext cx="5445125" cy="168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9102175" y="1890760"/>
            <a:ext cx="2098675" cy="2204612"/>
            <a:chOff x="6065838" y="4096176"/>
            <a:chExt cx="2098675" cy="2204612"/>
          </a:xfrm>
        </p:grpSpPr>
        <p:sp>
          <p:nvSpPr>
            <p:cNvPr id="27663" name="Line 19"/>
            <p:cNvSpPr>
              <a:spLocks noChangeShapeType="1"/>
            </p:cNvSpPr>
            <p:nvPr/>
          </p:nvSpPr>
          <p:spPr bwMode="auto">
            <a:xfrm>
              <a:off x="7543800" y="5410200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1" name="Object 20"/>
            <p:cNvGraphicFramePr>
              <a:graphicFrameLocks noChangeAspect="1"/>
            </p:cNvGraphicFramePr>
            <p:nvPr/>
          </p:nvGraphicFramePr>
          <p:xfrm>
            <a:off x="7950200" y="5311775"/>
            <a:ext cx="214313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9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0200" y="5311775"/>
                          <a:ext cx="214313" cy="234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4" name="Rectangle 21"/>
            <p:cNvSpPr>
              <a:spLocks noChangeArrowheads="1"/>
            </p:cNvSpPr>
            <p:nvPr/>
          </p:nvSpPr>
          <p:spPr bwMode="auto">
            <a:xfrm>
              <a:off x="6453188" y="4879975"/>
              <a:ext cx="939800" cy="10207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7665" name="Line 22"/>
            <p:cNvSpPr>
              <a:spLocks noChangeShapeType="1"/>
            </p:cNvSpPr>
            <p:nvPr/>
          </p:nvSpPr>
          <p:spPr bwMode="auto">
            <a:xfrm flipH="1" flipV="1">
              <a:off x="6894513" y="4467224"/>
              <a:ext cx="0" cy="2617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2" name="Object 23"/>
            <p:cNvGraphicFramePr>
              <a:graphicFrameLocks noChangeAspect="1"/>
            </p:cNvGraphicFramePr>
            <p:nvPr/>
          </p:nvGraphicFramePr>
          <p:xfrm>
            <a:off x="6788365" y="4096176"/>
            <a:ext cx="236537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0" name="Equation" r:id="rId7" imgW="139680" imgH="164880" progId="Equation.DSMT4">
                    <p:embed/>
                  </p:oleObj>
                </mc:Choice>
                <mc:Fallback>
                  <p:oleObj name="Equation" r:id="rId7" imgW="139680" imgH="16488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8365" y="4096176"/>
                          <a:ext cx="236537" cy="277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3" name="Object 24"/>
            <p:cNvGraphicFramePr>
              <a:graphicFrameLocks noChangeAspect="1"/>
            </p:cNvGraphicFramePr>
            <p:nvPr/>
          </p:nvGraphicFramePr>
          <p:xfrm>
            <a:off x="6821488" y="6022975"/>
            <a:ext cx="236537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1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1488" y="6022975"/>
                          <a:ext cx="236537" cy="277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Object 25"/>
            <p:cNvGraphicFramePr>
              <a:graphicFrameLocks noChangeAspect="1"/>
            </p:cNvGraphicFramePr>
            <p:nvPr/>
          </p:nvGraphicFramePr>
          <p:xfrm>
            <a:off x="6065838" y="5219700"/>
            <a:ext cx="301625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2" name="Equation" r:id="rId11" imgW="177480" imgH="177480" progId="Equation.DSMT4">
                    <p:embed/>
                  </p:oleObj>
                </mc:Choice>
                <mc:Fallback>
                  <p:oleObj name="Equation" r:id="rId11" imgW="177480" imgH="17748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5838" y="5219700"/>
                          <a:ext cx="301625" cy="300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65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306771"/>
              </p:ext>
            </p:extLst>
          </p:nvPr>
        </p:nvGraphicFramePr>
        <p:xfrm>
          <a:off x="1869347" y="5295038"/>
          <a:ext cx="3494088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13" imgW="1625400" imgH="431640" progId="Equation.DSMT4">
                  <p:embed/>
                </p:oleObj>
              </mc:Choice>
              <mc:Fallback>
                <p:oleObj name="Equation" r:id="rId13" imgW="162540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347" y="5295038"/>
                        <a:ext cx="3494088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6" name="Text Box 29"/>
          <p:cNvSpPr txBox="1">
            <a:spLocks noChangeArrowheads="1"/>
          </p:cNvSpPr>
          <p:nvPr/>
        </p:nvSpPr>
        <p:spPr bwMode="auto">
          <a:xfrm>
            <a:off x="2149614" y="3657328"/>
            <a:ext cx="5100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hex = horizontal electric dipole in the </a:t>
            </a:r>
            <a:r>
              <a:rPr lang="en-US" sz="2000" b="0" i="1" dirty="0">
                <a:latin typeface="Times New Roman" pitchFamily="18" charset="0"/>
              </a:rPr>
              <a:t>x</a:t>
            </a:r>
            <a:r>
              <a:rPr lang="en-US" b="0" dirty="0"/>
              <a:t> direction</a:t>
            </a:r>
          </a:p>
        </p:txBody>
      </p:sp>
      <p:sp>
        <p:nvSpPr>
          <p:cNvPr id="27667" name="Text Box 30"/>
          <p:cNvSpPr txBox="1">
            <a:spLocks noChangeArrowheads="1"/>
          </p:cNvSpPr>
          <p:nvPr/>
        </p:nvSpPr>
        <p:spPr bwMode="auto">
          <a:xfrm>
            <a:off x="759803" y="4865796"/>
            <a:ext cx="12522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Assume: </a:t>
            </a:r>
          </a:p>
        </p:txBody>
      </p:sp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2397125" y="190501"/>
            <a:ext cx="778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Patch Current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Text Box 24">
            <a:extLst>
              <a:ext uri="{FF2B5EF4-FFF2-40B4-BE49-F238E27FC236}">
                <a16:creationId xmlns:a16="http://schemas.microsoft.com/office/drawing/2014/main" id="{29168188-BAA8-7357-CA02-C697A25AC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8260" y="4483176"/>
            <a:ext cx="408691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The origin is at the center of the patch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09494" y="1052038"/>
            <a:ext cx="73257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this patch current we have the following Fourier transform:</a:t>
            </a: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2397125" y="190501"/>
            <a:ext cx="778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Patch Current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A8E19E9-582F-4652-02F9-60425ACAE6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594179"/>
              </p:ext>
            </p:extLst>
          </p:nvPr>
        </p:nvGraphicFramePr>
        <p:xfrm>
          <a:off x="1236663" y="2063750"/>
          <a:ext cx="6338887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3301920" imgH="1803240" progId="Equation.DSMT4">
                  <p:embed/>
                </p:oleObj>
              </mc:Choice>
              <mc:Fallback>
                <p:oleObj name="Equation" r:id="rId3" imgW="330192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6663" y="2063750"/>
                        <a:ext cx="6338887" cy="346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CF56989-2814-00E1-0CB0-FAD1579846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720897"/>
              </p:ext>
            </p:extLst>
          </p:nvPr>
        </p:nvGraphicFramePr>
        <p:xfrm>
          <a:off x="9269981" y="5638208"/>
          <a:ext cx="1501765" cy="5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5" imgW="1079280" imgH="419040" progId="Equation.DSMT4">
                  <p:embed/>
                </p:oleObj>
              </mc:Choice>
              <mc:Fallback>
                <p:oleObj name="Equation" r:id="rId5" imgW="1079280" imgH="4190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CF56989-2814-00E1-0CB0-FAD1579846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69981" y="5638208"/>
                        <a:ext cx="1501765" cy="583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>
            <a:extLst>
              <a:ext uri="{FF2B5EF4-FFF2-40B4-BE49-F238E27FC236}">
                <a16:creationId xmlns:a16="http://schemas.microsoft.com/office/drawing/2014/main" id="{F7A41CD8-389D-772B-AEEE-875AC8233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925" y="5482016"/>
            <a:ext cx="956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966669" y="1413988"/>
            <a:ext cx="22146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2867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917313"/>
              </p:ext>
            </p:extLst>
          </p:nvPr>
        </p:nvGraphicFramePr>
        <p:xfrm>
          <a:off x="2256431" y="2344857"/>
          <a:ext cx="705802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3" imgW="3517560" imgH="914400" progId="Equation.DSMT4">
                  <p:embed/>
                </p:oleObj>
              </mc:Choice>
              <mc:Fallback>
                <p:oleObj name="Equation" r:id="rId3" imgW="3517560" imgH="914400" progId="Equation.DSMT4">
                  <p:embed/>
                  <p:pic>
                    <p:nvPicPr>
                      <p:cNvPr id="286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431" y="2344857"/>
                        <a:ext cx="7058025" cy="1838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2397125" y="190501"/>
            <a:ext cx="778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Patch Current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1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</a:t>
            </a:r>
          </a:p>
        </p:txBody>
      </p:sp>
      <p:sp>
        <p:nvSpPr>
          <p:cNvPr id="103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7"/>
          <p:cNvSpPr>
            <a:spLocks noChangeArrowheads="1"/>
          </p:cNvSpPr>
          <p:nvPr/>
        </p:nvSpPr>
        <p:spPr bwMode="auto">
          <a:xfrm>
            <a:off x="925727" y="863695"/>
            <a:ext cx="2563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Reciprocity theorem: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42905"/>
              </p:ext>
            </p:extLst>
          </p:nvPr>
        </p:nvGraphicFramePr>
        <p:xfrm>
          <a:off x="4710114" y="1325564"/>
          <a:ext cx="26177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4" y="1325564"/>
                        <a:ext cx="2617787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2751"/>
              </p:ext>
            </p:extLst>
          </p:nvPr>
        </p:nvGraphicFramePr>
        <p:xfrm>
          <a:off x="2727255" y="2207715"/>
          <a:ext cx="7086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3162240" imgH="393480" progId="Equation.DSMT4">
                  <p:embed/>
                </p:oleObj>
              </mc:Choice>
              <mc:Fallback>
                <p:oleObj name="Equation" r:id="rId5" imgW="31622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255" y="2207715"/>
                        <a:ext cx="7086600" cy="8842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0"/>
          <p:cNvSpPr>
            <a:spLocks noChangeArrowheads="1"/>
          </p:cNvSpPr>
          <p:nvPr/>
        </p:nvSpPr>
        <p:spPr bwMode="auto">
          <a:xfrm>
            <a:off x="946151" y="3689350"/>
            <a:ext cx="4005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Consider an electric current source:</a:t>
            </a:r>
          </a:p>
        </p:txBody>
      </p:sp>
      <p:grpSp>
        <p:nvGrpSpPr>
          <p:cNvPr id="1041" name="Group 25"/>
          <p:cNvGrpSpPr>
            <a:grpSpLocks/>
          </p:cNvGrpSpPr>
          <p:nvPr/>
        </p:nvGrpSpPr>
        <p:grpSpPr bwMode="auto">
          <a:xfrm>
            <a:off x="5229226" y="3465514"/>
            <a:ext cx="4962524" cy="2949575"/>
            <a:chOff x="2981325" y="3614565"/>
            <a:chExt cx="4962738" cy="2948160"/>
          </a:xfrm>
        </p:grpSpPr>
        <p:sp>
          <p:nvSpPr>
            <p:cNvPr id="1042" name="Freeform 11"/>
            <p:cNvSpPr>
              <a:spLocks/>
            </p:cNvSpPr>
            <p:nvPr/>
          </p:nvSpPr>
          <p:spPr bwMode="auto">
            <a:xfrm>
              <a:off x="3906838" y="4568825"/>
              <a:ext cx="1239837" cy="1544638"/>
            </a:xfrm>
            <a:custGeom>
              <a:avLst/>
              <a:gdLst>
                <a:gd name="T0" fmla="*/ 2147483647 w 1016"/>
                <a:gd name="T1" fmla="*/ 0 h 824"/>
                <a:gd name="T2" fmla="*/ 2147483647 w 1016"/>
                <a:gd name="T3" fmla="*/ 2147483647 h 824"/>
                <a:gd name="T4" fmla="*/ 2147483647 w 1016"/>
                <a:gd name="T5" fmla="*/ 2147483647 h 824"/>
                <a:gd name="T6" fmla="*/ 2147483647 w 1016"/>
                <a:gd name="T7" fmla="*/ 2147483647 h 824"/>
                <a:gd name="T8" fmla="*/ 2147483647 w 1016"/>
                <a:gd name="T9" fmla="*/ 2147483647 h 824"/>
                <a:gd name="T10" fmla="*/ 2147483647 w 1016"/>
                <a:gd name="T11" fmla="*/ 2147483647 h 824"/>
                <a:gd name="T12" fmla="*/ 2147483647 w 1016"/>
                <a:gd name="T13" fmla="*/ 2147483647 h 824"/>
                <a:gd name="T14" fmla="*/ 2147483647 w 1016"/>
                <a:gd name="T15" fmla="*/ 2147483647 h 824"/>
                <a:gd name="T16" fmla="*/ 2147483647 w 1016"/>
                <a:gd name="T17" fmla="*/ 2147483647 h 824"/>
                <a:gd name="T18" fmla="*/ 2147483647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2"/>
            <p:cNvSpPr>
              <a:spLocks noChangeShapeType="1"/>
            </p:cNvSpPr>
            <p:nvPr/>
          </p:nvSpPr>
          <p:spPr bwMode="auto">
            <a:xfrm flipV="1">
              <a:off x="4121150" y="4948238"/>
              <a:ext cx="106363" cy="5588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3"/>
            <p:cNvSpPr>
              <a:spLocks noChangeShapeType="1"/>
            </p:cNvSpPr>
            <p:nvPr/>
          </p:nvSpPr>
          <p:spPr bwMode="auto">
            <a:xfrm flipV="1">
              <a:off x="4797425" y="4935538"/>
              <a:ext cx="106363" cy="5588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14"/>
            <p:cNvSpPr>
              <a:spLocks noChangeShapeType="1"/>
            </p:cNvSpPr>
            <p:nvPr/>
          </p:nvSpPr>
          <p:spPr bwMode="auto">
            <a:xfrm flipV="1">
              <a:off x="4432300" y="5219700"/>
              <a:ext cx="106363" cy="5588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15"/>
            <p:cNvSpPr>
              <a:spLocks noChangeShapeType="1"/>
            </p:cNvSpPr>
            <p:nvPr/>
          </p:nvSpPr>
          <p:spPr bwMode="auto">
            <a:xfrm flipV="1">
              <a:off x="4572000" y="5435600"/>
              <a:ext cx="2468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6"/>
            <p:cNvSpPr>
              <a:spLocks noChangeShapeType="1"/>
            </p:cNvSpPr>
            <p:nvPr/>
          </p:nvSpPr>
          <p:spPr bwMode="auto">
            <a:xfrm flipH="1">
              <a:off x="3335338" y="5424488"/>
              <a:ext cx="1236662" cy="9255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17"/>
            <p:cNvSpPr>
              <a:spLocks noChangeShapeType="1"/>
            </p:cNvSpPr>
            <p:nvPr/>
          </p:nvSpPr>
          <p:spPr bwMode="auto">
            <a:xfrm flipH="1" flipV="1">
              <a:off x="4572000" y="3914775"/>
              <a:ext cx="0" cy="1530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18"/>
            <p:cNvGraphicFramePr>
              <a:graphicFrameLocks noChangeAspect="1"/>
            </p:cNvGraphicFramePr>
            <p:nvPr/>
          </p:nvGraphicFramePr>
          <p:xfrm>
            <a:off x="2981325" y="6314739"/>
            <a:ext cx="225344" cy="247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1325" y="6314739"/>
                          <a:ext cx="225344" cy="2479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9"/>
            <p:cNvGraphicFramePr>
              <a:graphicFrameLocks noChangeAspect="1"/>
            </p:cNvGraphicFramePr>
            <p:nvPr/>
          </p:nvGraphicFramePr>
          <p:xfrm>
            <a:off x="7186429" y="5335793"/>
            <a:ext cx="225800" cy="2670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6429" y="5335793"/>
                          <a:ext cx="225800" cy="2670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20"/>
            <p:cNvGraphicFramePr>
              <a:graphicFrameLocks noChangeAspect="1"/>
            </p:cNvGraphicFramePr>
            <p:nvPr/>
          </p:nvGraphicFramePr>
          <p:xfrm>
            <a:off x="4480650" y="3614565"/>
            <a:ext cx="203218" cy="203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11" imgW="126720" imgH="126720" progId="Equation.DSMT4">
                    <p:embed/>
                  </p:oleObj>
                </mc:Choice>
                <mc:Fallback>
                  <p:oleObj name="Equation" r:id="rId11" imgW="126720" imgH="12672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0650" y="3614565"/>
                          <a:ext cx="203218" cy="2032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9" name="Line 21"/>
            <p:cNvSpPr>
              <a:spLocks noChangeShapeType="1"/>
            </p:cNvSpPr>
            <p:nvPr/>
          </p:nvSpPr>
          <p:spPr bwMode="auto">
            <a:xfrm flipV="1">
              <a:off x="4572000" y="4537075"/>
              <a:ext cx="1971675" cy="890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Oval 22"/>
            <p:cNvSpPr>
              <a:spLocks noChangeArrowheads="1"/>
            </p:cNvSpPr>
            <p:nvPr/>
          </p:nvSpPr>
          <p:spPr bwMode="auto">
            <a:xfrm>
              <a:off x="6508750" y="4489450"/>
              <a:ext cx="88900" cy="889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2029004"/>
                </p:ext>
              </p:extLst>
            </p:nvPr>
          </p:nvGraphicFramePr>
          <p:xfrm>
            <a:off x="6832632" y="3966520"/>
            <a:ext cx="1111431" cy="470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13" imgW="609480" imgH="253800" progId="Equation.DSMT4">
                    <p:embed/>
                  </p:oleObj>
                </mc:Choice>
                <mc:Fallback>
                  <p:oleObj name="Equation" r:id="rId13" imgW="609480" imgH="2538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2632" y="3966520"/>
                          <a:ext cx="1111431" cy="47054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24"/>
            <p:cNvGraphicFramePr>
              <a:graphicFrameLocks noChangeAspect="1"/>
            </p:cNvGraphicFramePr>
            <p:nvPr/>
          </p:nvGraphicFramePr>
          <p:xfrm>
            <a:off x="4894263" y="4181475"/>
            <a:ext cx="3937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15" imgW="190440" imgH="241200" progId="Equation.DSMT4">
                    <p:embed/>
                  </p:oleObj>
                </mc:Choice>
                <mc:Fallback>
                  <p:oleObj name="Equation" r:id="rId15" imgW="190440" imgH="2412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4263" y="4181475"/>
                          <a:ext cx="393700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AB7C966-F193-48D2-0250-26DD044DEB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876736"/>
              </p:ext>
            </p:extLst>
          </p:nvPr>
        </p:nvGraphicFramePr>
        <p:xfrm>
          <a:off x="1287699" y="4616829"/>
          <a:ext cx="3382707" cy="391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7" imgW="2082600" imgH="241200" progId="Equation.DSMT4">
                  <p:embed/>
                </p:oleObj>
              </mc:Choice>
              <mc:Fallback>
                <p:oleObj name="Equation" r:id="rId17" imgW="2082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87699" y="4616829"/>
                        <a:ext cx="3382707" cy="391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C449D0C-9202-9106-D6F6-3C77E9D75C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316461"/>
              </p:ext>
            </p:extLst>
          </p:nvPr>
        </p:nvGraphicFramePr>
        <p:xfrm>
          <a:off x="1792098" y="5153647"/>
          <a:ext cx="2343173" cy="373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9" imgW="1434960" imgH="228600" progId="Equation.DSMT4">
                  <p:embed/>
                </p:oleObj>
              </mc:Choice>
              <mc:Fallback>
                <p:oleObj name="Equation" r:id="rId19" imgW="1434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92098" y="5153647"/>
                        <a:ext cx="2343173" cy="373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5C9E3F-EF08-8C33-8E0F-60336BFCA54A}"/>
              </a:ext>
            </a:extLst>
          </p:cNvPr>
          <p:cNvSpPr/>
          <p:nvPr/>
        </p:nvSpPr>
        <p:spPr bwMode="auto">
          <a:xfrm>
            <a:off x="319594" y="1116654"/>
            <a:ext cx="5239965" cy="1381328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0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6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751205"/>
              </p:ext>
            </p:extLst>
          </p:nvPr>
        </p:nvGraphicFramePr>
        <p:xfrm>
          <a:off x="321884" y="2628924"/>
          <a:ext cx="5246687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3" imgW="3517560" imgH="914400" progId="Equation.DSMT4">
                  <p:embed/>
                </p:oleObj>
              </mc:Choice>
              <mc:Fallback>
                <p:oleObj name="Equation" r:id="rId3" imgW="3517560" imgH="914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84" y="2628924"/>
                        <a:ext cx="5246687" cy="13668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2214563" y="190501"/>
            <a:ext cx="778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340781"/>
              </p:ext>
            </p:extLst>
          </p:nvPr>
        </p:nvGraphicFramePr>
        <p:xfrm>
          <a:off x="672325" y="1164160"/>
          <a:ext cx="4582436" cy="491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5" imgW="2476440" imgH="266400" progId="Equation.DSMT4">
                  <p:embed/>
                </p:oleObj>
              </mc:Choice>
              <mc:Fallback>
                <p:oleObj name="Equation" r:id="rId5" imgW="247644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25" y="1164160"/>
                        <a:ext cx="4582436" cy="491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805098"/>
              </p:ext>
            </p:extLst>
          </p:nvPr>
        </p:nvGraphicFramePr>
        <p:xfrm>
          <a:off x="8372950" y="1194132"/>
          <a:ext cx="33147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7" imgW="1930320" imgH="507960" progId="Equation.DSMT4">
                  <p:embed/>
                </p:oleObj>
              </mc:Choice>
              <mc:Fallback>
                <p:oleObj name="Equation" r:id="rId7" imgW="1930320" imgH="507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2950" y="1194132"/>
                        <a:ext cx="3314700" cy="8715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069601"/>
              </p:ext>
            </p:extLst>
          </p:nvPr>
        </p:nvGraphicFramePr>
        <p:xfrm>
          <a:off x="8393113" y="3057835"/>
          <a:ext cx="27051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9" imgW="1574640" imgH="533160" progId="Equation.DSMT4">
                  <p:embed/>
                </p:oleObj>
              </mc:Choice>
              <mc:Fallback>
                <p:oleObj name="Equation" r:id="rId9" imgW="157464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3113" y="3057835"/>
                        <a:ext cx="2705100" cy="9175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592906"/>
              </p:ext>
            </p:extLst>
          </p:nvPr>
        </p:nvGraphicFramePr>
        <p:xfrm>
          <a:off x="8409652" y="2217573"/>
          <a:ext cx="2138362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11" imgW="1244520" imgH="431640" progId="Equation.DSMT4">
                  <p:embed/>
                </p:oleObj>
              </mc:Choice>
              <mc:Fallback>
                <p:oleObj name="Equation" r:id="rId11" imgW="12445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9652" y="2217573"/>
                        <a:ext cx="2138362" cy="7413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298414"/>
              </p:ext>
            </p:extLst>
          </p:nvPr>
        </p:nvGraphicFramePr>
        <p:xfrm>
          <a:off x="503227" y="1780312"/>
          <a:ext cx="1068624" cy="33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13" imgW="799920" imgH="253800" progId="Equation.DSMT4">
                  <p:embed/>
                </p:oleObj>
              </mc:Choice>
              <mc:Fallback>
                <p:oleObj name="Equation" r:id="rId13" imgW="7999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27" y="1780312"/>
                        <a:ext cx="1068624" cy="3370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830195"/>
              </p:ext>
            </p:extLst>
          </p:nvPr>
        </p:nvGraphicFramePr>
        <p:xfrm>
          <a:off x="2471745" y="5962865"/>
          <a:ext cx="23066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15" imgW="1625400" imgH="431640" progId="Equation.DSMT4">
                  <p:embed/>
                </p:oleObj>
              </mc:Choice>
              <mc:Fallback>
                <p:oleObj name="Equation" r:id="rId15" imgW="162540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45" y="5962865"/>
                        <a:ext cx="2306638" cy="609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1" name="Text Box 30"/>
          <p:cNvSpPr txBox="1">
            <a:spLocks noChangeArrowheads="1"/>
          </p:cNvSpPr>
          <p:nvPr/>
        </p:nvSpPr>
        <p:spPr bwMode="auto">
          <a:xfrm>
            <a:off x="748837" y="6034942"/>
            <a:ext cx="15954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Assumption: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5CCEB1B-72FB-E1CB-ECB5-0E9B315018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552822"/>
              </p:ext>
            </p:extLst>
          </p:nvPr>
        </p:nvGraphicFramePr>
        <p:xfrm>
          <a:off x="401613" y="4427055"/>
          <a:ext cx="4486843" cy="10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17" imgW="5236654" imgH="1252794" progId="Equation.DSMT4">
                  <p:embed/>
                </p:oleObj>
              </mc:Choice>
              <mc:Fallback>
                <p:oleObj name="Equation" r:id="rId17" imgW="5236654" imgH="125279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1613" y="4427055"/>
                        <a:ext cx="4486843" cy="10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FF64506-ED5B-55A9-A95B-5E05C69AB3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007595"/>
              </p:ext>
            </p:extLst>
          </p:nvPr>
        </p:nvGraphicFramePr>
        <p:xfrm>
          <a:off x="6395446" y="4575629"/>
          <a:ext cx="4481820" cy="10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19" imgW="5555107" imgH="1289566" progId="Equation.DSMT4">
                  <p:embed/>
                </p:oleObj>
              </mc:Choice>
              <mc:Fallback>
                <p:oleObj name="Equation" r:id="rId19" imgW="5555107" imgH="12895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95446" y="4575629"/>
                        <a:ext cx="4481820" cy="10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10FD7EB-FD09-18E4-B00C-E0B3B12BB3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705478"/>
              </p:ext>
            </p:extLst>
          </p:nvPr>
        </p:nvGraphicFramePr>
        <p:xfrm>
          <a:off x="2651362" y="1742932"/>
          <a:ext cx="1650089" cy="729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21" imgW="1091880" imgH="482400" progId="Equation.DSMT4">
                  <p:embed/>
                </p:oleObj>
              </mc:Choice>
              <mc:Fallback>
                <p:oleObj name="Equation" r:id="rId21" imgW="1091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651362" y="1742932"/>
                        <a:ext cx="1650089" cy="729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D07F0A5A-7C3A-F1D9-A27D-36ACF94B5540}"/>
              </a:ext>
            </a:extLst>
          </p:cNvPr>
          <p:cNvGrpSpPr/>
          <p:nvPr/>
        </p:nvGrpSpPr>
        <p:grpSpPr>
          <a:xfrm>
            <a:off x="5929729" y="1331912"/>
            <a:ext cx="2232746" cy="2249573"/>
            <a:chOff x="3396079" y="2474912"/>
            <a:chExt cx="2232746" cy="2249573"/>
          </a:xfrm>
        </p:grpSpPr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5035967" y="4203785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3945354" y="3183023"/>
              <a:ext cx="939800" cy="10207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b="0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H="1" flipV="1">
              <a:off x="3937417" y="2809960"/>
              <a:ext cx="0" cy="288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251742" y="3322723"/>
              <a:ext cx="3476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245392" y="3498935"/>
              <a:ext cx="3476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240629" y="3689435"/>
              <a:ext cx="3476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40629" y="3875173"/>
              <a:ext cx="3476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4242217" y="4051385"/>
              <a:ext cx="3476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4297779" y="4327610"/>
              <a:ext cx="325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30" name="Text Box 41"/>
            <p:cNvSpPr txBox="1">
              <a:spLocks noChangeArrowheads="1"/>
            </p:cNvSpPr>
            <p:nvPr/>
          </p:nvSpPr>
          <p:spPr bwMode="auto">
            <a:xfrm>
              <a:off x="3396079" y="3438610"/>
              <a:ext cx="395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0" i="1">
                  <a:latin typeface="Times New Roman" pitchFamily="18" charset="0"/>
                </a:rPr>
                <a:t>W</a:t>
              </a:r>
            </a:p>
          </p:txBody>
        </p:sp>
        <p:graphicFrame>
          <p:nvGraphicFramePr>
            <p:cNvPr id="31" name="Object 30">
              <a:extLst>
                <a:ext uri="{FF2B5EF4-FFF2-40B4-BE49-F238E27FC236}">
                  <a16:creationId xmlns:a16="http://schemas.microsoft.com/office/drawing/2014/main" id="{24685CDA-688B-BDCF-6FED-1B2E92AF3BD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8291583"/>
                </p:ext>
              </p:extLst>
            </p:nvPr>
          </p:nvGraphicFramePr>
          <p:xfrm>
            <a:off x="5411788" y="4090988"/>
            <a:ext cx="217037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8" name="Equation" r:id="rId23" imgW="213381" imgH="234696" progId="Equation.DSMT4">
                    <p:embed/>
                  </p:oleObj>
                </mc:Choice>
                <mc:Fallback>
                  <p:oleObj name="Equation" r:id="rId23" imgW="213381" imgH="234696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24685CDA-688B-BDCF-6FED-1B2E92AF3BD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411788" y="4090988"/>
                          <a:ext cx="217037" cy="2397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600B25FE-5FE0-2F89-EA3A-CCBB743328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6947362"/>
                </p:ext>
              </p:extLst>
            </p:nvPr>
          </p:nvGraphicFramePr>
          <p:xfrm>
            <a:off x="3841750" y="2474912"/>
            <a:ext cx="203200" cy="240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9" name="Equation" r:id="rId25" imgW="139680" imgH="164880" progId="Equation.DSMT4">
                    <p:embed/>
                  </p:oleObj>
                </mc:Choice>
                <mc:Fallback>
                  <p:oleObj name="Equation" r:id="rId25" imgW="139680" imgH="1648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600B25FE-5FE0-2F89-EA3A-CCBB7433285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841750" y="2474912"/>
                          <a:ext cx="203200" cy="2401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167462"/>
              </p:ext>
            </p:extLst>
          </p:nvPr>
        </p:nvGraphicFramePr>
        <p:xfrm>
          <a:off x="6762750" y="6099175"/>
          <a:ext cx="1857375" cy="420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27" imgW="1295280" imgH="291960" progId="Equation.DSMT4">
                  <p:embed/>
                </p:oleObj>
              </mc:Choice>
              <mc:Fallback>
                <p:oleObj name="Equation" r:id="rId27" imgW="12952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762750" y="6099175"/>
                        <a:ext cx="1857375" cy="42038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999112"/>
              </p:ext>
            </p:extLst>
          </p:nvPr>
        </p:nvGraphicFramePr>
        <p:xfrm>
          <a:off x="8939512" y="6099829"/>
          <a:ext cx="1101636" cy="4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29" imgW="711000" imgH="266400" progId="Equation.DSMT4">
                  <p:embed/>
                </p:oleObj>
              </mc:Choice>
              <mc:Fallback>
                <p:oleObj name="Equation" r:id="rId29" imgW="711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939512" y="6099829"/>
                        <a:ext cx="1101636" cy="413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3537525" y="171046"/>
            <a:ext cx="4763411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96A1AE-BC7A-8D54-8C31-4E91FBBA3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9682" y="1504542"/>
            <a:ext cx="3414628" cy="3353205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741EBEE6-AE74-3D6E-E595-E670665F5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1168" y="1405273"/>
            <a:ext cx="3579657" cy="351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AAB827DA-26D8-CB63-E968-7C8F0ED8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85" y="1014384"/>
            <a:ext cx="2839239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0" dirty="0">
                <a:latin typeface="Arial" charset="0"/>
              </a:rPr>
              <a:t>E-plane pattern (</a:t>
            </a:r>
            <a:r>
              <a:rPr lang="en-US" sz="2000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</a:t>
            </a:r>
            <a:r>
              <a:rPr lang="en-US" sz="2000" b="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sz="2000" b="0" dirty="0">
                <a:latin typeface="Arial" charset="0"/>
                <a:sym typeface="Symbol" panose="05050102010706020507" pitchFamily="18" charset="2"/>
              </a:rPr>
              <a:t>)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CC52E023-3467-16B0-4863-B2B374B6C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351" y="1007899"/>
            <a:ext cx="2981907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0" dirty="0">
                <a:latin typeface="Arial" charset="0"/>
              </a:rPr>
              <a:t>H-plane pattern (</a:t>
            </a:r>
            <a:r>
              <a:rPr lang="en-US" sz="2000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90</a:t>
            </a:r>
            <a:r>
              <a:rPr lang="en-US" sz="2000" b="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sz="2000" b="0" dirty="0">
                <a:latin typeface="Arial" charset="0"/>
                <a:sym typeface="Symbol" panose="05050102010706020507" pitchFamily="18" charset="2"/>
              </a:rPr>
              <a:t>)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D3A88FB0-E6E7-540D-E934-91C3DE29C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350" y="5794003"/>
            <a:ext cx="10272408" cy="815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indent="-22701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cs typeface="Arial" charset="0"/>
              </a:rPr>
              <a:t>The E plane is broader than the H plane. </a:t>
            </a:r>
            <a:endParaRPr lang="en-US" sz="1400" b="0" dirty="0">
              <a:latin typeface="Arial" charset="0"/>
              <a:cs typeface="Arial" charset="0"/>
            </a:endParaRPr>
          </a:p>
          <a:p>
            <a:pPr marL="227013" indent="-22701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b="0" dirty="0">
                <a:latin typeface="Arial" charset="0"/>
                <a:cs typeface="Arial" charset="0"/>
              </a:rPr>
              <a:t>The E-plane pattern “tucks in” and tends to zero at the horizon due to the presence of the infinite substrate (green dot). (As the substrate gets thinner, the tuck-in point approaches 90</a:t>
            </a:r>
            <a:r>
              <a:rPr lang="en-US" sz="1400" b="0" baseline="30000" dirty="0">
                <a:latin typeface="Arial" charset="0"/>
                <a:cs typeface="Arial" charset="0"/>
              </a:rPr>
              <a:t>o</a:t>
            </a:r>
            <a:r>
              <a:rPr lang="en-US" sz="1400" b="0" dirty="0">
                <a:latin typeface="Arial" charset="0"/>
                <a:cs typeface="Arial" charset="0"/>
              </a:rPr>
              <a:t>.) 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5F2AC2D-4E9D-F601-EAC9-834AEF651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337" y="4906992"/>
            <a:ext cx="4718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Red:</a:t>
            </a:r>
            <a:r>
              <a:rPr lang="en-US" dirty="0">
                <a:latin typeface="Arial" charset="0"/>
              </a:rPr>
              <a:t> </a:t>
            </a:r>
            <a:r>
              <a:rPr lang="en-US" b="0" dirty="0">
                <a:latin typeface="Arial" charset="0"/>
              </a:rPr>
              <a:t>infinite substrate and ground plane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0823E063-0C65-6E90-4A97-214827B5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637" y="5224088"/>
            <a:ext cx="4472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Blue:</a:t>
            </a:r>
            <a:r>
              <a:rPr lang="en-US" dirty="0">
                <a:latin typeface="Arial" charset="0"/>
              </a:rPr>
              <a:t>  </a:t>
            </a:r>
            <a:r>
              <a:rPr lang="en-US" b="0" dirty="0">
                <a:latin typeface="Arial" charset="0"/>
              </a:rPr>
              <a:t>1 meter diameter ground plane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FB2A75-7EB8-E1E6-D0E6-CD3B5BF4D539}"/>
              </a:ext>
            </a:extLst>
          </p:cNvPr>
          <p:cNvSpPr txBox="1"/>
          <p:nvPr/>
        </p:nvSpPr>
        <p:spPr>
          <a:xfrm>
            <a:off x="700391" y="519456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Comments: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644536E-C798-2BFE-F722-C0DBBDAD50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197734"/>
              </p:ext>
            </p:extLst>
          </p:nvPr>
        </p:nvGraphicFramePr>
        <p:xfrm>
          <a:off x="3222422" y="4124021"/>
          <a:ext cx="781895" cy="363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6" imgW="545760" imgH="253800" progId="Equation.DSMT4">
                  <p:embed/>
                </p:oleObj>
              </mc:Choice>
              <mc:Fallback>
                <p:oleObj name="Equation" r:id="rId6" imgW="545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22422" y="4124021"/>
                        <a:ext cx="781895" cy="36367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D227C41-9652-CB27-0EE6-7D12113822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264839"/>
              </p:ext>
            </p:extLst>
          </p:nvPr>
        </p:nvGraphicFramePr>
        <p:xfrm>
          <a:off x="7922740" y="4117670"/>
          <a:ext cx="778956" cy="389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8" imgW="533160" imgH="266400" progId="Equation.DSMT4">
                  <p:embed/>
                </p:oleObj>
              </mc:Choice>
              <mc:Fallback>
                <p:oleObj name="Equation" r:id="rId8" imgW="5331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22740" y="4117670"/>
                        <a:ext cx="778956" cy="38947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0107D7AE-DDE3-04FD-EF5A-243653874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793663"/>
              </p:ext>
            </p:extLst>
          </p:nvPr>
        </p:nvGraphicFramePr>
        <p:xfrm>
          <a:off x="3178412" y="2177679"/>
          <a:ext cx="317060" cy="26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10" imgW="215640" imgH="177480" progId="Equation.DSMT4">
                  <p:embed/>
                </p:oleObj>
              </mc:Choice>
              <mc:Fallback>
                <p:oleObj name="Equation" r:id="rId10" imgW="215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78412" y="2177679"/>
                        <a:ext cx="317060" cy="261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AF722A7-25CA-86E9-B1B7-77B45AFB74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019431"/>
              </p:ext>
            </p:extLst>
          </p:nvPr>
        </p:nvGraphicFramePr>
        <p:xfrm>
          <a:off x="7876297" y="2123433"/>
          <a:ext cx="3175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12" imgW="317013" imgH="260653" progId="Equation.DSMT4">
                  <p:embed/>
                </p:oleObj>
              </mc:Choice>
              <mc:Fallback>
                <p:oleObj name="Equation" r:id="rId12" imgW="317013" imgH="26065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76297" y="2123433"/>
                        <a:ext cx="317500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47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206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5" name="Rectangle 7"/>
          <p:cNvSpPr>
            <a:spLocks noChangeArrowheads="1"/>
          </p:cNvSpPr>
          <p:nvPr/>
        </p:nvSpPr>
        <p:spPr bwMode="auto">
          <a:xfrm>
            <a:off x="1231381" y="1336484"/>
            <a:ext cx="5496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139718"/>
              </p:ext>
            </p:extLst>
          </p:nvPr>
        </p:nvGraphicFramePr>
        <p:xfrm>
          <a:off x="1797904" y="1697228"/>
          <a:ext cx="21574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041120" imgH="279360" progId="Equation.DSMT4">
                  <p:embed/>
                </p:oleObj>
              </mc:Choice>
              <mc:Fallback>
                <p:oleObj name="Equation" r:id="rId3" imgW="104112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904" y="1697228"/>
                        <a:ext cx="2157413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322355"/>
              </p:ext>
            </p:extLst>
          </p:nvPr>
        </p:nvGraphicFramePr>
        <p:xfrm>
          <a:off x="2945239" y="5317320"/>
          <a:ext cx="6219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3111480" imgH="393480" progId="Equation.DSMT4">
                  <p:embed/>
                </p:oleObj>
              </mc:Choice>
              <mc:Fallback>
                <p:oleObj name="Equation" r:id="rId5" imgW="311148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239" y="5317320"/>
                        <a:ext cx="62198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6" name="Group 29"/>
          <p:cNvGrpSpPr>
            <a:grpSpLocks/>
          </p:cNvGrpSpPr>
          <p:nvPr/>
        </p:nvGrpSpPr>
        <p:grpSpPr bwMode="auto">
          <a:xfrm>
            <a:off x="4249739" y="1216025"/>
            <a:ext cx="4391025" cy="3043238"/>
            <a:chOff x="2865610" y="978937"/>
            <a:chExt cx="4390814" cy="3043599"/>
          </a:xfrm>
        </p:grpSpPr>
        <p:grpSp>
          <p:nvGrpSpPr>
            <p:cNvPr id="2067" name="Group 25"/>
            <p:cNvGrpSpPr>
              <a:grpSpLocks/>
            </p:cNvGrpSpPr>
            <p:nvPr/>
          </p:nvGrpSpPr>
          <p:grpSpPr bwMode="auto">
            <a:xfrm>
              <a:off x="2865610" y="978937"/>
              <a:ext cx="4390814" cy="3043599"/>
              <a:chOff x="2865610" y="978937"/>
              <a:chExt cx="4390814" cy="3043599"/>
            </a:xfrm>
          </p:grpSpPr>
          <p:sp>
            <p:nvSpPr>
              <p:cNvPr id="2069" name="Freeform 11"/>
              <p:cNvSpPr>
                <a:spLocks/>
              </p:cNvSpPr>
              <p:nvPr/>
            </p:nvSpPr>
            <p:spPr bwMode="auto">
              <a:xfrm>
                <a:off x="3748088" y="1974850"/>
                <a:ext cx="1239837" cy="1544638"/>
              </a:xfrm>
              <a:custGeom>
                <a:avLst/>
                <a:gdLst>
                  <a:gd name="T0" fmla="*/ 2147483647 w 1016"/>
                  <a:gd name="T1" fmla="*/ 0 h 824"/>
                  <a:gd name="T2" fmla="*/ 2147483647 w 1016"/>
                  <a:gd name="T3" fmla="*/ 2147483647 h 824"/>
                  <a:gd name="T4" fmla="*/ 2147483647 w 1016"/>
                  <a:gd name="T5" fmla="*/ 2147483647 h 824"/>
                  <a:gd name="T6" fmla="*/ 2147483647 w 1016"/>
                  <a:gd name="T7" fmla="*/ 2147483647 h 824"/>
                  <a:gd name="T8" fmla="*/ 2147483647 w 1016"/>
                  <a:gd name="T9" fmla="*/ 2147483647 h 824"/>
                  <a:gd name="T10" fmla="*/ 2147483647 w 1016"/>
                  <a:gd name="T11" fmla="*/ 2147483647 h 824"/>
                  <a:gd name="T12" fmla="*/ 2147483647 w 1016"/>
                  <a:gd name="T13" fmla="*/ 2147483647 h 824"/>
                  <a:gd name="T14" fmla="*/ 2147483647 w 1016"/>
                  <a:gd name="T15" fmla="*/ 2147483647 h 824"/>
                  <a:gd name="T16" fmla="*/ 2147483647 w 1016"/>
                  <a:gd name="T17" fmla="*/ 2147483647 h 824"/>
                  <a:gd name="T18" fmla="*/ 2147483647 w 1016"/>
                  <a:gd name="T19" fmla="*/ 0 h 8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16"/>
                  <a:gd name="T31" fmla="*/ 0 h 824"/>
                  <a:gd name="T32" fmla="*/ 1016 w 1016"/>
                  <a:gd name="T33" fmla="*/ 824 h 82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16" h="824">
                    <a:moveTo>
                      <a:pt x="336" y="0"/>
                    </a:moveTo>
                    <a:cubicBezTo>
                      <a:pt x="184" y="16"/>
                      <a:pt x="96" y="112"/>
                      <a:pt x="48" y="192"/>
                    </a:cubicBezTo>
                    <a:cubicBezTo>
                      <a:pt x="0" y="272"/>
                      <a:pt x="40" y="384"/>
                      <a:pt x="48" y="480"/>
                    </a:cubicBezTo>
                    <a:cubicBezTo>
                      <a:pt x="56" y="576"/>
                      <a:pt x="48" y="712"/>
                      <a:pt x="96" y="768"/>
                    </a:cubicBezTo>
                    <a:cubicBezTo>
                      <a:pt x="144" y="824"/>
                      <a:pt x="232" y="816"/>
                      <a:pt x="336" y="816"/>
                    </a:cubicBezTo>
                    <a:cubicBezTo>
                      <a:pt x="440" y="816"/>
                      <a:pt x="614" y="791"/>
                      <a:pt x="720" y="768"/>
                    </a:cubicBezTo>
                    <a:cubicBezTo>
                      <a:pt x="826" y="745"/>
                      <a:pt x="928" y="756"/>
                      <a:pt x="972" y="677"/>
                    </a:cubicBezTo>
                    <a:cubicBezTo>
                      <a:pt x="1016" y="598"/>
                      <a:pt x="1014" y="398"/>
                      <a:pt x="987" y="296"/>
                    </a:cubicBezTo>
                    <a:cubicBezTo>
                      <a:pt x="960" y="194"/>
                      <a:pt x="916" y="111"/>
                      <a:pt x="808" y="62"/>
                    </a:cubicBezTo>
                    <a:cubicBezTo>
                      <a:pt x="700" y="13"/>
                      <a:pt x="434" y="13"/>
                      <a:pt x="336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12"/>
              <p:cNvSpPr>
                <a:spLocks noChangeShapeType="1"/>
              </p:cNvSpPr>
              <p:nvPr/>
            </p:nvSpPr>
            <p:spPr bwMode="auto">
              <a:xfrm flipV="1">
                <a:off x="3962400" y="2354263"/>
                <a:ext cx="106363" cy="55880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13"/>
              <p:cNvSpPr>
                <a:spLocks noChangeShapeType="1"/>
              </p:cNvSpPr>
              <p:nvPr/>
            </p:nvSpPr>
            <p:spPr bwMode="auto">
              <a:xfrm>
                <a:off x="6316308" y="1707272"/>
                <a:ext cx="247650" cy="534987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14"/>
              <p:cNvSpPr>
                <a:spLocks noChangeShapeType="1"/>
              </p:cNvSpPr>
              <p:nvPr/>
            </p:nvSpPr>
            <p:spPr bwMode="auto">
              <a:xfrm flipV="1">
                <a:off x="4251325" y="2625725"/>
                <a:ext cx="106363" cy="55880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15"/>
              <p:cNvSpPr>
                <a:spLocks noChangeShapeType="1"/>
              </p:cNvSpPr>
              <p:nvPr/>
            </p:nvSpPr>
            <p:spPr bwMode="auto">
              <a:xfrm flipV="1">
                <a:off x="4413250" y="2841625"/>
                <a:ext cx="24685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16"/>
              <p:cNvSpPr>
                <a:spLocks noChangeShapeType="1"/>
              </p:cNvSpPr>
              <p:nvPr/>
            </p:nvSpPr>
            <p:spPr bwMode="auto">
              <a:xfrm flipH="1">
                <a:off x="3176588" y="2830513"/>
                <a:ext cx="1236662" cy="9255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17"/>
              <p:cNvSpPr>
                <a:spLocks noChangeShapeType="1"/>
              </p:cNvSpPr>
              <p:nvPr/>
            </p:nvSpPr>
            <p:spPr bwMode="auto">
              <a:xfrm flipH="1" flipV="1">
                <a:off x="4413250" y="1320800"/>
                <a:ext cx="0" cy="15303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3" name="Object 18"/>
              <p:cNvGraphicFramePr>
                <a:graphicFrameLocks noChangeAspect="1"/>
              </p:cNvGraphicFramePr>
              <p:nvPr/>
            </p:nvGraphicFramePr>
            <p:xfrm>
              <a:off x="2865610" y="3732901"/>
              <a:ext cx="263190" cy="2896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2" name="Equation" r:id="rId7" imgW="126720" imgH="139680" progId="Equation.DSMT4">
                      <p:embed/>
                    </p:oleObj>
                  </mc:Choice>
                  <mc:Fallback>
                    <p:oleObj name="Equation" r:id="rId7" imgW="126720" imgH="139680" progId="Equation.DSMT4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5610" y="3732901"/>
                            <a:ext cx="263190" cy="2896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4" name="Object 19"/>
              <p:cNvGraphicFramePr>
                <a:graphicFrameLocks noChangeAspect="1"/>
              </p:cNvGraphicFramePr>
              <p:nvPr/>
            </p:nvGraphicFramePr>
            <p:xfrm>
              <a:off x="6995405" y="2710926"/>
              <a:ext cx="261019" cy="3086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3" name="Equation" r:id="rId9" imgW="139680" imgH="164880" progId="Equation.DSMT4">
                      <p:embed/>
                    </p:oleObj>
                  </mc:Choice>
                  <mc:Fallback>
                    <p:oleObj name="Equation" r:id="rId9" imgW="139680" imgH="164880" progId="Equation.DSMT4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95405" y="2710926"/>
                            <a:ext cx="261019" cy="3086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5" name="Object 20"/>
              <p:cNvGraphicFramePr>
                <a:graphicFrameLocks noChangeAspect="1"/>
              </p:cNvGraphicFramePr>
              <p:nvPr/>
            </p:nvGraphicFramePr>
            <p:xfrm>
              <a:off x="4296624" y="978937"/>
              <a:ext cx="249480" cy="249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4" name="Equation" r:id="rId11" imgW="126720" imgH="126720" progId="Equation.DSMT4">
                      <p:embed/>
                    </p:oleObj>
                  </mc:Choice>
                  <mc:Fallback>
                    <p:oleObj name="Equation" r:id="rId11" imgW="126720" imgH="126720" progId="Equation.DSMT4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6624" y="978937"/>
                            <a:ext cx="249480" cy="24948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6" name="Line 21"/>
              <p:cNvSpPr>
                <a:spLocks noChangeShapeType="1"/>
              </p:cNvSpPr>
              <p:nvPr/>
            </p:nvSpPr>
            <p:spPr bwMode="auto">
              <a:xfrm flipV="1">
                <a:off x="4413250" y="1943100"/>
                <a:ext cx="1971675" cy="890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6" name="Object 25"/>
              <p:cNvGraphicFramePr>
                <a:graphicFrameLocks noChangeAspect="1"/>
              </p:cNvGraphicFramePr>
              <p:nvPr/>
            </p:nvGraphicFramePr>
            <p:xfrm>
              <a:off x="4621231" y="1511487"/>
              <a:ext cx="393700" cy="508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5" name="Equation" r:id="rId13" imgW="190440" imgH="241200" progId="Equation.DSMT4">
                      <p:embed/>
                    </p:oleObj>
                  </mc:Choice>
                  <mc:Fallback>
                    <p:oleObj name="Equation" r:id="rId13" imgW="190440" imgH="241200" progId="Equation.DSMT4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21231" y="1511487"/>
                            <a:ext cx="393700" cy="508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7" name="Line 26"/>
              <p:cNvSpPr>
                <a:spLocks noChangeShapeType="1"/>
              </p:cNvSpPr>
              <p:nvPr/>
            </p:nvSpPr>
            <p:spPr bwMode="auto">
              <a:xfrm flipV="1">
                <a:off x="4589463" y="2613025"/>
                <a:ext cx="106362" cy="55880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7" name="Object 27"/>
              <p:cNvGraphicFramePr>
                <a:graphicFrameLocks noChangeAspect="1"/>
              </p:cNvGraphicFramePr>
              <p:nvPr/>
            </p:nvGraphicFramePr>
            <p:xfrm>
              <a:off x="6588125" y="1589088"/>
              <a:ext cx="395288" cy="508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6" name="Equation" r:id="rId15" imgW="190440" imgH="241200" progId="Equation.DSMT4">
                      <p:embed/>
                    </p:oleObj>
                  </mc:Choice>
                  <mc:Fallback>
                    <p:oleObj name="Equation" r:id="rId15" imgW="190440" imgH="241200" progId="Equation.DSMT4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8125" y="1589088"/>
                            <a:ext cx="395288" cy="508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30"/>
              <p:cNvGraphicFramePr>
                <a:graphicFrameLocks noChangeAspect="1"/>
              </p:cNvGraphicFramePr>
              <p:nvPr/>
            </p:nvGraphicFramePr>
            <p:xfrm>
              <a:off x="5354283" y="2005890"/>
              <a:ext cx="212725" cy="2365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7" name="Equation" r:id="rId17" imgW="114120" imgH="126720" progId="Equation.DSMT4">
                      <p:embed/>
                    </p:oleObj>
                  </mc:Choice>
                  <mc:Fallback>
                    <p:oleObj name="Equation" r:id="rId17" imgW="114120" imgH="126720" progId="Equation.DSMT4">
                      <p:embed/>
                      <p:pic>
                        <p:nvPicPr>
                          <p:cNvPr id="0" name="Object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4283" y="2005890"/>
                            <a:ext cx="212725" cy="2365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2" name="Object 31"/>
            <p:cNvGraphicFramePr>
              <a:graphicFrameLocks noChangeAspect="1"/>
            </p:cNvGraphicFramePr>
            <p:nvPr/>
          </p:nvGraphicFramePr>
          <p:xfrm>
            <a:off x="5975350" y="1611313"/>
            <a:ext cx="307975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19" imgW="164880" imgH="241200" progId="Equation.DSMT4">
                    <p:embed/>
                  </p:oleObj>
                </mc:Choice>
                <mc:Fallback>
                  <p:oleObj name="Equation" r:id="rId19" imgW="164880" imgH="2412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5350" y="1611313"/>
                          <a:ext cx="307975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" name="Oval 28"/>
            <p:cNvSpPr>
              <a:spLocks noChangeArrowheads="1"/>
            </p:cNvSpPr>
            <p:nvPr/>
          </p:nvSpPr>
          <p:spPr bwMode="auto">
            <a:xfrm>
              <a:off x="6368528" y="1882589"/>
              <a:ext cx="86061" cy="86061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727BE4E-4736-D75E-5967-8982D6213E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246908"/>
              </p:ext>
            </p:extLst>
          </p:nvPr>
        </p:nvGraphicFramePr>
        <p:xfrm>
          <a:off x="1261707" y="2628281"/>
          <a:ext cx="2866741" cy="34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21" imgW="1993680" imgH="241200" progId="Equation.DSMT4">
                  <p:embed/>
                </p:oleObj>
              </mc:Choice>
              <mc:Fallback>
                <p:oleObj name="Equation" r:id="rId21" imgW="1993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261707" y="2628281"/>
                        <a:ext cx="2866741" cy="34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7"/>
          <p:cNvSpPr>
            <a:spLocks noChangeArrowheads="1"/>
          </p:cNvSpPr>
          <p:nvPr/>
        </p:nvSpPr>
        <p:spPr bwMode="auto">
          <a:xfrm>
            <a:off x="1007187" y="921366"/>
            <a:ext cx="8489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07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378808"/>
              </p:ext>
            </p:extLst>
          </p:nvPr>
        </p:nvGraphicFramePr>
        <p:xfrm>
          <a:off x="1882633" y="1528279"/>
          <a:ext cx="4497695" cy="558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044440" imgH="253800" progId="Equation.DSMT4">
                  <p:embed/>
                </p:oleObj>
              </mc:Choice>
              <mc:Fallback>
                <p:oleObj name="Equation" r:id="rId3" imgW="2044440" imgH="253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633" y="1528279"/>
                        <a:ext cx="4497695" cy="558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478618"/>
              </p:ext>
            </p:extLst>
          </p:nvPr>
        </p:nvGraphicFramePr>
        <p:xfrm>
          <a:off x="4345794" y="2540758"/>
          <a:ext cx="340518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1485720" imgH="393480" progId="Equation.DSMT4">
                  <p:embed/>
                </p:oleObj>
              </mc:Choice>
              <mc:Fallback>
                <p:oleObj name="Equation" r:id="rId5" imgW="148572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794" y="2540758"/>
                        <a:ext cx="3405187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26"/>
          <p:cNvSpPr>
            <a:spLocks noChangeArrowheads="1"/>
          </p:cNvSpPr>
          <p:nvPr/>
        </p:nvSpPr>
        <p:spPr bwMode="auto">
          <a:xfrm>
            <a:off x="2465389" y="4222750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3076" name="Object 27"/>
          <p:cNvGraphicFramePr>
            <a:graphicFrameLocks noChangeAspect="1"/>
          </p:cNvGraphicFramePr>
          <p:nvPr/>
        </p:nvGraphicFramePr>
        <p:xfrm>
          <a:off x="3657600" y="4244976"/>
          <a:ext cx="10096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444307" imgH="139639" progId="Equation.3">
                  <p:embed/>
                </p:oleObj>
              </mc:Choice>
              <mc:Fallback>
                <p:oleObj name="Equation" r:id="rId7" imgW="444307" imgH="13963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44976"/>
                        <a:ext cx="10096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Box 13"/>
          <p:cNvSpPr txBox="1">
            <a:spLocks noChangeArrowheads="1"/>
          </p:cNvSpPr>
          <p:nvPr/>
        </p:nvSpPr>
        <p:spPr bwMode="auto">
          <a:xfrm>
            <a:off x="7366000" y="4206875"/>
            <a:ext cx="2986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ipw = “incident plane wave”</a:t>
            </a:r>
          </a:p>
        </p:txBody>
      </p:sp>
      <p:graphicFrame>
        <p:nvGraphicFramePr>
          <p:cNvPr id="307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292840"/>
              </p:ext>
            </p:extLst>
          </p:nvPr>
        </p:nvGraphicFramePr>
        <p:xfrm>
          <a:off x="3713163" y="5459413"/>
          <a:ext cx="439578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9" imgW="1879560" imgH="393480" progId="Equation.DSMT4">
                  <p:embed/>
                </p:oleObj>
              </mc:Choice>
              <mc:Fallback>
                <p:oleObj name="Equation" r:id="rId9" imgW="187956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5459413"/>
                        <a:ext cx="4395787" cy="9191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Rectangle 26"/>
          <p:cNvSpPr>
            <a:spLocks noChangeArrowheads="1"/>
          </p:cNvSpPr>
          <p:nvPr/>
        </p:nvSpPr>
        <p:spPr bwMode="auto">
          <a:xfrm>
            <a:off x="1600336" y="5076021"/>
            <a:ext cx="20026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3089" name="TextBox 16"/>
          <p:cNvSpPr txBox="1">
            <a:spLocks noChangeArrowheads="1"/>
          </p:cNvSpPr>
          <p:nvPr/>
        </p:nvSpPr>
        <p:spPr bwMode="auto">
          <a:xfrm>
            <a:off x="8631469" y="5642525"/>
            <a:ext cx="1639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Times New Roman" pitchFamily="18" charset="0"/>
                <a:cs typeface="Times New Roman" pitchFamily="18" charset="0"/>
              </a:rPr>
              <a:t>FF =</a:t>
            </a:r>
            <a:r>
              <a:rPr lang="en-US" b="0" dirty="0"/>
              <a:t> “far field”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66B6AE7-D551-C96C-1FDF-40F1AFD5D4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12348"/>
              </p:ext>
            </p:extLst>
          </p:nvPr>
        </p:nvGraphicFramePr>
        <p:xfrm>
          <a:off x="5094288" y="4132860"/>
          <a:ext cx="1643062" cy="50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1" imgW="749160" imgH="228600" progId="Equation.DSMT4">
                  <p:embed/>
                </p:oleObj>
              </mc:Choice>
              <mc:Fallback>
                <p:oleObj name="Equation" r:id="rId11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94288" y="4132860"/>
                        <a:ext cx="1643062" cy="501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410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7"/>
          <p:cNvSpPr>
            <a:spLocks noChangeArrowheads="1"/>
          </p:cNvSpPr>
          <p:nvPr/>
        </p:nvSpPr>
        <p:spPr bwMode="auto">
          <a:xfrm>
            <a:off x="1098645" y="2079341"/>
            <a:ext cx="41830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Consider a dipole in free space:</a:t>
            </a:r>
          </a:p>
        </p:txBody>
      </p:sp>
      <p:graphicFrame>
        <p:nvGraphicFramePr>
          <p:cNvPr id="409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20197"/>
              </p:ext>
            </p:extLst>
          </p:nvPr>
        </p:nvGraphicFramePr>
        <p:xfrm>
          <a:off x="5865388" y="4110085"/>
          <a:ext cx="3519487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638000" imgH="431640" progId="Equation.DSMT4">
                  <p:embed/>
                </p:oleObj>
              </mc:Choice>
              <mc:Fallback>
                <p:oleObj name="Equation" r:id="rId3" imgW="163800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388" y="4110085"/>
                        <a:ext cx="3519487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962577"/>
              </p:ext>
            </p:extLst>
          </p:nvPr>
        </p:nvGraphicFramePr>
        <p:xfrm>
          <a:off x="6445252" y="5437568"/>
          <a:ext cx="30067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2" y="5437568"/>
                        <a:ext cx="300672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890306" y="1065829"/>
            <a:ext cx="4641850" cy="3143250"/>
            <a:chOff x="3571022" y="942999"/>
            <a:chExt cx="4641850" cy="3143250"/>
          </a:xfrm>
        </p:grpSpPr>
        <p:sp>
          <p:nvSpPr>
            <p:cNvPr id="4114" name="Line 12"/>
            <p:cNvSpPr>
              <a:spLocks noChangeShapeType="1"/>
            </p:cNvSpPr>
            <p:nvPr/>
          </p:nvSpPr>
          <p:spPr bwMode="auto">
            <a:xfrm flipV="1">
              <a:off x="5200126" y="2866670"/>
              <a:ext cx="24685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3"/>
            <p:cNvSpPr>
              <a:spLocks noChangeShapeType="1"/>
            </p:cNvSpPr>
            <p:nvPr/>
          </p:nvSpPr>
          <p:spPr bwMode="auto">
            <a:xfrm flipH="1">
              <a:off x="3963483" y="2855556"/>
              <a:ext cx="1236643" cy="925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4"/>
            <p:cNvSpPr>
              <a:spLocks noChangeShapeType="1"/>
            </p:cNvSpPr>
            <p:nvPr/>
          </p:nvSpPr>
          <p:spPr bwMode="auto">
            <a:xfrm flipH="1" flipV="1">
              <a:off x="5200126" y="1345583"/>
              <a:ext cx="0" cy="15306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1" name="Object 15"/>
            <p:cNvGraphicFramePr>
              <a:graphicFrameLocks noChangeAspect="1"/>
            </p:cNvGraphicFramePr>
            <p:nvPr/>
          </p:nvGraphicFramePr>
          <p:xfrm>
            <a:off x="3571022" y="3729708"/>
            <a:ext cx="332058" cy="356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7" imgW="164880" imgH="177480" progId="Equation.DSMT4">
                    <p:embed/>
                  </p:oleObj>
                </mc:Choice>
                <mc:Fallback>
                  <p:oleObj name="Equation" r:id="rId7" imgW="164880" imgH="177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022" y="3729708"/>
                          <a:ext cx="332058" cy="3565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16"/>
            <p:cNvGraphicFramePr>
              <a:graphicFrameLocks noChangeAspect="1"/>
            </p:cNvGraphicFramePr>
            <p:nvPr/>
          </p:nvGraphicFramePr>
          <p:xfrm>
            <a:off x="7916010" y="2674961"/>
            <a:ext cx="296862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9" imgW="164880" imgH="203040" progId="Equation.DSMT4">
                    <p:embed/>
                  </p:oleObj>
                </mc:Choice>
                <mc:Fallback>
                  <p:oleObj name="Equation" r:id="rId9" imgW="164880" imgH="2030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6010" y="2674961"/>
                          <a:ext cx="296862" cy="366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17"/>
            <p:cNvGraphicFramePr>
              <a:graphicFrameLocks noChangeAspect="1"/>
            </p:cNvGraphicFramePr>
            <p:nvPr/>
          </p:nvGraphicFramePr>
          <p:xfrm>
            <a:off x="5033110" y="942999"/>
            <a:ext cx="295275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11" imgW="152280" imgH="164880" progId="Equation.DSMT4">
                    <p:embed/>
                  </p:oleObj>
                </mc:Choice>
                <mc:Fallback>
                  <p:oleObj name="Equation" r:id="rId11" imgW="152280" imgH="16488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3110" y="942999"/>
                          <a:ext cx="295275" cy="319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flipH="1" flipV="1">
              <a:off x="5200126" y="2566581"/>
              <a:ext cx="0" cy="59541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Oval 21"/>
            <p:cNvSpPr>
              <a:spLocks noChangeArrowheads="1"/>
            </p:cNvSpPr>
            <p:nvPr/>
          </p:nvSpPr>
          <p:spPr bwMode="auto">
            <a:xfrm>
              <a:off x="5134709" y="2801014"/>
              <a:ext cx="119062" cy="119063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57868" y="2934269"/>
            <a:ext cx="4378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/>
              <a:t>The primed coordinates denote local coordinates.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B0CD192-5199-6DBF-FF7D-786E829CFB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323282"/>
              </p:ext>
            </p:extLst>
          </p:nvPr>
        </p:nvGraphicFramePr>
        <p:xfrm>
          <a:off x="789911" y="1116936"/>
          <a:ext cx="2872740" cy="5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3" imgW="1218960" imgH="241200" progId="Equation.DSMT4">
                  <p:embed/>
                </p:oleObj>
              </mc:Choice>
              <mc:Fallback>
                <p:oleObj name="Equation" r:id="rId13" imgW="1218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89911" y="1116936"/>
                        <a:ext cx="2872740" cy="568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D3AA260B-AE25-CC3A-71EA-7433C1DEC307}"/>
              </a:ext>
            </a:extLst>
          </p:cNvPr>
          <p:cNvGrpSpPr/>
          <p:nvPr/>
        </p:nvGrpSpPr>
        <p:grpSpPr>
          <a:xfrm>
            <a:off x="2362795" y="5644749"/>
            <a:ext cx="3696811" cy="484187"/>
            <a:chOff x="1373332" y="5808522"/>
            <a:chExt cx="3696811" cy="484187"/>
          </a:xfrm>
        </p:grpSpPr>
        <p:graphicFrame>
          <p:nvGraphicFramePr>
            <p:cNvPr id="4099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4206936"/>
                </p:ext>
              </p:extLst>
            </p:nvPr>
          </p:nvGraphicFramePr>
          <p:xfrm>
            <a:off x="1783829" y="5808522"/>
            <a:ext cx="1930400" cy="48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15" imgW="1193760" imgH="304560" progId="Equation.DSMT4">
                    <p:embed/>
                  </p:oleObj>
                </mc:Choice>
                <mc:Fallback>
                  <p:oleObj name="Equation" r:id="rId15" imgW="1193760" imgH="30456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3829" y="5808522"/>
                          <a:ext cx="1930400" cy="484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2" name="Rectangle 26"/>
            <p:cNvSpPr>
              <a:spLocks noChangeArrowheads="1"/>
            </p:cNvSpPr>
            <p:nvPr/>
          </p:nvSpPr>
          <p:spPr bwMode="auto">
            <a:xfrm>
              <a:off x="1373332" y="5861713"/>
              <a:ext cx="332639" cy="313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b="0" dirty="0">
                  <a:solidFill>
                    <a:srgbClr val="0000FF"/>
                  </a:solidFill>
                </a:rPr>
                <a:t>At</a:t>
              </a:r>
            </a:p>
          </p:txBody>
        </p:sp>
        <p:sp>
          <p:nvSpPr>
            <p:cNvPr id="3" name="Rectangle 26">
              <a:extLst>
                <a:ext uri="{FF2B5EF4-FFF2-40B4-BE49-F238E27FC236}">
                  <a16:creationId xmlns:a16="http://schemas.microsoft.com/office/drawing/2014/main" id="{F2252FCC-D64F-6DB1-0321-84792669F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856" y="5891284"/>
              <a:ext cx="11082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b="0" dirty="0">
                  <a:solidFill>
                    <a:srgbClr val="0000FF"/>
                  </a:solidFill>
                </a:rPr>
                <a:t>we have: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43220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513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1" name="Rectangle 7"/>
          <p:cNvSpPr>
            <a:spLocks noChangeArrowheads="1"/>
          </p:cNvSpPr>
          <p:nvPr/>
        </p:nvSpPr>
        <p:spPr bwMode="auto">
          <a:xfrm>
            <a:off x="797186" y="1088861"/>
            <a:ext cx="38021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general, we have this picture:</a:t>
            </a:r>
          </a:p>
        </p:txBody>
      </p:sp>
      <p:sp>
        <p:nvSpPr>
          <p:cNvPr id="5142" name="Rectangle 17"/>
          <p:cNvSpPr>
            <a:spLocks noChangeArrowheads="1"/>
          </p:cNvSpPr>
          <p:nvPr/>
        </p:nvSpPr>
        <p:spPr bwMode="auto">
          <a:xfrm>
            <a:off x="7202489" y="1436688"/>
            <a:ext cx="746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At 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O</a:t>
            </a:r>
            <a:r>
              <a:rPr lang="en-US" sz="2000" b="0">
                <a:solidFill>
                  <a:srgbClr val="0000FF"/>
                </a:solidFill>
              </a:rPr>
              <a:t> :</a:t>
            </a:r>
          </a:p>
        </p:txBody>
      </p:sp>
      <p:graphicFrame>
        <p:nvGraphicFramePr>
          <p:cNvPr id="512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95273"/>
              </p:ext>
            </p:extLst>
          </p:nvPr>
        </p:nvGraphicFramePr>
        <p:xfrm>
          <a:off x="8099425" y="1301750"/>
          <a:ext cx="17875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711000" imgH="266400" progId="Equation.DSMT4">
                  <p:embed/>
                </p:oleObj>
              </mc:Choice>
              <mc:Fallback>
                <p:oleObj name="Equation" r:id="rId3" imgW="711000" imgH="2664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425" y="1301750"/>
                        <a:ext cx="1787525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07472"/>
              </p:ext>
            </p:extLst>
          </p:nvPr>
        </p:nvGraphicFramePr>
        <p:xfrm>
          <a:off x="8273222" y="2649680"/>
          <a:ext cx="27003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1244520" imgH="393480" progId="Equation.DSMT4">
                  <p:embed/>
                </p:oleObj>
              </mc:Choice>
              <mc:Fallback>
                <p:oleObj name="Equation" r:id="rId5" imgW="124452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3222" y="2649680"/>
                        <a:ext cx="2700337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Rectangle 29"/>
          <p:cNvSpPr>
            <a:spLocks noChangeArrowheads="1"/>
          </p:cNvSpPr>
          <p:nvPr/>
        </p:nvSpPr>
        <p:spPr bwMode="auto">
          <a:xfrm>
            <a:off x="7396138" y="2429348"/>
            <a:ext cx="8334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5144" name="Rectangle 32"/>
          <p:cNvSpPr>
            <a:spLocks noChangeArrowheads="1"/>
          </p:cNvSpPr>
          <p:nvPr/>
        </p:nvSpPr>
        <p:spPr bwMode="auto">
          <a:xfrm>
            <a:off x="6395872" y="5267183"/>
            <a:ext cx="1366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At  (</a:t>
            </a:r>
            <a:r>
              <a:rPr lang="en-US" sz="2400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400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400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):</a:t>
            </a:r>
          </a:p>
        </p:txBody>
      </p:sp>
      <p:graphicFrame>
        <p:nvGraphicFramePr>
          <p:cNvPr id="512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812231"/>
              </p:ext>
            </p:extLst>
          </p:nvPr>
        </p:nvGraphicFramePr>
        <p:xfrm>
          <a:off x="8015122" y="5205271"/>
          <a:ext cx="14001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7" imgW="698400" imgH="253800" progId="Equation.DSMT4">
                  <p:embed/>
                </p:oleObj>
              </mc:Choice>
              <mc:Fallback>
                <p:oleObj name="Equation" r:id="rId7" imgW="698400" imgH="253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5122" y="5205271"/>
                        <a:ext cx="14001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6" name="Group 48"/>
          <p:cNvGrpSpPr>
            <a:grpSpLocks/>
          </p:cNvGrpSpPr>
          <p:nvPr/>
        </p:nvGrpSpPr>
        <p:grpSpPr bwMode="auto">
          <a:xfrm>
            <a:off x="2271714" y="1530350"/>
            <a:ext cx="4219575" cy="966788"/>
            <a:chOff x="471" y="964"/>
            <a:chExt cx="2658" cy="609"/>
          </a:xfrm>
        </p:grpSpPr>
        <p:sp>
          <p:nvSpPr>
            <p:cNvPr id="5147" name="Line 19"/>
            <p:cNvSpPr>
              <a:spLocks noChangeShapeType="1"/>
            </p:cNvSpPr>
            <p:nvPr/>
          </p:nvSpPr>
          <p:spPr bwMode="auto">
            <a:xfrm flipH="1" flipV="1">
              <a:off x="739" y="1198"/>
              <a:ext cx="0" cy="37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0"/>
            <p:cNvSpPr>
              <a:spLocks noChangeShapeType="1"/>
            </p:cNvSpPr>
            <p:nvPr/>
          </p:nvSpPr>
          <p:spPr bwMode="auto">
            <a:xfrm>
              <a:off x="762" y="1379"/>
              <a:ext cx="19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5" name="Object 22"/>
            <p:cNvGraphicFramePr>
              <a:graphicFrameLocks noChangeAspect="1"/>
            </p:cNvGraphicFramePr>
            <p:nvPr/>
          </p:nvGraphicFramePr>
          <p:xfrm>
            <a:off x="2940" y="1280"/>
            <a:ext cx="189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9" imgW="152280" imgH="177480" progId="Equation.DSMT4">
                    <p:embed/>
                  </p:oleObj>
                </mc:Choice>
                <mc:Fallback>
                  <p:oleObj name="Equation" r:id="rId9" imgW="152280" imgH="17748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0" y="1280"/>
                          <a:ext cx="189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6" name="Object 23"/>
            <p:cNvGraphicFramePr>
              <a:graphicFrameLocks noChangeAspect="1"/>
            </p:cNvGraphicFramePr>
            <p:nvPr/>
          </p:nvGraphicFramePr>
          <p:xfrm>
            <a:off x="471" y="1265"/>
            <a:ext cx="188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11" imgW="152280" imgH="228600" progId="Equation.DSMT4">
                    <p:embed/>
                  </p:oleObj>
                </mc:Choice>
                <mc:Fallback>
                  <p:oleObj name="Equation" r:id="rId11" imgW="15228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" y="1265"/>
                          <a:ext cx="188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7" name="Object 24"/>
            <p:cNvGraphicFramePr>
              <a:graphicFrameLocks noChangeAspect="1"/>
            </p:cNvGraphicFramePr>
            <p:nvPr/>
          </p:nvGraphicFramePr>
          <p:xfrm>
            <a:off x="1693" y="1159"/>
            <a:ext cx="16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13" imgW="114120" imgH="126720" progId="Equation.DSMT4">
                    <p:embed/>
                  </p:oleObj>
                </mc:Choice>
                <mc:Fallback>
                  <p:oleObj name="Equation" r:id="rId13" imgW="114120" imgH="12672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3" y="1159"/>
                          <a:ext cx="165" cy="1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0" name="Line 45"/>
            <p:cNvSpPr>
              <a:spLocks noChangeShapeType="1"/>
            </p:cNvSpPr>
            <p:nvPr/>
          </p:nvSpPr>
          <p:spPr bwMode="auto">
            <a:xfrm flipH="1" flipV="1">
              <a:off x="2801" y="1177"/>
              <a:ext cx="0" cy="20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8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9280147"/>
                </p:ext>
              </p:extLst>
            </p:nvPr>
          </p:nvGraphicFramePr>
          <p:xfrm>
            <a:off x="2406" y="964"/>
            <a:ext cx="351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15" imgW="291960" imgH="241200" progId="Equation.DSMT4">
                    <p:embed/>
                  </p:oleObj>
                </mc:Choice>
                <mc:Fallback>
                  <p:oleObj name="Equation" r:id="rId15" imgW="291960" imgH="2412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6" y="964"/>
                          <a:ext cx="351" cy="2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9" name="Oval 21"/>
            <p:cNvSpPr>
              <a:spLocks noChangeArrowheads="1"/>
            </p:cNvSpPr>
            <p:nvPr/>
          </p:nvSpPr>
          <p:spPr bwMode="auto">
            <a:xfrm>
              <a:off x="2774" y="134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083726" y="3552186"/>
            <a:ext cx="3431369" cy="2981088"/>
            <a:chOff x="935038" y="3313350"/>
            <a:chExt cx="3431369" cy="2981088"/>
          </a:xfrm>
        </p:grpSpPr>
        <p:sp>
          <p:nvSpPr>
            <p:cNvPr id="5151" name="Line 8"/>
            <p:cNvSpPr>
              <a:spLocks noChangeShapeType="1"/>
            </p:cNvSpPr>
            <p:nvPr/>
          </p:nvSpPr>
          <p:spPr bwMode="auto">
            <a:xfrm flipV="1">
              <a:off x="1869473" y="5451615"/>
              <a:ext cx="1727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9"/>
            <p:cNvSpPr>
              <a:spLocks noChangeShapeType="1"/>
            </p:cNvSpPr>
            <p:nvPr/>
          </p:nvSpPr>
          <p:spPr bwMode="auto">
            <a:xfrm flipH="1">
              <a:off x="1229553" y="5440502"/>
              <a:ext cx="639920" cy="593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0" dirty="0"/>
            </a:p>
          </p:txBody>
        </p:sp>
        <p:sp>
          <p:nvSpPr>
            <p:cNvPr id="5153" name="Line 10"/>
            <p:cNvSpPr>
              <a:spLocks noChangeShapeType="1"/>
            </p:cNvSpPr>
            <p:nvPr/>
          </p:nvSpPr>
          <p:spPr bwMode="auto">
            <a:xfrm flipH="1" flipV="1">
              <a:off x="1869473" y="4210100"/>
              <a:ext cx="0" cy="1251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9" name="Object 11"/>
            <p:cNvGraphicFramePr>
              <a:graphicFrameLocks noChangeAspect="1"/>
            </p:cNvGraphicFramePr>
            <p:nvPr/>
          </p:nvGraphicFramePr>
          <p:xfrm>
            <a:off x="935038" y="6046265"/>
            <a:ext cx="225553" cy="248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17" imgW="126720" imgH="139680" progId="Equation.DSMT4">
                    <p:embed/>
                  </p:oleObj>
                </mc:Choice>
                <mc:Fallback>
                  <p:oleObj name="Equation" r:id="rId17" imgW="126720" imgH="1396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038" y="6046265"/>
                          <a:ext cx="225553" cy="248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0" name="Object 12"/>
            <p:cNvGraphicFramePr>
              <a:graphicFrameLocks noChangeAspect="1"/>
            </p:cNvGraphicFramePr>
            <p:nvPr/>
          </p:nvGraphicFramePr>
          <p:xfrm>
            <a:off x="3821901" y="5336201"/>
            <a:ext cx="241737" cy="284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Equation" r:id="rId19" imgW="139680" imgH="164880" progId="Equation.DSMT4">
                    <p:embed/>
                  </p:oleObj>
                </mc:Choice>
                <mc:Fallback>
                  <p:oleObj name="Equation" r:id="rId19" imgW="139680" imgH="1648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1901" y="5336201"/>
                          <a:ext cx="241737" cy="2845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13"/>
            <p:cNvGraphicFramePr>
              <a:graphicFrameLocks noChangeAspect="1"/>
            </p:cNvGraphicFramePr>
            <p:nvPr/>
          </p:nvGraphicFramePr>
          <p:xfrm>
            <a:off x="1724527" y="3797749"/>
            <a:ext cx="246965" cy="2469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name="Equation" r:id="rId21" imgW="126720" imgH="126720" progId="Equation.DSMT4">
                    <p:embed/>
                  </p:oleObj>
                </mc:Choice>
                <mc:Fallback>
                  <p:oleObj name="Equation" r:id="rId21" imgW="126720" imgH="12672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4527" y="3797749"/>
                          <a:ext cx="246965" cy="2469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4" name="Line 14"/>
            <p:cNvSpPr>
              <a:spLocks noChangeShapeType="1"/>
            </p:cNvSpPr>
            <p:nvPr/>
          </p:nvSpPr>
          <p:spPr bwMode="auto">
            <a:xfrm>
              <a:off x="3128669" y="3797320"/>
              <a:ext cx="449373" cy="41278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6"/>
            <p:cNvSpPr>
              <a:spLocks noChangeShapeType="1"/>
            </p:cNvSpPr>
            <p:nvPr/>
          </p:nvSpPr>
          <p:spPr bwMode="auto">
            <a:xfrm flipV="1">
              <a:off x="1869473" y="4003710"/>
              <a:ext cx="1470386" cy="14447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Oval 27"/>
            <p:cNvSpPr>
              <a:spLocks noChangeArrowheads="1"/>
            </p:cNvSpPr>
            <p:nvPr/>
          </p:nvSpPr>
          <p:spPr bwMode="auto">
            <a:xfrm>
              <a:off x="3309689" y="3951319"/>
              <a:ext cx="88922" cy="8890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3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287053"/>
                </p:ext>
              </p:extLst>
            </p:nvPr>
          </p:nvGraphicFramePr>
          <p:xfrm>
            <a:off x="3598514" y="3313350"/>
            <a:ext cx="746308" cy="5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name="Equation" r:id="rId23" imgW="380880" imgH="266400" progId="Equation.DSMT4">
                    <p:embed/>
                  </p:oleObj>
                </mc:Choice>
                <mc:Fallback>
                  <p:oleObj name="Equation" r:id="rId23" imgW="380880" imgH="2664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514" y="3313350"/>
                          <a:ext cx="746308" cy="515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7" name="Freeform 35"/>
            <p:cNvSpPr>
              <a:spLocks/>
            </p:cNvSpPr>
            <p:nvPr/>
          </p:nvSpPr>
          <p:spPr bwMode="auto">
            <a:xfrm>
              <a:off x="2768219" y="3930679"/>
              <a:ext cx="676441" cy="622345"/>
            </a:xfrm>
            <a:custGeom>
              <a:avLst/>
              <a:gdLst>
                <a:gd name="T0" fmla="*/ 0 w 426"/>
                <a:gd name="T1" fmla="*/ 0 h 392"/>
                <a:gd name="T2" fmla="*/ 2147483647 w 426"/>
                <a:gd name="T3" fmla="*/ 2147483647 h 392"/>
                <a:gd name="T4" fmla="*/ 2147483647 w 426"/>
                <a:gd name="T5" fmla="*/ 2147483647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6"/>
            <p:cNvSpPr>
              <a:spLocks/>
            </p:cNvSpPr>
            <p:nvPr/>
          </p:nvSpPr>
          <p:spPr bwMode="auto">
            <a:xfrm>
              <a:off x="2504629" y="3964020"/>
              <a:ext cx="862225" cy="847787"/>
            </a:xfrm>
            <a:custGeom>
              <a:avLst/>
              <a:gdLst>
                <a:gd name="T0" fmla="*/ 0 w 510"/>
                <a:gd name="T1" fmla="*/ 0 h 551"/>
                <a:gd name="T2" fmla="*/ 2147483647 w 510"/>
                <a:gd name="T3" fmla="*/ 2147483647 h 551"/>
                <a:gd name="T4" fmla="*/ 2147483647 w 510"/>
                <a:gd name="T5" fmla="*/ 2147483647 h 551"/>
                <a:gd name="T6" fmla="*/ 0 60000 65536"/>
                <a:gd name="T7" fmla="*/ 0 60000 65536"/>
                <a:gd name="T8" fmla="*/ 0 60000 65536"/>
                <a:gd name="T9" fmla="*/ 0 w 510"/>
                <a:gd name="T10" fmla="*/ 0 h 551"/>
                <a:gd name="T11" fmla="*/ 510 w 510"/>
                <a:gd name="T12" fmla="*/ 551 h 5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0" h="551">
                  <a:moveTo>
                    <a:pt x="0" y="0"/>
                  </a:moveTo>
                  <a:cubicBezTo>
                    <a:pt x="30" y="62"/>
                    <a:pt x="98" y="280"/>
                    <a:pt x="183" y="372"/>
                  </a:cubicBezTo>
                  <a:cubicBezTo>
                    <a:pt x="268" y="464"/>
                    <a:pt x="442" y="514"/>
                    <a:pt x="510" y="55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7"/>
            <p:cNvSpPr>
              <a:spLocks/>
            </p:cNvSpPr>
            <p:nvPr/>
          </p:nvSpPr>
          <p:spPr bwMode="auto">
            <a:xfrm>
              <a:off x="3007990" y="3844948"/>
              <a:ext cx="438258" cy="477873"/>
            </a:xfrm>
            <a:custGeom>
              <a:avLst/>
              <a:gdLst>
                <a:gd name="T0" fmla="*/ 0 w 276"/>
                <a:gd name="T1" fmla="*/ 0 h 301"/>
                <a:gd name="T2" fmla="*/ 2147483647 w 276"/>
                <a:gd name="T3" fmla="*/ 2147483647 h 301"/>
                <a:gd name="T4" fmla="*/ 2147483647 w 276"/>
                <a:gd name="T5" fmla="*/ 2147483647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3" name="Object 41"/>
            <p:cNvGraphicFramePr>
              <a:graphicFrameLocks noChangeAspect="1"/>
            </p:cNvGraphicFramePr>
            <p:nvPr/>
          </p:nvGraphicFramePr>
          <p:xfrm>
            <a:off x="2318305" y="4383205"/>
            <a:ext cx="231495" cy="254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name="Equation" r:id="rId25" imgW="114120" imgH="126720" progId="Equation.DSMT4">
                    <p:embed/>
                  </p:oleObj>
                </mc:Choice>
                <mc:Fallback>
                  <p:oleObj name="Equation" r:id="rId25" imgW="114120" imgH="12672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8305" y="4383205"/>
                          <a:ext cx="231495" cy="2544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0" name="Line 42"/>
            <p:cNvSpPr>
              <a:spLocks noChangeShapeType="1"/>
            </p:cNvSpPr>
            <p:nvPr/>
          </p:nvSpPr>
          <p:spPr bwMode="auto">
            <a:xfrm>
              <a:off x="2409356" y="4964217"/>
              <a:ext cx="177844" cy="18416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6437113"/>
                </p:ext>
              </p:extLst>
            </p:nvPr>
          </p:nvGraphicFramePr>
          <p:xfrm>
            <a:off x="2663824" y="4873625"/>
            <a:ext cx="555625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Equation" r:id="rId27" imgW="291960" imgH="241200" progId="Equation.DSMT4">
                    <p:embed/>
                  </p:oleObj>
                </mc:Choice>
                <mc:Fallback>
                  <p:oleObj name="Equation" r:id="rId27" imgW="291960" imgH="24120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3824" y="4873625"/>
                          <a:ext cx="555625" cy="468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>
              <a:off x="3643952" y="4244454"/>
              <a:ext cx="272956" cy="2456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5161" name="Object 27"/>
            <p:cNvGraphicFramePr>
              <a:graphicFrameLocks noChangeAspect="1"/>
            </p:cNvGraphicFramePr>
            <p:nvPr/>
          </p:nvGraphicFramePr>
          <p:xfrm>
            <a:off x="3982232" y="4335344"/>
            <a:ext cx="384175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name="Equation" r:id="rId29" imgW="164880" imgH="215640" progId="Equation.DSMT4">
                    <p:embed/>
                  </p:oleObj>
                </mc:Choice>
                <mc:Fallback>
                  <p:oleObj name="Equation" r:id="rId29" imgW="164880" imgH="21564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2232" y="4335344"/>
                          <a:ext cx="384175" cy="506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F03C3D0-4F0A-7D45-0610-3922AAAEF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232676"/>
              </p:ext>
            </p:extLst>
          </p:nvPr>
        </p:nvGraphicFramePr>
        <p:xfrm>
          <a:off x="1899077" y="3408053"/>
          <a:ext cx="2568912" cy="27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1" imgW="1930320" imgH="203040" progId="Equation.DSMT4">
                  <p:embed/>
                </p:oleObj>
              </mc:Choice>
              <mc:Fallback>
                <p:oleObj name="Equation" r:id="rId31" imgW="1930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899077" y="3408053"/>
                        <a:ext cx="2568912" cy="27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2794898" y="2772937"/>
            <a:ext cx="8012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156" name="Rectangle 35"/>
          <p:cNvSpPr>
            <a:spLocks noChangeArrowheads="1"/>
          </p:cNvSpPr>
          <p:nvPr/>
        </p:nvSpPr>
        <p:spPr bwMode="auto">
          <a:xfrm>
            <a:off x="864383" y="1032349"/>
            <a:ext cx="6860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an arbitrary observation point </a:t>
            </a:r>
            <a:r>
              <a:rPr lang="en-US" sz="2000" b="0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000" b="0" dirty="0">
                <a:solidFill>
                  <a:srgbClr val="0000FF"/>
                </a:solidFill>
              </a:rPr>
              <a:t> (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) we have:</a:t>
            </a:r>
          </a:p>
        </p:txBody>
      </p:sp>
      <p:graphicFrame>
        <p:nvGraphicFramePr>
          <p:cNvPr id="614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180055"/>
              </p:ext>
            </p:extLst>
          </p:nvPr>
        </p:nvGraphicFramePr>
        <p:xfrm>
          <a:off x="2538010" y="1715305"/>
          <a:ext cx="35321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803240" imgH="266400" progId="Equation.DSMT4">
                  <p:embed/>
                </p:oleObj>
              </mc:Choice>
              <mc:Fallback>
                <p:oleObj name="Equation" r:id="rId3" imgW="1803240" imgH="2664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010" y="1715305"/>
                        <a:ext cx="3532188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110176"/>
              </p:ext>
            </p:extLst>
          </p:nvPr>
        </p:nvGraphicFramePr>
        <p:xfrm>
          <a:off x="3562776" y="3147349"/>
          <a:ext cx="4879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1968480" imgH="279360" progId="Equation.DSMT4">
                  <p:embed/>
                </p:oleObj>
              </mc:Choice>
              <mc:Fallback>
                <p:oleObj name="Equation" r:id="rId5" imgW="1968480" imgH="27936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776" y="3147349"/>
                        <a:ext cx="48799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183827"/>
              </p:ext>
            </p:extLst>
          </p:nvPr>
        </p:nvGraphicFramePr>
        <p:xfrm>
          <a:off x="4104827" y="4597092"/>
          <a:ext cx="2179968" cy="13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1091880" imgH="698400" progId="Equation.DSMT4">
                  <p:embed/>
                </p:oleObj>
              </mc:Choice>
              <mc:Fallback>
                <p:oleObj name="Equation" r:id="rId7" imgW="1091880" imgH="6984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4827" y="4597092"/>
                        <a:ext cx="2179968" cy="1384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31B0F14-827C-600A-62B8-821996B19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18335"/>
              </p:ext>
            </p:extLst>
          </p:nvPr>
        </p:nvGraphicFramePr>
        <p:xfrm>
          <a:off x="7944157" y="4684737"/>
          <a:ext cx="2257065" cy="43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9" imgW="1257120" imgH="241200" progId="Equation.DSMT4">
                  <p:embed/>
                </p:oleObj>
              </mc:Choice>
              <mc:Fallback>
                <p:oleObj name="Equation" r:id="rId9" imgW="1257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44157" y="4684737"/>
                        <a:ext cx="2257065" cy="433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BF5F2CC-8D7D-55DF-7C31-8415F59EE2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147713"/>
              </p:ext>
            </p:extLst>
          </p:nvPr>
        </p:nvGraphicFramePr>
        <p:xfrm>
          <a:off x="7938328" y="5230151"/>
          <a:ext cx="1983447" cy="42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1" imgW="1079280" imgH="228600" progId="Equation.DSMT4">
                  <p:embed/>
                </p:oleObj>
              </mc:Choice>
              <mc:Fallback>
                <p:oleObj name="Equation" r:id="rId11" imgW="1079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38328" y="5230151"/>
                        <a:ext cx="1983447" cy="420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718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4032274" y="2253777"/>
            <a:ext cx="1228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Similarly, if</a:t>
            </a:r>
          </a:p>
        </p:txBody>
      </p:sp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1423562" y="1233465"/>
            <a:ext cx="7421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508966"/>
              </p:ext>
            </p:extLst>
          </p:nvPr>
        </p:nvGraphicFramePr>
        <p:xfrm>
          <a:off x="2366702" y="1151388"/>
          <a:ext cx="25320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307880" imgH="253800" progId="Equation.DSMT4">
                  <p:embed/>
                </p:oleObj>
              </mc:Choice>
              <mc:Fallback>
                <p:oleObj name="Equation" r:id="rId3" imgW="130788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702" y="1151388"/>
                        <a:ext cx="2532063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3"/>
          <p:cNvGraphicFramePr>
            <a:graphicFrameLocks noChangeAspect="1"/>
          </p:cNvGraphicFramePr>
          <p:nvPr/>
        </p:nvGraphicFramePr>
        <p:xfrm>
          <a:off x="5472113" y="2127250"/>
          <a:ext cx="8175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393359" imgH="266469" progId="Equation.3">
                  <p:embed/>
                </p:oleObj>
              </mc:Choice>
              <mc:Fallback>
                <p:oleObj name="Equation" r:id="rId5" imgW="393359" imgH="26646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2127250"/>
                        <a:ext cx="81756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068736"/>
              </p:ext>
            </p:extLst>
          </p:nvPr>
        </p:nvGraphicFramePr>
        <p:xfrm>
          <a:off x="7643149" y="3640162"/>
          <a:ext cx="26733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7" imgW="1307880" imgH="266400" progId="Equation.DSMT4">
                  <p:embed/>
                </p:oleObj>
              </mc:Choice>
              <mc:Fallback>
                <p:oleObj name="Equation" r:id="rId7" imgW="1307880" imgH="26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149" y="3640162"/>
                        <a:ext cx="26733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8E4CE017-F98C-96F2-2768-8848408F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265" y="3033974"/>
            <a:ext cx="15949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 we have: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36949" y="3319770"/>
            <a:ext cx="3721101" cy="3093802"/>
            <a:chOff x="1436949" y="3319770"/>
            <a:chExt cx="3721101" cy="3093802"/>
          </a:xfrm>
        </p:grpSpPr>
        <p:graphicFrame>
          <p:nvGraphicFramePr>
            <p:cNvPr id="7173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796945"/>
                </p:ext>
              </p:extLst>
            </p:nvPr>
          </p:nvGraphicFramePr>
          <p:xfrm>
            <a:off x="1522674" y="6184972"/>
            <a:ext cx="2063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2674" y="6184972"/>
                          <a:ext cx="2063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4343180"/>
                </p:ext>
              </p:extLst>
            </p:nvPr>
          </p:nvGraphicFramePr>
          <p:xfrm>
            <a:off x="4918337" y="5507110"/>
            <a:ext cx="239713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4"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8337" y="5507110"/>
                          <a:ext cx="239713" cy="282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9628618"/>
                </p:ext>
              </p:extLst>
            </p:nvPr>
          </p:nvGraphicFramePr>
          <p:xfrm>
            <a:off x="2259274" y="3759272"/>
            <a:ext cx="165100" cy="223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5" name="Equation" r:id="rId13" imgW="126720" imgH="126720" progId="Equation.DSMT4">
                    <p:embed/>
                  </p:oleObj>
                </mc:Choice>
                <mc:Fallback>
                  <p:oleObj name="Equation" r:id="rId13" imgW="126720" imgH="12672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9274" y="3759272"/>
                          <a:ext cx="165100" cy="223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8" name="Line 22"/>
            <p:cNvSpPr>
              <a:spLocks noChangeShapeType="1"/>
            </p:cNvSpPr>
            <p:nvPr/>
          </p:nvSpPr>
          <p:spPr bwMode="auto">
            <a:xfrm flipV="1">
              <a:off x="2357699" y="4175197"/>
              <a:ext cx="1470025" cy="1444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5"/>
            <p:cNvSpPr>
              <a:spLocks/>
            </p:cNvSpPr>
            <p:nvPr/>
          </p:nvSpPr>
          <p:spPr bwMode="auto">
            <a:xfrm>
              <a:off x="3256224" y="4102172"/>
              <a:ext cx="676275" cy="622300"/>
            </a:xfrm>
            <a:custGeom>
              <a:avLst/>
              <a:gdLst>
                <a:gd name="T0" fmla="*/ 0 w 426"/>
                <a:gd name="T1" fmla="*/ 0 h 392"/>
                <a:gd name="T2" fmla="*/ 143 w 426"/>
                <a:gd name="T3" fmla="*/ 251 h 392"/>
                <a:gd name="T4" fmla="*/ 426 w 426"/>
                <a:gd name="T5" fmla="*/ 392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7"/>
            <p:cNvSpPr>
              <a:spLocks/>
            </p:cNvSpPr>
            <p:nvPr/>
          </p:nvSpPr>
          <p:spPr bwMode="auto">
            <a:xfrm>
              <a:off x="3495937" y="4016447"/>
              <a:ext cx="438150" cy="477838"/>
            </a:xfrm>
            <a:custGeom>
              <a:avLst/>
              <a:gdLst>
                <a:gd name="T0" fmla="*/ 0 w 276"/>
                <a:gd name="T1" fmla="*/ 0 h 301"/>
                <a:gd name="T2" fmla="*/ 101 w 276"/>
                <a:gd name="T3" fmla="*/ 196 h 301"/>
                <a:gd name="T4" fmla="*/ 276 w 276"/>
                <a:gd name="T5" fmla="*/ 301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8"/>
            <p:cNvSpPr>
              <a:spLocks/>
            </p:cNvSpPr>
            <p:nvPr/>
          </p:nvSpPr>
          <p:spPr bwMode="auto">
            <a:xfrm>
              <a:off x="1903674" y="4987997"/>
              <a:ext cx="935038" cy="1106488"/>
            </a:xfrm>
            <a:custGeom>
              <a:avLst/>
              <a:gdLst>
                <a:gd name="T0" fmla="*/ 66 w 1016"/>
                <a:gd name="T1" fmla="*/ 0 h 824"/>
                <a:gd name="T2" fmla="*/ 9 w 1016"/>
                <a:gd name="T3" fmla="*/ 116 h 824"/>
                <a:gd name="T4" fmla="*/ 9 w 1016"/>
                <a:gd name="T5" fmla="*/ 290 h 824"/>
                <a:gd name="T6" fmla="*/ 19 w 1016"/>
                <a:gd name="T7" fmla="*/ 465 h 824"/>
                <a:gd name="T8" fmla="*/ 66 w 1016"/>
                <a:gd name="T9" fmla="*/ 494 h 824"/>
                <a:gd name="T10" fmla="*/ 140 w 1016"/>
                <a:gd name="T11" fmla="*/ 465 h 824"/>
                <a:gd name="T12" fmla="*/ 189 w 1016"/>
                <a:gd name="T13" fmla="*/ 410 h 824"/>
                <a:gd name="T14" fmla="*/ 192 w 1016"/>
                <a:gd name="T15" fmla="*/ 178 h 824"/>
                <a:gd name="T16" fmla="*/ 157 w 1016"/>
                <a:gd name="T17" fmla="*/ 37 h 824"/>
                <a:gd name="T18" fmla="*/ 66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9"/>
            <p:cNvSpPr>
              <a:spLocks noChangeShapeType="1"/>
            </p:cNvSpPr>
            <p:nvPr/>
          </p:nvSpPr>
          <p:spPr bwMode="auto">
            <a:xfrm flipV="1">
              <a:off x="2103699" y="5192785"/>
              <a:ext cx="80963" cy="40005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6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2369934"/>
                </p:ext>
              </p:extLst>
            </p:nvPr>
          </p:nvGraphicFramePr>
          <p:xfrm>
            <a:off x="1436949" y="4868935"/>
            <a:ext cx="388938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" name="Equation" r:id="rId15" imgW="190440" imgH="241200" progId="Equation.DSMT4">
                    <p:embed/>
                  </p:oleObj>
                </mc:Choice>
                <mc:Fallback>
                  <p:oleObj name="Equation" r:id="rId15" imgW="190440" imgH="2412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6949" y="4868935"/>
                          <a:ext cx="388938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3" name="Line 33"/>
            <p:cNvSpPr>
              <a:spLocks noChangeShapeType="1"/>
            </p:cNvSpPr>
            <p:nvPr/>
          </p:nvSpPr>
          <p:spPr bwMode="auto">
            <a:xfrm flipH="1">
              <a:off x="2868874" y="4846710"/>
              <a:ext cx="279400" cy="2936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34"/>
            <p:cNvSpPr>
              <a:spLocks noChangeShapeType="1"/>
            </p:cNvSpPr>
            <p:nvPr/>
          </p:nvSpPr>
          <p:spPr bwMode="auto">
            <a:xfrm>
              <a:off x="3070487" y="4608585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35"/>
            <p:cNvSpPr>
              <a:spLocks noChangeShapeType="1"/>
            </p:cNvSpPr>
            <p:nvPr/>
          </p:nvSpPr>
          <p:spPr bwMode="auto">
            <a:xfrm>
              <a:off x="3019687" y="4646685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36"/>
            <p:cNvSpPr>
              <a:spLocks noChangeShapeType="1"/>
            </p:cNvSpPr>
            <p:nvPr/>
          </p:nvSpPr>
          <p:spPr bwMode="auto">
            <a:xfrm>
              <a:off x="2981587" y="4697485"/>
              <a:ext cx="344488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7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4428410"/>
                </p:ext>
              </p:extLst>
            </p:nvPr>
          </p:nvGraphicFramePr>
          <p:xfrm>
            <a:off x="3500699" y="4745110"/>
            <a:ext cx="611188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7" name="Equation" r:id="rId17" imgW="291960" imgH="241200" progId="Equation.DSMT4">
                    <p:embed/>
                  </p:oleObj>
                </mc:Choice>
                <mc:Fallback>
                  <p:oleObj name="Equation" r:id="rId17" imgW="291960" imgH="24120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699" y="4745110"/>
                          <a:ext cx="611188" cy="503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7" name="Line 16"/>
            <p:cNvSpPr>
              <a:spLocks noChangeShapeType="1"/>
            </p:cNvSpPr>
            <p:nvPr/>
          </p:nvSpPr>
          <p:spPr bwMode="auto">
            <a:xfrm flipH="1">
              <a:off x="1717937" y="5611885"/>
              <a:ext cx="639763" cy="593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7"/>
            <p:cNvSpPr>
              <a:spLocks noChangeShapeType="1"/>
            </p:cNvSpPr>
            <p:nvPr/>
          </p:nvSpPr>
          <p:spPr bwMode="auto">
            <a:xfrm flipH="1" flipV="1">
              <a:off x="2357699" y="4102172"/>
              <a:ext cx="0" cy="1530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5"/>
            <p:cNvSpPr>
              <a:spLocks noChangeShapeType="1"/>
            </p:cNvSpPr>
            <p:nvPr/>
          </p:nvSpPr>
          <p:spPr bwMode="auto">
            <a:xfrm flipV="1">
              <a:off x="2357699" y="5622997"/>
              <a:ext cx="2468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0" name="Group 52"/>
            <p:cNvGrpSpPr>
              <a:grpSpLocks/>
            </p:cNvGrpSpPr>
            <p:nvPr/>
          </p:nvGrpSpPr>
          <p:grpSpPr bwMode="auto">
            <a:xfrm>
              <a:off x="3667387" y="3981522"/>
              <a:ext cx="336550" cy="366713"/>
              <a:chOff x="3470" y="2727"/>
              <a:chExt cx="212" cy="231"/>
            </a:xfrm>
          </p:grpSpPr>
          <p:sp>
            <p:nvSpPr>
              <p:cNvPr id="7204" name="Oval 43"/>
              <p:cNvSpPr>
                <a:spLocks noChangeArrowheads="1"/>
              </p:cNvSpPr>
              <p:nvPr/>
            </p:nvSpPr>
            <p:spPr bwMode="auto">
              <a:xfrm>
                <a:off x="3505" y="2778"/>
                <a:ext cx="133" cy="133"/>
              </a:xfrm>
              <a:prstGeom prst="ellips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Text Box 44"/>
              <p:cNvSpPr txBox="1">
                <a:spLocks noChangeArrowheads="1"/>
              </p:cNvSpPr>
              <p:nvPr/>
            </p:nvSpPr>
            <p:spPr bwMode="auto">
              <a:xfrm>
                <a:off x="3470" y="2727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rgbClr val="0000FF"/>
                    </a:solidFill>
                  </a:rPr>
                  <a:t>X</a:t>
                </a:r>
              </a:p>
            </p:txBody>
          </p:sp>
        </p:grpSp>
        <p:graphicFrame>
          <p:nvGraphicFramePr>
            <p:cNvPr id="717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437416"/>
                </p:ext>
              </p:extLst>
            </p:nvPr>
          </p:nvGraphicFramePr>
          <p:xfrm>
            <a:off x="4278574" y="3846585"/>
            <a:ext cx="817563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Equation" r:id="rId19" imgW="393359" imgH="266469" progId="Equation.3">
                    <p:embed/>
                  </p:oleObj>
                </mc:Choice>
                <mc:Fallback>
                  <p:oleObj name="Equation" r:id="rId19" imgW="393359" imgH="266469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8574" y="3846585"/>
                          <a:ext cx="817563" cy="55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392CC2B-3EE0-CD0E-C2A6-4D5B20FBD6C7}"/>
                </a:ext>
              </a:extLst>
            </p:cNvPr>
            <p:cNvGrpSpPr/>
            <p:nvPr/>
          </p:nvGrpSpPr>
          <p:grpSpPr>
            <a:xfrm>
              <a:off x="3206656" y="4446469"/>
              <a:ext cx="336550" cy="366713"/>
              <a:chOff x="4244881" y="4522669"/>
              <a:chExt cx="336550" cy="366713"/>
            </a:xfrm>
          </p:grpSpPr>
          <p:sp>
            <p:nvSpPr>
              <p:cNvPr id="7202" name="Oval 49"/>
              <p:cNvSpPr>
                <a:spLocks noChangeArrowheads="1"/>
              </p:cNvSpPr>
              <p:nvPr/>
            </p:nvSpPr>
            <p:spPr bwMode="auto">
              <a:xfrm>
                <a:off x="4305680" y="4589985"/>
                <a:ext cx="211138" cy="211138"/>
              </a:xfrm>
              <a:prstGeom prst="ellipse">
                <a:avLst/>
              </a:prstGeom>
              <a:noFill/>
              <a:ln w="1270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Text Box 50"/>
              <p:cNvSpPr txBox="1">
                <a:spLocks noChangeArrowheads="1"/>
              </p:cNvSpPr>
              <p:nvPr/>
            </p:nvSpPr>
            <p:spPr bwMode="auto">
              <a:xfrm>
                <a:off x="4244881" y="4522669"/>
                <a:ext cx="3365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rgbClr val="FF9933"/>
                    </a:solidFill>
                  </a:rPr>
                  <a:t>X</a:t>
                </a:r>
              </a:p>
            </p:txBody>
          </p:sp>
        </p:grp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DFB58BB7-5BBE-A864-FBEE-C755088682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191108"/>
                </p:ext>
              </p:extLst>
            </p:nvPr>
          </p:nvGraphicFramePr>
          <p:xfrm>
            <a:off x="1875856" y="3319770"/>
            <a:ext cx="257016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Equation" r:id="rId21" imgW="2569570" imgH="270027" progId="Equation.DSMT4">
                    <p:embed/>
                  </p:oleObj>
                </mc:Choice>
                <mc:Fallback>
                  <p:oleObj name="Equation" r:id="rId21" imgW="2569570" imgH="27002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875856" y="3319770"/>
                          <a:ext cx="2570163" cy="26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703</Words>
  <Application>Microsoft Office PowerPoint</Application>
  <PresentationFormat>Widescreen</PresentationFormat>
  <Paragraphs>191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Symbol</vt:lpstr>
      <vt:lpstr>Times New Roman</vt:lpstr>
      <vt:lpstr>Wingdings</vt:lpstr>
      <vt:lpstr>Default Design</vt:lpstr>
      <vt:lpstr>Equation</vt:lpstr>
      <vt:lpstr>PowerPoint Presentation</vt:lpstr>
      <vt:lpstr>Overview</vt:lpstr>
      <vt:lpstr>Far-Field</vt:lpstr>
      <vt:lpstr>Far-Field (cont.)</vt:lpstr>
      <vt:lpstr>Far-Field (cont.)</vt:lpstr>
      <vt:lpstr>Far-Field (cont.)</vt:lpstr>
      <vt:lpstr>Far-Field (cont.)</vt:lpstr>
      <vt:lpstr>Far-Field (cont.)</vt:lpstr>
      <vt:lpstr>Far-Field (cont.)</vt:lpstr>
      <vt:lpstr>Far-Field (cont.)</vt:lpstr>
      <vt:lpstr>Far-Field (cont.)</vt:lpstr>
      <vt:lpstr>Electric Dipole</vt:lpstr>
      <vt:lpstr>Electric Dipole (cont.)</vt:lpstr>
      <vt:lpstr>Transverse Equivalent Network (TEN)</vt:lpstr>
      <vt:lpstr>TEN (cont.)</vt:lpstr>
      <vt:lpstr>TEN (cont.)</vt:lpstr>
      <vt:lpstr>TEN (cont.)</vt:lpstr>
      <vt:lpstr>TEN (cont.)</vt:lpstr>
      <vt:lpstr>Electric Dipole Source</vt:lpstr>
      <vt:lpstr>Electric Dipole Source: TEN</vt:lpstr>
      <vt:lpstr>PowerPoint Presentation</vt:lpstr>
      <vt:lpstr>PowerPoint Presentation</vt:lpstr>
      <vt:lpstr>PowerPoint Presentation</vt:lpstr>
      <vt:lpstr>Electric Dipole Source: Final Results</vt:lpstr>
      <vt:lpstr>PowerPoint Presentation</vt:lpstr>
      <vt:lpstr>Far Field of Patch Current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266</cp:revision>
  <dcterms:created xsi:type="dcterms:W3CDTF">2006-06-22T19:04:50Z</dcterms:created>
  <dcterms:modified xsi:type="dcterms:W3CDTF">2024-10-17T00:57:43Z</dcterms:modified>
</cp:coreProperties>
</file>