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93" r:id="rId2"/>
    <p:sldId id="327" r:id="rId3"/>
    <p:sldId id="388" r:id="rId4"/>
    <p:sldId id="359" r:id="rId5"/>
    <p:sldId id="360" r:id="rId6"/>
    <p:sldId id="362" r:id="rId7"/>
    <p:sldId id="363" r:id="rId8"/>
    <p:sldId id="364" r:id="rId9"/>
    <p:sldId id="365" r:id="rId10"/>
    <p:sldId id="366" r:id="rId11"/>
    <p:sldId id="367" r:id="rId12"/>
    <p:sldId id="368" r:id="rId13"/>
    <p:sldId id="369" r:id="rId14"/>
    <p:sldId id="372" r:id="rId15"/>
    <p:sldId id="375" r:id="rId16"/>
    <p:sldId id="373" r:id="rId17"/>
    <p:sldId id="374" r:id="rId18"/>
    <p:sldId id="387" r:id="rId19"/>
    <p:sldId id="376" r:id="rId20"/>
    <p:sldId id="377" r:id="rId21"/>
    <p:sldId id="378" r:id="rId22"/>
    <p:sldId id="379" r:id="rId23"/>
    <p:sldId id="380" r:id="rId24"/>
    <p:sldId id="381" r:id="rId25"/>
    <p:sldId id="382" r:id="rId26"/>
    <p:sldId id="383" r:id="rId27"/>
    <p:sldId id="384" r:id="rId28"/>
    <p:sldId id="386" r:id="rId29"/>
    <p:sldId id="391" r:id="rId30"/>
    <p:sldId id="389" r:id="rId31"/>
    <p:sldId id="390" r:id="rId32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FF99"/>
    <a:srgbClr val="0000FF"/>
    <a:srgbClr val="66FFFF"/>
    <a:srgbClr val="FFCC66"/>
    <a:srgbClr val="FFFF66"/>
    <a:srgbClr val="FF3300"/>
    <a:srgbClr val="00FF00"/>
    <a:srgbClr val="FF9933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2858" autoAdjust="0"/>
    <p:restoredTop sz="97386" autoAdjust="0"/>
  </p:normalViewPr>
  <p:slideViewPr>
    <p:cSldViewPr snapToGrid="0">
      <p:cViewPr varScale="1">
        <p:scale>
          <a:sx n="111" d="100"/>
          <a:sy n="111" d="100"/>
        </p:scale>
        <p:origin x="1254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9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22.xml"/><Relationship Id="rId2" Type="http://schemas.openxmlformats.org/officeDocument/2006/relationships/slide" Target="slides/slide21.xml"/><Relationship Id="rId1" Type="http://schemas.openxmlformats.org/officeDocument/2006/relationships/slide" Target="slides/slide1.xml"/><Relationship Id="rId5" Type="http://schemas.openxmlformats.org/officeDocument/2006/relationships/slide" Target="slides/slide25.xml"/><Relationship Id="rId4" Type="http://schemas.openxmlformats.org/officeDocument/2006/relationships/slide" Target="slides/slide2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78.wmf"/><Relationship Id="rId3" Type="http://schemas.openxmlformats.org/officeDocument/2006/relationships/image" Target="../media/image65.wmf"/><Relationship Id="rId7" Type="http://schemas.openxmlformats.org/officeDocument/2006/relationships/image" Target="../media/image77.wmf"/><Relationship Id="rId2" Type="http://schemas.openxmlformats.org/officeDocument/2006/relationships/image" Target="../media/image56.wmf"/><Relationship Id="rId1" Type="http://schemas.openxmlformats.org/officeDocument/2006/relationships/image" Target="../media/image74.wmf"/><Relationship Id="rId6" Type="http://schemas.openxmlformats.org/officeDocument/2006/relationships/image" Target="../media/image76.wmf"/><Relationship Id="rId5" Type="http://schemas.openxmlformats.org/officeDocument/2006/relationships/image" Target="../media/image45.wmf"/><Relationship Id="rId10" Type="http://schemas.openxmlformats.org/officeDocument/2006/relationships/image" Target="../media/image80.emf"/><Relationship Id="rId4" Type="http://schemas.openxmlformats.org/officeDocument/2006/relationships/image" Target="../media/image75.wmf"/><Relationship Id="rId9" Type="http://schemas.openxmlformats.org/officeDocument/2006/relationships/image" Target="../media/image79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image" Target="../media/image83.wmf"/><Relationship Id="rId7" Type="http://schemas.openxmlformats.org/officeDocument/2006/relationships/image" Target="../media/image75.wmf"/><Relationship Id="rId2" Type="http://schemas.openxmlformats.org/officeDocument/2006/relationships/image" Target="../media/image82.wmf"/><Relationship Id="rId1" Type="http://schemas.openxmlformats.org/officeDocument/2006/relationships/image" Target="../media/image81.wmf"/><Relationship Id="rId6" Type="http://schemas.openxmlformats.org/officeDocument/2006/relationships/image" Target="../media/image65.wmf"/><Relationship Id="rId11" Type="http://schemas.openxmlformats.org/officeDocument/2006/relationships/image" Target="../media/image85.wmf"/><Relationship Id="rId5" Type="http://schemas.openxmlformats.org/officeDocument/2006/relationships/image" Target="../media/image56.wmf"/><Relationship Id="rId10" Type="http://schemas.openxmlformats.org/officeDocument/2006/relationships/image" Target="../media/image77.wmf"/><Relationship Id="rId4" Type="http://schemas.openxmlformats.org/officeDocument/2006/relationships/image" Target="../media/image84.wmf"/><Relationship Id="rId9" Type="http://schemas.openxmlformats.org/officeDocument/2006/relationships/image" Target="../media/image76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2.wmf"/><Relationship Id="rId13" Type="http://schemas.openxmlformats.org/officeDocument/2006/relationships/image" Target="../media/image97.wmf"/><Relationship Id="rId3" Type="http://schemas.openxmlformats.org/officeDocument/2006/relationships/image" Target="../media/image87.wmf"/><Relationship Id="rId7" Type="http://schemas.openxmlformats.org/officeDocument/2006/relationships/image" Target="../media/image91.wmf"/><Relationship Id="rId12" Type="http://schemas.openxmlformats.org/officeDocument/2006/relationships/image" Target="../media/image96.wmf"/><Relationship Id="rId17" Type="http://schemas.openxmlformats.org/officeDocument/2006/relationships/image" Target="../media/image101.wmf"/><Relationship Id="rId2" Type="http://schemas.openxmlformats.org/officeDocument/2006/relationships/image" Target="../media/image65.wmf"/><Relationship Id="rId16" Type="http://schemas.openxmlformats.org/officeDocument/2006/relationships/image" Target="../media/image100.wmf"/><Relationship Id="rId1" Type="http://schemas.openxmlformats.org/officeDocument/2006/relationships/image" Target="../media/image86.wmf"/><Relationship Id="rId6" Type="http://schemas.openxmlformats.org/officeDocument/2006/relationships/image" Target="../media/image90.wmf"/><Relationship Id="rId11" Type="http://schemas.openxmlformats.org/officeDocument/2006/relationships/image" Target="../media/image95.wmf"/><Relationship Id="rId5" Type="http://schemas.openxmlformats.org/officeDocument/2006/relationships/image" Target="../media/image89.wmf"/><Relationship Id="rId15" Type="http://schemas.openxmlformats.org/officeDocument/2006/relationships/image" Target="../media/image99.wmf"/><Relationship Id="rId10" Type="http://schemas.openxmlformats.org/officeDocument/2006/relationships/image" Target="../media/image94.wmf"/><Relationship Id="rId4" Type="http://schemas.openxmlformats.org/officeDocument/2006/relationships/image" Target="../media/image88.wmf"/><Relationship Id="rId9" Type="http://schemas.openxmlformats.org/officeDocument/2006/relationships/image" Target="../media/image93.wmf"/><Relationship Id="rId14" Type="http://schemas.openxmlformats.org/officeDocument/2006/relationships/image" Target="../media/image98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8.wmf"/><Relationship Id="rId13" Type="http://schemas.openxmlformats.org/officeDocument/2006/relationships/image" Target="../media/image98.wmf"/><Relationship Id="rId3" Type="http://schemas.openxmlformats.org/officeDocument/2006/relationships/image" Target="../media/image104.wmf"/><Relationship Id="rId7" Type="http://schemas.openxmlformats.org/officeDocument/2006/relationships/image" Target="../media/image107.wmf"/><Relationship Id="rId12" Type="http://schemas.openxmlformats.org/officeDocument/2006/relationships/image" Target="../media/image97.wmf"/><Relationship Id="rId2" Type="http://schemas.openxmlformats.org/officeDocument/2006/relationships/image" Target="../media/image103.wmf"/><Relationship Id="rId16" Type="http://schemas.openxmlformats.org/officeDocument/2006/relationships/image" Target="../media/image101.wmf"/><Relationship Id="rId1" Type="http://schemas.openxmlformats.org/officeDocument/2006/relationships/image" Target="../media/image102.wmf"/><Relationship Id="rId6" Type="http://schemas.openxmlformats.org/officeDocument/2006/relationships/image" Target="../media/image106.wmf"/><Relationship Id="rId11" Type="http://schemas.openxmlformats.org/officeDocument/2006/relationships/image" Target="../media/image96.wmf"/><Relationship Id="rId5" Type="http://schemas.openxmlformats.org/officeDocument/2006/relationships/image" Target="../media/image105.wmf"/><Relationship Id="rId15" Type="http://schemas.openxmlformats.org/officeDocument/2006/relationships/image" Target="../media/image100.wmf"/><Relationship Id="rId10" Type="http://schemas.openxmlformats.org/officeDocument/2006/relationships/image" Target="../media/image95.wmf"/><Relationship Id="rId4" Type="http://schemas.openxmlformats.org/officeDocument/2006/relationships/image" Target="../media/image88.wmf"/><Relationship Id="rId9" Type="http://schemas.openxmlformats.org/officeDocument/2006/relationships/image" Target="../media/image109.wmf"/><Relationship Id="rId14" Type="http://schemas.openxmlformats.org/officeDocument/2006/relationships/image" Target="../media/image99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2.wmf"/><Relationship Id="rId2" Type="http://schemas.openxmlformats.org/officeDocument/2006/relationships/image" Target="../media/image111.wmf"/><Relationship Id="rId1" Type="http://schemas.openxmlformats.org/officeDocument/2006/relationships/image" Target="../media/image110.wmf"/><Relationship Id="rId4" Type="http://schemas.openxmlformats.org/officeDocument/2006/relationships/image" Target="../media/image113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6.wmf"/><Relationship Id="rId2" Type="http://schemas.openxmlformats.org/officeDocument/2006/relationships/image" Target="../media/image115.wmf"/><Relationship Id="rId1" Type="http://schemas.openxmlformats.org/officeDocument/2006/relationships/image" Target="../media/image114.wmf"/><Relationship Id="rId5" Type="http://schemas.openxmlformats.org/officeDocument/2006/relationships/image" Target="../media/image118.wmf"/><Relationship Id="rId4" Type="http://schemas.openxmlformats.org/officeDocument/2006/relationships/image" Target="../media/image117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1.wmf"/><Relationship Id="rId2" Type="http://schemas.openxmlformats.org/officeDocument/2006/relationships/image" Target="../media/image120.wmf"/><Relationship Id="rId1" Type="http://schemas.openxmlformats.org/officeDocument/2006/relationships/image" Target="../media/image119.wmf"/><Relationship Id="rId4" Type="http://schemas.openxmlformats.org/officeDocument/2006/relationships/image" Target="../media/image122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7.wmf"/><Relationship Id="rId3" Type="http://schemas.openxmlformats.org/officeDocument/2006/relationships/image" Target="../media/image125.wmf"/><Relationship Id="rId7" Type="http://schemas.openxmlformats.org/officeDocument/2006/relationships/image" Target="../media/image66.wmf"/><Relationship Id="rId2" Type="http://schemas.openxmlformats.org/officeDocument/2006/relationships/image" Target="../media/image124.wmf"/><Relationship Id="rId1" Type="http://schemas.openxmlformats.org/officeDocument/2006/relationships/image" Target="../media/image123.wmf"/><Relationship Id="rId6" Type="http://schemas.openxmlformats.org/officeDocument/2006/relationships/image" Target="../media/image126.wmf"/><Relationship Id="rId5" Type="http://schemas.openxmlformats.org/officeDocument/2006/relationships/image" Target="../media/image58.wmf"/><Relationship Id="rId10" Type="http://schemas.openxmlformats.org/officeDocument/2006/relationships/image" Target="../media/image129.emf"/><Relationship Id="rId4" Type="http://schemas.openxmlformats.org/officeDocument/2006/relationships/image" Target="../media/image56.wmf"/><Relationship Id="rId9" Type="http://schemas.openxmlformats.org/officeDocument/2006/relationships/image" Target="../media/image128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4.wmf"/><Relationship Id="rId3" Type="http://schemas.openxmlformats.org/officeDocument/2006/relationships/image" Target="../media/image132.wmf"/><Relationship Id="rId7" Type="http://schemas.openxmlformats.org/officeDocument/2006/relationships/image" Target="../media/image133.wmf"/><Relationship Id="rId2" Type="http://schemas.openxmlformats.org/officeDocument/2006/relationships/image" Target="../media/image131.wmf"/><Relationship Id="rId1" Type="http://schemas.openxmlformats.org/officeDocument/2006/relationships/image" Target="../media/image130.wmf"/><Relationship Id="rId6" Type="http://schemas.openxmlformats.org/officeDocument/2006/relationships/image" Target="../media/image96.wmf"/><Relationship Id="rId11" Type="http://schemas.openxmlformats.org/officeDocument/2006/relationships/image" Target="../media/image137.wmf"/><Relationship Id="rId5" Type="http://schemas.openxmlformats.org/officeDocument/2006/relationships/image" Target="../media/image95.wmf"/><Relationship Id="rId10" Type="http://schemas.openxmlformats.org/officeDocument/2006/relationships/image" Target="../media/image136.wmf"/><Relationship Id="rId4" Type="http://schemas.openxmlformats.org/officeDocument/2006/relationships/image" Target="../media/image65.wmf"/><Relationship Id="rId9" Type="http://schemas.openxmlformats.org/officeDocument/2006/relationships/image" Target="../media/image135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wmf"/><Relationship Id="rId2" Type="http://schemas.openxmlformats.org/officeDocument/2006/relationships/image" Target="../media/image139.wmf"/><Relationship Id="rId1" Type="http://schemas.openxmlformats.org/officeDocument/2006/relationships/image" Target="../media/image138.wmf"/><Relationship Id="rId4" Type="http://schemas.openxmlformats.org/officeDocument/2006/relationships/image" Target="../media/image14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10" Type="http://schemas.openxmlformats.org/officeDocument/2006/relationships/image" Target="../media/image20.wmf"/><Relationship Id="rId4" Type="http://schemas.openxmlformats.org/officeDocument/2006/relationships/image" Target="../media/image14.wmf"/><Relationship Id="rId9" Type="http://schemas.openxmlformats.org/officeDocument/2006/relationships/image" Target="../media/image19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4.wmf"/><Relationship Id="rId2" Type="http://schemas.openxmlformats.org/officeDocument/2006/relationships/image" Target="../media/image143.wmf"/><Relationship Id="rId1" Type="http://schemas.openxmlformats.org/officeDocument/2006/relationships/image" Target="../media/image142.wmf"/><Relationship Id="rId4" Type="http://schemas.openxmlformats.org/officeDocument/2006/relationships/image" Target="../media/image145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8.wmf"/><Relationship Id="rId2" Type="http://schemas.openxmlformats.org/officeDocument/2006/relationships/image" Target="../media/image147.wmf"/><Relationship Id="rId1" Type="http://schemas.openxmlformats.org/officeDocument/2006/relationships/image" Target="../media/image146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9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0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2.wmf"/><Relationship Id="rId2" Type="http://schemas.openxmlformats.org/officeDocument/2006/relationships/image" Target="../media/image63.wmf"/><Relationship Id="rId1" Type="http://schemas.openxmlformats.org/officeDocument/2006/relationships/image" Target="../media/image151.wmf"/><Relationship Id="rId6" Type="http://schemas.openxmlformats.org/officeDocument/2006/relationships/image" Target="../media/image155.wmf"/><Relationship Id="rId5" Type="http://schemas.openxmlformats.org/officeDocument/2006/relationships/image" Target="../media/image154.wmf"/><Relationship Id="rId4" Type="http://schemas.openxmlformats.org/officeDocument/2006/relationships/image" Target="../media/image153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8.wmf"/><Relationship Id="rId2" Type="http://schemas.openxmlformats.org/officeDocument/2006/relationships/image" Target="../media/image157.wmf"/><Relationship Id="rId1" Type="http://schemas.openxmlformats.org/officeDocument/2006/relationships/image" Target="../media/image156.wmf"/><Relationship Id="rId6" Type="http://schemas.openxmlformats.org/officeDocument/2006/relationships/image" Target="../media/image161.wmf"/><Relationship Id="rId5" Type="http://schemas.openxmlformats.org/officeDocument/2006/relationships/image" Target="../media/image160.wmf"/><Relationship Id="rId4" Type="http://schemas.openxmlformats.org/officeDocument/2006/relationships/image" Target="../media/image159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3.wmf"/><Relationship Id="rId1" Type="http://schemas.openxmlformats.org/officeDocument/2006/relationships/image" Target="../media/image162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4.wmf"/></Relationships>
</file>

<file path=ppt/drawings/_rels/vmlDrawing2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2.emf"/><Relationship Id="rId13" Type="http://schemas.openxmlformats.org/officeDocument/2006/relationships/image" Target="../media/image177.wmf"/><Relationship Id="rId3" Type="http://schemas.openxmlformats.org/officeDocument/2006/relationships/image" Target="../media/image167.wmf"/><Relationship Id="rId7" Type="http://schemas.openxmlformats.org/officeDocument/2006/relationships/image" Target="../media/image171.wmf"/><Relationship Id="rId12" Type="http://schemas.openxmlformats.org/officeDocument/2006/relationships/image" Target="../media/image176.wmf"/><Relationship Id="rId2" Type="http://schemas.openxmlformats.org/officeDocument/2006/relationships/image" Target="../media/image166.wmf"/><Relationship Id="rId1" Type="http://schemas.openxmlformats.org/officeDocument/2006/relationships/image" Target="../media/image165.wmf"/><Relationship Id="rId6" Type="http://schemas.openxmlformats.org/officeDocument/2006/relationships/image" Target="../media/image170.wmf"/><Relationship Id="rId11" Type="http://schemas.openxmlformats.org/officeDocument/2006/relationships/image" Target="../media/image175.emf"/><Relationship Id="rId5" Type="http://schemas.openxmlformats.org/officeDocument/2006/relationships/image" Target="../media/image169.wmf"/><Relationship Id="rId10" Type="http://schemas.openxmlformats.org/officeDocument/2006/relationships/image" Target="../media/image174.wmf"/><Relationship Id="rId4" Type="http://schemas.openxmlformats.org/officeDocument/2006/relationships/image" Target="../media/image168.wmf"/><Relationship Id="rId9" Type="http://schemas.openxmlformats.org/officeDocument/2006/relationships/image" Target="../media/image173.emf"/><Relationship Id="rId14" Type="http://schemas.openxmlformats.org/officeDocument/2006/relationships/image" Target="../media/image178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1.wmf"/><Relationship Id="rId2" Type="http://schemas.openxmlformats.org/officeDocument/2006/relationships/image" Target="../media/image180.wmf"/><Relationship Id="rId1" Type="http://schemas.openxmlformats.org/officeDocument/2006/relationships/image" Target="../media/image179.wmf"/><Relationship Id="rId4" Type="http://schemas.openxmlformats.org/officeDocument/2006/relationships/image" Target="../media/image182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13" Type="http://schemas.openxmlformats.org/officeDocument/2006/relationships/image" Target="../media/image45.wmf"/><Relationship Id="rId3" Type="http://schemas.openxmlformats.org/officeDocument/2006/relationships/image" Target="../media/image35.wmf"/><Relationship Id="rId7" Type="http://schemas.openxmlformats.org/officeDocument/2006/relationships/image" Target="../media/image39.wmf"/><Relationship Id="rId12" Type="http://schemas.openxmlformats.org/officeDocument/2006/relationships/image" Target="../media/image44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11" Type="http://schemas.openxmlformats.org/officeDocument/2006/relationships/image" Target="../media/image43.wmf"/><Relationship Id="rId5" Type="http://schemas.openxmlformats.org/officeDocument/2006/relationships/image" Target="../media/image37.wmf"/><Relationship Id="rId15" Type="http://schemas.openxmlformats.org/officeDocument/2006/relationships/image" Target="../media/image47.wmf"/><Relationship Id="rId10" Type="http://schemas.openxmlformats.org/officeDocument/2006/relationships/image" Target="../media/image42.wmf"/><Relationship Id="rId4" Type="http://schemas.openxmlformats.org/officeDocument/2006/relationships/image" Target="../media/image36.wmf"/><Relationship Id="rId9" Type="http://schemas.openxmlformats.org/officeDocument/2006/relationships/image" Target="../media/image41.wmf"/><Relationship Id="rId14" Type="http://schemas.openxmlformats.org/officeDocument/2006/relationships/image" Target="../media/image4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image" Target="../media/image55.wmf"/><Relationship Id="rId7" Type="http://schemas.openxmlformats.org/officeDocument/2006/relationships/image" Target="../media/image16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6" Type="http://schemas.openxmlformats.org/officeDocument/2006/relationships/image" Target="../media/image58.wmf"/><Relationship Id="rId5" Type="http://schemas.openxmlformats.org/officeDocument/2006/relationships/image" Target="../media/image57.wmf"/><Relationship Id="rId10" Type="http://schemas.openxmlformats.org/officeDocument/2006/relationships/image" Target="../media/image60.emf"/><Relationship Id="rId4" Type="http://schemas.openxmlformats.org/officeDocument/2006/relationships/image" Target="../media/image56.wmf"/><Relationship Id="rId9" Type="http://schemas.openxmlformats.org/officeDocument/2006/relationships/image" Target="../media/image59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67.emf"/><Relationship Id="rId3" Type="http://schemas.openxmlformats.org/officeDocument/2006/relationships/image" Target="../media/image63.wmf"/><Relationship Id="rId7" Type="http://schemas.openxmlformats.org/officeDocument/2006/relationships/image" Target="../media/image66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6" Type="http://schemas.openxmlformats.org/officeDocument/2006/relationships/image" Target="../media/image16.wmf"/><Relationship Id="rId5" Type="http://schemas.openxmlformats.org/officeDocument/2006/relationships/image" Target="../media/image65.wmf"/><Relationship Id="rId4" Type="http://schemas.openxmlformats.org/officeDocument/2006/relationships/image" Target="../media/image64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72.wmf"/><Relationship Id="rId3" Type="http://schemas.openxmlformats.org/officeDocument/2006/relationships/image" Target="../media/image70.wmf"/><Relationship Id="rId7" Type="http://schemas.openxmlformats.org/officeDocument/2006/relationships/image" Target="../media/image71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Relationship Id="rId6" Type="http://schemas.openxmlformats.org/officeDocument/2006/relationships/image" Target="../media/image65.wmf"/><Relationship Id="rId5" Type="http://schemas.openxmlformats.org/officeDocument/2006/relationships/image" Target="../media/image64.wmf"/><Relationship Id="rId4" Type="http://schemas.openxmlformats.org/officeDocument/2006/relationships/image" Target="../media/image63.wmf"/><Relationship Id="rId9" Type="http://schemas.openxmlformats.org/officeDocument/2006/relationships/image" Target="../media/image7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2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1322D492-AE66-4D8A-9339-162E2F4EEE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322D492-AE66-4D8A-9339-162E2F4EEE74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611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964C16CD-66EC-48EE-928F-A2173BB5E42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8CAF36DB-28A7-4EF7-8357-2C2F3B6FA84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76006B7C-4F4A-4D69-9C6B-7BEFF92A557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4CB8C08E-B1EB-4CA1-B848-BEB27067ED0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03F5DA4C-04FB-40E1-AA09-E9C3A1FC9A7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8F5D8BCB-DD9E-4E36-A1DE-720BE118CA8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D4A984AB-40AA-4569-BDF2-D6637D5266E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EC6CE179-D98F-42CA-A4C7-9666B396FB9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7A76FE49-A4E3-4108-A657-2FE17CEB6D9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00F504CD-AEF6-49C7-B5E0-265DCE11F1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867075A2-A023-4A4B-A83C-CAE8AEB26ED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38175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675F6D1D-B61A-46DB-BE74-F4F386E79EA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13" Type="http://schemas.openxmlformats.org/officeDocument/2006/relationships/oleObject" Target="../embeddings/oleObject67.bin"/><Relationship Id="rId18" Type="http://schemas.openxmlformats.org/officeDocument/2006/relationships/image" Target="../media/image67.emf"/><Relationship Id="rId3" Type="http://schemas.openxmlformats.org/officeDocument/2006/relationships/oleObject" Target="../embeddings/oleObject62.bin"/><Relationship Id="rId7" Type="http://schemas.openxmlformats.org/officeDocument/2006/relationships/oleObject" Target="../embeddings/oleObject64.bin"/><Relationship Id="rId12" Type="http://schemas.openxmlformats.org/officeDocument/2006/relationships/image" Target="../media/image65.wmf"/><Relationship Id="rId17" Type="http://schemas.openxmlformats.org/officeDocument/2006/relationships/oleObject" Target="../embeddings/oleObject6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6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62.wmf"/><Relationship Id="rId11" Type="http://schemas.openxmlformats.org/officeDocument/2006/relationships/oleObject" Target="../embeddings/oleObject66.bin"/><Relationship Id="rId5" Type="http://schemas.openxmlformats.org/officeDocument/2006/relationships/oleObject" Target="../embeddings/oleObject63.bin"/><Relationship Id="rId15" Type="http://schemas.openxmlformats.org/officeDocument/2006/relationships/oleObject" Target="../embeddings/oleObject68.bin"/><Relationship Id="rId10" Type="http://schemas.openxmlformats.org/officeDocument/2006/relationships/image" Target="../media/image64.wmf"/><Relationship Id="rId4" Type="http://schemas.openxmlformats.org/officeDocument/2006/relationships/image" Target="../media/image61.wmf"/><Relationship Id="rId9" Type="http://schemas.openxmlformats.org/officeDocument/2006/relationships/oleObject" Target="../embeddings/oleObject65.bin"/><Relationship Id="rId14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13" Type="http://schemas.openxmlformats.org/officeDocument/2006/relationships/oleObject" Target="../embeddings/oleObject75.bin"/><Relationship Id="rId18" Type="http://schemas.openxmlformats.org/officeDocument/2006/relationships/image" Target="../media/image72.wmf"/><Relationship Id="rId3" Type="http://schemas.openxmlformats.org/officeDocument/2006/relationships/oleObject" Target="../embeddings/oleObject70.bin"/><Relationship Id="rId7" Type="http://schemas.openxmlformats.org/officeDocument/2006/relationships/oleObject" Target="../embeddings/oleObject72.bin"/><Relationship Id="rId12" Type="http://schemas.openxmlformats.org/officeDocument/2006/relationships/image" Target="../media/image64.wmf"/><Relationship Id="rId17" Type="http://schemas.openxmlformats.org/officeDocument/2006/relationships/oleObject" Target="../embeddings/oleObject7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1.wmf"/><Relationship Id="rId20" Type="http://schemas.openxmlformats.org/officeDocument/2006/relationships/image" Target="../media/image73.e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69.wmf"/><Relationship Id="rId11" Type="http://schemas.openxmlformats.org/officeDocument/2006/relationships/oleObject" Target="../embeddings/oleObject74.bin"/><Relationship Id="rId5" Type="http://schemas.openxmlformats.org/officeDocument/2006/relationships/oleObject" Target="../embeddings/oleObject71.bin"/><Relationship Id="rId15" Type="http://schemas.openxmlformats.org/officeDocument/2006/relationships/oleObject" Target="../embeddings/oleObject76.bin"/><Relationship Id="rId10" Type="http://schemas.openxmlformats.org/officeDocument/2006/relationships/image" Target="../media/image63.wmf"/><Relationship Id="rId19" Type="http://schemas.openxmlformats.org/officeDocument/2006/relationships/oleObject" Target="../embeddings/oleObject78.bin"/><Relationship Id="rId4" Type="http://schemas.openxmlformats.org/officeDocument/2006/relationships/image" Target="../media/image68.wmf"/><Relationship Id="rId9" Type="http://schemas.openxmlformats.org/officeDocument/2006/relationships/oleObject" Target="../embeddings/oleObject73.bin"/><Relationship Id="rId14" Type="http://schemas.openxmlformats.org/officeDocument/2006/relationships/image" Target="../media/image65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13" Type="http://schemas.openxmlformats.org/officeDocument/2006/relationships/oleObject" Target="../embeddings/oleObject84.bin"/><Relationship Id="rId18" Type="http://schemas.openxmlformats.org/officeDocument/2006/relationships/image" Target="../media/image78.wmf"/><Relationship Id="rId3" Type="http://schemas.openxmlformats.org/officeDocument/2006/relationships/oleObject" Target="../embeddings/oleObject79.bin"/><Relationship Id="rId21" Type="http://schemas.openxmlformats.org/officeDocument/2006/relationships/oleObject" Target="../embeddings/oleObject88.bin"/><Relationship Id="rId7" Type="http://schemas.openxmlformats.org/officeDocument/2006/relationships/oleObject" Target="../embeddings/oleObject81.bin"/><Relationship Id="rId12" Type="http://schemas.openxmlformats.org/officeDocument/2006/relationships/image" Target="../media/image45.wmf"/><Relationship Id="rId17" Type="http://schemas.openxmlformats.org/officeDocument/2006/relationships/oleObject" Target="../embeddings/oleObject8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7.wmf"/><Relationship Id="rId20" Type="http://schemas.openxmlformats.org/officeDocument/2006/relationships/image" Target="../media/image79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6.wmf"/><Relationship Id="rId11" Type="http://schemas.openxmlformats.org/officeDocument/2006/relationships/oleObject" Target="../embeddings/oleObject83.bin"/><Relationship Id="rId5" Type="http://schemas.openxmlformats.org/officeDocument/2006/relationships/oleObject" Target="../embeddings/oleObject80.bin"/><Relationship Id="rId15" Type="http://schemas.openxmlformats.org/officeDocument/2006/relationships/oleObject" Target="../embeddings/oleObject85.bin"/><Relationship Id="rId10" Type="http://schemas.openxmlformats.org/officeDocument/2006/relationships/image" Target="../media/image75.wmf"/><Relationship Id="rId19" Type="http://schemas.openxmlformats.org/officeDocument/2006/relationships/oleObject" Target="../embeddings/oleObject87.bin"/><Relationship Id="rId4" Type="http://schemas.openxmlformats.org/officeDocument/2006/relationships/image" Target="../media/image74.wmf"/><Relationship Id="rId9" Type="http://schemas.openxmlformats.org/officeDocument/2006/relationships/oleObject" Target="../embeddings/oleObject82.bin"/><Relationship Id="rId14" Type="http://schemas.openxmlformats.org/officeDocument/2006/relationships/image" Target="../media/image76.wmf"/><Relationship Id="rId22" Type="http://schemas.openxmlformats.org/officeDocument/2006/relationships/image" Target="../media/image80.e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wmf"/><Relationship Id="rId13" Type="http://schemas.openxmlformats.org/officeDocument/2006/relationships/oleObject" Target="../embeddings/oleObject81.bin"/><Relationship Id="rId18" Type="http://schemas.openxmlformats.org/officeDocument/2006/relationships/image" Target="../media/image45.wmf"/><Relationship Id="rId26" Type="http://schemas.openxmlformats.org/officeDocument/2006/relationships/oleObject" Target="../embeddings/oleObject96.bin"/><Relationship Id="rId3" Type="http://schemas.openxmlformats.org/officeDocument/2006/relationships/oleObject" Target="../embeddings/oleObject89.bin"/><Relationship Id="rId21" Type="http://schemas.openxmlformats.org/officeDocument/2006/relationships/oleObject" Target="../embeddings/oleObject85.bin"/><Relationship Id="rId7" Type="http://schemas.openxmlformats.org/officeDocument/2006/relationships/oleObject" Target="../embeddings/oleObject91.bin"/><Relationship Id="rId12" Type="http://schemas.openxmlformats.org/officeDocument/2006/relationships/image" Target="../media/image56.wmf"/><Relationship Id="rId17" Type="http://schemas.openxmlformats.org/officeDocument/2006/relationships/oleObject" Target="../embeddings/oleObject93.bin"/><Relationship Id="rId25" Type="http://schemas.openxmlformats.org/officeDocument/2006/relationships/oleObject" Target="../embeddings/oleObject9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5.wmf"/><Relationship Id="rId20" Type="http://schemas.openxmlformats.org/officeDocument/2006/relationships/image" Target="../media/image76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82.wmf"/><Relationship Id="rId11" Type="http://schemas.openxmlformats.org/officeDocument/2006/relationships/oleObject" Target="../embeddings/oleObject80.bin"/><Relationship Id="rId24" Type="http://schemas.openxmlformats.org/officeDocument/2006/relationships/image" Target="../media/image85.wmf"/><Relationship Id="rId5" Type="http://schemas.openxmlformats.org/officeDocument/2006/relationships/oleObject" Target="../embeddings/oleObject90.bin"/><Relationship Id="rId15" Type="http://schemas.openxmlformats.org/officeDocument/2006/relationships/oleObject" Target="../embeddings/oleObject82.bin"/><Relationship Id="rId23" Type="http://schemas.openxmlformats.org/officeDocument/2006/relationships/oleObject" Target="../embeddings/oleObject94.bin"/><Relationship Id="rId10" Type="http://schemas.openxmlformats.org/officeDocument/2006/relationships/image" Target="../media/image84.wmf"/><Relationship Id="rId19" Type="http://schemas.openxmlformats.org/officeDocument/2006/relationships/oleObject" Target="../embeddings/oleObject84.bin"/><Relationship Id="rId4" Type="http://schemas.openxmlformats.org/officeDocument/2006/relationships/image" Target="../media/image81.wmf"/><Relationship Id="rId9" Type="http://schemas.openxmlformats.org/officeDocument/2006/relationships/oleObject" Target="../embeddings/oleObject92.bin"/><Relationship Id="rId14" Type="http://schemas.openxmlformats.org/officeDocument/2006/relationships/image" Target="../media/image65.wmf"/><Relationship Id="rId22" Type="http://schemas.openxmlformats.org/officeDocument/2006/relationships/image" Target="../media/image77.wmf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02.bin"/><Relationship Id="rId18" Type="http://schemas.openxmlformats.org/officeDocument/2006/relationships/image" Target="../media/image92.wmf"/><Relationship Id="rId26" Type="http://schemas.openxmlformats.org/officeDocument/2006/relationships/oleObject" Target="../embeddings/oleObject109.bin"/><Relationship Id="rId21" Type="http://schemas.openxmlformats.org/officeDocument/2006/relationships/oleObject" Target="../embeddings/oleObject106.bin"/><Relationship Id="rId34" Type="http://schemas.openxmlformats.org/officeDocument/2006/relationships/oleObject" Target="../embeddings/oleObject113.bin"/><Relationship Id="rId7" Type="http://schemas.openxmlformats.org/officeDocument/2006/relationships/oleObject" Target="../embeddings/oleObject99.bin"/><Relationship Id="rId12" Type="http://schemas.openxmlformats.org/officeDocument/2006/relationships/image" Target="../media/image89.wmf"/><Relationship Id="rId17" Type="http://schemas.openxmlformats.org/officeDocument/2006/relationships/oleObject" Target="../embeddings/oleObject104.bin"/><Relationship Id="rId25" Type="http://schemas.openxmlformats.org/officeDocument/2006/relationships/image" Target="../media/image95.wmf"/><Relationship Id="rId33" Type="http://schemas.openxmlformats.org/officeDocument/2006/relationships/image" Target="../media/image99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91.wmf"/><Relationship Id="rId20" Type="http://schemas.openxmlformats.org/officeDocument/2006/relationships/image" Target="../media/image93.wmf"/><Relationship Id="rId29" Type="http://schemas.openxmlformats.org/officeDocument/2006/relationships/image" Target="../media/image97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65.wmf"/><Relationship Id="rId11" Type="http://schemas.openxmlformats.org/officeDocument/2006/relationships/oleObject" Target="../embeddings/oleObject101.bin"/><Relationship Id="rId24" Type="http://schemas.openxmlformats.org/officeDocument/2006/relationships/oleObject" Target="../embeddings/oleObject108.bin"/><Relationship Id="rId32" Type="http://schemas.openxmlformats.org/officeDocument/2006/relationships/oleObject" Target="../embeddings/oleObject112.bin"/><Relationship Id="rId37" Type="http://schemas.openxmlformats.org/officeDocument/2006/relationships/image" Target="../media/image101.wmf"/><Relationship Id="rId5" Type="http://schemas.openxmlformats.org/officeDocument/2006/relationships/oleObject" Target="../embeddings/oleObject98.bin"/><Relationship Id="rId15" Type="http://schemas.openxmlformats.org/officeDocument/2006/relationships/oleObject" Target="../embeddings/oleObject103.bin"/><Relationship Id="rId23" Type="http://schemas.openxmlformats.org/officeDocument/2006/relationships/oleObject" Target="../embeddings/oleObject107.bin"/><Relationship Id="rId28" Type="http://schemas.openxmlformats.org/officeDocument/2006/relationships/oleObject" Target="../embeddings/oleObject110.bin"/><Relationship Id="rId36" Type="http://schemas.openxmlformats.org/officeDocument/2006/relationships/oleObject" Target="../embeddings/oleObject114.bin"/><Relationship Id="rId10" Type="http://schemas.openxmlformats.org/officeDocument/2006/relationships/image" Target="../media/image88.wmf"/><Relationship Id="rId19" Type="http://schemas.openxmlformats.org/officeDocument/2006/relationships/oleObject" Target="../embeddings/oleObject105.bin"/><Relationship Id="rId31" Type="http://schemas.openxmlformats.org/officeDocument/2006/relationships/image" Target="../media/image98.wmf"/><Relationship Id="rId4" Type="http://schemas.openxmlformats.org/officeDocument/2006/relationships/image" Target="../media/image86.wmf"/><Relationship Id="rId9" Type="http://schemas.openxmlformats.org/officeDocument/2006/relationships/oleObject" Target="../embeddings/oleObject100.bin"/><Relationship Id="rId14" Type="http://schemas.openxmlformats.org/officeDocument/2006/relationships/image" Target="../media/image90.wmf"/><Relationship Id="rId22" Type="http://schemas.openxmlformats.org/officeDocument/2006/relationships/image" Target="../media/image94.wmf"/><Relationship Id="rId27" Type="http://schemas.openxmlformats.org/officeDocument/2006/relationships/image" Target="../media/image96.wmf"/><Relationship Id="rId30" Type="http://schemas.openxmlformats.org/officeDocument/2006/relationships/oleObject" Target="../embeddings/oleObject111.bin"/><Relationship Id="rId35" Type="http://schemas.openxmlformats.org/officeDocument/2006/relationships/image" Target="../media/image100.wmf"/><Relationship Id="rId8" Type="http://schemas.openxmlformats.org/officeDocument/2006/relationships/image" Target="../media/image87.wmf"/><Relationship Id="rId3" Type="http://schemas.openxmlformats.org/officeDocument/2006/relationships/oleObject" Target="../embeddings/oleObject97.bin"/></Relationships>
</file>

<file path=ppt/slides/_rels/slide1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5.wmf"/><Relationship Id="rId18" Type="http://schemas.openxmlformats.org/officeDocument/2006/relationships/oleObject" Target="../embeddings/oleObject123.bin"/><Relationship Id="rId26" Type="http://schemas.openxmlformats.org/officeDocument/2006/relationships/oleObject" Target="../embeddings/oleObject127.bin"/><Relationship Id="rId3" Type="http://schemas.openxmlformats.org/officeDocument/2006/relationships/oleObject" Target="../embeddings/oleObject115.bin"/><Relationship Id="rId21" Type="http://schemas.openxmlformats.org/officeDocument/2006/relationships/image" Target="../media/image109.wmf"/><Relationship Id="rId34" Type="http://schemas.openxmlformats.org/officeDocument/2006/relationships/oleObject" Target="../embeddings/oleObject114.bin"/><Relationship Id="rId7" Type="http://schemas.openxmlformats.org/officeDocument/2006/relationships/oleObject" Target="../embeddings/oleObject117.bin"/><Relationship Id="rId12" Type="http://schemas.openxmlformats.org/officeDocument/2006/relationships/oleObject" Target="../embeddings/oleObject120.bin"/><Relationship Id="rId17" Type="http://schemas.openxmlformats.org/officeDocument/2006/relationships/image" Target="../media/image107.wmf"/><Relationship Id="rId25" Type="http://schemas.openxmlformats.org/officeDocument/2006/relationships/image" Target="../media/image96.wmf"/><Relationship Id="rId33" Type="http://schemas.openxmlformats.org/officeDocument/2006/relationships/image" Target="../media/image100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22.bin"/><Relationship Id="rId20" Type="http://schemas.openxmlformats.org/officeDocument/2006/relationships/oleObject" Target="../embeddings/oleObject124.bin"/><Relationship Id="rId29" Type="http://schemas.openxmlformats.org/officeDocument/2006/relationships/image" Target="../media/image98.wmf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03.wmf"/><Relationship Id="rId11" Type="http://schemas.openxmlformats.org/officeDocument/2006/relationships/oleObject" Target="../embeddings/oleObject119.bin"/><Relationship Id="rId24" Type="http://schemas.openxmlformats.org/officeDocument/2006/relationships/oleObject" Target="../embeddings/oleObject126.bin"/><Relationship Id="rId32" Type="http://schemas.openxmlformats.org/officeDocument/2006/relationships/oleObject" Target="../embeddings/oleObject113.bin"/><Relationship Id="rId5" Type="http://schemas.openxmlformats.org/officeDocument/2006/relationships/oleObject" Target="../embeddings/oleObject116.bin"/><Relationship Id="rId15" Type="http://schemas.openxmlformats.org/officeDocument/2006/relationships/image" Target="../media/image106.wmf"/><Relationship Id="rId23" Type="http://schemas.openxmlformats.org/officeDocument/2006/relationships/image" Target="../media/image95.wmf"/><Relationship Id="rId28" Type="http://schemas.openxmlformats.org/officeDocument/2006/relationships/oleObject" Target="../embeddings/oleObject128.bin"/><Relationship Id="rId10" Type="http://schemas.openxmlformats.org/officeDocument/2006/relationships/image" Target="../media/image88.wmf"/><Relationship Id="rId19" Type="http://schemas.openxmlformats.org/officeDocument/2006/relationships/image" Target="../media/image108.wmf"/><Relationship Id="rId31" Type="http://schemas.openxmlformats.org/officeDocument/2006/relationships/image" Target="../media/image99.wmf"/><Relationship Id="rId4" Type="http://schemas.openxmlformats.org/officeDocument/2006/relationships/image" Target="../media/image102.wmf"/><Relationship Id="rId9" Type="http://schemas.openxmlformats.org/officeDocument/2006/relationships/oleObject" Target="../embeddings/oleObject118.bin"/><Relationship Id="rId14" Type="http://schemas.openxmlformats.org/officeDocument/2006/relationships/oleObject" Target="../embeddings/oleObject121.bin"/><Relationship Id="rId22" Type="http://schemas.openxmlformats.org/officeDocument/2006/relationships/oleObject" Target="../embeddings/oleObject125.bin"/><Relationship Id="rId27" Type="http://schemas.openxmlformats.org/officeDocument/2006/relationships/image" Target="../media/image97.wmf"/><Relationship Id="rId30" Type="http://schemas.openxmlformats.org/officeDocument/2006/relationships/oleObject" Target="../embeddings/oleObject129.bin"/><Relationship Id="rId35" Type="http://schemas.openxmlformats.org/officeDocument/2006/relationships/image" Target="../media/image101.wmf"/><Relationship Id="rId8" Type="http://schemas.openxmlformats.org/officeDocument/2006/relationships/image" Target="../media/image104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2.wmf"/><Relationship Id="rId3" Type="http://schemas.openxmlformats.org/officeDocument/2006/relationships/oleObject" Target="../embeddings/oleObject130.bin"/><Relationship Id="rId7" Type="http://schemas.openxmlformats.org/officeDocument/2006/relationships/oleObject" Target="../embeddings/oleObject1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111.wmf"/><Relationship Id="rId5" Type="http://schemas.openxmlformats.org/officeDocument/2006/relationships/oleObject" Target="../embeddings/oleObject131.bin"/><Relationship Id="rId10" Type="http://schemas.openxmlformats.org/officeDocument/2006/relationships/image" Target="../media/image113.wmf"/><Relationship Id="rId4" Type="http://schemas.openxmlformats.org/officeDocument/2006/relationships/image" Target="../media/image110.wmf"/><Relationship Id="rId9" Type="http://schemas.openxmlformats.org/officeDocument/2006/relationships/oleObject" Target="../embeddings/oleObject133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wmf"/><Relationship Id="rId3" Type="http://schemas.openxmlformats.org/officeDocument/2006/relationships/oleObject" Target="../embeddings/oleObject134.bin"/><Relationship Id="rId7" Type="http://schemas.openxmlformats.org/officeDocument/2006/relationships/oleObject" Target="../embeddings/oleObject136.bin"/><Relationship Id="rId12" Type="http://schemas.openxmlformats.org/officeDocument/2006/relationships/image" Target="../media/image11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115.wmf"/><Relationship Id="rId11" Type="http://schemas.openxmlformats.org/officeDocument/2006/relationships/oleObject" Target="../embeddings/oleObject138.bin"/><Relationship Id="rId5" Type="http://schemas.openxmlformats.org/officeDocument/2006/relationships/oleObject" Target="../embeddings/oleObject135.bin"/><Relationship Id="rId10" Type="http://schemas.openxmlformats.org/officeDocument/2006/relationships/image" Target="../media/image117.wmf"/><Relationship Id="rId4" Type="http://schemas.openxmlformats.org/officeDocument/2006/relationships/image" Target="../media/image114.wmf"/><Relationship Id="rId9" Type="http://schemas.openxmlformats.org/officeDocument/2006/relationships/oleObject" Target="../embeddings/oleObject137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1.wmf"/><Relationship Id="rId3" Type="http://schemas.openxmlformats.org/officeDocument/2006/relationships/oleObject" Target="../embeddings/oleObject139.bin"/><Relationship Id="rId7" Type="http://schemas.openxmlformats.org/officeDocument/2006/relationships/oleObject" Target="../embeddings/oleObject1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120.wmf"/><Relationship Id="rId5" Type="http://schemas.openxmlformats.org/officeDocument/2006/relationships/oleObject" Target="../embeddings/oleObject140.bin"/><Relationship Id="rId10" Type="http://schemas.openxmlformats.org/officeDocument/2006/relationships/image" Target="../media/image122.wmf"/><Relationship Id="rId4" Type="http://schemas.openxmlformats.org/officeDocument/2006/relationships/image" Target="../media/image119.wmf"/><Relationship Id="rId9" Type="http://schemas.openxmlformats.org/officeDocument/2006/relationships/oleObject" Target="../embeddings/oleObject142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5.wmf"/><Relationship Id="rId13" Type="http://schemas.openxmlformats.org/officeDocument/2006/relationships/oleObject" Target="../embeddings/oleObject148.bin"/><Relationship Id="rId18" Type="http://schemas.openxmlformats.org/officeDocument/2006/relationships/image" Target="../media/image127.wmf"/><Relationship Id="rId3" Type="http://schemas.openxmlformats.org/officeDocument/2006/relationships/oleObject" Target="../embeddings/oleObject143.bin"/><Relationship Id="rId21" Type="http://schemas.openxmlformats.org/officeDocument/2006/relationships/oleObject" Target="../embeddings/oleObject152.bin"/><Relationship Id="rId7" Type="http://schemas.openxmlformats.org/officeDocument/2006/relationships/oleObject" Target="../embeddings/oleObject145.bin"/><Relationship Id="rId12" Type="http://schemas.openxmlformats.org/officeDocument/2006/relationships/image" Target="../media/image58.wmf"/><Relationship Id="rId17" Type="http://schemas.openxmlformats.org/officeDocument/2006/relationships/oleObject" Target="../embeddings/oleObject15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6.wmf"/><Relationship Id="rId20" Type="http://schemas.openxmlformats.org/officeDocument/2006/relationships/image" Target="../media/image128.wmf"/><Relationship Id="rId1" Type="http://schemas.openxmlformats.org/officeDocument/2006/relationships/vmlDrawing" Target="../drawings/vmlDrawing17.vml"/><Relationship Id="rId6" Type="http://schemas.openxmlformats.org/officeDocument/2006/relationships/image" Target="../media/image124.wmf"/><Relationship Id="rId11" Type="http://schemas.openxmlformats.org/officeDocument/2006/relationships/oleObject" Target="../embeddings/oleObject147.bin"/><Relationship Id="rId5" Type="http://schemas.openxmlformats.org/officeDocument/2006/relationships/oleObject" Target="../embeddings/oleObject144.bin"/><Relationship Id="rId15" Type="http://schemas.openxmlformats.org/officeDocument/2006/relationships/oleObject" Target="../embeddings/oleObject149.bin"/><Relationship Id="rId10" Type="http://schemas.openxmlformats.org/officeDocument/2006/relationships/image" Target="../media/image56.wmf"/><Relationship Id="rId19" Type="http://schemas.openxmlformats.org/officeDocument/2006/relationships/oleObject" Target="../embeddings/oleObject151.bin"/><Relationship Id="rId4" Type="http://schemas.openxmlformats.org/officeDocument/2006/relationships/image" Target="../media/image123.wmf"/><Relationship Id="rId9" Type="http://schemas.openxmlformats.org/officeDocument/2006/relationships/oleObject" Target="../embeddings/oleObject146.bin"/><Relationship Id="rId14" Type="http://schemas.openxmlformats.org/officeDocument/2006/relationships/image" Target="../media/image126.wmf"/><Relationship Id="rId22" Type="http://schemas.openxmlformats.org/officeDocument/2006/relationships/image" Target="../media/image129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2.wmf"/><Relationship Id="rId13" Type="http://schemas.openxmlformats.org/officeDocument/2006/relationships/oleObject" Target="../embeddings/oleObject158.bin"/><Relationship Id="rId18" Type="http://schemas.openxmlformats.org/officeDocument/2006/relationships/image" Target="../media/image134.wmf"/><Relationship Id="rId3" Type="http://schemas.openxmlformats.org/officeDocument/2006/relationships/oleObject" Target="../embeddings/oleObject153.bin"/><Relationship Id="rId21" Type="http://schemas.openxmlformats.org/officeDocument/2006/relationships/oleObject" Target="../embeddings/oleObject162.bin"/><Relationship Id="rId7" Type="http://schemas.openxmlformats.org/officeDocument/2006/relationships/oleObject" Target="../embeddings/oleObject155.bin"/><Relationship Id="rId12" Type="http://schemas.openxmlformats.org/officeDocument/2006/relationships/image" Target="../media/image95.wmf"/><Relationship Id="rId17" Type="http://schemas.openxmlformats.org/officeDocument/2006/relationships/oleObject" Target="../embeddings/oleObject16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33.wmf"/><Relationship Id="rId20" Type="http://schemas.openxmlformats.org/officeDocument/2006/relationships/image" Target="../media/image135.wmf"/><Relationship Id="rId1" Type="http://schemas.openxmlformats.org/officeDocument/2006/relationships/vmlDrawing" Target="../drawings/vmlDrawing18.vml"/><Relationship Id="rId6" Type="http://schemas.openxmlformats.org/officeDocument/2006/relationships/image" Target="../media/image131.wmf"/><Relationship Id="rId11" Type="http://schemas.openxmlformats.org/officeDocument/2006/relationships/oleObject" Target="../embeddings/oleObject157.bin"/><Relationship Id="rId24" Type="http://schemas.openxmlformats.org/officeDocument/2006/relationships/image" Target="../media/image137.wmf"/><Relationship Id="rId5" Type="http://schemas.openxmlformats.org/officeDocument/2006/relationships/oleObject" Target="../embeddings/oleObject154.bin"/><Relationship Id="rId15" Type="http://schemas.openxmlformats.org/officeDocument/2006/relationships/oleObject" Target="../embeddings/oleObject159.bin"/><Relationship Id="rId23" Type="http://schemas.openxmlformats.org/officeDocument/2006/relationships/oleObject" Target="../embeddings/oleObject163.bin"/><Relationship Id="rId10" Type="http://schemas.openxmlformats.org/officeDocument/2006/relationships/image" Target="../media/image65.wmf"/><Relationship Id="rId19" Type="http://schemas.openxmlformats.org/officeDocument/2006/relationships/oleObject" Target="../embeddings/oleObject161.bin"/><Relationship Id="rId4" Type="http://schemas.openxmlformats.org/officeDocument/2006/relationships/image" Target="../media/image130.wmf"/><Relationship Id="rId9" Type="http://schemas.openxmlformats.org/officeDocument/2006/relationships/oleObject" Target="../embeddings/oleObject156.bin"/><Relationship Id="rId14" Type="http://schemas.openxmlformats.org/officeDocument/2006/relationships/image" Target="../media/image96.wmf"/><Relationship Id="rId22" Type="http://schemas.openxmlformats.org/officeDocument/2006/relationships/image" Target="../media/image136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wmf"/><Relationship Id="rId3" Type="http://schemas.openxmlformats.org/officeDocument/2006/relationships/oleObject" Target="../embeddings/oleObject164.bin"/><Relationship Id="rId7" Type="http://schemas.openxmlformats.org/officeDocument/2006/relationships/oleObject" Target="../embeddings/oleObject16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139.wmf"/><Relationship Id="rId5" Type="http://schemas.openxmlformats.org/officeDocument/2006/relationships/oleObject" Target="../embeddings/oleObject165.bin"/><Relationship Id="rId10" Type="http://schemas.openxmlformats.org/officeDocument/2006/relationships/image" Target="../media/image141.wmf"/><Relationship Id="rId4" Type="http://schemas.openxmlformats.org/officeDocument/2006/relationships/image" Target="../media/image138.wmf"/><Relationship Id="rId9" Type="http://schemas.openxmlformats.org/officeDocument/2006/relationships/oleObject" Target="../embeddings/oleObject167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4.wmf"/><Relationship Id="rId3" Type="http://schemas.openxmlformats.org/officeDocument/2006/relationships/oleObject" Target="../embeddings/oleObject168.bin"/><Relationship Id="rId7" Type="http://schemas.openxmlformats.org/officeDocument/2006/relationships/oleObject" Target="../embeddings/oleObject17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143.wmf"/><Relationship Id="rId5" Type="http://schemas.openxmlformats.org/officeDocument/2006/relationships/oleObject" Target="../embeddings/oleObject169.bin"/><Relationship Id="rId10" Type="http://schemas.openxmlformats.org/officeDocument/2006/relationships/image" Target="../media/image145.wmf"/><Relationship Id="rId4" Type="http://schemas.openxmlformats.org/officeDocument/2006/relationships/image" Target="../media/image142.wmf"/><Relationship Id="rId9" Type="http://schemas.openxmlformats.org/officeDocument/2006/relationships/oleObject" Target="../embeddings/oleObject171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8.wmf"/><Relationship Id="rId3" Type="http://schemas.openxmlformats.org/officeDocument/2006/relationships/oleObject" Target="../embeddings/oleObject172.bin"/><Relationship Id="rId7" Type="http://schemas.openxmlformats.org/officeDocument/2006/relationships/oleObject" Target="../embeddings/oleObject17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147.wmf"/><Relationship Id="rId5" Type="http://schemas.openxmlformats.org/officeDocument/2006/relationships/oleObject" Target="../embeddings/oleObject173.bin"/><Relationship Id="rId4" Type="http://schemas.openxmlformats.org/officeDocument/2006/relationships/image" Target="../media/image146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149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150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2.wmf"/><Relationship Id="rId13" Type="http://schemas.openxmlformats.org/officeDocument/2006/relationships/oleObject" Target="../embeddings/oleObject182.bin"/><Relationship Id="rId3" Type="http://schemas.openxmlformats.org/officeDocument/2006/relationships/oleObject" Target="../embeddings/oleObject177.bin"/><Relationship Id="rId7" Type="http://schemas.openxmlformats.org/officeDocument/2006/relationships/oleObject" Target="../embeddings/oleObject179.bin"/><Relationship Id="rId12" Type="http://schemas.openxmlformats.org/officeDocument/2006/relationships/image" Target="../media/image15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63.wmf"/><Relationship Id="rId11" Type="http://schemas.openxmlformats.org/officeDocument/2006/relationships/oleObject" Target="../embeddings/oleObject181.bin"/><Relationship Id="rId5" Type="http://schemas.openxmlformats.org/officeDocument/2006/relationships/oleObject" Target="../embeddings/oleObject178.bin"/><Relationship Id="rId10" Type="http://schemas.openxmlformats.org/officeDocument/2006/relationships/image" Target="../media/image153.wmf"/><Relationship Id="rId4" Type="http://schemas.openxmlformats.org/officeDocument/2006/relationships/image" Target="../media/image151.wmf"/><Relationship Id="rId9" Type="http://schemas.openxmlformats.org/officeDocument/2006/relationships/oleObject" Target="../embeddings/oleObject180.bin"/><Relationship Id="rId14" Type="http://schemas.openxmlformats.org/officeDocument/2006/relationships/image" Target="../media/image155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8.wmf"/><Relationship Id="rId13" Type="http://schemas.openxmlformats.org/officeDocument/2006/relationships/oleObject" Target="../embeddings/oleObject188.bin"/><Relationship Id="rId3" Type="http://schemas.openxmlformats.org/officeDocument/2006/relationships/oleObject" Target="../embeddings/oleObject183.bin"/><Relationship Id="rId7" Type="http://schemas.openxmlformats.org/officeDocument/2006/relationships/oleObject" Target="../embeddings/oleObject185.bin"/><Relationship Id="rId12" Type="http://schemas.openxmlformats.org/officeDocument/2006/relationships/image" Target="../media/image16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157.wmf"/><Relationship Id="rId11" Type="http://schemas.openxmlformats.org/officeDocument/2006/relationships/oleObject" Target="../embeddings/oleObject187.bin"/><Relationship Id="rId5" Type="http://schemas.openxmlformats.org/officeDocument/2006/relationships/oleObject" Target="../embeddings/oleObject184.bin"/><Relationship Id="rId10" Type="http://schemas.openxmlformats.org/officeDocument/2006/relationships/image" Target="../media/image159.wmf"/><Relationship Id="rId4" Type="http://schemas.openxmlformats.org/officeDocument/2006/relationships/image" Target="../media/image156.wmf"/><Relationship Id="rId9" Type="http://schemas.openxmlformats.org/officeDocument/2006/relationships/oleObject" Target="../embeddings/oleObject186.bin"/><Relationship Id="rId14" Type="http://schemas.openxmlformats.org/officeDocument/2006/relationships/image" Target="../media/image161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163.wmf"/><Relationship Id="rId5" Type="http://schemas.openxmlformats.org/officeDocument/2006/relationships/oleObject" Target="../embeddings/oleObject190.bin"/><Relationship Id="rId4" Type="http://schemas.openxmlformats.org/officeDocument/2006/relationships/image" Target="../media/image162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4" Type="http://schemas.openxmlformats.org/officeDocument/2006/relationships/image" Target="../media/image164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7.wmf"/><Relationship Id="rId13" Type="http://schemas.openxmlformats.org/officeDocument/2006/relationships/oleObject" Target="../embeddings/oleObject197.bin"/><Relationship Id="rId18" Type="http://schemas.openxmlformats.org/officeDocument/2006/relationships/image" Target="../media/image172.emf"/><Relationship Id="rId26" Type="http://schemas.openxmlformats.org/officeDocument/2006/relationships/image" Target="../media/image176.wmf"/><Relationship Id="rId3" Type="http://schemas.openxmlformats.org/officeDocument/2006/relationships/oleObject" Target="../embeddings/oleObject192.bin"/><Relationship Id="rId21" Type="http://schemas.openxmlformats.org/officeDocument/2006/relationships/oleObject" Target="../embeddings/oleObject201.bin"/><Relationship Id="rId7" Type="http://schemas.openxmlformats.org/officeDocument/2006/relationships/oleObject" Target="../embeddings/oleObject194.bin"/><Relationship Id="rId12" Type="http://schemas.openxmlformats.org/officeDocument/2006/relationships/image" Target="../media/image169.wmf"/><Relationship Id="rId17" Type="http://schemas.openxmlformats.org/officeDocument/2006/relationships/oleObject" Target="../embeddings/oleObject199.bin"/><Relationship Id="rId25" Type="http://schemas.openxmlformats.org/officeDocument/2006/relationships/oleObject" Target="../embeddings/oleObject20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71.wmf"/><Relationship Id="rId20" Type="http://schemas.openxmlformats.org/officeDocument/2006/relationships/image" Target="../media/image173.emf"/><Relationship Id="rId29" Type="http://schemas.openxmlformats.org/officeDocument/2006/relationships/oleObject" Target="../embeddings/oleObject205.bin"/><Relationship Id="rId1" Type="http://schemas.openxmlformats.org/officeDocument/2006/relationships/vmlDrawing" Target="../drawings/vmlDrawing28.vml"/><Relationship Id="rId6" Type="http://schemas.openxmlformats.org/officeDocument/2006/relationships/image" Target="../media/image166.wmf"/><Relationship Id="rId11" Type="http://schemas.openxmlformats.org/officeDocument/2006/relationships/oleObject" Target="../embeddings/oleObject196.bin"/><Relationship Id="rId24" Type="http://schemas.openxmlformats.org/officeDocument/2006/relationships/image" Target="../media/image175.emf"/><Relationship Id="rId5" Type="http://schemas.openxmlformats.org/officeDocument/2006/relationships/oleObject" Target="../embeddings/oleObject193.bin"/><Relationship Id="rId15" Type="http://schemas.openxmlformats.org/officeDocument/2006/relationships/oleObject" Target="../embeddings/oleObject198.bin"/><Relationship Id="rId23" Type="http://schemas.openxmlformats.org/officeDocument/2006/relationships/oleObject" Target="../embeddings/oleObject202.bin"/><Relationship Id="rId28" Type="http://schemas.openxmlformats.org/officeDocument/2006/relationships/image" Target="../media/image177.wmf"/><Relationship Id="rId10" Type="http://schemas.openxmlformats.org/officeDocument/2006/relationships/image" Target="../media/image168.wmf"/><Relationship Id="rId19" Type="http://schemas.openxmlformats.org/officeDocument/2006/relationships/oleObject" Target="../embeddings/oleObject200.bin"/><Relationship Id="rId4" Type="http://schemas.openxmlformats.org/officeDocument/2006/relationships/image" Target="../media/image165.wmf"/><Relationship Id="rId9" Type="http://schemas.openxmlformats.org/officeDocument/2006/relationships/oleObject" Target="../embeddings/oleObject195.bin"/><Relationship Id="rId14" Type="http://schemas.openxmlformats.org/officeDocument/2006/relationships/image" Target="../media/image170.wmf"/><Relationship Id="rId22" Type="http://schemas.openxmlformats.org/officeDocument/2006/relationships/image" Target="../media/image174.wmf"/><Relationship Id="rId27" Type="http://schemas.openxmlformats.org/officeDocument/2006/relationships/oleObject" Target="../embeddings/oleObject204.bin"/><Relationship Id="rId30" Type="http://schemas.openxmlformats.org/officeDocument/2006/relationships/image" Target="../media/image178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7.bin"/><Relationship Id="rId13" Type="http://schemas.openxmlformats.org/officeDocument/2006/relationships/image" Target="../media/image182.e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79.wmf"/><Relationship Id="rId12" Type="http://schemas.openxmlformats.org/officeDocument/2006/relationships/oleObject" Target="../embeddings/oleObject20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206.bin"/><Relationship Id="rId11" Type="http://schemas.openxmlformats.org/officeDocument/2006/relationships/image" Target="../media/image181.wmf"/><Relationship Id="rId5" Type="http://schemas.openxmlformats.org/officeDocument/2006/relationships/image" Target="../media/image184.wmf"/><Relationship Id="rId10" Type="http://schemas.openxmlformats.org/officeDocument/2006/relationships/oleObject" Target="../embeddings/oleObject208.bin"/><Relationship Id="rId4" Type="http://schemas.openxmlformats.org/officeDocument/2006/relationships/image" Target="../media/image183.emf"/><Relationship Id="rId9" Type="http://schemas.openxmlformats.org/officeDocument/2006/relationships/image" Target="../media/image180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5.bin"/><Relationship Id="rId18" Type="http://schemas.openxmlformats.org/officeDocument/2006/relationships/image" Target="../media/image18.wmf"/><Relationship Id="rId3" Type="http://schemas.openxmlformats.org/officeDocument/2006/relationships/oleObject" Target="../embeddings/oleObject10.bin"/><Relationship Id="rId21" Type="http://schemas.openxmlformats.org/officeDocument/2006/relationships/oleObject" Target="../embeddings/oleObject19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7.wmf"/><Relationship Id="rId20" Type="http://schemas.openxmlformats.org/officeDocument/2006/relationships/image" Target="../media/image19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10" Type="http://schemas.openxmlformats.org/officeDocument/2006/relationships/image" Target="../media/image14.wmf"/><Relationship Id="rId19" Type="http://schemas.openxmlformats.org/officeDocument/2006/relationships/oleObject" Target="../embeddings/oleObject18.bin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6.wmf"/><Relationship Id="rId22" Type="http://schemas.openxmlformats.org/officeDocument/2006/relationships/image" Target="../media/image20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3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30.bin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2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6.bin"/><Relationship Id="rId15" Type="http://schemas.openxmlformats.org/officeDocument/2006/relationships/oleObject" Target="../embeddings/oleObject31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8.bin"/><Relationship Id="rId14" Type="http://schemas.openxmlformats.org/officeDocument/2006/relationships/image" Target="../media/image3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oleObject" Target="../embeddings/oleObject37.bin"/><Relationship Id="rId18" Type="http://schemas.openxmlformats.org/officeDocument/2006/relationships/image" Target="../media/image40.wmf"/><Relationship Id="rId26" Type="http://schemas.openxmlformats.org/officeDocument/2006/relationships/image" Target="../media/image44.wmf"/><Relationship Id="rId3" Type="http://schemas.openxmlformats.org/officeDocument/2006/relationships/oleObject" Target="../embeddings/oleObject32.bin"/><Relationship Id="rId21" Type="http://schemas.openxmlformats.org/officeDocument/2006/relationships/oleObject" Target="../embeddings/oleObject41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37.wmf"/><Relationship Id="rId17" Type="http://schemas.openxmlformats.org/officeDocument/2006/relationships/oleObject" Target="../embeddings/oleObject39.bin"/><Relationship Id="rId25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9.wmf"/><Relationship Id="rId20" Type="http://schemas.openxmlformats.org/officeDocument/2006/relationships/image" Target="../media/image41.wmf"/><Relationship Id="rId29" Type="http://schemas.openxmlformats.org/officeDocument/2006/relationships/oleObject" Target="../embeddings/oleObject45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34.wmf"/><Relationship Id="rId11" Type="http://schemas.openxmlformats.org/officeDocument/2006/relationships/oleObject" Target="../embeddings/oleObject36.bin"/><Relationship Id="rId24" Type="http://schemas.openxmlformats.org/officeDocument/2006/relationships/image" Target="../media/image43.wmf"/><Relationship Id="rId32" Type="http://schemas.openxmlformats.org/officeDocument/2006/relationships/image" Target="../media/image47.wmf"/><Relationship Id="rId5" Type="http://schemas.openxmlformats.org/officeDocument/2006/relationships/oleObject" Target="../embeddings/oleObject33.bin"/><Relationship Id="rId15" Type="http://schemas.openxmlformats.org/officeDocument/2006/relationships/oleObject" Target="../embeddings/oleObject38.bin"/><Relationship Id="rId23" Type="http://schemas.openxmlformats.org/officeDocument/2006/relationships/oleObject" Target="../embeddings/oleObject42.bin"/><Relationship Id="rId28" Type="http://schemas.openxmlformats.org/officeDocument/2006/relationships/image" Target="../media/image45.wmf"/><Relationship Id="rId10" Type="http://schemas.openxmlformats.org/officeDocument/2006/relationships/image" Target="../media/image36.wmf"/><Relationship Id="rId19" Type="http://schemas.openxmlformats.org/officeDocument/2006/relationships/oleObject" Target="../embeddings/oleObject40.bin"/><Relationship Id="rId31" Type="http://schemas.openxmlformats.org/officeDocument/2006/relationships/oleObject" Target="../embeddings/oleObject46.bin"/><Relationship Id="rId4" Type="http://schemas.openxmlformats.org/officeDocument/2006/relationships/image" Target="../media/image33.wmf"/><Relationship Id="rId9" Type="http://schemas.openxmlformats.org/officeDocument/2006/relationships/oleObject" Target="../embeddings/oleObject35.bin"/><Relationship Id="rId14" Type="http://schemas.openxmlformats.org/officeDocument/2006/relationships/image" Target="../media/image38.wmf"/><Relationship Id="rId22" Type="http://schemas.openxmlformats.org/officeDocument/2006/relationships/image" Target="../media/image42.wmf"/><Relationship Id="rId27" Type="http://schemas.openxmlformats.org/officeDocument/2006/relationships/oleObject" Target="../embeddings/oleObject44.bin"/><Relationship Id="rId30" Type="http://schemas.openxmlformats.org/officeDocument/2006/relationships/image" Target="../media/image4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12" Type="http://schemas.openxmlformats.org/officeDocument/2006/relationships/image" Target="../media/image5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9.wmf"/><Relationship Id="rId11" Type="http://schemas.openxmlformats.org/officeDocument/2006/relationships/oleObject" Target="../embeddings/oleObject51.bin"/><Relationship Id="rId5" Type="http://schemas.openxmlformats.org/officeDocument/2006/relationships/oleObject" Target="../embeddings/oleObject48.bin"/><Relationship Id="rId10" Type="http://schemas.openxmlformats.org/officeDocument/2006/relationships/image" Target="../media/image51.wmf"/><Relationship Id="rId4" Type="http://schemas.openxmlformats.org/officeDocument/2006/relationships/image" Target="../media/image48.wmf"/><Relationship Id="rId9" Type="http://schemas.openxmlformats.org/officeDocument/2006/relationships/oleObject" Target="../embeddings/oleObject50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13" Type="http://schemas.openxmlformats.org/officeDocument/2006/relationships/oleObject" Target="../embeddings/oleObject57.bin"/><Relationship Id="rId18" Type="http://schemas.openxmlformats.org/officeDocument/2006/relationships/image" Target="../media/image45.wmf"/><Relationship Id="rId3" Type="http://schemas.openxmlformats.org/officeDocument/2006/relationships/oleObject" Target="../embeddings/oleObject52.bin"/><Relationship Id="rId21" Type="http://schemas.openxmlformats.org/officeDocument/2006/relationships/oleObject" Target="../embeddings/oleObject61.bin"/><Relationship Id="rId7" Type="http://schemas.openxmlformats.org/officeDocument/2006/relationships/oleObject" Target="../embeddings/oleObject54.bin"/><Relationship Id="rId12" Type="http://schemas.openxmlformats.org/officeDocument/2006/relationships/image" Target="../media/image57.wmf"/><Relationship Id="rId17" Type="http://schemas.openxmlformats.org/officeDocument/2006/relationships/oleObject" Target="../embeddings/oleObject5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6.wmf"/><Relationship Id="rId20" Type="http://schemas.openxmlformats.org/officeDocument/2006/relationships/image" Target="../media/image59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54.wmf"/><Relationship Id="rId11" Type="http://schemas.openxmlformats.org/officeDocument/2006/relationships/oleObject" Target="../embeddings/oleObject56.bin"/><Relationship Id="rId5" Type="http://schemas.openxmlformats.org/officeDocument/2006/relationships/oleObject" Target="../embeddings/oleObject53.bin"/><Relationship Id="rId15" Type="http://schemas.openxmlformats.org/officeDocument/2006/relationships/oleObject" Target="../embeddings/oleObject58.bin"/><Relationship Id="rId10" Type="http://schemas.openxmlformats.org/officeDocument/2006/relationships/image" Target="../media/image56.wmf"/><Relationship Id="rId19" Type="http://schemas.openxmlformats.org/officeDocument/2006/relationships/oleObject" Target="../embeddings/oleObject60.bin"/><Relationship Id="rId4" Type="http://schemas.openxmlformats.org/officeDocument/2006/relationships/image" Target="../media/image53.wmf"/><Relationship Id="rId9" Type="http://schemas.openxmlformats.org/officeDocument/2006/relationships/oleObject" Target="../embeddings/oleObject55.bin"/><Relationship Id="rId14" Type="http://schemas.openxmlformats.org/officeDocument/2006/relationships/image" Target="../media/image58.wmf"/><Relationship Id="rId22" Type="http://schemas.openxmlformats.org/officeDocument/2006/relationships/image" Target="../media/image6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2"/>
          <p:cNvSpPr txBox="1">
            <a:spLocks noChangeArrowheads="1"/>
          </p:cNvSpPr>
          <p:nvPr/>
        </p:nvSpPr>
        <p:spPr bwMode="auto">
          <a:xfrm>
            <a:off x="5019716" y="1146176"/>
            <a:ext cx="19287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dirty="0">
                <a:solidFill>
                  <a:srgbClr val="FF9900"/>
                </a:solidFill>
              </a:rPr>
              <a:t>Spring 2024</a:t>
            </a:r>
            <a:endParaRPr lang="en-US" sz="3200" b="0" dirty="0">
              <a:solidFill>
                <a:srgbClr val="FF9900"/>
              </a:solidFill>
            </a:endParaRPr>
          </a:p>
        </p:txBody>
      </p:sp>
      <p:sp>
        <p:nvSpPr>
          <p:cNvPr id="31748" name="Rectangle 3"/>
          <p:cNvSpPr>
            <a:spLocks noChangeArrowheads="1"/>
          </p:cNvSpPr>
          <p:nvPr/>
        </p:nvSpPr>
        <p:spPr bwMode="auto">
          <a:xfrm>
            <a:off x="7443369" y="4068913"/>
            <a:ext cx="2667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4000" b="0" dirty="0">
                <a:solidFill>
                  <a:srgbClr val="0000FF"/>
                </a:solidFill>
              </a:rPr>
              <a:t>Notes 8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4779964" y="450850"/>
            <a:ext cx="2352675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ECE 6345</a:t>
            </a:r>
          </a:p>
        </p:txBody>
      </p:sp>
      <p:sp>
        <p:nvSpPr>
          <p:cNvPr id="31750" name="Text Box 5"/>
          <p:cNvSpPr txBox="1">
            <a:spLocks noChangeArrowheads="1"/>
          </p:cNvSpPr>
          <p:nvPr/>
        </p:nvSpPr>
        <p:spPr bwMode="auto">
          <a:xfrm>
            <a:off x="4496280" y="1906589"/>
            <a:ext cx="33153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0"/>
              <a:t>Prof. David R. Jackson</a:t>
            </a:r>
          </a:p>
          <a:p>
            <a:pPr algn="ctr" eaLnBrk="0" hangingPunct="0"/>
            <a:r>
              <a:rPr lang="en-US" sz="2400" b="0"/>
              <a:t>ECE Dept.</a:t>
            </a:r>
          </a:p>
        </p:txBody>
      </p:sp>
      <p:pic>
        <p:nvPicPr>
          <p:cNvPr id="31751" name="Picture 6" descr="asp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4517" y="3707772"/>
            <a:ext cx="3749675" cy="253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8F5D8BCB-DD9E-4E36-A1DE-720BE118CA86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284164"/>
            <a:ext cx="914400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Far-Field (cont.)</a:t>
            </a:r>
          </a:p>
        </p:txBody>
      </p:sp>
      <p:sp>
        <p:nvSpPr>
          <p:cNvPr id="8203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6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7" name="Rectangle 8"/>
          <p:cNvSpPr>
            <a:spLocks noChangeArrowheads="1"/>
          </p:cNvSpPr>
          <p:nvPr/>
        </p:nvSpPr>
        <p:spPr bwMode="auto">
          <a:xfrm>
            <a:off x="668741" y="1357857"/>
            <a:ext cx="592312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Now consider an </a:t>
            </a:r>
            <a:r>
              <a:rPr lang="en-US" sz="2000" b="0" u="sng" dirty="0">
                <a:solidFill>
                  <a:srgbClr val="0000FF"/>
                </a:solidFill>
              </a:rPr>
              <a:t>object</a:t>
            </a:r>
            <a:r>
              <a:rPr lang="en-US" sz="2000" b="0" dirty="0">
                <a:solidFill>
                  <a:srgbClr val="0000FF"/>
                </a:solidFill>
              </a:rPr>
              <a:t> near the radiating current:</a:t>
            </a:r>
          </a:p>
        </p:txBody>
      </p:sp>
      <p:graphicFrame>
        <p:nvGraphicFramePr>
          <p:cNvPr id="8194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4946809"/>
              </p:ext>
            </p:extLst>
          </p:nvPr>
        </p:nvGraphicFramePr>
        <p:xfrm>
          <a:off x="1427896" y="2087990"/>
          <a:ext cx="3833813" cy="89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Equation" r:id="rId3" imgW="1688760" imgH="393480" progId="Equation.DSMT4">
                  <p:embed/>
                </p:oleObj>
              </mc:Choice>
              <mc:Fallback>
                <p:oleObj name="Equation" r:id="rId3" imgW="1688760" imgH="393480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7896" y="2087990"/>
                        <a:ext cx="3833813" cy="890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181000"/>
              </p:ext>
            </p:extLst>
          </p:nvPr>
        </p:nvGraphicFramePr>
        <p:xfrm>
          <a:off x="2604259" y="4325038"/>
          <a:ext cx="2506663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Equation" r:id="rId5" imgW="1193760" imgH="241200" progId="Equation.DSMT4">
                  <p:embed/>
                </p:oleObj>
              </mc:Choice>
              <mc:Fallback>
                <p:oleObj name="Equation" r:id="rId5" imgW="1193760" imgH="241200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4259" y="4325038"/>
                        <a:ext cx="2506663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8" name="Text Box 38"/>
          <p:cNvSpPr txBox="1">
            <a:spLocks noChangeArrowheads="1"/>
          </p:cNvSpPr>
          <p:nvPr/>
        </p:nvSpPr>
        <p:spPr bwMode="auto">
          <a:xfrm>
            <a:off x="1026401" y="6042524"/>
            <a:ext cx="10389952" cy="36933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0" dirty="0">
                <a:solidFill>
                  <a:srgbClr val="0000FF"/>
                </a:solidFill>
              </a:rPr>
              <a:t>If the “body” is an infinite layered dielectric structure, the scattered field can be calculated exactly.</a:t>
            </a:r>
          </a:p>
        </p:txBody>
      </p:sp>
      <p:sp>
        <p:nvSpPr>
          <p:cNvPr id="35" name="Slide Number Placeholder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7A76FE49-A4E3-4108-A657-2FE17CEB6D9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15A0668C-9A04-55F2-747F-8FF5509DFB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1253" y="3634476"/>
            <a:ext cx="16464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We then have: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6075520-6D20-C4BE-B9F0-208A41390C98}"/>
              </a:ext>
            </a:extLst>
          </p:cNvPr>
          <p:cNvGrpSpPr/>
          <p:nvPr/>
        </p:nvGrpSpPr>
        <p:grpSpPr>
          <a:xfrm>
            <a:off x="6832790" y="1613800"/>
            <a:ext cx="4256088" cy="3067027"/>
            <a:chOff x="6750903" y="1040594"/>
            <a:chExt cx="4256088" cy="3067027"/>
          </a:xfrm>
        </p:grpSpPr>
        <p:graphicFrame>
          <p:nvGraphicFramePr>
            <p:cNvPr id="819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74020145"/>
                </p:ext>
              </p:extLst>
            </p:nvPr>
          </p:nvGraphicFramePr>
          <p:xfrm>
            <a:off x="7297003" y="3882196"/>
            <a:ext cx="204788" cy="225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04" name="Equation" r:id="rId7" imgW="126720" imgH="139680" progId="Equation.DSMT4">
                    <p:embed/>
                  </p:oleObj>
                </mc:Choice>
                <mc:Fallback>
                  <p:oleObj name="Equation" r:id="rId7" imgW="126720" imgH="139680" progId="Equation.DSMT4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97003" y="3882196"/>
                          <a:ext cx="204788" cy="2254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19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25614708"/>
                </p:ext>
              </p:extLst>
            </p:nvPr>
          </p:nvGraphicFramePr>
          <p:xfrm>
            <a:off x="10767278" y="3124958"/>
            <a:ext cx="239713" cy="282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05" name="Equation" r:id="rId9" imgW="139680" imgH="164880" progId="Equation.DSMT4">
                    <p:embed/>
                  </p:oleObj>
                </mc:Choice>
                <mc:Fallback>
                  <p:oleObj name="Equation" r:id="rId9" imgW="139680" imgH="164880" progId="Equation.DSMT4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767278" y="3124958"/>
                          <a:ext cx="239713" cy="2825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19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73405017"/>
                </p:ext>
              </p:extLst>
            </p:nvPr>
          </p:nvGraphicFramePr>
          <p:xfrm>
            <a:off x="8119328" y="1426333"/>
            <a:ext cx="230188" cy="2301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06" name="Equation" r:id="rId11" imgW="126720" imgH="126720" progId="Equation.DSMT4">
                    <p:embed/>
                  </p:oleObj>
                </mc:Choice>
                <mc:Fallback>
                  <p:oleObj name="Equation" r:id="rId11" imgW="126720" imgH="126720" progId="Equation.DSMT4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19328" y="1426333"/>
                          <a:ext cx="230188" cy="2301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10" name="Line 18"/>
            <p:cNvSpPr>
              <a:spLocks noChangeShapeType="1"/>
            </p:cNvSpPr>
            <p:nvPr/>
          </p:nvSpPr>
          <p:spPr bwMode="auto">
            <a:xfrm>
              <a:off x="9465528" y="1597783"/>
              <a:ext cx="477838" cy="412750"/>
            </a:xfrm>
            <a:prstGeom prst="line">
              <a:avLst/>
            </a:prstGeom>
            <a:noFill/>
            <a:ln w="38100">
              <a:solidFill>
                <a:srgbClr val="3333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1" name="Line 19"/>
            <p:cNvSpPr>
              <a:spLocks noChangeShapeType="1"/>
            </p:cNvSpPr>
            <p:nvPr/>
          </p:nvSpPr>
          <p:spPr bwMode="auto">
            <a:xfrm flipV="1">
              <a:off x="8206641" y="1804158"/>
              <a:ext cx="1470025" cy="14446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2" name="Oval 20"/>
            <p:cNvSpPr>
              <a:spLocks noChangeArrowheads="1"/>
            </p:cNvSpPr>
            <p:nvPr/>
          </p:nvSpPr>
          <p:spPr bwMode="auto">
            <a:xfrm>
              <a:off x="9646503" y="1740658"/>
              <a:ext cx="88900" cy="88900"/>
            </a:xfrm>
            <a:prstGeom prst="ellipse">
              <a:avLst/>
            </a:prstGeom>
            <a:solidFill>
              <a:srgbClr val="66FF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3" name="Freeform 21"/>
            <p:cNvSpPr>
              <a:spLocks/>
            </p:cNvSpPr>
            <p:nvPr/>
          </p:nvSpPr>
          <p:spPr bwMode="auto">
            <a:xfrm>
              <a:off x="9105166" y="1731133"/>
              <a:ext cx="676275" cy="622300"/>
            </a:xfrm>
            <a:custGeom>
              <a:avLst/>
              <a:gdLst>
                <a:gd name="T0" fmla="*/ 0 w 426"/>
                <a:gd name="T1" fmla="*/ 0 h 392"/>
                <a:gd name="T2" fmla="*/ 143 w 426"/>
                <a:gd name="T3" fmla="*/ 251 h 392"/>
                <a:gd name="T4" fmla="*/ 426 w 426"/>
                <a:gd name="T5" fmla="*/ 392 h 392"/>
                <a:gd name="T6" fmla="*/ 0 60000 65536"/>
                <a:gd name="T7" fmla="*/ 0 60000 65536"/>
                <a:gd name="T8" fmla="*/ 0 60000 65536"/>
                <a:gd name="T9" fmla="*/ 0 w 426"/>
                <a:gd name="T10" fmla="*/ 0 h 392"/>
                <a:gd name="T11" fmla="*/ 426 w 426"/>
                <a:gd name="T12" fmla="*/ 392 h 3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6" h="392">
                  <a:moveTo>
                    <a:pt x="0" y="0"/>
                  </a:moveTo>
                  <a:cubicBezTo>
                    <a:pt x="24" y="42"/>
                    <a:pt x="72" y="186"/>
                    <a:pt x="143" y="251"/>
                  </a:cubicBezTo>
                  <a:cubicBezTo>
                    <a:pt x="214" y="316"/>
                    <a:pt x="367" y="363"/>
                    <a:pt x="426" y="392"/>
                  </a:cubicBezTo>
                </a:path>
              </a:pathLst>
            </a:custGeom>
            <a:noFill/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4" name="Freeform 22"/>
            <p:cNvSpPr>
              <a:spLocks/>
            </p:cNvSpPr>
            <p:nvPr/>
          </p:nvSpPr>
          <p:spPr bwMode="auto">
            <a:xfrm>
              <a:off x="9344878" y="1645408"/>
              <a:ext cx="438150" cy="477838"/>
            </a:xfrm>
            <a:custGeom>
              <a:avLst/>
              <a:gdLst>
                <a:gd name="T0" fmla="*/ 0 w 276"/>
                <a:gd name="T1" fmla="*/ 0 h 301"/>
                <a:gd name="T2" fmla="*/ 101 w 276"/>
                <a:gd name="T3" fmla="*/ 196 h 301"/>
                <a:gd name="T4" fmla="*/ 276 w 276"/>
                <a:gd name="T5" fmla="*/ 301 h 301"/>
                <a:gd name="T6" fmla="*/ 0 60000 65536"/>
                <a:gd name="T7" fmla="*/ 0 60000 65536"/>
                <a:gd name="T8" fmla="*/ 0 60000 65536"/>
                <a:gd name="T9" fmla="*/ 0 w 276"/>
                <a:gd name="T10" fmla="*/ 0 h 301"/>
                <a:gd name="T11" fmla="*/ 276 w 276"/>
                <a:gd name="T12" fmla="*/ 301 h 30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6" h="301">
                  <a:moveTo>
                    <a:pt x="0" y="0"/>
                  </a:moveTo>
                  <a:cubicBezTo>
                    <a:pt x="17" y="33"/>
                    <a:pt x="55" y="146"/>
                    <a:pt x="101" y="196"/>
                  </a:cubicBezTo>
                  <a:cubicBezTo>
                    <a:pt x="147" y="246"/>
                    <a:pt x="240" y="279"/>
                    <a:pt x="276" y="301"/>
                  </a:cubicBezTo>
                </a:path>
              </a:pathLst>
            </a:custGeom>
            <a:noFill/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5" name="Freeform 23"/>
            <p:cNvSpPr>
              <a:spLocks/>
            </p:cNvSpPr>
            <p:nvPr/>
          </p:nvSpPr>
          <p:spPr bwMode="auto">
            <a:xfrm>
              <a:off x="7752616" y="2616958"/>
              <a:ext cx="935038" cy="1106488"/>
            </a:xfrm>
            <a:custGeom>
              <a:avLst/>
              <a:gdLst>
                <a:gd name="T0" fmla="*/ 66 w 1016"/>
                <a:gd name="T1" fmla="*/ 0 h 824"/>
                <a:gd name="T2" fmla="*/ 9 w 1016"/>
                <a:gd name="T3" fmla="*/ 116 h 824"/>
                <a:gd name="T4" fmla="*/ 9 w 1016"/>
                <a:gd name="T5" fmla="*/ 290 h 824"/>
                <a:gd name="T6" fmla="*/ 19 w 1016"/>
                <a:gd name="T7" fmla="*/ 465 h 824"/>
                <a:gd name="T8" fmla="*/ 66 w 1016"/>
                <a:gd name="T9" fmla="*/ 494 h 824"/>
                <a:gd name="T10" fmla="*/ 140 w 1016"/>
                <a:gd name="T11" fmla="*/ 465 h 824"/>
                <a:gd name="T12" fmla="*/ 189 w 1016"/>
                <a:gd name="T13" fmla="*/ 410 h 824"/>
                <a:gd name="T14" fmla="*/ 192 w 1016"/>
                <a:gd name="T15" fmla="*/ 178 h 824"/>
                <a:gd name="T16" fmla="*/ 157 w 1016"/>
                <a:gd name="T17" fmla="*/ 37 h 824"/>
                <a:gd name="T18" fmla="*/ 66 w 1016"/>
                <a:gd name="T19" fmla="*/ 0 h 82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16"/>
                <a:gd name="T31" fmla="*/ 0 h 824"/>
                <a:gd name="T32" fmla="*/ 1016 w 1016"/>
                <a:gd name="T33" fmla="*/ 824 h 82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16" h="824">
                  <a:moveTo>
                    <a:pt x="336" y="0"/>
                  </a:moveTo>
                  <a:cubicBezTo>
                    <a:pt x="184" y="16"/>
                    <a:pt x="96" y="112"/>
                    <a:pt x="48" y="192"/>
                  </a:cubicBezTo>
                  <a:cubicBezTo>
                    <a:pt x="0" y="272"/>
                    <a:pt x="40" y="384"/>
                    <a:pt x="48" y="480"/>
                  </a:cubicBezTo>
                  <a:cubicBezTo>
                    <a:pt x="56" y="576"/>
                    <a:pt x="48" y="712"/>
                    <a:pt x="96" y="768"/>
                  </a:cubicBezTo>
                  <a:cubicBezTo>
                    <a:pt x="144" y="824"/>
                    <a:pt x="232" y="816"/>
                    <a:pt x="336" y="816"/>
                  </a:cubicBezTo>
                  <a:cubicBezTo>
                    <a:pt x="440" y="816"/>
                    <a:pt x="614" y="791"/>
                    <a:pt x="720" y="768"/>
                  </a:cubicBezTo>
                  <a:cubicBezTo>
                    <a:pt x="826" y="745"/>
                    <a:pt x="928" y="756"/>
                    <a:pt x="972" y="677"/>
                  </a:cubicBezTo>
                  <a:cubicBezTo>
                    <a:pt x="1016" y="598"/>
                    <a:pt x="1014" y="398"/>
                    <a:pt x="987" y="296"/>
                  </a:cubicBezTo>
                  <a:cubicBezTo>
                    <a:pt x="960" y="194"/>
                    <a:pt x="916" y="111"/>
                    <a:pt x="808" y="62"/>
                  </a:cubicBezTo>
                  <a:cubicBezTo>
                    <a:pt x="700" y="13"/>
                    <a:pt x="434" y="13"/>
                    <a:pt x="336" y="0"/>
                  </a:cubicBezTo>
                  <a:close/>
                </a:path>
              </a:pathLst>
            </a:custGeom>
            <a:solidFill>
              <a:srgbClr val="99CCFF"/>
            </a:solidFill>
            <a:ln w="63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6" name="Line 24"/>
            <p:cNvSpPr>
              <a:spLocks noChangeShapeType="1"/>
            </p:cNvSpPr>
            <p:nvPr/>
          </p:nvSpPr>
          <p:spPr bwMode="auto">
            <a:xfrm flipV="1">
              <a:off x="8430478" y="3099558"/>
              <a:ext cx="80963" cy="400050"/>
            </a:xfrm>
            <a:prstGeom prst="line">
              <a:avLst/>
            </a:prstGeom>
            <a:noFill/>
            <a:ln w="38100">
              <a:solidFill>
                <a:srgbClr val="3333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8199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06199126"/>
                </p:ext>
              </p:extLst>
            </p:nvPr>
          </p:nvGraphicFramePr>
          <p:xfrm>
            <a:off x="8782903" y="3399596"/>
            <a:ext cx="388938" cy="5016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07" name="Equation" r:id="rId13" imgW="190440" imgH="241200" progId="Equation.DSMT4">
                    <p:embed/>
                  </p:oleObj>
                </mc:Choice>
                <mc:Fallback>
                  <p:oleObj name="Equation" r:id="rId13" imgW="190440" imgH="241200" progId="Equation.DSMT4">
                    <p:embed/>
                    <p:pic>
                      <p:nvPicPr>
                        <p:cNvPr id="0" name="Object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782903" y="3399596"/>
                          <a:ext cx="388938" cy="5016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17" name="Line 26"/>
            <p:cNvSpPr>
              <a:spLocks noChangeShapeType="1"/>
            </p:cNvSpPr>
            <p:nvPr/>
          </p:nvSpPr>
          <p:spPr bwMode="auto">
            <a:xfrm flipH="1">
              <a:off x="8746391" y="2447096"/>
              <a:ext cx="279400" cy="29368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8" name="Line 27"/>
            <p:cNvSpPr>
              <a:spLocks noChangeShapeType="1"/>
            </p:cNvSpPr>
            <p:nvPr/>
          </p:nvSpPr>
          <p:spPr bwMode="auto">
            <a:xfrm>
              <a:off x="8948003" y="2208971"/>
              <a:ext cx="344488" cy="330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9" name="Line 28"/>
            <p:cNvSpPr>
              <a:spLocks noChangeShapeType="1"/>
            </p:cNvSpPr>
            <p:nvPr/>
          </p:nvSpPr>
          <p:spPr bwMode="auto">
            <a:xfrm>
              <a:off x="8897203" y="2247071"/>
              <a:ext cx="344488" cy="330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0" name="Line 29"/>
            <p:cNvSpPr>
              <a:spLocks noChangeShapeType="1"/>
            </p:cNvSpPr>
            <p:nvPr/>
          </p:nvSpPr>
          <p:spPr bwMode="auto">
            <a:xfrm>
              <a:off x="8859103" y="2297871"/>
              <a:ext cx="344488" cy="330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1" name="Freeform 33"/>
            <p:cNvSpPr>
              <a:spLocks/>
            </p:cNvSpPr>
            <p:nvPr/>
          </p:nvSpPr>
          <p:spPr bwMode="auto">
            <a:xfrm>
              <a:off x="6750903" y="2264533"/>
              <a:ext cx="776288" cy="1106488"/>
            </a:xfrm>
            <a:custGeom>
              <a:avLst/>
              <a:gdLst>
                <a:gd name="T0" fmla="*/ 38 w 1016"/>
                <a:gd name="T1" fmla="*/ 0 h 824"/>
                <a:gd name="T2" fmla="*/ 5 w 1016"/>
                <a:gd name="T3" fmla="*/ 116 h 824"/>
                <a:gd name="T4" fmla="*/ 5 w 1016"/>
                <a:gd name="T5" fmla="*/ 290 h 824"/>
                <a:gd name="T6" fmla="*/ 11 w 1016"/>
                <a:gd name="T7" fmla="*/ 465 h 824"/>
                <a:gd name="T8" fmla="*/ 38 w 1016"/>
                <a:gd name="T9" fmla="*/ 494 h 824"/>
                <a:gd name="T10" fmla="*/ 80 w 1016"/>
                <a:gd name="T11" fmla="*/ 465 h 824"/>
                <a:gd name="T12" fmla="*/ 108 w 1016"/>
                <a:gd name="T13" fmla="*/ 410 h 824"/>
                <a:gd name="T14" fmla="*/ 110 w 1016"/>
                <a:gd name="T15" fmla="*/ 178 h 824"/>
                <a:gd name="T16" fmla="*/ 90 w 1016"/>
                <a:gd name="T17" fmla="*/ 37 h 824"/>
                <a:gd name="T18" fmla="*/ 38 w 1016"/>
                <a:gd name="T19" fmla="*/ 0 h 82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16"/>
                <a:gd name="T31" fmla="*/ 0 h 824"/>
                <a:gd name="T32" fmla="*/ 1016 w 1016"/>
                <a:gd name="T33" fmla="*/ 824 h 82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16" h="824">
                  <a:moveTo>
                    <a:pt x="336" y="0"/>
                  </a:moveTo>
                  <a:cubicBezTo>
                    <a:pt x="184" y="16"/>
                    <a:pt x="96" y="112"/>
                    <a:pt x="48" y="192"/>
                  </a:cubicBezTo>
                  <a:cubicBezTo>
                    <a:pt x="0" y="272"/>
                    <a:pt x="40" y="384"/>
                    <a:pt x="48" y="480"/>
                  </a:cubicBezTo>
                  <a:cubicBezTo>
                    <a:pt x="56" y="576"/>
                    <a:pt x="48" y="712"/>
                    <a:pt x="96" y="768"/>
                  </a:cubicBezTo>
                  <a:cubicBezTo>
                    <a:pt x="144" y="824"/>
                    <a:pt x="232" y="816"/>
                    <a:pt x="336" y="816"/>
                  </a:cubicBezTo>
                  <a:cubicBezTo>
                    <a:pt x="440" y="816"/>
                    <a:pt x="614" y="791"/>
                    <a:pt x="720" y="768"/>
                  </a:cubicBezTo>
                  <a:cubicBezTo>
                    <a:pt x="826" y="745"/>
                    <a:pt x="928" y="756"/>
                    <a:pt x="972" y="677"/>
                  </a:cubicBezTo>
                  <a:cubicBezTo>
                    <a:pt x="1016" y="598"/>
                    <a:pt x="1014" y="398"/>
                    <a:pt x="987" y="296"/>
                  </a:cubicBezTo>
                  <a:cubicBezTo>
                    <a:pt x="960" y="194"/>
                    <a:pt x="916" y="111"/>
                    <a:pt x="808" y="62"/>
                  </a:cubicBezTo>
                  <a:cubicBezTo>
                    <a:pt x="700" y="13"/>
                    <a:pt x="434" y="13"/>
                    <a:pt x="336" y="0"/>
                  </a:cubicBezTo>
                  <a:close/>
                </a:path>
              </a:pathLst>
            </a:custGeom>
            <a:solidFill>
              <a:srgbClr val="FF9933"/>
            </a:solidFill>
            <a:ln w="63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8200" name="Object 3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80568746"/>
                </p:ext>
              </p:extLst>
            </p:nvPr>
          </p:nvGraphicFramePr>
          <p:xfrm>
            <a:off x="9386153" y="2445508"/>
            <a:ext cx="642938" cy="5286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08" name="Equation" r:id="rId15" imgW="291960" imgH="241200" progId="Equation.DSMT4">
                    <p:embed/>
                  </p:oleObj>
                </mc:Choice>
                <mc:Fallback>
                  <p:oleObj name="Equation" r:id="rId15" imgW="291960" imgH="241200" progId="Equation.DSMT4">
                    <p:embed/>
                    <p:pic>
                      <p:nvPicPr>
                        <p:cNvPr id="0" name="Object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386153" y="2445508"/>
                          <a:ext cx="642938" cy="5286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22" name="Rectangle 37"/>
            <p:cNvSpPr>
              <a:spLocks noChangeArrowheads="1"/>
            </p:cNvSpPr>
            <p:nvPr/>
          </p:nvSpPr>
          <p:spPr bwMode="auto">
            <a:xfrm>
              <a:off x="6860441" y="2680458"/>
              <a:ext cx="585788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 b="0" dirty="0"/>
                <a:t>Body</a:t>
              </a:r>
            </a:p>
          </p:txBody>
        </p:sp>
        <p:sp>
          <p:nvSpPr>
            <p:cNvPr id="8223" name="Line 13"/>
            <p:cNvSpPr>
              <a:spLocks noChangeShapeType="1"/>
            </p:cNvSpPr>
            <p:nvPr/>
          </p:nvSpPr>
          <p:spPr bwMode="auto">
            <a:xfrm flipH="1">
              <a:off x="7566878" y="3240846"/>
              <a:ext cx="639763" cy="5937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4" name="Line 12"/>
            <p:cNvSpPr>
              <a:spLocks noChangeShapeType="1"/>
            </p:cNvSpPr>
            <p:nvPr/>
          </p:nvSpPr>
          <p:spPr bwMode="auto">
            <a:xfrm flipV="1">
              <a:off x="8206641" y="3251958"/>
              <a:ext cx="24685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5" name="Line 14"/>
            <p:cNvSpPr>
              <a:spLocks noChangeShapeType="1"/>
            </p:cNvSpPr>
            <p:nvPr/>
          </p:nvSpPr>
          <p:spPr bwMode="auto">
            <a:xfrm flipH="1" flipV="1">
              <a:off x="8206641" y="1731133"/>
              <a:ext cx="0" cy="15303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6" name="Line 39"/>
            <p:cNvSpPr>
              <a:spLocks noChangeShapeType="1"/>
            </p:cNvSpPr>
            <p:nvPr/>
          </p:nvSpPr>
          <p:spPr bwMode="auto">
            <a:xfrm>
              <a:off x="9232166" y="2235958"/>
              <a:ext cx="163513" cy="169863"/>
            </a:xfrm>
            <a:prstGeom prst="line">
              <a:avLst/>
            </a:prstGeom>
            <a:noFill/>
            <a:ln w="38100">
              <a:solidFill>
                <a:srgbClr val="FF99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" name="Object 2">
              <a:extLst>
                <a:ext uri="{FF2B5EF4-FFF2-40B4-BE49-F238E27FC236}">
                  <a16:creationId xmlns:a16="http://schemas.microsoft.com/office/drawing/2014/main" id="{3EDFF2A3-3791-5304-3839-D3E6DA7398B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13420813"/>
                </p:ext>
              </p:extLst>
            </p:nvPr>
          </p:nvGraphicFramePr>
          <p:xfrm>
            <a:off x="8276656" y="1040594"/>
            <a:ext cx="2570163" cy="2698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09" name="Equation" r:id="rId17" imgW="2569570" imgH="270027" progId="Equation.DSMT4">
                    <p:embed/>
                  </p:oleObj>
                </mc:Choice>
                <mc:Fallback>
                  <p:oleObj name="Equation" r:id="rId17" imgW="2569570" imgH="270027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8276656" y="1040594"/>
                          <a:ext cx="2570163" cy="2698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98825" y="258764"/>
            <a:ext cx="5221288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Far-Field (cont.)</a:t>
            </a:r>
          </a:p>
        </p:txBody>
      </p:sp>
      <p:sp>
        <p:nvSpPr>
          <p:cNvPr id="9228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9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3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31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32" name="Rectangle 7"/>
          <p:cNvSpPr>
            <a:spLocks noChangeArrowheads="1"/>
          </p:cNvSpPr>
          <p:nvPr/>
        </p:nvSpPr>
        <p:spPr bwMode="auto">
          <a:xfrm>
            <a:off x="477672" y="1463912"/>
            <a:ext cx="38295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For a </a:t>
            </a:r>
            <a:r>
              <a:rPr lang="en-US" sz="2000" b="0" u="sng" dirty="0">
                <a:solidFill>
                  <a:srgbClr val="0000FF"/>
                </a:solidFill>
              </a:rPr>
              <a:t>magnetic</a:t>
            </a:r>
            <a:r>
              <a:rPr lang="en-US" sz="2000" b="0" dirty="0">
                <a:solidFill>
                  <a:srgbClr val="0000FF"/>
                </a:solidFill>
              </a:rPr>
              <a:t> current source:</a:t>
            </a:r>
          </a:p>
        </p:txBody>
      </p:sp>
      <p:graphicFrame>
        <p:nvGraphicFramePr>
          <p:cNvPr id="9218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4348476"/>
              </p:ext>
            </p:extLst>
          </p:nvPr>
        </p:nvGraphicFramePr>
        <p:xfrm>
          <a:off x="1027800" y="2128719"/>
          <a:ext cx="379095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Equation" r:id="rId3" imgW="1879560" imgH="393480" progId="Equation.DSMT4">
                  <p:embed/>
                </p:oleObj>
              </mc:Choice>
              <mc:Fallback>
                <p:oleObj name="Equation" r:id="rId3" imgW="1879560" imgH="393480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7800" y="2128719"/>
                        <a:ext cx="3790950" cy="792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4677379"/>
              </p:ext>
            </p:extLst>
          </p:nvPr>
        </p:nvGraphicFramePr>
        <p:xfrm>
          <a:off x="2651030" y="4547572"/>
          <a:ext cx="2667000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Equation" r:id="rId5" imgW="1282680" imgH="241200" progId="Equation.DSMT4">
                  <p:embed/>
                </p:oleObj>
              </mc:Choice>
              <mc:Fallback>
                <p:oleObj name="Equation" r:id="rId5" imgW="1282680" imgH="24120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1030" y="4547572"/>
                        <a:ext cx="2667000" cy="493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3" name="Rectangle 32"/>
          <p:cNvSpPr>
            <a:spLocks noChangeArrowheads="1"/>
          </p:cNvSpPr>
          <p:nvPr/>
        </p:nvSpPr>
        <p:spPr bwMode="auto">
          <a:xfrm>
            <a:off x="3668262" y="5442281"/>
            <a:ext cx="92420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where</a:t>
            </a:r>
          </a:p>
        </p:txBody>
      </p:sp>
      <p:graphicFrame>
        <p:nvGraphicFramePr>
          <p:cNvPr id="9220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4190662"/>
              </p:ext>
            </p:extLst>
          </p:nvPr>
        </p:nvGraphicFramePr>
        <p:xfrm>
          <a:off x="4729612" y="5765326"/>
          <a:ext cx="2540000" cy="79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Equation" r:id="rId7" imgW="1371600" imgH="431640" progId="Equation.DSMT4">
                  <p:embed/>
                </p:oleObj>
              </mc:Choice>
              <mc:Fallback>
                <p:oleObj name="Equation" r:id="rId7" imgW="1371600" imgH="431640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9612" y="5765326"/>
                        <a:ext cx="2540000" cy="795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7A76FE49-A4E3-4108-A657-2FE17CEB6D9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0B78918-0450-306B-C75B-40F73B5DE90C}"/>
              </a:ext>
            </a:extLst>
          </p:cNvPr>
          <p:cNvGrpSpPr/>
          <p:nvPr/>
        </p:nvGrpSpPr>
        <p:grpSpPr>
          <a:xfrm>
            <a:off x="7025115" y="1252136"/>
            <a:ext cx="4302126" cy="3507570"/>
            <a:chOff x="7025115" y="1252136"/>
            <a:chExt cx="4302126" cy="3507570"/>
          </a:xfrm>
        </p:grpSpPr>
        <p:graphicFrame>
          <p:nvGraphicFramePr>
            <p:cNvPr id="9221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01503417"/>
                </p:ext>
              </p:extLst>
            </p:nvPr>
          </p:nvGraphicFramePr>
          <p:xfrm>
            <a:off x="7144178" y="4523168"/>
            <a:ext cx="214313" cy="2365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30" name="Equation" r:id="rId9" imgW="126720" imgH="139680" progId="Equation.DSMT4">
                    <p:embed/>
                  </p:oleObj>
                </mc:Choice>
                <mc:Fallback>
                  <p:oleObj name="Equation" r:id="rId9" imgW="126720" imgH="139680" progId="Equation.DSMT4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44178" y="4523168"/>
                          <a:ext cx="214313" cy="2365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22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06682598"/>
                </p:ext>
              </p:extLst>
            </p:nvPr>
          </p:nvGraphicFramePr>
          <p:xfrm>
            <a:off x="11106578" y="3480181"/>
            <a:ext cx="220663" cy="258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31" name="Equation" r:id="rId11" imgW="139680" imgH="164880" progId="Equation.DSMT4">
                    <p:embed/>
                  </p:oleObj>
                </mc:Choice>
                <mc:Fallback>
                  <p:oleObj name="Equation" r:id="rId11" imgW="139680" imgH="164880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106578" y="3480181"/>
                          <a:ext cx="220663" cy="2587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23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92340827"/>
                </p:ext>
              </p:extLst>
            </p:nvPr>
          </p:nvGraphicFramePr>
          <p:xfrm>
            <a:off x="8360203" y="1737105"/>
            <a:ext cx="250825" cy="2508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32" name="Equation" r:id="rId13" imgW="126720" imgH="126720" progId="Equation.DSMT4">
                    <p:embed/>
                  </p:oleObj>
                </mc:Choice>
                <mc:Fallback>
                  <p:oleObj name="Equation" r:id="rId13" imgW="126720" imgH="126720" progId="Equation.DSMT4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60203" y="1737105"/>
                          <a:ext cx="250825" cy="2508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35" name="Line 14"/>
            <p:cNvSpPr>
              <a:spLocks noChangeShapeType="1"/>
            </p:cNvSpPr>
            <p:nvPr/>
          </p:nvSpPr>
          <p:spPr bwMode="auto">
            <a:xfrm>
              <a:off x="9739740" y="1945068"/>
              <a:ext cx="477838" cy="412750"/>
            </a:xfrm>
            <a:prstGeom prst="line">
              <a:avLst/>
            </a:prstGeom>
            <a:noFill/>
            <a:ln w="38100">
              <a:solidFill>
                <a:srgbClr val="3333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6" name="Line 15"/>
            <p:cNvSpPr>
              <a:spLocks noChangeShapeType="1"/>
            </p:cNvSpPr>
            <p:nvPr/>
          </p:nvSpPr>
          <p:spPr bwMode="auto">
            <a:xfrm flipV="1">
              <a:off x="8480853" y="2151443"/>
              <a:ext cx="1470025" cy="14446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7" name="Oval 16"/>
            <p:cNvSpPr>
              <a:spLocks noChangeArrowheads="1"/>
            </p:cNvSpPr>
            <p:nvPr/>
          </p:nvSpPr>
          <p:spPr bwMode="auto">
            <a:xfrm>
              <a:off x="9920715" y="2099055"/>
              <a:ext cx="88900" cy="8890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8" name="Freeform 17"/>
            <p:cNvSpPr>
              <a:spLocks/>
            </p:cNvSpPr>
            <p:nvPr/>
          </p:nvSpPr>
          <p:spPr bwMode="auto">
            <a:xfrm>
              <a:off x="9379378" y="2078418"/>
              <a:ext cx="676275" cy="622300"/>
            </a:xfrm>
            <a:custGeom>
              <a:avLst/>
              <a:gdLst>
                <a:gd name="T0" fmla="*/ 0 w 426"/>
                <a:gd name="T1" fmla="*/ 0 h 392"/>
                <a:gd name="T2" fmla="*/ 143 w 426"/>
                <a:gd name="T3" fmla="*/ 251 h 392"/>
                <a:gd name="T4" fmla="*/ 426 w 426"/>
                <a:gd name="T5" fmla="*/ 392 h 392"/>
                <a:gd name="T6" fmla="*/ 0 60000 65536"/>
                <a:gd name="T7" fmla="*/ 0 60000 65536"/>
                <a:gd name="T8" fmla="*/ 0 60000 65536"/>
                <a:gd name="T9" fmla="*/ 0 w 426"/>
                <a:gd name="T10" fmla="*/ 0 h 392"/>
                <a:gd name="T11" fmla="*/ 426 w 426"/>
                <a:gd name="T12" fmla="*/ 392 h 3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6" h="392">
                  <a:moveTo>
                    <a:pt x="0" y="0"/>
                  </a:moveTo>
                  <a:cubicBezTo>
                    <a:pt x="24" y="42"/>
                    <a:pt x="72" y="186"/>
                    <a:pt x="143" y="251"/>
                  </a:cubicBezTo>
                  <a:cubicBezTo>
                    <a:pt x="214" y="316"/>
                    <a:pt x="367" y="363"/>
                    <a:pt x="426" y="392"/>
                  </a:cubicBezTo>
                </a:path>
              </a:pathLst>
            </a:custGeom>
            <a:noFill/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9" name="Freeform 18"/>
            <p:cNvSpPr>
              <a:spLocks/>
            </p:cNvSpPr>
            <p:nvPr/>
          </p:nvSpPr>
          <p:spPr bwMode="auto">
            <a:xfrm>
              <a:off x="9619090" y="1992693"/>
              <a:ext cx="438150" cy="477838"/>
            </a:xfrm>
            <a:custGeom>
              <a:avLst/>
              <a:gdLst>
                <a:gd name="T0" fmla="*/ 0 w 276"/>
                <a:gd name="T1" fmla="*/ 0 h 301"/>
                <a:gd name="T2" fmla="*/ 101 w 276"/>
                <a:gd name="T3" fmla="*/ 196 h 301"/>
                <a:gd name="T4" fmla="*/ 276 w 276"/>
                <a:gd name="T5" fmla="*/ 301 h 301"/>
                <a:gd name="T6" fmla="*/ 0 60000 65536"/>
                <a:gd name="T7" fmla="*/ 0 60000 65536"/>
                <a:gd name="T8" fmla="*/ 0 60000 65536"/>
                <a:gd name="T9" fmla="*/ 0 w 276"/>
                <a:gd name="T10" fmla="*/ 0 h 301"/>
                <a:gd name="T11" fmla="*/ 276 w 276"/>
                <a:gd name="T12" fmla="*/ 301 h 30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6" h="301">
                  <a:moveTo>
                    <a:pt x="0" y="0"/>
                  </a:moveTo>
                  <a:cubicBezTo>
                    <a:pt x="17" y="33"/>
                    <a:pt x="55" y="146"/>
                    <a:pt x="101" y="196"/>
                  </a:cubicBezTo>
                  <a:cubicBezTo>
                    <a:pt x="147" y="246"/>
                    <a:pt x="240" y="279"/>
                    <a:pt x="276" y="301"/>
                  </a:cubicBezTo>
                </a:path>
              </a:pathLst>
            </a:custGeom>
            <a:noFill/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0" name="Freeform 19"/>
            <p:cNvSpPr>
              <a:spLocks/>
            </p:cNvSpPr>
            <p:nvPr/>
          </p:nvSpPr>
          <p:spPr bwMode="auto">
            <a:xfrm>
              <a:off x="8026828" y="2978530"/>
              <a:ext cx="935038" cy="1106488"/>
            </a:xfrm>
            <a:custGeom>
              <a:avLst/>
              <a:gdLst>
                <a:gd name="T0" fmla="*/ 66 w 1016"/>
                <a:gd name="T1" fmla="*/ 0 h 824"/>
                <a:gd name="T2" fmla="*/ 9 w 1016"/>
                <a:gd name="T3" fmla="*/ 116 h 824"/>
                <a:gd name="T4" fmla="*/ 9 w 1016"/>
                <a:gd name="T5" fmla="*/ 290 h 824"/>
                <a:gd name="T6" fmla="*/ 19 w 1016"/>
                <a:gd name="T7" fmla="*/ 465 h 824"/>
                <a:gd name="T8" fmla="*/ 66 w 1016"/>
                <a:gd name="T9" fmla="*/ 494 h 824"/>
                <a:gd name="T10" fmla="*/ 140 w 1016"/>
                <a:gd name="T11" fmla="*/ 465 h 824"/>
                <a:gd name="T12" fmla="*/ 189 w 1016"/>
                <a:gd name="T13" fmla="*/ 410 h 824"/>
                <a:gd name="T14" fmla="*/ 192 w 1016"/>
                <a:gd name="T15" fmla="*/ 178 h 824"/>
                <a:gd name="T16" fmla="*/ 157 w 1016"/>
                <a:gd name="T17" fmla="*/ 37 h 824"/>
                <a:gd name="T18" fmla="*/ 66 w 1016"/>
                <a:gd name="T19" fmla="*/ 0 h 82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16"/>
                <a:gd name="T31" fmla="*/ 0 h 824"/>
                <a:gd name="T32" fmla="*/ 1016 w 1016"/>
                <a:gd name="T33" fmla="*/ 824 h 82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16" h="824">
                  <a:moveTo>
                    <a:pt x="336" y="0"/>
                  </a:moveTo>
                  <a:cubicBezTo>
                    <a:pt x="184" y="16"/>
                    <a:pt x="96" y="112"/>
                    <a:pt x="48" y="192"/>
                  </a:cubicBezTo>
                  <a:cubicBezTo>
                    <a:pt x="0" y="272"/>
                    <a:pt x="40" y="384"/>
                    <a:pt x="48" y="480"/>
                  </a:cubicBezTo>
                  <a:cubicBezTo>
                    <a:pt x="56" y="576"/>
                    <a:pt x="48" y="712"/>
                    <a:pt x="96" y="768"/>
                  </a:cubicBezTo>
                  <a:cubicBezTo>
                    <a:pt x="144" y="824"/>
                    <a:pt x="232" y="816"/>
                    <a:pt x="336" y="816"/>
                  </a:cubicBezTo>
                  <a:cubicBezTo>
                    <a:pt x="440" y="816"/>
                    <a:pt x="614" y="791"/>
                    <a:pt x="720" y="768"/>
                  </a:cubicBezTo>
                  <a:cubicBezTo>
                    <a:pt x="826" y="745"/>
                    <a:pt x="928" y="756"/>
                    <a:pt x="972" y="677"/>
                  </a:cubicBezTo>
                  <a:cubicBezTo>
                    <a:pt x="1016" y="598"/>
                    <a:pt x="1014" y="398"/>
                    <a:pt x="987" y="296"/>
                  </a:cubicBezTo>
                  <a:cubicBezTo>
                    <a:pt x="960" y="194"/>
                    <a:pt x="916" y="111"/>
                    <a:pt x="808" y="62"/>
                  </a:cubicBezTo>
                  <a:cubicBezTo>
                    <a:pt x="700" y="13"/>
                    <a:pt x="434" y="13"/>
                    <a:pt x="336" y="0"/>
                  </a:cubicBezTo>
                  <a:close/>
                </a:path>
              </a:pathLst>
            </a:custGeom>
            <a:solidFill>
              <a:srgbClr val="99CCFF"/>
            </a:solidFill>
            <a:ln w="63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1" name="Line 20"/>
            <p:cNvSpPr>
              <a:spLocks noChangeShapeType="1"/>
            </p:cNvSpPr>
            <p:nvPr/>
          </p:nvSpPr>
          <p:spPr bwMode="auto">
            <a:xfrm flipV="1">
              <a:off x="8385603" y="3208718"/>
              <a:ext cx="80963" cy="40005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9224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19238627"/>
                </p:ext>
              </p:extLst>
            </p:nvPr>
          </p:nvGraphicFramePr>
          <p:xfrm>
            <a:off x="9146015" y="3707193"/>
            <a:ext cx="466725" cy="450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33" name="Equation" r:id="rId15" imgW="253800" imgH="241200" progId="Equation.DSMT4">
                    <p:embed/>
                  </p:oleObj>
                </mc:Choice>
                <mc:Fallback>
                  <p:oleObj name="Equation" r:id="rId15" imgW="253800" imgH="241200" progId="Equation.DSMT4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46015" y="3707193"/>
                          <a:ext cx="466725" cy="4508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42" name="Line 22"/>
            <p:cNvSpPr>
              <a:spLocks noChangeShapeType="1"/>
            </p:cNvSpPr>
            <p:nvPr/>
          </p:nvSpPr>
          <p:spPr bwMode="auto">
            <a:xfrm flipH="1">
              <a:off x="9020603" y="2794380"/>
              <a:ext cx="279400" cy="29368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3" name="Line 23"/>
            <p:cNvSpPr>
              <a:spLocks noChangeShapeType="1"/>
            </p:cNvSpPr>
            <p:nvPr/>
          </p:nvSpPr>
          <p:spPr bwMode="auto">
            <a:xfrm>
              <a:off x="9222215" y="2556255"/>
              <a:ext cx="344488" cy="330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4" name="Line 24"/>
            <p:cNvSpPr>
              <a:spLocks noChangeShapeType="1"/>
            </p:cNvSpPr>
            <p:nvPr/>
          </p:nvSpPr>
          <p:spPr bwMode="auto">
            <a:xfrm>
              <a:off x="9171415" y="2594355"/>
              <a:ext cx="344488" cy="330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5" name="Line 25"/>
            <p:cNvSpPr>
              <a:spLocks noChangeShapeType="1"/>
            </p:cNvSpPr>
            <p:nvPr/>
          </p:nvSpPr>
          <p:spPr bwMode="auto">
            <a:xfrm>
              <a:off x="9133315" y="2645155"/>
              <a:ext cx="344488" cy="330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6" name="Freeform 26"/>
            <p:cNvSpPr>
              <a:spLocks/>
            </p:cNvSpPr>
            <p:nvPr/>
          </p:nvSpPr>
          <p:spPr bwMode="auto">
            <a:xfrm>
              <a:off x="7025115" y="2611818"/>
              <a:ext cx="776288" cy="1106488"/>
            </a:xfrm>
            <a:custGeom>
              <a:avLst/>
              <a:gdLst>
                <a:gd name="T0" fmla="*/ 38 w 1016"/>
                <a:gd name="T1" fmla="*/ 0 h 824"/>
                <a:gd name="T2" fmla="*/ 5 w 1016"/>
                <a:gd name="T3" fmla="*/ 116 h 824"/>
                <a:gd name="T4" fmla="*/ 5 w 1016"/>
                <a:gd name="T5" fmla="*/ 290 h 824"/>
                <a:gd name="T6" fmla="*/ 11 w 1016"/>
                <a:gd name="T7" fmla="*/ 465 h 824"/>
                <a:gd name="T8" fmla="*/ 38 w 1016"/>
                <a:gd name="T9" fmla="*/ 494 h 824"/>
                <a:gd name="T10" fmla="*/ 80 w 1016"/>
                <a:gd name="T11" fmla="*/ 465 h 824"/>
                <a:gd name="T12" fmla="*/ 108 w 1016"/>
                <a:gd name="T13" fmla="*/ 410 h 824"/>
                <a:gd name="T14" fmla="*/ 110 w 1016"/>
                <a:gd name="T15" fmla="*/ 178 h 824"/>
                <a:gd name="T16" fmla="*/ 90 w 1016"/>
                <a:gd name="T17" fmla="*/ 37 h 824"/>
                <a:gd name="T18" fmla="*/ 38 w 1016"/>
                <a:gd name="T19" fmla="*/ 0 h 82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16"/>
                <a:gd name="T31" fmla="*/ 0 h 824"/>
                <a:gd name="T32" fmla="*/ 1016 w 1016"/>
                <a:gd name="T33" fmla="*/ 824 h 82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16" h="824">
                  <a:moveTo>
                    <a:pt x="336" y="0"/>
                  </a:moveTo>
                  <a:cubicBezTo>
                    <a:pt x="184" y="16"/>
                    <a:pt x="96" y="112"/>
                    <a:pt x="48" y="192"/>
                  </a:cubicBezTo>
                  <a:cubicBezTo>
                    <a:pt x="0" y="272"/>
                    <a:pt x="40" y="384"/>
                    <a:pt x="48" y="480"/>
                  </a:cubicBezTo>
                  <a:cubicBezTo>
                    <a:pt x="56" y="576"/>
                    <a:pt x="48" y="712"/>
                    <a:pt x="96" y="768"/>
                  </a:cubicBezTo>
                  <a:cubicBezTo>
                    <a:pt x="144" y="824"/>
                    <a:pt x="232" y="816"/>
                    <a:pt x="336" y="816"/>
                  </a:cubicBezTo>
                  <a:cubicBezTo>
                    <a:pt x="440" y="816"/>
                    <a:pt x="614" y="791"/>
                    <a:pt x="720" y="768"/>
                  </a:cubicBezTo>
                  <a:cubicBezTo>
                    <a:pt x="826" y="745"/>
                    <a:pt x="928" y="756"/>
                    <a:pt x="972" y="677"/>
                  </a:cubicBezTo>
                  <a:cubicBezTo>
                    <a:pt x="1016" y="598"/>
                    <a:pt x="1014" y="398"/>
                    <a:pt x="987" y="296"/>
                  </a:cubicBezTo>
                  <a:cubicBezTo>
                    <a:pt x="960" y="194"/>
                    <a:pt x="916" y="111"/>
                    <a:pt x="808" y="62"/>
                  </a:cubicBezTo>
                  <a:cubicBezTo>
                    <a:pt x="700" y="13"/>
                    <a:pt x="434" y="13"/>
                    <a:pt x="336" y="0"/>
                  </a:cubicBezTo>
                  <a:close/>
                </a:path>
              </a:pathLst>
            </a:custGeom>
            <a:solidFill>
              <a:srgbClr val="FF9933"/>
            </a:solidFill>
            <a:ln w="63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9225" name="Object 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51218320"/>
                </p:ext>
              </p:extLst>
            </p:nvPr>
          </p:nvGraphicFramePr>
          <p:xfrm>
            <a:off x="9741328" y="2789618"/>
            <a:ext cx="696913" cy="5064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34" name="Equation" r:id="rId17" imgW="330120" imgH="241200" progId="Equation.DSMT4">
                    <p:embed/>
                  </p:oleObj>
                </mc:Choice>
                <mc:Fallback>
                  <p:oleObj name="Equation" r:id="rId17" imgW="330120" imgH="241200" progId="Equation.DSMT4">
                    <p:embed/>
                    <p:pic>
                      <p:nvPicPr>
                        <p:cNvPr id="0" name="Object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741328" y="2789618"/>
                          <a:ext cx="696913" cy="5064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47" name="Rectangle 30"/>
            <p:cNvSpPr>
              <a:spLocks noChangeArrowheads="1"/>
            </p:cNvSpPr>
            <p:nvPr/>
          </p:nvSpPr>
          <p:spPr bwMode="auto">
            <a:xfrm>
              <a:off x="7134653" y="3027743"/>
              <a:ext cx="585788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 b="0" dirty="0"/>
                <a:t>Body</a:t>
              </a:r>
            </a:p>
          </p:txBody>
        </p:sp>
        <p:sp>
          <p:nvSpPr>
            <p:cNvPr id="9248" name="Line 31"/>
            <p:cNvSpPr>
              <a:spLocks noChangeShapeType="1"/>
            </p:cNvSpPr>
            <p:nvPr/>
          </p:nvSpPr>
          <p:spPr bwMode="auto">
            <a:xfrm flipV="1">
              <a:off x="8353853" y="3356356"/>
              <a:ext cx="80963" cy="40005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9" name="Line 9"/>
            <p:cNvSpPr>
              <a:spLocks noChangeShapeType="1"/>
            </p:cNvSpPr>
            <p:nvPr/>
          </p:nvSpPr>
          <p:spPr bwMode="auto">
            <a:xfrm flipH="1">
              <a:off x="7417228" y="3588131"/>
              <a:ext cx="1063625" cy="9429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0" name="Line 8"/>
            <p:cNvSpPr>
              <a:spLocks noChangeShapeType="1"/>
            </p:cNvSpPr>
            <p:nvPr/>
          </p:nvSpPr>
          <p:spPr bwMode="auto">
            <a:xfrm flipV="1">
              <a:off x="8480853" y="3599243"/>
              <a:ext cx="24685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1" name="Line 10"/>
            <p:cNvSpPr>
              <a:spLocks noChangeShapeType="1"/>
            </p:cNvSpPr>
            <p:nvPr/>
          </p:nvSpPr>
          <p:spPr bwMode="auto">
            <a:xfrm flipH="1" flipV="1">
              <a:off x="8480853" y="2078418"/>
              <a:ext cx="0" cy="15303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9252" name="Group 39"/>
            <p:cNvGrpSpPr>
              <a:grpSpLocks/>
            </p:cNvGrpSpPr>
            <p:nvPr/>
          </p:nvGrpSpPr>
          <p:grpSpPr bwMode="auto">
            <a:xfrm>
              <a:off x="9406365" y="2503868"/>
              <a:ext cx="171450" cy="171450"/>
              <a:chOff x="4581" y="2691"/>
              <a:chExt cx="108" cy="108"/>
            </a:xfrm>
          </p:grpSpPr>
          <p:sp>
            <p:nvSpPr>
              <p:cNvPr id="9253" name="Oval 40"/>
              <p:cNvSpPr>
                <a:spLocks noChangeArrowheads="1"/>
              </p:cNvSpPr>
              <p:nvPr/>
            </p:nvSpPr>
            <p:spPr bwMode="auto">
              <a:xfrm>
                <a:off x="4581" y="2691"/>
                <a:ext cx="108" cy="108"/>
              </a:xfrm>
              <a:prstGeom prst="ellipse">
                <a:avLst/>
              </a:prstGeom>
              <a:solidFill>
                <a:srgbClr val="66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4" name="Oval 41"/>
              <p:cNvSpPr>
                <a:spLocks noChangeArrowheads="1"/>
              </p:cNvSpPr>
              <p:nvPr/>
            </p:nvSpPr>
            <p:spPr bwMode="auto">
              <a:xfrm>
                <a:off x="4608" y="2718"/>
                <a:ext cx="56" cy="5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aphicFrame>
          <p:nvGraphicFramePr>
            <p:cNvPr id="2" name="Object 1">
              <a:extLst>
                <a:ext uri="{FF2B5EF4-FFF2-40B4-BE49-F238E27FC236}">
                  <a16:creationId xmlns:a16="http://schemas.microsoft.com/office/drawing/2014/main" id="{8262D4B1-C9FC-17B8-3D3E-009AAA872D8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81496028"/>
                </p:ext>
              </p:extLst>
            </p:nvPr>
          </p:nvGraphicFramePr>
          <p:xfrm>
            <a:off x="7648860" y="1252136"/>
            <a:ext cx="2570163" cy="2698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35" name="Equation" r:id="rId19" imgW="2569570" imgH="270027" progId="Equation.DSMT4">
                    <p:embed/>
                  </p:oleObj>
                </mc:Choice>
                <mc:Fallback>
                  <p:oleObj name="Equation" r:id="rId19" imgW="2569570" imgH="270027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7648860" y="1252136"/>
                          <a:ext cx="2570163" cy="2698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" name="Rectangle 7">
            <a:extLst>
              <a:ext uri="{FF2B5EF4-FFF2-40B4-BE49-F238E27FC236}">
                <a16:creationId xmlns:a16="http://schemas.microsoft.com/office/drawing/2014/main" id="{182BC639-870A-70C3-855E-DEC3FB89E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2071" y="3839192"/>
            <a:ext cx="16464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We then have: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32100" y="176214"/>
            <a:ext cx="624205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Electric Dipole</a:t>
            </a:r>
          </a:p>
        </p:txBody>
      </p:sp>
      <p:sp>
        <p:nvSpPr>
          <p:cNvPr id="10251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52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53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54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8177379"/>
              </p:ext>
            </p:extLst>
          </p:nvPr>
        </p:nvGraphicFramePr>
        <p:xfrm>
          <a:off x="1132148" y="3690961"/>
          <a:ext cx="4935538" cy="222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Equation" r:id="rId3" imgW="2654280" imgH="1193760" progId="Equation.DSMT4">
                  <p:embed/>
                </p:oleObj>
              </mc:Choice>
              <mc:Fallback>
                <p:oleObj name="Equation" r:id="rId3" imgW="2654280" imgH="1193760" progId="Equation.DSMT4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2148" y="3690961"/>
                        <a:ext cx="4935538" cy="2220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5" name="Rectangle 42"/>
          <p:cNvSpPr>
            <a:spLocks noChangeArrowheads="1"/>
          </p:cNvSpPr>
          <p:nvPr/>
        </p:nvSpPr>
        <p:spPr bwMode="auto">
          <a:xfrm>
            <a:off x="4356100" y="6256339"/>
            <a:ext cx="337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 err="1">
                <a:solidFill>
                  <a:srgbClr val="0000FF"/>
                </a:solidFill>
              </a:rPr>
              <a:t>rpw</a:t>
            </a:r>
            <a:r>
              <a:rPr lang="en-US" sz="2000" b="0" dirty="0">
                <a:solidFill>
                  <a:srgbClr val="0000FF"/>
                </a:solidFill>
              </a:rPr>
              <a:t> = “reflected plane wave”</a:t>
            </a:r>
          </a:p>
        </p:txBody>
      </p:sp>
      <p:sp>
        <p:nvSpPr>
          <p:cNvPr id="10258" name="TextBox 31"/>
          <p:cNvSpPr txBox="1">
            <a:spLocks noChangeArrowheads="1"/>
          </p:cNvSpPr>
          <p:nvPr/>
        </p:nvSpPr>
        <p:spPr bwMode="auto">
          <a:xfrm>
            <a:off x="1490639" y="1096181"/>
            <a:ext cx="1825625" cy="3683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0" dirty="0"/>
              <a:t>Far field of HED</a:t>
            </a:r>
          </a:p>
        </p:txBody>
      </p:sp>
      <p:sp>
        <p:nvSpPr>
          <p:cNvPr id="10259" name="TextBox 31"/>
          <p:cNvSpPr txBox="1">
            <a:spLocks noChangeArrowheads="1"/>
          </p:cNvSpPr>
          <p:nvPr/>
        </p:nvSpPr>
        <p:spPr bwMode="auto">
          <a:xfrm>
            <a:off x="6455391" y="4067175"/>
            <a:ext cx="4641234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0" dirty="0"/>
              <a:t>“hex” = unit-amplitude horizontal electric dipole (HED) in the </a:t>
            </a:r>
            <a:r>
              <a:rPr lang="en-US" b="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="0" dirty="0"/>
              <a:t> direction.</a:t>
            </a:r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7A76FE49-A4E3-4108-A657-2FE17CEB6D9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2663091" y="986123"/>
            <a:ext cx="8174772" cy="2382836"/>
            <a:chOff x="2663091" y="986123"/>
            <a:chExt cx="8174772" cy="2382836"/>
          </a:xfrm>
        </p:grpSpPr>
        <p:sp>
          <p:nvSpPr>
            <p:cNvPr id="10263" name="Line 36"/>
            <p:cNvSpPr>
              <a:spLocks noChangeShapeType="1"/>
            </p:cNvSpPr>
            <p:nvPr/>
          </p:nvSpPr>
          <p:spPr bwMode="auto">
            <a:xfrm flipV="1">
              <a:off x="6398479" y="1300448"/>
              <a:ext cx="2184400" cy="1219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0243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28702877"/>
                </p:ext>
              </p:extLst>
            </p:nvPr>
          </p:nvGraphicFramePr>
          <p:xfrm>
            <a:off x="10051317" y="2395823"/>
            <a:ext cx="231775" cy="2555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53" name="Equation" r:id="rId5" imgW="126720" imgH="139680" progId="Equation.DSMT4">
                    <p:embed/>
                  </p:oleObj>
                </mc:Choice>
                <mc:Fallback>
                  <p:oleObj name="Equation" r:id="rId5" imgW="126720" imgH="139680" progId="Equation.DSMT4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51317" y="2395823"/>
                          <a:ext cx="231775" cy="2555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4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46232526"/>
                </p:ext>
              </p:extLst>
            </p:nvPr>
          </p:nvGraphicFramePr>
          <p:xfrm>
            <a:off x="6292116" y="986123"/>
            <a:ext cx="231775" cy="2317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54" name="Equation" r:id="rId7" imgW="126720" imgH="126720" progId="Equation.DSMT4">
                    <p:embed/>
                  </p:oleObj>
                </mc:Choice>
                <mc:Fallback>
                  <p:oleObj name="Equation" r:id="rId7" imgW="126720" imgH="126720" progId="Equation.DSMT4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92116" y="986123"/>
                          <a:ext cx="231775" cy="2317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264" name="Line 14"/>
            <p:cNvSpPr>
              <a:spLocks noChangeShapeType="1"/>
            </p:cNvSpPr>
            <p:nvPr/>
          </p:nvSpPr>
          <p:spPr bwMode="auto">
            <a:xfrm>
              <a:off x="8519853" y="1139163"/>
              <a:ext cx="212725" cy="365125"/>
            </a:xfrm>
            <a:prstGeom prst="line">
              <a:avLst/>
            </a:prstGeom>
            <a:noFill/>
            <a:ln w="38100">
              <a:solidFill>
                <a:srgbClr val="3333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0245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34121453"/>
                </p:ext>
              </p:extLst>
            </p:nvPr>
          </p:nvGraphicFramePr>
          <p:xfrm>
            <a:off x="5417404" y="2138648"/>
            <a:ext cx="584200" cy="3286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55" name="Equation" r:id="rId9" imgW="368280" imgH="203040" progId="Equation.DSMT4">
                    <p:embed/>
                  </p:oleObj>
                </mc:Choice>
                <mc:Fallback>
                  <p:oleObj name="Equation" r:id="rId9" imgW="368280" imgH="203040" progId="Equation.DSMT4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17404" y="2138648"/>
                          <a:ext cx="584200" cy="3286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265" name="Line 22"/>
            <p:cNvSpPr>
              <a:spLocks noChangeShapeType="1"/>
            </p:cNvSpPr>
            <p:nvPr/>
          </p:nvSpPr>
          <p:spPr bwMode="auto">
            <a:xfrm rot="896160" flipH="1">
              <a:off x="7339867" y="1752886"/>
              <a:ext cx="279400" cy="29368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6" name="Line 23"/>
            <p:cNvSpPr>
              <a:spLocks noChangeShapeType="1"/>
            </p:cNvSpPr>
            <p:nvPr/>
          </p:nvSpPr>
          <p:spPr bwMode="auto">
            <a:xfrm rot="903083">
              <a:off x="7579579" y="1590961"/>
              <a:ext cx="344488" cy="33020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7" name="Line 24"/>
            <p:cNvSpPr>
              <a:spLocks noChangeShapeType="1"/>
            </p:cNvSpPr>
            <p:nvPr/>
          </p:nvSpPr>
          <p:spPr bwMode="auto">
            <a:xfrm rot="903083">
              <a:off x="7528779" y="1616361"/>
              <a:ext cx="344488" cy="33020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8" name="Line 25"/>
            <p:cNvSpPr>
              <a:spLocks noChangeShapeType="1"/>
            </p:cNvSpPr>
            <p:nvPr/>
          </p:nvSpPr>
          <p:spPr bwMode="auto">
            <a:xfrm rot="903083">
              <a:off x="7477979" y="1641761"/>
              <a:ext cx="344488" cy="33020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0246" name="Object 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07173343"/>
                </p:ext>
              </p:extLst>
            </p:nvPr>
          </p:nvGraphicFramePr>
          <p:xfrm>
            <a:off x="8201879" y="1744948"/>
            <a:ext cx="612775" cy="5032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56" name="Equation" r:id="rId11" imgW="291960" imgH="241200" progId="Equation.DSMT4">
                    <p:embed/>
                  </p:oleObj>
                </mc:Choice>
                <mc:Fallback>
                  <p:oleObj name="Equation" r:id="rId11" imgW="291960" imgH="241200" progId="Equation.DSMT4">
                    <p:embed/>
                    <p:pic>
                      <p:nvPicPr>
                        <p:cNvPr id="0" name="Object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01879" y="1744948"/>
                          <a:ext cx="612775" cy="5032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269" name="Rectangle 34"/>
            <p:cNvSpPr>
              <a:spLocks noChangeArrowheads="1"/>
            </p:cNvSpPr>
            <p:nvPr/>
          </p:nvSpPr>
          <p:spPr bwMode="auto">
            <a:xfrm>
              <a:off x="3329841" y="2541873"/>
              <a:ext cx="6135688" cy="80327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0" name="Line 35"/>
            <p:cNvSpPr>
              <a:spLocks noChangeShapeType="1"/>
            </p:cNvSpPr>
            <p:nvPr/>
          </p:nvSpPr>
          <p:spPr bwMode="auto">
            <a:xfrm>
              <a:off x="9513154" y="2527586"/>
              <a:ext cx="3968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0247" name="Object 3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93052934"/>
                </p:ext>
              </p:extLst>
            </p:nvPr>
          </p:nvGraphicFramePr>
          <p:xfrm>
            <a:off x="8847992" y="1044861"/>
            <a:ext cx="298450" cy="441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57" name="Equation" r:id="rId13" imgW="152280" imgH="228600" progId="Equation.DSMT4">
                    <p:embed/>
                  </p:oleObj>
                </mc:Choice>
                <mc:Fallback>
                  <p:oleObj name="Equation" r:id="rId13" imgW="152280" imgH="228600" progId="Equation.DSMT4">
                    <p:embed/>
                    <p:pic>
                      <p:nvPicPr>
                        <p:cNvPr id="0" name="Object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847992" y="1044861"/>
                          <a:ext cx="298450" cy="4413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271" name="Line 38"/>
            <p:cNvSpPr>
              <a:spLocks noChangeShapeType="1"/>
            </p:cNvSpPr>
            <p:nvPr/>
          </p:nvSpPr>
          <p:spPr bwMode="auto">
            <a:xfrm flipV="1">
              <a:off x="6398479" y="1313148"/>
              <a:ext cx="0" cy="1181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2" name="Line 39"/>
            <p:cNvSpPr>
              <a:spLocks noChangeShapeType="1"/>
            </p:cNvSpPr>
            <p:nvPr/>
          </p:nvSpPr>
          <p:spPr bwMode="auto">
            <a:xfrm>
              <a:off x="6141303" y="2532348"/>
              <a:ext cx="573821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1" name="Line 47"/>
            <p:cNvSpPr>
              <a:spLocks noChangeShapeType="1"/>
            </p:cNvSpPr>
            <p:nvPr/>
          </p:nvSpPr>
          <p:spPr bwMode="auto">
            <a:xfrm>
              <a:off x="8158330" y="1564944"/>
              <a:ext cx="127000" cy="193675"/>
            </a:xfrm>
            <a:prstGeom prst="line">
              <a:avLst/>
            </a:prstGeom>
            <a:noFill/>
            <a:ln w="38100">
              <a:solidFill>
                <a:srgbClr val="FF99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2" name="Text Box 49"/>
            <p:cNvSpPr txBox="1">
              <a:spLocks noChangeArrowheads="1"/>
            </p:cNvSpPr>
            <p:nvPr/>
          </p:nvSpPr>
          <p:spPr bwMode="auto">
            <a:xfrm>
              <a:off x="2663091" y="2087848"/>
              <a:ext cx="1865313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0" dirty="0"/>
                <a:t>Infinite substrate</a:t>
              </a:r>
            </a:p>
          </p:txBody>
        </p:sp>
        <p:cxnSp>
          <p:nvCxnSpPr>
            <p:cNvPr id="10257" name="Straight Connector 30"/>
            <p:cNvCxnSpPr>
              <a:cxnSpLocks noChangeShapeType="1"/>
            </p:cNvCxnSpPr>
            <p:nvPr/>
          </p:nvCxnSpPr>
          <p:spPr bwMode="auto">
            <a:xfrm>
              <a:off x="3325078" y="3368959"/>
              <a:ext cx="6142038" cy="0"/>
            </a:xfrm>
            <a:prstGeom prst="line">
              <a:avLst/>
            </a:prstGeom>
            <a:noFill/>
            <a:ln w="57150" algn="ctr">
              <a:solidFill>
                <a:srgbClr val="FFCC66"/>
              </a:solidFill>
              <a:round/>
              <a:headEnd/>
              <a:tailEnd/>
            </a:ln>
          </p:spPr>
        </p:cxnSp>
        <p:graphicFrame>
          <p:nvGraphicFramePr>
            <p:cNvPr id="10248" name="Object 3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92278327"/>
                </p:ext>
              </p:extLst>
            </p:nvPr>
          </p:nvGraphicFramePr>
          <p:xfrm>
            <a:off x="4684927" y="2809284"/>
            <a:ext cx="4132263" cy="3905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58" name="Equation" r:id="rId15" imgW="2831760" imgH="266400" progId="Equation.DSMT4">
                    <p:embed/>
                  </p:oleObj>
                </mc:Choice>
                <mc:Fallback>
                  <p:oleObj name="Equation" r:id="rId15" imgW="2831760" imgH="266400" progId="Equation.DSMT4">
                    <p:embed/>
                    <p:pic>
                      <p:nvPicPr>
                        <p:cNvPr id="0" name="Object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84927" y="2809284"/>
                          <a:ext cx="4132263" cy="3905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2" name="Line 38"/>
            <p:cNvSpPr>
              <a:spLocks noChangeShapeType="1"/>
            </p:cNvSpPr>
            <p:nvPr/>
          </p:nvSpPr>
          <p:spPr bwMode="auto">
            <a:xfrm flipV="1">
              <a:off x="4293454" y="2560923"/>
              <a:ext cx="0" cy="7442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05818452"/>
                </p:ext>
              </p:extLst>
            </p:nvPr>
          </p:nvGraphicFramePr>
          <p:xfrm>
            <a:off x="3946525" y="2824163"/>
            <a:ext cx="215900" cy="3022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59" name="Equation" r:id="rId17" imgW="126720" imgH="177480" progId="Equation.DSMT4">
                    <p:embed/>
                  </p:oleObj>
                </mc:Choice>
                <mc:Fallback>
                  <p:oleObj name="Equation" r:id="rId17" imgW="12672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3946525" y="2824163"/>
                          <a:ext cx="215900" cy="30226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43228057"/>
                </p:ext>
              </p:extLst>
            </p:nvPr>
          </p:nvGraphicFramePr>
          <p:xfrm>
            <a:off x="9555163" y="1104900"/>
            <a:ext cx="1184275" cy="4365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0" name="Equation" r:id="rId19" imgW="825480" imgH="304560" progId="Equation.DSMT4">
                    <p:embed/>
                  </p:oleObj>
                </mc:Choice>
                <mc:Fallback>
                  <p:oleObj name="Equation" r:id="rId19" imgW="825480" imgH="3045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9555163" y="1104900"/>
                          <a:ext cx="1184275" cy="43656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84173259"/>
                </p:ext>
              </p:extLst>
            </p:nvPr>
          </p:nvGraphicFramePr>
          <p:xfrm>
            <a:off x="9393238" y="1576388"/>
            <a:ext cx="1444625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1" name="Equation" r:id="rId21" imgW="1444731" imgH="407023" progId="Equation.DSMT4">
                    <p:embed/>
                  </p:oleObj>
                </mc:Choice>
                <mc:Fallback>
                  <p:oleObj name="Equation" r:id="rId21" imgW="1444731" imgH="407023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9393238" y="1576388"/>
                          <a:ext cx="1444625" cy="406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284164"/>
            <a:ext cx="914400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Electric Dipole (cont.)</a:t>
            </a:r>
          </a:p>
        </p:txBody>
      </p:sp>
      <p:sp>
        <p:nvSpPr>
          <p:cNvPr id="11272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3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4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5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1266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5967813"/>
              </p:ext>
            </p:extLst>
          </p:nvPr>
        </p:nvGraphicFramePr>
        <p:xfrm>
          <a:off x="1631454" y="1087154"/>
          <a:ext cx="885825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4" name="Equation" r:id="rId3" imgW="380880" imgH="279360" progId="Equation.DSMT4">
                  <p:embed/>
                </p:oleObj>
              </mc:Choice>
              <mc:Fallback>
                <p:oleObj name="Equation" r:id="rId3" imgW="380880" imgH="27936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1454" y="1087154"/>
                        <a:ext cx="885825" cy="641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9959066"/>
              </p:ext>
            </p:extLst>
          </p:nvPr>
        </p:nvGraphicFramePr>
        <p:xfrm>
          <a:off x="2010770" y="1981199"/>
          <a:ext cx="3229493" cy="1036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5" name="Equation" r:id="rId5" imgW="1574640" imgH="507960" progId="Equation.DSMT4">
                  <p:embed/>
                </p:oleObj>
              </mc:Choice>
              <mc:Fallback>
                <p:oleObj name="Equation" r:id="rId5" imgW="1574640" imgH="50796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0770" y="1981199"/>
                        <a:ext cx="3229493" cy="103625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8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9932908"/>
              </p:ext>
            </p:extLst>
          </p:nvPr>
        </p:nvGraphicFramePr>
        <p:xfrm>
          <a:off x="1612569" y="3860232"/>
          <a:ext cx="885825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6" name="Equation" r:id="rId7" imgW="380880" imgH="279360" progId="Equation.DSMT4">
                  <p:embed/>
                </p:oleObj>
              </mc:Choice>
              <mc:Fallback>
                <p:oleObj name="Equation" r:id="rId7" imgW="380880" imgH="27936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2569" y="3860232"/>
                        <a:ext cx="885825" cy="641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4837230"/>
              </p:ext>
            </p:extLst>
          </p:nvPr>
        </p:nvGraphicFramePr>
        <p:xfrm>
          <a:off x="1976107" y="4822690"/>
          <a:ext cx="2926093" cy="10854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7" name="Equation" r:id="rId9" imgW="1434960" imgH="533160" progId="Equation.DSMT4">
                  <p:embed/>
                </p:oleObj>
              </mc:Choice>
              <mc:Fallback>
                <p:oleObj name="Equation" r:id="rId9" imgW="1434960" imgH="53316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6107" y="4822690"/>
                        <a:ext cx="2926093" cy="10854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6" name="Text Box 28"/>
          <p:cNvSpPr txBox="1">
            <a:spLocks noChangeArrowheads="1"/>
          </p:cNvSpPr>
          <p:nvPr/>
        </p:nvSpPr>
        <p:spPr bwMode="auto">
          <a:xfrm>
            <a:off x="872628" y="1228442"/>
            <a:ext cx="565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For</a:t>
            </a:r>
          </a:p>
        </p:txBody>
      </p:sp>
      <p:sp>
        <p:nvSpPr>
          <p:cNvPr id="11277" name="Text Box 29"/>
          <p:cNvSpPr txBox="1">
            <a:spLocks noChangeArrowheads="1"/>
          </p:cNvSpPr>
          <p:nvPr/>
        </p:nvSpPr>
        <p:spPr bwMode="auto">
          <a:xfrm>
            <a:off x="853743" y="4023746"/>
            <a:ext cx="565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For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7A76FE49-A4E3-4108-A657-2FE17CEB6D9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6221931" y="1259363"/>
            <a:ext cx="5289956" cy="1606667"/>
            <a:chOff x="6221931" y="1259363"/>
            <a:chExt cx="5289956" cy="1606667"/>
          </a:xfrm>
        </p:grpSpPr>
        <p:sp>
          <p:nvSpPr>
            <p:cNvPr id="51" name="Line 36">
              <a:extLst>
                <a:ext uri="{FF2B5EF4-FFF2-40B4-BE49-F238E27FC236}">
                  <a16:creationId xmlns:a16="http://schemas.microsoft.com/office/drawing/2014/main" id="{EA9CDDEE-5CAD-8503-6EC4-A95ACAF5CD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819945" y="1470739"/>
              <a:ext cx="1513736" cy="8198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52" name="Object 11">
              <a:extLst>
                <a:ext uri="{FF2B5EF4-FFF2-40B4-BE49-F238E27FC236}">
                  <a16:creationId xmlns:a16="http://schemas.microsoft.com/office/drawing/2014/main" id="{358A2C61-8D13-715E-DEDA-84FF9F691A2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35158881"/>
                </p:ext>
              </p:extLst>
            </p:nvPr>
          </p:nvGraphicFramePr>
          <p:xfrm>
            <a:off x="11351273" y="2207351"/>
            <a:ext cx="160614" cy="1718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88" name="Equation" r:id="rId11" imgW="126720" imgH="139680" progId="Equation.DSMT4">
                    <p:embed/>
                  </p:oleObj>
                </mc:Choice>
                <mc:Fallback>
                  <p:oleObj name="Equation" r:id="rId11" imgW="126720" imgH="139680" progId="Equation.DSMT4">
                    <p:embed/>
                    <p:pic>
                      <p:nvPicPr>
                        <p:cNvPr id="10243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351273" y="2207351"/>
                          <a:ext cx="160614" cy="1718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3" name="Object 13">
              <a:extLst>
                <a:ext uri="{FF2B5EF4-FFF2-40B4-BE49-F238E27FC236}">
                  <a16:creationId xmlns:a16="http://schemas.microsoft.com/office/drawing/2014/main" id="{B3AD2BF1-FC38-2A50-90B2-031BB0153C0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36618089"/>
                </p:ext>
              </p:extLst>
            </p:nvPr>
          </p:nvGraphicFramePr>
          <p:xfrm>
            <a:off x="8746238" y="1259363"/>
            <a:ext cx="160614" cy="1558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89" name="Equation" r:id="rId13" imgW="126720" imgH="126720" progId="Equation.DSMT4">
                    <p:embed/>
                  </p:oleObj>
                </mc:Choice>
                <mc:Fallback>
                  <p:oleObj name="Equation" r:id="rId13" imgW="126720" imgH="126720" progId="Equation.DSMT4">
                    <p:embed/>
                    <p:pic>
                      <p:nvPicPr>
                        <p:cNvPr id="10244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746238" y="1259363"/>
                          <a:ext cx="160614" cy="1558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4" name="Line 14">
              <a:extLst>
                <a:ext uri="{FF2B5EF4-FFF2-40B4-BE49-F238E27FC236}">
                  <a16:creationId xmlns:a16="http://schemas.microsoft.com/office/drawing/2014/main" id="{CBD89B49-4192-CA9C-0CDA-D9C15D28FC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90005" y="1362279"/>
              <a:ext cx="147413" cy="245537"/>
            </a:xfrm>
            <a:prstGeom prst="line">
              <a:avLst/>
            </a:prstGeom>
            <a:noFill/>
            <a:ln w="38100">
              <a:solidFill>
                <a:srgbClr val="3333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55" name="Object 21">
              <a:extLst>
                <a:ext uri="{FF2B5EF4-FFF2-40B4-BE49-F238E27FC236}">
                  <a16:creationId xmlns:a16="http://schemas.microsoft.com/office/drawing/2014/main" id="{50868146-9D56-5FC1-B92F-F7DEA872809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01657536"/>
                </p:ext>
              </p:extLst>
            </p:nvPr>
          </p:nvGraphicFramePr>
          <p:xfrm>
            <a:off x="8140084" y="2034407"/>
            <a:ext cx="404836" cy="2209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90" name="Equation" r:id="rId15" imgW="368280" imgH="203040" progId="Equation.DSMT4">
                    <p:embed/>
                  </p:oleObj>
                </mc:Choice>
                <mc:Fallback>
                  <p:oleObj name="Equation" r:id="rId15" imgW="368280" imgH="203040" progId="Equation.DSMT4">
                    <p:embed/>
                    <p:pic>
                      <p:nvPicPr>
                        <p:cNvPr id="10245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40084" y="2034407"/>
                          <a:ext cx="404836" cy="2209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6" name="Line 22">
              <a:extLst>
                <a:ext uri="{FF2B5EF4-FFF2-40B4-BE49-F238E27FC236}">
                  <a16:creationId xmlns:a16="http://schemas.microsoft.com/office/drawing/2014/main" id="{721056DB-72F8-70E0-C182-0173CE66410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896160" flipH="1">
              <a:off x="9472304" y="1788640"/>
              <a:ext cx="193617" cy="197498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Line 23">
              <a:extLst>
                <a:ext uri="{FF2B5EF4-FFF2-40B4-BE49-F238E27FC236}">
                  <a16:creationId xmlns:a16="http://schemas.microsoft.com/office/drawing/2014/main" id="{D2170B58-C76A-7364-7F2D-FE0CF59F99B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903083">
              <a:off x="9638418" y="1666101"/>
              <a:ext cx="238722" cy="222051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Line 24">
              <a:extLst>
                <a:ext uri="{FF2B5EF4-FFF2-40B4-BE49-F238E27FC236}">
                  <a16:creationId xmlns:a16="http://schemas.microsoft.com/office/drawing/2014/main" id="{2CA0A253-9159-57A4-0DC0-A392BA09B203}"/>
                </a:ext>
              </a:extLst>
            </p:cNvPr>
            <p:cNvSpPr>
              <a:spLocks noChangeShapeType="1"/>
            </p:cNvSpPr>
            <p:nvPr/>
          </p:nvSpPr>
          <p:spPr bwMode="auto">
            <a:xfrm rot="903083">
              <a:off x="9603215" y="1683182"/>
              <a:ext cx="238722" cy="222051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Line 25">
              <a:extLst>
                <a:ext uri="{FF2B5EF4-FFF2-40B4-BE49-F238E27FC236}">
                  <a16:creationId xmlns:a16="http://schemas.microsoft.com/office/drawing/2014/main" id="{038B01D0-1541-366B-0D0D-6450456755D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903083">
              <a:off x="9568012" y="1700263"/>
              <a:ext cx="238722" cy="222051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60" name="Object 27">
              <a:extLst>
                <a:ext uri="{FF2B5EF4-FFF2-40B4-BE49-F238E27FC236}">
                  <a16:creationId xmlns:a16="http://schemas.microsoft.com/office/drawing/2014/main" id="{A1F6B9D3-62A2-9263-9773-C4E2989378A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22177847"/>
                </p:ext>
              </p:extLst>
            </p:nvPr>
          </p:nvGraphicFramePr>
          <p:xfrm>
            <a:off x="10144720" y="1790126"/>
            <a:ext cx="424638" cy="3384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91" name="Equation" r:id="rId17" imgW="291960" imgH="241200" progId="Equation.DSMT4">
                    <p:embed/>
                  </p:oleObj>
                </mc:Choice>
                <mc:Fallback>
                  <p:oleObj name="Equation" r:id="rId17" imgW="291960" imgH="241200" progId="Equation.DSMT4">
                    <p:embed/>
                    <p:pic>
                      <p:nvPicPr>
                        <p:cNvPr id="10246" name="Object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144720" y="1790126"/>
                          <a:ext cx="424638" cy="33841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" name="Rectangle 34">
              <a:extLst>
                <a:ext uri="{FF2B5EF4-FFF2-40B4-BE49-F238E27FC236}">
                  <a16:creationId xmlns:a16="http://schemas.microsoft.com/office/drawing/2014/main" id="{E78F11D4-4055-E6C1-E6D9-38FA473728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93454" y="2305565"/>
              <a:ext cx="4251882" cy="54018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Line 35">
              <a:extLst>
                <a:ext uri="{FF2B5EF4-FFF2-40B4-BE49-F238E27FC236}">
                  <a16:creationId xmlns:a16="http://schemas.microsoft.com/office/drawing/2014/main" id="{EA01B1B2-BA4C-530C-8B32-84BE0690A8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78339" y="2295958"/>
              <a:ext cx="2750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63" name="Object 37">
              <a:extLst>
                <a:ext uri="{FF2B5EF4-FFF2-40B4-BE49-F238E27FC236}">
                  <a16:creationId xmlns:a16="http://schemas.microsoft.com/office/drawing/2014/main" id="{2A45EEC8-2C39-81A9-A2A5-702615EC96C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82413226"/>
                </p:ext>
              </p:extLst>
            </p:nvPr>
          </p:nvGraphicFramePr>
          <p:xfrm>
            <a:off x="10517398" y="1298863"/>
            <a:ext cx="206819" cy="2967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92" name="Equation" r:id="rId19" imgW="152280" imgH="228600" progId="Equation.DSMT4">
                    <p:embed/>
                  </p:oleObj>
                </mc:Choice>
                <mc:Fallback>
                  <p:oleObj name="Equation" r:id="rId19" imgW="152280" imgH="228600" progId="Equation.DSMT4">
                    <p:embed/>
                    <p:pic>
                      <p:nvPicPr>
                        <p:cNvPr id="10247" name="Object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17398" y="1298863"/>
                          <a:ext cx="206819" cy="29678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264" name="Line 38">
              <a:extLst>
                <a:ext uri="{FF2B5EF4-FFF2-40B4-BE49-F238E27FC236}">
                  <a16:creationId xmlns:a16="http://schemas.microsoft.com/office/drawing/2014/main" id="{B62A295F-15DC-E26E-13FD-713D92063C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819945" y="1479279"/>
              <a:ext cx="0" cy="7942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65" name="Line 39">
              <a:extLst>
                <a:ext uri="{FF2B5EF4-FFF2-40B4-BE49-F238E27FC236}">
                  <a16:creationId xmlns:a16="http://schemas.microsoft.com/office/drawing/2014/main" id="{44415537-EF93-9945-487A-8BBA116E27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61531" y="2299160"/>
              <a:ext cx="379534" cy="427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0" name="Line 47">
              <a:extLst>
                <a:ext uri="{FF2B5EF4-FFF2-40B4-BE49-F238E27FC236}">
                  <a16:creationId xmlns:a16="http://schemas.microsoft.com/office/drawing/2014/main" id="{4769BD28-9AB5-E16A-1420-999630ED9F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39478" y="1648604"/>
              <a:ext cx="141751" cy="207491"/>
            </a:xfrm>
            <a:prstGeom prst="line">
              <a:avLst/>
            </a:prstGeom>
            <a:noFill/>
            <a:ln w="38100">
              <a:solidFill>
                <a:srgbClr val="FF99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271" name="Text Box 49">
              <a:extLst>
                <a:ext uri="{FF2B5EF4-FFF2-40B4-BE49-F238E27FC236}">
                  <a16:creationId xmlns:a16="http://schemas.microsoft.com/office/drawing/2014/main" id="{52064E06-6691-1B89-D484-5762FEEC06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21931" y="2000245"/>
              <a:ext cx="131157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0" dirty="0"/>
                <a:t>Infinite substrate</a:t>
              </a:r>
            </a:p>
          </p:txBody>
        </p:sp>
        <p:cxnSp>
          <p:nvCxnSpPr>
            <p:cNvPr id="11278" name="Straight Connector 30">
              <a:extLst>
                <a:ext uri="{FF2B5EF4-FFF2-40B4-BE49-F238E27FC236}">
                  <a16:creationId xmlns:a16="http://schemas.microsoft.com/office/drawing/2014/main" id="{29A7086C-595C-1362-C654-00CF4A9DF93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690153" y="2866030"/>
              <a:ext cx="4256282" cy="0"/>
            </a:xfrm>
            <a:prstGeom prst="line">
              <a:avLst/>
            </a:prstGeom>
            <a:noFill/>
            <a:ln w="57150" algn="ctr">
              <a:solidFill>
                <a:srgbClr val="FFCC66"/>
              </a:solidFill>
              <a:round/>
              <a:headEnd/>
              <a:tailEnd/>
            </a:ln>
          </p:spPr>
        </p:cxnSp>
        <p:graphicFrame>
          <p:nvGraphicFramePr>
            <p:cNvPr id="11279" name="Object 31">
              <a:extLst>
                <a:ext uri="{FF2B5EF4-FFF2-40B4-BE49-F238E27FC236}">
                  <a16:creationId xmlns:a16="http://schemas.microsoft.com/office/drawing/2014/main" id="{103BFEB8-C2F7-0BCC-FB15-95EA50A4102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35302979"/>
                </p:ext>
              </p:extLst>
            </p:nvPr>
          </p:nvGraphicFramePr>
          <p:xfrm>
            <a:off x="7632495" y="2485393"/>
            <a:ext cx="2863557" cy="2626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93" name="Equation" r:id="rId21" imgW="2831760" imgH="266400" progId="Equation.DSMT4">
                    <p:embed/>
                  </p:oleObj>
                </mc:Choice>
                <mc:Fallback>
                  <p:oleObj name="Equation" r:id="rId21" imgW="2831760" imgH="266400" progId="Equation.DSMT4">
                    <p:embed/>
                    <p:pic>
                      <p:nvPicPr>
                        <p:cNvPr id="10248" name="Object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32495" y="2485393"/>
                          <a:ext cx="2863557" cy="26261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4" name="Line 38">
              <a:extLst>
                <a:ext uri="{FF2B5EF4-FFF2-40B4-BE49-F238E27FC236}">
                  <a16:creationId xmlns:a16="http://schemas.microsoft.com/office/drawing/2014/main" id="{B62A295F-15DC-E26E-13FD-713D92063C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257845" y="2327004"/>
              <a:ext cx="0" cy="5114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53853527"/>
                </p:ext>
              </p:extLst>
            </p:nvPr>
          </p:nvGraphicFramePr>
          <p:xfrm>
            <a:off x="7031037" y="2473642"/>
            <a:ext cx="169863" cy="2378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94" name="Equation" r:id="rId23" imgW="126720" imgH="177480" progId="Equation.DSMT4">
                    <p:embed/>
                  </p:oleObj>
                </mc:Choice>
                <mc:Fallback>
                  <p:oleObj name="Equation" r:id="rId23" imgW="12672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7031037" y="2473642"/>
                          <a:ext cx="169863" cy="23780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3"/>
          <p:cNvGrpSpPr/>
          <p:nvPr/>
        </p:nvGrpSpPr>
        <p:grpSpPr>
          <a:xfrm>
            <a:off x="6296668" y="4255400"/>
            <a:ext cx="5164608" cy="1539970"/>
            <a:chOff x="6296668" y="4255400"/>
            <a:chExt cx="5164608" cy="1539970"/>
          </a:xfrm>
        </p:grpSpPr>
        <p:sp>
          <p:nvSpPr>
            <p:cNvPr id="26" name="Line 36">
              <a:extLst>
                <a:ext uri="{FF2B5EF4-FFF2-40B4-BE49-F238E27FC236}">
                  <a16:creationId xmlns:a16="http://schemas.microsoft.com/office/drawing/2014/main" id="{621C49BA-97D0-88F3-D82E-EF01DF128D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724110" y="4458001"/>
              <a:ext cx="1539166" cy="7858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7" name="Object 11">
              <a:extLst>
                <a:ext uri="{FF2B5EF4-FFF2-40B4-BE49-F238E27FC236}">
                  <a16:creationId xmlns:a16="http://schemas.microsoft.com/office/drawing/2014/main" id="{081027F7-6CC1-C65F-CF3A-B0BE90B0193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56559236"/>
                </p:ext>
              </p:extLst>
            </p:nvPr>
          </p:nvGraphicFramePr>
          <p:xfrm>
            <a:off x="11297963" y="5164034"/>
            <a:ext cx="163313" cy="1647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95" name="Equation" r:id="rId11" imgW="126720" imgH="139680" progId="Equation.DSMT4">
                    <p:embed/>
                  </p:oleObj>
                </mc:Choice>
                <mc:Fallback>
                  <p:oleObj name="Equation" r:id="rId11" imgW="126720" imgH="139680" progId="Equation.DSMT4">
                    <p:embed/>
                    <p:pic>
                      <p:nvPicPr>
                        <p:cNvPr id="10243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297963" y="5164034"/>
                          <a:ext cx="163313" cy="164741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" name="Object 13">
              <a:extLst>
                <a:ext uri="{FF2B5EF4-FFF2-40B4-BE49-F238E27FC236}">
                  <a16:creationId xmlns:a16="http://schemas.microsoft.com/office/drawing/2014/main" id="{B6647A35-E1CD-C80A-966D-4C489B2F82A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07938651"/>
                </p:ext>
              </p:extLst>
            </p:nvPr>
          </p:nvGraphicFramePr>
          <p:xfrm>
            <a:off x="8649165" y="4255400"/>
            <a:ext cx="163313" cy="1493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96" name="Equation" r:id="rId13" imgW="126720" imgH="126720" progId="Equation.DSMT4">
                    <p:embed/>
                  </p:oleObj>
                </mc:Choice>
                <mc:Fallback>
                  <p:oleObj name="Equation" r:id="rId13" imgW="126720" imgH="126720" progId="Equation.DSMT4">
                    <p:embed/>
                    <p:pic>
                      <p:nvPicPr>
                        <p:cNvPr id="10244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49165" y="4255400"/>
                          <a:ext cx="163313" cy="14939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" name="Object 21">
              <a:extLst>
                <a:ext uri="{FF2B5EF4-FFF2-40B4-BE49-F238E27FC236}">
                  <a16:creationId xmlns:a16="http://schemas.microsoft.com/office/drawing/2014/main" id="{7C67096C-9CC2-172D-9445-B211D500CF9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7196093"/>
                </p:ext>
              </p:extLst>
            </p:nvPr>
          </p:nvGraphicFramePr>
          <p:xfrm>
            <a:off x="8032828" y="4998270"/>
            <a:ext cx="411637" cy="2118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97" name="Equation" r:id="rId15" imgW="368280" imgH="203040" progId="Equation.DSMT4">
                    <p:embed/>
                  </p:oleObj>
                </mc:Choice>
                <mc:Fallback>
                  <p:oleObj name="Equation" r:id="rId15" imgW="368280" imgH="203040" progId="Equation.DSMT4">
                    <p:embed/>
                    <p:pic>
                      <p:nvPicPr>
                        <p:cNvPr id="10245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032828" y="4998270"/>
                          <a:ext cx="411637" cy="21181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" name="Line 22">
              <a:extLst>
                <a:ext uri="{FF2B5EF4-FFF2-40B4-BE49-F238E27FC236}">
                  <a16:creationId xmlns:a16="http://schemas.microsoft.com/office/drawing/2014/main" id="{A89DB4E4-2B46-28B7-0E7E-7E718D727924}"/>
                </a:ext>
              </a:extLst>
            </p:cNvPr>
            <p:cNvSpPr>
              <a:spLocks noChangeShapeType="1"/>
            </p:cNvSpPr>
            <p:nvPr/>
          </p:nvSpPr>
          <p:spPr bwMode="auto">
            <a:xfrm rot="896160" flipH="1">
              <a:off x="9387429" y="4763272"/>
              <a:ext cx="196870" cy="189299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23">
              <a:extLst>
                <a:ext uri="{FF2B5EF4-FFF2-40B4-BE49-F238E27FC236}">
                  <a16:creationId xmlns:a16="http://schemas.microsoft.com/office/drawing/2014/main" id="{B35FD664-B4A9-0AC2-44E4-8B124548F2C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903083">
              <a:off x="9556334" y="4645253"/>
              <a:ext cx="242732" cy="212833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24">
              <a:extLst>
                <a:ext uri="{FF2B5EF4-FFF2-40B4-BE49-F238E27FC236}">
                  <a16:creationId xmlns:a16="http://schemas.microsoft.com/office/drawing/2014/main" id="{12DE0D54-D36E-6F5A-7250-08C58805CBE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903083">
              <a:off x="9520539" y="4661625"/>
              <a:ext cx="242732" cy="212833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25">
              <a:extLst>
                <a:ext uri="{FF2B5EF4-FFF2-40B4-BE49-F238E27FC236}">
                  <a16:creationId xmlns:a16="http://schemas.microsoft.com/office/drawing/2014/main" id="{BBC9ED4B-7407-FDC1-F402-DF5D0C067103}"/>
                </a:ext>
              </a:extLst>
            </p:cNvPr>
            <p:cNvSpPr>
              <a:spLocks noChangeShapeType="1"/>
            </p:cNvSpPr>
            <p:nvPr/>
          </p:nvSpPr>
          <p:spPr bwMode="auto">
            <a:xfrm rot="903083">
              <a:off x="9484745" y="4677997"/>
              <a:ext cx="242732" cy="212833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4" name="Object 27">
              <a:extLst>
                <a:ext uri="{FF2B5EF4-FFF2-40B4-BE49-F238E27FC236}">
                  <a16:creationId xmlns:a16="http://schemas.microsoft.com/office/drawing/2014/main" id="{E2C85A1E-BA64-031E-F658-02649353A55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82578782"/>
                </p:ext>
              </p:extLst>
            </p:nvPr>
          </p:nvGraphicFramePr>
          <p:xfrm>
            <a:off x="9994817" y="4744507"/>
            <a:ext cx="431772" cy="3243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98" name="Equation" r:id="rId25" imgW="291960" imgH="241200" progId="Equation.DSMT4">
                    <p:embed/>
                  </p:oleObj>
                </mc:Choice>
                <mc:Fallback>
                  <p:oleObj name="Equation" r:id="rId25" imgW="291960" imgH="241200" progId="Equation.DSMT4">
                    <p:embed/>
                    <p:pic>
                      <p:nvPicPr>
                        <p:cNvPr id="10246" name="Object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994817" y="4744507"/>
                          <a:ext cx="431772" cy="324366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A8D3F4A1-B8FE-14A6-5986-0B105AB22F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61895" y="5258172"/>
              <a:ext cx="4323312" cy="517758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Line 35">
              <a:extLst>
                <a:ext uri="{FF2B5EF4-FFF2-40B4-BE49-F238E27FC236}">
                  <a16:creationId xmlns:a16="http://schemas.microsoft.com/office/drawing/2014/main" id="{2662060C-1B82-4614-8AB7-40BF4E0710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18764" y="5248963"/>
              <a:ext cx="27964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7" name="Object 37">
              <a:extLst>
                <a:ext uri="{FF2B5EF4-FFF2-40B4-BE49-F238E27FC236}">
                  <a16:creationId xmlns:a16="http://schemas.microsoft.com/office/drawing/2014/main" id="{2D1639D4-F8C4-7EE3-C060-C091666C5DB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71153297"/>
                </p:ext>
              </p:extLst>
            </p:nvPr>
          </p:nvGraphicFramePr>
          <p:xfrm>
            <a:off x="10450080" y="4293260"/>
            <a:ext cx="210293" cy="2844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99" name="Equation" r:id="rId19" imgW="152280" imgH="228600" progId="Equation.DSMT4">
                    <p:embed/>
                  </p:oleObj>
                </mc:Choice>
                <mc:Fallback>
                  <p:oleObj name="Equation" r:id="rId19" imgW="152280" imgH="228600" progId="Equation.DSMT4">
                    <p:embed/>
                    <p:pic>
                      <p:nvPicPr>
                        <p:cNvPr id="10247" name="Object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450080" y="4293260"/>
                          <a:ext cx="210293" cy="28446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8" name="Line 38">
              <a:extLst>
                <a:ext uri="{FF2B5EF4-FFF2-40B4-BE49-F238E27FC236}">
                  <a16:creationId xmlns:a16="http://schemas.microsoft.com/office/drawing/2014/main" id="{8450573B-35C7-AD33-66EB-8E77A3B346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724110" y="4466187"/>
              <a:ext cx="0" cy="761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>
              <a:extLst>
                <a:ext uri="{FF2B5EF4-FFF2-40B4-BE49-F238E27FC236}">
                  <a16:creationId xmlns:a16="http://schemas.microsoft.com/office/drawing/2014/main" id="{9F3EE418-884F-A9D6-42E3-3682E56991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63035" y="5252032"/>
              <a:ext cx="385910" cy="4093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Text Box 49">
              <a:extLst>
                <a:ext uri="{FF2B5EF4-FFF2-40B4-BE49-F238E27FC236}">
                  <a16:creationId xmlns:a16="http://schemas.microsoft.com/office/drawing/2014/main" id="{071B145C-4C78-4243-1F64-513DF3E42E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96668" y="4863926"/>
              <a:ext cx="131157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0" dirty="0"/>
                <a:t>Infinite substrate</a:t>
              </a:r>
            </a:p>
          </p:txBody>
        </p:sp>
        <p:cxnSp>
          <p:nvCxnSpPr>
            <p:cNvPr id="41" name="Straight Connector 30">
              <a:extLst>
                <a:ext uri="{FF2B5EF4-FFF2-40B4-BE49-F238E27FC236}">
                  <a16:creationId xmlns:a16="http://schemas.microsoft.com/office/drawing/2014/main" id="{A3E73207-FC84-1126-2C67-F60562331A5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558539" y="5795370"/>
              <a:ext cx="4327786" cy="0"/>
            </a:xfrm>
            <a:prstGeom prst="line">
              <a:avLst/>
            </a:prstGeom>
            <a:noFill/>
            <a:ln w="57150" algn="ctr">
              <a:solidFill>
                <a:srgbClr val="FFCC66"/>
              </a:solidFill>
              <a:round/>
              <a:headEnd/>
              <a:tailEnd/>
            </a:ln>
          </p:spPr>
        </p:cxnSp>
        <p:graphicFrame>
          <p:nvGraphicFramePr>
            <p:cNvPr id="42" name="Object 31">
              <a:extLst>
                <a:ext uri="{FF2B5EF4-FFF2-40B4-BE49-F238E27FC236}">
                  <a16:creationId xmlns:a16="http://schemas.microsoft.com/office/drawing/2014/main" id="{205C8EB9-2298-BF52-E9B3-50327E92A75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53942844"/>
                </p:ext>
              </p:extLst>
            </p:nvPr>
          </p:nvGraphicFramePr>
          <p:xfrm>
            <a:off x="7554812" y="5430534"/>
            <a:ext cx="2911664" cy="2517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00" name="Equation" r:id="rId21" imgW="2831760" imgH="266400" progId="Equation.DSMT4">
                    <p:embed/>
                  </p:oleObj>
                </mc:Choice>
                <mc:Fallback>
                  <p:oleObj name="Equation" r:id="rId21" imgW="2831760" imgH="266400" progId="Equation.DSMT4">
                    <p:embed/>
                    <p:pic>
                      <p:nvPicPr>
                        <p:cNvPr id="10248" name="Object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54812" y="5430534"/>
                          <a:ext cx="2911664" cy="251716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3" name="Text Box 44">
              <a:extLst>
                <a:ext uri="{FF2B5EF4-FFF2-40B4-BE49-F238E27FC236}">
                  <a16:creationId xmlns:a16="http://schemas.microsoft.com/office/drawing/2014/main" id="{733FFDEE-1283-F9D3-BB68-DEFF2234E1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115577" y="4321750"/>
              <a:ext cx="2872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 dirty="0">
                  <a:solidFill>
                    <a:srgbClr val="0000FF"/>
                  </a:solidFill>
                </a:rPr>
                <a:t>X</a:t>
              </a:r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771BCA79-5095-BC3D-4571-79AF3662E7DA}"/>
                </a:ext>
              </a:extLst>
            </p:cNvPr>
            <p:cNvSpPr/>
            <p:nvPr/>
          </p:nvSpPr>
          <p:spPr bwMode="auto">
            <a:xfrm>
              <a:off x="10183038" y="4389321"/>
              <a:ext cx="149055" cy="136351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noFill/>
                <a:effectLst/>
                <a:latin typeface="Arial" charset="0"/>
              </a:endParaRPr>
            </a:p>
          </p:txBody>
        </p:sp>
        <p:sp>
          <p:nvSpPr>
            <p:cNvPr id="46" name="Oval 49">
              <a:extLst>
                <a:ext uri="{FF2B5EF4-FFF2-40B4-BE49-F238E27FC236}">
                  <a16:creationId xmlns:a16="http://schemas.microsoft.com/office/drawing/2014/main" id="{C6EAA6A2-0047-D573-7B48-54E0454DC4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5561" y="4554858"/>
              <a:ext cx="148771" cy="136091"/>
            </a:xfrm>
            <a:prstGeom prst="ellipse">
              <a:avLst/>
            </a:prstGeom>
            <a:noFill/>
            <a:ln w="12700">
              <a:solidFill>
                <a:srgbClr val="FF99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Text Box 50">
              <a:extLst>
                <a:ext uri="{FF2B5EF4-FFF2-40B4-BE49-F238E27FC236}">
                  <a16:creationId xmlns:a16="http://schemas.microsoft.com/office/drawing/2014/main" id="{1336B40B-AF47-FBD7-FCFA-5FE0EEAAC0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807648" y="4486349"/>
              <a:ext cx="2872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 dirty="0">
                  <a:solidFill>
                    <a:srgbClr val="FF9933"/>
                  </a:solidFill>
                </a:rPr>
                <a:t>X</a:t>
              </a:r>
            </a:p>
          </p:txBody>
        </p:sp>
        <p:sp>
          <p:nvSpPr>
            <p:cNvPr id="65" name="Line 38">
              <a:extLst>
                <a:ext uri="{FF2B5EF4-FFF2-40B4-BE49-F238E27FC236}">
                  <a16:creationId xmlns:a16="http://schemas.microsoft.com/office/drawing/2014/main" id="{B62A295F-15DC-E26E-13FD-713D92063C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124495" y="5241654"/>
              <a:ext cx="0" cy="5114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66" name="Object 6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90735019"/>
                </p:ext>
              </p:extLst>
            </p:nvPr>
          </p:nvGraphicFramePr>
          <p:xfrm>
            <a:off x="6897687" y="5388292"/>
            <a:ext cx="169863" cy="2378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01" name="Equation" r:id="rId26" imgW="126720" imgH="177480" progId="Equation.DSMT4">
                    <p:embed/>
                  </p:oleObj>
                </mc:Choice>
                <mc:Fallback>
                  <p:oleObj name="Equation" r:id="rId26" imgW="126720" imgH="177480" progId="Equation.DSMT4">
                    <p:embed/>
                    <p:pic>
                      <p:nvPicPr>
                        <p:cNvPr id="2" name="Object 1"/>
                        <p:cNvPicPr/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6897687" y="5388292"/>
                          <a:ext cx="169863" cy="23780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" name="TextBox 4"/>
          <p:cNvSpPr txBox="1"/>
          <p:nvPr/>
        </p:nvSpPr>
        <p:spPr>
          <a:xfrm>
            <a:off x="4225708" y="1323975"/>
            <a:ext cx="6222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0" dirty="0">
                <a:solidFill>
                  <a:srgbClr val="FF0000"/>
                </a:solidFill>
              </a:rPr>
              <a:t>TM</a:t>
            </a:r>
            <a:r>
              <a:rPr lang="en-US" sz="2000" b="0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208447" y="4057650"/>
            <a:ext cx="580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0" dirty="0">
                <a:solidFill>
                  <a:srgbClr val="FF0000"/>
                </a:solidFill>
              </a:rPr>
              <a:t>TE</a:t>
            </a:r>
            <a:r>
              <a:rPr lang="en-US" sz="2000" b="0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492250" y="188914"/>
            <a:ext cx="9239250" cy="547686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Transverse Equivalent Network (TEN)</a:t>
            </a:r>
          </a:p>
        </p:txBody>
      </p:sp>
      <p:sp>
        <p:nvSpPr>
          <p:cNvPr id="14356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57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58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59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47" name="Group 46"/>
          <p:cNvGrpSpPr/>
          <p:nvPr/>
        </p:nvGrpSpPr>
        <p:grpSpPr>
          <a:xfrm>
            <a:off x="1554163" y="3192463"/>
            <a:ext cx="3116262" cy="3255962"/>
            <a:chOff x="804863" y="3313113"/>
            <a:chExt cx="3116262" cy="3255962"/>
          </a:xfrm>
        </p:grpSpPr>
        <p:graphicFrame>
          <p:nvGraphicFramePr>
            <p:cNvPr id="14338" name="Object 8"/>
            <p:cNvGraphicFramePr>
              <a:graphicFrameLocks noChangeAspect="1"/>
            </p:cNvGraphicFramePr>
            <p:nvPr/>
          </p:nvGraphicFramePr>
          <p:xfrm>
            <a:off x="1811338" y="6175375"/>
            <a:ext cx="280987" cy="393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08" name="Equation" r:id="rId3" imgW="126720" imgH="177480" progId="Equation.DSMT4">
                    <p:embed/>
                  </p:oleObj>
                </mc:Choice>
                <mc:Fallback>
                  <p:oleObj name="Equation" r:id="rId3" imgW="126720" imgH="17748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11338" y="6175375"/>
                          <a:ext cx="280987" cy="3937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39" name="Object 9"/>
            <p:cNvGraphicFramePr>
              <a:graphicFrameLocks noChangeAspect="1"/>
            </p:cNvGraphicFramePr>
            <p:nvPr/>
          </p:nvGraphicFramePr>
          <p:xfrm>
            <a:off x="2097088" y="3313113"/>
            <a:ext cx="242887" cy="2428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09" name="Equation" r:id="rId5" imgW="126720" imgH="126720" progId="Equation.DSMT4">
                    <p:embed/>
                  </p:oleObj>
                </mc:Choice>
                <mc:Fallback>
                  <p:oleObj name="Equation" r:id="rId5" imgW="126720" imgH="12672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97088" y="3313113"/>
                          <a:ext cx="242887" cy="2428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360" name="Rectangle 17"/>
            <p:cNvSpPr>
              <a:spLocks noChangeArrowheads="1"/>
            </p:cNvSpPr>
            <p:nvPr/>
          </p:nvSpPr>
          <p:spPr bwMode="auto">
            <a:xfrm>
              <a:off x="804863" y="5368925"/>
              <a:ext cx="3081337" cy="40957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1" name="Line 21"/>
            <p:cNvSpPr>
              <a:spLocks noChangeShapeType="1"/>
            </p:cNvSpPr>
            <p:nvPr/>
          </p:nvSpPr>
          <p:spPr bwMode="auto">
            <a:xfrm flipV="1">
              <a:off x="1727200" y="5856288"/>
              <a:ext cx="439738" cy="48101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2" name="Rectangle 25"/>
            <p:cNvSpPr>
              <a:spLocks noChangeArrowheads="1"/>
            </p:cNvSpPr>
            <p:nvPr/>
          </p:nvSpPr>
          <p:spPr bwMode="auto">
            <a:xfrm>
              <a:off x="804863" y="4962525"/>
              <a:ext cx="3081337" cy="409575"/>
            </a:xfrm>
            <a:prstGeom prst="rect">
              <a:avLst/>
            </a:prstGeom>
            <a:solidFill>
              <a:srgbClr val="B2B2B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3" name="Rectangle 26"/>
            <p:cNvSpPr>
              <a:spLocks noChangeArrowheads="1"/>
            </p:cNvSpPr>
            <p:nvPr/>
          </p:nvSpPr>
          <p:spPr bwMode="auto">
            <a:xfrm>
              <a:off x="804863" y="4594225"/>
              <a:ext cx="3081337" cy="409575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4340" name="Object 28"/>
            <p:cNvGraphicFramePr>
              <a:graphicFrameLocks noChangeAspect="1"/>
            </p:cNvGraphicFramePr>
            <p:nvPr/>
          </p:nvGraphicFramePr>
          <p:xfrm>
            <a:off x="3590925" y="5854700"/>
            <a:ext cx="33020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10" name="Equation" r:id="rId7" imgW="164880" imgH="228600" progId="Equation.DSMT4">
                    <p:embed/>
                  </p:oleObj>
                </mc:Choice>
                <mc:Fallback>
                  <p:oleObj name="Equation" r:id="rId7" imgW="164880" imgH="228600" progId="Equation.DSMT4">
                    <p:embed/>
                    <p:pic>
                      <p:nvPicPr>
                        <p:cNvPr id="0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90925" y="5854700"/>
                          <a:ext cx="330200" cy="457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41" name="Object 29"/>
            <p:cNvGraphicFramePr>
              <a:graphicFrameLocks noChangeAspect="1"/>
            </p:cNvGraphicFramePr>
            <p:nvPr/>
          </p:nvGraphicFramePr>
          <p:xfrm>
            <a:off x="3527425" y="4064000"/>
            <a:ext cx="33020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11" name="Equation" r:id="rId9" imgW="164880" imgH="228600" progId="Equation.DSMT4">
                    <p:embed/>
                  </p:oleObj>
                </mc:Choice>
                <mc:Fallback>
                  <p:oleObj name="Equation" r:id="rId9" imgW="164880" imgH="228600" progId="Equation.DSMT4">
                    <p:embed/>
                    <p:pic>
                      <p:nvPicPr>
                        <p:cNvPr id="0" name="Object 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27425" y="4064000"/>
                          <a:ext cx="330200" cy="457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42" name="Object 30"/>
            <p:cNvGraphicFramePr>
              <a:graphicFrameLocks noChangeAspect="1"/>
            </p:cNvGraphicFramePr>
            <p:nvPr/>
          </p:nvGraphicFramePr>
          <p:xfrm>
            <a:off x="3540125" y="5372100"/>
            <a:ext cx="30480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12" name="Equation" r:id="rId11" imgW="152280" imgH="228600" progId="Equation.DSMT4">
                    <p:embed/>
                  </p:oleObj>
                </mc:Choice>
                <mc:Fallback>
                  <p:oleObj name="Equation" r:id="rId11" imgW="152280" imgH="228600" progId="Equation.DSMT4">
                    <p:embed/>
                    <p:pic>
                      <p:nvPicPr>
                        <p:cNvPr id="0" name="Object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40125" y="5372100"/>
                          <a:ext cx="304800" cy="457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43" name="Object 31"/>
            <p:cNvGraphicFramePr>
              <a:graphicFrameLocks noChangeAspect="1"/>
            </p:cNvGraphicFramePr>
            <p:nvPr/>
          </p:nvGraphicFramePr>
          <p:xfrm>
            <a:off x="3540125" y="4953000"/>
            <a:ext cx="33020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13" name="Equation" r:id="rId13" imgW="164880" imgH="228600" progId="Equation.DSMT4">
                    <p:embed/>
                  </p:oleObj>
                </mc:Choice>
                <mc:Fallback>
                  <p:oleObj name="Equation" r:id="rId13" imgW="164880" imgH="228600" progId="Equation.DSMT4">
                    <p:embed/>
                    <p:pic>
                      <p:nvPicPr>
                        <p:cNvPr id="0" name="Object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40125" y="4953000"/>
                          <a:ext cx="330200" cy="457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44" name="Object 32"/>
            <p:cNvGraphicFramePr>
              <a:graphicFrameLocks noChangeAspect="1"/>
            </p:cNvGraphicFramePr>
            <p:nvPr/>
          </p:nvGraphicFramePr>
          <p:xfrm>
            <a:off x="3540125" y="4559300"/>
            <a:ext cx="33020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14" name="Equation" r:id="rId15" imgW="164880" imgH="228600" progId="Equation.DSMT4">
                    <p:embed/>
                  </p:oleObj>
                </mc:Choice>
                <mc:Fallback>
                  <p:oleObj name="Equation" r:id="rId15" imgW="164880" imgH="228600" progId="Equation.DSMT4">
                    <p:embed/>
                    <p:pic>
                      <p:nvPicPr>
                        <p:cNvPr id="0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40125" y="4559300"/>
                          <a:ext cx="330200" cy="457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364" name="Line 33"/>
            <p:cNvSpPr>
              <a:spLocks noChangeShapeType="1"/>
            </p:cNvSpPr>
            <p:nvPr/>
          </p:nvSpPr>
          <p:spPr bwMode="auto">
            <a:xfrm flipV="1">
              <a:off x="2197100" y="3733800"/>
              <a:ext cx="0" cy="469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5" name="Line 35"/>
            <p:cNvSpPr>
              <a:spLocks noChangeShapeType="1"/>
            </p:cNvSpPr>
            <p:nvPr/>
          </p:nvSpPr>
          <p:spPr bwMode="auto">
            <a:xfrm>
              <a:off x="2197100" y="4267200"/>
              <a:ext cx="0" cy="2095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6" name="Line 36"/>
            <p:cNvSpPr>
              <a:spLocks noChangeShapeType="1"/>
            </p:cNvSpPr>
            <p:nvPr/>
          </p:nvSpPr>
          <p:spPr bwMode="auto">
            <a:xfrm flipV="1">
              <a:off x="2235200" y="4078288"/>
              <a:ext cx="439738" cy="48101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7" name="Freeform 37"/>
            <p:cNvSpPr>
              <a:spLocks/>
            </p:cNvSpPr>
            <p:nvPr/>
          </p:nvSpPr>
          <p:spPr bwMode="auto">
            <a:xfrm>
              <a:off x="2019300" y="6070600"/>
              <a:ext cx="165100" cy="90488"/>
            </a:xfrm>
            <a:custGeom>
              <a:avLst/>
              <a:gdLst>
                <a:gd name="T0" fmla="*/ 0 w 104"/>
                <a:gd name="T1" fmla="*/ 0 h 57"/>
                <a:gd name="T2" fmla="*/ 2147483647 w 104"/>
                <a:gd name="T3" fmla="*/ 2147483647 h 57"/>
                <a:gd name="T4" fmla="*/ 2147483647 w 104"/>
                <a:gd name="T5" fmla="*/ 2147483647 h 57"/>
                <a:gd name="T6" fmla="*/ 0 60000 65536"/>
                <a:gd name="T7" fmla="*/ 0 60000 65536"/>
                <a:gd name="T8" fmla="*/ 0 60000 65536"/>
                <a:gd name="T9" fmla="*/ 0 w 104"/>
                <a:gd name="T10" fmla="*/ 0 h 57"/>
                <a:gd name="T11" fmla="*/ 104 w 104"/>
                <a:gd name="T12" fmla="*/ 57 h 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4" h="57">
                  <a:moveTo>
                    <a:pt x="0" y="0"/>
                  </a:moveTo>
                  <a:cubicBezTo>
                    <a:pt x="15" y="19"/>
                    <a:pt x="31" y="39"/>
                    <a:pt x="48" y="48"/>
                  </a:cubicBezTo>
                  <a:cubicBezTo>
                    <a:pt x="65" y="57"/>
                    <a:pt x="84" y="56"/>
                    <a:pt x="104" y="5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8" name="Freeform 38"/>
            <p:cNvSpPr>
              <a:spLocks/>
            </p:cNvSpPr>
            <p:nvPr/>
          </p:nvSpPr>
          <p:spPr bwMode="auto">
            <a:xfrm rot="3980868" flipV="1">
              <a:off x="2221707" y="4280694"/>
              <a:ext cx="165100" cy="90487"/>
            </a:xfrm>
            <a:custGeom>
              <a:avLst/>
              <a:gdLst>
                <a:gd name="T0" fmla="*/ 0 w 104"/>
                <a:gd name="T1" fmla="*/ 0 h 57"/>
                <a:gd name="T2" fmla="*/ 2147483647 w 104"/>
                <a:gd name="T3" fmla="*/ 2147483647 h 57"/>
                <a:gd name="T4" fmla="*/ 2147483647 w 104"/>
                <a:gd name="T5" fmla="*/ 2147483647 h 57"/>
                <a:gd name="T6" fmla="*/ 0 60000 65536"/>
                <a:gd name="T7" fmla="*/ 0 60000 65536"/>
                <a:gd name="T8" fmla="*/ 0 60000 65536"/>
                <a:gd name="T9" fmla="*/ 0 w 104"/>
                <a:gd name="T10" fmla="*/ 0 h 57"/>
                <a:gd name="T11" fmla="*/ 104 w 104"/>
                <a:gd name="T12" fmla="*/ 57 h 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4" h="57">
                  <a:moveTo>
                    <a:pt x="0" y="0"/>
                  </a:moveTo>
                  <a:cubicBezTo>
                    <a:pt x="15" y="19"/>
                    <a:pt x="31" y="39"/>
                    <a:pt x="48" y="48"/>
                  </a:cubicBezTo>
                  <a:cubicBezTo>
                    <a:pt x="65" y="57"/>
                    <a:pt x="84" y="56"/>
                    <a:pt x="104" y="5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4345" name="Object 39"/>
            <p:cNvGraphicFramePr>
              <a:graphicFrameLocks noChangeAspect="1"/>
            </p:cNvGraphicFramePr>
            <p:nvPr/>
          </p:nvGraphicFramePr>
          <p:xfrm>
            <a:off x="2268538" y="3849688"/>
            <a:ext cx="242887" cy="3397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15" name="Equation" r:id="rId17" imgW="126720" imgH="177480" progId="Equation.DSMT4">
                    <p:embed/>
                  </p:oleObj>
                </mc:Choice>
                <mc:Fallback>
                  <p:oleObj name="Equation" r:id="rId17" imgW="126720" imgH="177480" progId="Equation.DSMT4">
                    <p:embed/>
                    <p:pic>
                      <p:nvPicPr>
                        <p:cNvPr id="0" name="Object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68538" y="3849688"/>
                          <a:ext cx="242887" cy="3397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380" name="AutoShape 57"/>
          <p:cNvSpPr>
            <a:spLocks noChangeArrowheads="1"/>
          </p:cNvSpPr>
          <p:nvPr/>
        </p:nvSpPr>
        <p:spPr bwMode="auto">
          <a:xfrm>
            <a:off x="6146800" y="4933950"/>
            <a:ext cx="571500" cy="317500"/>
          </a:xfrm>
          <a:prstGeom prst="leftRightArrow">
            <a:avLst>
              <a:gd name="adj1" fmla="val 50000"/>
              <a:gd name="adj2" fmla="val 36000"/>
            </a:avLst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4352" name="Object 58"/>
          <p:cNvGraphicFramePr>
            <a:graphicFrameLocks noChangeAspect="1"/>
          </p:cNvGraphicFramePr>
          <p:nvPr/>
        </p:nvGraphicFramePr>
        <p:xfrm>
          <a:off x="4256088" y="1101725"/>
          <a:ext cx="3517900" cy="103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6" name="Equation" r:id="rId19" imgW="1650960" imgH="482400" progId="Equation.DSMT4">
                  <p:embed/>
                </p:oleObj>
              </mc:Choice>
              <mc:Fallback>
                <p:oleObj name="Equation" r:id="rId19" imgW="1650960" imgH="482400" progId="Equation.DSMT4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6088" y="1101725"/>
                        <a:ext cx="3517900" cy="1030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3" name="Object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5406705"/>
              </p:ext>
            </p:extLst>
          </p:nvPr>
        </p:nvGraphicFramePr>
        <p:xfrm>
          <a:off x="4889500" y="2389188"/>
          <a:ext cx="2381250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7" name="Equation" r:id="rId21" imgW="1180800" imgH="253800" progId="Equation.DSMT4">
                  <p:embed/>
                </p:oleObj>
              </mc:Choice>
              <mc:Fallback>
                <p:oleObj name="Equation" r:id="rId21" imgW="1180800" imgH="253800" progId="Equation.DSMT4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500" y="2389188"/>
                        <a:ext cx="2381250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Slide Number Placeholder 4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7A76FE49-A4E3-4108-A657-2FE17CEB6D9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C141A799-7E43-17B8-4512-4C457D0EC31E}"/>
              </a:ext>
            </a:extLst>
          </p:cNvPr>
          <p:cNvGrpSpPr/>
          <p:nvPr/>
        </p:nvGrpSpPr>
        <p:grpSpPr>
          <a:xfrm>
            <a:off x="8599059" y="2754314"/>
            <a:ext cx="1338691" cy="3589337"/>
            <a:chOff x="7760859" y="2913064"/>
            <a:chExt cx="1338691" cy="3589337"/>
          </a:xfrm>
        </p:grpSpPr>
        <p:sp>
          <p:nvSpPr>
            <p:cNvPr id="14369" name="Line 40"/>
            <p:cNvSpPr>
              <a:spLocks noChangeShapeType="1"/>
            </p:cNvSpPr>
            <p:nvPr/>
          </p:nvSpPr>
          <p:spPr bwMode="auto">
            <a:xfrm>
              <a:off x="8211498" y="3908757"/>
              <a:ext cx="0" cy="25146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0" name="Oval 41"/>
            <p:cNvSpPr>
              <a:spLocks noChangeArrowheads="1"/>
            </p:cNvSpPr>
            <p:nvPr/>
          </p:nvSpPr>
          <p:spPr bwMode="auto">
            <a:xfrm>
              <a:off x="8159750" y="4495801"/>
              <a:ext cx="101600" cy="88900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1" name="Oval 42"/>
            <p:cNvSpPr>
              <a:spLocks noChangeArrowheads="1"/>
            </p:cNvSpPr>
            <p:nvPr/>
          </p:nvSpPr>
          <p:spPr bwMode="auto">
            <a:xfrm>
              <a:off x="8159750" y="4889501"/>
              <a:ext cx="101600" cy="88900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2" name="Oval 43"/>
            <p:cNvSpPr>
              <a:spLocks noChangeArrowheads="1"/>
            </p:cNvSpPr>
            <p:nvPr/>
          </p:nvSpPr>
          <p:spPr bwMode="auto">
            <a:xfrm>
              <a:off x="8159750" y="5270501"/>
              <a:ext cx="101600" cy="88900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3" name="Oval 44"/>
            <p:cNvSpPr>
              <a:spLocks noChangeArrowheads="1"/>
            </p:cNvSpPr>
            <p:nvPr/>
          </p:nvSpPr>
          <p:spPr bwMode="auto">
            <a:xfrm>
              <a:off x="8159750" y="5715001"/>
              <a:ext cx="101600" cy="88900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4" name="Line 45"/>
            <p:cNvSpPr>
              <a:spLocks noChangeShapeType="1"/>
            </p:cNvSpPr>
            <p:nvPr/>
          </p:nvSpPr>
          <p:spPr bwMode="auto">
            <a:xfrm>
              <a:off x="9048750" y="3924301"/>
              <a:ext cx="0" cy="25781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5" name="Oval 46"/>
            <p:cNvSpPr>
              <a:spLocks noChangeArrowheads="1"/>
            </p:cNvSpPr>
            <p:nvPr/>
          </p:nvSpPr>
          <p:spPr bwMode="auto">
            <a:xfrm>
              <a:off x="8997950" y="4508501"/>
              <a:ext cx="101600" cy="88900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6" name="Oval 47"/>
            <p:cNvSpPr>
              <a:spLocks noChangeArrowheads="1"/>
            </p:cNvSpPr>
            <p:nvPr/>
          </p:nvSpPr>
          <p:spPr bwMode="auto">
            <a:xfrm>
              <a:off x="8997950" y="4902201"/>
              <a:ext cx="101600" cy="88900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7" name="Oval 48"/>
            <p:cNvSpPr>
              <a:spLocks noChangeArrowheads="1"/>
            </p:cNvSpPr>
            <p:nvPr/>
          </p:nvSpPr>
          <p:spPr bwMode="auto">
            <a:xfrm>
              <a:off x="8997950" y="5283201"/>
              <a:ext cx="101600" cy="88900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8" name="Oval 49"/>
            <p:cNvSpPr>
              <a:spLocks noChangeArrowheads="1"/>
            </p:cNvSpPr>
            <p:nvPr/>
          </p:nvSpPr>
          <p:spPr bwMode="auto">
            <a:xfrm>
              <a:off x="8997950" y="5727701"/>
              <a:ext cx="101600" cy="88900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4346" name="Object 5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04161631"/>
                </p:ext>
              </p:extLst>
            </p:nvPr>
          </p:nvGraphicFramePr>
          <p:xfrm>
            <a:off x="8493125" y="2913064"/>
            <a:ext cx="254000" cy="254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18" name="Equation" r:id="rId23" imgW="126720" imgH="126720" progId="Equation.DSMT4">
                    <p:embed/>
                  </p:oleObj>
                </mc:Choice>
                <mc:Fallback>
                  <p:oleObj name="Equation" r:id="rId23" imgW="126720" imgH="126720" progId="Equation.DSMT4">
                    <p:embed/>
                    <p:pic>
                      <p:nvPicPr>
                        <p:cNvPr id="0" name="Object 5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93125" y="2913064"/>
                          <a:ext cx="254000" cy="254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379" name="Line 51"/>
            <p:cNvSpPr>
              <a:spLocks noChangeShapeType="1"/>
            </p:cNvSpPr>
            <p:nvPr/>
          </p:nvSpPr>
          <p:spPr bwMode="auto">
            <a:xfrm flipV="1">
              <a:off x="8591550" y="3305176"/>
              <a:ext cx="0" cy="469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4347" name="Object 5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98378936"/>
                </p:ext>
              </p:extLst>
            </p:nvPr>
          </p:nvGraphicFramePr>
          <p:xfrm>
            <a:off x="8472488" y="5353051"/>
            <a:ext cx="376237" cy="482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19" name="Equation" r:id="rId24" imgW="177480" imgH="228600" progId="Equation.DSMT4">
                    <p:embed/>
                  </p:oleObj>
                </mc:Choice>
                <mc:Fallback>
                  <p:oleObj name="Equation" r:id="rId24" imgW="177480" imgH="228600" progId="Equation.DSMT4">
                    <p:embed/>
                    <p:pic>
                      <p:nvPicPr>
                        <p:cNvPr id="0" name="Object 5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72488" y="5353051"/>
                          <a:ext cx="376237" cy="482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48" name="Object 5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43338799"/>
                </p:ext>
              </p:extLst>
            </p:nvPr>
          </p:nvGraphicFramePr>
          <p:xfrm>
            <a:off x="8472488" y="5924551"/>
            <a:ext cx="403225" cy="482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20" name="Equation" r:id="rId26" imgW="190440" imgH="228600" progId="Equation.DSMT4">
                    <p:embed/>
                  </p:oleObj>
                </mc:Choice>
                <mc:Fallback>
                  <p:oleObj name="Equation" r:id="rId26" imgW="190440" imgH="228600" progId="Equation.DSMT4">
                    <p:embed/>
                    <p:pic>
                      <p:nvPicPr>
                        <p:cNvPr id="0" name="Object 5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72488" y="5924551"/>
                          <a:ext cx="403225" cy="482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49" name="Object 5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88878932"/>
                </p:ext>
              </p:extLst>
            </p:nvPr>
          </p:nvGraphicFramePr>
          <p:xfrm>
            <a:off x="8421688" y="3981451"/>
            <a:ext cx="403225" cy="482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21" name="Equation" r:id="rId28" imgW="190440" imgH="228600" progId="Equation.DSMT4">
                    <p:embed/>
                  </p:oleObj>
                </mc:Choice>
                <mc:Fallback>
                  <p:oleObj name="Equation" r:id="rId28" imgW="190440" imgH="228600" progId="Equation.DSMT4">
                    <p:embed/>
                    <p:pic>
                      <p:nvPicPr>
                        <p:cNvPr id="0" name="Object 5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21688" y="3981451"/>
                          <a:ext cx="403225" cy="482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50" name="Object 5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57460681"/>
                </p:ext>
              </p:extLst>
            </p:nvPr>
          </p:nvGraphicFramePr>
          <p:xfrm>
            <a:off x="8421688" y="4883151"/>
            <a:ext cx="403225" cy="482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22" name="Equation" r:id="rId30" imgW="190440" imgH="228600" progId="Equation.DSMT4">
                    <p:embed/>
                  </p:oleObj>
                </mc:Choice>
                <mc:Fallback>
                  <p:oleObj name="Equation" r:id="rId30" imgW="190440" imgH="228600" progId="Equation.DSMT4">
                    <p:embed/>
                    <p:pic>
                      <p:nvPicPr>
                        <p:cNvPr id="0" name="Object 5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21688" y="4883151"/>
                          <a:ext cx="403225" cy="482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51" name="Object 5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65949637"/>
                </p:ext>
              </p:extLst>
            </p:nvPr>
          </p:nvGraphicFramePr>
          <p:xfrm>
            <a:off x="8447088" y="4464051"/>
            <a:ext cx="376237" cy="482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23" name="Equation" r:id="rId32" imgW="177480" imgH="228600" progId="Equation.DSMT4">
                    <p:embed/>
                  </p:oleObj>
                </mc:Choice>
                <mc:Fallback>
                  <p:oleObj name="Equation" r:id="rId32" imgW="177480" imgH="228600" progId="Equation.DSMT4">
                    <p:embed/>
                    <p:pic>
                      <p:nvPicPr>
                        <p:cNvPr id="0" name="Object 5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47088" y="4464051"/>
                          <a:ext cx="376237" cy="482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4E850AA-53C5-DBCC-2A36-19EDD6BF22F0}"/>
                </a:ext>
              </a:extLst>
            </p:cNvPr>
            <p:cNvSpPr txBox="1"/>
            <p:nvPr/>
          </p:nvSpPr>
          <p:spPr>
            <a:xfrm>
              <a:off x="8163349" y="4197350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+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B8DA50A-A58A-F088-BD2F-C7CC3B447753}"/>
                </a:ext>
              </a:extLst>
            </p:cNvPr>
            <p:cNvSpPr txBox="1"/>
            <p:nvPr/>
          </p:nvSpPr>
          <p:spPr>
            <a:xfrm>
              <a:off x="8808828" y="4208335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-</a:t>
              </a:r>
            </a:p>
          </p:txBody>
        </p: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743D5D7E-322D-FB11-F133-EB549DF99263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8041845" y="4524632"/>
              <a:ext cx="0" cy="432487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aphicFrame>
          <p:nvGraphicFramePr>
            <p:cNvPr id="23" name="Object 22">
              <a:extLst>
                <a:ext uri="{FF2B5EF4-FFF2-40B4-BE49-F238E27FC236}">
                  <a16:creationId xmlns:a16="http://schemas.microsoft.com/office/drawing/2014/main" id="{D6A31229-07E1-22CF-FDAE-43291284B09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65059943"/>
                </p:ext>
              </p:extLst>
            </p:nvPr>
          </p:nvGraphicFramePr>
          <p:xfrm>
            <a:off x="7760859" y="4583629"/>
            <a:ext cx="235814" cy="3065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24" name="Equation" r:id="rId34" imgW="126720" imgH="164880" progId="Equation.DSMT4">
                    <p:embed/>
                  </p:oleObj>
                </mc:Choice>
                <mc:Fallback>
                  <p:oleObj name="Equation" r:id="rId34" imgW="126720" imgH="164880" progId="Equation.DSMT4">
                    <p:embed/>
                    <p:pic>
                      <p:nvPicPr>
                        <p:cNvPr id="23" name="Object 22">
                          <a:extLst>
                            <a:ext uri="{FF2B5EF4-FFF2-40B4-BE49-F238E27FC236}">
                              <a16:creationId xmlns:a16="http://schemas.microsoft.com/office/drawing/2014/main" id="{5539878E-9ABF-735F-0F1E-371F1EACC3EC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35"/>
                        <a:stretch>
                          <a:fillRect/>
                        </a:stretch>
                      </p:blipFill>
                      <p:spPr>
                        <a:xfrm>
                          <a:off x="7760859" y="4583629"/>
                          <a:ext cx="235814" cy="3065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" name="Object 23">
              <a:extLst>
                <a:ext uri="{FF2B5EF4-FFF2-40B4-BE49-F238E27FC236}">
                  <a16:creationId xmlns:a16="http://schemas.microsoft.com/office/drawing/2014/main" id="{56E6E52B-7B85-F155-274A-21DEAFF1034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37309838"/>
                </p:ext>
              </p:extLst>
            </p:nvPr>
          </p:nvGraphicFramePr>
          <p:xfrm>
            <a:off x="7889147" y="4084210"/>
            <a:ext cx="277126" cy="3233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25" name="Equation" r:id="rId36" imgW="152280" imgH="177480" progId="Equation.DSMT4">
                    <p:embed/>
                  </p:oleObj>
                </mc:Choice>
                <mc:Fallback>
                  <p:oleObj name="Equation" r:id="rId36" imgW="152280" imgH="177480" progId="Equation.DSMT4">
                    <p:embed/>
                    <p:pic>
                      <p:nvPicPr>
                        <p:cNvPr id="24" name="Object 23">
                          <a:extLst>
                            <a:ext uri="{FF2B5EF4-FFF2-40B4-BE49-F238E27FC236}">
                              <a16:creationId xmlns:a16="http://schemas.microsoft.com/office/drawing/2014/main" id="{1FADD9B6-95A1-A7A9-8D30-5507137B435E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37"/>
                        <a:stretch>
                          <a:fillRect/>
                        </a:stretch>
                      </p:blipFill>
                      <p:spPr>
                        <a:xfrm>
                          <a:off x="7889147" y="4084210"/>
                          <a:ext cx="277126" cy="32331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495800" y="241301"/>
            <a:ext cx="291465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TEN (cont.)</a:t>
            </a:r>
          </a:p>
        </p:txBody>
      </p:sp>
      <p:sp>
        <p:nvSpPr>
          <p:cNvPr id="18451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52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53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54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55" name="Rectangle 7"/>
          <p:cNvSpPr>
            <a:spLocks noChangeArrowheads="1"/>
          </p:cNvSpPr>
          <p:nvPr/>
        </p:nvSpPr>
        <p:spPr bwMode="auto">
          <a:xfrm>
            <a:off x="407989" y="901700"/>
            <a:ext cx="625951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For a wave traveling in the  </a:t>
            </a:r>
            <a:r>
              <a:rPr lang="en-US" sz="2000" b="0" i="1" dirty="0">
                <a:solidFill>
                  <a:srgbClr val="0000FF"/>
                </a:solidFill>
                <a:latin typeface="Times New Roman" pitchFamily="18" charset="0"/>
              </a:rPr>
              <a:t>z</a:t>
            </a:r>
            <a:r>
              <a:rPr lang="en-US" sz="2000" b="0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</a:t>
            </a:r>
            <a:r>
              <a:rPr lang="en-US" sz="2000" b="0" dirty="0">
                <a:solidFill>
                  <a:srgbClr val="0000FF"/>
                </a:solidFill>
                <a:latin typeface="Times New Roman" pitchFamily="18" charset="0"/>
              </a:rPr>
              <a:t> = - </a:t>
            </a:r>
            <a:r>
              <a:rPr lang="en-US" sz="2000" b="0" i="1" dirty="0">
                <a:solidFill>
                  <a:srgbClr val="0000FF"/>
                </a:solidFill>
                <a:latin typeface="Times New Roman" pitchFamily="18" charset="0"/>
              </a:rPr>
              <a:t>z</a:t>
            </a:r>
            <a:r>
              <a:rPr lang="en-US" sz="2000" b="0" dirty="0">
                <a:solidFill>
                  <a:srgbClr val="0000FF"/>
                </a:solidFill>
              </a:rPr>
              <a:t>  direction, we use:</a:t>
            </a:r>
          </a:p>
        </p:txBody>
      </p:sp>
      <p:graphicFrame>
        <p:nvGraphicFramePr>
          <p:cNvPr id="1843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9571069"/>
              </p:ext>
            </p:extLst>
          </p:nvPr>
        </p:nvGraphicFramePr>
        <p:xfrm>
          <a:off x="3249613" y="1520825"/>
          <a:ext cx="3879850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1" name="Equation" r:id="rId3" imgW="1815840" imgH="482400" progId="Equation.DSMT4">
                  <p:embed/>
                </p:oleObj>
              </mc:Choice>
              <mc:Fallback>
                <p:oleObj name="Equation" r:id="rId3" imgW="1815840" imgH="4824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9613" y="1520825"/>
                        <a:ext cx="3879850" cy="103187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8" name="Group 47"/>
          <p:cNvGrpSpPr/>
          <p:nvPr/>
        </p:nvGrpSpPr>
        <p:grpSpPr>
          <a:xfrm>
            <a:off x="1566863" y="3181373"/>
            <a:ext cx="3116262" cy="3419452"/>
            <a:chOff x="830263" y="3022623"/>
            <a:chExt cx="3116262" cy="3419452"/>
          </a:xfrm>
        </p:grpSpPr>
        <p:graphicFrame>
          <p:nvGraphicFramePr>
            <p:cNvPr id="18435" name="Object 14"/>
            <p:cNvGraphicFramePr>
              <a:graphicFrameLocks noChangeAspect="1"/>
            </p:cNvGraphicFramePr>
            <p:nvPr/>
          </p:nvGraphicFramePr>
          <p:xfrm>
            <a:off x="1836738" y="6048375"/>
            <a:ext cx="280987" cy="393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32" name="Equation" r:id="rId5" imgW="126720" imgH="177480" progId="Equation.DSMT4">
                    <p:embed/>
                  </p:oleObj>
                </mc:Choice>
                <mc:Fallback>
                  <p:oleObj name="Equation" r:id="rId5" imgW="126720" imgH="177480" progId="Equation.DSMT4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36738" y="6048375"/>
                          <a:ext cx="280987" cy="3937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436" name="Object 15"/>
            <p:cNvGraphicFramePr>
              <a:graphicFrameLocks noChangeAspect="1"/>
            </p:cNvGraphicFramePr>
            <p:nvPr/>
          </p:nvGraphicFramePr>
          <p:xfrm>
            <a:off x="1776721" y="3022623"/>
            <a:ext cx="962025" cy="336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33" name="Equation" r:id="rId7" imgW="469800" imgH="164880" progId="Equation.DSMT4">
                    <p:embed/>
                  </p:oleObj>
                </mc:Choice>
                <mc:Fallback>
                  <p:oleObj name="Equation" r:id="rId7" imgW="469800" imgH="164880" progId="Equation.DSMT4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76721" y="3022623"/>
                          <a:ext cx="962025" cy="336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456" name="Rectangle 16"/>
            <p:cNvSpPr>
              <a:spLocks noChangeArrowheads="1"/>
            </p:cNvSpPr>
            <p:nvPr/>
          </p:nvSpPr>
          <p:spPr bwMode="auto">
            <a:xfrm>
              <a:off x="830263" y="5241925"/>
              <a:ext cx="3081337" cy="40957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7" name="Line 17"/>
            <p:cNvSpPr>
              <a:spLocks noChangeShapeType="1"/>
            </p:cNvSpPr>
            <p:nvPr/>
          </p:nvSpPr>
          <p:spPr bwMode="auto">
            <a:xfrm flipH="1">
              <a:off x="1752600" y="5729288"/>
              <a:ext cx="439738" cy="48101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8" name="Rectangle 18"/>
            <p:cNvSpPr>
              <a:spLocks noChangeArrowheads="1"/>
            </p:cNvSpPr>
            <p:nvPr/>
          </p:nvSpPr>
          <p:spPr bwMode="auto">
            <a:xfrm>
              <a:off x="830263" y="4835525"/>
              <a:ext cx="3081337" cy="409575"/>
            </a:xfrm>
            <a:prstGeom prst="rect">
              <a:avLst/>
            </a:prstGeom>
            <a:solidFill>
              <a:srgbClr val="B2B2B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9" name="Rectangle 19"/>
            <p:cNvSpPr>
              <a:spLocks noChangeArrowheads="1"/>
            </p:cNvSpPr>
            <p:nvPr/>
          </p:nvSpPr>
          <p:spPr bwMode="auto">
            <a:xfrm>
              <a:off x="830263" y="4467225"/>
              <a:ext cx="3081337" cy="409575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8437" name="Object 20"/>
            <p:cNvGraphicFramePr>
              <a:graphicFrameLocks noChangeAspect="1"/>
            </p:cNvGraphicFramePr>
            <p:nvPr/>
          </p:nvGraphicFramePr>
          <p:xfrm>
            <a:off x="3616325" y="5727700"/>
            <a:ext cx="33020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34" name="Equation" r:id="rId9" imgW="164880" imgH="228600" progId="Equation.DSMT4">
                    <p:embed/>
                  </p:oleObj>
                </mc:Choice>
                <mc:Fallback>
                  <p:oleObj name="Equation" r:id="rId9" imgW="164880" imgH="228600" progId="Equation.DSMT4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16325" y="5727700"/>
                          <a:ext cx="330200" cy="457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438" name="Object 21"/>
            <p:cNvGraphicFramePr>
              <a:graphicFrameLocks noChangeAspect="1"/>
            </p:cNvGraphicFramePr>
            <p:nvPr/>
          </p:nvGraphicFramePr>
          <p:xfrm>
            <a:off x="3552825" y="3937000"/>
            <a:ext cx="33020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35" name="Equation" r:id="rId11" imgW="164880" imgH="228600" progId="Equation.DSMT4">
                    <p:embed/>
                  </p:oleObj>
                </mc:Choice>
                <mc:Fallback>
                  <p:oleObj name="Equation" r:id="rId11" imgW="164880" imgH="228600" progId="Equation.DSMT4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52825" y="3937000"/>
                          <a:ext cx="330200" cy="457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439" name="Object 22"/>
            <p:cNvGraphicFramePr>
              <a:graphicFrameLocks noChangeAspect="1"/>
            </p:cNvGraphicFramePr>
            <p:nvPr/>
          </p:nvGraphicFramePr>
          <p:xfrm>
            <a:off x="3565525" y="5245100"/>
            <a:ext cx="30480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36" name="Equation" r:id="rId12" imgW="152280" imgH="228600" progId="Equation.DSMT4">
                    <p:embed/>
                  </p:oleObj>
                </mc:Choice>
                <mc:Fallback>
                  <p:oleObj name="Equation" r:id="rId12" imgW="152280" imgH="228600" progId="Equation.DSMT4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65525" y="5245100"/>
                          <a:ext cx="304800" cy="457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440" name="Object 23"/>
            <p:cNvGraphicFramePr>
              <a:graphicFrameLocks noChangeAspect="1"/>
            </p:cNvGraphicFramePr>
            <p:nvPr/>
          </p:nvGraphicFramePr>
          <p:xfrm>
            <a:off x="3565525" y="4826000"/>
            <a:ext cx="33020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37" name="Equation" r:id="rId14" imgW="164880" imgH="228600" progId="Equation.DSMT4">
                    <p:embed/>
                  </p:oleObj>
                </mc:Choice>
                <mc:Fallback>
                  <p:oleObj name="Equation" r:id="rId14" imgW="164880" imgH="228600" progId="Equation.DSMT4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65525" y="4826000"/>
                          <a:ext cx="330200" cy="457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441" name="Object 24"/>
            <p:cNvGraphicFramePr>
              <a:graphicFrameLocks noChangeAspect="1"/>
            </p:cNvGraphicFramePr>
            <p:nvPr/>
          </p:nvGraphicFramePr>
          <p:xfrm>
            <a:off x="3565525" y="4432300"/>
            <a:ext cx="33020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38" name="Equation" r:id="rId16" imgW="164880" imgH="228600" progId="Equation.DSMT4">
                    <p:embed/>
                  </p:oleObj>
                </mc:Choice>
                <mc:Fallback>
                  <p:oleObj name="Equation" r:id="rId16" imgW="164880" imgH="228600" progId="Equation.DSMT4">
                    <p:embed/>
                    <p:pic>
                      <p:nvPicPr>
                        <p:cNvPr id="0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65525" y="4432300"/>
                          <a:ext cx="330200" cy="457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460" name="Line 25"/>
            <p:cNvSpPr>
              <a:spLocks noChangeShapeType="1"/>
            </p:cNvSpPr>
            <p:nvPr/>
          </p:nvSpPr>
          <p:spPr bwMode="auto">
            <a:xfrm>
              <a:off x="2222500" y="3415728"/>
              <a:ext cx="0" cy="469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1" name="Line 26"/>
            <p:cNvSpPr>
              <a:spLocks noChangeShapeType="1"/>
            </p:cNvSpPr>
            <p:nvPr/>
          </p:nvSpPr>
          <p:spPr bwMode="auto">
            <a:xfrm>
              <a:off x="2222500" y="4140200"/>
              <a:ext cx="0" cy="2095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2" name="Line 27"/>
            <p:cNvSpPr>
              <a:spLocks noChangeShapeType="1"/>
            </p:cNvSpPr>
            <p:nvPr/>
          </p:nvSpPr>
          <p:spPr bwMode="auto">
            <a:xfrm flipH="1">
              <a:off x="2260600" y="3951288"/>
              <a:ext cx="439738" cy="48101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3" name="Freeform 28"/>
            <p:cNvSpPr>
              <a:spLocks/>
            </p:cNvSpPr>
            <p:nvPr/>
          </p:nvSpPr>
          <p:spPr bwMode="auto">
            <a:xfrm>
              <a:off x="2044700" y="5943600"/>
              <a:ext cx="165100" cy="90488"/>
            </a:xfrm>
            <a:custGeom>
              <a:avLst/>
              <a:gdLst>
                <a:gd name="T0" fmla="*/ 0 w 104"/>
                <a:gd name="T1" fmla="*/ 0 h 57"/>
                <a:gd name="T2" fmla="*/ 2147483647 w 104"/>
                <a:gd name="T3" fmla="*/ 2147483647 h 57"/>
                <a:gd name="T4" fmla="*/ 2147483647 w 104"/>
                <a:gd name="T5" fmla="*/ 2147483647 h 57"/>
                <a:gd name="T6" fmla="*/ 0 60000 65536"/>
                <a:gd name="T7" fmla="*/ 0 60000 65536"/>
                <a:gd name="T8" fmla="*/ 0 60000 65536"/>
                <a:gd name="T9" fmla="*/ 0 w 104"/>
                <a:gd name="T10" fmla="*/ 0 h 57"/>
                <a:gd name="T11" fmla="*/ 104 w 104"/>
                <a:gd name="T12" fmla="*/ 57 h 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4" h="57">
                  <a:moveTo>
                    <a:pt x="0" y="0"/>
                  </a:moveTo>
                  <a:cubicBezTo>
                    <a:pt x="15" y="19"/>
                    <a:pt x="31" y="39"/>
                    <a:pt x="48" y="48"/>
                  </a:cubicBezTo>
                  <a:cubicBezTo>
                    <a:pt x="65" y="57"/>
                    <a:pt x="84" y="56"/>
                    <a:pt x="104" y="5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4" name="Freeform 29"/>
            <p:cNvSpPr>
              <a:spLocks/>
            </p:cNvSpPr>
            <p:nvPr/>
          </p:nvSpPr>
          <p:spPr bwMode="auto">
            <a:xfrm rot="3980868" flipV="1">
              <a:off x="2247107" y="4153694"/>
              <a:ext cx="165100" cy="90487"/>
            </a:xfrm>
            <a:custGeom>
              <a:avLst/>
              <a:gdLst>
                <a:gd name="T0" fmla="*/ 0 w 104"/>
                <a:gd name="T1" fmla="*/ 0 h 57"/>
                <a:gd name="T2" fmla="*/ 2147483647 w 104"/>
                <a:gd name="T3" fmla="*/ 2147483647 h 57"/>
                <a:gd name="T4" fmla="*/ 2147483647 w 104"/>
                <a:gd name="T5" fmla="*/ 2147483647 h 57"/>
                <a:gd name="T6" fmla="*/ 0 60000 65536"/>
                <a:gd name="T7" fmla="*/ 0 60000 65536"/>
                <a:gd name="T8" fmla="*/ 0 60000 65536"/>
                <a:gd name="T9" fmla="*/ 0 w 104"/>
                <a:gd name="T10" fmla="*/ 0 h 57"/>
                <a:gd name="T11" fmla="*/ 104 w 104"/>
                <a:gd name="T12" fmla="*/ 57 h 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4" h="57">
                  <a:moveTo>
                    <a:pt x="0" y="0"/>
                  </a:moveTo>
                  <a:cubicBezTo>
                    <a:pt x="15" y="19"/>
                    <a:pt x="31" y="39"/>
                    <a:pt x="48" y="48"/>
                  </a:cubicBezTo>
                  <a:cubicBezTo>
                    <a:pt x="65" y="57"/>
                    <a:pt x="84" y="56"/>
                    <a:pt x="104" y="5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8442" name="Object 30"/>
            <p:cNvGraphicFramePr>
              <a:graphicFrameLocks noChangeAspect="1"/>
            </p:cNvGraphicFramePr>
            <p:nvPr/>
          </p:nvGraphicFramePr>
          <p:xfrm>
            <a:off x="2293938" y="3722688"/>
            <a:ext cx="242887" cy="3397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39" name="Equation" r:id="rId18" imgW="126720" imgH="177480" progId="Equation.DSMT4">
                    <p:embed/>
                  </p:oleObj>
                </mc:Choice>
                <mc:Fallback>
                  <p:oleObj name="Equation" r:id="rId18" imgW="126720" imgH="177480" progId="Equation.DSMT4">
                    <p:embed/>
                    <p:pic>
                      <p:nvPicPr>
                        <p:cNvPr id="0" name="Object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93938" y="3722688"/>
                          <a:ext cx="242887" cy="3397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8476" name="AutoShape 48"/>
          <p:cNvSpPr>
            <a:spLocks noChangeArrowheads="1"/>
          </p:cNvSpPr>
          <p:nvPr/>
        </p:nvSpPr>
        <p:spPr bwMode="auto">
          <a:xfrm>
            <a:off x="6248400" y="4876800"/>
            <a:ext cx="571500" cy="317500"/>
          </a:xfrm>
          <a:prstGeom prst="leftRightArrow">
            <a:avLst>
              <a:gd name="adj1" fmla="val 50000"/>
              <a:gd name="adj2" fmla="val 36000"/>
            </a:avLst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77" name="Text Box 49"/>
          <p:cNvSpPr txBox="1">
            <a:spLocks noChangeArrowheads="1"/>
          </p:cNvSpPr>
          <p:nvPr/>
        </p:nvSpPr>
        <p:spPr bwMode="auto">
          <a:xfrm>
            <a:off x="8027989" y="1698625"/>
            <a:ext cx="3402011" cy="64633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0" dirty="0">
                <a:solidFill>
                  <a:srgbClr val="0000FF"/>
                </a:solidFill>
              </a:rPr>
              <a:t>This is the situation for our incident wave.</a:t>
            </a:r>
          </a:p>
        </p:txBody>
      </p:sp>
      <p:sp>
        <p:nvSpPr>
          <p:cNvPr id="46" name="Slide Number Placeholder 4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7A76FE49-A4E3-4108-A657-2FE17CEB6D9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4396DF6-A0AE-9D47-B815-17B358AE310A}"/>
              </a:ext>
            </a:extLst>
          </p:cNvPr>
          <p:cNvGrpSpPr/>
          <p:nvPr/>
        </p:nvGrpSpPr>
        <p:grpSpPr>
          <a:xfrm>
            <a:off x="8747897" y="2780356"/>
            <a:ext cx="1350626" cy="3627997"/>
            <a:chOff x="8159750" y="2874404"/>
            <a:chExt cx="1350626" cy="3627997"/>
          </a:xfrm>
        </p:grpSpPr>
        <p:sp>
          <p:nvSpPr>
            <p:cNvPr id="3" name="Line 40">
              <a:extLst>
                <a:ext uri="{FF2B5EF4-FFF2-40B4-BE49-F238E27FC236}">
                  <a16:creationId xmlns:a16="http://schemas.microsoft.com/office/drawing/2014/main" id="{53D83E5F-6B7F-48A7-4E0D-F28A845A02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211498" y="3908757"/>
              <a:ext cx="0" cy="25146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Oval 41">
              <a:extLst>
                <a:ext uri="{FF2B5EF4-FFF2-40B4-BE49-F238E27FC236}">
                  <a16:creationId xmlns:a16="http://schemas.microsoft.com/office/drawing/2014/main" id="{8CED4B50-6A78-820E-5CBA-A9DB6CBB1A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59750" y="4495801"/>
              <a:ext cx="101600" cy="88900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Oval 42">
              <a:extLst>
                <a:ext uri="{FF2B5EF4-FFF2-40B4-BE49-F238E27FC236}">
                  <a16:creationId xmlns:a16="http://schemas.microsoft.com/office/drawing/2014/main" id="{B96BA98A-6A53-00D5-DCC6-C230DCDDD7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59750" y="4889501"/>
              <a:ext cx="101600" cy="88900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Oval 43">
              <a:extLst>
                <a:ext uri="{FF2B5EF4-FFF2-40B4-BE49-F238E27FC236}">
                  <a16:creationId xmlns:a16="http://schemas.microsoft.com/office/drawing/2014/main" id="{81CAAD29-55AD-A655-A27C-6A59189BA0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59750" y="5270501"/>
              <a:ext cx="101600" cy="88900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44">
              <a:extLst>
                <a:ext uri="{FF2B5EF4-FFF2-40B4-BE49-F238E27FC236}">
                  <a16:creationId xmlns:a16="http://schemas.microsoft.com/office/drawing/2014/main" id="{A12B0598-D8E7-C36F-1185-F19B07402F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59750" y="5715001"/>
              <a:ext cx="101600" cy="88900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Line 45">
              <a:extLst>
                <a:ext uri="{FF2B5EF4-FFF2-40B4-BE49-F238E27FC236}">
                  <a16:creationId xmlns:a16="http://schemas.microsoft.com/office/drawing/2014/main" id="{AB11DAA3-4DF6-FF00-444A-46C78D9BA4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048750" y="3924301"/>
              <a:ext cx="0" cy="25781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Oval 46">
              <a:extLst>
                <a:ext uri="{FF2B5EF4-FFF2-40B4-BE49-F238E27FC236}">
                  <a16:creationId xmlns:a16="http://schemas.microsoft.com/office/drawing/2014/main" id="{E616BD1B-AB2C-70DB-9D8B-0E1946CF58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97950" y="4508501"/>
              <a:ext cx="101600" cy="88900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47">
              <a:extLst>
                <a:ext uri="{FF2B5EF4-FFF2-40B4-BE49-F238E27FC236}">
                  <a16:creationId xmlns:a16="http://schemas.microsoft.com/office/drawing/2014/main" id="{071DD928-2808-5D19-19B8-F4C413EC87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97950" y="4902201"/>
              <a:ext cx="101600" cy="88900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48">
              <a:extLst>
                <a:ext uri="{FF2B5EF4-FFF2-40B4-BE49-F238E27FC236}">
                  <a16:creationId xmlns:a16="http://schemas.microsoft.com/office/drawing/2014/main" id="{5EAAF988-9DDD-13EB-F0DB-C8A613ADDD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97950" y="5283201"/>
              <a:ext cx="101600" cy="88900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Oval 49">
              <a:extLst>
                <a:ext uri="{FF2B5EF4-FFF2-40B4-BE49-F238E27FC236}">
                  <a16:creationId xmlns:a16="http://schemas.microsoft.com/office/drawing/2014/main" id="{99886517-B390-BC52-6DDE-1EF792DCD1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97950" y="5727701"/>
              <a:ext cx="101600" cy="88900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3" name="Object 50">
              <a:extLst>
                <a:ext uri="{FF2B5EF4-FFF2-40B4-BE49-F238E27FC236}">
                  <a16:creationId xmlns:a16="http://schemas.microsoft.com/office/drawing/2014/main" id="{4DA07075-F696-703A-6346-01CB91D7E84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70704282"/>
                </p:ext>
              </p:extLst>
            </p:nvPr>
          </p:nvGraphicFramePr>
          <p:xfrm>
            <a:off x="8467597" y="2874404"/>
            <a:ext cx="304800" cy="330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40" name="Equation" r:id="rId20" imgW="152280" imgH="164880" progId="Equation.DSMT4">
                    <p:embed/>
                  </p:oleObj>
                </mc:Choice>
                <mc:Fallback>
                  <p:oleObj name="Equation" r:id="rId20" imgW="152280" imgH="164880" progId="Equation.DSMT4">
                    <p:embed/>
                    <p:pic>
                      <p:nvPicPr>
                        <p:cNvPr id="56" name="Object 50">
                          <a:extLst>
                            <a:ext uri="{FF2B5EF4-FFF2-40B4-BE49-F238E27FC236}">
                              <a16:creationId xmlns:a16="http://schemas.microsoft.com/office/drawing/2014/main" id="{2FFF3F53-7056-86A8-5D09-D3408D85A428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67597" y="2874404"/>
                          <a:ext cx="304800" cy="330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Line 51">
              <a:extLst>
                <a:ext uri="{FF2B5EF4-FFF2-40B4-BE49-F238E27FC236}">
                  <a16:creationId xmlns:a16="http://schemas.microsoft.com/office/drawing/2014/main" id="{C77F9A50-6B5A-23E7-CAC5-8AA56FC8BD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91550" y="3305176"/>
              <a:ext cx="0" cy="469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5" name="Object 52">
              <a:extLst>
                <a:ext uri="{FF2B5EF4-FFF2-40B4-BE49-F238E27FC236}">
                  <a16:creationId xmlns:a16="http://schemas.microsoft.com/office/drawing/2014/main" id="{F16C85A5-9AB9-C9D0-8F33-66577F08107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9977005"/>
                </p:ext>
              </p:extLst>
            </p:nvPr>
          </p:nvGraphicFramePr>
          <p:xfrm>
            <a:off x="8472488" y="5430795"/>
            <a:ext cx="315627" cy="4048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41" name="Equation" r:id="rId22" imgW="177480" imgH="228600" progId="Equation.DSMT4">
                    <p:embed/>
                  </p:oleObj>
                </mc:Choice>
                <mc:Fallback>
                  <p:oleObj name="Equation" r:id="rId22" imgW="177480" imgH="228600" progId="Equation.DSMT4">
                    <p:embed/>
                    <p:pic>
                      <p:nvPicPr>
                        <p:cNvPr id="58" name="Object 52">
                          <a:extLst>
                            <a:ext uri="{FF2B5EF4-FFF2-40B4-BE49-F238E27FC236}">
                              <a16:creationId xmlns:a16="http://schemas.microsoft.com/office/drawing/2014/main" id="{B3E15DF2-BB3A-BC75-7464-0CFD838BA536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72488" y="5430795"/>
                          <a:ext cx="315627" cy="404856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Object 53">
              <a:extLst>
                <a:ext uri="{FF2B5EF4-FFF2-40B4-BE49-F238E27FC236}">
                  <a16:creationId xmlns:a16="http://schemas.microsoft.com/office/drawing/2014/main" id="{FC516927-7F61-3BE8-7353-F34C40EC4EC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48556352"/>
                </p:ext>
              </p:extLst>
            </p:nvPr>
          </p:nvGraphicFramePr>
          <p:xfrm>
            <a:off x="8484845" y="6036279"/>
            <a:ext cx="335687" cy="4017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42" name="Equation" r:id="rId24" imgW="190440" imgH="228600" progId="Equation.DSMT4">
                    <p:embed/>
                  </p:oleObj>
                </mc:Choice>
                <mc:Fallback>
                  <p:oleObj name="Equation" r:id="rId24" imgW="190440" imgH="228600" progId="Equation.DSMT4">
                    <p:embed/>
                    <p:pic>
                      <p:nvPicPr>
                        <p:cNvPr id="59" name="Object 53">
                          <a:extLst>
                            <a:ext uri="{FF2B5EF4-FFF2-40B4-BE49-F238E27FC236}">
                              <a16:creationId xmlns:a16="http://schemas.microsoft.com/office/drawing/2014/main" id="{C373B4B1-CA2E-BACB-C5A8-DB620445B5D7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84845" y="6036279"/>
                          <a:ext cx="335687" cy="40176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54">
              <a:extLst>
                <a:ext uri="{FF2B5EF4-FFF2-40B4-BE49-F238E27FC236}">
                  <a16:creationId xmlns:a16="http://schemas.microsoft.com/office/drawing/2014/main" id="{D5246668-C4EE-1A1B-EFFB-72C08FFC7A8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79903482"/>
                </p:ext>
              </p:extLst>
            </p:nvPr>
          </p:nvGraphicFramePr>
          <p:xfrm>
            <a:off x="8458759" y="3923270"/>
            <a:ext cx="333106" cy="3986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43" name="Equation" r:id="rId26" imgW="190440" imgH="228600" progId="Equation.DSMT4">
                    <p:embed/>
                  </p:oleObj>
                </mc:Choice>
                <mc:Fallback>
                  <p:oleObj name="Equation" r:id="rId26" imgW="190440" imgH="228600" progId="Equation.DSMT4">
                    <p:embed/>
                    <p:pic>
                      <p:nvPicPr>
                        <p:cNvPr id="60" name="Object 54">
                          <a:extLst>
                            <a:ext uri="{FF2B5EF4-FFF2-40B4-BE49-F238E27FC236}">
                              <a16:creationId xmlns:a16="http://schemas.microsoft.com/office/drawing/2014/main" id="{ECF1A9EA-6B9E-5B6E-C14C-5A092962F03A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58759" y="3923270"/>
                          <a:ext cx="333106" cy="39867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55">
              <a:extLst>
                <a:ext uri="{FF2B5EF4-FFF2-40B4-BE49-F238E27FC236}">
                  <a16:creationId xmlns:a16="http://schemas.microsoft.com/office/drawing/2014/main" id="{B5AFAE8B-9053-ED6B-BCD9-20344163DFD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40599511"/>
                </p:ext>
              </p:extLst>
            </p:nvPr>
          </p:nvGraphicFramePr>
          <p:xfrm>
            <a:off x="8458756" y="4952321"/>
            <a:ext cx="345431" cy="4134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44" name="Equation" r:id="rId28" imgW="190440" imgH="228600" progId="Equation.DSMT4">
                    <p:embed/>
                  </p:oleObj>
                </mc:Choice>
                <mc:Fallback>
                  <p:oleObj name="Equation" r:id="rId28" imgW="190440" imgH="228600" progId="Equation.DSMT4">
                    <p:embed/>
                    <p:pic>
                      <p:nvPicPr>
                        <p:cNvPr id="61" name="Object 55">
                          <a:extLst>
                            <a:ext uri="{FF2B5EF4-FFF2-40B4-BE49-F238E27FC236}">
                              <a16:creationId xmlns:a16="http://schemas.microsoft.com/office/drawing/2014/main" id="{D16437DD-18E2-5B56-FBFC-02D892DFA762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58756" y="4952321"/>
                          <a:ext cx="345431" cy="413429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" name="Object 56">
              <a:extLst>
                <a:ext uri="{FF2B5EF4-FFF2-40B4-BE49-F238E27FC236}">
                  <a16:creationId xmlns:a16="http://schemas.microsoft.com/office/drawing/2014/main" id="{76FC781B-112C-CA38-5B86-3358BC9F8D1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00633223"/>
                </p:ext>
              </p:extLst>
            </p:nvPr>
          </p:nvGraphicFramePr>
          <p:xfrm>
            <a:off x="8447088" y="4534931"/>
            <a:ext cx="306529" cy="3931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45" name="Equation" r:id="rId30" imgW="177480" imgH="228600" progId="Equation.DSMT4">
                    <p:embed/>
                  </p:oleObj>
                </mc:Choice>
                <mc:Fallback>
                  <p:oleObj name="Equation" r:id="rId30" imgW="177480" imgH="228600" progId="Equation.DSMT4">
                    <p:embed/>
                    <p:pic>
                      <p:nvPicPr>
                        <p:cNvPr id="62" name="Object 56">
                          <a:extLst>
                            <a:ext uri="{FF2B5EF4-FFF2-40B4-BE49-F238E27FC236}">
                              <a16:creationId xmlns:a16="http://schemas.microsoft.com/office/drawing/2014/main" id="{2AC1EF84-6BFB-E1BB-FA4B-791CD2DACCEF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47088" y="4534931"/>
                          <a:ext cx="306529" cy="393186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64412B1-DA32-6961-7CA4-FDDC9D0F3DC4}"/>
                </a:ext>
              </a:extLst>
            </p:cNvPr>
            <p:cNvSpPr txBox="1"/>
            <p:nvPr/>
          </p:nvSpPr>
          <p:spPr>
            <a:xfrm>
              <a:off x="8699152" y="4158048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+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47E2441-A612-5ED8-6E60-2D0E6744520E}"/>
                </a:ext>
              </a:extLst>
            </p:cNvPr>
            <p:cNvSpPr txBox="1"/>
            <p:nvPr/>
          </p:nvSpPr>
          <p:spPr>
            <a:xfrm>
              <a:off x="8246081" y="4143633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-</a:t>
              </a:r>
            </a:p>
          </p:txBody>
        </p: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48F446CE-F609-13FE-CFAC-C417C841469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187248" y="4720280"/>
              <a:ext cx="0" cy="432487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aphicFrame>
          <p:nvGraphicFramePr>
            <p:cNvPr id="23" name="Object 22">
              <a:extLst>
                <a:ext uri="{FF2B5EF4-FFF2-40B4-BE49-F238E27FC236}">
                  <a16:creationId xmlns:a16="http://schemas.microsoft.com/office/drawing/2014/main" id="{5539878E-9ABF-735F-0F1E-371F1EACC3E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24886477"/>
                </p:ext>
              </p:extLst>
            </p:nvPr>
          </p:nvGraphicFramePr>
          <p:xfrm>
            <a:off x="9274562" y="4741177"/>
            <a:ext cx="235814" cy="3065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46" name="Equation" r:id="rId32" imgW="126720" imgH="164880" progId="Equation.DSMT4">
                    <p:embed/>
                  </p:oleObj>
                </mc:Choice>
                <mc:Fallback>
                  <p:oleObj name="Equation" r:id="rId32" imgW="126720" imgH="164880" progId="Equation.DSMT4">
                    <p:embed/>
                    <p:pic>
                      <p:nvPicPr>
                        <p:cNvPr id="163842" name="Object 163841">
                          <a:extLst>
                            <a:ext uri="{FF2B5EF4-FFF2-40B4-BE49-F238E27FC236}">
                              <a16:creationId xmlns:a16="http://schemas.microsoft.com/office/drawing/2014/main" id="{BB3AA96E-A0C1-0728-4B38-3E72D1A2EBBA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33"/>
                        <a:stretch>
                          <a:fillRect/>
                        </a:stretch>
                      </p:blipFill>
                      <p:spPr>
                        <a:xfrm>
                          <a:off x="9274562" y="4741177"/>
                          <a:ext cx="235814" cy="3065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" name="Object 23">
              <a:extLst>
                <a:ext uri="{FF2B5EF4-FFF2-40B4-BE49-F238E27FC236}">
                  <a16:creationId xmlns:a16="http://schemas.microsoft.com/office/drawing/2014/main" id="{1FADD9B6-95A1-A7A9-8D30-5507137B435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066823"/>
                </p:ext>
              </p:extLst>
            </p:nvPr>
          </p:nvGraphicFramePr>
          <p:xfrm>
            <a:off x="9231400" y="4190958"/>
            <a:ext cx="277126" cy="3233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47" name="Equation" r:id="rId34" imgW="152280" imgH="177480" progId="Equation.DSMT4">
                    <p:embed/>
                  </p:oleObj>
                </mc:Choice>
                <mc:Fallback>
                  <p:oleObj name="Equation" r:id="rId34" imgW="152280" imgH="177480" progId="Equation.DSMT4">
                    <p:embed/>
                    <p:pic>
                      <p:nvPicPr>
                        <p:cNvPr id="163843" name="Object 163842">
                          <a:extLst>
                            <a:ext uri="{FF2B5EF4-FFF2-40B4-BE49-F238E27FC236}">
                              <a16:creationId xmlns:a16="http://schemas.microsoft.com/office/drawing/2014/main" id="{9F7A11BF-3112-273D-09E6-417982724436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35"/>
                        <a:stretch>
                          <a:fillRect/>
                        </a:stretch>
                      </p:blipFill>
                      <p:spPr>
                        <a:xfrm>
                          <a:off x="9231400" y="4190958"/>
                          <a:ext cx="277126" cy="32331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284164"/>
            <a:ext cx="914400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TEN (cont.)</a:t>
            </a:r>
          </a:p>
        </p:txBody>
      </p:sp>
      <p:sp>
        <p:nvSpPr>
          <p:cNvPr id="15368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69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7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71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5362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1754325"/>
              </p:ext>
            </p:extLst>
          </p:nvPr>
        </p:nvGraphicFramePr>
        <p:xfrm>
          <a:off x="5345113" y="930275"/>
          <a:ext cx="1452562" cy="184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Equation" r:id="rId3" imgW="698400" imgH="888840" progId="Equation.DSMT4">
                  <p:embed/>
                </p:oleObj>
              </mc:Choice>
              <mc:Fallback>
                <p:oleObj name="Equation" r:id="rId3" imgW="698400" imgH="888840" progId="Equation.DSMT4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5113" y="930275"/>
                        <a:ext cx="1452562" cy="18478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2" name="Rectangle 44"/>
          <p:cNvSpPr>
            <a:spLocks noChangeArrowheads="1"/>
          </p:cNvSpPr>
          <p:nvPr/>
        </p:nvSpPr>
        <p:spPr bwMode="auto">
          <a:xfrm>
            <a:off x="1319829" y="2443353"/>
            <a:ext cx="692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where</a:t>
            </a:r>
          </a:p>
        </p:txBody>
      </p:sp>
      <p:graphicFrame>
        <p:nvGraphicFramePr>
          <p:cNvPr id="15363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454878"/>
              </p:ext>
            </p:extLst>
          </p:nvPr>
        </p:nvGraphicFramePr>
        <p:xfrm>
          <a:off x="2230439" y="2978268"/>
          <a:ext cx="2252661" cy="5888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name="Equation" r:id="rId5" imgW="1168200" imgH="304560" progId="Equation.DSMT4">
                  <p:embed/>
                </p:oleObj>
              </mc:Choice>
              <mc:Fallback>
                <p:oleObj name="Equation" r:id="rId5" imgW="1168200" imgH="304560" progId="Equation.DSMT4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0439" y="2978268"/>
                        <a:ext cx="2252661" cy="58884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3" name="Rectangle 46"/>
          <p:cNvSpPr>
            <a:spLocks noChangeArrowheads="1"/>
          </p:cNvSpPr>
          <p:nvPr/>
        </p:nvSpPr>
        <p:spPr bwMode="auto">
          <a:xfrm>
            <a:off x="3028951" y="4028554"/>
            <a:ext cx="5270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and</a:t>
            </a:r>
          </a:p>
        </p:txBody>
      </p:sp>
      <p:graphicFrame>
        <p:nvGraphicFramePr>
          <p:cNvPr id="15364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3772333"/>
              </p:ext>
            </p:extLst>
          </p:nvPr>
        </p:nvGraphicFramePr>
        <p:xfrm>
          <a:off x="3652839" y="4698203"/>
          <a:ext cx="1744661" cy="5008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Equation" r:id="rId7" imgW="799920" imgH="228600" progId="Equation.DSMT4">
                  <p:embed/>
                </p:oleObj>
              </mc:Choice>
              <mc:Fallback>
                <p:oleObj name="Equation" r:id="rId7" imgW="799920" imgH="228600" progId="Equation.DSMT4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2839" y="4698203"/>
                        <a:ext cx="1744661" cy="5008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4830846"/>
              </p:ext>
            </p:extLst>
          </p:nvPr>
        </p:nvGraphicFramePr>
        <p:xfrm>
          <a:off x="5487206" y="5947245"/>
          <a:ext cx="2304244" cy="5887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5" name="Equation" r:id="rId9" imgW="1143000" imgH="291960" progId="Equation.DSMT4">
                  <p:embed/>
                </p:oleObj>
              </mc:Choice>
              <mc:Fallback>
                <p:oleObj name="Equation" r:id="rId9" imgW="1143000" imgH="291960" progId="Equation.DSMT4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7206" y="5947245"/>
                        <a:ext cx="2304244" cy="5887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4" name="Rectangle 50"/>
          <p:cNvSpPr>
            <a:spLocks noChangeArrowheads="1"/>
          </p:cNvSpPr>
          <p:nvPr/>
        </p:nvSpPr>
        <p:spPr bwMode="auto">
          <a:xfrm>
            <a:off x="4740348" y="5578996"/>
            <a:ext cx="3015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or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7A76FE49-A4E3-4108-A657-2FE17CEB6D9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284164"/>
            <a:ext cx="914400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TEN (cont.)</a:t>
            </a:r>
          </a:p>
        </p:txBody>
      </p:sp>
      <p:sp>
        <p:nvSpPr>
          <p:cNvPr id="16390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391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392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393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394" name="Rectangle 8"/>
          <p:cNvSpPr>
            <a:spLocks noChangeArrowheads="1"/>
          </p:cNvSpPr>
          <p:nvPr/>
        </p:nvSpPr>
        <p:spPr bwMode="auto">
          <a:xfrm>
            <a:off x="2956685" y="3987872"/>
            <a:ext cx="81272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Define:</a:t>
            </a:r>
          </a:p>
        </p:txBody>
      </p:sp>
      <p:graphicFrame>
        <p:nvGraphicFramePr>
          <p:cNvPr id="1638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6926973"/>
              </p:ext>
            </p:extLst>
          </p:nvPr>
        </p:nvGraphicFramePr>
        <p:xfrm>
          <a:off x="2419350" y="2601913"/>
          <a:ext cx="8142288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" name="Equation" r:id="rId3" imgW="4927320" imgH="558720" progId="Equation.DSMT4">
                  <p:embed/>
                </p:oleObj>
              </mc:Choice>
              <mc:Fallback>
                <p:oleObj name="Equation" r:id="rId3" imgW="4927320" imgH="55872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9350" y="2601913"/>
                        <a:ext cx="8142288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9950655"/>
              </p:ext>
            </p:extLst>
          </p:nvPr>
        </p:nvGraphicFramePr>
        <p:xfrm>
          <a:off x="3721930" y="4520617"/>
          <a:ext cx="2148598" cy="49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Equation" r:id="rId5" imgW="1295280" imgH="291960" progId="Equation.DSMT4">
                  <p:embed/>
                </p:oleObj>
              </mc:Choice>
              <mc:Fallback>
                <p:oleObj name="Equation" r:id="rId5" imgW="1295280" imgH="29196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1930" y="4520617"/>
                        <a:ext cx="2148598" cy="4910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5" name="Rectangle 16"/>
          <p:cNvSpPr>
            <a:spLocks noChangeArrowheads="1"/>
          </p:cNvSpPr>
          <p:nvPr/>
        </p:nvSpPr>
        <p:spPr bwMode="auto">
          <a:xfrm>
            <a:off x="574249" y="1303624"/>
            <a:ext cx="219435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From Snell’s law: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7A76FE49-A4E3-4108-A657-2FE17CEB6D9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graphicFrame>
        <p:nvGraphicFramePr>
          <p:cNvPr id="16388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3898513"/>
              </p:ext>
            </p:extLst>
          </p:nvPr>
        </p:nvGraphicFramePr>
        <p:xfrm>
          <a:off x="2856032" y="1228823"/>
          <a:ext cx="2290763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Equation" r:id="rId7" imgW="1091880" imgH="228600" progId="Equation.DSMT4">
                  <p:embed/>
                </p:oleObj>
              </mc:Choice>
              <mc:Fallback>
                <p:oleObj name="Equation" r:id="rId7" imgW="109188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6032" y="1228823"/>
                        <a:ext cx="2290763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1985418" y="2084295"/>
            <a:ext cx="197970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Hence, we have: </a:t>
            </a:r>
          </a:p>
        </p:txBody>
      </p:sp>
      <p:graphicFrame>
        <p:nvGraphicFramePr>
          <p:cNvPr id="16389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1225435"/>
              </p:ext>
            </p:extLst>
          </p:nvPr>
        </p:nvGraphicFramePr>
        <p:xfrm>
          <a:off x="5578595" y="1252729"/>
          <a:ext cx="1425575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" name="Equation" r:id="rId9" imgW="863280" imgH="304560" progId="Equation.DSMT4">
                  <p:embed/>
                </p:oleObj>
              </mc:Choice>
              <mc:Fallback>
                <p:oleObj name="Equation" r:id="rId9" imgW="863280" imgH="3045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8595" y="1252729"/>
                        <a:ext cx="1425575" cy="503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6313916" y="5345445"/>
            <a:ext cx="168155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Then we have:</a:t>
            </a:r>
          </a:p>
        </p:txBody>
      </p:sp>
      <p:graphicFrame>
        <p:nvGraphicFramePr>
          <p:cNvPr id="1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1644320"/>
              </p:ext>
            </p:extLst>
          </p:nvPr>
        </p:nvGraphicFramePr>
        <p:xfrm>
          <a:off x="8461472" y="5850151"/>
          <a:ext cx="1700213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1" name="Equation" r:id="rId11" imgW="850680" imgH="253800" progId="Equation.DSMT4">
                  <p:embed/>
                </p:oleObj>
              </mc:Choice>
              <mc:Fallback>
                <p:oleObj name="Equation" r:id="rId11" imgW="850680" imgH="2538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1472" y="5850151"/>
                        <a:ext cx="1700213" cy="5080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284164"/>
            <a:ext cx="914400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TEN (cont.)</a:t>
            </a:r>
          </a:p>
        </p:txBody>
      </p:sp>
      <p:sp>
        <p:nvSpPr>
          <p:cNvPr id="17415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6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7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8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1423940" y="1175508"/>
            <a:ext cx="19669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Also, we have:</a:t>
            </a:r>
          </a:p>
        </p:txBody>
      </p:sp>
      <p:graphicFrame>
        <p:nvGraphicFramePr>
          <p:cNvPr id="1741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0262033"/>
              </p:ext>
            </p:extLst>
          </p:nvPr>
        </p:nvGraphicFramePr>
        <p:xfrm>
          <a:off x="3299016" y="4573422"/>
          <a:ext cx="2138363" cy="184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0" name="Equation" r:id="rId3" imgW="1028520" imgH="888840" progId="Equation.DSMT4">
                  <p:embed/>
                </p:oleObj>
              </mc:Choice>
              <mc:Fallback>
                <p:oleObj name="Equation" r:id="rId3" imgW="1028520" imgH="88884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9016" y="4573422"/>
                        <a:ext cx="2138363" cy="18478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2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0760761"/>
              </p:ext>
            </p:extLst>
          </p:nvPr>
        </p:nvGraphicFramePr>
        <p:xfrm>
          <a:off x="3284538" y="1644663"/>
          <a:ext cx="5281612" cy="174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Equation" r:id="rId5" imgW="2768400" imgH="914400" progId="Equation.DSMT4">
                  <p:embed/>
                </p:oleObj>
              </mc:Choice>
              <mc:Fallback>
                <p:oleObj name="Equation" r:id="rId5" imgW="2768400" imgH="9144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4538" y="1644663"/>
                        <a:ext cx="5281612" cy="17430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7A76FE49-A4E3-4108-A657-2FE17CEB6D99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graphicFrame>
        <p:nvGraphicFramePr>
          <p:cNvPr id="17413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3601074"/>
              </p:ext>
            </p:extLst>
          </p:nvPr>
        </p:nvGraphicFramePr>
        <p:xfrm>
          <a:off x="7175500" y="5051425"/>
          <a:ext cx="1925638" cy="1373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" name="Equation" r:id="rId7" imgW="927000" imgH="660240" progId="Equation.DSMT4">
                  <p:embed/>
                </p:oleObj>
              </mc:Choice>
              <mc:Fallback>
                <p:oleObj name="Equation" r:id="rId7" imgW="927000" imgH="6602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500" y="5051425"/>
                        <a:ext cx="1925638" cy="137318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356212" y="4117833"/>
            <a:ext cx="1980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General Medium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71969" y="4132429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Free-space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4A6BDF1F-A435-CF8F-71A0-0B11CE1494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6187849"/>
              </p:ext>
            </p:extLst>
          </p:nvPr>
        </p:nvGraphicFramePr>
        <p:xfrm>
          <a:off x="6491288" y="4564063"/>
          <a:ext cx="3067050" cy="35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3" name="Equation" r:id="rId9" imgW="2552400" imgH="291960" progId="Equation.DSMT4">
                  <p:embed/>
                </p:oleObj>
              </mc:Choice>
              <mc:Fallback>
                <p:oleObj name="Equation" r:id="rId9" imgW="255240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491288" y="4564063"/>
                        <a:ext cx="3067050" cy="350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649539" y="190501"/>
            <a:ext cx="6918325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Electric Dipole Source</a:t>
            </a:r>
          </a:p>
        </p:txBody>
      </p:sp>
      <p:sp>
        <p:nvSpPr>
          <p:cNvPr id="19468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69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70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71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9458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405815"/>
              </p:ext>
            </p:extLst>
          </p:nvPr>
        </p:nvGraphicFramePr>
        <p:xfrm>
          <a:off x="1557338" y="3871913"/>
          <a:ext cx="5124450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0" name="Equation" r:id="rId3" imgW="2590560" imgH="279360" progId="Equation.DSMT4">
                  <p:embed/>
                </p:oleObj>
              </mc:Choice>
              <mc:Fallback>
                <p:oleObj name="Equation" r:id="rId3" imgW="2590560" imgH="27936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7338" y="3871913"/>
                        <a:ext cx="5124450" cy="560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7254264"/>
              </p:ext>
            </p:extLst>
          </p:nvPr>
        </p:nvGraphicFramePr>
        <p:xfrm>
          <a:off x="3492500" y="4800600"/>
          <a:ext cx="3244850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1" name="Equation" r:id="rId5" imgW="1765080" imgH="482400" progId="Equation.DSMT4">
                  <p:embed/>
                </p:oleObj>
              </mc:Choice>
              <mc:Fallback>
                <p:oleObj name="Equation" r:id="rId5" imgW="1765080" imgH="48240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4800600"/>
                        <a:ext cx="3244850" cy="893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0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2683513"/>
              </p:ext>
            </p:extLst>
          </p:nvPr>
        </p:nvGraphicFramePr>
        <p:xfrm>
          <a:off x="7899400" y="4887914"/>
          <a:ext cx="2268538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2" name="Equation" r:id="rId7" imgW="1091880" imgH="393480" progId="Equation.DSMT4">
                  <p:embed/>
                </p:oleObj>
              </mc:Choice>
              <mc:Fallback>
                <p:oleObj name="Equation" r:id="rId7" imgW="1091880" imgH="39348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99400" y="4887914"/>
                        <a:ext cx="2268538" cy="822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7A76FE49-A4E3-4108-A657-2FE17CEB6D99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2855914" y="937859"/>
            <a:ext cx="7377440" cy="2365855"/>
            <a:chOff x="2855914" y="937859"/>
            <a:chExt cx="7377440" cy="2365855"/>
          </a:xfrm>
        </p:grpSpPr>
        <p:sp>
          <p:nvSpPr>
            <p:cNvPr id="19475" name="Line 2"/>
            <p:cNvSpPr>
              <a:spLocks noChangeShapeType="1"/>
            </p:cNvSpPr>
            <p:nvPr/>
          </p:nvSpPr>
          <p:spPr bwMode="auto">
            <a:xfrm flipV="1">
              <a:off x="5911851" y="1231470"/>
              <a:ext cx="2184400" cy="121888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9461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8800827"/>
                </p:ext>
              </p:extLst>
            </p:nvPr>
          </p:nvGraphicFramePr>
          <p:xfrm>
            <a:off x="9564689" y="2372585"/>
            <a:ext cx="207962" cy="2269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23" name="Equation" r:id="rId9" imgW="126720" imgH="139680" progId="Equation.DSMT4">
                    <p:embed/>
                  </p:oleObj>
                </mc:Choice>
                <mc:Fallback>
                  <p:oleObj name="Equation" r:id="rId9" imgW="126720" imgH="13968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564689" y="2372585"/>
                          <a:ext cx="207962" cy="22695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462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47768278"/>
                </p:ext>
              </p:extLst>
            </p:nvPr>
          </p:nvGraphicFramePr>
          <p:xfrm>
            <a:off x="5816601" y="937859"/>
            <a:ext cx="203200" cy="2031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24" name="Equation" r:id="rId11" imgW="126720" imgH="126720" progId="Equation.DSMT4">
                    <p:embed/>
                  </p:oleObj>
                </mc:Choice>
                <mc:Fallback>
                  <p:oleObj name="Equation" r:id="rId11" imgW="126720" imgH="12672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16601" y="937859"/>
                          <a:ext cx="203200" cy="20314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476" name="Line 10"/>
            <p:cNvSpPr>
              <a:spLocks noChangeShapeType="1"/>
            </p:cNvSpPr>
            <p:nvPr/>
          </p:nvSpPr>
          <p:spPr bwMode="auto">
            <a:xfrm>
              <a:off x="8012114" y="1069587"/>
              <a:ext cx="227012" cy="365030"/>
            </a:xfrm>
            <a:prstGeom prst="line">
              <a:avLst/>
            </a:prstGeom>
            <a:noFill/>
            <a:ln w="38100">
              <a:solidFill>
                <a:srgbClr val="3333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9463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05442480"/>
                </p:ext>
              </p:extLst>
            </p:nvPr>
          </p:nvGraphicFramePr>
          <p:xfrm>
            <a:off x="4972051" y="1923440"/>
            <a:ext cx="417512" cy="4872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25" name="Equation" r:id="rId13" imgW="177480" imgH="203040" progId="Equation.DSMT4">
                    <p:embed/>
                  </p:oleObj>
                </mc:Choice>
                <mc:Fallback>
                  <p:oleObj name="Equation" r:id="rId13" imgW="177480" imgH="203040" progId="Equation.DSMT4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72051" y="1923440"/>
                          <a:ext cx="417512" cy="4872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477" name="Line 12"/>
            <p:cNvSpPr>
              <a:spLocks noChangeShapeType="1"/>
            </p:cNvSpPr>
            <p:nvPr/>
          </p:nvSpPr>
          <p:spPr bwMode="auto">
            <a:xfrm rot="896160" flipH="1">
              <a:off x="6853239" y="1696486"/>
              <a:ext cx="279400" cy="293611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8" name="Line 13"/>
            <p:cNvSpPr>
              <a:spLocks noChangeShapeType="1"/>
            </p:cNvSpPr>
            <p:nvPr/>
          </p:nvSpPr>
          <p:spPr bwMode="auto">
            <a:xfrm rot="903083">
              <a:off x="7092951" y="1534603"/>
              <a:ext cx="344487" cy="330114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9" name="Line 14"/>
            <p:cNvSpPr>
              <a:spLocks noChangeShapeType="1"/>
            </p:cNvSpPr>
            <p:nvPr/>
          </p:nvSpPr>
          <p:spPr bwMode="auto">
            <a:xfrm rot="903083">
              <a:off x="7042151" y="1559997"/>
              <a:ext cx="344487" cy="330114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0" name="Line 15"/>
            <p:cNvSpPr>
              <a:spLocks noChangeShapeType="1"/>
            </p:cNvSpPr>
            <p:nvPr/>
          </p:nvSpPr>
          <p:spPr bwMode="auto">
            <a:xfrm rot="903083">
              <a:off x="6991351" y="1585390"/>
              <a:ext cx="344487" cy="330114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9464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41975594"/>
                </p:ext>
              </p:extLst>
            </p:nvPr>
          </p:nvGraphicFramePr>
          <p:xfrm>
            <a:off x="7820026" y="1701248"/>
            <a:ext cx="612775" cy="5031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26" name="Equation" r:id="rId15" imgW="291960" imgH="241200" progId="Equation.DSMT4">
                    <p:embed/>
                  </p:oleObj>
                </mc:Choice>
                <mc:Fallback>
                  <p:oleObj name="Equation" r:id="rId15" imgW="291960" imgH="241200" progId="Equation.DSMT4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820026" y="1701248"/>
                          <a:ext cx="612775" cy="50310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481" name="Rectangle 17"/>
            <p:cNvSpPr>
              <a:spLocks noChangeArrowheads="1"/>
            </p:cNvSpPr>
            <p:nvPr/>
          </p:nvSpPr>
          <p:spPr bwMode="auto">
            <a:xfrm>
              <a:off x="2855914" y="2485268"/>
              <a:ext cx="6116637" cy="803066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2" name="Line 18"/>
            <p:cNvSpPr>
              <a:spLocks noChangeShapeType="1"/>
            </p:cNvSpPr>
            <p:nvPr/>
          </p:nvSpPr>
          <p:spPr bwMode="auto">
            <a:xfrm>
              <a:off x="9026526" y="2470984"/>
              <a:ext cx="3968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9465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21711859"/>
                </p:ext>
              </p:extLst>
            </p:nvPr>
          </p:nvGraphicFramePr>
          <p:xfrm>
            <a:off x="8361364" y="988646"/>
            <a:ext cx="298450" cy="4412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27" name="Equation" r:id="rId17" imgW="152280" imgH="228600" progId="Equation.DSMT4">
                    <p:embed/>
                  </p:oleObj>
                </mc:Choice>
                <mc:Fallback>
                  <p:oleObj name="Equation" r:id="rId17" imgW="152280" imgH="228600" progId="Equation.DSMT4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61364" y="988646"/>
                          <a:ext cx="298450" cy="44121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483" name="Line 20"/>
            <p:cNvSpPr>
              <a:spLocks noChangeShapeType="1"/>
            </p:cNvSpPr>
            <p:nvPr/>
          </p:nvSpPr>
          <p:spPr bwMode="auto">
            <a:xfrm flipV="1">
              <a:off x="5911851" y="1256863"/>
              <a:ext cx="0" cy="11807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4" name="Line 21"/>
            <p:cNvSpPr>
              <a:spLocks noChangeShapeType="1"/>
            </p:cNvSpPr>
            <p:nvPr/>
          </p:nvSpPr>
          <p:spPr bwMode="auto">
            <a:xfrm flipV="1">
              <a:off x="5619751" y="2475746"/>
              <a:ext cx="630237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5" name="Line 32"/>
            <p:cNvSpPr>
              <a:spLocks noChangeShapeType="1"/>
            </p:cNvSpPr>
            <p:nvPr/>
          </p:nvSpPr>
          <p:spPr bwMode="auto">
            <a:xfrm>
              <a:off x="7593014" y="1521907"/>
              <a:ext cx="112712" cy="193625"/>
            </a:xfrm>
            <a:prstGeom prst="line">
              <a:avLst/>
            </a:prstGeom>
            <a:noFill/>
            <a:ln w="38100">
              <a:solidFill>
                <a:srgbClr val="FF99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19474" name="Straight Connector 29"/>
            <p:cNvCxnSpPr>
              <a:cxnSpLocks noChangeShapeType="1"/>
            </p:cNvCxnSpPr>
            <p:nvPr/>
          </p:nvCxnSpPr>
          <p:spPr bwMode="auto">
            <a:xfrm>
              <a:off x="2857949" y="3303714"/>
              <a:ext cx="6110344" cy="0"/>
            </a:xfrm>
            <a:prstGeom prst="line">
              <a:avLst/>
            </a:prstGeom>
            <a:noFill/>
            <a:ln w="57150" algn="ctr">
              <a:solidFill>
                <a:srgbClr val="FFCC66"/>
              </a:solidFill>
              <a:round/>
              <a:headEnd/>
              <a:tailEnd/>
            </a:ln>
          </p:spPr>
        </p:cxnSp>
        <p:graphicFrame>
          <p:nvGraphicFramePr>
            <p:cNvPr id="2" name="Object 1">
              <a:extLst>
                <a:ext uri="{FF2B5EF4-FFF2-40B4-BE49-F238E27FC236}">
                  <a16:creationId xmlns:a16="http://schemas.microsoft.com/office/drawing/2014/main" id="{8A4BB85E-66F4-0F84-49A1-0D445BC0E03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41133644"/>
                </p:ext>
              </p:extLst>
            </p:nvPr>
          </p:nvGraphicFramePr>
          <p:xfrm>
            <a:off x="8788400" y="1430337"/>
            <a:ext cx="1444954" cy="4079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28" name="Equation" r:id="rId19" imgW="1079280" imgH="304560" progId="Equation.DSMT4">
                    <p:embed/>
                  </p:oleObj>
                </mc:Choice>
                <mc:Fallback>
                  <p:oleObj name="Equation" r:id="rId19" imgW="1079280" imgH="3045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8788400" y="1430337"/>
                          <a:ext cx="1444954" cy="4079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1370896"/>
                </p:ext>
              </p:extLst>
            </p:nvPr>
          </p:nvGraphicFramePr>
          <p:xfrm>
            <a:off x="8932863" y="1000125"/>
            <a:ext cx="1184275" cy="4365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29" name="Equation" r:id="rId21" imgW="1184212" imgH="435864" progId="Equation.DSMT4">
                    <p:embed/>
                  </p:oleObj>
                </mc:Choice>
                <mc:Fallback>
                  <p:oleObj name="Equation" r:id="rId21" imgW="1184212" imgH="435864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8932863" y="1000125"/>
                          <a:ext cx="1184275" cy="43656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767138" y="255589"/>
            <a:ext cx="4443412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Overview</a:t>
            </a:r>
          </a:p>
        </p:txBody>
      </p:sp>
      <p:sp>
        <p:nvSpPr>
          <p:cNvPr id="32772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773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774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775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776" name="Text Box 54"/>
          <p:cNvSpPr txBox="1">
            <a:spLocks noChangeArrowheads="1"/>
          </p:cNvSpPr>
          <p:nvPr/>
        </p:nvSpPr>
        <p:spPr bwMode="auto">
          <a:xfrm>
            <a:off x="729049" y="1214415"/>
            <a:ext cx="1091101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In this set of notes we use reciprocity to calculate the far field of a </a:t>
            </a:r>
            <a:r>
              <a:rPr lang="en-US" sz="2000" b="0" dirty="0">
                <a:solidFill>
                  <a:srgbClr val="FF0000"/>
                </a:solidFill>
              </a:rPr>
              <a:t>rectangular patch </a:t>
            </a:r>
            <a:r>
              <a:rPr lang="en-US" sz="2000" b="0" dirty="0">
                <a:solidFill>
                  <a:srgbClr val="0000FF"/>
                </a:solidFill>
              </a:rPr>
              <a:t>using the </a:t>
            </a:r>
            <a:r>
              <a:rPr lang="en-US" sz="2000" b="0" dirty="0">
                <a:solidFill>
                  <a:srgbClr val="FF0000"/>
                </a:solidFill>
              </a:rPr>
              <a:t>electric-current model</a:t>
            </a:r>
            <a:r>
              <a:rPr lang="en-US" sz="2000" b="0" dirty="0">
                <a:solidFill>
                  <a:srgbClr val="0000FF"/>
                </a:solidFill>
              </a:rPr>
              <a:t>, assuming an </a:t>
            </a:r>
            <a:r>
              <a:rPr lang="en-US" sz="2000" b="0" dirty="0">
                <a:solidFill>
                  <a:srgbClr val="FF0000"/>
                </a:solidFill>
              </a:rPr>
              <a:t>infinite substrate.</a:t>
            </a:r>
          </a:p>
        </p:txBody>
      </p:sp>
      <p:sp>
        <p:nvSpPr>
          <p:cNvPr id="32777" name="Text Box 55"/>
          <p:cNvSpPr txBox="1">
            <a:spLocks noChangeArrowheads="1"/>
          </p:cNvSpPr>
          <p:nvPr/>
        </p:nvSpPr>
        <p:spPr bwMode="auto">
          <a:xfrm>
            <a:off x="1240900" y="2543140"/>
            <a:ext cx="9806039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1450" indent="-171450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000" b="0" dirty="0"/>
              <a:t>Review of reciprocity to calculate the far field.</a:t>
            </a:r>
          </a:p>
          <a:p>
            <a:pPr marL="171450" indent="-171450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000" b="0" dirty="0"/>
              <a:t>Far field of horizontal electric dipole in the </a:t>
            </a:r>
            <a:r>
              <a:rPr lang="en-US" sz="2000" b="0" i="1" dirty="0">
                <a:latin typeface="Times New Roman" pitchFamily="18" charset="0"/>
              </a:rPr>
              <a:t>x</a:t>
            </a:r>
            <a:r>
              <a:rPr lang="en-US" sz="2000" b="0" dirty="0"/>
              <a:t> direction (hex) on top of a grounded the substrate.</a:t>
            </a:r>
          </a:p>
          <a:p>
            <a:pPr marL="171450" indent="-171450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000" b="0" dirty="0"/>
              <a:t>Far field of dominant mode of rectangular patch, using the electric current model and infinite substrate.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7A76FE49-A4E3-4108-A657-2FE17CEB6D9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284164"/>
            <a:ext cx="914400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Electric Dipole Source: TEN</a:t>
            </a:r>
          </a:p>
        </p:txBody>
      </p:sp>
      <p:sp>
        <p:nvSpPr>
          <p:cNvPr id="2049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6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7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482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6843886"/>
              </p:ext>
            </p:extLst>
          </p:nvPr>
        </p:nvGraphicFramePr>
        <p:xfrm>
          <a:off x="5254625" y="3738563"/>
          <a:ext cx="1582738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5" name="Equation" r:id="rId3" imgW="736600" imgH="228600" progId="Equation.3">
                  <p:embed/>
                </p:oleObj>
              </mc:Choice>
              <mc:Fallback>
                <p:oleObj name="Equation" r:id="rId3" imgW="736600" imgH="228600" progId="Equation.3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625" y="3738563"/>
                        <a:ext cx="1582738" cy="493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58"/>
          <p:cNvGraphicFramePr>
            <a:graphicFrameLocks noChangeAspect="1"/>
          </p:cNvGraphicFramePr>
          <p:nvPr/>
        </p:nvGraphicFramePr>
        <p:xfrm>
          <a:off x="5046663" y="4467225"/>
          <a:ext cx="2017712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6" name="Equation" r:id="rId5" imgW="1016000" imgH="228600" progId="Equation.3">
                  <p:embed/>
                </p:oleObj>
              </mc:Choice>
              <mc:Fallback>
                <p:oleObj name="Equation" r:id="rId5" imgW="1016000" imgH="228600" progId="Equation.3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6663" y="4467225"/>
                        <a:ext cx="2017712" cy="452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Object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7740674"/>
              </p:ext>
            </p:extLst>
          </p:nvPr>
        </p:nvGraphicFramePr>
        <p:xfrm>
          <a:off x="3914775" y="5500688"/>
          <a:ext cx="38496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7" name="Equation" r:id="rId7" imgW="1752480" imgH="241200" progId="Equation.DSMT4">
                  <p:embed/>
                </p:oleObj>
              </mc:Choice>
              <mc:Fallback>
                <p:oleObj name="Equation" r:id="rId7" imgW="1752480" imgH="241200" progId="Equation.DSMT4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4775" y="5500688"/>
                        <a:ext cx="3849688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9" name="Rectangle 60"/>
          <p:cNvSpPr>
            <a:spLocks noChangeArrowheads="1"/>
          </p:cNvSpPr>
          <p:nvPr/>
        </p:nvSpPr>
        <p:spPr bwMode="auto">
          <a:xfrm>
            <a:off x="3581330" y="5058606"/>
            <a:ext cx="2709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so</a:t>
            </a:r>
          </a:p>
        </p:txBody>
      </p:sp>
      <p:sp>
        <p:nvSpPr>
          <p:cNvPr id="35" name="Slide Number Placeholder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7A76FE49-A4E3-4108-A657-2FE17CEB6D99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A6C1FD4-13FC-8897-26F0-F957D9A41F7C}"/>
              </a:ext>
            </a:extLst>
          </p:cNvPr>
          <p:cNvGrpSpPr/>
          <p:nvPr/>
        </p:nvGrpSpPr>
        <p:grpSpPr>
          <a:xfrm>
            <a:off x="3916363" y="1187166"/>
            <a:ext cx="4395788" cy="2033705"/>
            <a:chOff x="3916363" y="1187166"/>
            <a:chExt cx="4395788" cy="2033705"/>
          </a:xfrm>
        </p:grpSpPr>
        <p:sp>
          <p:nvSpPr>
            <p:cNvPr id="20500" name="Line 46"/>
            <p:cNvSpPr>
              <a:spLocks noChangeShapeType="1"/>
            </p:cNvSpPr>
            <p:nvPr/>
          </p:nvSpPr>
          <p:spPr bwMode="auto">
            <a:xfrm>
              <a:off x="6380803" y="1187166"/>
              <a:ext cx="1800" cy="203370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0485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43582681"/>
                </p:ext>
              </p:extLst>
            </p:nvPr>
          </p:nvGraphicFramePr>
          <p:xfrm>
            <a:off x="5592764" y="1290639"/>
            <a:ext cx="263525" cy="2635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48" name="Equation" r:id="rId9" imgW="126720" imgH="126720" progId="Equation.DSMT4">
                    <p:embed/>
                  </p:oleObj>
                </mc:Choice>
                <mc:Fallback>
                  <p:oleObj name="Equation" r:id="rId9" imgW="126720" imgH="12672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92764" y="1290639"/>
                          <a:ext cx="263525" cy="2635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501" name="Line 26"/>
            <p:cNvSpPr>
              <a:spLocks noChangeShapeType="1"/>
            </p:cNvSpPr>
            <p:nvPr/>
          </p:nvSpPr>
          <p:spPr bwMode="auto">
            <a:xfrm rot="5400000">
              <a:off x="6121400" y="514351"/>
              <a:ext cx="0" cy="25146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2" name="Oval 28"/>
            <p:cNvSpPr>
              <a:spLocks noChangeArrowheads="1"/>
            </p:cNvSpPr>
            <p:nvPr/>
          </p:nvSpPr>
          <p:spPr bwMode="auto">
            <a:xfrm rot="5400000">
              <a:off x="6330002" y="1727201"/>
              <a:ext cx="101600" cy="88900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3" name="Line 31"/>
            <p:cNvSpPr>
              <a:spLocks noChangeShapeType="1"/>
            </p:cNvSpPr>
            <p:nvPr/>
          </p:nvSpPr>
          <p:spPr bwMode="auto">
            <a:xfrm rot="5400000">
              <a:off x="6115050" y="1358901"/>
              <a:ext cx="0" cy="25781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4" name="Oval 33"/>
            <p:cNvSpPr>
              <a:spLocks noChangeArrowheads="1"/>
            </p:cNvSpPr>
            <p:nvPr/>
          </p:nvSpPr>
          <p:spPr bwMode="auto">
            <a:xfrm rot="5400000">
              <a:off x="6330950" y="2603501"/>
              <a:ext cx="101600" cy="88900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5" name="Line 37"/>
            <p:cNvSpPr>
              <a:spLocks noChangeShapeType="1"/>
            </p:cNvSpPr>
            <p:nvPr/>
          </p:nvSpPr>
          <p:spPr bwMode="auto">
            <a:xfrm flipH="1" flipV="1">
              <a:off x="5924550" y="1435101"/>
              <a:ext cx="431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0486" name="Object 3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92693497"/>
                </p:ext>
              </p:extLst>
            </p:nvPr>
          </p:nvGraphicFramePr>
          <p:xfrm>
            <a:off x="6707189" y="1962151"/>
            <a:ext cx="376237" cy="482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49" name="Equation" r:id="rId11" imgW="177480" imgH="228600" progId="Equation.DSMT4">
                    <p:embed/>
                  </p:oleObj>
                </mc:Choice>
                <mc:Fallback>
                  <p:oleObj name="Equation" r:id="rId11" imgW="177480" imgH="228600" progId="Equation.DSMT4">
                    <p:embed/>
                    <p:pic>
                      <p:nvPicPr>
                        <p:cNvPr id="0" name="Object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07189" y="1962151"/>
                          <a:ext cx="376237" cy="482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487" name="Object 3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89050888"/>
                </p:ext>
              </p:extLst>
            </p:nvPr>
          </p:nvGraphicFramePr>
          <p:xfrm>
            <a:off x="5521326" y="1924051"/>
            <a:ext cx="403225" cy="482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50" name="Equation" r:id="rId13" imgW="190440" imgH="228600" progId="Equation.DSMT4">
                    <p:embed/>
                  </p:oleObj>
                </mc:Choice>
                <mc:Fallback>
                  <p:oleObj name="Equation" r:id="rId13" imgW="190440" imgH="228600" progId="Equation.DSMT4">
                    <p:embed/>
                    <p:pic>
                      <p:nvPicPr>
                        <p:cNvPr id="0" name="Object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21326" y="1924051"/>
                          <a:ext cx="403225" cy="482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488" name="Object 4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38015517"/>
                </p:ext>
              </p:extLst>
            </p:nvPr>
          </p:nvGraphicFramePr>
          <p:xfrm>
            <a:off x="3930650" y="1825626"/>
            <a:ext cx="188912" cy="349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51" name="Equation" r:id="rId15" imgW="88560" imgH="164880" progId="Equation.DSMT4">
                    <p:embed/>
                  </p:oleObj>
                </mc:Choice>
                <mc:Fallback>
                  <p:oleObj name="Equation" r:id="rId15" imgW="88560" imgH="164880" progId="Equation.DSMT4">
                    <p:embed/>
                    <p:pic>
                      <p:nvPicPr>
                        <p:cNvPr id="0" name="Object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30650" y="1825626"/>
                          <a:ext cx="188912" cy="3492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489" name="Object 4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82138002"/>
                </p:ext>
              </p:extLst>
            </p:nvPr>
          </p:nvGraphicFramePr>
          <p:xfrm>
            <a:off x="3916363" y="2309813"/>
            <a:ext cx="241300" cy="268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52" name="Equation" r:id="rId17" imgW="114120" imgH="126720" progId="Equation.DSMT4">
                    <p:embed/>
                  </p:oleObj>
                </mc:Choice>
                <mc:Fallback>
                  <p:oleObj name="Equation" r:id="rId17" imgW="114120" imgH="126720" progId="Equation.DSMT4">
                    <p:embed/>
                    <p:pic>
                      <p:nvPicPr>
                        <p:cNvPr id="0" name="Object 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16363" y="2309813"/>
                          <a:ext cx="241300" cy="2682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506" name="Line 45"/>
            <p:cNvSpPr>
              <a:spLocks noChangeShapeType="1"/>
            </p:cNvSpPr>
            <p:nvPr/>
          </p:nvSpPr>
          <p:spPr bwMode="auto">
            <a:xfrm rot="5400000">
              <a:off x="6921500" y="2203451"/>
              <a:ext cx="9144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0490" name="Object 4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56798132"/>
                </p:ext>
              </p:extLst>
            </p:nvPr>
          </p:nvGraphicFramePr>
          <p:xfrm>
            <a:off x="6932614" y="2835277"/>
            <a:ext cx="301625" cy="3286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53" name="Equation" r:id="rId19" imgW="152280" imgH="164880" progId="Equation.DSMT4">
                    <p:embed/>
                  </p:oleObj>
                </mc:Choice>
                <mc:Fallback>
                  <p:oleObj name="Equation" r:id="rId19" imgW="152280" imgH="164880" progId="Equation.DSMT4">
                    <p:embed/>
                    <p:pic>
                      <p:nvPicPr>
                        <p:cNvPr id="0" name="Object 4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32614" y="2835277"/>
                          <a:ext cx="301625" cy="3286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507" name="Line 48"/>
            <p:cNvSpPr>
              <a:spLocks noChangeShapeType="1"/>
            </p:cNvSpPr>
            <p:nvPr/>
          </p:nvSpPr>
          <p:spPr bwMode="auto">
            <a:xfrm flipV="1">
              <a:off x="6381750" y="3009901"/>
              <a:ext cx="508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508" name="Group 51"/>
            <p:cNvGrpSpPr>
              <a:grpSpLocks/>
            </p:cNvGrpSpPr>
            <p:nvPr/>
          </p:nvGrpSpPr>
          <p:grpSpPr bwMode="auto">
            <a:xfrm flipH="1">
              <a:off x="4260850" y="2247902"/>
              <a:ext cx="698500" cy="258763"/>
              <a:chOff x="2040" y="3296"/>
              <a:chExt cx="440" cy="163"/>
            </a:xfrm>
          </p:grpSpPr>
          <p:sp>
            <p:nvSpPr>
              <p:cNvPr id="20513" name="Freeform 49"/>
              <p:cNvSpPr>
                <a:spLocks/>
              </p:cNvSpPr>
              <p:nvPr/>
            </p:nvSpPr>
            <p:spPr bwMode="auto">
              <a:xfrm>
                <a:off x="2040" y="3296"/>
                <a:ext cx="376" cy="163"/>
              </a:xfrm>
              <a:custGeom>
                <a:avLst/>
                <a:gdLst>
                  <a:gd name="T0" fmla="*/ 0 w 1928"/>
                  <a:gd name="T1" fmla="*/ 5 h 891"/>
                  <a:gd name="T2" fmla="*/ 2 w 1928"/>
                  <a:gd name="T3" fmla="*/ 0 h 891"/>
                  <a:gd name="T4" fmla="*/ 4 w 1928"/>
                  <a:gd name="T5" fmla="*/ 5 h 891"/>
                  <a:gd name="T6" fmla="*/ 6 w 1928"/>
                  <a:gd name="T7" fmla="*/ 0 h 891"/>
                  <a:gd name="T8" fmla="*/ 8 w 1928"/>
                  <a:gd name="T9" fmla="*/ 5 h 891"/>
                  <a:gd name="T10" fmla="*/ 10 w 1928"/>
                  <a:gd name="T11" fmla="*/ 0 h 891"/>
                  <a:gd name="T12" fmla="*/ 11 w 1928"/>
                  <a:gd name="T13" fmla="*/ 3 h 891"/>
                  <a:gd name="T14" fmla="*/ 14 w 1928"/>
                  <a:gd name="T15" fmla="*/ 3 h 89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928"/>
                  <a:gd name="T25" fmla="*/ 0 h 891"/>
                  <a:gd name="T26" fmla="*/ 1928 w 1928"/>
                  <a:gd name="T27" fmla="*/ 891 h 89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928" h="891">
                    <a:moveTo>
                      <a:pt x="0" y="832"/>
                    </a:moveTo>
                    <a:cubicBezTo>
                      <a:pt x="64" y="445"/>
                      <a:pt x="128" y="59"/>
                      <a:pt x="208" y="64"/>
                    </a:cubicBezTo>
                    <a:cubicBezTo>
                      <a:pt x="288" y="69"/>
                      <a:pt x="388" y="865"/>
                      <a:pt x="480" y="864"/>
                    </a:cubicBezTo>
                    <a:cubicBezTo>
                      <a:pt x="572" y="863"/>
                      <a:pt x="668" y="52"/>
                      <a:pt x="760" y="56"/>
                    </a:cubicBezTo>
                    <a:cubicBezTo>
                      <a:pt x="852" y="60"/>
                      <a:pt x="932" y="885"/>
                      <a:pt x="1032" y="888"/>
                    </a:cubicBezTo>
                    <a:cubicBezTo>
                      <a:pt x="1132" y="891"/>
                      <a:pt x="1277" y="144"/>
                      <a:pt x="1360" y="72"/>
                    </a:cubicBezTo>
                    <a:cubicBezTo>
                      <a:pt x="1443" y="0"/>
                      <a:pt x="1433" y="387"/>
                      <a:pt x="1528" y="456"/>
                    </a:cubicBezTo>
                    <a:cubicBezTo>
                      <a:pt x="1623" y="525"/>
                      <a:pt x="1775" y="506"/>
                      <a:pt x="1928" y="48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4" name="Line 50"/>
              <p:cNvSpPr>
                <a:spLocks noChangeShapeType="1"/>
              </p:cNvSpPr>
              <p:nvPr/>
            </p:nvSpPr>
            <p:spPr bwMode="auto">
              <a:xfrm flipV="1">
                <a:off x="2360" y="3384"/>
                <a:ext cx="120" cy="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509" name="Group 52"/>
            <p:cNvGrpSpPr>
              <a:grpSpLocks/>
            </p:cNvGrpSpPr>
            <p:nvPr/>
          </p:nvGrpSpPr>
          <p:grpSpPr bwMode="auto">
            <a:xfrm>
              <a:off x="4273550" y="1905002"/>
              <a:ext cx="698500" cy="258763"/>
              <a:chOff x="2040" y="3296"/>
              <a:chExt cx="440" cy="163"/>
            </a:xfrm>
          </p:grpSpPr>
          <p:sp>
            <p:nvSpPr>
              <p:cNvPr id="20511" name="Freeform 53"/>
              <p:cNvSpPr>
                <a:spLocks/>
              </p:cNvSpPr>
              <p:nvPr/>
            </p:nvSpPr>
            <p:spPr bwMode="auto">
              <a:xfrm>
                <a:off x="2040" y="3296"/>
                <a:ext cx="376" cy="163"/>
              </a:xfrm>
              <a:custGeom>
                <a:avLst/>
                <a:gdLst>
                  <a:gd name="T0" fmla="*/ 0 w 1928"/>
                  <a:gd name="T1" fmla="*/ 5 h 891"/>
                  <a:gd name="T2" fmla="*/ 2 w 1928"/>
                  <a:gd name="T3" fmla="*/ 0 h 891"/>
                  <a:gd name="T4" fmla="*/ 4 w 1928"/>
                  <a:gd name="T5" fmla="*/ 5 h 891"/>
                  <a:gd name="T6" fmla="*/ 6 w 1928"/>
                  <a:gd name="T7" fmla="*/ 0 h 891"/>
                  <a:gd name="T8" fmla="*/ 8 w 1928"/>
                  <a:gd name="T9" fmla="*/ 5 h 891"/>
                  <a:gd name="T10" fmla="*/ 10 w 1928"/>
                  <a:gd name="T11" fmla="*/ 0 h 891"/>
                  <a:gd name="T12" fmla="*/ 11 w 1928"/>
                  <a:gd name="T13" fmla="*/ 3 h 891"/>
                  <a:gd name="T14" fmla="*/ 14 w 1928"/>
                  <a:gd name="T15" fmla="*/ 3 h 89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928"/>
                  <a:gd name="T25" fmla="*/ 0 h 891"/>
                  <a:gd name="T26" fmla="*/ 1928 w 1928"/>
                  <a:gd name="T27" fmla="*/ 891 h 89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928" h="891">
                    <a:moveTo>
                      <a:pt x="0" y="832"/>
                    </a:moveTo>
                    <a:cubicBezTo>
                      <a:pt x="64" y="445"/>
                      <a:pt x="128" y="59"/>
                      <a:pt x="208" y="64"/>
                    </a:cubicBezTo>
                    <a:cubicBezTo>
                      <a:pt x="288" y="69"/>
                      <a:pt x="388" y="865"/>
                      <a:pt x="480" y="864"/>
                    </a:cubicBezTo>
                    <a:cubicBezTo>
                      <a:pt x="572" y="863"/>
                      <a:pt x="668" y="52"/>
                      <a:pt x="760" y="56"/>
                    </a:cubicBezTo>
                    <a:cubicBezTo>
                      <a:pt x="852" y="60"/>
                      <a:pt x="932" y="885"/>
                      <a:pt x="1032" y="888"/>
                    </a:cubicBezTo>
                    <a:cubicBezTo>
                      <a:pt x="1132" y="891"/>
                      <a:pt x="1277" y="144"/>
                      <a:pt x="1360" y="72"/>
                    </a:cubicBezTo>
                    <a:cubicBezTo>
                      <a:pt x="1443" y="0"/>
                      <a:pt x="1433" y="387"/>
                      <a:pt x="1528" y="456"/>
                    </a:cubicBezTo>
                    <a:cubicBezTo>
                      <a:pt x="1623" y="525"/>
                      <a:pt x="1775" y="506"/>
                      <a:pt x="1928" y="48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2" name="Line 54"/>
              <p:cNvSpPr>
                <a:spLocks noChangeShapeType="1"/>
              </p:cNvSpPr>
              <p:nvPr/>
            </p:nvSpPr>
            <p:spPr bwMode="auto">
              <a:xfrm flipV="1">
                <a:off x="2360" y="3384"/>
                <a:ext cx="120" cy="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aphicFrame>
          <p:nvGraphicFramePr>
            <p:cNvPr id="20491" name="Object 5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75894185"/>
                </p:ext>
              </p:extLst>
            </p:nvPr>
          </p:nvGraphicFramePr>
          <p:xfrm>
            <a:off x="7400926" y="1268413"/>
            <a:ext cx="911225" cy="3635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54" name="Equation" r:id="rId21" imgW="444240" imgH="177480" progId="Equation.DSMT4">
                    <p:embed/>
                  </p:oleObj>
                </mc:Choice>
                <mc:Fallback>
                  <p:oleObj name="Equation" r:id="rId21" imgW="444240" imgH="177480" progId="Equation.DSMT4">
                    <p:embed/>
                    <p:pic>
                      <p:nvPicPr>
                        <p:cNvPr id="0" name="Object 5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00926" y="1268413"/>
                          <a:ext cx="911225" cy="3635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510" name="Line 56"/>
            <p:cNvSpPr>
              <a:spLocks noChangeShapeType="1"/>
            </p:cNvSpPr>
            <p:nvPr/>
          </p:nvSpPr>
          <p:spPr bwMode="auto">
            <a:xfrm flipH="1">
              <a:off x="7372350" y="1320801"/>
              <a:ext cx="0" cy="673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49E98135-0408-91D0-6C57-20B497294E74}"/>
                </a:ext>
              </a:extLst>
            </p:cNvPr>
            <p:cNvGrpSpPr/>
            <p:nvPr/>
          </p:nvGrpSpPr>
          <p:grpSpPr>
            <a:xfrm>
              <a:off x="5613400" y="2767784"/>
              <a:ext cx="498801" cy="430017"/>
              <a:chOff x="4484987" y="4108664"/>
              <a:chExt cx="498801" cy="430017"/>
            </a:xfrm>
          </p:grpSpPr>
          <p:sp>
            <p:nvSpPr>
              <p:cNvPr id="4" name="AutoShape 201">
                <a:extLst>
                  <a:ext uri="{FF2B5EF4-FFF2-40B4-BE49-F238E27FC236}">
                    <a16:creationId xmlns:a16="http://schemas.microsoft.com/office/drawing/2014/main" id="{37B65D8D-9178-7955-B90C-D807433141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4661698" y="4013765"/>
                <a:ext cx="227191" cy="416989"/>
              </a:xfrm>
              <a:custGeom>
                <a:avLst/>
                <a:gdLst>
                  <a:gd name="T0" fmla="*/ 32 w 21600"/>
                  <a:gd name="T1" fmla="*/ 0 h 21600"/>
                  <a:gd name="T2" fmla="*/ 11 w 21600"/>
                  <a:gd name="T3" fmla="*/ 216 h 21600"/>
                  <a:gd name="T4" fmla="*/ 34 w 21600"/>
                  <a:gd name="T5" fmla="*/ 83 h 21600"/>
                  <a:gd name="T6" fmla="*/ 54 w 21600"/>
                  <a:gd name="T7" fmla="*/ 143 h 21600"/>
                  <a:gd name="T8" fmla="*/ 75 w 21600"/>
                  <a:gd name="T9" fmla="*/ 83 h 21600"/>
                  <a:gd name="T10" fmla="*/ 17694720 60000 65536"/>
                  <a:gd name="T11" fmla="*/ 5898240 60000 65536"/>
                  <a:gd name="T12" fmla="*/ 5898240 60000 65536"/>
                  <a:gd name="T13" fmla="*/ 5898240 60000 65536"/>
                  <a:gd name="T14" fmla="*/ 0 60000 65536"/>
                  <a:gd name="T15" fmla="*/ 0 w 21600"/>
                  <a:gd name="T16" fmla="*/ 8300 h 21600"/>
                  <a:gd name="T17" fmla="*/ 6048 w 21600"/>
                  <a:gd name="T18" fmla="*/ 21600 h 216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600" h="21600">
                    <a:moveTo>
                      <a:pt x="15662" y="14285"/>
                    </a:moveTo>
                    <a:lnTo>
                      <a:pt x="21600" y="8310"/>
                    </a:lnTo>
                    <a:lnTo>
                      <a:pt x="18630" y="8310"/>
                    </a:lnTo>
                    <a:cubicBezTo>
                      <a:pt x="18630" y="3721"/>
                      <a:pt x="14430" y="0"/>
                      <a:pt x="9250" y="0"/>
                    </a:cubicBezTo>
                    <a:cubicBezTo>
                      <a:pt x="4141" y="0"/>
                      <a:pt x="0" y="3799"/>
                      <a:pt x="0" y="8485"/>
                    </a:cubicBezTo>
                    <a:lnTo>
                      <a:pt x="0" y="21600"/>
                    </a:lnTo>
                    <a:lnTo>
                      <a:pt x="6110" y="21600"/>
                    </a:lnTo>
                    <a:lnTo>
                      <a:pt x="6110" y="8310"/>
                    </a:lnTo>
                    <a:cubicBezTo>
                      <a:pt x="6110" y="6947"/>
                      <a:pt x="7362" y="5842"/>
                      <a:pt x="8907" y="5842"/>
                    </a:cubicBezTo>
                    <a:lnTo>
                      <a:pt x="9725" y="5842"/>
                    </a:lnTo>
                    <a:cubicBezTo>
                      <a:pt x="11269" y="5842"/>
                      <a:pt x="12520" y="6947"/>
                      <a:pt x="12520" y="8310"/>
                    </a:cubicBezTo>
                    <a:lnTo>
                      <a:pt x="9725" y="8310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5" name="Object 6">
                <a:extLst>
                  <a:ext uri="{FF2B5EF4-FFF2-40B4-BE49-F238E27FC236}">
                    <a16:creationId xmlns:a16="http://schemas.microsoft.com/office/drawing/2014/main" id="{56E0F3F9-EAEE-D1B8-4179-197F27B7278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66815866"/>
                  </p:ext>
                </p:extLst>
              </p:nvPr>
            </p:nvGraphicFramePr>
            <p:xfrm>
              <a:off x="4484987" y="4303154"/>
              <a:ext cx="215900" cy="23552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8455" name="Equation" r:id="rId23" imgW="139680" imgH="152280" progId="Equation.DSMT4">
                      <p:embed/>
                    </p:oleObj>
                  </mc:Choice>
                  <mc:Fallback>
                    <p:oleObj name="Equation" r:id="rId23" imgW="139680" imgH="152280" progId="Equation.DSMT4">
                      <p:embed/>
                      <p:pic>
                        <p:nvPicPr>
                          <p:cNvPr id="3" name="Object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4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484987" y="4303154"/>
                            <a:ext cx="215900" cy="23552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11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12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13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14" name="Rectangle 32"/>
          <p:cNvSpPr>
            <a:spLocks noChangeArrowheads="1"/>
          </p:cNvSpPr>
          <p:nvPr/>
        </p:nvSpPr>
        <p:spPr bwMode="auto">
          <a:xfrm>
            <a:off x="793940" y="1205741"/>
            <a:ext cx="287739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The radiated field is then:</a:t>
            </a:r>
          </a:p>
        </p:txBody>
      </p:sp>
      <p:graphicFrame>
        <p:nvGraphicFramePr>
          <p:cNvPr id="21506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5428468"/>
              </p:ext>
            </p:extLst>
          </p:nvPr>
        </p:nvGraphicFramePr>
        <p:xfrm>
          <a:off x="3699420" y="1706233"/>
          <a:ext cx="6494462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2" name="Equation" r:id="rId3" imgW="2882880" imgH="253800" progId="Equation.DSMT4">
                  <p:embed/>
                </p:oleObj>
              </mc:Choice>
              <mc:Fallback>
                <p:oleObj name="Equation" r:id="rId3" imgW="2882880" imgH="253800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9420" y="1706233"/>
                        <a:ext cx="6494462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7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9561369"/>
              </p:ext>
            </p:extLst>
          </p:nvPr>
        </p:nvGraphicFramePr>
        <p:xfrm>
          <a:off x="4579535" y="2588359"/>
          <a:ext cx="4081463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3" name="Equation" r:id="rId5" imgW="1739880" imgH="241200" progId="Equation.DSMT4">
                  <p:embed/>
                </p:oleObj>
              </mc:Choice>
              <mc:Fallback>
                <p:oleObj name="Equation" r:id="rId5" imgW="1739880" imgH="241200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9535" y="2588359"/>
                        <a:ext cx="4081463" cy="566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5" name="Rectangle 36"/>
          <p:cNvSpPr>
            <a:spLocks noChangeArrowheads="1"/>
          </p:cNvSpPr>
          <p:nvPr/>
        </p:nvSpPr>
        <p:spPr bwMode="auto">
          <a:xfrm>
            <a:off x="2158715" y="4397614"/>
            <a:ext cx="16464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We then have:</a:t>
            </a:r>
          </a:p>
        </p:txBody>
      </p:sp>
      <p:graphicFrame>
        <p:nvGraphicFramePr>
          <p:cNvPr id="2150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477322"/>
              </p:ext>
            </p:extLst>
          </p:nvPr>
        </p:nvGraphicFramePr>
        <p:xfrm>
          <a:off x="4161429" y="4918264"/>
          <a:ext cx="5343525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4" name="Equation" r:id="rId7" imgW="2349360" imgH="583920" progId="Equation.DSMT4">
                  <p:embed/>
                </p:oleObj>
              </mc:Choice>
              <mc:Fallback>
                <p:oleObj name="Equation" r:id="rId7" imgW="2349360" imgH="583920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1429" y="4918264"/>
                        <a:ext cx="5343525" cy="13335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7A76FE49-A4E3-4108-A657-2FE17CEB6D99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B0BD2F95-190C-50FC-BB12-DCE9078323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0975318"/>
              </p:ext>
            </p:extLst>
          </p:nvPr>
        </p:nvGraphicFramePr>
        <p:xfrm>
          <a:off x="4595673" y="3154410"/>
          <a:ext cx="3981946" cy="5646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5" name="Equation" r:id="rId9" imgW="1701720" imgH="241200" progId="Equation.DSMT4">
                  <p:embed/>
                </p:oleObj>
              </mc:Choice>
              <mc:Fallback>
                <p:oleObj name="Equation" r:id="rId9" imgW="170172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595673" y="3154410"/>
                        <a:ext cx="3981946" cy="5646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19">
            <a:extLst>
              <a:ext uri="{FF2B5EF4-FFF2-40B4-BE49-F238E27FC236}">
                <a16:creationId xmlns:a16="http://schemas.microsoft.com/office/drawing/2014/main" id="{779F2EE2-E340-A24C-1778-A67EC51F94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7646" y="202277"/>
            <a:ext cx="9264555" cy="643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Electric Dipole Source: TEN (cont.)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3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36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37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38" name="Rectangle 11"/>
          <p:cNvSpPr>
            <a:spLocks noChangeArrowheads="1"/>
          </p:cNvSpPr>
          <p:nvPr/>
        </p:nvSpPr>
        <p:spPr bwMode="auto">
          <a:xfrm>
            <a:off x="4156227" y="3794075"/>
            <a:ext cx="4112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so</a:t>
            </a:r>
          </a:p>
        </p:txBody>
      </p:sp>
      <p:graphicFrame>
        <p:nvGraphicFramePr>
          <p:cNvPr id="22530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3771989"/>
              </p:ext>
            </p:extLst>
          </p:nvPr>
        </p:nvGraphicFramePr>
        <p:xfrm>
          <a:off x="4732812" y="1752387"/>
          <a:ext cx="2138362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6" name="Equation" r:id="rId3" imgW="1130040" imgH="457200" progId="Equation.DSMT4">
                  <p:embed/>
                </p:oleObj>
              </mc:Choice>
              <mc:Fallback>
                <p:oleObj name="Equation" r:id="rId3" imgW="1130040" imgH="4572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2812" y="1752387"/>
                        <a:ext cx="2138362" cy="865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1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2739904"/>
              </p:ext>
            </p:extLst>
          </p:nvPr>
        </p:nvGraphicFramePr>
        <p:xfrm>
          <a:off x="3352705" y="2999073"/>
          <a:ext cx="2820988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7" name="Equation" r:id="rId5" imgW="1333440" imgH="241200" progId="Equation.DSMT4">
                  <p:embed/>
                </p:oleObj>
              </mc:Choice>
              <mc:Fallback>
                <p:oleObj name="Equation" r:id="rId5" imgW="1333440" imgH="2412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705" y="2999073"/>
                        <a:ext cx="2820988" cy="503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2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6672712"/>
              </p:ext>
            </p:extLst>
          </p:nvPr>
        </p:nvGraphicFramePr>
        <p:xfrm>
          <a:off x="4622788" y="4016964"/>
          <a:ext cx="4257675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8" name="Equation" r:id="rId7" imgW="2120760" imgH="482400" progId="Equation.DSMT4">
                  <p:embed/>
                </p:oleObj>
              </mc:Choice>
              <mc:Fallback>
                <p:oleObj name="Equation" r:id="rId7" imgW="2120760" imgH="4824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2788" y="4016964"/>
                        <a:ext cx="4257675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7A76FE49-A4E3-4108-A657-2FE17CEB6D99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930797" y="1196455"/>
            <a:ext cx="499460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For the </a:t>
            </a:r>
            <a:r>
              <a:rPr lang="en-US" sz="2000" b="0" dirty="0">
                <a:solidFill>
                  <a:srgbClr val="FF0000"/>
                </a:solidFill>
              </a:rPr>
              <a:t>TM</a:t>
            </a:r>
            <a:r>
              <a:rPr lang="en-US" sz="2000" b="0" dirty="0">
                <a:solidFill>
                  <a:srgbClr val="0000FF"/>
                </a:solidFill>
              </a:rPr>
              <a:t> reflection coefficient we have:</a:t>
            </a: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2370636" y="2547581"/>
            <a:ext cx="9821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where</a:t>
            </a:r>
          </a:p>
        </p:txBody>
      </p:sp>
      <p:graphicFrame>
        <p:nvGraphicFramePr>
          <p:cNvPr id="22533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0148763"/>
              </p:ext>
            </p:extLst>
          </p:nvPr>
        </p:nvGraphicFramePr>
        <p:xfrm>
          <a:off x="4581051" y="5520022"/>
          <a:ext cx="514985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9" name="Equation" r:id="rId9" imgW="2565360" imgH="393480" progId="Equation.DSMT4">
                  <p:embed/>
                </p:oleObj>
              </mc:Choice>
              <mc:Fallback>
                <p:oleObj name="Equation" r:id="rId9" imgW="256536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1051" y="5520022"/>
                        <a:ext cx="514985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1322034" y="5224818"/>
            <a:ext cx="32090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For the air region, we have:</a:t>
            </a:r>
          </a:p>
        </p:txBody>
      </p:sp>
      <p:sp>
        <p:nvSpPr>
          <p:cNvPr id="2" name="Rectangle 19">
            <a:extLst>
              <a:ext uri="{FF2B5EF4-FFF2-40B4-BE49-F238E27FC236}">
                <a16:creationId xmlns:a16="http://schemas.microsoft.com/office/drawing/2014/main" id="{0E8CE3B9-4919-494D-0EB9-C6A61231A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7646" y="202277"/>
            <a:ext cx="9264555" cy="643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Electric Dipole Source: TEN (cont.)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59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1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2" name="Rectangle 7"/>
          <p:cNvSpPr>
            <a:spLocks noChangeArrowheads="1"/>
          </p:cNvSpPr>
          <p:nvPr/>
        </p:nvSpPr>
        <p:spPr bwMode="auto">
          <a:xfrm>
            <a:off x="3111786" y="1270000"/>
            <a:ext cx="1028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Note that</a:t>
            </a:r>
          </a:p>
        </p:txBody>
      </p:sp>
      <p:graphicFrame>
        <p:nvGraphicFramePr>
          <p:cNvPr id="235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401737"/>
              </p:ext>
            </p:extLst>
          </p:nvPr>
        </p:nvGraphicFramePr>
        <p:xfrm>
          <a:off x="4440024" y="982971"/>
          <a:ext cx="5145088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9" name="Equation" r:id="rId3" imgW="2323800" imgH="457200" progId="Equation.DSMT4">
                  <p:embed/>
                </p:oleObj>
              </mc:Choice>
              <mc:Fallback>
                <p:oleObj name="Equation" r:id="rId3" imgW="2323800" imgH="4572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0024" y="982971"/>
                        <a:ext cx="5145088" cy="1012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3" name="Rectangle 12"/>
          <p:cNvSpPr>
            <a:spLocks noChangeArrowheads="1"/>
          </p:cNvSpPr>
          <p:nvPr/>
        </p:nvSpPr>
        <p:spPr bwMode="auto">
          <a:xfrm>
            <a:off x="954420" y="2343293"/>
            <a:ext cx="55127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After simplifying, we obtain the following results:</a:t>
            </a:r>
          </a:p>
        </p:txBody>
      </p:sp>
      <p:graphicFrame>
        <p:nvGraphicFramePr>
          <p:cNvPr id="2355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4694390"/>
              </p:ext>
            </p:extLst>
          </p:nvPr>
        </p:nvGraphicFramePr>
        <p:xfrm>
          <a:off x="3280322" y="2875627"/>
          <a:ext cx="5235575" cy="1252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" name="Equation" r:id="rId5" imgW="2768400" imgH="660240" progId="Equation.DSMT4">
                  <p:embed/>
                </p:oleObj>
              </mc:Choice>
              <mc:Fallback>
                <p:oleObj name="Equation" r:id="rId5" imgW="2768400" imgH="66024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0322" y="2875627"/>
                        <a:ext cx="5235575" cy="125253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6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0027563"/>
              </p:ext>
            </p:extLst>
          </p:nvPr>
        </p:nvGraphicFramePr>
        <p:xfrm>
          <a:off x="3312948" y="5195888"/>
          <a:ext cx="5554663" cy="128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" name="Equation" r:id="rId7" imgW="2857320" imgH="660240" progId="Equation.DSMT4">
                  <p:embed/>
                </p:oleObj>
              </mc:Choice>
              <mc:Fallback>
                <p:oleObj name="Equation" r:id="rId7" imgW="2857320" imgH="66024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2948" y="5195888"/>
                        <a:ext cx="5554663" cy="12890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4" name="Rectangle 17"/>
          <p:cNvSpPr>
            <a:spLocks noChangeArrowheads="1"/>
          </p:cNvSpPr>
          <p:nvPr/>
        </p:nvSpPr>
        <p:spPr bwMode="auto">
          <a:xfrm>
            <a:off x="1179419" y="4620904"/>
            <a:ext cx="392133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Similarly, for the TE case we have:</a:t>
            </a:r>
          </a:p>
        </p:txBody>
      </p:sp>
      <p:sp>
        <p:nvSpPr>
          <p:cNvPr id="134163" name="Rectangle 19"/>
          <p:cNvSpPr>
            <a:spLocks noChangeArrowheads="1"/>
          </p:cNvSpPr>
          <p:nvPr/>
        </p:nvSpPr>
        <p:spPr bwMode="auto">
          <a:xfrm>
            <a:off x="1537646" y="202277"/>
            <a:ext cx="9264555" cy="643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Electric Dipole Source: TEN (cont.)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7A76FE49-A4E3-4108-A657-2FE17CEB6D99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215924"/>
            <a:ext cx="914400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Electric Dipole Source: Final Results</a:t>
            </a:r>
          </a:p>
        </p:txBody>
      </p:sp>
      <p:sp>
        <p:nvSpPr>
          <p:cNvPr id="24581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582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583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584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585" name="Rectangle 8"/>
          <p:cNvSpPr>
            <a:spLocks noChangeArrowheads="1"/>
          </p:cNvSpPr>
          <p:nvPr/>
        </p:nvSpPr>
        <p:spPr bwMode="auto">
          <a:xfrm>
            <a:off x="3802064" y="990601"/>
            <a:ext cx="48587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Hence, we have the following final results:</a:t>
            </a:r>
          </a:p>
        </p:txBody>
      </p:sp>
      <p:sp>
        <p:nvSpPr>
          <p:cNvPr id="24586" name="Rectangle 12"/>
          <p:cNvSpPr>
            <a:spLocks noChangeArrowheads="1"/>
          </p:cNvSpPr>
          <p:nvPr/>
        </p:nvSpPr>
        <p:spPr bwMode="auto">
          <a:xfrm>
            <a:off x="3240089" y="1592264"/>
            <a:ext cx="5710237" cy="4814887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4578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231892"/>
              </p:ext>
            </p:extLst>
          </p:nvPr>
        </p:nvGraphicFramePr>
        <p:xfrm>
          <a:off x="3838575" y="1743075"/>
          <a:ext cx="4438650" cy="438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1" name="Equation" r:id="rId3" imgW="1981080" imgH="1955520" progId="Equation.DSMT4">
                  <p:embed/>
                </p:oleObj>
              </mc:Choice>
              <mc:Fallback>
                <p:oleObj name="Equation" r:id="rId3" imgW="1981080" imgH="195552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8575" y="1743075"/>
                        <a:ext cx="4438650" cy="4383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7A76FE49-A4E3-4108-A657-2FE17CEB6D99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605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606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607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608" name="Rectangle 7"/>
          <p:cNvSpPr>
            <a:spLocks noChangeArrowheads="1"/>
          </p:cNvSpPr>
          <p:nvPr/>
        </p:nvSpPr>
        <p:spPr bwMode="auto">
          <a:xfrm>
            <a:off x="1569659" y="1428750"/>
            <a:ext cx="432971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Results for a </a:t>
            </a:r>
            <a:r>
              <a:rPr lang="en-US" sz="2000" b="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b="0" dirty="0">
                <a:solidFill>
                  <a:srgbClr val="0000FF"/>
                </a:solidFill>
              </a:rPr>
              <a:t>-directed electric dipole:</a:t>
            </a:r>
          </a:p>
        </p:txBody>
      </p:sp>
      <p:graphicFrame>
        <p:nvGraphicFramePr>
          <p:cNvPr id="2560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5132375"/>
              </p:ext>
            </p:extLst>
          </p:nvPr>
        </p:nvGraphicFramePr>
        <p:xfrm>
          <a:off x="3448571" y="2436244"/>
          <a:ext cx="3756025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5" name="Equation" r:id="rId3" imgW="1726920" imgH="507960" progId="Equation.DSMT4">
                  <p:embed/>
                </p:oleObj>
              </mc:Choice>
              <mc:Fallback>
                <p:oleObj name="Equation" r:id="rId3" imgW="1726920" imgH="50796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8571" y="2436244"/>
                        <a:ext cx="3756025" cy="1098550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6203" name="Rectangle 11"/>
          <p:cNvSpPr>
            <a:spLocks noChangeArrowheads="1"/>
          </p:cNvSpPr>
          <p:nvPr/>
        </p:nvSpPr>
        <p:spPr bwMode="auto">
          <a:xfrm>
            <a:off x="1524000" y="177417"/>
            <a:ext cx="9144000" cy="829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Electric Dipole: Final Results (cont.)</a:t>
            </a:r>
          </a:p>
        </p:txBody>
      </p:sp>
      <p:sp>
        <p:nvSpPr>
          <p:cNvPr id="25610" name="TextBox 9"/>
          <p:cNvSpPr txBox="1">
            <a:spLocks noChangeArrowheads="1"/>
          </p:cNvSpPr>
          <p:nvPr/>
        </p:nvSpPr>
        <p:spPr bwMode="auto">
          <a:xfrm>
            <a:off x="1723346" y="5000056"/>
            <a:ext cx="79477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0" dirty="0"/>
              <a:t>We don’t need this for modeling the radiation from the TM</a:t>
            </a:r>
            <a:r>
              <a:rPr lang="en-US" b="0" baseline="-25000" dirty="0"/>
              <a:t>10</a:t>
            </a:r>
            <a:r>
              <a:rPr lang="en-US" b="0" dirty="0"/>
              <a:t> mode, however.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7A76FE49-A4E3-4108-A657-2FE17CEB6D99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3297239" y="219076"/>
            <a:ext cx="5927725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Far Field of Patch Current</a:t>
            </a:r>
          </a:p>
        </p:txBody>
      </p:sp>
      <p:sp>
        <p:nvSpPr>
          <p:cNvPr id="26633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634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635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636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6626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9617254"/>
              </p:ext>
            </p:extLst>
          </p:nvPr>
        </p:nvGraphicFramePr>
        <p:xfrm>
          <a:off x="1076466" y="3665657"/>
          <a:ext cx="5924550" cy="2601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4" name="Equation" r:id="rId3" imgW="3009600" imgH="1320480" progId="Equation.DSMT4">
                  <p:embed/>
                </p:oleObj>
              </mc:Choice>
              <mc:Fallback>
                <p:oleObj name="Equation" r:id="rId3" imgW="3009600" imgH="132048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6466" y="3665657"/>
                        <a:ext cx="5924550" cy="2601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6637" name="Group 18"/>
          <p:cNvGrpSpPr>
            <a:grpSpLocks/>
          </p:cNvGrpSpPr>
          <p:nvPr/>
        </p:nvGrpSpPr>
        <p:grpSpPr bwMode="auto">
          <a:xfrm>
            <a:off x="3014663" y="1054100"/>
            <a:ext cx="6900862" cy="1936750"/>
            <a:chOff x="1490663" y="1054100"/>
            <a:chExt cx="6900862" cy="1936180"/>
          </a:xfrm>
        </p:grpSpPr>
        <p:grpSp>
          <p:nvGrpSpPr>
            <p:cNvPr id="26638" name="Group 28"/>
            <p:cNvGrpSpPr>
              <a:grpSpLocks/>
            </p:cNvGrpSpPr>
            <p:nvPr/>
          </p:nvGrpSpPr>
          <p:grpSpPr bwMode="auto">
            <a:xfrm>
              <a:off x="1490663" y="1054100"/>
              <a:ext cx="6900862" cy="1909763"/>
              <a:chOff x="939" y="501"/>
              <a:chExt cx="4347" cy="1203"/>
            </a:xfrm>
          </p:grpSpPr>
          <p:graphicFrame>
            <p:nvGraphicFramePr>
              <p:cNvPr id="26627" name="Object 8"/>
              <p:cNvGraphicFramePr>
                <a:graphicFrameLocks noChangeAspect="1"/>
              </p:cNvGraphicFramePr>
              <p:nvPr/>
            </p:nvGraphicFramePr>
            <p:xfrm>
              <a:off x="5154" y="1128"/>
              <a:ext cx="132" cy="14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4585" name="Equation" r:id="rId5" imgW="126720" imgH="139680" progId="Equation.DSMT4">
                      <p:embed/>
                    </p:oleObj>
                  </mc:Choice>
                  <mc:Fallback>
                    <p:oleObj name="Equation" r:id="rId5" imgW="126720" imgH="139680" progId="Equation.DSMT4">
                      <p:embed/>
                      <p:pic>
                        <p:nvPicPr>
                          <p:cNvPr id="0" name="Object 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154" y="1128"/>
                            <a:ext cx="132" cy="14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6628" name="Object 9"/>
              <p:cNvGraphicFramePr>
                <a:graphicFrameLocks noChangeAspect="1"/>
              </p:cNvGraphicFramePr>
              <p:nvPr/>
            </p:nvGraphicFramePr>
            <p:xfrm>
              <a:off x="2815" y="501"/>
              <a:ext cx="148" cy="1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4586" name="Equation" r:id="rId7" imgW="126720" imgH="126720" progId="Equation.DSMT4">
                      <p:embed/>
                    </p:oleObj>
                  </mc:Choice>
                  <mc:Fallback>
                    <p:oleObj name="Equation" r:id="rId7" imgW="126720" imgH="126720" progId="Equation.DSMT4">
                      <p:embed/>
                      <p:pic>
                        <p:nvPicPr>
                          <p:cNvPr id="0" name="Object 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15" y="501"/>
                            <a:ext cx="148" cy="14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6629" name="Object 11"/>
              <p:cNvGraphicFramePr>
                <a:graphicFrameLocks noChangeAspect="1"/>
              </p:cNvGraphicFramePr>
              <p:nvPr/>
            </p:nvGraphicFramePr>
            <p:xfrm>
              <a:off x="3119" y="777"/>
              <a:ext cx="826" cy="34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4587" name="Equation" r:id="rId9" imgW="558720" imgH="228600" progId="Equation.DSMT4">
                      <p:embed/>
                    </p:oleObj>
                  </mc:Choice>
                  <mc:Fallback>
                    <p:oleObj name="Equation" r:id="rId9" imgW="558720" imgH="228600" progId="Equation.DSMT4">
                      <p:embed/>
                      <p:pic>
                        <p:nvPicPr>
                          <p:cNvPr id="0" name="Object 1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119" y="777"/>
                            <a:ext cx="826" cy="34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6640" name="Rectangle 17"/>
              <p:cNvSpPr>
                <a:spLocks noChangeArrowheads="1"/>
              </p:cNvSpPr>
              <p:nvPr/>
            </p:nvSpPr>
            <p:spPr bwMode="auto">
              <a:xfrm>
                <a:off x="939" y="1198"/>
                <a:ext cx="3865" cy="506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41" name="Line 18"/>
              <p:cNvSpPr>
                <a:spLocks noChangeShapeType="1"/>
              </p:cNvSpPr>
              <p:nvPr/>
            </p:nvSpPr>
            <p:spPr bwMode="auto">
              <a:xfrm>
                <a:off x="4834" y="1189"/>
                <a:ext cx="25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2" name="Line 20"/>
              <p:cNvSpPr>
                <a:spLocks noChangeShapeType="1"/>
              </p:cNvSpPr>
              <p:nvPr/>
            </p:nvSpPr>
            <p:spPr bwMode="auto">
              <a:xfrm flipV="1">
                <a:off x="2872" y="713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3" name="Line 21"/>
              <p:cNvSpPr>
                <a:spLocks noChangeShapeType="1"/>
              </p:cNvSpPr>
              <p:nvPr/>
            </p:nvSpPr>
            <p:spPr bwMode="auto">
              <a:xfrm>
                <a:off x="2512" y="1192"/>
                <a:ext cx="680" cy="0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graphicFrame>
            <p:nvGraphicFramePr>
              <p:cNvPr id="26630" name="Object 26"/>
              <p:cNvGraphicFramePr>
                <a:graphicFrameLocks noChangeAspect="1"/>
              </p:cNvGraphicFramePr>
              <p:nvPr/>
            </p:nvGraphicFramePr>
            <p:xfrm>
              <a:off x="4430" y="1289"/>
              <a:ext cx="248" cy="34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4588" name="Equation" r:id="rId11" imgW="164880" imgH="228600" progId="Equation.DSMT4">
                      <p:embed/>
                    </p:oleObj>
                  </mc:Choice>
                  <mc:Fallback>
                    <p:oleObj name="Equation" r:id="rId11" imgW="164880" imgH="228600" progId="Equation.DSMT4">
                      <p:embed/>
                      <p:pic>
                        <p:nvPicPr>
                          <p:cNvPr id="0" name="Object 2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430" y="1289"/>
                            <a:ext cx="248" cy="34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cxnSp>
          <p:nvCxnSpPr>
            <p:cNvPr id="26639" name="Straight Connector 19"/>
            <p:cNvCxnSpPr>
              <a:cxnSpLocks noChangeShapeType="1"/>
            </p:cNvCxnSpPr>
            <p:nvPr/>
          </p:nvCxnSpPr>
          <p:spPr bwMode="auto">
            <a:xfrm>
              <a:off x="1495425" y="2990280"/>
              <a:ext cx="6132513" cy="0"/>
            </a:xfrm>
            <a:prstGeom prst="line">
              <a:avLst/>
            </a:prstGeom>
            <a:noFill/>
            <a:ln w="57150" algn="ctr">
              <a:solidFill>
                <a:srgbClr val="FFCC66"/>
              </a:solidFill>
              <a:round/>
              <a:headEnd/>
              <a:tailEnd/>
            </a:ln>
          </p:spPr>
        </p:cxnSp>
      </p:grp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7A76FE49-A4E3-4108-A657-2FE17CEB6D99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58FCF3B3-9DD1-A822-8CE2-A29AF87592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3285931"/>
              </p:ext>
            </p:extLst>
          </p:nvPr>
        </p:nvGraphicFramePr>
        <p:xfrm>
          <a:off x="7565740" y="4269688"/>
          <a:ext cx="3971960" cy="3910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9" name="Equation" r:id="rId13" imgW="2450880" imgH="241200" progId="Equation.DSMT4">
                  <p:embed/>
                </p:oleObj>
              </mc:Choice>
              <mc:Fallback>
                <p:oleObj name="Equation" r:id="rId13" imgW="24508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565740" y="4269688"/>
                        <a:ext cx="3971960" cy="3910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7" name="Rectangle 28"/>
          <p:cNvSpPr>
            <a:spLocks noChangeArrowheads="1"/>
          </p:cNvSpPr>
          <p:nvPr/>
        </p:nvSpPr>
        <p:spPr bwMode="auto">
          <a:xfrm>
            <a:off x="1780650" y="1689274"/>
            <a:ext cx="5710237" cy="2463709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659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66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661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662" name="Rectangle 17"/>
          <p:cNvSpPr>
            <a:spLocks noChangeArrowheads="1"/>
          </p:cNvSpPr>
          <p:nvPr/>
        </p:nvSpPr>
        <p:spPr bwMode="auto">
          <a:xfrm>
            <a:off x="1129258" y="1057369"/>
            <a:ext cx="22417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Hence, we have:</a:t>
            </a:r>
          </a:p>
        </p:txBody>
      </p:sp>
      <p:graphicFrame>
        <p:nvGraphicFramePr>
          <p:cNvPr id="27650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9133857"/>
              </p:ext>
            </p:extLst>
          </p:nvPr>
        </p:nvGraphicFramePr>
        <p:xfrm>
          <a:off x="1929711" y="1861815"/>
          <a:ext cx="5445125" cy="168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8" name="Equation" r:id="rId3" imgW="2374560" imgH="736560" progId="Equation.DSMT4">
                  <p:embed/>
                </p:oleObj>
              </mc:Choice>
              <mc:Fallback>
                <p:oleObj name="Equation" r:id="rId3" imgW="2374560" imgH="73656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9711" y="1861815"/>
                        <a:ext cx="5445125" cy="168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" name="Group 21"/>
          <p:cNvGrpSpPr/>
          <p:nvPr/>
        </p:nvGrpSpPr>
        <p:grpSpPr>
          <a:xfrm>
            <a:off x="9102175" y="1890760"/>
            <a:ext cx="2098675" cy="2204612"/>
            <a:chOff x="6065838" y="4096176"/>
            <a:chExt cx="2098675" cy="2204612"/>
          </a:xfrm>
        </p:grpSpPr>
        <p:sp>
          <p:nvSpPr>
            <p:cNvPr id="27663" name="Line 19"/>
            <p:cNvSpPr>
              <a:spLocks noChangeShapeType="1"/>
            </p:cNvSpPr>
            <p:nvPr/>
          </p:nvSpPr>
          <p:spPr bwMode="auto">
            <a:xfrm>
              <a:off x="7543800" y="5410200"/>
              <a:ext cx="2873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7651" name="Object 20"/>
            <p:cNvGraphicFramePr>
              <a:graphicFrameLocks noChangeAspect="1"/>
            </p:cNvGraphicFramePr>
            <p:nvPr/>
          </p:nvGraphicFramePr>
          <p:xfrm>
            <a:off x="7950200" y="5311775"/>
            <a:ext cx="214313" cy="2349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09" name="Equation" r:id="rId5" imgW="126720" imgH="139680" progId="Equation.DSMT4">
                    <p:embed/>
                  </p:oleObj>
                </mc:Choice>
                <mc:Fallback>
                  <p:oleObj name="Equation" r:id="rId5" imgW="126720" imgH="139680" progId="Equation.DSMT4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50200" y="5311775"/>
                          <a:ext cx="214313" cy="2349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664" name="Rectangle 21"/>
            <p:cNvSpPr>
              <a:spLocks noChangeArrowheads="1"/>
            </p:cNvSpPr>
            <p:nvPr/>
          </p:nvSpPr>
          <p:spPr bwMode="auto">
            <a:xfrm>
              <a:off x="6453188" y="4879975"/>
              <a:ext cx="939800" cy="1020763"/>
            </a:xfrm>
            <a:prstGeom prst="rect">
              <a:avLst/>
            </a:prstGeom>
            <a:solidFill>
              <a:srgbClr val="FF990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b="0"/>
            </a:p>
          </p:txBody>
        </p:sp>
        <p:sp>
          <p:nvSpPr>
            <p:cNvPr id="27665" name="Line 22"/>
            <p:cNvSpPr>
              <a:spLocks noChangeShapeType="1"/>
            </p:cNvSpPr>
            <p:nvPr/>
          </p:nvSpPr>
          <p:spPr bwMode="auto">
            <a:xfrm flipH="1" flipV="1">
              <a:off x="6894513" y="4467224"/>
              <a:ext cx="0" cy="2617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7652" name="Object 23"/>
            <p:cNvGraphicFramePr>
              <a:graphicFrameLocks noChangeAspect="1"/>
            </p:cNvGraphicFramePr>
            <p:nvPr/>
          </p:nvGraphicFramePr>
          <p:xfrm>
            <a:off x="6788365" y="4096176"/>
            <a:ext cx="236537" cy="2778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10" name="Equation" r:id="rId7" imgW="139680" imgH="164880" progId="Equation.DSMT4">
                    <p:embed/>
                  </p:oleObj>
                </mc:Choice>
                <mc:Fallback>
                  <p:oleObj name="Equation" r:id="rId7" imgW="139680" imgH="164880" progId="Equation.DSMT4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88365" y="4096176"/>
                          <a:ext cx="236537" cy="2778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653" name="Object 24"/>
            <p:cNvGraphicFramePr>
              <a:graphicFrameLocks noChangeAspect="1"/>
            </p:cNvGraphicFramePr>
            <p:nvPr/>
          </p:nvGraphicFramePr>
          <p:xfrm>
            <a:off x="6821488" y="6022975"/>
            <a:ext cx="236537" cy="2778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11" name="Equation" r:id="rId9" imgW="139680" imgH="164880" progId="Equation.DSMT4">
                    <p:embed/>
                  </p:oleObj>
                </mc:Choice>
                <mc:Fallback>
                  <p:oleObj name="Equation" r:id="rId9" imgW="139680" imgH="164880" progId="Equation.DSMT4">
                    <p:embed/>
                    <p:pic>
                      <p:nvPicPr>
                        <p:cNvPr id="0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21488" y="6022975"/>
                          <a:ext cx="236537" cy="2778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654" name="Object 25"/>
            <p:cNvGraphicFramePr>
              <a:graphicFrameLocks noChangeAspect="1"/>
            </p:cNvGraphicFramePr>
            <p:nvPr/>
          </p:nvGraphicFramePr>
          <p:xfrm>
            <a:off x="6065838" y="5219700"/>
            <a:ext cx="301625" cy="3000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12" name="Equation" r:id="rId11" imgW="177480" imgH="177480" progId="Equation.DSMT4">
                    <p:embed/>
                  </p:oleObj>
                </mc:Choice>
                <mc:Fallback>
                  <p:oleObj name="Equation" r:id="rId11" imgW="177480" imgH="177480" progId="Equation.DSMT4">
                    <p:embed/>
                    <p:pic>
                      <p:nvPicPr>
                        <p:cNvPr id="0" name="Object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65838" y="5219700"/>
                          <a:ext cx="301625" cy="3000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7655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1306771"/>
              </p:ext>
            </p:extLst>
          </p:nvPr>
        </p:nvGraphicFramePr>
        <p:xfrm>
          <a:off x="1869347" y="5295038"/>
          <a:ext cx="3494088" cy="922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3" name="Equation" r:id="rId13" imgW="1625400" imgH="431640" progId="Equation.DSMT4">
                  <p:embed/>
                </p:oleObj>
              </mc:Choice>
              <mc:Fallback>
                <p:oleObj name="Equation" r:id="rId13" imgW="1625400" imgH="43164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9347" y="5295038"/>
                        <a:ext cx="3494088" cy="922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6" name="Text Box 29"/>
          <p:cNvSpPr txBox="1">
            <a:spLocks noChangeArrowheads="1"/>
          </p:cNvSpPr>
          <p:nvPr/>
        </p:nvSpPr>
        <p:spPr bwMode="auto">
          <a:xfrm>
            <a:off x="2149614" y="3657328"/>
            <a:ext cx="5100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/>
              <a:t>hex = horizontal electric dipole in the </a:t>
            </a:r>
            <a:r>
              <a:rPr lang="en-US" sz="2000" b="0" i="1" dirty="0">
                <a:latin typeface="Times New Roman" pitchFamily="18" charset="0"/>
              </a:rPr>
              <a:t>x</a:t>
            </a:r>
            <a:r>
              <a:rPr lang="en-US" b="0" dirty="0"/>
              <a:t> direction</a:t>
            </a:r>
          </a:p>
        </p:txBody>
      </p:sp>
      <p:sp>
        <p:nvSpPr>
          <p:cNvPr id="27667" name="Text Box 30"/>
          <p:cNvSpPr txBox="1">
            <a:spLocks noChangeArrowheads="1"/>
          </p:cNvSpPr>
          <p:nvPr/>
        </p:nvSpPr>
        <p:spPr bwMode="auto">
          <a:xfrm>
            <a:off x="759803" y="4865796"/>
            <a:ext cx="125226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Assume: </a:t>
            </a:r>
          </a:p>
        </p:txBody>
      </p:sp>
      <p:sp>
        <p:nvSpPr>
          <p:cNvPr id="138271" name="Rectangle 31"/>
          <p:cNvSpPr>
            <a:spLocks noChangeArrowheads="1"/>
          </p:cNvSpPr>
          <p:nvPr/>
        </p:nvSpPr>
        <p:spPr bwMode="auto">
          <a:xfrm>
            <a:off x="2397125" y="190501"/>
            <a:ext cx="77851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Far Field of Patch Current (cont.)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7A76FE49-A4E3-4108-A657-2FE17CEB6D99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2" name="Text Box 24">
            <a:extLst>
              <a:ext uri="{FF2B5EF4-FFF2-40B4-BE49-F238E27FC236}">
                <a16:creationId xmlns:a16="http://schemas.microsoft.com/office/drawing/2014/main" id="{29168188-BAA8-7357-CA02-C697A25AC2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8260" y="4483176"/>
            <a:ext cx="4086912" cy="36933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0" dirty="0"/>
              <a:t>The origin is at the center of the patch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709494" y="1052038"/>
            <a:ext cx="73257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For this patch current we have the following Fourier transform:</a:t>
            </a:r>
          </a:p>
        </p:txBody>
      </p:sp>
      <p:sp>
        <p:nvSpPr>
          <p:cNvPr id="140307" name="Rectangle 19"/>
          <p:cNvSpPr>
            <a:spLocks noChangeArrowheads="1"/>
          </p:cNvSpPr>
          <p:nvPr/>
        </p:nvSpPr>
        <p:spPr bwMode="auto">
          <a:xfrm>
            <a:off x="2397125" y="190501"/>
            <a:ext cx="77851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Far Field of Patch Current (cont.)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7A76FE49-A4E3-4108-A657-2FE17CEB6D99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9A8E19E9-582F-4652-02F9-60425ACAE6C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2594179"/>
              </p:ext>
            </p:extLst>
          </p:nvPr>
        </p:nvGraphicFramePr>
        <p:xfrm>
          <a:off x="1236663" y="2063750"/>
          <a:ext cx="6338887" cy="346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8" name="Equation" r:id="rId3" imgW="3301920" imgH="1803240" progId="Equation.DSMT4">
                  <p:embed/>
                </p:oleObj>
              </mc:Choice>
              <mc:Fallback>
                <p:oleObj name="Equation" r:id="rId3" imgW="3301920" imgH="1803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36663" y="2063750"/>
                        <a:ext cx="6338887" cy="3463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8CF56989-2814-00E1-0CB0-FAD1579846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0720897"/>
              </p:ext>
            </p:extLst>
          </p:nvPr>
        </p:nvGraphicFramePr>
        <p:xfrm>
          <a:off x="9269981" y="5638208"/>
          <a:ext cx="1501765" cy="58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9" name="Equation" r:id="rId5" imgW="1079280" imgH="419040" progId="Equation.DSMT4">
                  <p:embed/>
                </p:oleObj>
              </mc:Choice>
              <mc:Fallback>
                <p:oleObj name="Equation" r:id="rId5" imgW="1079280" imgH="41904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8CF56989-2814-00E1-0CB0-FAD15798460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269981" y="5638208"/>
                        <a:ext cx="1501765" cy="583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8">
            <a:extLst>
              <a:ext uri="{FF2B5EF4-FFF2-40B4-BE49-F238E27FC236}">
                <a16:creationId xmlns:a16="http://schemas.microsoft.com/office/drawing/2014/main" id="{F7A41CD8-389D-772B-AEEE-875AC8233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8925" y="5482016"/>
            <a:ext cx="95681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where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966669" y="1413988"/>
            <a:ext cx="221468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Hence, we have:</a:t>
            </a:r>
          </a:p>
        </p:txBody>
      </p:sp>
      <p:graphicFrame>
        <p:nvGraphicFramePr>
          <p:cNvPr id="28674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8917313"/>
              </p:ext>
            </p:extLst>
          </p:nvPr>
        </p:nvGraphicFramePr>
        <p:xfrm>
          <a:off x="2256431" y="2344857"/>
          <a:ext cx="7058025" cy="183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1" name="Equation" r:id="rId3" imgW="3517560" imgH="914400" progId="Equation.DSMT4">
                  <p:embed/>
                </p:oleObj>
              </mc:Choice>
              <mc:Fallback>
                <p:oleObj name="Equation" r:id="rId3" imgW="3517560" imgH="914400" progId="Equation.DSMT4">
                  <p:embed/>
                  <p:pic>
                    <p:nvPicPr>
                      <p:cNvPr id="28674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6431" y="2344857"/>
                        <a:ext cx="7058025" cy="18383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0307" name="Rectangle 19"/>
          <p:cNvSpPr>
            <a:spLocks noChangeArrowheads="1"/>
          </p:cNvSpPr>
          <p:nvPr/>
        </p:nvSpPr>
        <p:spPr bwMode="auto">
          <a:xfrm>
            <a:off x="2397125" y="190501"/>
            <a:ext cx="77851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Far Field of Patch Current (cont.)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7A76FE49-A4E3-4108-A657-2FE17CEB6D99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918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284164"/>
            <a:ext cx="914400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Far-Field</a:t>
            </a:r>
          </a:p>
        </p:txBody>
      </p:sp>
      <p:sp>
        <p:nvSpPr>
          <p:cNvPr id="1035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6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7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8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9" name="Rectangle 7"/>
          <p:cNvSpPr>
            <a:spLocks noChangeArrowheads="1"/>
          </p:cNvSpPr>
          <p:nvPr/>
        </p:nvSpPr>
        <p:spPr bwMode="auto">
          <a:xfrm>
            <a:off x="925727" y="863695"/>
            <a:ext cx="25632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Reciprocity theorem:</a:t>
            </a:r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1542905"/>
              </p:ext>
            </p:extLst>
          </p:nvPr>
        </p:nvGraphicFramePr>
        <p:xfrm>
          <a:off x="4710114" y="1325564"/>
          <a:ext cx="2617787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3" imgW="1066680" imgH="203040" progId="Equation.DSMT4">
                  <p:embed/>
                </p:oleObj>
              </mc:Choice>
              <mc:Fallback>
                <p:oleObj name="Equation" r:id="rId3" imgW="1066680" imgH="2030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0114" y="1325564"/>
                        <a:ext cx="2617787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232751"/>
              </p:ext>
            </p:extLst>
          </p:nvPr>
        </p:nvGraphicFramePr>
        <p:xfrm>
          <a:off x="2727255" y="2207715"/>
          <a:ext cx="7086600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5" imgW="3162240" imgH="393480" progId="Equation.DSMT4">
                  <p:embed/>
                </p:oleObj>
              </mc:Choice>
              <mc:Fallback>
                <p:oleObj name="Equation" r:id="rId5" imgW="3162240" imgH="3934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7255" y="2207715"/>
                        <a:ext cx="7086600" cy="8842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0" name="Rectangle 10"/>
          <p:cNvSpPr>
            <a:spLocks noChangeArrowheads="1"/>
          </p:cNvSpPr>
          <p:nvPr/>
        </p:nvSpPr>
        <p:spPr bwMode="auto">
          <a:xfrm>
            <a:off x="946151" y="3689350"/>
            <a:ext cx="40052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Consider an electric current source:</a:t>
            </a:r>
          </a:p>
        </p:txBody>
      </p:sp>
      <p:grpSp>
        <p:nvGrpSpPr>
          <p:cNvPr id="1041" name="Group 25"/>
          <p:cNvGrpSpPr>
            <a:grpSpLocks/>
          </p:cNvGrpSpPr>
          <p:nvPr/>
        </p:nvGrpSpPr>
        <p:grpSpPr bwMode="auto">
          <a:xfrm>
            <a:off x="5229226" y="3465514"/>
            <a:ext cx="4962524" cy="2949575"/>
            <a:chOff x="2981325" y="3614565"/>
            <a:chExt cx="4962738" cy="2948160"/>
          </a:xfrm>
        </p:grpSpPr>
        <p:sp>
          <p:nvSpPr>
            <p:cNvPr id="1042" name="Freeform 11"/>
            <p:cNvSpPr>
              <a:spLocks/>
            </p:cNvSpPr>
            <p:nvPr/>
          </p:nvSpPr>
          <p:spPr bwMode="auto">
            <a:xfrm>
              <a:off x="3906838" y="4568825"/>
              <a:ext cx="1239837" cy="1544638"/>
            </a:xfrm>
            <a:custGeom>
              <a:avLst/>
              <a:gdLst>
                <a:gd name="T0" fmla="*/ 2147483647 w 1016"/>
                <a:gd name="T1" fmla="*/ 0 h 824"/>
                <a:gd name="T2" fmla="*/ 2147483647 w 1016"/>
                <a:gd name="T3" fmla="*/ 2147483647 h 824"/>
                <a:gd name="T4" fmla="*/ 2147483647 w 1016"/>
                <a:gd name="T5" fmla="*/ 2147483647 h 824"/>
                <a:gd name="T6" fmla="*/ 2147483647 w 1016"/>
                <a:gd name="T7" fmla="*/ 2147483647 h 824"/>
                <a:gd name="T8" fmla="*/ 2147483647 w 1016"/>
                <a:gd name="T9" fmla="*/ 2147483647 h 824"/>
                <a:gd name="T10" fmla="*/ 2147483647 w 1016"/>
                <a:gd name="T11" fmla="*/ 2147483647 h 824"/>
                <a:gd name="T12" fmla="*/ 2147483647 w 1016"/>
                <a:gd name="T13" fmla="*/ 2147483647 h 824"/>
                <a:gd name="T14" fmla="*/ 2147483647 w 1016"/>
                <a:gd name="T15" fmla="*/ 2147483647 h 824"/>
                <a:gd name="T16" fmla="*/ 2147483647 w 1016"/>
                <a:gd name="T17" fmla="*/ 2147483647 h 824"/>
                <a:gd name="T18" fmla="*/ 2147483647 w 1016"/>
                <a:gd name="T19" fmla="*/ 0 h 82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16"/>
                <a:gd name="T31" fmla="*/ 0 h 824"/>
                <a:gd name="T32" fmla="*/ 1016 w 1016"/>
                <a:gd name="T33" fmla="*/ 824 h 82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16" h="824">
                  <a:moveTo>
                    <a:pt x="336" y="0"/>
                  </a:moveTo>
                  <a:cubicBezTo>
                    <a:pt x="184" y="16"/>
                    <a:pt x="96" y="112"/>
                    <a:pt x="48" y="192"/>
                  </a:cubicBezTo>
                  <a:cubicBezTo>
                    <a:pt x="0" y="272"/>
                    <a:pt x="40" y="384"/>
                    <a:pt x="48" y="480"/>
                  </a:cubicBezTo>
                  <a:cubicBezTo>
                    <a:pt x="56" y="576"/>
                    <a:pt x="48" y="712"/>
                    <a:pt x="96" y="768"/>
                  </a:cubicBezTo>
                  <a:cubicBezTo>
                    <a:pt x="144" y="824"/>
                    <a:pt x="232" y="816"/>
                    <a:pt x="336" y="816"/>
                  </a:cubicBezTo>
                  <a:cubicBezTo>
                    <a:pt x="440" y="816"/>
                    <a:pt x="614" y="791"/>
                    <a:pt x="720" y="768"/>
                  </a:cubicBezTo>
                  <a:cubicBezTo>
                    <a:pt x="826" y="745"/>
                    <a:pt x="928" y="756"/>
                    <a:pt x="972" y="677"/>
                  </a:cubicBezTo>
                  <a:cubicBezTo>
                    <a:pt x="1016" y="598"/>
                    <a:pt x="1014" y="398"/>
                    <a:pt x="987" y="296"/>
                  </a:cubicBezTo>
                  <a:cubicBezTo>
                    <a:pt x="960" y="194"/>
                    <a:pt x="916" y="111"/>
                    <a:pt x="808" y="62"/>
                  </a:cubicBezTo>
                  <a:cubicBezTo>
                    <a:pt x="700" y="13"/>
                    <a:pt x="434" y="13"/>
                    <a:pt x="336" y="0"/>
                  </a:cubicBezTo>
                  <a:close/>
                </a:path>
              </a:pathLst>
            </a:custGeom>
            <a:solidFill>
              <a:srgbClr val="99CCFF"/>
            </a:solidFill>
            <a:ln w="63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Line 12"/>
            <p:cNvSpPr>
              <a:spLocks noChangeShapeType="1"/>
            </p:cNvSpPr>
            <p:nvPr/>
          </p:nvSpPr>
          <p:spPr bwMode="auto">
            <a:xfrm flipV="1">
              <a:off x="4121150" y="4948238"/>
              <a:ext cx="106363" cy="558800"/>
            </a:xfrm>
            <a:prstGeom prst="line">
              <a:avLst/>
            </a:prstGeom>
            <a:noFill/>
            <a:ln w="38100">
              <a:solidFill>
                <a:srgbClr val="3333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Line 13"/>
            <p:cNvSpPr>
              <a:spLocks noChangeShapeType="1"/>
            </p:cNvSpPr>
            <p:nvPr/>
          </p:nvSpPr>
          <p:spPr bwMode="auto">
            <a:xfrm flipV="1">
              <a:off x="4797425" y="4935538"/>
              <a:ext cx="106363" cy="558800"/>
            </a:xfrm>
            <a:prstGeom prst="line">
              <a:avLst/>
            </a:prstGeom>
            <a:noFill/>
            <a:ln w="38100">
              <a:solidFill>
                <a:srgbClr val="3333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Line 14"/>
            <p:cNvSpPr>
              <a:spLocks noChangeShapeType="1"/>
            </p:cNvSpPr>
            <p:nvPr/>
          </p:nvSpPr>
          <p:spPr bwMode="auto">
            <a:xfrm flipV="1">
              <a:off x="4432300" y="5219700"/>
              <a:ext cx="106363" cy="558800"/>
            </a:xfrm>
            <a:prstGeom prst="line">
              <a:avLst/>
            </a:prstGeom>
            <a:noFill/>
            <a:ln w="38100">
              <a:solidFill>
                <a:srgbClr val="3333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Line 15"/>
            <p:cNvSpPr>
              <a:spLocks noChangeShapeType="1"/>
            </p:cNvSpPr>
            <p:nvPr/>
          </p:nvSpPr>
          <p:spPr bwMode="auto">
            <a:xfrm flipV="1">
              <a:off x="4572000" y="5435600"/>
              <a:ext cx="24685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Line 16"/>
            <p:cNvSpPr>
              <a:spLocks noChangeShapeType="1"/>
            </p:cNvSpPr>
            <p:nvPr/>
          </p:nvSpPr>
          <p:spPr bwMode="auto">
            <a:xfrm flipH="1">
              <a:off x="3335338" y="5424488"/>
              <a:ext cx="1236662" cy="9255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" name="Line 17"/>
            <p:cNvSpPr>
              <a:spLocks noChangeShapeType="1"/>
            </p:cNvSpPr>
            <p:nvPr/>
          </p:nvSpPr>
          <p:spPr bwMode="auto">
            <a:xfrm flipH="1" flipV="1">
              <a:off x="4572000" y="3914775"/>
              <a:ext cx="0" cy="15303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028" name="Object 18"/>
            <p:cNvGraphicFramePr>
              <a:graphicFrameLocks noChangeAspect="1"/>
            </p:cNvGraphicFramePr>
            <p:nvPr/>
          </p:nvGraphicFramePr>
          <p:xfrm>
            <a:off x="2981325" y="6314739"/>
            <a:ext cx="225344" cy="2479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7" name="Equation" r:id="rId7" imgW="126720" imgH="139680" progId="Equation.DSMT4">
                    <p:embed/>
                  </p:oleObj>
                </mc:Choice>
                <mc:Fallback>
                  <p:oleObj name="Equation" r:id="rId7" imgW="126720" imgH="139680" progId="Equation.DSMT4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81325" y="6314739"/>
                          <a:ext cx="225344" cy="24798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9" name="Object 19"/>
            <p:cNvGraphicFramePr>
              <a:graphicFrameLocks noChangeAspect="1"/>
            </p:cNvGraphicFramePr>
            <p:nvPr/>
          </p:nvGraphicFramePr>
          <p:xfrm>
            <a:off x="7186429" y="5335793"/>
            <a:ext cx="225800" cy="2670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8" name="Equation" r:id="rId9" imgW="139680" imgH="164880" progId="Equation.DSMT4">
                    <p:embed/>
                  </p:oleObj>
                </mc:Choice>
                <mc:Fallback>
                  <p:oleObj name="Equation" r:id="rId9" imgW="139680" imgH="164880" progId="Equation.DSMT4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86429" y="5335793"/>
                          <a:ext cx="225800" cy="26703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0" name="Object 20"/>
            <p:cNvGraphicFramePr>
              <a:graphicFrameLocks noChangeAspect="1"/>
            </p:cNvGraphicFramePr>
            <p:nvPr/>
          </p:nvGraphicFramePr>
          <p:xfrm>
            <a:off x="4480650" y="3614565"/>
            <a:ext cx="203218" cy="2032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9" name="Equation" r:id="rId11" imgW="126720" imgH="126720" progId="Equation.DSMT4">
                    <p:embed/>
                  </p:oleObj>
                </mc:Choice>
                <mc:Fallback>
                  <p:oleObj name="Equation" r:id="rId11" imgW="126720" imgH="126720" progId="Equation.DSMT4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80650" y="3614565"/>
                          <a:ext cx="203218" cy="20321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49" name="Line 21"/>
            <p:cNvSpPr>
              <a:spLocks noChangeShapeType="1"/>
            </p:cNvSpPr>
            <p:nvPr/>
          </p:nvSpPr>
          <p:spPr bwMode="auto">
            <a:xfrm flipV="1">
              <a:off x="4572000" y="4537075"/>
              <a:ext cx="1971675" cy="8905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Oval 22"/>
            <p:cNvSpPr>
              <a:spLocks noChangeArrowheads="1"/>
            </p:cNvSpPr>
            <p:nvPr/>
          </p:nvSpPr>
          <p:spPr bwMode="auto">
            <a:xfrm>
              <a:off x="6508750" y="4489450"/>
              <a:ext cx="88900" cy="88900"/>
            </a:xfrm>
            <a:prstGeom prst="ellipse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031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82029004"/>
                </p:ext>
              </p:extLst>
            </p:nvPr>
          </p:nvGraphicFramePr>
          <p:xfrm>
            <a:off x="6832632" y="3966520"/>
            <a:ext cx="1111431" cy="4705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0" name="Equation" r:id="rId13" imgW="609480" imgH="253800" progId="Equation.DSMT4">
                    <p:embed/>
                  </p:oleObj>
                </mc:Choice>
                <mc:Fallback>
                  <p:oleObj name="Equation" r:id="rId13" imgW="609480" imgH="253800" progId="Equation.DSMT4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32632" y="3966520"/>
                          <a:ext cx="1111431" cy="47054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2" name="Object 24"/>
            <p:cNvGraphicFramePr>
              <a:graphicFrameLocks noChangeAspect="1"/>
            </p:cNvGraphicFramePr>
            <p:nvPr/>
          </p:nvGraphicFramePr>
          <p:xfrm>
            <a:off x="4894263" y="4181475"/>
            <a:ext cx="393700" cy="508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1" name="Equation" r:id="rId15" imgW="190440" imgH="241200" progId="Equation.DSMT4">
                    <p:embed/>
                  </p:oleObj>
                </mc:Choice>
                <mc:Fallback>
                  <p:oleObj name="Equation" r:id="rId15" imgW="190440" imgH="241200" progId="Equation.DSMT4">
                    <p:embed/>
                    <p:pic>
                      <p:nvPicPr>
                        <p:cNvPr id="0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94263" y="4181475"/>
                          <a:ext cx="393700" cy="508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7A76FE49-A4E3-4108-A657-2FE17CEB6D9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9AB7C966-F193-48D2-0250-26DD044DEB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3876736"/>
              </p:ext>
            </p:extLst>
          </p:nvPr>
        </p:nvGraphicFramePr>
        <p:xfrm>
          <a:off x="1287699" y="4616829"/>
          <a:ext cx="3382707" cy="3918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17" imgW="2082600" imgH="241200" progId="Equation.DSMT4">
                  <p:embed/>
                </p:oleObj>
              </mc:Choice>
              <mc:Fallback>
                <p:oleObj name="Equation" r:id="rId17" imgW="20826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287699" y="4616829"/>
                        <a:ext cx="3382707" cy="3918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1C449D0C-9202-9106-D6F6-3C77E9D75C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0316461"/>
              </p:ext>
            </p:extLst>
          </p:nvPr>
        </p:nvGraphicFramePr>
        <p:xfrm>
          <a:off x="1792098" y="5153647"/>
          <a:ext cx="2343173" cy="3736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19" imgW="1434960" imgH="228600" progId="Equation.DSMT4">
                  <p:embed/>
                </p:oleObj>
              </mc:Choice>
              <mc:Fallback>
                <p:oleObj name="Equation" r:id="rId19" imgW="14349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792098" y="5153647"/>
                        <a:ext cx="2343173" cy="3736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55C9E3F-EF08-8C33-8E0F-60336BFCA54A}"/>
              </a:ext>
            </a:extLst>
          </p:cNvPr>
          <p:cNvSpPr/>
          <p:nvPr/>
        </p:nvSpPr>
        <p:spPr bwMode="auto">
          <a:xfrm>
            <a:off x="319594" y="1116654"/>
            <a:ext cx="5239965" cy="1381328"/>
          </a:xfrm>
          <a:prstGeom prst="rect">
            <a:avLst/>
          </a:prstGeom>
          <a:solidFill>
            <a:srgbClr val="CC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706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707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708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709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9698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8751205"/>
              </p:ext>
            </p:extLst>
          </p:nvPr>
        </p:nvGraphicFramePr>
        <p:xfrm>
          <a:off x="321884" y="2628924"/>
          <a:ext cx="5246687" cy="1366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8" name="Equation" r:id="rId3" imgW="3517560" imgH="914400" progId="Equation.DSMT4">
                  <p:embed/>
                </p:oleObj>
              </mc:Choice>
              <mc:Fallback>
                <p:oleObj name="Equation" r:id="rId3" imgW="3517560" imgH="9144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884" y="2628924"/>
                        <a:ext cx="5246687" cy="136683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0307" name="Rectangle 19"/>
          <p:cNvSpPr>
            <a:spLocks noChangeArrowheads="1"/>
          </p:cNvSpPr>
          <p:nvPr/>
        </p:nvSpPr>
        <p:spPr bwMode="auto">
          <a:xfrm>
            <a:off x="2214563" y="190501"/>
            <a:ext cx="77851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Summary</a:t>
            </a:r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8340781"/>
              </p:ext>
            </p:extLst>
          </p:nvPr>
        </p:nvGraphicFramePr>
        <p:xfrm>
          <a:off x="672325" y="1164160"/>
          <a:ext cx="4582436" cy="4914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9" name="Equation" r:id="rId5" imgW="2476440" imgH="266400" progId="Equation.DSMT4">
                  <p:embed/>
                </p:oleObj>
              </mc:Choice>
              <mc:Fallback>
                <p:oleObj name="Equation" r:id="rId5" imgW="2476440" imgH="266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325" y="1164160"/>
                        <a:ext cx="4582436" cy="4914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0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7805098"/>
              </p:ext>
            </p:extLst>
          </p:nvPr>
        </p:nvGraphicFramePr>
        <p:xfrm>
          <a:off x="8372950" y="1194132"/>
          <a:ext cx="3314700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0" name="Equation" r:id="rId7" imgW="1930320" imgH="507960" progId="Equation.DSMT4">
                  <p:embed/>
                </p:oleObj>
              </mc:Choice>
              <mc:Fallback>
                <p:oleObj name="Equation" r:id="rId7" imgW="1930320" imgH="50796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72950" y="1194132"/>
                        <a:ext cx="3314700" cy="87153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3069601"/>
              </p:ext>
            </p:extLst>
          </p:nvPr>
        </p:nvGraphicFramePr>
        <p:xfrm>
          <a:off x="8393113" y="3057835"/>
          <a:ext cx="2705100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1" name="Equation" r:id="rId9" imgW="1574640" imgH="533160" progId="Equation.DSMT4">
                  <p:embed/>
                </p:oleObj>
              </mc:Choice>
              <mc:Fallback>
                <p:oleObj name="Equation" r:id="rId9" imgW="1574640" imgH="5331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3113" y="3057835"/>
                        <a:ext cx="2705100" cy="91757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2592906"/>
              </p:ext>
            </p:extLst>
          </p:nvPr>
        </p:nvGraphicFramePr>
        <p:xfrm>
          <a:off x="8409652" y="2217573"/>
          <a:ext cx="2138362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2" name="Equation" r:id="rId11" imgW="1244520" imgH="431640" progId="Equation.DSMT4">
                  <p:embed/>
                </p:oleObj>
              </mc:Choice>
              <mc:Fallback>
                <p:oleObj name="Equation" r:id="rId11" imgW="1244520" imgH="4316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09652" y="2217573"/>
                        <a:ext cx="2138362" cy="74136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0298414"/>
              </p:ext>
            </p:extLst>
          </p:nvPr>
        </p:nvGraphicFramePr>
        <p:xfrm>
          <a:off x="503227" y="1780312"/>
          <a:ext cx="1068624" cy="3370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3" name="Equation" r:id="rId13" imgW="799920" imgH="253800" progId="Equation.DSMT4">
                  <p:embed/>
                </p:oleObj>
              </mc:Choice>
              <mc:Fallback>
                <p:oleObj name="Equation" r:id="rId13" imgW="799920" imgH="253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227" y="1780312"/>
                        <a:ext cx="1068624" cy="33705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4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8830195"/>
              </p:ext>
            </p:extLst>
          </p:nvPr>
        </p:nvGraphicFramePr>
        <p:xfrm>
          <a:off x="2471745" y="5962865"/>
          <a:ext cx="230663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4" name="Equation" r:id="rId15" imgW="1625400" imgH="431640" progId="Equation.DSMT4">
                  <p:embed/>
                </p:oleObj>
              </mc:Choice>
              <mc:Fallback>
                <p:oleObj name="Equation" r:id="rId15" imgW="1625400" imgH="43164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1745" y="5962865"/>
                        <a:ext cx="2306638" cy="6096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11" name="Text Box 30"/>
          <p:cNvSpPr txBox="1">
            <a:spLocks noChangeArrowheads="1"/>
          </p:cNvSpPr>
          <p:nvPr/>
        </p:nvSpPr>
        <p:spPr bwMode="auto">
          <a:xfrm>
            <a:off x="748837" y="6034942"/>
            <a:ext cx="1595438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>
                <a:solidFill>
                  <a:srgbClr val="0000FF"/>
                </a:solidFill>
              </a:rPr>
              <a:t>Assumption: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7A76FE49-A4E3-4108-A657-2FE17CEB6D99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55CCEB1B-72FB-E1CB-ECB5-0E9B315018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2552822"/>
              </p:ext>
            </p:extLst>
          </p:nvPr>
        </p:nvGraphicFramePr>
        <p:xfrm>
          <a:off x="401613" y="4427055"/>
          <a:ext cx="4486843" cy="10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5" name="Equation" r:id="rId17" imgW="5236654" imgH="1252794" progId="Equation.DSMT4">
                  <p:embed/>
                </p:oleObj>
              </mc:Choice>
              <mc:Fallback>
                <p:oleObj name="Equation" r:id="rId17" imgW="5236654" imgH="1252794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401613" y="4427055"/>
                        <a:ext cx="4486843" cy="1073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BFF64506-ED5B-55A9-A95B-5E05C69AB3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2007595"/>
              </p:ext>
            </p:extLst>
          </p:nvPr>
        </p:nvGraphicFramePr>
        <p:xfrm>
          <a:off x="6395446" y="4575629"/>
          <a:ext cx="4481820" cy="104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6" name="Equation" r:id="rId19" imgW="5555107" imgH="1289566" progId="Equation.DSMT4">
                  <p:embed/>
                </p:oleObj>
              </mc:Choice>
              <mc:Fallback>
                <p:oleObj name="Equation" r:id="rId19" imgW="5555107" imgH="128956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6395446" y="4575629"/>
                        <a:ext cx="4481820" cy="104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D10FD7EB-FD09-18E4-B00C-E0B3B12BB32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5705478"/>
              </p:ext>
            </p:extLst>
          </p:nvPr>
        </p:nvGraphicFramePr>
        <p:xfrm>
          <a:off x="2651362" y="1742932"/>
          <a:ext cx="1650089" cy="7291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7" name="Equation" r:id="rId21" imgW="1091880" imgH="482400" progId="Equation.DSMT4">
                  <p:embed/>
                </p:oleObj>
              </mc:Choice>
              <mc:Fallback>
                <p:oleObj name="Equation" r:id="rId21" imgW="109188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2651362" y="1742932"/>
                        <a:ext cx="1650089" cy="7291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" name="Group 19">
            <a:extLst>
              <a:ext uri="{FF2B5EF4-FFF2-40B4-BE49-F238E27FC236}">
                <a16:creationId xmlns:a16="http://schemas.microsoft.com/office/drawing/2014/main" id="{D07F0A5A-7C3A-F1D9-A27D-36ACF94B5540}"/>
              </a:ext>
            </a:extLst>
          </p:cNvPr>
          <p:cNvGrpSpPr/>
          <p:nvPr/>
        </p:nvGrpSpPr>
        <p:grpSpPr>
          <a:xfrm>
            <a:off x="5929729" y="1331912"/>
            <a:ext cx="2232746" cy="2249573"/>
            <a:chOff x="3396079" y="2474912"/>
            <a:chExt cx="2232746" cy="2249573"/>
          </a:xfrm>
        </p:grpSpPr>
        <p:sp>
          <p:nvSpPr>
            <p:cNvPr id="21" name="Line 7"/>
            <p:cNvSpPr>
              <a:spLocks noChangeShapeType="1"/>
            </p:cNvSpPr>
            <p:nvPr/>
          </p:nvSpPr>
          <p:spPr bwMode="auto">
            <a:xfrm>
              <a:off x="5035967" y="4203785"/>
              <a:ext cx="2873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" name="Rectangle 9"/>
            <p:cNvSpPr>
              <a:spLocks noChangeArrowheads="1"/>
            </p:cNvSpPr>
            <p:nvPr/>
          </p:nvSpPr>
          <p:spPr bwMode="auto">
            <a:xfrm>
              <a:off x="3945354" y="3183023"/>
              <a:ext cx="939800" cy="1020763"/>
            </a:xfrm>
            <a:prstGeom prst="rect">
              <a:avLst/>
            </a:prstGeom>
            <a:solidFill>
              <a:srgbClr val="FF990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lang="en-US" altLang="en-US" b="0"/>
            </a:p>
          </p:txBody>
        </p:sp>
        <p:sp>
          <p:nvSpPr>
            <p:cNvPr id="23" name="Line 11"/>
            <p:cNvSpPr>
              <a:spLocks noChangeShapeType="1"/>
            </p:cNvSpPr>
            <p:nvPr/>
          </p:nvSpPr>
          <p:spPr bwMode="auto">
            <a:xfrm flipH="1" flipV="1">
              <a:off x="3937417" y="2809960"/>
              <a:ext cx="0" cy="2889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>
              <a:off x="4251742" y="3322723"/>
              <a:ext cx="347663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>
              <a:off x="4245392" y="3498935"/>
              <a:ext cx="347663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4"/>
            <p:cNvSpPr>
              <a:spLocks noChangeShapeType="1"/>
            </p:cNvSpPr>
            <p:nvPr/>
          </p:nvSpPr>
          <p:spPr bwMode="auto">
            <a:xfrm>
              <a:off x="4240629" y="3689435"/>
              <a:ext cx="347663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25"/>
            <p:cNvSpPr>
              <a:spLocks noChangeShapeType="1"/>
            </p:cNvSpPr>
            <p:nvPr/>
          </p:nvSpPr>
          <p:spPr bwMode="auto">
            <a:xfrm>
              <a:off x="4240629" y="3875173"/>
              <a:ext cx="347663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26"/>
            <p:cNvSpPr>
              <a:spLocks noChangeShapeType="1"/>
            </p:cNvSpPr>
            <p:nvPr/>
          </p:nvSpPr>
          <p:spPr bwMode="auto">
            <a:xfrm>
              <a:off x="4242217" y="4051385"/>
              <a:ext cx="347663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Text Box 40"/>
            <p:cNvSpPr txBox="1">
              <a:spLocks noChangeArrowheads="1"/>
            </p:cNvSpPr>
            <p:nvPr/>
          </p:nvSpPr>
          <p:spPr bwMode="auto">
            <a:xfrm>
              <a:off x="4297779" y="4327610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000" b="0" i="1">
                  <a:latin typeface="Times New Roman" pitchFamily="18" charset="0"/>
                </a:rPr>
                <a:t>L</a:t>
              </a:r>
            </a:p>
          </p:txBody>
        </p:sp>
        <p:sp>
          <p:nvSpPr>
            <p:cNvPr id="30" name="Text Box 41"/>
            <p:cNvSpPr txBox="1">
              <a:spLocks noChangeArrowheads="1"/>
            </p:cNvSpPr>
            <p:nvPr/>
          </p:nvSpPr>
          <p:spPr bwMode="auto">
            <a:xfrm>
              <a:off x="3396079" y="3438610"/>
              <a:ext cx="39528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000" b="0" i="1">
                  <a:latin typeface="Times New Roman" pitchFamily="18" charset="0"/>
                </a:rPr>
                <a:t>W</a:t>
              </a:r>
            </a:p>
          </p:txBody>
        </p:sp>
        <p:graphicFrame>
          <p:nvGraphicFramePr>
            <p:cNvPr id="31" name="Object 30">
              <a:extLst>
                <a:ext uri="{FF2B5EF4-FFF2-40B4-BE49-F238E27FC236}">
                  <a16:creationId xmlns:a16="http://schemas.microsoft.com/office/drawing/2014/main" id="{24685CDA-688B-BDCF-6FED-1B2E92AF3BD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38291583"/>
                </p:ext>
              </p:extLst>
            </p:nvPr>
          </p:nvGraphicFramePr>
          <p:xfrm>
            <a:off x="5411788" y="4090988"/>
            <a:ext cx="217037" cy="2397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698" name="Equation" r:id="rId23" imgW="213381" imgH="234696" progId="Equation.DSMT4">
                    <p:embed/>
                  </p:oleObj>
                </mc:Choice>
                <mc:Fallback>
                  <p:oleObj name="Equation" r:id="rId23" imgW="213381" imgH="234696" progId="Equation.DSMT4">
                    <p:embed/>
                    <p:pic>
                      <p:nvPicPr>
                        <p:cNvPr id="3" name="Object 2">
                          <a:extLst>
                            <a:ext uri="{FF2B5EF4-FFF2-40B4-BE49-F238E27FC236}">
                              <a16:creationId xmlns:a16="http://schemas.microsoft.com/office/drawing/2014/main" id="{24685CDA-688B-BDCF-6FED-1B2E92AF3BD7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5411788" y="4090988"/>
                          <a:ext cx="217037" cy="23971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2" name="Object 31">
              <a:extLst>
                <a:ext uri="{FF2B5EF4-FFF2-40B4-BE49-F238E27FC236}">
                  <a16:creationId xmlns:a16="http://schemas.microsoft.com/office/drawing/2014/main" id="{600B25FE-5FE0-2F89-EA3A-CCBB7433285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26947362"/>
                </p:ext>
              </p:extLst>
            </p:nvPr>
          </p:nvGraphicFramePr>
          <p:xfrm>
            <a:off x="3841750" y="2474912"/>
            <a:ext cx="203200" cy="2401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699" name="Equation" r:id="rId25" imgW="139680" imgH="164880" progId="Equation.DSMT4">
                    <p:embed/>
                  </p:oleObj>
                </mc:Choice>
                <mc:Fallback>
                  <p:oleObj name="Equation" r:id="rId25" imgW="139680" imgH="164880" progId="Equation.DSMT4">
                    <p:embed/>
                    <p:pic>
                      <p:nvPicPr>
                        <p:cNvPr id="4" name="Object 3">
                          <a:extLst>
                            <a:ext uri="{FF2B5EF4-FFF2-40B4-BE49-F238E27FC236}">
                              <a16:creationId xmlns:a16="http://schemas.microsoft.com/office/drawing/2014/main" id="{600B25FE-5FE0-2F89-EA3A-CCBB74332854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6"/>
                        <a:stretch>
                          <a:fillRect/>
                        </a:stretch>
                      </p:blipFill>
                      <p:spPr>
                        <a:xfrm>
                          <a:off x="3841750" y="2474912"/>
                          <a:ext cx="203200" cy="24014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6167462"/>
              </p:ext>
            </p:extLst>
          </p:nvPr>
        </p:nvGraphicFramePr>
        <p:xfrm>
          <a:off x="6762750" y="6099175"/>
          <a:ext cx="1857375" cy="420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0" name="Equation" r:id="rId27" imgW="1295280" imgH="291960" progId="Equation.DSMT4">
                  <p:embed/>
                </p:oleObj>
              </mc:Choice>
              <mc:Fallback>
                <p:oleObj name="Equation" r:id="rId27" imgW="129528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6762750" y="6099175"/>
                        <a:ext cx="1857375" cy="42038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7999112"/>
              </p:ext>
            </p:extLst>
          </p:nvPr>
        </p:nvGraphicFramePr>
        <p:xfrm>
          <a:off x="8939512" y="6099829"/>
          <a:ext cx="1101636" cy="41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1" name="Equation" r:id="rId29" imgW="711000" imgH="266400" progId="Equation.DSMT4">
                  <p:embed/>
                </p:oleObj>
              </mc:Choice>
              <mc:Fallback>
                <p:oleObj name="Equation" r:id="rId29" imgW="71100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8939512" y="6099829"/>
                        <a:ext cx="1101636" cy="41311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6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707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708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709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0307" name="Rectangle 19"/>
          <p:cNvSpPr>
            <a:spLocks noChangeArrowheads="1"/>
          </p:cNvSpPr>
          <p:nvPr/>
        </p:nvSpPr>
        <p:spPr bwMode="auto">
          <a:xfrm>
            <a:off x="3537525" y="171046"/>
            <a:ext cx="4763411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Summary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7A76FE49-A4E3-4108-A657-2FE17CEB6D99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796A1AE-BC7A-8D54-8C31-4E91FBBA3D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99682" y="1504542"/>
            <a:ext cx="3414628" cy="3353205"/>
          </a:xfrm>
          <a:prstGeom prst="rect">
            <a:avLst/>
          </a:prstGeom>
        </p:spPr>
      </p:pic>
      <p:pic>
        <p:nvPicPr>
          <p:cNvPr id="7" name="Picture 5">
            <a:extLst>
              <a:ext uri="{FF2B5EF4-FFF2-40B4-BE49-F238E27FC236}">
                <a16:creationId xmlns:a16="http://schemas.microsoft.com/office/drawing/2014/main" id="{741EBEE6-AE74-3D6E-E595-E670665F5A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1168" y="1405273"/>
            <a:ext cx="3579657" cy="3514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4">
            <a:extLst>
              <a:ext uri="{FF2B5EF4-FFF2-40B4-BE49-F238E27FC236}">
                <a16:creationId xmlns:a16="http://schemas.microsoft.com/office/drawing/2014/main" id="{AAB827DA-26D8-CB63-E968-7C8F0ED8C9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3985" y="1014384"/>
            <a:ext cx="2839239" cy="40011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sz="2000" b="0" dirty="0">
                <a:latin typeface="Arial" charset="0"/>
              </a:rPr>
              <a:t>E-plane pattern (</a:t>
            </a:r>
            <a:r>
              <a:rPr lang="en-US" sz="2000" b="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0</a:t>
            </a:r>
            <a:r>
              <a:rPr lang="en-US" sz="2000" b="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o</a:t>
            </a:r>
            <a:r>
              <a:rPr lang="en-US" sz="2000" b="0" dirty="0">
                <a:latin typeface="Arial" charset="0"/>
                <a:sym typeface="Symbol" panose="05050102010706020507" pitchFamily="18" charset="2"/>
              </a:rPr>
              <a:t>)</a:t>
            </a:r>
            <a:endParaRPr lang="en-US" sz="2000" b="0" dirty="0">
              <a:latin typeface="Arial" charset="0"/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CC52E023-3467-16B0-4863-B2B374B6CE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0351" y="1007899"/>
            <a:ext cx="2981907" cy="40011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sz="2000" b="0" dirty="0">
                <a:latin typeface="Arial" charset="0"/>
              </a:rPr>
              <a:t>H-plane pattern (</a:t>
            </a:r>
            <a:r>
              <a:rPr lang="en-US" sz="2000" b="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90</a:t>
            </a:r>
            <a:r>
              <a:rPr lang="en-US" sz="2000" b="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o</a:t>
            </a:r>
            <a:r>
              <a:rPr lang="en-US" sz="2000" b="0" dirty="0">
                <a:latin typeface="Arial" charset="0"/>
                <a:sym typeface="Symbol" panose="05050102010706020507" pitchFamily="18" charset="2"/>
              </a:rPr>
              <a:t>)</a:t>
            </a:r>
            <a:endParaRPr lang="en-US" sz="2000" b="0" dirty="0">
              <a:latin typeface="Arial" charset="0"/>
            </a:endParaRPr>
          </a:p>
        </p:txBody>
      </p:sp>
      <p:sp>
        <p:nvSpPr>
          <p:cNvPr id="10" name="TextBox 6">
            <a:extLst>
              <a:ext uri="{FF2B5EF4-FFF2-40B4-BE49-F238E27FC236}">
                <a16:creationId xmlns:a16="http://schemas.microsoft.com/office/drawing/2014/main" id="{D3A88FB0-E6E7-540D-E934-91C3DE29C6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350" y="5794003"/>
            <a:ext cx="10272408" cy="8156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7013" indent="-227013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400" b="0" dirty="0">
                <a:cs typeface="Arial" charset="0"/>
              </a:rPr>
              <a:t>The E plane is broader than the H plane. </a:t>
            </a:r>
            <a:endParaRPr lang="en-US" sz="1400" b="0" dirty="0">
              <a:latin typeface="Arial" charset="0"/>
              <a:cs typeface="Arial" charset="0"/>
            </a:endParaRPr>
          </a:p>
          <a:p>
            <a:pPr marL="227013" indent="-227013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400" b="0" dirty="0">
                <a:latin typeface="Arial" charset="0"/>
                <a:cs typeface="Arial" charset="0"/>
              </a:rPr>
              <a:t>The E-plane pattern “tucks in” and tends to zero at the horizon due to the presence of the infinite substrate (green dot). (As the substrate gets thinner, the tuck-in point approaches 90</a:t>
            </a:r>
            <a:r>
              <a:rPr lang="en-US" sz="1400" b="0" baseline="30000" dirty="0">
                <a:latin typeface="Arial" charset="0"/>
                <a:cs typeface="Arial" charset="0"/>
              </a:rPr>
              <a:t>o</a:t>
            </a:r>
            <a:r>
              <a:rPr lang="en-US" sz="1400" b="0" dirty="0">
                <a:latin typeface="Arial" charset="0"/>
                <a:cs typeface="Arial" charset="0"/>
              </a:rPr>
              <a:t>.) </a:t>
            </a:r>
          </a:p>
        </p:txBody>
      </p:sp>
      <p:sp>
        <p:nvSpPr>
          <p:cNvPr id="11" name="Text Box 5">
            <a:extLst>
              <a:ext uri="{FF2B5EF4-FFF2-40B4-BE49-F238E27FC236}">
                <a16:creationId xmlns:a16="http://schemas.microsoft.com/office/drawing/2014/main" id="{25F2AC2D-4E9D-F601-EAC9-834AEF6515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1337" y="4906992"/>
            <a:ext cx="47180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dirty="0">
                <a:solidFill>
                  <a:srgbClr val="FF0000"/>
                </a:solidFill>
                <a:latin typeface="Arial" charset="0"/>
              </a:rPr>
              <a:t>Red:</a:t>
            </a:r>
            <a:r>
              <a:rPr lang="en-US" dirty="0">
                <a:latin typeface="Arial" charset="0"/>
              </a:rPr>
              <a:t> </a:t>
            </a:r>
            <a:r>
              <a:rPr lang="en-US" b="0" dirty="0">
                <a:latin typeface="Arial" charset="0"/>
              </a:rPr>
              <a:t>infinite substrate and ground plane</a:t>
            </a:r>
          </a:p>
        </p:txBody>
      </p:sp>
      <p:sp>
        <p:nvSpPr>
          <p:cNvPr id="12" name="Text Box 6">
            <a:extLst>
              <a:ext uri="{FF2B5EF4-FFF2-40B4-BE49-F238E27FC236}">
                <a16:creationId xmlns:a16="http://schemas.microsoft.com/office/drawing/2014/main" id="{0823E063-0C65-6E90-4A97-214827B552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8637" y="5224088"/>
            <a:ext cx="44725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dirty="0">
                <a:solidFill>
                  <a:srgbClr val="0000FF"/>
                </a:solidFill>
                <a:latin typeface="Arial" charset="0"/>
              </a:rPr>
              <a:t>Blue:</a:t>
            </a:r>
            <a:r>
              <a:rPr lang="en-US" dirty="0">
                <a:latin typeface="Arial" charset="0"/>
              </a:rPr>
              <a:t>  </a:t>
            </a:r>
            <a:r>
              <a:rPr lang="en-US" b="0" dirty="0">
                <a:latin typeface="Arial" charset="0"/>
              </a:rPr>
              <a:t>1 meter diameter ground plane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FFB2A75-7EB8-E1E6-D0E6-CD3B5BF4D539}"/>
              </a:ext>
            </a:extLst>
          </p:cNvPr>
          <p:cNvSpPr txBox="1"/>
          <p:nvPr/>
        </p:nvSpPr>
        <p:spPr>
          <a:xfrm>
            <a:off x="700391" y="5194569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Comments:</a:t>
            </a:r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A644536E-C798-2BFE-F722-C0DBBDAD50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4197734"/>
              </p:ext>
            </p:extLst>
          </p:nvPr>
        </p:nvGraphicFramePr>
        <p:xfrm>
          <a:off x="3222422" y="4124021"/>
          <a:ext cx="781895" cy="3636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2" name="Equation" r:id="rId6" imgW="545760" imgH="253800" progId="Equation.DSMT4">
                  <p:embed/>
                </p:oleObj>
              </mc:Choice>
              <mc:Fallback>
                <p:oleObj name="Equation" r:id="rId6" imgW="5457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222422" y="4124021"/>
                        <a:ext cx="781895" cy="36367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ED227C41-9652-CB27-0EE6-7D121138223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7264839"/>
              </p:ext>
            </p:extLst>
          </p:nvPr>
        </p:nvGraphicFramePr>
        <p:xfrm>
          <a:off x="7922740" y="4117670"/>
          <a:ext cx="778956" cy="3894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3" name="Equation" r:id="rId8" imgW="533160" imgH="266400" progId="Equation.DSMT4">
                  <p:embed/>
                </p:oleObj>
              </mc:Choice>
              <mc:Fallback>
                <p:oleObj name="Equation" r:id="rId8" imgW="53316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922740" y="4117670"/>
                        <a:ext cx="778956" cy="38947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0107D7AE-DDE3-04FD-EF5A-2436538747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5793663"/>
              </p:ext>
            </p:extLst>
          </p:nvPr>
        </p:nvGraphicFramePr>
        <p:xfrm>
          <a:off x="3178412" y="2177679"/>
          <a:ext cx="317060" cy="261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4" name="Equation" r:id="rId10" imgW="215640" imgH="177480" progId="Equation.DSMT4">
                  <p:embed/>
                </p:oleObj>
              </mc:Choice>
              <mc:Fallback>
                <p:oleObj name="Equation" r:id="rId10" imgW="2156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178412" y="2177679"/>
                        <a:ext cx="317060" cy="2611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7AF722A7-25CA-86E9-B1B7-77B45AFB74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0019431"/>
              </p:ext>
            </p:extLst>
          </p:nvPr>
        </p:nvGraphicFramePr>
        <p:xfrm>
          <a:off x="7876297" y="2123433"/>
          <a:ext cx="31750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5" name="Equation" r:id="rId12" imgW="317013" imgH="260653" progId="Equation.DSMT4">
                  <p:embed/>
                </p:oleObj>
              </mc:Choice>
              <mc:Fallback>
                <p:oleObj name="Equation" r:id="rId12" imgW="317013" imgH="260653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876297" y="2123433"/>
                        <a:ext cx="317500" cy="260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9472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284164"/>
            <a:ext cx="914400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Far-Field (cont.)</a:t>
            </a:r>
          </a:p>
        </p:txBody>
      </p:sp>
      <p:sp>
        <p:nvSpPr>
          <p:cNvPr id="2061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2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3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4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5" name="Rectangle 7"/>
          <p:cNvSpPr>
            <a:spLocks noChangeArrowheads="1"/>
          </p:cNvSpPr>
          <p:nvPr/>
        </p:nvSpPr>
        <p:spPr bwMode="auto">
          <a:xfrm>
            <a:off x="1231381" y="1336484"/>
            <a:ext cx="54965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Let</a:t>
            </a:r>
          </a:p>
        </p:txBody>
      </p:sp>
      <p:graphicFrame>
        <p:nvGraphicFramePr>
          <p:cNvPr id="2050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0139718"/>
              </p:ext>
            </p:extLst>
          </p:nvPr>
        </p:nvGraphicFramePr>
        <p:xfrm>
          <a:off x="1797904" y="1697228"/>
          <a:ext cx="2157413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3" imgW="1041120" imgH="279360" progId="Equation.DSMT4">
                  <p:embed/>
                </p:oleObj>
              </mc:Choice>
              <mc:Fallback>
                <p:oleObj name="Equation" r:id="rId3" imgW="1041120" imgH="27936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7904" y="1697228"/>
                        <a:ext cx="2157413" cy="588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9322355"/>
              </p:ext>
            </p:extLst>
          </p:nvPr>
        </p:nvGraphicFramePr>
        <p:xfrm>
          <a:off x="2945239" y="5317320"/>
          <a:ext cx="6219825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5" imgW="3111480" imgH="393480" progId="Equation.DSMT4">
                  <p:embed/>
                </p:oleObj>
              </mc:Choice>
              <mc:Fallback>
                <p:oleObj name="Equation" r:id="rId5" imgW="3111480" imgH="393480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5239" y="5317320"/>
                        <a:ext cx="6219825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66" name="Group 29"/>
          <p:cNvGrpSpPr>
            <a:grpSpLocks/>
          </p:cNvGrpSpPr>
          <p:nvPr/>
        </p:nvGrpSpPr>
        <p:grpSpPr bwMode="auto">
          <a:xfrm>
            <a:off x="4249739" y="1216025"/>
            <a:ext cx="4391025" cy="3043238"/>
            <a:chOff x="2865610" y="978937"/>
            <a:chExt cx="4390814" cy="3043599"/>
          </a:xfrm>
        </p:grpSpPr>
        <p:grpSp>
          <p:nvGrpSpPr>
            <p:cNvPr id="2067" name="Group 25"/>
            <p:cNvGrpSpPr>
              <a:grpSpLocks/>
            </p:cNvGrpSpPr>
            <p:nvPr/>
          </p:nvGrpSpPr>
          <p:grpSpPr bwMode="auto">
            <a:xfrm>
              <a:off x="2865610" y="978937"/>
              <a:ext cx="4390814" cy="3043599"/>
              <a:chOff x="2865610" y="978937"/>
              <a:chExt cx="4390814" cy="3043599"/>
            </a:xfrm>
          </p:grpSpPr>
          <p:sp>
            <p:nvSpPr>
              <p:cNvPr id="2069" name="Freeform 11"/>
              <p:cNvSpPr>
                <a:spLocks/>
              </p:cNvSpPr>
              <p:nvPr/>
            </p:nvSpPr>
            <p:spPr bwMode="auto">
              <a:xfrm>
                <a:off x="3748088" y="1974850"/>
                <a:ext cx="1239837" cy="1544638"/>
              </a:xfrm>
              <a:custGeom>
                <a:avLst/>
                <a:gdLst>
                  <a:gd name="T0" fmla="*/ 2147483647 w 1016"/>
                  <a:gd name="T1" fmla="*/ 0 h 824"/>
                  <a:gd name="T2" fmla="*/ 2147483647 w 1016"/>
                  <a:gd name="T3" fmla="*/ 2147483647 h 824"/>
                  <a:gd name="T4" fmla="*/ 2147483647 w 1016"/>
                  <a:gd name="T5" fmla="*/ 2147483647 h 824"/>
                  <a:gd name="T6" fmla="*/ 2147483647 w 1016"/>
                  <a:gd name="T7" fmla="*/ 2147483647 h 824"/>
                  <a:gd name="T8" fmla="*/ 2147483647 w 1016"/>
                  <a:gd name="T9" fmla="*/ 2147483647 h 824"/>
                  <a:gd name="T10" fmla="*/ 2147483647 w 1016"/>
                  <a:gd name="T11" fmla="*/ 2147483647 h 824"/>
                  <a:gd name="T12" fmla="*/ 2147483647 w 1016"/>
                  <a:gd name="T13" fmla="*/ 2147483647 h 824"/>
                  <a:gd name="T14" fmla="*/ 2147483647 w 1016"/>
                  <a:gd name="T15" fmla="*/ 2147483647 h 824"/>
                  <a:gd name="T16" fmla="*/ 2147483647 w 1016"/>
                  <a:gd name="T17" fmla="*/ 2147483647 h 824"/>
                  <a:gd name="T18" fmla="*/ 2147483647 w 1016"/>
                  <a:gd name="T19" fmla="*/ 0 h 82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016"/>
                  <a:gd name="T31" fmla="*/ 0 h 824"/>
                  <a:gd name="T32" fmla="*/ 1016 w 1016"/>
                  <a:gd name="T33" fmla="*/ 824 h 82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016" h="824">
                    <a:moveTo>
                      <a:pt x="336" y="0"/>
                    </a:moveTo>
                    <a:cubicBezTo>
                      <a:pt x="184" y="16"/>
                      <a:pt x="96" y="112"/>
                      <a:pt x="48" y="192"/>
                    </a:cubicBezTo>
                    <a:cubicBezTo>
                      <a:pt x="0" y="272"/>
                      <a:pt x="40" y="384"/>
                      <a:pt x="48" y="480"/>
                    </a:cubicBezTo>
                    <a:cubicBezTo>
                      <a:pt x="56" y="576"/>
                      <a:pt x="48" y="712"/>
                      <a:pt x="96" y="768"/>
                    </a:cubicBezTo>
                    <a:cubicBezTo>
                      <a:pt x="144" y="824"/>
                      <a:pt x="232" y="816"/>
                      <a:pt x="336" y="816"/>
                    </a:cubicBezTo>
                    <a:cubicBezTo>
                      <a:pt x="440" y="816"/>
                      <a:pt x="614" y="791"/>
                      <a:pt x="720" y="768"/>
                    </a:cubicBezTo>
                    <a:cubicBezTo>
                      <a:pt x="826" y="745"/>
                      <a:pt x="928" y="756"/>
                      <a:pt x="972" y="677"/>
                    </a:cubicBezTo>
                    <a:cubicBezTo>
                      <a:pt x="1016" y="598"/>
                      <a:pt x="1014" y="398"/>
                      <a:pt x="987" y="296"/>
                    </a:cubicBezTo>
                    <a:cubicBezTo>
                      <a:pt x="960" y="194"/>
                      <a:pt x="916" y="111"/>
                      <a:pt x="808" y="62"/>
                    </a:cubicBezTo>
                    <a:cubicBezTo>
                      <a:pt x="700" y="13"/>
                      <a:pt x="434" y="13"/>
                      <a:pt x="336" y="0"/>
                    </a:cubicBezTo>
                    <a:close/>
                  </a:path>
                </a:pathLst>
              </a:custGeom>
              <a:solidFill>
                <a:srgbClr val="99CCFF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0" name="Line 12"/>
              <p:cNvSpPr>
                <a:spLocks noChangeShapeType="1"/>
              </p:cNvSpPr>
              <p:nvPr/>
            </p:nvSpPr>
            <p:spPr bwMode="auto">
              <a:xfrm flipV="1">
                <a:off x="3962400" y="2354263"/>
                <a:ext cx="106363" cy="558800"/>
              </a:xfrm>
              <a:prstGeom prst="line">
                <a:avLst/>
              </a:prstGeom>
              <a:noFill/>
              <a:ln w="38100">
                <a:solidFill>
                  <a:srgbClr val="3333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1" name="Line 13"/>
              <p:cNvSpPr>
                <a:spLocks noChangeShapeType="1"/>
              </p:cNvSpPr>
              <p:nvPr/>
            </p:nvSpPr>
            <p:spPr bwMode="auto">
              <a:xfrm>
                <a:off x="6316308" y="1707272"/>
                <a:ext cx="247650" cy="534987"/>
              </a:xfrm>
              <a:prstGeom prst="line">
                <a:avLst/>
              </a:prstGeom>
              <a:noFill/>
              <a:ln w="38100">
                <a:solidFill>
                  <a:srgbClr val="3333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2" name="Line 14"/>
              <p:cNvSpPr>
                <a:spLocks noChangeShapeType="1"/>
              </p:cNvSpPr>
              <p:nvPr/>
            </p:nvSpPr>
            <p:spPr bwMode="auto">
              <a:xfrm flipV="1">
                <a:off x="4251325" y="2625725"/>
                <a:ext cx="106363" cy="558800"/>
              </a:xfrm>
              <a:prstGeom prst="line">
                <a:avLst/>
              </a:prstGeom>
              <a:noFill/>
              <a:ln w="38100">
                <a:solidFill>
                  <a:srgbClr val="3333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3" name="Line 15"/>
              <p:cNvSpPr>
                <a:spLocks noChangeShapeType="1"/>
              </p:cNvSpPr>
              <p:nvPr/>
            </p:nvSpPr>
            <p:spPr bwMode="auto">
              <a:xfrm flipV="1">
                <a:off x="4413250" y="2841625"/>
                <a:ext cx="246856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4" name="Line 16"/>
              <p:cNvSpPr>
                <a:spLocks noChangeShapeType="1"/>
              </p:cNvSpPr>
              <p:nvPr/>
            </p:nvSpPr>
            <p:spPr bwMode="auto">
              <a:xfrm flipH="1">
                <a:off x="3176588" y="2830513"/>
                <a:ext cx="1236662" cy="92551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5" name="Line 17"/>
              <p:cNvSpPr>
                <a:spLocks noChangeShapeType="1"/>
              </p:cNvSpPr>
              <p:nvPr/>
            </p:nvSpPr>
            <p:spPr bwMode="auto">
              <a:xfrm flipH="1" flipV="1">
                <a:off x="4413250" y="1320800"/>
                <a:ext cx="0" cy="15303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aphicFrame>
            <p:nvGraphicFramePr>
              <p:cNvPr id="2053" name="Object 18"/>
              <p:cNvGraphicFramePr>
                <a:graphicFrameLocks noChangeAspect="1"/>
              </p:cNvGraphicFramePr>
              <p:nvPr/>
            </p:nvGraphicFramePr>
            <p:xfrm>
              <a:off x="2865610" y="3732901"/>
              <a:ext cx="263190" cy="28963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62" name="Equation" r:id="rId7" imgW="126720" imgH="139680" progId="Equation.DSMT4">
                      <p:embed/>
                    </p:oleObj>
                  </mc:Choice>
                  <mc:Fallback>
                    <p:oleObj name="Equation" r:id="rId7" imgW="126720" imgH="139680" progId="Equation.DSMT4">
                      <p:embed/>
                      <p:pic>
                        <p:nvPicPr>
                          <p:cNvPr id="0" name="Object 1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65610" y="3732901"/>
                            <a:ext cx="263190" cy="28963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054" name="Object 19"/>
              <p:cNvGraphicFramePr>
                <a:graphicFrameLocks noChangeAspect="1"/>
              </p:cNvGraphicFramePr>
              <p:nvPr/>
            </p:nvGraphicFramePr>
            <p:xfrm>
              <a:off x="6995405" y="2710926"/>
              <a:ext cx="261019" cy="30868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63" name="Equation" r:id="rId9" imgW="139680" imgH="164880" progId="Equation.DSMT4">
                      <p:embed/>
                    </p:oleObj>
                  </mc:Choice>
                  <mc:Fallback>
                    <p:oleObj name="Equation" r:id="rId9" imgW="139680" imgH="164880" progId="Equation.DSMT4">
                      <p:embed/>
                      <p:pic>
                        <p:nvPicPr>
                          <p:cNvPr id="0" name="Object 1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995405" y="2710926"/>
                            <a:ext cx="261019" cy="30868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055" name="Object 20"/>
              <p:cNvGraphicFramePr>
                <a:graphicFrameLocks noChangeAspect="1"/>
              </p:cNvGraphicFramePr>
              <p:nvPr/>
            </p:nvGraphicFramePr>
            <p:xfrm>
              <a:off x="4296624" y="978937"/>
              <a:ext cx="249480" cy="24948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64" name="Equation" r:id="rId11" imgW="126720" imgH="126720" progId="Equation.DSMT4">
                      <p:embed/>
                    </p:oleObj>
                  </mc:Choice>
                  <mc:Fallback>
                    <p:oleObj name="Equation" r:id="rId11" imgW="126720" imgH="126720" progId="Equation.DSMT4">
                      <p:embed/>
                      <p:pic>
                        <p:nvPicPr>
                          <p:cNvPr id="0" name="Object 2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296624" y="978937"/>
                            <a:ext cx="249480" cy="24948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076" name="Line 21"/>
              <p:cNvSpPr>
                <a:spLocks noChangeShapeType="1"/>
              </p:cNvSpPr>
              <p:nvPr/>
            </p:nvSpPr>
            <p:spPr bwMode="auto">
              <a:xfrm flipV="1">
                <a:off x="4413250" y="1943100"/>
                <a:ext cx="1971675" cy="890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aphicFrame>
            <p:nvGraphicFramePr>
              <p:cNvPr id="2056" name="Object 25"/>
              <p:cNvGraphicFramePr>
                <a:graphicFrameLocks noChangeAspect="1"/>
              </p:cNvGraphicFramePr>
              <p:nvPr/>
            </p:nvGraphicFramePr>
            <p:xfrm>
              <a:off x="4621231" y="1511487"/>
              <a:ext cx="393700" cy="5080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65" name="Equation" r:id="rId13" imgW="190440" imgH="241200" progId="Equation.DSMT4">
                      <p:embed/>
                    </p:oleObj>
                  </mc:Choice>
                  <mc:Fallback>
                    <p:oleObj name="Equation" r:id="rId13" imgW="190440" imgH="241200" progId="Equation.DSMT4">
                      <p:embed/>
                      <p:pic>
                        <p:nvPicPr>
                          <p:cNvPr id="0" name="Object 2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621231" y="1511487"/>
                            <a:ext cx="393700" cy="5080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077" name="Line 26"/>
              <p:cNvSpPr>
                <a:spLocks noChangeShapeType="1"/>
              </p:cNvSpPr>
              <p:nvPr/>
            </p:nvSpPr>
            <p:spPr bwMode="auto">
              <a:xfrm flipV="1">
                <a:off x="4589463" y="2613025"/>
                <a:ext cx="106362" cy="558800"/>
              </a:xfrm>
              <a:prstGeom prst="line">
                <a:avLst/>
              </a:prstGeom>
              <a:noFill/>
              <a:ln w="38100">
                <a:solidFill>
                  <a:srgbClr val="3333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graphicFrame>
            <p:nvGraphicFramePr>
              <p:cNvPr id="2057" name="Object 27"/>
              <p:cNvGraphicFramePr>
                <a:graphicFrameLocks noChangeAspect="1"/>
              </p:cNvGraphicFramePr>
              <p:nvPr/>
            </p:nvGraphicFramePr>
            <p:xfrm>
              <a:off x="6588125" y="1589088"/>
              <a:ext cx="395288" cy="5080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66" name="Equation" r:id="rId15" imgW="190440" imgH="241200" progId="Equation.DSMT4">
                      <p:embed/>
                    </p:oleObj>
                  </mc:Choice>
                  <mc:Fallback>
                    <p:oleObj name="Equation" r:id="rId15" imgW="190440" imgH="241200" progId="Equation.DSMT4">
                      <p:embed/>
                      <p:pic>
                        <p:nvPicPr>
                          <p:cNvPr id="0" name="Object 2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588125" y="1589088"/>
                            <a:ext cx="395288" cy="5080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058" name="Object 30"/>
              <p:cNvGraphicFramePr>
                <a:graphicFrameLocks noChangeAspect="1"/>
              </p:cNvGraphicFramePr>
              <p:nvPr/>
            </p:nvGraphicFramePr>
            <p:xfrm>
              <a:off x="5354283" y="2005890"/>
              <a:ext cx="212725" cy="23653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67" name="Equation" r:id="rId17" imgW="114120" imgH="126720" progId="Equation.DSMT4">
                      <p:embed/>
                    </p:oleObj>
                  </mc:Choice>
                  <mc:Fallback>
                    <p:oleObj name="Equation" r:id="rId17" imgW="114120" imgH="126720" progId="Equation.DSMT4">
                      <p:embed/>
                      <p:pic>
                        <p:nvPicPr>
                          <p:cNvPr id="0" name="Object 3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354283" y="2005890"/>
                            <a:ext cx="212725" cy="23653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2052" name="Object 31"/>
            <p:cNvGraphicFramePr>
              <a:graphicFrameLocks noChangeAspect="1"/>
            </p:cNvGraphicFramePr>
            <p:nvPr/>
          </p:nvGraphicFramePr>
          <p:xfrm>
            <a:off x="5975350" y="1611313"/>
            <a:ext cx="307975" cy="4492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8" name="Equation" r:id="rId19" imgW="164880" imgH="241200" progId="Equation.DSMT4">
                    <p:embed/>
                  </p:oleObj>
                </mc:Choice>
                <mc:Fallback>
                  <p:oleObj name="Equation" r:id="rId19" imgW="164880" imgH="241200" progId="Equation.DSMT4">
                    <p:embed/>
                    <p:pic>
                      <p:nvPicPr>
                        <p:cNvPr id="0" name="Object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75350" y="1611313"/>
                          <a:ext cx="307975" cy="4492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68" name="Oval 28"/>
            <p:cNvSpPr>
              <a:spLocks noChangeArrowheads="1"/>
            </p:cNvSpPr>
            <p:nvPr/>
          </p:nvSpPr>
          <p:spPr bwMode="auto">
            <a:xfrm>
              <a:off x="6368528" y="1882589"/>
              <a:ext cx="86061" cy="86061"/>
            </a:xfrm>
            <a:prstGeom prst="ellipse">
              <a:avLst/>
            </a:prstGeom>
            <a:solidFill>
              <a:srgbClr val="66FF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7A76FE49-A4E3-4108-A657-2FE17CEB6D9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4727BE4E-4736-D75E-5967-8982D6213E3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4246908"/>
              </p:ext>
            </p:extLst>
          </p:nvPr>
        </p:nvGraphicFramePr>
        <p:xfrm>
          <a:off x="1261707" y="2628281"/>
          <a:ext cx="2866741" cy="3469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21" imgW="1993680" imgH="241200" progId="Equation.DSMT4">
                  <p:embed/>
                </p:oleObj>
              </mc:Choice>
              <mc:Fallback>
                <p:oleObj name="Equation" r:id="rId21" imgW="19936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261707" y="2628281"/>
                        <a:ext cx="2866741" cy="3469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284164"/>
            <a:ext cx="914400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Far-Field (cont.)</a:t>
            </a:r>
          </a:p>
        </p:txBody>
      </p:sp>
      <p:sp>
        <p:nvSpPr>
          <p:cNvPr id="3081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2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3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4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5" name="Rectangle 7"/>
          <p:cNvSpPr>
            <a:spLocks noChangeArrowheads="1"/>
          </p:cNvSpPr>
          <p:nvPr/>
        </p:nvSpPr>
        <p:spPr bwMode="auto">
          <a:xfrm>
            <a:off x="1007187" y="921366"/>
            <a:ext cx="84890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Hence</a:t>
            </a:r>
          </a:p>
        </p:txBody>
      </p:sp>
      <p:graphicFrame>
        <p:nvGraphicFramePr>
          <p:cNvPr id="3074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7378808"/>
              </p:ext>
            </p:extLst>
          </p:nvPr>
        </p:nvGraphicFramePr>
        <p:xfrm>
          <a:off x="1882633" y="1528279"/>
          <a:ext cx="4497695" cy="5584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3" imgW="2044440" imgH="253800" progId="Equation.DSMT4">
                  <p:embed/>
                </p:oleObj>
              </mc:Choice>
              <mc:Fallback>
                <p:oleObj name="Equation" r:id="rId3" imgW="2044440" imgH="25380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2633" y="1528279"/>
                        <a:ext cx="4497695" cy="5584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1478618"/>
              </p:ext>
            </p:extLst>
          </p:nvPr>
        </p:nvGraphicFramePr>
        <p:xfrm>
          <a:off x="4345794" y="2540758"/>
          <a:ext cx="3405187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5" imgW="1485720" imgH="393480" progId="Equation.DSMT4">
                  <p:embed/>
                </p:oleObj>
              </mc:Choice>
              <mc:Fallback>
                <p:oleObj name="Equation" r:id="rId5" imgW="1485720" imgH="39348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5794" y="2540758"/>
                        <a:ext cx="3405187" cy="903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6" name="Rectangle 26"/>
          <p:cNvSpPr>
            <a:spLocks noChangeArrowheads="1"/>
          </p:cNvSpPr>
          <p:nvPr/>
        </p:nvSpPr>
        <p:spPr bwMode="auto">
          <a:xfrm>
            <a:off x="2465389" y="4222750"/>
            <a:ext cx="917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>
                <a:solidFill>
                  <a:srgbClr val="0000FF"/>
                </a:solidFill>
              </a:rPr>
              <a:t>Assume</a:t>
            </a:r>
          </a:p>
        </p:txBody>
      </p:sp>
      <p:graphicFrame>
        <p:nvGraphicFramePr>
          <p:cNvPr id="3076" name="Object 27"/>
          <p:cNvGraphicFramePr>
            <a:graphicFrameLocks noChangeAspect="1"/>
          </p:cNvGraphicFramePr>
          <p:nvPr/>
        </p:nvGraphicFramePr>
        <p:xfrm>
          <a:off x="3657600" y="4244976"/>
          <a:ext cx="1009650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7" imgW="444307" imgH="139639" progId="Equation.3">
                  <p:embed/>
                </p:oleObj>
              </mc:Choice>
              <mc:Fallback>
                <p:oleObj name="Equation" r:id="rId7" imgW="444307" imgH="139639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4244976"/>
                        <a:ext cx="1009650" cy="322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7" name="TextBox 13"/>
          <p:cNvSpPr txBox="1">
            <a:spLocks noChangeArrowheads="1"/>
          </p:cNvSpPr>
          <p:nvPr/>
        </p:nvSpPr>
        <p:spPr bwMode="auto">
          <a:xfrm>
            <a:off x="7366000" y="4206875"/>
            <a:ext cx="29860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ipw = “incident plane wave”</a:t>
            </a:r>
          </a:p>
        </p:txBody>
      </p:sp>
      <p:graphicFrame>
        <p:nvGraphicFramePr>
          <p:cNvPr id="3078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8292840"/>
              </p:ext>
            </p:extLst>
          </p:nvPr>
        </p:nvGraphicFramePr>
        <p:xfrm>
          <a:off x="3713163" y="5459413"/>
          <a:ext cx="4395787" cy="91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9" imgW="1879560" imgH="393480" progId="Equation.DSMT4">
                  <p:embed/>
                </p:oleObj>
              </mc:Choice>
              <mc:Fallback>
                <p:oleObj name="Equation" r:id="rId9" imgW="1879560" imgH="39348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3163" y="5459413"/>
                        <a:ext cx="4395787" cy="91916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8" name="Rectangle 26"/>
          <p:cNvSpPr>
            <a:spLocks noChangeArrowheads="1"/>
          </p:cNvSpPr>
          <p:nvPr/>
        </p:nvSpPr>
        <p:spPr bwMode="auto">
          <a:xfrm>
            <a:off x="1600336" y="5076021"/>
            <a:ext cx="200267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Hence, we have:</a:t>
            </a:r>
          </a:p>
        </p:txBody>
      </p:sp>
      <p:sp>
        <p:nvSpPr>
          <p:cNvPr id="3089" name="TextBox 16"/>
          <p:cNvSpPr txBox="1">
            <a:spLocks noChangeArrowheads="1"/>
          </p:cNvSpPr>
          <p:nvPr/>
        </p:nvSpPr>
        <p:spPr bwMode="auto">
          <a:xfrm>
            <a:off x="8631469" y="5642525"/>
            <a:ext cx="16398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latin typeface="Times New Roman" pitchFamily="18" charset="0"/>
                <a:cs typeface="Times New Roman" pitchFamily="18" charset="0"/>
              </a:rPr>
              <a:t>FF =</a:t>
            </a:r>
            <a:r>
              <a:rPr lang="en-US" b="0" dirty="0"/>
              <a:t> “far field”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7A76FE49-A4E3-4108-A657-2FE17CEB6D9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D66B6AE7-D551-C96C-1FDF-40F1AFD5D4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8912348"/>
              </p:ext>
            </p:extLst>
          </p:nvPr>
        </p:nvGraphicFramePr>
        <p:xfrm>
          <a:off x="5094288" y="4132860"/>
          <a:ext cx="1643062" cy="5010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11" imgW="749160" imgH="228600" progId="Equation.DSMT4">
                  <p:embed/>
                </p:oleObj>
              </mc:Choice>
              <mc:Fallback>
                <p:oleObj name="Equation" r:id="rId11" imgW="7491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094288" y="4132860"/>
                        <a:ext cx="1643062" cy="5010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284164"/>
            <a:ext cx="914400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Far-Field (cont.)</a:t>
            </a:r>
          </a:p>
        </p:txBody>
      </p:sp>
      <p:sp>
        <p:nvSpPr>
          <p:cNvPr id="4106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7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8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9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10" name="Rectangle 7"/>
          <p:cNvSpPr>
            <a:spLocks noChangeArrowheads="1"/>
          </p:cNvSpPr>
          <p:nvPr/>
        </p:nvSpPr>
        <p:spPr bwMode="auto">
          <a:xfrm>
            <a:off x="1098645" y="2079341"/>
            <a:ext cx="418303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Consider a dipole in free space:</a:t>
            </a:r>
          </a:p>
        </p:txBody>
      </p:sp>
      <p:graphicFrame>
        <p:nvGraphicFramePr>
          <p:cNvPr id="4098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220197"/>
              </p:ext>
            </p:extLst>
          </p:nvPr>
        </p:nvGraphicFramePr>
        <p:xfrm>
          <a:off x="5865388" y="4110085"/>
          <a:ext cx="3519487" cy="93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3" imgW="1638000" imgH="431640" progId="Equation.DSMT4">
                  <p:embed/>
                </p:oleObj>
              </mc:Choice>
              <mc:Fallback>
                <p:oleObj name="Equation" r:id="rId3" imgW="1638000" imgH="43164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5388" y="4110085"/>
                        <a:ext cx="3519487" cy="931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7962577"/>
              </p:ext>
            </p:extLst>
          </p:nvPr>
        </p:nvGraphicFramePr>
        <p:xfrm>
          <a:off x="6445252" y="5437568"/>
          <a:ext cx="3006725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5" imgW="1295280" imgH="393480" progId="Equation.DSMT4">
                  <p:embed/>
                </p:oleObj>
              </mc:Choice>
              <mc:Fallback>
                <p:oleObj name="Equation" r:id="rId5" imgW="1295280" imgH="39348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5252" y="5437568"/>
                        <a:ext cx="3006725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4890306" y="1065829"/>
            <a:ext cx="4641850" cy="3143250"/>
            <a:chOff x="3571022" y="942999"/>
            <a:chExt cx="4641850" cy="3143250"/>
          </a:xfrm>
        </p:grpSpPr>
        <p:sp>
          <p:nvSpPr>
            <p:cNvPr id="4114" name="Line 12"/>
            <p:cNvSpPr>
              <a:spLocks noChangeShapeType="1"/>
            </p:cNvSpPr>
            <p:nvPr/>
          </p:nvSpPr>
          <p:spPr bwMode="auto">
            <a:xfrm flipV="1">
              <a:off x="5200126" y="2866670"/>
              <a:ext cx="24685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5" name="Line 13"/>
            <p:cNvSpPr>
              <a:spLocks noChangeShapeType="1"/>
            </p:cNvSpPr>
            <p:nvPr/>
          </p:nvSpPr>
          <p:spPr bwMode="auto">
            <a:xfrm flipH="1">
              <a:off x="3963483" y="2855556"/>
              <a:ext cx="1236643" cy="9256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6" name="Line 14"/>
            <p:cNvSpPr>
              <a:spLocks noChangeShapeType="1"/>
            </p:cNvSpPr>
            <p:nvPr/>
          </p:nvSpPr>
          <p:spPr bwMode="auto">
            <a:xfrm flipH="1" flipV="1">
              <a:off x="5200126" y="1345583"/>
              <a:ext cx="0" cy="15306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4101" name="Object 15"/>
            <p:cNvGraphicFramePr>
              <a:graphicFrameLocks noChangeAspect="1"/>
            </p:cNvGraphicFramePr>
            <p:nvPr/>
          </p:nvGraphicFramePr>
          <p:xfrm>
            <a:off x="3571022" y="3729708"/>
            <a:ext cx="332058" cy="3565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7" name="Equation" r:id="rId7" imgW="164880" imgH="177480" progId="Equation.DSMT4">
                    <p:embed/>
                  </p:oleObj>
                </mc:Choice>
                <mc:Fallback>
                  <p:oleObj name="Equation" r:id="rId7" imgW="164880" imgH="177480" progId="Equation.DSMT4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71022" y="3729708"/>
                          <a:ext cx="332058" cy="35654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02" name="Object 16"/>
            <p:cNvGraphicFramePr>
              <a:graphicFrameLocks noChangeAspect="1"/>
            </p:cNvGraphicFramePr>
            <p:nvPr/>
          </p:nvGraphicFramePr>
          <p:xfrm>
            <a:off x="7916010" y="2674961"/>
            <a:ext cx="296862" cy="3667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8" name="Equation" r:id="rId9" imgW="164880" imgH="203040" progId="Equation.DSMT4">
                    <p:embed/>
                  </p:oleObj>
                </mc:Choice>
                <mc:Fallback>
                  <p:oleObj name="Equation" r:id="rId9" imgW="164880" imgH="203040" progId="Equation.DSMT4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16010" y="2674961"/>
                          <a:ext cx="296862" cy="3667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03" name="Object 17"/>
            <p:cNvGraphicFramePr>
              <a:graphicFrameLocks noChangeAspect="1"/>
            </p:cNvGraphicFramePr>
            <p:nvPr/>
          </p:nvGraphicFramePr>
          <p:xfrm>
            <a:off x="5033110" y="942999"/>
            <a:ext cx="295275" cy="3190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9" name="Equation" r:id="rId11" imgW="152280" imgH="164880" progId="Equation.DSMT4">
                    <p:embed/>
                  </p:oleObj>
                </mc:Choice>
                <mc:Fallback>
                  <p:oleObj name="Equation" r:id="rId11" imgW="152280" imgH="164880" progId="Equation.DSMT4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33110" y="942999"/>
                          <a:ext cx="295275" cy="3190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17" name="Line 21"/>
            <p:cNvSpPr>
              <a:spLocks noChangeShapeType="1"/>
            </p:cNvSpPr>
            <p:nvPr/>
          </p:nvSpPr>
          <p:spPr bwMode="auto">
            <a:xfrm flipH="1" flipV="1">
              <a:off x="5200126" y="2566581"/>
              <a:ext cx="0" cy="595415"/>
            </a:xfrm>
            <a:prstGeom prst="line">
              <a:avLst/>
            </a:prstGeom>
            <a:noFill/>
            <a:ln w="38100">
              <a:solidFill>
                <a:srgbClr val="3333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Oval 21"/>
            <p:cNvSpPr>
              <a:spLocks noChangeArrowheads="1"/>
            </p:cNvSpPr>
            <p:nvPr/>
          </p:nvSpPr>
          <p:spPr bwMode="auto">
            <a:xfrm>
              <a:off x="5134709" y="2801014"/>
              <a:ext cx="119062" cy="119063"/>
            </a:xfrm>
            <a:prstGeom prst="ellipse">
              <a:avLst/>
            </a:prstGeom>
            <a:solidFill>
              <a:srgbClr val="66FF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7A76FE49-A4E3-4108-A657-2FE17CEB6D9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257868" y="2934269"/>
            <a:ext cx="43786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0" dirty="0"/>
              <a:t>The primed coordinates denote local coordinates.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AB0CD192-5199-6DBF-FF7D-786E829CFB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3323282"/>
              </p:ext>
            </p:extLst>
          </p:nvPr>
        </p:nvGraphicFramePr>
        <p:xfrm>
          <a:off x="789911" y="1116936"/>
          <a:ext cx="2872740" cy="56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13" imgW="1218960" imgH="241200" progId="Equation.DSMT4">
                  <p:embed/>
                </p:oleObj>
              </mc:Choice>
              <mc:Fallback>
                <p:oleObj name="Equation" r:id="rId13" imgW="12189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89911" y="1116936"/>
                        <a:ext cx="2872740" cy="5685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3">
            <a:extLst>
              <a:ext uri="{FF2B5EF4-FFF2-40B4-BE49-F238E27FC236}">
                <a16:creationId xmlns:a16="http://schemas.microsoft.com/office/drawing/2014/main" id="{D3AA260B-AE25-CC3A-71EA-7433C1DEC307}"/>
              </a:ext>
            </a:extLst>
          </p:cNvPr>
          <p:cNvGrpSpPr/>
          <p:nvPr/>
        </p:nvGrpSpPr>
        <p:grpSpPr>
          <a:xfrm>
            <a:off x="2362795" y="5644749"/>
            <a:ext cx="3696811" cy="484187"/>
            <a:chOff x="1373332" y="5808522"/>
            <a:chExt cx="3696811" cy="484187"/>
          </a:xfrm>
        </p:grpSpPr>
        <p:graphicFrame>
          <p:nvGraphicFramePr>
            <p:cNvPr id="4099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44206936"/>
                </p:ext>
              </p:extLst>
            </p:nvPr>
          </p:nvGraphicFramePr>
          <p:xfrm>
            <a:off x="1783829" y="5808522"/>
            <a:ext cx="1930400" cy="4841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1" name="Equation" r:id="rId15" imgW="1193760" imgH="304560" progId="Equation.DSMT4">
                    <p:embed/>
                  </p:oleObj>
                </mc:Choice>
                <mc:Fallback>
                  <p:oleObj name="Equation" r:id="rId15" imgW="1193760" imgH="304560" progId="Equation.DSMT4">
                    <p:embed/>
                    <p:pic>
                      <p:nvPicPr>
                        <p:cNvPr id="0" name="Object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83829" y="5808522"/>
                          <a:ext cx="1930400" cy="4841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12" name="Rectangle 26"/>
            <p:cNvSpPr>
              <a:spLocks noChangeArrowheads="1"/>
            </p:cNvSpPr>
            <p:nvPr/>
          </p:nvSpPr>
          <p:spPr bwMode="auto">
            <a:xfrm>
              <a:off x="1373332" y="5861713"/>
              <a:ext cx="332639" cy="3138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sz="2000" b="0" dirty="0">
                  <a:solidFill>
                    <a:srgbClr val="0000FF"/>
                  </a:solidFill>
                </a:rPr>
                <a:t>At</a:t>
              </a:r>
            </a:p>
          </p:txBody>
        </p:sp>
        <p:sp>
          <p:nvSpPr>
            <p:cNvPr id="3" name="Rectangle 26">
              <a:extLst>
                <a:ext uri="{FF2B5EF4-FFF2-40B4-BE49-F238E27FC236}">
                  <a16:creationId xmlns:a16="http://schemas.microsoft.com/office/drawing/2014/main" id="{F2252FCC-D64F-6DB1-0321-84792669FF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1856" y="5891284"/>
              <a:ext cx="1108287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sz="2000" b="0" dirty="0">
                  <a:solidFill>
                    <a:srgbClr val="0000FF"/>
                  </a:solidFill>
                </a:rPr>
                <a:t>we have: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243220"/>
            <a:ext cx="914400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Far-Field (cont.)</a:t>
            </a:r>
          </a:p>
        </p:txBody>
      </p:sp>
      <p:sp>
        <p:nvSpPr>
          <p:cNvPr id="5137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38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39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40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41" name="Rectangle 7"/>
          <p:cNvSpPr>
            <a:spLocks noChangeArrowheads="1"/>
          </p:cNvSpPr>
          <p:nvPr/>
        </p:nvSpPr>
        <p:spPr bwMode="auto">
          <a:xfrm>
            <a:off x="797186" y="1088861"/>
            <a:ext cx="38021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In general, we have this picture:</a:t>
            </a:r>
          </a:p>
        </p:txBody>
      </p:sp>
      <p:sp>
        <p:nvSpPr>
          <p:cNvPr id="5142" name="Rectangle 17"/>
          <p:cNvSpPr>
            <a:spLocks noChangeArrowheads="1"/>
          </p:cNvSpPr>
          <p:nvPr/>
        </p:nvSpPr>
        <p:spPr bwMode="auto">
          <a:xfrm>
            <a:off x="7202489" y="1436688"/>
            <a:ext cx="7469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>
                <a:solidFill>
                  <a:srgbClr val="0000FF"/>
                </a:solidFill>
              </a:rPr>
              <a:t>At  </a:t>
            </a:r>
            <a:r>
              <a:rPr lang="en-US" sz="2400" b="0" i="1">
                <a:solidFill>
                  <a:srgbClr val="0000FF"/>
                </a:solidFill>
                <a:latin typeface="Times New Roman" pitchFamily="18" charset="0"/>
              </a:rPr>
              <a:t>O</a:t>
            </a:r>
            <a:r>
              <a:rPr lang="en-US" sz="2000" b="0">
                <a:solidFill>
                  <a:srgbClr val="0000FF"/>
                </a:solidFill>
              </a:rPr>
              <a:t> :</a:t>
            </a:r>
          </a:p>
        </p:txBody>
      </p:sp>
      <p:graphicFrame>
        <p:nvGraphicFramePr>
          <p:cNvPr id="5122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3695273"/>
              </p:ext>
            </p:extLst>
          </p:nvPr>
        </p:nvGraphicFramePr>
        <p:xfrm>
          <a:off x="8099425" y="1301750"/>
          <a:ext cx="1787525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Equation" r:id="rId3" imgW="711000" imgH="266400" progId="Equation.DSMT4">
                  <p:embed/>
                </p:oleObj>
              </mc:Choice>
              <mc:Fallback>
                <p:oleObj name="Equation" r:id="rId3" imgW="711000" imgH="26640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9425" y="1301750"/>
                        <a:ext cx="1787525" cy="665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0707472"/>
              </p:ext>
            </p:extLst>
          </p:nvPr>
        </p:nvGraphicFramePr>
        <p:xfrm>
          <a:off x="8273222" y="2649680"/>
          <a:ext cx="2700337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Equation" r:id="rId5" imgW="1244520" imgH="393480" progId="Equation.DSMT4">
                  <p:embed/>
                </p:oleObj>
              </mc:Choice>
              <mc:Fallback>
                <p:oleObj name="Equation" r:id="rId5" imgW="1244520" imgH="393480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3222" y="2649680"/>
                        <a:ext cx="2700337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3" name="Rectangle 29"/>
          <p:cNvSpPr>
            <a:spLocks noChangeArrowheads="1"/>
          </p:cNvSpPr>
          <p:nvPr/>
        </p:nvSpPr>
        <p:spPr bwMode="auto">
          <a:xfrm>
            <a:off x="7396138" y="2429348"/>
            <a:ext cx="8334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where</a:t>
            </a:r>
          </a:p>
        </p:txBody>
      </p:sp>
      <p:sp>
        <p:nvSpPr>
          <p:cNvPr id="5144" name="Rectangle 32"/>
          <p:cNvSpPr>
            <a:spLocks noChangeArrowheads="1"/>
          </p:cNvSpPr>
          <p:nvPr/>
        </p:nvSpPr>
        <p:spPr bwMode="auto">
          <a:xfrm>
            <a:off x="6395872" y="5267183"/>
            <a:ext cx="13668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At  (</a:t>
            </a:r>
            <a:r>
              <a:rPr lang="en-US" sz="2400" b="0" dirty="0">
                <a:solidFill>
                  <a:srgbClr val="0000FF"/>
                </a:solidFill>
                <a:latin typeface="Times New Roman" pitchFamily="18" charset="0"/>
              </a:rPr>
              <a:t>0</a:t>
            </a:r>
            <a:r>
              <a:rPr lang="en-US" sz="2000" b="0" dirty="0">
                <a:solidFill>
                  <a:srgbClr val="0000FF"/>
                </a:solidFill>
              </a:rPr>
              <a:t>, </a:t>
            </a:r>
            <a:r>
              <a:rPr lang="en-US" sz="2400" b="0" dirty="0">
                <a:solidFill>
                  <a:srgbClr val="0000FF"/>
                </a:solidFill>
                <a:latin typeface="Times New Roman" pitchFamily="18" charset="0"/>
              </a:rPr>
              <a:t>0</a:t>
            </a:r>
            <a:r>
              <a:rPr lang="en-US" sz="2000" b="0" dirty="0">
                <a:solidFill>
                  <a:srgbClr val="0000FF"/>
                </a:solidFill>
              </a:rPr>
              <a:t>, </a:t>
            </a:r>
            <a:r>
              <a:rPr lang="en-US" sz="2400" b="0" dirty="0">
                <a:solidFill>
                  <a:srgbClr val="0000FF"/>
                </a:solidFill>
                <a:latin typeface="Times New Roman" pitchFamily="18" charset="0"/>
              </a:rPr>
              <a:t>0</a:t>
            </a:r>
            <a:r>
              <a:rPr lang="en-US" sz="2000" b="0" dirty="0">
                <a:solidFill>
                  <a:srgbClr val="0000FF"/>
                </a:solidFill>
              </a:rPr>
              <a:t>):</a:t>
            </a:r>
          </a:p>
        </p:txBody>
      </p:sp>
      <p:graphicFrame>
        <p:nvGraphicFramePr>
          <p:cNvPr id="512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5812231"/>
              </p:ext>
            </p:extLst>
          </p:nvPr>
        </p:nvGraphicFramePr>
        <p:xfrm>
          <a:off x="8015122" y="5205271"/>
          <a:ext cx="1400175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Equation" r:id="rId7" imgW="698400" imgH="253800" progId="Equation.DSMT4">
                  <p:embed/>
                </p:oleObj>
              </mc:Choice>
              <mc:Fallback>
                <p:oleObj name="Equation" r:id="rId7" imgW="698400" imgH="253800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5122" y="5205271"/>
                        <a:ext cx="1400175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146" name="Group 48"/>
          <p:cNvGrpSpPr>
            <a:grpSpLocks/>
          </p:cNvGrpSpPr>
          <p:nvPr/>
        </p:nvGrpSpPr>
        <p:grpSpPr bwMode="auto">
          <a:xfrm>
            <a:off x="2271714" y="1530350"/>
            <a:ext cx="4219575" cy="966788"/>
            <a:chOff x="471" y="964"/>
            <a:chExt cx="2658" cy="609"/>
          </a:xfrm>
        </p:grpSpPr>
        <p:sp>
          <p:nvSpPr>
            <p:cNvPr id="5147" name="Line 19"/>
            <p:cNvSpPr>
              <a:spLocks noChangeShapeType="1"/>
            </p:cNvSpPr>
            <p:nvPr/>
          </p:nvSpPr>
          <p:spPr bwMode="auto">
            <a:xfrm flipH="1" flipV="1">
              <a:off x="739" y="1198"/>
              <a:ext cx="0" cy="375"/>
            </a:xfrm>
            <a:prstGeom prst="line">
              <a:avLst/>
            </a:prstGeom>
            <a:noFill/>
            <a:ln w="38100">
              <a:solidFill>
                <a:srgbClr val="3333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8" name="Line 20"/>
            <p:cNvSpPr>
              <a:spLocks noChangeShapeType="1"/>
            </p:cNvSpPr>
            <p:nvPr/>
          </p:nvSpPr>
          <p:spPr bwMode="auto">
            <a:xfrm>
              <a:off x="762" y="1379"/>
              <a:ext cx="19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5125" name="Object 22"/>
            <p:cNvGraphicFramePr>
              <a:graphicFrameLocks noChangeAspect="1"/>
            </p:cNvGraphicFramePr>
            <p:nvPr/>
          </p:nvGraphicFramePr>
          <p:xfrm>
            <a:off x="2940" y="1280"/>
            <a:ext cx="189" cy="2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0" name="Equation" r:id="rId9" imgW="152280" imgH="177480" progId="Equation.DSMT4">
                    <p:embed/>
                  </p:oleObj>
                </mc:Choice>
                <mc:Fallback>
                  <p:oleObj name="Equation" r:id="rId9" imgW="152280" imgH="177480" progId="Equation.DSMT4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40" y="1280"/>
                          <a:ext cx="189" cy="21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6" name="Object 23"/>
            <p:cNvGraphicFramePr>
              <a:graphicFrameLocks noChangeAspect="1"/>
            </p:cNvGraphicFramePr>
            <p:nvPr/>
          </p:nvGraphicFramePr>
          <p:xfrm>
            <a:off x="471" y="1265"/>
            <a:ext cx="188" cy="2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1" name="Equation" r:id="rId11" imgW="152280" imgH="228600" progId="Equation.DSMT4">
                    <p:embed/>
                  </p:oleObj>
                </mc:Choice>
                <mc:Fallback>
                  <p:oleObj name="Equation" r:id="rId11" imgW="152280" imgH="228600" progId="Equation.DSMT4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1" y="1265"/>
                          <a:ext cx="188" cy="27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7" name="Object 24"/>
            <p:cNvGraphicFramePr>
              <a:graphicFrameLocks noChangeAspect="1"/>
            </p:cNvGraphicFramePr>
            <p:nvPr/>
          </p:nvGraphicFramePr>
          <p:xfrm>
            <a:off x="1693" y="1159"/>
            <a:ext cx="165" cy="1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2" name="Equation" r:id="rId13" imgW="114120" imgH="126720" progId="Equation.DSMT4">
                    <p:embed/>
                  </p:oleObj>
                </mc:Choice>
                <mc:Fallback>
                  <p:oleObj name="Equation" r:id="rId13" imgW="114120" imgH="126720" progId="Equation.DSMT4">
                    <p:embed/>
                    <p:pic>
                      <p:nvPicPr>
                        <p:cNvPr id="0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93" y="1159"/>
                          <a:ext cx="165" cy="18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50" name="Line 45"/>
            <p:cNvSpPr>
              <a:spLocks noChangeShapeType="1"/>
            </p:cNvSpPr>
            <p:nvPr/>
          </p:nvSpPr>
          <p:spPr bwMode="auto">
            <a:xfrm flipH="1" flipV="1">
              <a:off x="2801" y="1177"/>
              <a:ext cx="0" cy="204"/>
            </a:xfrm>
            <a:prstGeom prst="line">
              <a:avLst/>
            </a:prstGeom>
            <a:noFill/>
            <a:ln w="38100">
              <a:solidFill>
                <a:srgbClr val="FF99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5128" name="Object 4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79280147"/>
                </p:ext>
              </p:extLst>
            </p:nvPr>
          </p:nvGraphicFramePr>
          <p:xfrm>
            <a:off x="2406" y="964"/>
            <a:ext cx="351" cy="2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3" name="Equation" r:id="rId15" imgW="291960" imgH="241200" progId="Equation.DSMT4">
                    <p:embed/>
                  </p:oleObj>
                </mc:Choice>
                <mc:Fallback>
                  <p:oleObj name="Equation" r:id="rId15" imgW="291960" imgH="241200" progId="Equation.DSMT4">
                    <p:embed/>
                    <p:pic>
                      <p:nvPicPr>
                        <p:cNvPr id="0" name="Object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6" y="964"/>
                          <a:ext cx="351" cy="29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49" name="Oval 21"/>
            <p:cNvSpPr>
              <a:spLocks noChangeArrowheads="1"/>
            </p:cNvSpPr>
            <p:nvPr/>
          </p:nvSpPr>
          <p:spPr bwMode="auto">
            <a:xfrm>
              <a:off x="2774" y="134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7A76FE49-A4E3-4108-A657-2FE17CEB6D9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pSp>
        <p:nvGrpSpPr>
          <p:cNvPr id="46" name="Group 45"/>
          <p:cNvGrpSpPr/>
          <p:nvPr/>
        </p:nvGrpSpPr>
        <p:grpSpPr>
          <a:xfrm>
            <a:off x="2083726" y="3552186"/>
            <a:ext cx="3431369" cy="2981088"/>
            <a:chOff x="935038" y="3313350"/>
            <a:chExt cx="3431369" cy="2981088"/>
          </a:xfrm>
        </p:grpSpPr>
        <p:sp>
          <p:nvSpPr>
            <p:cNvPr id="5151" name="Line 8"/>
            <p:cNvSpPr>
              <a:spLocks noChangeShapeType="1"/>
            </p:cNvSpPr>
            <p:nvPr/>
          </p:nvSpPr>
          <p:spPr bwMode="auto">
            <a:xfrm flipV="1">
              <a:off x="1869473" y="5451615"/>
              <a:ext cx="17276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Line 9"/>
            <p:cNvSpPr>
              <a:spLocks noChangeShapeType="1"/>
            </p:cNvSpPr>
            <p:nvPr/>
          </p:nvSpPr>
          <p:spPr bwMode="auto">
            <a:xfrm flipH="1">
              <a:off x="1229553" y="5440502"/>
              <a:ext cx="639920" cy="593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b="0" dirty="0"/>
            </a:p>
          </p:txBody>
        </p:sp>
        <p:sp>
          <p:nvSpPr>
            <p:cNvPr id="5153" name="Line 10"/>
            <p:cNvSpPr>
              <a:spLocks noChangeShapeType="1"/>
            </p:cNvSpPr>
            <p:nvPr/>
          </p:nvSpPr>
          <p:spPr bwMode="auto">
            <a:xfrm flipH="1" flipV="1">
              <a:off x="1869473" y="4210100"/>
              <a:ext cx="0" cy="125104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5129" name="Object 11"/>
            <p:cNvGraphicFramePr>
              <a:graphicFrameLocks noChangeAspect="1"/>
            </p:cNvGraphicFramePr>
            <p:nvPr/>
          </p:nvGraphicFramePr>
          <p:xfrm>
            <a:off x="935038" y="6046265"/>
            <a:ext cx="225553" cy="2481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4" name="Equation" r:id="rId17" imgW="126720" imgH="139680" progId="Equation.DSMT4">
                    <p:embed/>
                  </p:oleObj>
                </mc:Choice>
                <mc:Fallback>
                  <p:oleObj name="Equation" r:id="rId17" imgW="126720" imgH="139680" progId="Equation.DSMT4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35038" y="6046265"/>
                          <a:ext cx="225553" cy="24817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30" name="Object 12"/>
            <p:cNvGraphicFramePr>
              <a:graphicFrameLocks noChangeAspect="1"/>
            </p:cNvGraphicFramePr>
            <p:nvPr/>
          </p:nvGraphicFramePr>
          <p:xfrm>
            <a:off x="3821901" y="5336201"/>
            <a:ext cx="241737" cy="2845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5" name="Equation" r:id="rId19" imgW="139680" imgH="164880" progId="Equation.DSMT4">
                    <p:embed/>
                  </p:oleObj>
                </mc:Choice>
                <mc:Fallback>
                  <p:oleObj name="Equation" r:id="rId19" imgW="139680" imgH="164880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21901" y="5336201"/>
                          <a:ext cx="241737" cy="28459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31" name="Object 13"/>
            <p:cNvGraphicFramePr>
              <a:graphicFrameLocks noChangeAspect="1"/>
            </p:cNvGraphicFramePr>
            <p:nvPr/>
          </p:nvGraphicFramePr>
          <p:xfrm>
            <a:off x="1724527" y="3797749"/>
            <a:ext cx="246965" cy="2469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6" name="Equation" r:id="rId21" imgW="126720" imgH="126720" progId="Equation.DSMT4">
                    <p:embed/>
                  </p:oleObj>
                </mc:Choice>
                <mc:Fallback>
                  <p:oleObj name="Equation" r:id="rId21" imgW="126720" imgH="126720" progId="Equation.DSMT4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24527" y="3797749"/>
                          <a:ext cx="246965" cy="24692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54" name="Line 14"/>
            <p:cNvSpPr>
              <a:spLocks noChangeShapeType="1"/>
            </p:cNvSpPr>
            <p:nvPr/>
          </p:nvSpPr>
          <p:spPr bwMode="auto">
            <a:xfrm>
              <a:off x="3128669" y="3797320"/>
              <a:ext cx="449373" cy="412780"/>
            </a:xfrm>
            <a:prstGeom prst="line">
              <a:avLst/>
            </a:prstGeom>
            <a:noFill/>
            <a:ln w="38100">
              <a:solidFill>
                <a:srgbClr val="3333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5" name="Line 26"/>
            <p:cNvSpPr>
              <a:spLocks noChangeShapeType="1"/>
            </p:cNvSpPr>
            <p:nvPr/>
          </p:nvSpPr>
          <p:spPr bwMode="auto">
            <a:xfrm flipV="1">
              <a:off x="1869473" y="4003710"/>
              <a:ext cx="1470386" cy="14447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6" name="Oval 27"/>
            <p:cNvSpPr>
              <a:spLocks noChangeArrowheads="1"/>
            </p:cNvSpPr>
            <p:nvPr/>
          </p:nvSpPr>
          <p:spPr bwMode="auto">
            <a:xfrm>
              <a:off x="3309689" y="3951319"/>
              <a:ext cx="88922" cy="8890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5132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3287053"/>
                </p:ext>
              </p:extLst>
            </p:nvPr>
          </p:nvGraphicFramePr>
          <p:xfrm>
            <a:off x="3598514" y="3313350"/>
            <a:ext cx="746308" cy="5159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7" name="Equation" r:id="rId23" imgW="380880" imgH="266400" progId="Equation.DSMT4">
                    <p:embed/>
                  </p:oleObj>
                </mc:Choice>
                <mc:Fallback>
                  <p:oleObj name="Equation" r:id="rId23" imgW="380880" imgH="266400" progId="Equation.DSMT4">
                    <p:embed/>
                    <p:pic>
                      <p:nvPicPr>
                        <p:cNvPr id="0" name="Object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98514" y="3313350"/>
                          <a:ext cx="746308" cy="5159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57" name="Freeform 35"/>
            <p:cNvSpPr>
              <a:spLocks/>
            </p:cNvSpPr>
            <p:nvPr/>
          </p:nvSpPr>
          <p:spPr bwMode="auto">
            <a:xfrm>
              <a:off x="2768219" y="3930679"/>
              <a:ext cx="676441" cy="622345"/>
            </a:xfrm>
            <a:custGeom>
              <a:avLst/>
              <a:gdLst>
                <a:gd name="T0" fmla="*/ 0 w 426"/>
                <a:gd name="T1" fmla="*/ 0 h 392"/>
                <a:gd name="T2" fmla="*/ 2147483647 w 426"/>
                <a:gd name="T3" fmla="*/ 2147483647 h 392"/>
                <a:gd name="T4" fmla="*/ 2147483647 w 426"/>
                <a:gd name="T5" fmla="*/ 2147483647 h 392"/>
                <a:gd name="T6" fmla="*/ 0 60000 65536"/>
                <a:gd name="T7" fmla="*/ 0 60000 65536"/>
                <a:gd name="T8" fmla="*/ 0 60000 65536"/>
                <a:gd name="T9" fmla="*/ 0 w 426"/>
                <a:gd name="T10" fmla="*/ 0 h 392"/>
                <a:gd name="T11" fmla="*/ 426 w 426"/>
                <a:gd name="T12" fmla="*/ 392 h 3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6" h="392">
                  <a:moveTo>
                    <a:pt x="0" y="0"/>
                  </a:moveTo>
                  <a:cubicBezTo>
                    <a:pt x="24" y="42"/>
                    <a:pt x="72" y="186"/>
                    <a:pt x="143" y="251"/>
                  </a:cubicBezTo>
                  <a:cubicBezTo>
                    <a:pt x="214" y="316"/>
                    <a:pt x="367" y="363"/>
                    <a:pt x="426" y="392"/>
                  </a:cubicBezTo>
                </a:path>
              </a:pathLst>
            </a:custGeom>
            <a:noFill/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8" name="Freeform 36"/>
            <p:cNvSpPr>
              <a:spLocks/>
            </p:cNvSpPr>
            <p:nvPr/>
          </p:nvSpPr>
          <p:spPr bwMode="auto">
            <a:xfrm>
              <a:off x="2504629" y="3964020"/>
              <a:ext cx="862225" cy="847787"/>
            </a:xfrm>
            <a:custGeom>
              <a:avLst/>
              <a:gdLst>
                <a:gd name="T0" fmla="*/ 0 w 510"/>
                <a:gd name="T1" fmla="*/ 0 h 551"/>
                <a:gd name="T2" fmla="*/ 2147483647 w 510"/>
                <a:gd name="T3" fmla="*/ 2147483647 h 551"/>
                <a:gd name="T4" fmla="*/ 2147483647 w 510"/>
                <a:gd name="T5" fmla="*/ 2147483647 h 551"/>
                <a:gd name="T6" fmla="*/ 0 60000 65536"/>
                <a:gd name="T7" fmla="*/ 0 60000 65536"/>
                <a:gd name="T8" fmla="*/ 0 60000 65536"/>
                <a:gd name="T9" fmla="*/ 0 w 510"/>
                <a:gd name="T10" fmla="*/ 0 h 551"/>
                <a:gd name="T11" fmla="*/ 510 w 510"/>
                <a:gd name="T12" fmla="*/ 551 h 5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10" h="551">
                  <a:moveTo>
                    <a:pt x="0" y="0"/>
                  </a:moveTo>
                  <a:cubicBezTo>
                    <a:pt x="30" y="62"/>
                    <a:pt x="98" y="280"/>
                    <a:pt x="183" y="372"/>
                  </a:cubicBezTo>
                  <a:cubicBezTo>
                    <a:pt x="268" y="464"/>
                    <a:pt x="442" y="514"/>
                    <a:pt x="510" y="551"/>
                  </a:cubicBezTo>
                </a:path>
              </a:pathLst>
            </a:custGeom>
            <a:noFill/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9" name="Freeform 37"/>
            <p:cNvSpPr>
              <a:spLocks/>
            </p:cNvSpPr>
            <p:nvPr/>
          </p:nvSpPr>
          <p:spPr bwMode="auto">
            <a:xfrm>
              <a:off x="3007990" y="3844948"/>
              <a:ext cx="438258" cy="477873"/>
            </a:xfrm>
            <a:custGeom>
              <a:avLst/>
              <a:gdLst>
                <a:gd name="T0" fmla="*/ 0 w 276"/>
                <a:gd name="T1" fmla="*/ 0 h 301"/>
                <a:gd name="T2" fmla="*/ 2147483647 w 276"/>
                <a:gd name="T3" fmla="*/ 2147483647 h 301"/>
                <a:gd name="T4" fmla="*/ 2147483647 w 276"/>
                <a:gd name="T5" fmla="*/ 2147483647 h 301"/>
                <a:gd name="T6" fmla="*/ 0 60000 65536"/>
                <a:gd name="T7" fmla="*/ 0 60000 65536"/>
                <a:gd name="T8" fmla="*/ 0 60000 65536"/>
                <a:gd name="T9" fmla="*/ 0 w 276"/>
                <a:gd name="T10" fmla="*/ 0 h 301"/>
                <a:gd name="T11" fmla="*/ 276 w 276"/>
                <a:gd name="T12" fmla="*/ 301 h 30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6" h="301">
                  <a:moveTo>
                    <a:pt x="0" y="0"/>
                  </a:moveTo>
                  <a:cubicBezTo>
                    <a:pt x="17" y="33"/>
                    <a:pt x="55" y="146"/>
                    <a:pt x="101" y="196"/>
                  </a:cubicBezTo>
                  <a:cubicBezTo>
                    <a:pt x="147" y="246"/>
                    <a:pt x="240" y="279"/>
                    <a:pt x="276" y="301"/>
                  </a:cubicBezTo>
                </a:path>
              </a:pathLst>
            </a:custGeom>
            <a:noFill/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5133" name="Object 41"/>
            <p:cNvGraphicFramePr>
              <a:graphicFrameLocks noChangeAspect="1"/>
            </p:cNvGraphicFramePr>
            <p:nvPr/>
          </p:nvGraphicFramePr>
          <p:xfrm>
            <a:off x="2318305" y="4383205"/>
            <a:ext cx="231495" cy="2544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8" name="Equation" r:id="rId25" imgW="114120" imgH="126720" progId="Equation.DSMT4">
                    <p:embed/>
                  </p:oleObj>
                </mc:Choice>
                <mc:Fallback>
                  <p:oleObj name="Equation" r:id="rId25" imgW="114120" imgH="126720" progId="Equation.DSMT4">
                    <p:embed/>
                    <p:pic>
                      <p:nvPicPr>
                        <p:cNvPr id="0" name="Object 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18305" y="4383205"/>
                          <a:ext cx="231495" cy="25448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60" name="Line 42"/>
            <p:cNvSpPr>
              <a:spLocks noChangeShapeType="1"/>
            </p:cNvSpPr>
            <p:nvPr/>
          </p:nvSpPr>
          <p:spPr bwMode="auto">
            <a:xfrm>
              <a:off x="2409356" y="4964217"/>
              <a:ext cx="177844" cy="184163"/>
            </a:xfrm>
            <a:prstGeom prst="line">
              <a:avLst/>
            </a:prstGeom>
            <a:noFill/>
            <a:ln w="38100">
              <a:solidFill>
                <a:srgbClr val="FF99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5134" name="Object 4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06437113"/>
                </p:ext>
              </p:extLst>
            </p:nvPr>
          </p:nvGraphicFramePr>
          <p:xfrm>
            <a:off x="2663824" y="4873625"/>
            <a:ext cx="555625" cy="468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9" name="Equation" r:id="rId27" imgW="291960" imgH="241200" progId="Equation.DSMT4">
                    <p:embed/>
                  </p:oleObj>
                </mc:Choice>
                <mc:Fallback>
                  <p:oleObj name="Equation" r:id="rId27" imgW="291960" imgH="241200" progId="Equation.DSMT4">
                    <p:embed/>
                    <p:pic>
                      <p:nvPicPr>
                        <p:cNvPr id="0" name="Object 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63824" y="4873625"/>
                          <a:ext cx="555625" cy="4683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43" name="Straight Arrow Connector 42"/>
            <p:cNvCxnSpPr/>
            <p:nvPr/>
          </p:nvCxnSpPr>
          <p:spPr bwMode="auto">
            <a:xfrm>
              <a:off x="3643952" y="4244454"/>
              <a:ext cx="272956" cy="24565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graphicFrame>
          <p:nvGraphicFramePr>
            <p:cNvPr id="5161" name="Object 27"/>
            <p:cNvGraphicFramePr>
              <a:graphicFrameLocks noChangeAspect="1"/>
            </p:cNvGraphicFramePr>
            <p:nvPr/>
          </p:nvGraphicFramePr>
          <p:xfrm>
            <a:off x="3982232" y="4335344"/>
            <a:ext cx="384175" cy="5064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0" name="Equation" r:id="rId29" imgW="164880" imgH="215640" progId="Equation.DSMT4">
                    <p:embed/>
                  </p:oleObj>
                </mc:Choice>
                <mc:Fallback>
                  <p:oleObj name="Equation" r:id="rId29" imgW="164880" imgH="215640" progId="Equation.DSMT4">
                    <p:embed/>
                    <p:pic>
                      <p:nvPicPr>
                        <p:cNvPr id="0" name="Object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82232" y="4335344"/>
                          <a:ext cx="384175" cy="5064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EF03C3D0-4F0A-7D45-0610-3922AAAEFE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8232676"/>
              </p:ext>
            </p:extLst>
          </p:nvPr>
        </p:nvGraphicFramePr>
        <p:xfrm>
          <a:off x="1899077" y="3408053"/>
          <a:ext cx="2568912" cy="2700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1" name="Equation" r:id="rId31" imgW="1930320" imgH="203040" progId="Equation.DSMT4">
                  <p:embed/>
                </p:oleObj>
              </mc:Choice>
              <mc:Fallback>
                <p:oleObj name="Equation" r:id="rId31" imgW="19303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1899077" y="3408053"/>
                        <a:ext cx="2568912" cy="2700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284164"/>
            <a:ext cx="914400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Far-Field (cont.)</a:t>
            </a:r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2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3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4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5" name="Rectangle 7"/>
          <p:cNvSpPr>
            <a:spLocks noChangeArrowheads="1"/>
          </p:cNvSpPr>
          <p:nvPr/>
        </p:nvSpPr>
        <p:spPr bwMode="auto">
          <a:xfrm>
            <a:off x="2794898" y="2772937"/>
            <a:ext cx="80128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where</a:t>
            </a:r>
          </a:p>
        </p:txBody>
      </p:sp>
      <p:sp>
        <p:nvSpPr>
          <p:cNvPr id="6156" name="Rectangle 35"/>
          <p:cNvSpPr>
            <a:spLocks noChangeArrowheads="1"/>
          </p:cNvSpPr>
          <p:nvPr/>
        </p:nvSpPr>
        <p:spPr bwMode="auto">
          <a:xfrm>
            <a:off x="864383" y="1032349"/>
            <a:ext cx="68602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For an arbitrary observation point </a:t>
            </a:r>
            <a:r>
              <a:rPr lang="en-US" sz="2000" b="0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000" b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en-US" sz="2000" b="0" dirty="0">
                <a:solidFill>
                  <a:srgbClr val="0000FF"/>
                </a:solidFill>
              </a:rPr>
              <a:t> (</a:t>
            </a:r>
            <a:r>
              <a:rPr lang="en-US" sz="2400" b="0" i="1" dirty="0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en-US" sz="2000" b="0" dirty="0">
                <a:solidFill>
                  <a:srgbClr val="0000FF"/>
                </a:solidFill>
              </a:rPr>
              <a:t>, </a:t>
            </a:r>
            <a:r>
              <a:rPr lang="en-US" sz="2400" b="0" i="1" dirty="0">
                <a:solidFill>
                  <a:srgbClr val="0000FF"/>
                </a:solidFill>
                <a:latin typeface="Times New Roman" pitchFamily="18" charset="0"/>
              </a:rPr>
              <a:t>y</a:t>
            </a:r>
            <a:r>
              <a:rPr lang="en-US" sz="2000" b="0" dirty="0">
                <a:solidFill>
                  <a:srgbClr val="0000FF"/>
                </a:solidFill>
              </a:rPr>
              <a:t>, </a:t>
            </a:r>
            <a:r>
              <a:rPr lang="en-US" sz="2400" b="0" i="1" dirty="0">
                <a:solidFill>
                  <a:srgbClr val="0000FF"/>
                </a:solidFill>
                <a:latin typeface="Times New Roman" pitchFamily="18" charset="0"/>
              </a:rPr>
              <a:t>z</a:t>
            </a:r>
            <a:r>
              <a:rPr lang="en-US" sz="2000" b="0" dirty="0">
                <a:solidFill>
                  <a:srgbClr val="0000FF"/>
                </a:solidFill>
              </a:rPr>
              <a:t>) we have:</a:t>
            </a:r>
          </a:p>
        </p:txBody>
      </p:sp>
      <p:graphicFrame>
        <p:nvGraphicFramePr>
          <p:cNvPr id="6146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7180055"/>
              </p:ext>
            </p:extLst>
          </p:nvPr>
        </p:nvGraphicFramePr>
        <p:xfrm>
          <a:off x="2538010" y="1715305"/>
          <a:ext cx="3532188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3" imgW="1803240" imgH="266400" progId="Equation.DSMT4">
                  <p:embed/>
                </p:oleObj>
              </mc:Choice>
              <mc:Fallback>
                <p:oleObj name="Equation" r:id="rId3" imgW="1803240" imgH="266400" progId="Equation.DSMT4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8010" y="1715305"/>
                        <a:ext cx="3532188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2110176"/>
              </p:ext>
            </p:extLst>
          </p:nvPr>
        </p:nvGraphicFramePr>
        <p:xfrm>
          <a:off x="3562776" y="3147349"/>
          <a:ext cx="48799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5" imgW="1968480" imgH="279360" progId="Equation.DSMT4">
                  <p:embed/>
                </p:oleObj>
              </mc:Choice>
              <mc:Fallback>
                <p:oleObj name="Equation" r:id="rId5" imgW="1968480" imgH="279360" progId="Equation.DSMT4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2776" y="3147349"/>
                        <a:ext cx="4879975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7183827"/>
              </p:ext>
            </p:extLst>
          </p:nvPr>
        </p:nvGraphicFramePr>
        <p:xfrm>
          <a:off x="4104827" y="4597092"/>
          <a:ext cx="2179968" cy="138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7" imgW="1091880" imgH="698400" progId="Equation.DSMT4">
                  <p:embed/>
                </p:oleObj>
              </mc:Choice>
              <mc:Fallback>
                <p:oleObj name="Equation" r:id="rId7" imgW="1091880" imgH="698400" progId="Equation.DSMT4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4827" y="4597092"/>
                        <a:ext cx="2179968" cy="13845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7A76FE49-A4E3-4108-A657-2FE17CEB6D9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031B0F14-827C-600A-62B8-821996B192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4818335"/>
              </p:ext>
            </p:extLst>
          </p:nvPr>
        </p:nvGraphicFramePr>
        <p:xfrm>
          <a:off x="7944157" y="4684737"/>
          <a:ext cx="2257065" cy="4331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9" imgW="1257120" imgH="241200" progId="Equation.DSMT4">
                  <p:embed/>
                </p:oleObj>
              </mc:Choice>
              <mc:Fallback>
                <p:oleObj name="Equation" r:id="rId9" imgW="125712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944157" y="4684737"/>
                        <a:ext cx="2257065" cy="4331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5BF5F2CC-8D7D-55DF-7C31-8415F59EE23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3147713"/>
              </p:ext>
            </p:extLst>
          </p:nvPr>
        </p:nvGraphicFramePr>
        <p:xfrm>
          <a:off x="7938328" y="5230151"/>
          <a:ext cx="1983447" cy="4200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11" imgW="1079280" imgH="228600" progId="Equation.DSMT4">
                  <p:embed/>
                </p:oleObj>
              </mc:Choice>
              <mc:Fallback>
                <p:oleObj name="Equation" r:id="rId11" imgW="10792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938328" y="5230151"/>
                        <a:ext cx="1983447" cy="4200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284164"/>
            <a:ext cx="914400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Far-Field (cont.)</a:t>
            </a:r>
          </a:p>
        </p:txBody>
      </p:sp>
      <p:sp>
        <p:nvSpPr>
          <p:cNvPr id="7181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82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83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84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85" name="Rectangle 7"/>
          <p:cNvSpPr>
            <a:spLocks noChangeArrowheads="1"/>
          </p:cNvSpPr>
          <p:nvPr/>
        </p:nvSpPr>
        <p:spPr bwMode="auto">
          <a:xfrm>
            <a:off x="4032274" y="2253777"/>
            <a:ext cx="1228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Similarly, if</a:t>
            </a:r>
          </a:p>
        </p:txBody>
      </p:sp>
      <p:sp>
        <p:nvSpPr>
          <p:cNvPr id="7186" name="Rectangle 8"/>
          <p:cNvSpPr>
            <a:spLocks noChangeArrowheads="1"/>
          </p:cNvSpPr>
          <p:nvPr/>
        </p:nvSpPr>
        <p:spPr bwMode="auto">
          <a:xfrm>
            <a:off x="1423562" y="1233465"/>
            <a:ext cx="74219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>
                <a:solidFill>
                  <a:srgbClr val="0000FF"/>
                </a:solidFill>
              </a:rPr>
              <a:t>Hence</a:t>
            </a:r>
          </a:p>
        </p:txBody>
      </p:sp>
      <p:graphicFrame>
        <p:nvGraphicFramePr>
          <p:cNvPr id="717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9508966"/>
              </p:ext>
            </p:extLst>
          </p:nvPr>
        </p:nvGraphicFramePr>
        <p:xfrm>
          <a:off x="2366702" y="1151388"/>
          <a:ext cx="2532063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Equation" r:id="rId3" imgW="1307880" imgH="253800" progId="Equation.DSMT4">
                  <p:embed/>
                </p:oleObj>
              </mc:Choice>
              <mc:Fallback>
                <p:oleObj name="Equation" r:id="rId3" imgW="1307880" imgH="2538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6702" y="1151388"/>
                        <a:ext cx="2532063" cy="496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13"/>
          <p:cNvGraphicFramePr>
            <a:graphicFrameLocks noChangeAspect="1"/>
          </p:cNvGraphicFramePr>
          <p:nvPr/>
        </p:nvGraphicFramePr>
        <p:xfrm>
          <a:off x="5472113" y="2127250"/>
          <a:ext cx="817562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Equation" r:id="rId5" imgW="393359" imgH="266469" progId="Equation.3">
                  <p:embed/>
                </p:oleObj>
              </mc:Choice>
              <mc:Fallback>
                <p:oleObj name="Equation" r:id="rId5" imgW="393359" imgH="266469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2113" y="2127250"/>
                        <a:ext cx="817562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0068736"/>
              </p:ext>
            </p:extLst>
          </p:nvPr>
        </p:nvGraphicFramePr>
        <p:xfrm>
          <a:off x="7643149" y="3640162"/>
          <a:ext cx="2673350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Equation" r:id="rId7" imgW="1307880" imgH="266400" progId="Equation.DSMT4">
                  <p:embed/>
                </p:oleObj>
              </mc:Choice>
              <mc:Fallback>
                <p:oleObj name="Equation" r:id="rId7" imgW="1307880" imgH="2664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43149" y="3640162"/>
                        <a:ext cx="2673350" cy="544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7A76FE49-A4E3-4108-A657-2FE17CEB6D9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8E4CE017-F98C-96F2-2768-8848408FF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5265" y="3033974"/>
            <a:ext cx="15949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then we have: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436949" y="3319770"/>
            <a:ext cx="3721101" cy="3093802"/>
            <a:chOff x="1436949" y="3319770"/>
            <a:chExt cx="3721101" cy="3093802"/>
          </a:xfrm>
        </p:grpSpPr>
        <p:graphicFrame>
          <p:nvGraphicFramePr>
            <p:cNvPr id="7173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70796945"/>
                </p:ext>
              </p:extLst>
            </p:nvPr>
          </p:nvGraphicFramePr>
          <p:xfrm>
            <a:off x="1522674" y="6184972"/>
            <a:ext cx="206375" cy="228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3" name="Equation" r:id="rId9" imgW="126720" imgH="139680" progId="Equation.DSMT4">
                    <p:embed/>
                  </p:oleObj>
                </mc:Choice>
                <mc:Fallback>
                  <p:oleObj name="Equation" r:id="rId9" imgW="126720" imgH="139680" progId="Equation.DSMT4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22674" y="6184972"/>
                          <a:ext cx="206375" cy="228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74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24343180"/>
                </p:ext>
              </p:extLst>
            </p:nvPr>
          </p:nvGraphicFramePr>
          <p:xfrm>
            <a:off x="4918337" y="5507110"/>
            <a:ext cx="239713" cy="282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4" name="Equation" r:id="rId11" imgW="139680" imgH="164880" progId="Equation.DSMT4">
                    <p:embed/>
                  </p:oleObj>
                </mc:Choice>
                <mc:Fallback>
                  <p:oleObj name="Equation" r:id="rId11" imgW="139680" imgH="164880" progId="Equation.DSMT4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18337" y="5507110"/>
                          <a:ext cx="239713" cy="2825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75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09628618"/>
                </p:ext>
              </p:extLst>
            </p:nvPr>
          </p:nvGraphicFramePr>
          <p:xfrm>
            <a:off x="2259274" y="3759272"/>
            <a:ext cx="165100" cy="2238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5" name="Equation" r:id="rId13" imgW="126720" imgH="126720" progId="Equation.DSMT4">
                    <p:embed/>
                  </p:oleObj>
                </mc:Choice>
                <mc:Fallback>
                  <p:oleObj name="Equation" r:id="rId13" imgW="126720" imgH="126720" progId="Equation.DSMT4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59274" y="3759272"/>
                          <a:ext cx="165100" cy="2238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88" name="Line 22"/>
            <p:cNvSpPr>
              <a:spLocks noChangeShapeType="1"/>
            </p:cNvSpPr>
            <p:nvPr/>
          </p:nvSpPr>
          <p:spPr bwMode="auto">
            <a:xfrm flipV="1">
              <a:off x="2357699" y="4175197"/>
              <a:ext cx="1470025" cy="14446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9" name="Freeform 25"/>
            <p:cNvSpPr>
              <a:spLocks/>
            </p:cNvSpPr>
            <p:nvPr/>
          </p:nvSpPr>
          <p:spPr bwMode="auto">
            <a:xfrm>
              <a:off x="3256224" y="4102172"/>
              <a:ext cx="676275" cy="622300"/>
            </a:xfrm>
            <a:custGeom>
              <a:avLst/>
              <a:gdLst>
                <a:gd name="T0" fmla="*/ 0 w 426"/>
                <a:gd name="T1" fmla="*/ 0 h 392"/>
                <a:gd name="T2" fmla="*/ 143 w 426"/>
                <a:gd name="T3" fmla="*/ 251 h 392"/>
                <a:gd name="T4" fmla="*/ 426 w 426"/>
                <a:gd name="T5" fmla="*/ 392 h 392"/>
                <a:gd name="T6" fmla="*/ 0 60000 65536"/>
                <a:gd name="T7" fmla="*/ 0 60000 65536"/>
                <a:gd name="T8" fmla="*/ 0 60000 65536"/>
                <a:gd name="T9" fmla="*/ 0 w 426"/>
                <a:gd name="T10" fmla="*/ 0 h 392"/>
                <a:gd name="T11" fmla="*/ 426 w 426"/>
                <a:gd name="T12" fmla="*/ 392 h 3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6" h="392">
                  <a:moveTo>
                    <a:pt x="0" y="0"/>
                  </a:moveTo>
                  <a:cubicBezTo>
                    <a:pt x="24" y="42"/>
                    <a:pt x="72" y="186"/>
                    <a:pt x="143" y="251"/>
                  </a:cubicBezTo>
                  <a:cubicBezTo>
                    <a:pt x="214" y="316"/>
                    <a:pt x="367" y="363"/>
                    <a:pt x="426" y="392"/>
                  </a:cubicBezTo>
                </a:path>
              </a:pathLst>
            </a:custGeom>
            <a:noFill/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0" name="Freeform 27"/>
            <p:cNvSpPr>
              <a:spLocks/>
            </p:cNvSpPr>
            <p:nvPr/>
          </p:nvSpPr>
          <p:spPr bwMode="auto">
            <a:xfrm>
              <a:off x="3495937" y="4016447"/>
              <a:ext cx="438150" cy="477838"/>
            </a:xfrm>
            <a:custGeom>
              <a:avLst/>
              <a:gdLst>
                <a:gd name="T0" fmla="*/ 0 w 276"/>
                <a:gd name="T1" fmla="*/ 0 h 301"/>
                <a:gd name="T2" fmla="*/ 101 w 276"/>
                <a:gd name="T3" fmla="*/ 196 h 301"/>
                <a:gd name="T4" fmla="*/ 276 w 276"/>
                <a:gd name="T5" fmla="*/ 301 h 301"/>
                <a:gd name="T6" fmla="*/ 0 60000 65536"/>
                <a:gd name="T7" fmla="*/ 0 60000 65536"/>
                <a:gd name="T8" fmla="*/ 0 60000 65536"/>
                <a:gd name="T9" fmla="*/ 0 w 276"/>
                <a:gd name="T10" fmla="*/ 0 h 301"/>
                <a:gd name="T11" fmla="*/ 276 w 276"/>
                <a:gd name="T12" fmla="*/ 301 h 30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6" h="301">
                  <a:moveTo>
                    <a:pt x="0" y="0"/>
                  </a:moveTo>
                  <a:cubicBezTo>
                    <a:pt x="17" y="33"/>
                    <a:pt x="55" y="146"/>
                    <a:pt x="101" y="196"/>
                  </a:cubicBezTo>
                  <a:cubicBezTo>
                    <a:pt x="147" y="246"/>
                    <a:pt x="240" y="279"/>
                    <a:pt x="276" y="301"/>
                  </a:cubicBezTo>
                </a:path>
              </a:pathLst>
            </a:custGeom>
            <a:noFill/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1" name="Freeform 28"/>
            <p:cNvSpPr>
              <a:spLocks/>
            </p:cNvSpPr>
            <p:nvPr/>
          </p:nvSpPr>
          <p:spPr bwMode="auto">
            <a:xfrm>
              <a:off x="1903674" y="4987997"/>
              <a:ext cx="935038" cy="1106488"/>
            </a:xfrm>
            <a:custGeom>
              <a:avLst/>
              <a:gdLst>
                <a:gd name="T0" fmla="*/ 66 w 1016"/>
                <a:gd name="T1" fmla="*/ 0 h 824"/>
                <a:gd name="T2" fmla="*/ 9 w 1016"/>
                <a:gd name="T3" fmla="*/ 116 h 824"/>
                <a:gd name="T4" fmla="*/ 9 w 1016"/>
                <a:gd name="T5" fmla="*/ 290 h 824"/>
                <a:gd name="T6" fmla="*/ 19 w 1016"/>
                <a:gd name="T7" fmla="*/ 465 h 824"/>
                <a:gd name="T8" fmla="*/ 66 w 1016"/>
                <a:gd name="T9" fmla="*/ 494 h 824"/>
                <a:gd name="T10" fmla="*/ 140 w 1016"/>
                <a:gd name="T11" fmla="*/ 465 h 824"/>
                <a:gd name="T12" fmla="*/ 189 w 1016"/>
                <a:gd name="T13" fmla="*/ 410 h 824"/>
                <a:gd name="T14" fmla="*/ 192 w 1016"/>
                <a:gd name="T15" fmla="*/ 178 h 824"/>
                <a:gd name="T16" fmla="*/ 157 w 1016"/>
                <a:gd name="T17" fmla="*/ 37 h 824"/>
                <a:gd name="T18" fmla="*/ 66 w 1016"/>
                <a:gd name="T19" fmla="*/ 0 h 82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16"/>
                <a:gd name="T31" fmla="*/ 0 h 824"/>
                <a:gd name="T32" fmla="*/ 1016 w 1016"/>
                <a:gd name="T33" fmla="*/ 824 h 82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16" h="824">
                  <a:moveTo>
                    <a:pt x="336" y="0"/>
                  </a:moveTo>
                  <a:cubicBezTo>
                    <a:pt x="184" y="16"/>
                    <a:pt x="96" y="112"/>
                    <a:pt x="48" y="192"/>
                  </a:cubicBezTo>
                  <a:cubicBezTo>
                    <a:pt x="0" y="272"/>
                    <a:pt x="40" y="384"/>
                    <a:pt x="48" y="480"/>
                  </a:cubicBezTo>
                  <a:cubicBezTo>
                    <a:pt x="56" y="576"/>
                    <a:pt x="48" y="712"/>
                    <a:pt x="96" y="768"/>
                  </a:cubicBezTo>
                  <a:cubicBezTo>
                    <a:pt x="144" y="824"/>
                    <a:pt x="232" y="816"/>
                    <a:pt x="336" y="816"/>
                  </a:cubicBezTo>
                  <a:cubicBezTo>
                    <a:pt x="440" y="816"/>
                    <a:pt x="614" y="791"/>
                    <a:pt x="720" y="768"/>
                  </a:cubicBezTo>
                  <a:cubicBezTo>
                    <a:pt x="826" y="745"/>
                    <a:pt x="928" y="756"/>
                    <a:pt x="972" y="677"/>
                  </a:cubicBezTo>
                  <a:cubicBezTo>
                    <a:pt x="1016" y="598"/>
                    <a:pt x="1014" y="398"/>
                    <a:pt x="987" y="296"/>
                  </a:cubicBezTo>
                  <a:cubicBezTo>
                    <a:pt x="960" y="194"/>
                    <a:pt x="916" y="111"/>
                    <a:pt x="808" y="62"/>
                  </a:cubicBezTo>
                  <a:cubicBezTo>
                    <a:pt x="700" y="13"/>
                    <a:pt x="434" y="13"/>
                    <a:pt x="336" y="0"/>
                  </a:cubicBezTo>
                  <a:close/>
                </a:path>
              </a:pathLst>
            </a:custGeom>
            <a:solidFill>
              <a:srgbClr val="99CCFF"/>
            </a:solidFill>
            <a:ln w="63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2" name="Line 29"/>
            <p:cNvSpPr>
              <a:spLocks noChangeShapeType="1"/>
            </p:cNvSpPr>
            <p:nvPr/>
          </p:nvSpPr>
          <p:spPr bwMode="auto">
            <a:xfrm flipV="1">
              <a:off x="2103699" y="5192785"/>
              <a:ext cx="80963" cy="400050"/>
            </a:xfrm>
            <a:prstGeom prst="line">
              <a:avLst/>
            </a:prstGeom>
            <a:noFill/>
            <a:ln w="38100">
              <a:solidFill>
                <a:srgbClr val="3333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7176" name="Object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52369934"/>
                </p:ext>
              </p:extLst>
            </p:nvPr>
          </p:nvGraphicFramePr>
          <p:xfrm>
            <a:off x="1436949" y="4868935"/>
            <a:ext cx="388938" cy="5016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6" name="Equation" r:id="rId15" imgW="190440" imgH="241200" progId="Equation.DSMT4">
                    <p:embed/>
                  </p:oleObj>
                </mc:Choice>
                <mc:Fallback>
                  <p:oleObj name="Equation" r:id="rId15" imgW="190440" imgH="241200" progId="Equation.DSMT4">
                    <p:embed/>
                    <p:pic>
                      <p:nvPicPr>
                        <p:cNvPr id="0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36949" y="4868935"/>
                          <a:ext cx="388938" cy="5016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93" name="Line 33"/>
            <p:cNvSpPr>
              <a:spLocks noChangeShapeType="1"/>
            </p:cNvSpPr>
            <p:nvPr/>
          </p:nvSpPr>
          <p:spPr bwMode="auto">
            <a:xfrm flipH="1">
              <a:off x="2868874" y="4846710"/>
              <a:ext cx="279400" cy="29368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4" name="Line 34"/>
            <p:cNvSpPr>
              <a:spLocks noChangeShapeType="1"/>
            </p:cNvSpPr>
            <p:nvPr/>
          </p:nvSpPr>
          <p:spPr bwMode="auto">
            <a:xfrm>
              <a:off x="3070487" y="4608585"/>
              <a:ext cx="344488" cy="330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5" name="Line 35"/>
            <p:cNvSpPr>
              <a:spLocks noChangeShapeType="1"/>
            </p:cNvSpPr>
            <p:nvPr/>
          </p:nvSpPr>
          <p:spPr bwMode="auto">
            <a:xfrm>
              <a:off x="3019687" y="4646685"/>
              <a:ext cx="344488" cy="330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6" name="Line 36"/>
            <p:cNvSpPr>
              <a:spLocks noChangeShapeType="1"/>
            </p:cNvSpPr>
            <p:nvPr/>
          </p:nvSpPr>
          <p:spPr bwMode="auto">
            <a:xfrm>
              <a:off x="2981587" y="4697485"/>
              <a:ext cx="344488" cy="330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7177" name="Object 4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54428410"/>
                </p:ext>
              </p:extLst>
            </p:nvPr>
          </p:nvGraphicFramePr>
          <p:xfrm>
            <a:off x="3500699" y="4745110"/>
            <a:ext cx="611188" cy="5032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7" name="Equation" r:id="rId17" imgW="291960" imgH="241200" progId="Equation.DSMT4">
                    <p:embed/>
                  </p:oleObj>
                </mc:Choice>
                <mc:Fallback>
                  <p:oleObj name="Equation" r:id="rId17" imgW="291960" imgH="241200" progId="Equation.DSMT4">
                    <p:embed/>
                    <p:pic>
                      <p:nvPicPr>
                        <p:cNvPr id="0" name="Object 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0699" y="4745110"/>
                          <a:ext cx="611188" cy="5032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97" name="Line 16"/>
            <p:cNvSpPr>
              <a:spLocks noChangeShapeType="1"/>
            </p:cNvSpPr>
            <p:nvPr/>
          </p:nvSpPr>
          <p:spPr bwMode="auto">
            <a:xfrm flipH="1">
              <a:off x="1717937" y="5611885"/>
              <a:ext cx="639763" cy="5937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8" name="Line 17"/>
            <p:cNvSpPr>
              <a:spLocks noChangeShapeType="1"/>
            </p:cNvSpPr>
            <p:nvPr/>
          </p:nvSpPr>
          <p:spPr bwMode="auto">
            <a:xfrm flipH="1" flipV="1">
              <a:off x="2357699" y="4102172"/>
              <a:ext cx="0" cy="15303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9" name="Line 15"/>
            <p:cNvSpPr>
              <a:spLocks noChangeShapeType="1"/>
            </p:cNvSpPr>
            <p:nvPr/>
          </p:nvSpPr>
          <p:spPr bwMode="auto">
            <a:xfrm flipV="1">
              <a:off x="2357699" y="5622997"/>
              <a:ext cx="24685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200" name="Group 52"/>
            <p:cNvGrpSpPr>
              <a:grpSpLocks/>
            </p:cNvGrpSpPr>
            <p:nvPr/>
          </p:nvGrpSpPr>
          <p:grpSpPr bwMode="auto">
            <a:xfrm>
              <a:off x="3667387" y="3981522"/>
              <a:ext cx="336550" cy="366713"/>
              <a:chOff x="3470" y="2727"/>
              <a:chExt cx="212" cy="231"/>
            </a:xfrm>
          </p:grpSpPr>
          <p:sp>
            <p:nvSpPr>
              <p:cNvPr id="7204" name="Oval 43"/>
              <p:cNvSpPr>
                <a:spLocks noChangeArrowheads="1"/>
              </p:cNvSpPr>
              <p:nvPr/>
            </p:nvSpPr>
            <p:spPr bwMode="auto">
              <a:xfrm>
                <a:off x="3505" y="2778"/>
                <a:ext cx="133" cy="133"/>
              </a:xfrm>
              <a:prstGeom prst="ellips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05" name="Text Box 44"/>
              <p:cNvSpPr txBox="1">
                <a:spLocks noChangeArrowheads="1"/>
              </p:cNvSpPr>
              <p:nvPr/>
            </p:nvSpPr>
            <p:spPr bwMode="auto">
              <a:xfrm>
                <a:off x="3470" y="2727"/>
                <a:ext cx="21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0" dirty="0">
                    <a:solidFill>
                      <a:srgbClr val="0000FF"/>
                    </a:solidFill>
                  </a:rPr>
                  <a:t>X</a:t>
                </a:r>
              </a:p>
            </p:txBody>
          </p:sp>
        </p:grpSp>
        <p:graphicFrame>
          <p:nvGraphicFramePr>
            <p:cNvPr id="7178" name="Object 4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68437416"/>
                </p:ext>
              </p:extLst>
            </p:nvPr>
          </p:nvGraphicFramePr>
          <p:xfrm>
            <a:off x="4278574" y="3846585"/>
            <a:ext cx="817563" cy="558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8" name="Equation" r:id="rId19" imgW="393359" imgH="266469" progId="Equation.3">
                    <p:embed/>
                  </p:oleObj>
                </mc:Choice>
                <mc:Fallback>
                  <p:oleObj name="Equation" r:id="rId19" imgW="393359" imgH="266469" progId="Equation.3">
                    <p:embed/>
                    <p:pic>
                      <p:nvPicPr>
                        <p:cNvPr id="0" name="Object 4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78574" y="3846585"/>
                          <a:ext cx="817563" cy="558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5392CC2B-3EE0-CD0E-C2A6-4D5B20FBD6C7}"/>
                </a:ext>
              </a:extLst>
            </p:cNvPr>
            <p:cNvGrpSpPr/>
            <p:nvPr/>
          </p:nvGrpSpPr>
          <p:grpSpPr>
            <a:xfrm>
              <a:off x="3206656" y="4446469"/>
              <a:ext cx="336550" cy="366713"/>
              <a:chOff x="4244881" y="4522669"/>
              <a:chExt cx="336550" cy="366713"/>
            </a:xfrm>
          </p:grpSpPr>
          <p:sp>
            <p:nvSpPr>
              <p:cNvPr id="7202" name="Oval 49"/>
              <p:cNvSpPr>
                <a:spLocks noChangeArrowheads="1"/>
              </p:cNvSpPr>
              <p:nvPr/>
            </p:nvSpPr>
            <p:spPr bwMode="auto">
              <a:xfrm>
                <a:off x="4305680" y="4589985"/>
                <a:ext cx="211138" cy="211138"/>
              </a:xfrm>
              <a:prstGeom prst="ellipse">
                <a:avLst/>
              </a:prstGeom>
              <a:noFill/>
              <a:ln w="12700">
                <a:solidFill>
                  <a:srgbClr val="FF993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03" name="Text Box 50"/>
              <p:cNvSpPr txBox="1">
                <a:spLocks noChangeArrowheads="1"/>
              </p:cNvSpPr>
              <p:nvPr/>
            </p:nvSpPr>
            <p:spPr bwMode="auto">
              <a:xfrm>
                <a:off x="4244881" y="4522669"/>
                <a:ext cx="336550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0" dirty="0">
                    <a:solidFill>
                      <a:srgbClr val="FF9933"/>
                    </a:solidFill>
                  </a:rPr>
                  <a:t>X</a:t>
                </a:r>
              </a:p>
            </p:txBody>
          </p:sp>
        </p:grpSp>
        <p:graphicFrame>
          <p:nvGraphicFramePr>
            <p:cNvPr id="3" name="Object 2">
              <a:extLst>
                <a:ext uri="{FF2B5EF4-FFF2-40B4-BE49-F238E27FC236}">
                  <a16:creationId xmlns:a16="http://schemas.microsoft.com/office/drawing/2014/main" id="{DFB58BB7-5BBE-A864-FBEE-C7550886829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7191108"/>
                </p:ext>
              </p:extLst>
            </p:nvPr>
          </p:nvGraphicFramePr>
          <p:xfrm>
            <a:off x="1875856" y="3319770"/>
            <a:ext cx="2570163" cy="2698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9" name="Equation" r:id="rId21" imgW="2569570" imgH="270027" progId="Equation.DSMT4">
                    <p:embed/>
                  </p:oleObj>
                </mc:Choice>
                <mc:Fallback>
                  <p:oleObj name="Equation" r:id="rId21" imgW="2569570" imgH="270027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1875856" y="3319770"/>
                          <a:ext cx="2570163" cy="2698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1971</TotalTime>
  <Words>703</Words>
  <Application>Microsoft Office PowerPoint</Application>
  <PresentationFormat>Widescreen</PresentationFormat>
  <Paragraphs>191</Paragraphs>
  <Slides>31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Symbol</vt:lpstr>
      <vt:lpstr>Times New Roman</vt:lpstr>
      <vt:lpstr>Wingdings</vt:lpstr>
      <vt:lpstr>Default Design</vt:lpstr>
      <vt:lpstr>Equation</vt:lpstr>
      <vt:lpstr>PowerPoint Presentation</vt:lpstr>
      <vt:lpstr>Overview</vt:lpstr>
      <vt:lpstr>Far-Field</vt:lpstr>
      <vt:lpstr>Far-Field (cont.)</vt:lpstr>
      <vt:lpstr>Far-Field (cont.)</vt:lpstr>
      <vt:lpstr>Far-Field (cont.)</vt:lpstr>
      <vt:lpstr>Far-Field (cont.)</vt:lpstr>
      <vt:lpstr>Far-Field (cont.)</vt:lpstr>
      <vt:lpstr>Far-Field (cont.)</vt:lpstr>
      <vt:lpstr>Far-Field (cont.)</vt:lpstr>
      <vt:lpstr>Far-Field (cont.)</vt:lpstr>
      <vt:lpstr>Electric Dipole</vt:lpstr>
      <vt:lpstr>Electric Dipole (cont.)</vt:lpstr>
      <vt:lpstr>Transverse Equivalent Network (TEN)</vt:lpstr>
      <vt:lpstr>TEN (cont.)</vt:lpstr>
      <vt:lpstr>TEN (cont.)</vt:lpstr>
      <vt:lpstr>TEN (cont.)</vt:lpstr>
      <vt:lpstr>TEN (cont.)</vt:lpstr>
      <vt:lpstr>Electric Dipole Source</vt:lpstr>
      <vt:lpstr>Electric Dipole Source: TEN</vt:lpstr>
      <vt:lpstr>PowerPoint Presentation</vt:lpstr>
      <vt:lpstr>PowerPoint Presentation</vt:lpstr>
      <vt:lpstr>PowerPoint Presentation</vt:lpstr>
      <vt:lpstr>Electric Dipole Source: Final Results</vt:lpstr>
      <vt:lpstr>PowerPoint Presentation</vt:lpstr>
      <vt:lpstr>Far Field of Patch Current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Houston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6</dc:title>
  <dc:creator>lgiles</dc:creator>
  <cp:lastModifiedBy>Jackson, David R</cp:lastModifiedBy>
  <cp:revision>266</cp:revision>
  <dcterms:created xsi:type="dcterms:W3CDTF">2006-06-22T19:04:50Z</dcterms:created>
  <dcterms:modified xsi:type="dcterms:W3CDTF">2024-10-17T00:57:43Z</dcterms:modified>
</cp:coreProperties>
</file>