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3" r:id="rId2"/>
    <p:sldId id="309" r:id="rId3"/>
    <p:sldId id="322" r:id="rId4"/>
    <p:sldId id="310" r:id="rId5"/>
    <p:sldId id="311" r:id="rId6"/>
    <p:sldId id="312" r:id="rId7"/>
    <p:sldId id="313" r:id="rId8"/>
    <p:sldId id="314" r:id="rId9"/>
    <p:sldId id="319" r:id="rId10"/>
    <p:sldId id="315" r:id="rId11"/>
    <p:sldId id="316" r:id="rId12"/>
    <p:sldId id="317" r:id="rId13"/>
    <p:sldId id="318" r:id="rId14"/>
    <p:sldId id="321" r:id="rId15"/>
    <p:sldId id="320" r:id="rId16"/>
    <p:sldId id="323" r:id="rId17"/>
    <p:sldId id="324" r:id="rId18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FFFF"/>
    <a:srgbClr val="CCFFFF"/>
    <a:srgbClr val="FF9933"/>
    <a:srgbClr val="FF3300"/>
    <a:srgbClr val="FFFF66"/>
    <a:srgbClr val="00FF00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40" d="100"/>
          <a:sy n="140" d="100"/>
        </p:scale>
        <p:origin x="1950" y="462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13C8414-82EA-40BA-8685-0F2EB9303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340DE02-F996-4EBB-8F12-681168011F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E901231-29DF-42A9-89CD-B8CAD17762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F25A46E-2869-4FA5-B532-39785164E0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50F7866-7B93-4A8F-849A-750A36FFD3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AA952B9-7334-4172-8812-F6F7420C77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19164FC-1D66-4D79-8260-9D4AB52370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A66A761-8CA4-4CA3-965B-5C037A012B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C62E512-B00D-4D39-850A-4D0ABF78EB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F728172-C65C-4DE5-B984-3E8D7E391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7C53E2E-EBA7-4DBE-9173-382FAD113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743A5D7-E9C3-40AE-9442-2BD4D2C540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42.wmf"/><Relationship Id="rId7" Type="http://schemas.openxmlformats.org/officeDocument/2006/relationships/image" Target="../media/image44.w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3.bin"/><Relationship Id="rId26" Type="http://schemas.openxmlformats.org/officeDocument/2006/relationships/oleObject" Target="../embeddings/oleObject57.bin"/><Relationship Id="rId3" Type="http://schemas.openxmlformats.org/officeDocument/2006/relationships/image" Target="../media/image46.wmf"/><Relationship Id="rId21" Type="http://schemas.openxmlformats.org/officeDocument/2006/relationships/image" Target="../media/image55.e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50.bin"/><Relationship Id="rId17" Type="http://schemas.openxmlformats.org/officeDocument/2006/relationships/image" Target="../media/image53.wmf"/><Relationship Id="rId25" Type="http://schemas.openxmlformats.org/officeDocument/2006/relationships/image" Target="../media/image57.wmf"/><Relationship Id="rId2" Type="http://schemas.openxmlformats.org/officeDocument/2006/relationships/oleObject" Target="../embeddings/oleObject45.bin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0.wmf"/><Relationship Id="rId24" Type="http://schemas.openxmlformats.org/officeDocument/2006/relationships/oleObject" Target="../embeddings/oleObject56.bin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image" Target="../media/image56.wmf"/><Relationship Id="rId10" Type="http://schemas.openxmlformats.org/officeDocument/2006/relationships/oleObject" Target="../embeddings/oleObject49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1.bin"/><Relationship Id="rId22" Type="http://schemas.openxmlformats.org/officeDocument/2006/relationships/oleObject" Target="../embeddings/oleObject55.bin"/><Relationship Id="rId27" Type="http://schemas.openxmlformats.org/officeDocument/2006/relationships/image" Target="../media/image5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55.emf"/><Relationship Id="rId18" Type="http://schemas.openxmlformats.org/officeDocument/2006/relationships/oleObject" Target="../embeddings/oleObject57.bin"/><Relationship Id="rId3" Type="http://schemas.openxmlformats.org/officeDocument/2006/relationships/image" Target="../media/image59.wmf"/><Relationship Id="rId21" Type="http://schemas.openxmlformats.org/officeDocument/2006/relationships/image" Target="../media/image63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7.wmf"/><Relationship Id="rId2" Type="http://schemas.openxmlformats.org/officeDocument/2006/relationships/oleObject" Target="../embeddings/oleObject58.bin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6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54.wmf"/><Relationship Id="rId5" Type="http://schemas.openxmlformats.org/officeDocument/2006/relationships/image" Target="../media/image60.wmf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5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image" Target="../media/image64.wmf"/><Relationship Id="rId7" Type="http://schemas.openxmlformats.org/officeDocument/2006/relationships/image" Target="../media/image66.wmf"/><Relationship Id="rId2" Type="http://schemas.openxmlformats.org/officeDocument/2006/relationships/oleObject" Target="../embeddings/oleObject6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8.emf"/><Relationship Id="rId5" Type="http://schemas.openxmlformats.org/officeDocument/2006/relationships/image" Target="../media/image65.wmf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oleObject" Target="../embeddings/oleObject6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wmf"/><Relationship Id="rId4" Type="http://schemas.openxmlformats.org/officeDocument/2006/relationships/oleObject" Target="../embeddings/oleObject6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7" Type="http://schemas.openxmlformats.org/officeDocument/2006/relationships/image" Target="../media/image75.wmf"/><Relationship Id="rId2" Type="http://schemas.openxmlformats.org/officeDocument/2006/relationships/oleObject" Target="../embeddings/oleObject7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7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7" Type="http://schemas.openxmlformats.org/officeDocument/2006/relationships/image" Target="../media/image78.emf"/><Relationship Id="rId2" Type="http://schemas.openxmlformats.org/officeDocument/2006/relationships/oleObject" Target="../embeddings/oleObject7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7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image" Target="../media/image2.wmf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31" Type="http://schemas.openxmlformats.org/officeDocument/2006/relationships/image" Target="../media/image16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Relationship Id="rId30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7291474" y="4313367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9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639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891" y="3680727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919164FC-1D66-4D79-8260-9D4AB52370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1049339" y="1128714"/>
            <a:ext cx="21510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819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731504"/>
              </p:ext>
            </p:extLst>
          </p:nvPr>
        </p:nvGraphicFramePr>
        <p:xfrm>
          <a:off x="2895600" y="3433763"/>
          <a:ext cx="763428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760" imgH="482400" progId="Equation.DSMT4">
                  <p:embed/>
                </p:oleObj>
              </mc:Choice>
              <mc:Fallback>
                <p:oleObj name="Equation" r:id="rId2" imgW="419076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33763"/>
                        <a:ext cx="7634288" cy="873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101554"/>
              </p:ext>
            </p:extLst>
          </p:nvPr>
        </p:nvGraphicFramePr>
        <p:xfrm>
          <a:off x="2025650" y="1739900"/>
          <a:ext cx="81407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70120" imgH="431640" progId="Equation.DSMT4">
                  <p:embed/>
                </p:oleObj>
              </mc:Choice>
              <mc:Fallback>
                <p:oleObj name="Equation" r:id="rId4" imgW="447012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1739900"/>
                        <a:ext cx="81407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2455637" y="2742045"/>
            <a:ext cx="382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39282" name="Rectangle 18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8205" name="Rectangle 19"/>
          <p:cNvSpPr>
            <a:spLocks noChangeArrowheads="1"/>
          </p:cNvSpPr>
          <p:nvPr/>
        </p:nvSpPr>
        <p:spPr bwMode="auto">
          <a:xfrm>
            <a:off x="4011242" y="4794024"/>
            <a:ext cx="910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819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930211"/>
              </p:ext>
            </p:extLst>
          </p:nvPr>
        </p:nvGraphicFramePr>
        <p:xfrm>
          <a:off x="4745039" y="5346701"/>
          <a:ext cx="19891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91880" imgH="419040" progId="Equation.DSMT4">
                  <p:embed/>
                </p:oleObj>
              </mc:Choice>
              <mc:Fallback>
                <p:oleObj name="Equation" r:id="rId6" imgW="1091880" imgH="419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9" y="5346701"/>
                        <a:ext cx="1989137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D02B147-E29C-19C1-73FC-97772520C5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758451"/>
              </p:ext>
            </p:extLst>
          </p:nvPr>
        </p:nvGraphicFramePr>
        <p:xfrm>
          <a:off x="7927975" y="5476875"/>
          <a:ext cx="27606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76160" imgH="279360" progId="Equation.DSMT4">
                  <p:embed/>
                </p:oleObj>
              </mc:Choice>
              <mc:Fallback>
                <p:oleObj name="Equation" r:id="rId8" imgW="1676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27975" y="5476875"/>
                        <a:ext cx="2760663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2701" y="198439"/>
            <a:ext cx="745807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</a:t>
            </a:r>
          </a:p>
        </p:txBody>
      </p:sp>
      <p:sp>
        <p:nvSpPr>
          <p:cNvPr id="922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33" name="Rectangle 10"/>
          <p:cNvSpPr>
            <a:spLocks noChangeArrowheads="1"/>
          </p:cNvSpPr>
          <p:nvPr/>
        </p:nvSpPr>
        <p:spPr bwMode="auto">
          <a:xfrm>
            <a:off x="3901788" y="5498699"/>
            <a:ext cx="20735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pSp>
        <p:nvGrpSpPr>
          <p:cNvPr id="9234" name="Group 36"/>
          <p:cNvGrpSpPr>
            <a:grpSpLocks/>
          </p:cNvGrpSpPr>
          <p:nvPr/>
        </p:nvGrpSpPr>
        <p:grpSpPr bwMode="auto">
          <a:xfrm>
            <a:off x="1152525" y="2609739"/>
            <a:ext cx="4675188" cy="923925"/>
            <a:chOff x="485775" y="2316163"/>
            <a:chExt cx="4675188" cy="923925"/>
          </a:xfrm>
        </p:grpSpPr>
        <p:sp>
          <p:nvSpPr>
            <p:cNvPr id="9247" name="Line 12"/>
            <p:cNvSpPr>
              <a:spLocks noChangeShapeType="1"/>
            </p:cNvSpPr>
            <p:nvPr/>
          </p:nvSpPr>
          <p:spPr bwMode="auto">
            <a:xfrm>
              <a:off x="485775" y="3124201"/>
              <a:ext cx="3879850" cy="0"/>
            </a:xfrm>
            <a:prstGeom prst="line">
              <a:avLst/>
            </a:prstGeom>
            <a:noFill/>
            <a:ln w="57150">
              <a:solidFill>
                <a:srgbClr val="FF99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Rectangle 13"/>
            <p:cNvSpPr>
              <a:spLocks noChangeArrowheads="1"/>
            </p:cNvSpPr>
            <p:nvPr/>
          </p:nvSpPr>
          <p:spPr bwMode="auto">
            <a:xfrm>
              <a:off x="504825" y="2405063"/>
              <a:ext cx="3851275" cy="69373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222" name="Object 14"/>
            <p:cNvGraphicFramePr>
              <a:graphicFrameLocks noChangeAspect="1"/>
            </p:cNvGraphicFramePr>
            <p:nvPr/>
          </p:nvGraphicFramePr>
          <p:xfrm>
            <a:off x="2904894" y="2424113"/>
            <a:ext cx="212725" cy="211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9680" imgH="139680" progId="Equation.DSMT4">
                    <p:embed/>
                  </p:oleObj>
                </mc:Choice>
                <mc:Fallback>
                  <p:oleObj name="Equation" r:id="rId2" imgW="139680" imgH="13968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4894" y="2424113"/>
                          <a:ext cx="212725" cy="211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9" name="Line 16"/>
            <p:cNvSpPr>
              <a:spLocks noChangeShapeType="1"/>
            </p:cNvSpPr>
            <p:nvPr/>
          </p:nvSpPr>
          <p:spPr bwMode="auto">
            <a:xfrm>
              <a:off x="4572000" y="3114676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9830892"/>
                </p:ext>
              </p:extLst>
            </p:nvPr>
          </p:nvGraphicFramePr>
          <p:xfrm>
            <a:off x="4946650" y="3005138"/>
            <a:ext cx="214313" cy="234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6720" imgH="139680" progId="Equation.DSMT4">
                    <p:embed/>
                  </p:oleObj>
                </mc:Choice>
                <mc:Fallback>
                  <p:oleObj name="Equation" r:id="rId4" imgW="126720" imgH="13968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6650" y="3005138"/>
                          <a:ext cx="214313" cy="234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0" name="Rectangle 24"/>
            <p:cNvSpPr>
              <a:spLocks noChangeArrowheads="1"/>
            </p:cNvSpPr>
            <p:nvPr/>
          </p:nvSpPr>
          <p:spPr bwMode="auto">
            <a:xfrm>
              <a:off x="1889125" y="2316163"/>
              <a:ext cx="1511300" cy="80963"/>
            </a:xfrm>
            <a:prstGeom prst="rect">
              <a:avLst/>
            </a:prstGeom>
            <a:solidFill>
              <a:srgbClr val="FF99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9251" name="Line 26"/>
            <p:cNvSpPr>
              <a:spLocks noChangeShapeType="1"/>
            </p:cNvSpPr>
            <p:nvPr/>
          </p:nvSpPr>
          <p:spPr bwMode="auto">
            <a:xfrm flipV="1">
              <a:off x="2787419" y="2709863"/>
              <a:ext cx="0" cy="98425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27"/>
            <p:cNvSpPr>
              <a:spLocks noChangeShapeType="1"/>
            </p:cNvSpPr>
            <p:nvPr/>
          </p:nvSpPr>
          <p:spPr bwMode="auto">
            <a:xfrm>
              <a:off x="2787419" y="2403476"/>
              <a:ext cx="0" cy="6858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224" name="Object 28"/>
            <p:cNvGraphicFramePr>
              <a:graphicFrameLocks noChangeAspect="1"/>
            </p:cNvGraphicFramePr>
            <p:nvPr/>
          </p:nvGraphicFramePr>
          <p:xfrm>
            <a:off x="2263544" y="2555876"/>
            <a:ext cx="49212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560" imgH="203040" progId="Equation.DSMT4">
                    <p:embed/>
                  </p:oleObj>
                </mc:Choice>
                <mc:Fallback>
                  <p:oleObj name="Equation" r:id="rId6" imgW="304560" imgH="203040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3544" y="2555876"/>
                          <a:ext cx="49212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Object 29"/>
            <p:cNvGraphicFramePr>
              <a:graphicFrameLocks noChangeAspect="1"/>
            </p:cNvGraphicFramePr>
            <p:nvPr/>
          </p:nvGraphicFramePr>
          <p:xfrm>
            <a:off x="2914419" y="2916238"/>
            <a:ext cx="193675" cy="153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26720" imgH="101520" progId="Equation.DSMT4">
                    <p:embed/>
                  </p:oleObj>
                </mc:Choice>
                <mc:Fallback>
                  <p:oleObj name="Equation" r:id="rId8" imgW="126720" imgH="10152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4419" y="2916238"/>
                          <a:ext cx="193675" cy="153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6" name="Object 30"/>
            <p:cNvGraphicFramePr>
              <a:graphicFrameLocks noChangeAspect="1"/>
            </p:cNvGraphicFramePr>
            <p:nvPr/>
          </p:nvGraphicFramePr>
          <p:xfrm>
            <a:off x="2920769" y="2609851"/>
            <a:ext cx="246063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280" imgH="177480" progId="Equation.DSMT4">
                    <p:embed/>
                  </p:oleObj>
                </mc:Choice>
                <mc:Fallback>
                  <p:oleObj name="Equation" r:id="rId10" imgW="152280" imgH="177480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769" y="2609851"/>
                          <a:ext cx="246063" cy="292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1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404272"/>
              </p:ext>
            </p:extLst>
          </p:nvPr>
        </p:nvGraphicFramePr>
        <p:xfrm>
          <a:off x="6359526" y="1001600"/>
          <a:ext cx="24034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11280" imgH="660240" progId="Equation.DSMT4">
                  <p:embed/>
                </p:oleObj>
              </mc:Choice>
              <mc:Fallback>
                <p:oleObj name="Equation" r:id="rId12" imgW="1511280" imgH="6602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526" y="1001600"/>
                        <a:ext cx="2403475" cy="104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820701"/>
              </p:ext>
            </p:extLst>
          </p:nvPr>
        </p:nvGraphicFramePr>
        <p:xfrm>
          <a:off x="2955925" y="4075113"/>
          <a:ext cx="31829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74640" imgH="228600" progId="Equation.DSMT4">
                  <p:embed/>
                </p:oleObj>
              </mc:Choice>
              <mc:Fallback>
                <p:oleObj name="Equation" r:id="rId14" imgW="157464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075113"/>
                        <a:ext cx="31829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052347"/>
              </p:ext>
            </p:extLst>
          </p:nvPr>
        </p:nvGraphicFramePr>
        <p:xfrm>
          <a:off x="5449888" y="5813425"/>
          <a:ext cx="21748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18960" imgH="393480" progId="Equation.DSMT4">
                  <p:embed/>
                </p:oleObj>
              </mc:Choice>
              <mc:Fallback>
                <p:oleObj name="Equation" r:id="rId16" imgW="1218960" imgH="393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5813425"/>
                        <a:ext cx="217487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6" name="Text Box 46"/>
          <p:cNvSpPr txBox="1">
            <a:spLocks noChangeArrowheads="1"/>
          </p:cNvSpPr>
          <p:nvPr/>
        </p:nvSpPr>
        <p:spPr bwMode="auto">
          <a:xfrm>
            <a:off x="374650" y="1301638"/>
            <a:ext cx="53451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We want to find the relation between these two.</a:t>
            </a:r>
          </a:p>
        </p:txBody>
      </p:sp>
      <p:sp>
        <p:nvSpPr>
          <p:cNvPr id="9237" name="Line 47"/>
          <p:cNvSpPr>
            <a:spLocks noChangeShapeType="1"/>
          </p:cNvSpPr>
          <p:nvPr/>
        </p:nvSpPr>
        <p:spPr bwMode="auto">
          <a:xfrm flipV="1">
            <a:off x="5732463" y="1417525"/>
            <a:ext cx="514350" cy="128588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48"/>
          <p:cNvSpPr>
            <a:spLocks noChangeShapeType="1"/>
          </p:cNvSpPr>
          <p:nvPr/>
        </p:nvSpPr>
        <p:spPr bwMode="auto">
          <a:xfrm>
            <a:off x="5718175" y="1546114"/>
            <a:ext cx="871538" cy="300037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652156" y="4738255"/>
            <a:ext cx="467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 baseline="-250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600" b="0" dirty="0"/>
              <a:t> input impedance of dominant mode (known).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27F1D93-E7AC-9D39-D506-E2085E116939}"/>
              </a:ext>
            </a:extLst>
          </p:cNvPr>
          <p:cNvGrpSpPr/>
          <p:nvPr/>
        </p:nvGrpSpPr>
        <p:grpSpPr>
          <a:xfrm>
            <a:off x="8242299" y="2392362"/>
            <a:ext cx="2463801" cy="2592389"/>
            <a:chOff x="7867649" y="2138362"/>
            <a:chExt cx="2463801" cy="2592389"/>
          </a:xfrm>
        </p:grpSpPr>
        <p:sp>
          <p:nvSpPr>
            <p:cNvPr id="9239" name="Rectangle 35"/>
            <p:cNvSpPr>
              <a:spLocks noChangeArrowheads="1"/>
            </p:cNvSpPr>
            <p:nvPr/>
          </p:nvSpPr>
          <p:spPr bwMode="auto">
            <a:xfrm>
              <a:off x="8355654" y="3034443"/>
              <a:ext cx="1128713" cy="1300161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37"/>
            <p:cNvSpPr>
              <a:spLocks noChangeShapeType="1"/>
            </p:cNvSpPr>
            <p:nvPr/>
          </p:nvSpPr>
          <p:spPr bwMode="auto">
            <a:xfrm>
              <a:off x="9655816" y="3720243"/>
              <a:ext cx="38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39"/>
            <p:cNvSpPr>
              <a:spLocks noChangeShapeType="1"/>
            </p:cNvSpPr>
            <p:nvPr/>
          </p:nvSpPr>
          <p:spPr bwMode="auto">
            <a:xfrm flipV="1">
              <a:off x="8912866" y="2505806"/>
              <a:ext cx="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Oval 43"/>
            <p:cNvSpPr>
              <a:spLocks noChangeArrowheads="1"/>
            </p:cNvSpPr>
            <p:nvPr/>
          </p:nvSpPr>
          <p:spPr bwMode="auto">
            <a:xfrm>
              <a:off x="9155754" y="3663093"/>
              <a:ext cx="114300" cy="1143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221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0479264"/>
                </p:ext>
              </p:extLst>
            </p:nvPr>
          </p:nvGraphicFramePr>
          <p:xfrm>
            <a:off x="8509641" y="3204305"/>
            <a:ext cx="795338" cy="350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520560" imgH="228600" progId="Equation.DSMT4">
                    <p:embed/>
                  </p:oleObj>
                </mc:Choice>
                <mc:Fallback>
                  <p:oleObj name="Equation" r:id="rId18" imgW="520560" imgH="22860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09641" y="3204305"/>
                          <a:ext cx="795338" cy="3508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20800E19-0E3C-6EDA-9EAE-52D56B44C2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8570905"/>
                </p:ext>
              </p:extLst>
            </p:nvPr>
          </p:nvGraphicFramePr>
          <p:xfrm>
            <a:off x="10115550" y="3608388"/>
            <a:ext cx="215900" cy="23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15180" imgH="236499" progId="Equation.DSMT4">
                    <p:embed/>
                  </p:oleObj>
                </mc:Choice>
                <mc:Fallback>
                  <p:oleObj name="Equation" r:id="rId20" imgW="215180" imgH="23649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0115550" y="3608388"/>
                          <a:ext cx="215900" cy="2365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40505B17-D25F-C754-32BE-DA3B11574FF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027221"/>
                </p:ext>
              </p:extLst>
            </p:nvPr>
          </p:nvGraphicFramePr>
          <p:xfrm>
            <a:off x="8826500" y="2138362"/>
            <a:ext cx="222250" cy="262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39680" imgH="164880" progId="Equation.DSMT4">
                    <p:embed/>
                  </p:oleObj>
                </mc:Choice>
                <mc:Fallback>
                  <p:oleObj name="Equation" r:id="rId22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8826500" y="2138362"/>
                          <a:ext cx="222250" cy="2626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A93FA01D-EB55-B615-5C3E-4B9AD63C80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9300892"/>
                </p:ext>
              </p:extLst>
            </p:nvPr>
          </p:nvGraphicFramePr>
          <p:xfrm>
            <a:off x="8858250" y="4456113"/>
            <a:ext cx="232386" cy="274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39680" imgH="164880" progId="Equation.DSMT4">
                    <p:embed/>
                  </p:oleObj>
                </mc:Choice>
                <mc:Fallback>
                  <p:oleObj name="Equation" r:id="rId24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8858250" y="4456113"/>
                          <a:ext cx="232386" cy="2746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45B644DD-6FC2-D3B8-95B0-24778E2293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6862633"/>
                </p:ext>
              </p:extLst>
            </p:nvPr>
          </p:nvGraphicFramePr>
          <p:xfrm>
            <a:off x="7867649" y="3536950"/>
            <a:ext cx="279399" cy="279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77480" imgH="177480" progId="Equation.DSMT4">
                    <p:embed/>
                  </p:oleObj>
                </mc:Choice>
                <mc:Fallback>
                  <p:oleObj name="Equation" r:id="rId26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867649" y="3536950"/>
                          <a:ext cx="279399" cy="2793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8351" y="212726"/>
            <a:ext cx="844391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 (cont.)</a:t>
            </a:r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367995"/>
              </p:ext>
            </p:extLst>
          </p:nvPr>
        </p:nvGraphicFramePr>
        <p:xfrm>
          <a:off x="2965451" y="1001303"/>
          <a:ext cx="31099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12800" imgH="431640" progId="Equation.DSMT4">
                  <p:embed/>
                </p:oleObj>
              </mc:Choice>
              <mc:Fallback>
                <p:oleObj name="Equation" r:id="rId2" imgW="1612800" imgH="4316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451" y="1001303"/>
                        <a:ext cx="310991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017085"/>
              </p:ext>
            </p:extLst>
          </p:nvPr>
        </p:nvGraphicFramePr>
        <p:xfrm>
          <a:off x="3654425" y="2619375"/>
          <a:ext cx="3652838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95200" imgH="660240" progId="Equation.DSMT4">
                  <p:embed/>
                </p:oleObj>
              </mc:Choice>
              <mc:Fallback>
                <p:oleObj name="Equation" r:id="rId4" imgW="2095200" imgH="6602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2619375"/>
                        <a:ext cx="3652838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2827954" y="2271355"/>
            <a:ext cx="5850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10252" name="Rectangle 26"/>
          <p:cNvSpPr>
            <a:spLocks noChangeArrowheads="1"/>
          </p:cNvSpPr>
          <p:nvPr/>
        </p:nvSpPr>
        <p:spPr bwMode="auto">
          <a:xfrm>
            <a:off x="2283439" y="4427179"/>
            <a:ext cx="2479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Therefore, we have:</a:t>
            </a:r>
          </a:p>
        </p:txBody>
      </p:sp>
      <p:graphicFrame>
        <p:nvGraphicFramePr>
          <p:cNvPr id="1024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839639"/>
              </p:ext>
            </p:extLst>
          </p:nvPr>
        </p:nvGraphicFramePr>
        <p:xfrm>
          <a:off x="4474191" y="4774843"/>
          <a:ext cx="3521075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22280" imgH="863280" progId="Equation.DSMT4">
                  <p:embed/>
                </p:oleObj>
              </mc:Choice>
              <mc:Fallback>
                <p:oleObj name="Equation" r:id="rId6" imgW="2222280" imgH="8632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4191" y="4774843"/>
                        <a:ext cx="3521075" cy="137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1803277" y="1227615"/>
            <a:ext cx="1105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Assume: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7AEE3D-7804-801A-C678-0007515F5A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378689"/>
              </p:ext>
            </p:extLst>
          </p:nvPr>
        </p:nvGraphicFramePr>
        <p:xfrm>
          <a:off x="7175193" y="1079040"/>
          <a:ext cx="25495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90640" imgH="457200" progId="Equation.DSMT4">
                  <p:embed/>
                </p:oleObj>
              </mc:Choice>
              <mc:Fallback>
                <p:oleObj name="Equation" r:id="rId8" imgW="17906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75193" y="1079040"/>
                        <a:ext cx="2549525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A7310A99-9FB3-531B-78DE-D67EA025A5DE}"/>
              </a:ext>
            </a:extLst>
          </p:cNvPr>
          <p:cNvGrpSpPr/>
          <p:nvPr/>
        </p:nvGrpSpPr>
        <p:grpSpPr>
          <a:xfrm>
            <a:off x="8728996" y="2407110"/>
            <a:ext cx="2463801" cy="2592389"/>
            <a:chOff x="8728996" y="2407110"/>
            <a:chExt cx="2463801" cy="2592389"/>
          </a:xfrm>
        </p:grpSpPr>
        <p:sp>
          <p:nvSpPr>
            <p:cNvPr id="4" name="Rectangle 35">
              <a:extLst>
                <a:ext uri="{FF2B5EF4-FFF2-40B4-BE49-F238E27FC236}">
                  <a16:creationId xmlns:a16="http://schemas.microsoft.com/office/drawing/2014/main" id="{FC3F7D23-BE21-4A84-5027-CE1503713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7001" y="3303191"/>
              <a:ext cx="1128713" cy="1300161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37">
              <a:extLst>
                <a:ext uri="{FF2B5EF4-FFF2-40B4-BE49-F238E27FC236}">
                  <a16:creationId xmlns:a16="http://schemas.microsoft.com/office/drawing/2014/main" id="{F7D6BC01-7AD5-E5A2-B6D6-C3C6409F7E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17163" y="3988991"/>
              <a:ext cx="38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9">
              <a:extLst>
                <a:ext uri="{FF2B5EF4-FFF2-40B4-BE49-F238E27FC236}">
                  <a16:creationId xmlns:a16="http://schemas.microsoft.com/office/drawing/2014/main" id="{D90C69C0-0FD1-4125-2193-7F2C0BA5D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74213" y="2774554"/>
              <a:ext cx="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Oval 43">
              <a:extLst>
                <a:ext uri="{FF2B5EF4-FFF2-40B4-BE49-F238E27FC236}">
                  <a16:creationId xmlns:a16="http://schemas.microsoft.com/office/drawing/2014/main" id="{993B3716-01E1-AF17-F338-01027D18E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7101" y="3931841"/>
              <a:ext cx="114300" cy="1143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" name="Object 44">
              <a:extLst>
                <a:ext uri="{FF2B5EF4-FFF2-40B4-BE49-F238E27FC236}">
                  <a16:creationId xmlns:a16="http://schemas.microsoft.com/office/drawing/2014/main" id="{6D384FE3-5594-210B-0811-9D12E0058EF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1430269"/>
                </p:ext>
              </p:extLst>
            </p:nvPr>
          </p:nvGraphicFramePr>
          <p:xfrm>
            <a:off x="9370988" y="3473053"/>
            <a:ext cx="795338" cy="350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520560" imgH="228600" progId="Equation.DSMT4">
                    <p:embed/>
                  </p:oleObj>
                </mc:Choice>
                <mc:Fallback>
                  <p:oleObj name="Equation" r:id="rId10" imgW="520560" imgH="228600" progId="Equation.DSMT4">
                    <p:embed/>
                    <p:pic>
                      <p:nvPicPr>
                        <p:cNvPr id="9221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70988" y="3473053"/>
                          <a:ext cx="795338" cy="3508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75F91108-B66D-FC7F-3734-BFD7CE7D6A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8555017"/>
                </p:ext>
              </p:extLst>
            </p:nvPr>
          </p:nvGraphicFramePr>
          <p:xfrm>
            <a:off x="10976897" y="3877136"/>
            <a:ext cx="215900" cy="23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15180" imgH="236499" progId="Equation.DSMT4">
                    <p:embed/>
                  </p:oleObj>
                </mc:Choice>
                <mc:Fallback>
                  <p:oleObj name="Equation" r:id="rId12" imgW="215180" imgH="236499" progId="Equation.DSMT4">
                    <p:embed/>
                    <p:pic>
                      <p:nvPicPr>
                        <p:cNvPr id="2" name="Object 1">
                          <a:extLst>
                            <a:ext uri="{FF2B5EF4-FFF2-40B4-BE49-F238E27FC236}">
                              <a16:creationId xmlns:a16="http://schemas.microsoft.com/office/drawing/2014/main" id="{20800E19-0E3C-6EDA-9EAE-52D56B44C23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0976897" y="3877136"/>
                          <a:ext cx="215900" cy="2365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92625CFE-1F6B-86B3-1828-108F3F74C1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3928400"/>
                </p:ext>
              </p:extLst>
            </p:nvPr>
          </p:nvGraphicFramePr>
          <p:xfrm>
            <a:off x="9687847" y="2407110"/>
            <a:ext cx="222250" cy="262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39680" imgH="164880" progId="Equation.DSMT4">
                    <p:embed/>
                  </p:oleObj>
                </mc:Choice>
                <mc:Fallback>
                  <p:oleObj name="Equation" r:id="rId14" imgW="139680" imgH="16488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40505B17-D25F-C754-32BE-DA3B11574FF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9687847" y="2407110"/>
                          <a:ext cx="222250" cy="2626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D51557CF-D5DF-98ED-3113-7E1AF982B6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6227413"/>
                </p:ext>
              </p:extLst>
            </p:nvPr>
          </p:nvGraphicFramePr>
          <p:xfrm>
            <a:off x="9719597" y="4724861"/>
            <a:ext cx="232386" cy="274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39680" imgH="164880" progId="Equation.DSMT4">
                    <p:embed/>
                  </p:oleObj>
                </mc:Choice>
                <mc:Fallback>
                  <p:oleObj name="Equation" r:id="rId16" imgW="139680" imgH="1648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A93FA01D-EB55-B615-5C3E-4B9AD63C807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9719597" y="4724861"/>
                          <a:ext cx="232386" cy="2746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02D20786-B770-2BC0-606C-DB1ABAD0BCF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6199637"/>
                </p:ext>
              </p:extLst>
            </p:nvPr>
          </p:nvGraphicFramePr>
          <p:xfrm>
            <a:off x="8728996" y="3805698"/>
            <a:ext cx="279399" cy="279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177480" progId="Equation.DSMT4">
                    <p:embed/>
                  </p:oleObj>
                </mc:Choice>
                <mc:Fallback>
                  <p:oleObj name="Equation" r:id="rId18" imgW="177480" imgH="17748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45B644DD-6FC2-D3B8-95B0-24778E22934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8728996" y="3805698"/>
                          <a:ext cx="279399" cy="27939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Line 37">
              <a:extLst>
                <a:ext uri="{FF2B5EF4-FFF2-40B4-BE49-F238E27FC236}">
                  <a16:creationId xmlns:a16="http://schemas.microsoft.com/office/drawing/2014/main" id="{143911F0-2F43-9114-E3B9-8A7EF017E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46343" y="4753450"/>
              <a:ext cx="27374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7731594E-0626-CA11-0084-0F1C8C515ED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0093107"/>
                </p:ext>
              </p:extLst>
            </p:nvPr>
          </p:nvGraphicFramePr>
          <p:xfrm>
            <a:off x="8837612" y="4687888"/>
            <a:ext cx="240019" cy="258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64880" imgH="177480" progId="Equation.DSMT4">
                    <p:embed/>
                  </p:oleObj>
                </mc:Choice>
                <mc:Fallback>
                  <p:oleObj name="Equation" r:id="rId20" imgW="1648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8837612" y="4687888"/>
                          <a:ext cx="240019" cy="2584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D7EDBCA-68B7-D527-1251-D868DB6F403C}"/>
                </a:ext>
              </a:extLst>
            </p:cNvPr>
            <p:cNvCxnSpPr/>
            <p:nvPr/>
          </p:nvCxnSpPr>
          <p:spPr bwMode="auto">
            <a:xfrm>
              <a:off x="9225116" y="4653118"/>
              <a:ext cx="0" cy="21385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9"/>
          <p:cNvSpPr>
            <a:spLocks noChangeArrowheads="1"/>
          </p:cNvSpPr>
          <p:nvPr/>
        </p:nvSpPr>
        <p:spPr bwMode="auto">
          <a:xfrm>
            <a:off x="904101" y="981550"/>
            <a:ext cx="31210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previous calculations,</a:t>
            </a:r>
          </a:p>
        </p:txBody>
      </p:sp>
      <p:sp>
        <p:nvSpPr>
          <p:cNvPr id="11276" name="Rectangle 10"/>
          <p:cNvSpPr>
            <a:spLocks noChangeArrowheads="1"/>
          </p:cNvSpPr>
          <p:nvPr/>
        </p:nvSpPr>
        <p:spPr bwMode="auto">
          <a:xfrm>
            <a:off x="1998161" y="2012805"/>
            <a:ext cx="20786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1126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45709"/>
              </p:ext>
            </p:extLst>
          </p:nvPr>
        </p:nvGraphicFramePr>
        <p:xfrm>
          <a:off x="4595055" y="1026663"/>
          <a:ext cx="2770187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85720" imgH="419040" progId="Equation.DSMT4">
                  <p:embed/>
                </p:oleObj>
              </mc:Choice>
              <mc:Fallback>
                <p:oleObj name="Equation" r:id="rId2" imgW="148572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055" y="1026663"/>
                        <a:ext cx="2770187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053950"/>
              </p:ext>
            </p:extLst>
          </p:nvPr>
        </p:nvGraphicFramePr>
        <p:xfrm>
          <a:off x="3246325" y="2297051"/>
          <a:ext cx="4937084" cy="1253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16040" imgH="863280" progId="Equation.DSMT4">
                  <p:embed/>
                </p:oleObj>
              </mc:Choice>
              <mc:Fallback>
                <p:oleObj name="Equation" r:id="rId4" imgW="3416040" imgH="8632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325" y="2297051"/>
                        <a:ext cx="4937084" cy="1253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379090"/>
              </p:ext>
            </p:extLst>
          </p:nvPr>
        </p:nvGraphicFramePr>
        <p:xfrm>
          <a:off x="3837084" y="3669188"/>
          <a:ext cx="2878137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81080" imgH="863280" progId="Equation.DSMT4">
                  <p:embed/>
                </p:oleObj>
              </mc:Choice>
              <mc:Fallback>
                <p:oleObj name="Equation" r:id="rId6" imgW="1981080" imgH="8632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7084" y="3669188"/>
                        <a:ext cx="2878137" cy="125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15"/>
          <p:cNvSpPr>
            <a:spLocks noChangeArrowheads="1"/>
          </p:cNvSpPr>
          <p:nvPr/>
        </p:nvSpPr>
        <p:spPr bwMode="auto">
          <a:xfrm>
            <a:off x="2778984" y="3714998"/>
            <a:ext cx="7678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so that</a:t>
            </a:r>
          </a:p>
        </p:txBody>
      </p:sp>
      <p:sp>
        <p:nvSpPr>
          <p:cNvPr id="11278" name="Rectangle 16"/>
          <p:cNvSpPr>
            <a:spLocks noChangeArrowheads="1"/>
          </p:cNvSpPr>
          <p:nvPr/>
        </p:nvSpPr>
        <p:spPr bwMode="auto">
          <a:xfrm>
            <a:off x="4128248" y="5102698"/>
            <a:ext cx="278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1126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153328"/>
              </p:ext>
            </p:extLst>
          </p:nvPr>
        </p:nvGraphicFramePr>
        <p:xfrm>
          <a:off x="4888009" y="5359875"/>
          <a:ext cx="3055937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06280" imgH="863280" progId="Equation.DSMT4">
                  <p:embed/>
                </p:oleObj>
              </mc:Choice>
              <mc:Fallback>
                <p:oleObj name="Equation" r:id="rId8" imgW="2006280" imgH="8632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8009" y="5359875"/>
                        <a:ext cx="3055937" cy="13112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2038351" y="212726"/>
            <a:ext cx="8443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 (cont.)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5463DE3-48C6-031E-9C76-116C04705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388296"/>
              </p:ext>
            </p:extLst>
          </p:nvPr>
        </p:nvGraphicFramePr>
        <p:xfrm>
          <a:off x="9227901" y="1085970"/>
          <a:ext cx="2297634" cy="169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29898" imgH="2452231" progId="Equation.DSMT4">
                  <p:embed/>
                </p:oleObj>
              </mc:Choice>
              <mc:Fallback>
                <p:oleObj name="Equation" r:id="rId10" imgW="3329898" imgH="24522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227901" y="1085970"/>
                        <a:ext cx="2297634" cy="169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919164" y="1176338"/>
            <a:ext cx="18811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At resonance,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052251" y="1896115"/>
            <a:ext cx="54157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(The origin is at the center of the patch here.)</a:t>
            </a:r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591475"/>
              </p:ext>
            </p:extLst>
          </p:nvPr>
        </p:nvGraphicFramePr>
        <p:xfrm>
          <a:off x="2179638" y="1708150"/>
          <a:ext cx="23383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431640" progId="Equation.DSMT4">
                  <p:embed/>
                </p:oleObj>
              </mc:Choice>
              <mc:Fallback>
                <p:oleObj name="Equation" r:id="rId2" imgW="140940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1708150"/>
                        <a:ext cx="2338387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2"/>
          <p:cNvSpPr>
            <a:spLocks noChangeArrowheads="1"/>
          </p:cNvSpPr>
          <p:nvPr/>
        </p:nvSpPr>
        <p:spPr bwMode="auto">
          <a:xfrm>
            <a:off x="2760664" y="3465514"/>
            <a:ext cx="2185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2038351" y="212726"/>
            <a:ext cx="8443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 (cont.)</a:t>
            </a:r>
          </a:p>
        </p:txBody>
      </p:sp>
      <p:graphicFrame>
        <p:nvGraphicFramePr>
          <p:cNvPr id="1229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017247"/>
              </p:ext>
            </p:extLst>
          </p:nvPr>
        </p:nvGraphicFramePr>
        <p:xfrm>
          <a:off x="4013662" y="4116541"/>
          <a:ext cx="40797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34880" imgH="482400" progId="Equation.DSMT4">
                  <p:embed/>
                </p:oleObj>
              </mc:Choice>
              <mc:Fallback>
                <p:oleObj name="Equation" r:id="rId4" imgW="2234880" imgH="482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662" y="4116541"/>
                        <a:ext cx="4079787" cy="8794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3257550" y="4794250"/>
            <a:ext cx="15759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</a:t>
            </a:r>
          </a:p>
        </p:txBody>
      </p:sp>
      <p:graphicFrame>
        <p:nvGraphicFramePr>
          <p:cNvPr id="133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519088"/>
              </p:ext>
            </p:extLst>
          </p:nvPr>
        </p:nvGraphicFramePr>
        <p:xfrm>
          <a:off x="1911350" y="2025650"/>
          <a:ext cx="85788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68880" imgH="482400" progId="Equation.DSMT4">
                  <p:embed/>
                </p:oleObj>
              </mc:Choice>
              <mc:Fallback>
                <p:oleObj name="Equation" r:id="rId2" imgW="516888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2025650"/>
                        <a:ext cx="857885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014123"/>
              </p:ext>
            </p:extLst>
          </p:nvPr>
        </p:nvGraphicFramePr>
        <p:xfrm>
          <a:off x="3989388" y="5281613"/>
          <a:ext cx="464026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3960" imgH="482400" progId="Equation.DSMT4">
                  <p:embed/>
                </p:oleObj>
              </mc:Choice>
              <mc:Fallback>
                <p:oleObj name="Equation" r:id="rId4" imgW="2793960" imgH="482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5281613"/>
                        <a:ext cx="464026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7"/>
          <p:cNvSpPr txBox="1">
            <a:spLocks noChangeArrowheads="1"/>
          </p:cNvSpPr>
          <p:nvPr/>
        </p:nvSpPr>
        <p:spPr bwMode="auto">
          <a:xfrm>
            <a:off x="2266108" y="3540973"/>
            <a:ext cx="7674510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i="1" dirty="0" err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b="0" baseline="-25000" dirty="0" err="1">
                <a:solidFill>
                  <a:srgbClr val="0000FF"/>
                </a:solidFill>
                <a:latin typeface="Times New Roman" pitchFamily="18" charset="0"/>
              </a:rPr>
              <a:t>patch</a:t>
            </a:r>
            <a:r>
              <a:rPr lang="en-US" b="0" dirty="0">
                <a:solidFill>
                  <a:srgbClr val="0000FF"/>
                </a:solidFill>
              </a:rPr>
              <a:t> is the total current (amps) flowing across the center of the  patch.</a:t>
            </a:r>
          </a:p>
        </p:txBody>
      </p:sp>
      <p:sp>
        <p:nvSpPr>
          <p:cNvPr id="13323" name="Rectangle 18"/>
          <p:cNvSpPr>
            <a:spLocks noChangeArrowheads="1"/>
          </p:cNvSpPr>
          <p:nvPr/>
        </p:nvSpPr>
        <p:spPr bwMode="auto">
          <a:xfrm>
            <a:off x="776288" y="1246188"/>
            <a:ext cx="280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can also write this as</a:t>
            </a:r>
          </a:p>
        </p:txBody>
      </p:sp>
      <p:sp>
        <p:nvSpPr>
          <p:cNvPr id="144403" name="Rectangle 19"/>
          <p:cNvSpPr>
            <a:spLocks noChangeArrowheads="1"/>
          </p:cNvSpPr>
          <p:nvPr/>
        </p:nvSpPr>
        <p:spPr bwMode="auto">
          <a:xfrm>
            <a:off x="2038351" y="212726"/>
            <a:ext cx="8443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244682"/>
              </p:ext>
            </p:extLst>
          </p:nvPr>
        </p:nvGraphicFramePr>
        <p:xfrm>
          <a:off x="3761197" y="1983966"/>
          <a:ext cx="40274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25680" imgH="482400" progId="Equation.DSMT4">
                  <p:embed/>
                </p:oleObj>
              </mc:Choice>
              <mc:Fallback>
                <p:oleObj name="Equation" r:id="rId2" imgW="242568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197" y="1983966"/>
                        <a:ext cx="4027487" cy="8001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2170115" y="1319214"/>
            <a:ext cx="16017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Final result:</a:t>
            </a: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2229552" y="3453597"/>
            <a:ext cx="8558213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For a thin substrate, the patch current is much larger than the probe current.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2038351" y="212726"/>
            <a:ext cx="8443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Probe Current 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43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405748"/>
              </p:ext>
            </p:extLst>
          </p:nvPr>
        </p:nvGraphicFramePr>
        <p:xfrm>
          <a:off x="4068775" y="4835105"/>
          <a:ext cx="132873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920" imgH="291960" progId="Equation.DSMT4">
                  <p:embed/>
                </p:oleObj>
              </mc:Choice>
              <mc:Fallback>
                <p:oleObj name="Equation" r:id="rId4" imgW="799920" imgH="2919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75" y="4835105"/>
                        <a:ext cx="1328738" cy="484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638507" y="5871977"/>
            <a:ext cx="7109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The probe radiation gets large quickly as the substrate gets thicker!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66384" y="4916460"/>
            <a:ext cx="5780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/>
              <a:t>(The term </a:t>
            </a:r>
            <a:r>
              <a:rPr lang="en-US" sz="1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="0" dirty="0"/>
              <a:t> is a measure of how strong the probe radiates.)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64CA60B-5BE3-CBE7-642C-02C025B093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040832"/>
              </p:ext>
            </p:extLst>
          </p:nvPr>
        </p:nvGraphicFramePr>
        <p:xfrm>
          <a:off x="2013168" y="4901842"/>
          <a:ext cx="877887" cy="359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228600" progId="Equation.DSMT4">
                  <p:embed/>
                </p:oleObj>
              </mc:Choice>
              <mc:Fallback>
                <p:oleObj name="Equation" r:id="rId6" imgW="55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13168" y="4901842"/>
                        <a:ext cx="877887" cy="359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9F64BE43-2A9E-93DC-A7D2-F0FC9A4E4AA6}"/>
              </a:ext>
            </a:extLst>
          </p:cNvPr>
          <p:cNvSpPr/>
          <p:nvPr/>
        </p:nvSpPr>
        <p:spPr bwMode="auto">
          <a:xfrm>
            <a:off x="3278406" y="4973279"/>
            <a:ext cx="361950" cy="222250"/>
          </a:xfrm>
          <a:prstGeom prst="rightArrow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2ED78-D5E1-089B-FA4F-E9E55EABF2AA}"/>
              </a:ext>
            </a:extLst>
          </p:cNvPr>
          <p:cNvSpPr txBox="1"/>
          <p:nvPr/>
        </p:nvSpPr>
        <p:spPr>
          <a:xfrm>
            <a:off x="302343" y="4387645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 fixed patch current: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2038351" y="212726"/>
            <a:ext cx="8443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442333"/>
              </p:ext>
            </p:extLst>
          </p:nvPr>
        </p:nvGraphicFramePr>
        <p:xfrm>
          <a:off x="1944688" y="1562100"/>
          <a:ext cx="76342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633864" imgH="873531" progId="Equation.DSMT4">
                  <p:embed/>
                </p:oleObj>
              </mc:Choice>
              <mc:Fallback>
                <p:oleObj name="Equation" r:id="rId2" imgW="7633864" imgH="8735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44688" y="1562100"/>
                        <a:ext cx="7634287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651001"/>
              </p:ext>
            </p:extLst>
          </p:nvPr>
        </p:nvGraphicFramePr>
        <p:xfrm>
          <a:off x="5016499" y="4983162"/>
          <a:ext cx="262810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11280" imgH="431640" progId="Equation.DSMT4">
                  <p:embed/>
                </p:oleObj>
              </mc:Choice>
              <mc:Fallback>
                <p:oleObj name="Equation" r:id="rId4" imgW="1511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16499" y="4983162"/>
                        <a:ext cx="2628105" cy="750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794049"/>
              </p:ext>
            </p:extLst>
          </p:nvPr>
        </p:nvGraphicFramePr>
        <p:xfrm>
          <a:off x="4024313" y="2752725"/>
          <a:ext cx="3398073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57144" imgH="1310837" progId="Equation.DSMT4">
                  <p:embed/>
                </p:oleObj>
              </mc:Choice>
              <mc:Fallback>
                <p:oleObj name="Equation" r:id="rId6" imgW="3057144" imgH="131083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4313" y="2752725"/>
                        <a:ext cx="3398073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14700" y="5124450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Assumption:</a:t>
            </a:r>
          </a:p>
        </p:txBody>
      </p:sp>
    </p:spTree>
    <p:extLst>
      <p:ext uri="{BB962C8B-B14F-4D97-AF65-F5344CB8AC3E}">
        <p14:creationId xmlns:p14="http://schemas.microsoft.com/office/powerpoint/2010/main" val="284447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81450" y="241301"/>
            <a:ext cx="367188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Text Box 35"/>
          <p:cNvSpPr txBox="1">
            <a:spLocks noChangeArrowheads="1"/>
          </p:cNvSpPr>
          <p:nvPr/>
        </p:nvSpPr>
        <p:spPr bwMode="auto">
          <a:xfrm>
            <a:off x="315098" y="1448102"/>
            <a:ext cx="10521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0" dirty="0">
                <a:solidFill>
                  <a:srgbClr val="0000FF"/>
                </a:solidFill>
              </a:rPr>
              <a:t>In this set of notes we calculate the far field of a vertical probe feed.</a:t>
            </a:r>
          </a:p>
        </p:txBody>
      </p:sp>
      <p:sp>
        <p:nvSpPr>
          <p:cNvPr id="17417" name="Text Box 36"/>
          <p:cNvSpPr txBox="1">
            <a:spLocks noChangeArrowheads="1"/>
          </p:cNvSpPr>
          <p:nvPr/>
        </p:nvSpPr>
        <p:spPr bwMode="auto">
          <a:xfrm>
            <a:off x="1477491" y="2354779"/>
            <a:ext cx="953238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0" dirty="0"/>
              <a:t>We first formulate the far-field radiation from a uniform probe current of fixed (arbitrary) amplitude.</a:t>
            </a:r>
          </a:p>
          <a:p>
            <a:pPr marL="228600" indent="-2286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0" dirty="0"/>
              <a:t>The probe current is then related to the patch input impedance.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2663" y="184151"/>
            <a:ext cx="76438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</a:t>
            </a:r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325627"/>
              </p:ext>
            </p:extLst>
          </p:nvPr>
        </p:nvGraphicFramePr>
        <p:xfrm>
          <a:off x="727075" y="5581650"/>
          <a:ext cx="50942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160" imgH="355320" progId="Equation.DSMT4">
                  <p:embed/>
                </p:oleObj>
              </mc:Choice>
              <mc:Fallback>
                <p:oleObj name="Equation" r:id="rId2" imgW="2603160" imgH="3553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5581650"/>
                        <a:ext cx="5094288" cy="692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77770"/>
              </p:ext>
            </p:extLst>
          </p:nvPr>
        </p:nvGraphicFramePr>
        <p:xfrm>
          <a:off x="5459413" y="4208463"/>
          <a:ext cx="10207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560" imgH="266400" progId="Equation.DSMT4">
                  <p:embed/>
                </p:oleObj>
              </mc:Choice>
              <mc:Fallback>
                <p:oleObj name="Equation" r:id="rId4" imgW="520560" imgH="266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4208463"/>
                        <a:ext cx="1020762" cy="517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ext Box 22"/>
          <p:cNvSpPr txBox="1">
            <a:spLocks noChangeArrowheads="1"/>
          </p:cNvSpPr>
          <p:nvPr/>
        </p:nvSpPr>
        <p:spPr bwMode="auto">
          <a:xfrm>
            <a:off x="7141519" y="4248495"/>
            <a:ext cx="36813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This follows from reciprocity, since</a:t>
            </a:r>
          </a:p>
        </p:txBody>
      </p:sp>
      <p:graphicFrame>
        <p:nvGraphicFramePr>
          <p:cNvPr id="1028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143086"/>
              </p:ext>
            </p:extLst>
          </p:nvPr>
        </p:nvGraphicFramePr>
        <p:xfrm>
          <a:off x="8608670" y="4662530"/>
          <a:ext cx="10207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560" imgH="266400" progId="Equation.DSMT4">
                  <p:embed/>
                </p:oleObj>
              </mc:Choice>
              <mc:Fallback>
                <p:oleObj name="Equation" r:id="rId6" imgW="520560" imgH="266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670" y="4662530"/>
                        <a:ext cx="1020762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Text Box 24"/>
          <p:cNvSpPr txBox="1">
            <a:spLocks noChangeArrowheads="1"/>
          </p:cNvSpPr>
          <p:nvPr/>
        </p:nvSpPr>
        <p:spPr bwMode="auto">
          <a:xfrm>
            <a:off x="452053" y="4101973"/>
            <a:ext cx="4086912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/>
              <a:t>The origin is at the center of the patch (which has been removed).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7DE12C1-45F6-3CB7-FC36-4EF4C0ED19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331359"/>
              </p:ext>
            </p:extLst>
          </p:nvPr>
        </p:nvGraphicFramePr>
        <p:xfrm>
          <a:off x="7267103" y="5747394"/>
          <a:ext cx="3687539" cy="363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50880" imgH="241200" progId="Equation.DSMT4">
                  <p:embed/>
                </p:oleObj>
              </mc:Choice>
              <mc:Fallback>
                <p:oleObj name="Equation" r:id="rId8" imgW="2450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67103" y="5747394"/>
                        <a:ext cx="3687539" cy="363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>
            <a:extLst>
              <a:ext uri="{FF2B5EF4-FFF2-40B4-BE49-F238E27FC236}">
                <a16:creationId xmlns:a16="http://schemas.microsoft.com/office/drawing/2014/main" id="{23122177-E869-04ED-837F-15D2475A46DB}"/>
              </a:ext>
            </a:extLst>
          </p:cNvPr>
          <p:cNvGrpSpPr/>
          <p:nvPr/>
        </p:nvGrpSpPr>
        <p:grpSpPr>
          <a:xfrm>
            <a:off x="2689122" y="923789"/>
            <a:ext cx="7000238" cy="2454978"/>
            <a:chOff x="2689122" y="923789"/>
            <a:chExt cx="7000238" cy="2454978"/>
          </a:xfrm>
        </p:grpSpPr>
        <p:sp>
          <p:nvSpPr>
            <p:cNvPr id="1044" name="Line 7"/>
            <p:cNvSpPr>
              <a:spLocks noChangeShapeType="1"/>
            </p:cNvSpPr>
            <p:nvPr/>
          </p:nvSpPr>
          <p:spPr bwMode="auto">
            <a:xfrm flipV="1">
              <a:off x="5757686" y="1295834"/>
              <a:ext cx="2184347" cy="1218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1860672"/>
                </p:ext>
              </p:extLst>
            </p:nvPr>
          </p:nvGraphicFramePr>
          <p:xfrm>
            <a:off x="9437123" y="2413335"/>
            <a:ext cx="252237" cy="277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26720" imgH="139680" progId="Equation.DSMT4">
                    <p:embed/>
                  </p:oleObj>
                </mc:Choice>
                <mc:Fallback>
                  <p:oleObj name="Equation" r:id="rId10" imgW="126720" imgH="1396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37123" y="2413335"/>
                          <a:ext cx="252237" cy="277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64636"/>
                </p:ext>
              </p:extLst>
            </p:nvPr>
          </p:nvGraphicFramePr>
          <p:xfrm>
            <a:off x="5656287" y="923789"/>
            <a:ext cx="256329" cy="256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26720" imgH="126720" progId="Equation.DSMT4">
                    <p:embed/>
                  </p:oleObj>
                </mc:Choice>
                <mc:Fallback>
                  <p:oleObj name="Equation" r:id="rId12" imgW="126720" imgH="12672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6287" y="923789"/>
                          <a:ext cx="256329" cy="256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5" name="Line 10"/>
            <p:cNvSpPr>
              <a:spLocks noChangeShapeType="1"/>
            </p:cNvSpPr>
            <p:nvPr/>
          </p:nvSpPr>
          <p:spPr bwMode="auto">
            <a:xfrm>
              <a:off x="7964258" y="1267273"/>
              <a:ext cx="160333" cy="272924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Rectangle 11"/>
            <p:cNvSpPr>
              <a:spLocks noChangeArrowheads="1"/>
            </p:cNvSpPr>
            <p:nvPr/>
          </p:nvSpPr>
          <p:spPr bwMode="auto">
            <a:xfrm>
              <a:off x="2689122" y="2549381"/>
              <a:ext cx="6135540" cy="80290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12"/>
            <p:cNvSpPr>
              <a:spLocks noChangeShapeType="1"/>
            </p:cNvSpPr>
            <p:nvPr/>
          </p:nvSpPr>
          <p:spPr bwMode="auto">
            <a:xfrm>
              <a:off x="8872286" y="2535100"/>
              <a:ext cx="3968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2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9438861"/>
                </p:ext>
              </p:extLst>
            </p:nvPr>
          </p:nvGraphicFramePr>
          <p:xfrm>
            <a:off x="8207139" y="1053058"/>
            <a:ext cx="298443" cy="441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52280" imgH="228600" progId="Equation.DSMT4">
                    <p:embed/>
                  </p:oleObj>
                </mc:Choice>
                <mc:Fallback>
                  <p:oleObj name="Equation" r:id="rId14" imgW="152280" imgH="228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139" y="1053058"/>
                          <a:ext cx="298443" cy="4411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8" name="Line 14"/>
            <p:cNvSpPr>
              <a:spLocks noChangeShapeType="1"/>
            </p:cNvSpPr>
            <p:nvPr/>
          </p:nvSpPr>
          <p:spPr bwMode="auto">
            <a:xfrm flipV="1">
              <a:off x="5749748" y="1311702"/>
              <a:ext cx="0" cy="1180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9" name="Line 16"/>
            <p:cNvSpPr>
              <a:spLocks noChangeShapeType="1"/>
            </p:cNvSpPr>
            <p:nvPr/>
          </p:nvSpPr>
          <p:spPr bwMode="auto">
            <a:xfrm flipH="1" flipV="1">
              <a:off x="6048191" y="2877841"/>
              <a:ext cx="80" cy="264799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17"/>
            <p:cNvSpPr>
              <a:spLocks noChangeShapeType="1"/>
            </p:cNvSpPr>
            <p:nvPr/>
          </p:nvSpPr>
          <p:spPr bwMode="auto">
            <a:xfrm flipH="1">
              <a:off x="6044844" y="2560488"/>
              <a:ext cx="0" cy="80753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3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2769549"/>
                </p:ext>
              </p:extLst>
            </p:nvPr>
          </p:nvGraphicFramePr>
          <p:xfrm>
            <a:off x="6310123" y="2801677"/>
            <a:ext cx="492113" cy="3348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04560" imgH="203040" progId="Equation.DSMT4">
                    <p:embed/>
                  </p:oleObj>
                </mc:Choice>
                <mc:Fallback>
                  <p:oleObj name="Equation" r:id="rId16" imgW="304560" imgH="20304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0123" y="2801677"/>
                          <a:ext cx="492113" cy="3348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8670473"/>
                </p:ext>
              </p:extLst>
            </p:nvPr>
          </p:nvGraphicFramePr>
          <p:xfrm>
            <a:off x="5110002" y="2858801"/>
            <a:ext cx="777856" cy="376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482400" imgH="228600" progId="Equation.DSMT4">
                    <p:embed/>
                  </p:oleObj>
                </mc:Choice>
                <mc:Fallback>
                  <p:oleObj name="Equation" r:id="rId18" imgW="482400" imgH="2286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0002" y="2858801"/>
                          <a:ext cx="777856" cy="3760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51" name="Straight Connector 29"/>
            <p:cNvCxnSpPr>
              <a:cxnSpLocks noChangeShapeType="1"/>
            </p:cNvCxnSpPr>
            <p:nvPr/>
          </p:nvCxnSpPr>
          <p:spPr bwMode="auto">
            <a:xfrm>
              <a:off x="2691886" y="3378767"/>
              <a:ext cx="6120953" cy="0"/>
            </a:xfrm>
            <a:prstGeom prst="line">
              <a:avLst/>
            </a:prstGeom>
            <a:noFill/>
            <a:ln w="57150" algn="ctr">
              <a:solidFill>
                <a:srgbClr val="FF9933"/>
              </a:solidFill>
              <a:round/>
              <a:headEnd/>
              <a:tailEnd/>
            </a:ln>
          </p:spPr>
        </p:cxnSp>
        <p:sp>
          <p:nvSpPr>
            <p:cNvPr id="1052" name="Oval 30"/>
            <p:cNvSpPr>
              <a:spLocks noChangeArrowheads="1"/>
            </p:cNvSpPr>
            <p:nvPr/>
          </p:nvSpPr>
          <p:spPr bwMode="auto">
            <a:xfrm>
              <a:off x="7919980" y="1238993"/>
              <a:ext cx="96817" cy="96774"/>
            </a:xfrm>
            <a:prstGeom prst="ellipse">
              <a:avLst/>
            </a:prstGeom>
            <a:solidFill>
              <a:srgbClr val="00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9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9394894"/>
                </p:ext>
              </p:extLst>
            </p:nvPr>
          </p:nvGraphicFramePr>
          <p:xfrm>
            <a:off x="6707910" y="1592517"/>
            <a:ext cx="227012" cy="25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14120" imgH="126720" progId="Equation.DSMT4">
                    <p:embed/>
                  </p:oleObj>
                </mc:Choice>
                <mc:Fallback>
                  <p:oleObj name="Equation" r:id="rId20" imgW="114120" imgH="12672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7910" y="1592517"/>
                          <a:ext cx="227012" cy="25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53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663052"/>
                </p:ext>
              </p:extLst>
            </p:nvPr>
          </p:nvGraphicFramePr>
          <p:xfrm>
            <a:off x="7913709" y="1643295"/>
            <a:ext cx="527992" cy="260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355320" imgH="177480" progId="Equation.DSMT4">
                    <p:embed/>
                  </p:oleObj>
                </mc:Choice>
                <mc:Fallback>
                  <p:oleObj name="Equation" r:id="rId22" imgW="355320" imgH="177480" progId="Equation.DSMT4">
                    <p:embed/>
                    <p:pic>
                      <p:nvPicPr>
                        <p:cNvPr id="0" name="Picture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3709" y="1643295"/>
                          <a:ext cx="527992" cy="2609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05C9D710-E522-EB67-A1A5-586C3EAF798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6261883"/>
                </p:ext>
              </p:extLst>
            </p:nvPr>
          </p:nvGraphicFramePr>
          <p:xfrm>
            <a:off x="3336822" y="2753289"/>
            <a:ext cx="590550" cy="354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80880" imgH="228600" progId="Equation.DSMT4">
                    <p:embed/>
                  </p:oleObj>
                </mc:Choice>
                <mc:Fallback>
                  <p:oleObj name="Equation" r:id="rId24" imgW="380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336822" y="2753289"/>
                          <a:ext cx="590550" cy="3543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5E7C0B2-C2B6-84EF-599F-C231CB542224}"/>
                </a:ext>
              </a:extLst>
            </p:cNvPr>
            <p:cNvCxnSpPr/>
            <p:nvPr/>
          </p:nvCxnSpPr>
          <p:spPr bwMode="auto">
            <a:xfrm>
              <a:off x="8074741" y="2551471"/>
              <a:ext cx="0" cy="7816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73B9E24D-3B0D-1BE1-AAF3-D4BD7C92F7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637087"/>
                </p:ext>
              </p:extLst>
            </p:nvPr>
          </p:nvGraphicFramePr>
          <p:xfrm>
            <a:off x="7750942" y="2748013"/>
            <a:ext cx="264806" cy="3707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26720" imgH="177480" progId="Equation.DSMT4">
                    <p:embed/>
                  </p:oleObj>
                </mc:Choice>
                <mc:Fallback>
                  <p:oleObj name="Equation" r:id="rId26" imgW="1267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750942" y="2748013"/>
                          <a:ext cx="264806" cy="3707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Line 76">
              <a:extLst>
                <a:ext uri="{FF2B5EF4-FFF2-40B4-BE49-F238E27FC236}">
                  <a16:creationId xmlns:a16="http://schemas.microsoft.com/office/drawing/2014/main" id="{C62FEAED-D5E6-8794-CD9B-E835EDEE8C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2269" y="1705077"/>
              <a:ext cx="160337" cy="27300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" name="Object 56">
              <a:extLst>
                <a:ext uri="{FF2B5EF4-FFF2-40B4-BE49-F238E27FC236}">
                  <a16:creationId xmlns:a16="http://schemas.microsoft.com/office/drawing/2014/main" id="{CDEB999C-9336-7FA6-A38E-2D8552A9AC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9370762"/>
                </p:ext>
              </p:extLst>
            </p:nvPr>
          </p:nvGraphicFramePr>
          <p:xfrm>
            <a:off x="7221335" y="2072149"/>
            <a:ext cx="440772" cy="363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579332" imgH="477323" progId="Equation.DSMT4">
                    <p:embed/>
                  </p:oleObj>
                </mc:Choice>
                <mc:Fallback>
                  <p:oleObj name="Equation" r:id="rId28" imgW="579332" imgH="47732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221335" y="2072149"/>
                          <a:ext cx="440772" cy="3634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8" name="Group 78">
              <a:extLst>
                <a:ext uri="{FF2B5EF4-FFF2-40B4-BE49-F238E27FC236}">
                  <a16:creationId xmlns:a16="http://schemas.microsoft.com/office/drawing/2014/main" id="{F03ACDF7-17D9-4D29-9CD1-39F06F887F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35404" y="1604516"/>
              <a:ext cx="171450" cy="171424"/>
              <a:chOff x="3753" y="2907"/>
              <a:chExt cx="108" cy="108"/>
            </a:xfrm>
          </p:grpSpPr>
          <p:sp>
            <p:nvSpPr>
              <p:cNvPr id="59" name="Oval 79">
                <a:extLst>
                  <a:ext uri="{FF2B5EF4-FFF2-40B4-BE49-F238E27FC236}">
                    <a16:creationId xmlns:a16="http://schemas.microsoft.com/office/drawing/2014/main" id="{59DB32A6-4443-E416-1DD2-6B40F83703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3" y="2907"/>
                <a:ext cx="108" cy="108"/>
              </a:xfrm>
              <a:prstGeom prst="ellipse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80">
                <a:extLst>
                  <a:ext uri="{FF2B5EF4-FFF2-40B4-BE49-F238E27FC236}">
                    <a16:creationId xmlns:a16="http://schemas.microsoft.com/office/drawing/2014/main" id="{D99343A0-7C78-8286-C2D6-7C334B04F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80" y="2934"/>
                <a:ext cx="56" cy="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61" name="Object 60">
              <a:extLst>
                <a:ext uri="{FF2B5EF4-FFF2-40B4-BE49-F238E27FC236}">
                  <a16:creationId xmlns:a16="http://schemas.microsoft.com/office/drawing/2014/main" id="{104A539A-FD5B-0F80-D9D0-EBCC38D141F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391851"/>
                </p:ext>
              </p:extLst>
            </p:nvPr>
          </p:nvGraphicFramePr>
          <p:xfrm>
            <a:off x="7043125" y="1172495"/>
            <a:ext cx="458716" cy="332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657056" imgH="475521" progId="Equation.DSMT4">
                    <p:embed/>
                  </p:oleObj>
                </mc:Choice>
                <mc:Fallback>
                  <p:oleObj name="Equation" r:id="rId30" imgW="657056" imgH="47552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7043125" y="1172495"/>
                          <a:ext cx="458716" cy="3324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60850"/>
              </p:ext>
            </p:extLst>
          </p:nvPr>
        </p:nvGraphicFramePr>
        <p:xfrm>
          <a:off x="2732088" y="1819276"/>
          <a:ext cx="2989262" cy="17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4640" imgH="939600" progId="Equation.DSMT4">
                  <p:embed/>
                </p:oleObj>
              </mc:Choice>
              <mc:Fallback>
                <p:oleObj name="Equation" r:id="rId2" imgW="1574640" imgH="939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1819276"/>
                        <a:ext cx="2989262" cy="178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600971"/>
              </p:ext>
            </p:extLst>
          </p:nvPr>
        </p:nvGraphicFramePr>
        <p:xfrm>
          <a:off x="4232276" y="4964114"/>
          <a:ext cx="3935413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680" imgH="431640" progId="Equation.DSMT4">
                  <p:embed/>
                </p:oleObj>
              </mc:Choice>
              <mc:Fallback>
                <p:oleObj name="Equation" r:id="rId4" imgW="1993680" imgH="4316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6" y="4964114"/>
                        <a:ext cx="3935413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24"/>
          <p:cNvSpPr>
            <a:spLocks noChangeArrowheads="1"/>
          </p:cNvSpPr>
          <p:nvPr/>
        </p:nvSpPr>
        <p:spPr bwMode="auto">
          <a:xfrm>
            <a:off x="1985963" y="4789489"/>
            <a:ext cx="2160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900830" y="1196516"/>
            <a:ext cx="35157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Inside the substrate we have:</a:t>
            </a:r>
          </a:p>
        </p:txBody>
      </p:sp>
      <p:sp>
        <p:nvSpPr>
          <p:cNvPr id="134171" name="Rectangle 27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graphicFrame>
        <p:nvGraphicFramePr>
          <p:cNvPr id="205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795713"/>
              </p:ext>
            </p:extLst>
          </p:nvPr>
        </p:nvGraphicFramePr>
        <p:xfrm>
          <a:off x="8408988" y="3398838"/>
          <a:ext cx="268446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330120" progId="Equation.DSMT4">
                  <p:embed/>
                </p:oleObj>
              </mc:Choice>
              <mc:Fallback>
                <p:oleObj name="Equation" r:id="rId6" imgW="1307880" imgH="33012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988" y="3398838"/>
                        <a:ext cx="268446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7037388" y="3059114"/>
            <a:ext cx="2330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FF"/>
                </a:solidFill>
              </a:rPr>
              <a:t>Transverse variation: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798DB09-E78C-3BC0-0E6D-F1A4106967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143348"/>
              </p:ext>
            </p:extLst>
          </p:nvPr>
        </p:nvGraphicFramePr>
        <p:xfrm>
          <a:off x="6248399" y="1973262"/>
          <a:ext cx="1115221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71320" imgH="228600" progId="Equation.DSMT4">
                  <p:embed/>
                </p:oleObj>
              </mc:Choice>
              <mc:Fallback>
                <p:oleObj name="Equation" r:id="rId8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8399" y="1973262"/>
                        <a:ext cx="1115221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217608"/>
              </p:ext>
            </p:extLst>
          </p:nvPr>
        </p:nvGraphicFramePr>
        <p:xfrm>
          <a:off x="2586703" y="3954668"/>
          <a:ext cx="49561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71520" imgH="431640" progId="Equation.DSMT4">
                  <p:embed/>
                </p:oleObj>
              </mc:Choice>
              <mc:Fallback>
                <p:oleObj name="Equation" r:id="rId2" imgW="217152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703" y="3954668"/>
                        <a:ext cx="4956175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057123"/>
              </p:ext>
            </p:extLst>
          </p:nvPr>
        </p:nvGraphicFramePr>
        <p:xfrm>
          <a:off x="2668588" y="1781175"/>
          <a:ext cx="55118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68400" imgH="507960" progId="Equation.DSMT4">
                  <p:embed/>
                </p:oleObj>
              </mc:Choice>
              <mc:Fallback>
                <p:oleObj name="Equation" r:id="rId4" imgW="276840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1781175"/>
                        <a:ext cx="551180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197271"/>
              </p:ext>
            </p:extLst>
          </p:nvPr>
        </p:nvGraphicFramePr>
        <p:xfrm>
          <a:off x="2608928" y="5062743"/>
          <a:ext cx="4521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81080" imgH="431640" progId="Equation.DSMT4">
                  <p:embed/>
                </p:oleObj>
              </mc:Choice>
              <mc:Fallback>
                <p:oleObj name="Equation" r:id="rId6" imgW="198108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928" y="5062743"/>
                        <a:ext cx="45212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80" name="Rectangle 12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4E062AB9-F4DE-F945-8774-69C17CE5F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9" y="1147764"/>
            <a:ext cx="50113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magnetic field inside the substrate:</a:t>
            </a: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9143DC87-64AF-EE5F-0F61-AAE4E9787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9" y="3268664"/>
            <a:ext cx="2348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this we have: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02A3B56-7C05-8393-0833-72E968FEE4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855652"/>
              </p:ext>
            </p:extLst>
          </p:nvPr>
        </p:nvGraphicFramePr>
        <p:xfrm>
          <a:off x="8623659" y="5353562"/>
          <a:ext cx="14176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17384" imgH="498594" progId="Equation.DSMT4">
                  <p:embed/>
                </p:oleObj>
              </mc:Choice>
              <mc:Fallback>
                <p:oleObj name="Equation" r:id="rId8" imgW="1417384" imgH="49859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23659" y="5353562"/>
                        <a:ext cx="1417637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5EC7A6E-6D54-EA81-AA57-7D3E7A086A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843005"/>
              </p:ext>
            </p:extLst>
          </p:nvPr>
        </p:nvGraphicFramePr>
        <p:xfrm>
          <a:off x="8526463" y="4211638"/>
          <a:ext cx="15414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52200" imgH="304560" progId="Equation.DSMT4">
                  <p:embed/>
                </p:oleObj>
              </mc:Choice>
              <mc:Fallback>
                <p:oleObj name="Equation" r:id="rId10" imgW="952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526463" y="4211638"/>
                        <a:ext cx="1541462" cy="49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55759"/>
              </p:ext>
            </p:extLst>
          </p:nvPr>
        </p:nvGraphicFramePr>
        <p:xfrm>
          <a:off x="2035175" y="1552575"/>
          <a:ext cx="861853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24280" imgH="482400" progId="Equation.DSMT4">
                  <p:embed/>
                </p:oleObj>
              </mc:Choice>
              <mc:Fallback>
                <p:oleObj name="Equation" r:id="rId2" imgW="472428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1552575"/>
                        <a:ext cx="8618538" cy="87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0"/>
          <p:cNvSpPr>
            <a:spLocks noChangeArrowheads="1"/>
          </p:cNvSpPr>
          <p:nvPr/>
        </p:nvSpPr>
        <p:spPr bwMode="auto">
          <a:xfrm>
            <a:off x="1704564" y="2803524"/>
            <a:ext cx="1063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Denote:</a:t>
            </a:r>
          </a:p>
        </p:txBody>
      </p:sp>
      <p:graphicFrame>
        <p:nvGraphicFramePr>
          <p:cNvPr id="40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377743"/>
              </p:ext>
            </p:extLst>
          </p:nvPr>
        </p:nvGraphicFramePr>
        <p:xfrm>
          <a:off x="2565400" y="3279775"/>
          <a:ext cx="48260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52400" imgH="266400" progId="Equation.DSMT4">
                  <p:embed/>
                </p:oleObj>
              </mc:Choice>
              <mc:Fallback>
                <p:oleObj name="Equation" r:id="rId4" imgW="2552400" imgH="266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3279775"/>
                        <a:ext cx="48260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2027238" y="4429124"/>
            <a:ext cx="2620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Setting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US" sz="2000" b="0" dirty="0">
                <a:solidFill>
                  <a:srgbClr val="0000FF"/>
                </a:solidFill>
              </a:rPr>
              <a:t>we have:</a:t>
            </a:r>
          </a:p>
        </p:txBody>
      </p:sp>
      <p:graphicFrame>
        <p:nvGraphicFramePr>
          <p:cNvPr id="410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729640"/>
              </p:ext>
            </p:extLst>
          </p:nvPr>
        </p:nvGraphicFramePr>
        <p:xfrm>
          <a:off x="4773613" y="4203700"/>
          <a:ext cx="23352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31560" imgH="495000" progId="Equation.DSMT4">
                  <p:embed/>
                </p:oleObj>
              </mc:Choice>
              <mc:Fallback>
                <p:oleObj name="Equation" r:id="rId6" imgW="1231560" imgH="495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3613" y="4203700"/>
                        <a:ext cx="2335212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610" y="1004735"/>
            <a:ext cx="10521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total (incident plus reflected) plane-wave field we have (for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 component):</a:t>
            </a:r>
          </a:p>
        </p:txBody>
      </p:sp>
      <p:graphicFrame>
        <p:nvGraphicFramePr>
          <p:cNvPr id="410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334857"/>
              </p:ext>
            </p:extLst>
          </p:nvPr>
        </p:nvGraphicFramePr>
        <p:xfrm>
          <a:off x="9309100" y="3900488"/>
          <a:ext cx="2244725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0160" imgH="1295280" progId="Equation.DSMT4">
                  <p:embed/>
                </p:oleObj>
              </mc:Choice>
              <mc:Fallback>
                <p:oleObj name="Equation" r:id="rId8" imgW="1460160" imgH="1295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9100" y="3900488"/>
                        <a:ext cx="2244725" cy="199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8701088" y="3319463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36209" name="Rectangle 17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4113" name="Rectangle 16"/>
          <p:cNvSpPr>
            <a:spLocks noChangeArrowheads="1"/>
          </p:cNvSpPr>
          <p:nvPr/>
        </p:nvSpPr>
        <p:spPr bwMode="auto">
          <a:xfrm>
            <a:off x="1382713" y="5511801"/>
            <a:ext cx="19091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410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18833"/>
              </p:ext>
            </p:extLst>
          </p:nvPr>
        </p:nvGraphicFramePr>
        <p:xfrm>
          <a:off x="3143250" y="5781675"/>
          <a:ext cx="5297488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098520" imgH="736560" progId="Equation.DSMT4">
                  <p:embed/>
                </p:oleObj>
              </mc:Choice>
              <mc:Fallback>
                <p:oleObj name="Equation" r:id="rId10" imgW="3098520" imgH="7365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781675"/>
                        <a:ext cx="5297488" cy="125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1043808" y="1081089"/>
            <a:ext cx="1890711" cy="31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1578744" y="2767013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Similarly,</a:t>
            </a: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133913"/>
              </p:ext>
            </p:extLst>
          </p:nvPr>
        </p:nvGraphicFramePr>
        <p:xfrm>
          <a:off x="2070100" y="1527175"/>
          <a:ext cx="78263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17840" imgH="431640" progId="Equation.DSMT4">
                  <p:embed/>
                </p:oleObj>
              </mc:Choice>
              <mc:Fallback>
                <p:oleObj name="Equation" r:id="rId2" imgW="431784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1527175"/>
                        <a:ext cx="782637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839146"/>
              </p:ext>
            </p:extLst>
          </p:nvPr>
        </p:nvGraphicFramePr>
        <p:xfrm>
          <a:off x="2081213" y="3457571"/>
          <a:ext cx="8349198" cy="781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84600" imgH="431640" progId="Equation.DSMT4">
                  <p:embed/>
                </p:oleObj>
              </mc:Choice>
              <mc:Fallback>
                <p:oleObj name="Equation" r:id="rId4" imgW="458460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3457571"/>
                        <a:ext cx="8349198" cy="7810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4"/>
          <p:cNvSpPr>
            <a:spLocks noChangeArrowheads="1"/>
          </p:cNvSpPr>
          <p:nvPr/>
        </p:nvSpPr>
        <p:spPr bwMode="auto">
          <a:xfrm>
            <a:off x="1600201" y="5072063"/>
            <a:ext cx="1071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Next, use</a:t>
            </a:r>
          </a:p>
        </p:txBody>
      </p:sp>
      <p:graphicFrame>
        <p:nvGraphicFramePr>
          <p:cNvPr id="51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612156"/>
              </p:ext>
            </p:extLst>
          </p:nvPr>
        </p:nvGraphicFramePr>
        <p:xfrm>
          <a:off x="6627353" y="5570484"/>
          <a:ext cx="1945147" cy="847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482400" progId="Equation.DSMT4">
                  <p:embed/>
                </p:oleObj>
              </mc:Choice>
              <mc:Fallback>
                <p:oleObj name="Equation" r:id="rId6" imgW="1104840" imgH="482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7353" y="5570484"/>
                        <a:ext cx="1945147" cy="847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32" name="Rectangle 16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511712"/>
              </p:ext>
            </p:extLst>
          </p:nvPr>
        </p:nvGraphicFramePr>
        <p:xfrm>
          <a:off x="2320925" y="5548313"/>
          <a:ext cx="33020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02550" imgH="768260" progId="Equation.DSMT4">
                  <p:embed/>
                </p:oleObj>
              </mc:Choice>
              <mc:Fallback>
                <p:oleObj name="Equation" r:id="rId8" imgW="3302550" imgH="7682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20925" y="5548313"/>
                        <a:ext cx="330200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60151"/>
              </p:ext>
            </p:extLst>
          </p:nvPr>
        </p:nvGraphicFramePr>
        <p:xfrm>
          <a:off x="2736850" y="3741738"/>
          <a:ext cx="7405688" cy="154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41520" imgH="888840" progId="Equation.DSMT4">
                  <p:embed/>
                </p:oleObj>
              </mc:Choice>
              <mc:Fallback>
                <p:oleObj name="Equation" r:id="rId2" imgW="4241520" imgH="888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3741738"/>
                        <a:ext cx="7405688" cy="154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630712"/>
              </p:ext>
            </p:extLst>
          </p:nvPr>
        </p:nvGraphicFramePr>
        <p:xfrm>
          <a:off x="1447954" y="1952472"/>
          <a:ext cx="866933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59320" imgH="431640" progId="Equation.DSMT4">
                  <p:embed/>
                </p:oleObj>
              </mc:Choice>
              <mc:Fallback>
                <p:oleObj name="Equation" r:id="rId4" imgW="5359320" imgH="4316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954" y="1952472"/>
                        <a:ext cx="8669337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19"/>
          <p:cNvSpPr>
            <a:spLocks noChangeArrowheads="1"/>
          </p:cNvSpPr>
          <p:nvPr/>
        </p:nvSpPr>
        <p:spPr bwMode="auto">
          <a:xfrm>
            <a:off x="2087564" y="3232149"/>
            <a:ext cx="3317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154114" y="1203324"/>
            <a:ext cx="2112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352508"/>
              </p:ext>
            </p:extLst>
          </p:nvPr>
        </p:nvGraphicFramePr>
        <p:xfrm>
          <a:off x="10228263" y="4491038"/>
          <a:ext cx="1240756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760" imgH="482400" progId="Equation.DSMT4">
                  <p:embed/>
                </p:oleObj>
              </mc:Choice>
              <mc:Fallback>
                <p:oleObj name="Equation" r:id="rId6" imgW="761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228263" y="4491038"/>
                        <a:ext cx="1240756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2509839" y="3149600"/>
            <a:ext cx="917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Assume</a:t>
            </a: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637245"/>
              </p:ext>
            </p:extLst>
          </p:nvPr>
        </p:nvGraphicFramePr>
        <p:xfrm>
          <a:off x="1992313" y="1938338"/>
          <a:ext cx="83756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27320" imgH="431640" progId="Equation.DSMT4">
                  <p:embed/>
                </p:oleObj>
              </mc:Choice>
              <mc:Fallback>
                <p:oleObj name="Equation" r:id="rId2" imgW="49273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1938338"/>
                        <a:ext cx="837565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362244"/>
              </p:ext>
            </p:extLst>
          </p:nvPr>
        </p:nvGraphicFramePr>
        <p:xfrm>
          <a:off x="3589338" y="3138489"/>
          <a:ext cx="10080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252" imgH="228501" progId="Equation.3">
                  <p:embed/>
                </p:oleObj>
              </mc:Choice>
              <mc:Fallback>
                <p:oleObj name="Equation" r:id="rId4" imgW="571252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3138489"/>
                        <a:ext cx="1008062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292229"/>
              </p:ext>
            </p:extLst>
          </p:nvPr>
        </p:nvGraphicFramePr>
        <p:xfrm>
          <a:off x="3435351" y="3903664"/>
          <a:ext cx="541337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49280" imgH="1422360" progId="Equation.DSMT4">
                  <p:embed/>
                </p:oleObj>
              </mc:Choice>
              <mc:Fallback>
                <p:oleObj name="Equation" r:id="rId6" imgW="3149280" imgH="1422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1" y="3903664"/>
                        <a:ext cx="541337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13"/>
          <p:cNvSpPr txBox="1">
            <a:spLocks noChangeArrowheads="1"/>
          </p:cNvSpPr>
          <p:nvPr/>
        </p:nvSpPr>
        <p:spPr bwMode="auto">
          <a:xfrm>
            <a:off x="1028700" y="1270001"/>
            <a:ext cx="3300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far field pattern is then:</a:t>
            </a:r>
          </a:p>
        </p:txBody>
      </p:sp>
      <p:sp>
        <p:nvSpPr>
          <p:cNvPr id="143374" name="Rectangle 14"/>
          <p:cNvSpPr>
            <a:spLocks noChangeArrowheads="1"/>
          </p:cNvSpPr>
          <p:nvPr/>
        </p:nvSpPr>
        <p:spPr bwMode="auto">
          <a:xfrm>
            <a:off x="1952626" y="255589"/>
            <a:ext cx="8372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Radiation from Probe Current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F1BAB74-F149-4B76-A07E-299D7F4BF86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B0D0296-3AD2-A050-F581-B90B381955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51444"/>
              </p:ext>
            </p:extLst>
          </p:nvPr>
        </p:nvGraphicFramePr>
        <p:xfrm>
          <a:off x="8686799" y="4627562"/>
          <a:ext cx="110156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800" imgH="253800" progId="Equation.DSMT4">
                  <p:embed/>
                </p:oleObj>
              </mc:Choice>
              <mc:Fallback>
                <p:oleObj name="Equation" r:id="rId8" imgW="685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86799" y="4627562"/>
                        <a:ext cx="1101565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427</Words>
  <Application>Microsoft Office PowerPoint</Application>
  <PresentationFormat>Widescreen</PresentationFormat>
  <Paragraphs>102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Radiation from Probe Current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Calculation of Probe Current</vt:lpstr>
      <vt:lpstr>Calculation of Probe Current (cont.)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202</cp:revision>
  <dcterms:created xsi:type="dcterms:W3CDTF">2006-06-22T19:04:50Z</dcterms:created>
  <dcterms:modified xsi:type="dcterms:W3CDTF">2024-10-16T17:12:21Z</dcterms:modified>
</cp:coreProperties>
</file>