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>
  <p:sldMasterIdLst>
    <p:sldMasterId id="2147483655" r:id="rId1"/>
  </p:sldMasterIdLst>
  <p:notesMasterIdLst>
    <p:notesMasterId r:id="rId41"/>
  </p:notesMasterIdLst>
  <p:handoutMasterIdLst>
    <p:handoutMasterId r:id="rId42"/>
  </p:handoutMasterIdLst>
  <p:sldIdLst>
    <p:sldId id="333" r:id="rId2"/>
    <p:sldId id="412" r:id="rId3"/>
    <p:sldId id="414" r:id="rId4"/>
    <p:sldId id="415" r:id="rId5"/>
    <p:sldId id="416" r:id="rId6"/>
    <p:sldId id="417" r:id="rId7"/>
    <p:sldId id="418" r:id="rId8"/>
    <p:sldId id="435" r:id="rId9"/>
    <p:sldId id="419" r:id="rId10"/>
    <p:sldId id="432" r:id="rId11"/>
    <p:sldId id="433" r:id="rId12"/>
    <p:sldId id="421" r:id="rId13"/>
    <p:sldId id="454" r:id="rId14"/>
    <p:sldId id="420" r:id="rId15"/>
    <p:sldId id="422" r:id="rId16"/>
    <p:sldId id="423" r:id="rId17"/>
    <p:sldId id="424" r:id="rId18"/>
    <p:sldId id="426" r:id="rId19"/>
    <p:sldId id="425" r:id="rId20"/>
    <p:sldId id="427" r:id="rId21"/>
    <p:sldId id="436" r:id="rId22"/>
    <p:sldId id="437" r:id="rId23"/>
    <p:sldId id="438" r:id="rId24"/>
    <p:sldId id="428" r:id="rId25"/>
    <p:sldId id="434" r:id="rId26"/>
    <p:sldId id="429" r:id="rId27"/>
    <p:sldId id="452" r:id="rId28"/>
    <p:sldId id="413" r:id="rId29"/>
    <p:sldId id="439" r:id="rId30"/>
    <p:sldId id="442" r:id="rId31"/>
    <p:sldId id="443" r:id="rId32"/>
    <p:sldId id="444" r:id="rId33"/>
    <p:sldId id="445" r:id="rId34"/>
    <p:sldId id="446" r:id="rId35"/>
    <p:sldId id="447" r:id="rId36"/>
    <p:sldId id="453" r:id="rId37"/>
    <p:sldId id="449" r:id="rId38"/>
    <p:sldId id="450" r:id="rId39"/>
    <p:sldId id="451" r:id="rId40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59">
          <p15:clr>
            <a:srgbClr val="A4A3A4"/>
          </p15:clr>
        </p15:guide>
        <p15:guide id="2" pos="291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  <a:srgbClr val="CC00FF"/>
    <a:srgbClr val="FFCCFF"/>
    <a:srgbClr val="FFFF99"/>
    <a:srgbClr val="3333FF"/>
    <a:srgbClr val="66FFFF"/>
    <a:srgbClr val="009900"/>
    <a:srgbClr val="33CC33"/>
    <a:srgbClr val="FF9933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 autoAdjust="0"/>
    <p:restoredTop sz="94660" autoAdjust="0"/>
  </p:normalViewPr>
  <p:slideViewPr>
    <p:cSldViewPr snapToGrid="0">
      <p:cViewPr>
        <p:scale>
          <a:sx n="140" d="100"/>
          <a:sy n="140" d="100"/>
        </p:scale>
        <p:origin x="3396" y="462"/>
      </p:cViewPr>
      <p:guideLst>
        <p:guide orient="horz" pos="2159"/>
        <p:guide pos="291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1398"/>
    </p:cViewPr>
  </p:sorterViewPr>
  <p:notesViewPr>
    <p:cSldViewPr snapToGrid="0">
      <p:cViewPr varScale="1">
        <p:scale>
          <a:sx n="26" d="100"/>
          <a:sy n="26" d="100"/>
        </p:scale>
        <p:origin x="-1320" y="-90"/>
      </p:cViewPr>
      <p:guideLst>
        <p:guide orient="horz" pos="3024"/>
        <p:guide pos="2303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8650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9" tIns="48325" rIns="96649" bIns="48325" numCol="1" anchor="t" anchorCtr="0" compatLnSpc="1">
            <a:prstTxWarp prst="textNoShape">
              <a:avLst/>
            </a:prstTxWarp>
          </a:bodyPr>
          <a:lstStyle>
            <a:lvl1pPr defTabSz="966788">
              <a:defRPr sz="13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6550" y="0"/>
            <a:ext cx="3168650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9" tIns="48325" rIns="96649" bIns="48325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27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68650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9" tIns="48325" rIns="96649" bIns="48325" numCol="1" anchor="b" anchorCtr="0" compatLnSpc="1">
            <a:prstTxWarp prst="textNoShape">
              <a:avLst/>
            </a:prstTxWarp>
          </a:bodyPr>
          <a:lstStyle>
            <a:lvl1pPr defTabSz="966788">
              <a:defRPr sz="13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27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6550" y="9120188"/>
            <a:ext cx="3168650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9" tIns="48325" rIns="96649" bIns="48325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 b="0">
                <a:latin typeface="Times New Roman" pitchFamily="18" charset="0"/>
              </a:defRPr>
            </a:lvl1pPr>
          </a:lstStyle>
          <a:p>
            <a:pPr>
              <a:defRPr/>
            </a:pPr>
            <a:fld id="{ACDA40AF-2F2B-4BCA-AC20-5E31F8873D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8650" cy="4810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6649" tIns="48325" rIns="96649" bIns="48325" numCol="1" anchor="t" anchorCtr="0" compatLnSpc="1">
            <a:prstTxWarp prst="textNoShape">
              <a:avLst/>
            </a:prstTxWarp>
          </a:bodyPr>
          <a:lstStyle>
            <a:lvl1pPr defTabSz="966788">
              <a:defRPr sz="13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6550" y="0"/>
            <a:ext cx="3168650" cy="4810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6649" tIns="48325" rIns="96649" bIns="48325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211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6649" tIns="48325" rIns="96649" bIns="4832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01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68650" cy="4810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6649" tIns="48325" rIns="96649" bIns="48325" numCol="1" anchor="b" anchorCtr="0" compatLnSpc="1">
            <a:prstTxWarp prst="textNoShape">
              <a:avLst/>
            </a:prstTxWarp>
          </a:bodyPr>
          <a:lstStyle>
            <a:lvl1pPr defTabSz="966788">
              <a:defRPr sz="13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6550" y="9120188"/>
            <a:ext cx="3168650" cy="4810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6649" tIns="48325" rIns="96649" bIns="48325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 b="0">
                <a:latin typeface="Times New Roman" pitchFamily="18" charset="0"/>
              </a:defRPr>
            </a:lvl1pPr>
          </a:lstStyle>
          <a:p>
            <a:pPr>
              <a:defRPr/>
            </a:pPr>
            <a:fld id="{8467C431-F630-44CF-8E33-F8067FC0BB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4F0B9E7-3FCE-4BA4-A50C-390EB30C0050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9A2BFF8-F84F-4F71-97D7-40A4814DC149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9A2BFF8-F84F-4F71-97D7-40A4814DC149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9A2BFF8-F84F-4F71-97D7-40A4814DC149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9A2BFF8-F84F-4F71-97D7-40A4814DC149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58074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9A2BFF8-F84F-4F71-97D7-40A4814DC149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9A2BFF8-F84F-4F71-97D7-40A4814DC149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9A2BFF8-F84F-4F71-97D7-40A4814DC149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9A2BFF8-F84F-4F71-97D7-40A4814DC149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9A2BFF8-F84F-4F71-97D7-40A4814DC149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9A2BFF8-F84F-4F71-97D7-40A4814DC149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9A2BFF8-F84F-4F71-97D7-40A4814DC149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9A2BFF8-F84F-4F71-97D7-40A4814DC149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9A2BFF8-F84F-4F71-97D7-40A4814DC149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9A2BFF8-F84F-4F71-97D7-40A4814DC149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9A2BFF8-F84F-4F71-97D7-40A4814DC149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9A2BFF8-F84F-4F71-97D7-40A4814DC149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9A2BFF8-F84F-4F71-97D7-40A4814DC149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9A2BFF8-F84F-4F71-97D7-40A4814DC149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AE7AC69-3DB7-4EE5-B14B-EE6031B02A0C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241133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AE7AC69-3DB7-4EE5-B14B-EE6031B02A0C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3EBEB5F-52D4-4760-9D71-5D4E46D47FC9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9A2BFF8-F84F-4F71-97D7-40A4814DC149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AFA34BA-920D-4AD6-80B4-FB0BD8F3EA27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4F9E0D1-A3A2-408B-8282-932E1C09F6B3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46D9E3C-9D47-4365-BB4F-4681060BEBE1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428C63D-790A-47DC-A3A3-BE5C8A0E22F8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63CC0EB-144A-44FA-B29A-BFE55B755126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2A5960C-5E1D-4447-B69E-A0526A37EC9B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25C16C3-0612-486D-BCAA-C3FA38690F70}" type="slidenum">
              <a:rPr lang="en-US" smtClean="0"/>
              <a:pPr/>
              <a:t>36</a:t>
            </a:fld>
            <a:endParaRPr lang="en-US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378510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25C16C3-0612-486D-BCAA-C3FA38690F70}" type="slidenum">
              <a:rPr lang="en-US" smtClean="0"/>
              <a:pPr/>
              <a:t>37</a:t>
            </a:fld>
            <a:endParaRPr lang="en-US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CE02B35-8C54-425C-91FF-CBF895D71108}" type="slidenum">
              <a:rPr lang="en-US" smtClean="0"/>
              <a:pPr/>
              <a:t>38</a:t>
            </a:fld>
            <a:endParaRPr lang="en-US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19E6E1E-800A-4872-B451-02D731D15097}" type="slidenum">
              <a:rPr lang="en-US" smtClean="0"/>
              <a:pPr/>
              <a:t>39</a:t>
            </a:fld>
            <a:endParaRPr lang="en-US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9A2BFF8-F84F-4F71-97D7-40A4814DC149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9A2BFF8-F84F-4F71-97D7-40A4814DC149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9A2BFF8-F84F-4F71-97D7-40A4814DC149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9A2BFF8-F84F-4F71-97D7-40A4814DC149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9A2BFF8-F84F-4F71-97D7-40A4814DC149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9A2BFF8-F84F-4F71-97D7-40A4814DC149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1035050" y="1552575"/>
            <a:ext cx="10179050" cy="5305425"/>
            <a:chOff x="-652" y="978"/>
            <a:chExt cx="6412" cy="3342"/>
          </a:xfrm>
        </p:grpSpPr>
        <p:sp>
          <p:nvSpPr>
            <p:cNvPr id="5" name="Freeform 3"/>
            <p:cNvSpPr>
              <a:spLocks/>
            </p:cNvSpPr>
            <p:nvPr/>
          </p:nvSpPr>
          <p:spPr bwMode="auto">
            <a:xfrm>
              <a:off x="2061" y="1707"/>
              <a:ext cx="3699" cy="2613"/>
            </a:xfrm>
            <a:custGeom>
              <a:avLst/>
              <a:gdLst/>
              <a:ahLst/>
              <a:cxnLst>
                <a:cxn ang="0">
                  <a:pos x="1523" y="2611"/>
                </a:cxn>
                <a:cxn ang="0">
                  <a:pos x="3698" y="2612"/>
                </a:cxn>
                <a:cxn ang="0">
                  <a:pos x="3698" y="2228"/>
                </a:cxn>
                <a:cxn ang="0">
                  <a:pos x="0" y="0"/>
                </a:cxn>
                <a:cxn ang="0">
                  <a:pos x="160" y="118"/>
                </a:cxn>
                <a:cxn ang="0">
                  <a:pos x="292" y="219"/>
                </a:cxn>
                <a:cxn ang="0">
                  <a:pos x="441" y="347"/>
                </a:cxn>
                <a:cxn ang="0">
                  <a:pos x="585" y="482"/>
                </a:cxn>
                <a:cxn ang="0">
                  <a:pos x="796" y="711"/>
                </a:cxn>
                <a:cxn ang="0">
                  <a:pos x="983" y="955"/>
                </a:cxn>
                <a:cxn ang="0">
                  <a:pos x="1119" y="1168"/>
                </a:cxn>
                <a:cxn ang="0">
                  <a:pos x="1238" y="1388"/>
                </a:cxn>
                <a:cxn ang="0">
                  <a:pos x="1331" y="1608"/>
                </a:cxn>
                <a:cxn ang="0">
                  <a:pos x="1400" y="1809"/>
                </a:cxn>
                <a:cxn ang="0">
                  <a:pos x="1447" y="1979"/>
                </a:cxn>
                <a:cxn ang="0">
                  <a:pos x="1490" y="2190"/>
                </a:cxn>
                <a:cxn ang="0">
                  <a:pos x="1511" y="2374"/>
                </a:cxn>
                <a:cxn ang="0">
                  <a:pos x="1523" y="2611"/>
                </a:cxn>
              </a:cxnLst>
              <a:rect l="0" t="0" r="r" b="b"/>
              <a:pathLst>
                <a:path w="3699" h="2613">
                  <a:moveTo>
                    <a:pt x="1523" y="2611"/>
                  </a:moveTo>
                  <a:lnTo>
                    <a:pt x="3698" y="2612"/>
                  </a:lnTo>
                  <a:lnTo>
                    <a:pt x="3698" y="2228"/>
                  </a:lnTo>
                  <a:lnTo>
                    <a:pt x="0" y="0"/>
                  </a:lnTo>
                  <a:lnTo>
                    <a:pt x="160" y="118"/>
                  </a:lnTo>
                  <a:lnTo>
                    <a:pt x="292" y="219"/>
                  </a:lnTo>
                  <a:lnTo>
                    <a:pt x="441" y="347"/>
                  </a:lnTo>
                  <a:lnTo>
                    <a:pt x="585" y="482"/>
                  </a:lnTo>
                  <a:lnTo>
                    <a:pt x="796" y="711"/>
                  </a:lnTo>
                  <a:lnTo>
                    <a:pt x="983" y="955"/>
                  </a:lnTo>
                  <a:lnTo>
                    <a:pt x="1119" y="1168"/>
                  </a:lnTo>
                  <a:lnTo>
                    <a:pt x="1238" y="1388"/>
                  </a:lnTo>
                  <a:lnTo>
                    <a:pt x="1331" y="1608"/>
                  </a:lnTo>
                  <a:lnTo>
                    <a:pt x="1400" y="1809"/>
                  </a:lnTo>
                  <a:lnTo>
                    <a:pt x="1447" y="1979"/>
                  </a:lnTo>
                  <a:lnTo>
                    <a:pt x="1490" y="2190"/>
                  </a:lnTo>
                  <a:lnTo>
                    <a:pt x="1511" y="2374"/>
                  </a:lnTo>
                  <a:lnTo>
                    <a:pt x="1523" y="2611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Arc 4"/>
            <p:cNvSpPr>
              <a:spLocks/>
            </p:cNvSpPr>
            <p:nvPr/>
          </p:nvSpPr>
          <p:spPr bwMode="auto">
            <a:xfrm>
              <a:off x="-652" y="978"/>
              <a:ext cx="4237" cy="3342"/>
            </a:xfrm>
            <a:custGeom>
              <a:avLst/>
              <a:gdLst>
                <a:gd name="G0" fmla="+- 0 0 0"/>
                <a:gd name="G1" fmla="+- 21231 0 0"/>
                <a:gd name="G2" fmla="+- 21600 0 0"/>
                <a:gd name="T0" fmla="*/ 3977 w 21600"/>
                <a:gd name="T1" fmla="*/ 0 h 21231"/>
                <a:gd name="T2" fmla="*/ 21600 w 21600"/>
                <a:gd name="T3" fmla="*/ 21231 h 21231"/>
                <a:gd name="T4" fmla="*/ 0 w 21600"/>
                <a:gd name="T5" fmla="*/ 21231 h 212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231" fill="none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</a:path>
                <a:path w="21600" h="21231" stroke="0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  <a:lnTo>
                    <a:pt x="0" y="21231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66565" name="Rectangle 5"/>
          <p:cNvSpPr>
            <a:spLocks noGrp="1" noChangeArrowheads="1"/>
          </p:cNvSpPr>
          <p:nvPr>
            <p:ph type="ctrTitle" sz="quarter"/>
          </p:nvPr>
        </p:nvSpPr>
        <p:spPr bwMode="auto">
          <a:xfrm>
            <a:off x="1293813" y="762000"/>
            <a:ext cx="7772400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6566" name="Rectangle 6"/>
          <p:cNvSpPr>
            <a:spLocks noGrp="1" noChangeArrowheads="1"/>
          </p:cNvSpPr>
          <p:nvPr>
            <p:ph type="subTitle" sz="quarter" idx="1"/>
          </p:nvPr>
        </p:nvSpPr>
        <p:spPr bwMode="auto">
          <a:xfrm>
            <a:off x="685800" y="3429000"/>
            <a:ext cx="6400800" cy="17526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quarter" idx="10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 b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 b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0">
                <a:solidFill>
                  <a:schemeClr val="bg2"/>
                </a:solidFill>
              </a:defRPr>
            </a:lvl1pPr>
          </a:lstStyle>
          <a:p>
            <a:fld id="{38623FBB-6F9D-43A3-B7F5-10CF2C76C4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0">
                <a:solidFill>
                  <a:schemeClr val="bg2"/>
                </a:solidFill>
              </a:defRPr>
            </a:lvl1pPr>
          </a:lstStyle>
          <a:p>
            <a:fld id="{38623FBB-6F9D-43A3-B7F5-10CF2C76C4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>
                <a:solidFill>
                  <a:schemeClr val="bg2"/>
                </a:solidFill>
              </a:defRPr>
            </a:lvl1pPr>
          </a:lstStyle>
          <a:p>
            <a:fld id="{38623FBB-6F9D-43A3-B7F5-10CF2C76C4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0">
                <a:solidFill>
                  <a:schemeClr val="bg2"/>
                </a:solidFill>
              </a:defRPr>
            </a:lvl1pPr>
          </a:lstStyle>
          <a:p>
            <a:fld id="{38623FBB-6F9D-43A3-B7F5-10CF2C76C4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0">
                <a:solidFill>
                  <a:schemeClr val="bg2"/>
                </a:solidFill>
              </a:defRPr>
            </a:lvl1pPr>
          </a:lstStyle>
          <a:p>
            <a:fld id="{38623FBB-6F9D-43A3-B7F5-10CF2C76C4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0">
                <a:solidFill>
                  <a:schemeClr val="bg2"/>
                </a:solidFill>
              </a:defRPr>
            </a:lvl1pPr>
          </a:lstStyle>
          <a:p>
            <a:fld id="{38623FBB-6F9D-43A3-B7F5-10CF2C76C4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10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0">
                <a:solidFill>
                  <a:schemeClr val="bg2"/>
                </a:solidFill>
              </a:defRPr>
            </a:lvl1pPr>
          </a:lstStyle>
          <a:p>
            <a:fld id="{38623FBB-6F9D-43A3-B7F5-10CF2C76C4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0">
                <a:solidFill>
                  <a:schemeClr val="bg2"/>
                </a:solidFill>
              </a:defRPr>
            </a:lvl1pPr>
          </a:lstStyle>
          <a:p>
            <a:fld id="{38623FBB-6F9D-43A3-B7F5-10CF2C76C4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0">
                <a:solidFill>
                  <a:schemeClr val="bg2"/>
                </a:solidFill>
              </a:defRPr>
            </a:lvl1pPr>
          </a:lstStyle>
          <a:p>
            <a:fld id="{38623FBB-6F9D-43A3-B7F5-10CF2C76C4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0">
                <a:solidFill>
                  <a:schemeClr val="bg2"/>
                </a:solidFill>
              </a:defRPr>
            </a:lvl1pPr>
          </a:lstStyle>
          <a:p>
            <a:fld id="{38623FBB-6F9D-43A3-B7F5-10CF2C76C4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0">
                <a:solidFill>
                  <a:schemeClr val="bg2"/>
                </a:solidFill>
              </a:defRPr>
            </a:lvl1pPr>
          </a:lstStyle>
          <a:p>
            <a:fld id="{38623FBB-6F9D-43A3-B7F5-10CF2C76C4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0">
                <a:solidFill>
                  <a:schemeClr val="bg2"/>
                </a:solidFill>
                <a:latin typeface="+mn-lt"/>
              </a:defRPr>
            </a:lvl1pPr>
          </a:lstStyle>
          <a:p>
            <a:fld id="{38623FBB-6F9D-43A3-B7F5-10CF2C76C41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90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000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wmf"/><Relationship Id="rId3" Type="http://schemas.openxmlformats.org/officeDocument/2006/relationships/oleObject" Target="../embeddings/oleObject30.bin"/><Relationship Id="rId7" Type="http://schemas.openxmlformats.org/officeDocument/2006/relationships/oleObject" Target="../embeddings/oleObject32.bin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6.wmf"/><Relationship Id="rId5" Type="http://schemas.openxmlformats.org/officeDocument/2006/relationships/oleObject" Target="../embeddings/oleObject31.bin"/><Relationship Id="rId10" Type="http://schemas.openxmlformats.org/officeDocument/2006/relationships/image" Target="../media/image32.wmf"/><Relationship Id="rId4" Type="http://schemas.openxmlformats.org/officeDocument/2006/relationships/image" Target="../media/image30.wmf"/><Relationship Id="rId9" Type="http://schemas.openxmlformats.org/officeDocument/2006/relationships/oleObject" Target="../embeddings/oleObject33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wmf"/><Relationship Id="rId3" Type="http://schemas.openxmlformats.org/officeDocument/2006/relationships/oleObject" Target="../embeddings/oleObject34.bin"/><Relationship Id="rId7" Type="http://schemas.openxmlformats.org/officeDocument/2006/relationships/oleObject" Target="../embeddings/oleObject36.bin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4.wmf"/><Relationship Id="rId5" Type="http://schemas.openxmlformats.org/officeDocument/2006/relationships/oleObject" Target="../embeddings/oleObject35.bin"/><Relationship Id="rId10" Type="http://schemas.openxmlformats.org/officeDocument/2006/relationships/image" Target="../media/image26.wmf"/><Relationship Id="rId4" Type="http://schemas.openxmlformats.org/officeDocument/2006/relationships/image" Target="../media/image33.wmf"/><Relationship Id="rId9" Type="http://schemas.openxmlformats.org/officeDocument/2006/relationships/oleObject" Target="../embeddings/oleObject37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8.bin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6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wmf"/><Relationship Id="rId3" Type="http://schemas.openxmlformats.org/officeDocument/2006/relationships/oleObject" Target="../embeddings/oleObject39.bin"/><Relationship Id="rId7" Type="http://schemas.openxmlformats.org/officeDocument/2006/relationships/oleObject" Target="../embeddings/oleObject41.bin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8.wmf"/><Relationship Id="rId5" Type="http://schemas.openxmlformats.org/officeDocument/2006/relationships/oleObject" Target="../embeddings/oleObject40.bin"/><Relationship Id="rId4" Type="http://schemas.openxmlformats.org/officeDocument/2006/relationships/image" Target="../media/image37.wm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wmf"/><Relationship Id="rId13" Type="http://schemas.openxmlformats.org/officeDocument/2006/relationships/oleObject" Target="../embeddings/oleObject48.bin"/><Relationship Id="rId18" Type="http://schemas.openxmlformats.org/officeDocument/2006/relationships/image" Target="../media/image46.wmf"/><Relationship Id="rId3" Type="http://schemas.openxmlformats.org/officeDocument/2006/relationships/oleObject" Target="../embeddings/oleObject42.bin"/><Relationship Id="rId7" Type="http://schemas.openxmlformats.org/officeDocument/2006/relationships/oleObject" Target="../embeddings/oleObject44.bin"/><Relationship Id="rId12" Type="http://schemas.openxmlformats.org/officeDocument/2006/relationships/oleObject" Target="../embeddings/oleObject47.bin"/><Relationship Id="rId17" Type="http://schemas.openxmlformats.org/officeDocument/2006/relationships/oleObject" Target="../embeddings/oleObject50.bin"/><Relationship Id="rId2" Type="http://schemas.openxmlformats.org/officeDocument/2006/relationships/notesSlide" Target="../notesSlides/notesSlide15.xml"/><Relationship Id="rId16" Type="http://schemas.openxmlformats.org/officeDocument/2006/relationships/image" Target="../media/image45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1.wmf"/><Relationship Id="rId11" Type="http://schemas.openxmlformats.org/officeDocument/2006/relationships/oleObject" Target="../embeddings/oleObject46.bin"/><Relationship Id="rId5" Type="http://schemas.openxmlformats.org/officeDocument/2006/relationships/oleObject" Target="../embeddings/oleObject43.bin"/><Relationship Id="rId15" Type="http://schemas.openxmlformats.org/officeDocument/2006/relationships/oleObject" Target="../embeddings/oleObject49.bin"/><Relationship Id="rId10" Type="http://schemas.openxmlformats.org/officeDocument/2006/relationships/image" Target="../media/image43.wmf"/><Relationship Id="rId4" Type="http://schemas.openxmlformats.org/officeDocument/2006/relationships/image" Target="../media/image40.wmf"/><Relationship Id="rId9" Type="http://schemas.openxmlformats.org/officeDocument/2006/relationships/oleObject" Target="../embeddings/oleObject45.bin"/><Relationship Id="rId14" Type="http://schemas.openxmlformats.org/officeDocument/2006/relationships/image" Target="../media/image44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1.bin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8.wmf"/><Relationship Id="rId5" Type="http://schemas.openxmlformats.org/officeDocument/2006/relationships/oleObject" Target="../embeddings/oleObject52.bin"/><Relationship Id="rId4" Type="http://schemas.openxmlformats.org/officeDocument/2006/relationships/image" Target="../media/image47.w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1.wmf"/><Relationship Id="rId3" Type="http://schemas.openxmlformats.org/officeDocument/2006/relationships/oleObject" Target="../embeddings/oleObject53.bin"/><Relationship Id="rId7" Type="http://schemas.openxmlformats.org/officeDocument/2006/relationships/oleObject" Target="../embeddings/oleObject55.bin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0.wmf"/><Relationship Id="rId5" Type="http://schemas.openxmlformats.org/officeDocument/2006/relationships/oleObject" Target="../embeddings/oleObject54.bin"/><Relationship Id="rId4" Type="http://schemas.openxmlformats.org/officeDocument/2006/relationships/image" Target="../media/image49.wmf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4.wmf"/><Relationship Id="rId3" Type="http://schemas.openxmlformats.org/officeDocument/2006/relationships/oleObject" Target="../embeddings/oleObject56.bin"/><Relationship Id="rId7" Type="http://schemas.openxmlformats.org/officeDocument/2006/relationships/oleObject" Target="../embeddings/oleObject58.bin"/><Relationship Id="rId12" Type="http://schemas.openxmlformats.org/officeDocument/2006/relationships/image" Target="../media/image56.wm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3.wmf"/><Relationship Id="rId11" Type="http://schemas.openxmlformats.org/officeDocument/2006/relationships/oleObject" Target="../embeddings/oleObject60.bin"/><Relationship Id="rId5" Type="http://schemas.openxmlformats.org/officeDocument/2006/relationships/oleObject" Target="../embeddings/oleObject57.bin"/><Relationship Id="rId10" Type="http://schemas.openxmlformats.org/officeDocument/2006/relationships/image" Target="../media/image55.wmf"/><Relationship Id="rId4" Type="http://schemas.openxmlformats.org/officeDocument/2006/relationships/image" Target="../media/image52.wmf"/><Relationship Id="rId9" Type="http://schemas.openxmlformats.org/officeDocument/2006/relationships/oleObject" Target="../embeddings/oleObject59.bin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9.wmf"/><Relationship Id="rId13" Type="http://schemas.openxmlformats.org/officeDocument/2006/relationships/oleObject" Target="../embeddings/oleObject66.bin"/><Relationship Id="rId3" Type="http://schemas.openxmlformats.org/officeDocument/2006/relationships/oleObject" Target="../embeddings/oleObject61.bin"/><Relationship Id="rId7" Type="http://schemas.openxmlformats.org/officeDocument/2006/relationships/oleObject" Target="../embeddings/oleObject63.bin"/><Relationship Id="rId12" Type="http://schemas.openxmlformats.org/officeDocument/2006/relationships/image" Target="../media/image61.wm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8.wmf"/><Relationship Id="rId11" Type="http://schemas.openxmlformats.org/officeDocument/2006/relationships/oleObject" Target="../embeddings/oleObject65.bin"/><Relationship Id="rId5" Type="http://schemas.openxmlformats.org/officeDocument/2006/relationships/oleObject" Target="../embeddings/oleObject62.bin"/><Relationship Id="rId10" Type="http://schemas.openxmlformats.org/officeDocument/2006/relationships/image" Target="../media/image60.wmf"/><Relationship Id="rId4" Type="http://schemas.openxmlformats.org/officeDocument/2006/relationships/image" Target="../media/image57.wmf"/><Relationship Id="rId9" Type="http://schemas.openxmlformats.org/officeDocument/2006/relationships/oleObject" Target="../embeddings/oleObject64.bin"/><Relationship Id="rId14" Type="http://schemas.openxmlformats.org/officeDocument/2006/relationships/image" Target="../media/image62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20.xml.rels><?xml version="1.0" encoding="UTF-8" standalone="yes"?>
<Relationships xmlns="http://schemas.openxmlformats.org/package/2006/relationships"><Relationship Id="rId13" Type="http://schemas.openxmlformats.org/officeDocument/2006/relationships/image" Target="../media/image68.wmf"/><Relationship Id="rId18" Type="http://schemas.openxmlformats.org/officeDocument/2006/relationships/oleObject" Target="../embeddings/oleObject74.bin"/><Relationship Id="rId26" Type="http://schemas.openxmlformats.org/officeDocument/2006/relationships/oleObject" Target="../embeddings/oleObject78.bin"/><Relationship Id="rId3" Type="http://schemas.openxmlformats.org/officeDocument/2006/relationships/oleObject" Target="../embeddings/oleObject67.bin"/><Relationship Id="rId21" Type="http://schemas.openxmlformats.org/officeDocument/2006/relationships/image" Target="../media/image72.wmf"/><Relationship Id="rId7" Type="http://schemas.openxmlformats.org/officeDocument/2006/relationships/oleObject" Target="../embeddings/oleObject69.bin"/><Relationship Id="rId12" Type="http://schemas.openxmlformats.org/officeDocument/2006/relationships/oleObject" Target="../embeddings/oleObject71.bin"/><Relationship Id="rId17" Type="http://schemas.openxmlformats.org/officeDocument/2006/relationships/image" Target="../media/image70.wmf"/><Relationship Id="rId25" Type="http://schemas.openxmlformats.org/officeDocument/2006/relationships/image" Target="../media/image74.wmf"/><Relationship Id="rId33" Type="http://schemas.openxmlformats.org/officeDocument/2006/relationships/image" Target="../media/image78.wmf"/><Relationship Id="rId2" Type="http://schemas.openxmlformats.org/officeDocument/2006/relationships/notesSlide" Target="../notesSlides/notesSlide20.xml"/><Relationship Id="rId16" Type="http://schemas.openxmlformats.org/officeDocument/2006/relationships/oleObject" Target="../embeddings/oleObject73.bin"/><Relationship Id="rId20" Type="http://schemas.openxmlformats.org/officeDocument/2006/relationships/oleObject" Target="../embeddings/oleObject75.bin"/><Relationship Id="rId29" Type="http://schemas.openxmlformats.org/officeDocument/2006/relationships/image" Target="../media/image76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4.wmf"/><Relationship Id="rId11" Type="http://schemas.openxmlformats.org/officeDocument/2006/relationships/image" Target="../media/image67.wmf"/><Relationship Id="rId24" Type="http://schemas.openxmlformats.org/officeDocument/2006/relationships/oleObject" Target="../embeddings/oleObject77.bin"/><Relationship Id="rId32" Type="http://schemas.openxmlformats.org/officeDocument/2006/relationships/oleObject" Target="../embeddings/oleObject81.bin"/><Relationship Id="rId5" Type="http://schemas.openxmlformats.org/officeDocument/2006/relationships/oleObject" Target="../embeddings/oleObject68.bin"/><Relationship Id="rId15" Type="http://schemas.openxmlformats.org/officeDocument/2006/relationships/image" Target="../media/image69.wmf"/><Relationship Id="rId23" Type="http://schemas.openxmlformats.org/officeDocument/2006/relationships/image" Target="../media/image73.wmf"/><Relationship Id="rId28" Type="http://schemas.openxmlformats.org/officeDocument/2006/relationships/oleObject" Target="../embeddings/oleObject79.bin"/><Relationship Id="rId10" Type="http://schemas.openxmlformats.org/officeDocument/2006/relationships/oleObject" Target="../embeddings/oleObject70.bin"/><Relationship Id="rId19" Type="http://schemas.openxmlformats.org/officeDocument/2006/relationships/image" Target="../media/image71.wmf"/><Relationship Id="rId31" Type="http://schemas.openxmlformats.org/officeDocument/2006/relationships/image" Target="../media/image77.wmf"/><Relationship Id="rId4" Type="http://schemas.openxmlformats.org/officeDocument/2006/relationships/image" Target="../media/image63.wmf"/><Relationship Id="rId9" Type="http://schemas.openxmlformats.org/officeDocument/2006/relationships/image" Target="../media/image66.png"/><Relationship Id="rId14" Type="http://schemas.openxmlformats.org/officeDocument/2006/relationships/oleObject" Target="../embeddings/oleObject72.bin"/><Relationship Id="rId22" Type="http://schemas.openxmlformats.org/officeDocument/2006/relationships/oleObject" Target="../embeddings/oleObject76.bin"/><Relationship Id="rId27" Type="http://schemas.openxmlformats.org/officeDocument/2006/relationships/image" Target="../media/image75.wmf"/><Relationship Id="rId30" Type="http://schemas.openxmlformats.org/officeDocument/2006/relationships/oleObject" Target="../embeddings/oleObject80.bin"/><Relationship Id="rId8" Type="http://schemas.openxmlformats.org/officeDocument/2006/relationships/image" Target="../media/image65.emf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4.bin"/><Relationship Id="rId3" Type="http://schemas.openxmlformats.org/officeDocument/2006/relationships/oleObject" Target="../embeddings/oleObject82.bin"/><Relationship Id="rId7" Type="http://schemas.openxmlformats.org/officeDocument/2006/relationships/image" Target="../media/image81.wmf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83.bin"/><Relationship Id="rId5" Type="http://schemas.openxmlformats.org/officeDocument/2006/relationships/image" Target="../media/image80.emf"/><Relationship Id="rId4" Type="http://schemas.openxmlformats.org/officeDocument/2006/relationships/image" Target="../media/image79.wmf"/><Relationship Id="rId9" Type="http://schemas.openxmlformats.org/officeDocument/2006/relationships/image" Target="../media/image82.wmf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7.bin"/><Relationship Id="rId13" Type="http://schemas.openxmlformats.org/officeDocument/2006/relationships/image" Target="../media/image87.wmf"/><Relationship Id="rId3" Type="http://schemas.openxmlformats.org/officeDocument/2006/relationships/oleObject" Target="../embeddings/oleObject85.bin"/><Relationship Id="rId7" Type="http://schemas.openxmlformats.org/officeDocument/2006/relationships/image" Target="../media/image81.wmf"/><Relationship Id="rId12" Type="http://schemas.openxmlformats.org/officeDocument/2006/relationships/oleObject" Target="../embeddings/oleObject89.bin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86.bin"/><Relationship Id="rId11" Type="http://schemas.openxmlformats.org/officeDocument/2006/relationships/image" Target="../media/image86.wmf"/><Relationship Id="rId5" Type="http://schemas.openxmlformats.org/officeDocument/2006/relationships/image" Target="../media/image84.emf"/><Relationship Id="rId15" Type="http://schemas.openxmlformats.org/officeDocument/2006/relationships/image" Target="../media/image88.wmf"/><Relationship Id="rId10" Type="http://schemas.openxmlformats.org/officeDocument/2006/relationships/oleObject" Target="../embeddings/oleObject88.bin"/><Relationship Id="rId4" Type="http://schemas.openxmlformats.org/officeDocument/2006/relationships/image" Target="../media/image83.wmf"/><Relationship Id="rId9" Type="http://schemas.openxmlformats.org/officeDocument/2006/relationships/image" Target="../media/image85.wmf"/><Relationship Id="rId14" Type="http://schemas.openxmlformats.org/officeDocument/2006/relationships/oleObject" Target="../embeddings/oleObject90.bin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3.bin"/><Relationship Id="rId13" Type="http://schemas.openxmlformats.org/officeDocument/2006/relationships/image" Target="../media/image86.wmf"/><Relationship Id="rId3" Type="http://schemas.openxmlformats.org/officeDocument/2006/relationships/oleObject" Target="../embeddings/oleObject91.bin"/><Relationship Id="rId7" Type="http://schemas.openxmlformats.org/officeDocument/2006/relationships/image" Target="../media/image91.png"/><Relationship Id="rId12" Type="http://schemas.openxmlformats.org/officeDocument/2006/relationships/oleObject" Target="../embeddings/oleObject95.bin"/><Relationship Id="rId17" Type="http://schemas.openxmlformats.org/officeDocument/2006/relationships/image" Target="../media/image93.wmf"/><Relationship Id="rId2" Type="http://schemas.openxmlformats.org/officeDocument/2006/relationships/notesSlide" Target="../notesSlides/notesSlide23.xml"/><Relationship Id="rId16" Type="http://schemas.openxmlformats.org/officeDocument/2006/relationships/oleObject" Target="../embeddings/oleObject97.bin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0.wmf"/><Relationship Id="rId11" Type="http://schemas.openxmlformats.org/officeDocument/2006/relationships/image" Target="../media/image85.wmf"/><Relationship Id="rId5" Type="http://schemas.openxmlformats.org/officeDocument/2006/relationships/oleObject" Target="../embeddings/oleObject92.bin"/><Relationship Id="rId15" Type="http://schemas.openxmlformats.org/officeDocument/2006/relationships/image" Target="../media/image92.wmf"/><Relationship Id="rId10" Type="http://schemas.openxmlformats.org/officeDocument/2006/relationships/oleObject" Target="../embeddings/oleObject94.bin"/><Relationship Id="rId4" Type="http://schemas.openxmlformats.org/officeDocument/2006/relationships/image" Target="../media/image89.wmf"/><Relationship Id="rId9" Type="http://schemas.openxmlformats.org/officeDocument/2006/relationships/image" Target="../media/image81.wmf"/><Relationship Id="rId14" Type="http://schemas.openxmlformats.org/officeDocument/2006/relationships/oleObject" Target="../embeddings/oleObject96.bin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6.wmf"/><Relationship Id="rId3" Type="http://schemas.openxmlformats.org/officeDocument/2006/relationships/oleObject" Target="../embeddings/oleObject98.bin"/><Relationship Id="rId7" Type="http://schemas.openxmlformats.org/officeDocument/2006/relationships/oleObject" Target="../embeddings/oleObject100.bin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5.wmf"/><Relationship Id="rId5" Type="http://schemas.openxmlformats.org/officeDocument/2006/relationships/oleObject" Target="../embeddings/oleObject99.bin"/><Relationship Id="rId4" Type="http://schemas.openxmlformats.org/officeDocument/2006/relationships/image" Target="../media/image94.wmf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9.wmf"/><Relationship Id="rId3" Type="http://schemas.openxmlformats.org/officeDocument/2006/relationships/oleObject" Target="../embeddings/oleObject101.bin"/><Relationship Id="rId7" Type="http://schemas.openxmlformats.org/officeDocument/2006/relationships/oleObject" Target="../embeddings/oleObject103.bin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8.wmf"/><Relationship Id="rId5" Type="http://schemas.openxmlformats.org/officeDocument/2006/relationships/oleObject" Target="../embeddings/oleObject102.bin"/><Relationship Id="rId4" Type="http://schemas.openxmlformats.org/officeDocument/2006/relationships/image" Target="../media/image97.wm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4.bin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1.wmf"/><Relationship Id="rId5" Type="http://schemas.openxmlformats.org/officeDocument/2006/relationships/oleObject" Target="../embeddings/oleObject105.bin"/><Relationship Id="rId4" Type="http://schemas.openxmlformats.org/officeDocument/2006/relationships/image" Target="../media/image100.wmf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4.emf"/><Relationship Id="rId3" Type="http://schemas.openxmlformats.org/officeDocument/2006/relationships/oleObject" Target="../embeddings/oleObject106.bin"/><Relationship Id="rId7" Type="http://schemas.openxmlformats.org/officeDocument/2006/relationships/oleObject" Target="../embeddings/oleObject108.bin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3.emf"/><Relationship Id="rId5" Type="http://schemas.openxmlformats.org/officeDocument/2006/relationships/oleObject" Target="../embeddings/oleObject107.bin"/><Relationship Id="rId4" Type="http://schemas.openxmlformats.org/officeDocument/2006/relationships/image" Target="../media/image102.wmf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7.wmf"/><Relationship Id="rId13" Type="http://schemas.openxmlformats.org/officeDocument/2006/relationships/oleObject" Target="../embeddings/oleObject114.bin"/><Relationship Id="rId18" Type="http://schemas.openxmlformats.org/officeDocument/2006/relationships/image" Target="../media/image112.wmf"/><Relationship Id="rId3" Type="http://schemas.openxmlformats.org/officeDocument/2006/relationships/oleObject" Target="../embeddings/oleObject109.bin"/><Relationship Id="rId7" Type="http://schemas.openxmlformats.org/officeDocument/2006/relationships/oleObject" Target="../embeddings/oleObject111.bin"/><Relationship Id="rId12" Type="http://schemas.openxmlformats.org/officeDocument/2006/relationships/image" Target="../media/image109.wmf"/><Relationship Id="rId17" Type="http://schemas.openxmlformats.org/officeDocument/2006/relationships/oleObject" Target="../embeddings/oleObject116.bin"/><Relationship Id="rId2" Type="http://schemas.openxmlformats.org/officeDocument/2006/relationships/notesSlide" Target="../notesSlides/notesSlide28.xml"/><Relationship Id="rId16" Type="http://schemas.openxmlformats.org/officeDocument/2006/relationships/image" Target="../media/image111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6.wmf"/><Relationship Id="rId11" Type="http://schemas.openxmlformats.org/officeDocument/2006/relationships/oleObject" Target="../embeddings/oleObject113.bin"/><Relationship Id="rId5" Type="http://schemas.openxmlformats.org/officeDocument/2006/relationships/oleObject" Target="../embeddings/oleObject110.bin"/><Relationship Id="rId15" Type="http://schemas.openxmlformats.org/officeDocument/2006/relationships/oleObject" Target="../embeddings/oleObject115.bin"/><Relationship Id="rId10" Type="http://schemas.openxmlformats.org/officeDocument/2006/relationships/image" Target="../media/image108.wmf"/><Relationship Id="rId4" Type="http://schemas.openxmlformats.org/officeDocument/2006/relationships/image" Target="../media/image105.wmf"/><Relationship Id="rId9" Type="http://schemas.openxmlformats.org/officeDocument/2006/relationships/oleObject" Target="../embeddings/oleObject112.bin"/><Relationship Id="rId14" Type="http://schemas.openxmlformats.org/officeDocument/2006/relationships/image" Target="../media/image110.wmf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5.wmf"/><Relationship Id="rId3" Type="http://schemas.openxmlformats.org/officeDocument/2006/relationships/oleObject" Target="../embeddings/oleObject117.bin"/><Relationship Id="rId7" Type="http://schemas.openxmlformats.org/officeDocument/2006/relationships/oleObject" Target="../embeddings/oleObject119.bin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4.wmf"/><Relationship Id="rId5" Type="http://schemas.openxmlformats.org/officeDocument/2006/relationships/oleObject" Target="../embeddings/oleObject118.bin"/><Relationship Id="rId4" Type="http://schemas.openxmlformats.org/officeDocument/2006/relationships/image" Target="../media/image113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4.wmf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8.wmf"/><Relationship Id="rId3" Type="http://schemas.openxmlformats.org/officeDocument/2006/relationships/oleObject" Target="../embeddings/oleObject120.bin"/><Relationship Id="rId7" Type="http://schemas.openxmlformats.org/officeDocument/2006/relationships/oleObject" Target="../embeddings/oleObject122.bin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7.wmf"/><Relationship Id="rId5" Type="http://schemas.openxmlformats.org/officeDocument/2006/relationships/oleObject" Target="../embeddings/oleObject121.bin"/><Relationship Id="rId10" Type="http://schemas.openxmlformats.org/officeDocument/2006/relationships/image" Target="../media/image119.wmf"/><Relationship Id="rId4" Type="http://schemas.openxmlformats.org/officeDocument/2006/relationships/image" Target="../media/image116.wmf"/><Relationship Id="rId9" Type="http://schemas.openxmlformats.org/officeDocument/2006/relationships/oleObject" Target="../embeddings/oleObject123.bin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2.wmf"/><Relationship Id="rId3" Type="http://schemas.openxmlformats.org/officeDocument/2006/relationships/oleObject" Target="../embeddings/oleObject124.bin"/><Relationship Id="rId7" Type="http://schemas.openxmlformats.org/officeDocument/2006/relationships/oleObject" Target="../embeddings/oleObject126.bin"/><Relationship Id="rId12" Type="http://schemas.openxmlformats.org/officeDocument/2006/relationships/image" Target="../media/image124.wmf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1.wmf"/><Relationship Id="rId11" Type="http://schemas.openxmlformats.org/officeDocument/2006/relationships/oleObject" Target="../embeddings/oleObject128.bin"/><Relationship Id="rId5" Type="http://schemas.openxmlformats.org/officeDocument/2006/relationships/oleObject" Target="../embeddings/oleObject125.bin"/><Relationship Id="rId10" Type="http://schemas.openxmlformats.org/officeDocument/2006/relationships/image" Target="../media/image123.wmf"/><Relationship Id="rId4" Type="http://schemas.openxmlformats.org/officeDocument/2006/relationships/image" Target="../media/image120.wmf"/><Relationship Id="rId9" Type="http://schemas.openxmlformats.org/officeDocument/2006/relationships/oleObject" Target="../embeddings/oleObject127.bin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7.wmf"/><Relationship Id="rId13" Type="http://schemas.openxmlformats.org/officeDocument/2006/relationships/oleObject" Target="../embeddings/oleObject134.bin"/><Relationship Id="rId3" Type="http://schemas.openxmlformats.org/officeDocument/2006/relationships/oleObject" Target="../embeddings/oleObject129.bin"/><Relationship Id="rId7" Type="http://schemas.openxmlformats.org/officeDocument/2006/relationships/oleObject" Target="../embeddings/oleObject131.bin"/><Relationship Id="rId12" Type="http://schemas.openxmlformats.org/officeDocument/2006/relationships/image" Target="../media/image129.wmf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6.wmf"/><Relationship Id="rId11" Type="http://schemas.openxmlformats.org/officeDocument/2006/relationships/oleObject" Target="../embeddings/oleObject133.bin"/><Relationship Id="rId5" Type="http://schemas.openxmlformats.org/officeDocument/2006/relationships/oleObject" Target="../embeddings/oleObject130.bin"/><Relationship Id="rId10" Type="http://schemas.openxmlformats.org/officeDocument/2006/relationships/image" Target="../media/image128.wmf"/><Relationship Id="rId4" Type="http://schemas.openxmlformats.org/officeDocument/2006/relationships/image" Target="../media/image125.wmf"/><Relationship Id="rId9" Type="http://schemas.openxmlformats.org/officeDocument/2006/relationships/oleObject" Target="../embeddings/oleObject132.bin"/><Relationship Id="rId14" Type="http://schemas.openxmlformats.org/officeDocument/2006/relationships/image" Target="../media/image130.wmf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3.wmf"/><Relationship Id="rId13" Type="http://schemas.openxmlformats.org/officeDocument/2006/relationships/oleObject" Target="../embeddings/oleObject140.bin"/><Relationship Id="rId18" Type="http://schemas.openxmlformats.org/officeDocument/2006/relationships/image" Target="../media/image138.wmf"/><Relationship Id="rId3" Type="http://schemas.openxmlformats.org/officeDocument/2006/relationships/oleObject" Target="../embeddings/oleObject135.bin"/><Relationship Id="rId7" Type="http://schemas.openxmlformats.org/officeDocument/2006/relationships/oleObject" Target="../embeddings/oleObject137.bin"/><Relationship Id="rId12" Type="http://schemas.openxmlformats.org/officeDocument/2006/relationships/image" Target="../media/image135.wmf"/><Relationship Id="rId17" Type="http://schemas.openxmlformats.org/officeDocument/2006/relationships/oleObject" Target="../embeddings/oleObject142.bin"/><Relationship Id="rId2" Type="http://schemas.openxmlformats.org/officeDocument/2006/relationships/notesSlide" Target="../notesSlides/notesSlide33.xml"/><Relationship Id="rId16" Type="http://schemas.openxmlformats.org/officeDocument/2006/relationships/image" Target="../media/image137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2.wmf"/><Relationship Id="rId11" Type="http://schemas.openxmlformats.org/officeDocument/2006/relationships/oleObject" Target="../embeddings/oleObject139.bin"/><Relationship Id="rId5" Type="http://schemas.openxmlformats.org/officeDocument/2006/relationships/oleObject" Target="../embeddings/oleObject136.bin"/><Relationship Id="rId15" Type="http://schemas.openxmlformats.org/officeDocument/2006/relationships/oleObject" Target="../embeddings/oleObject141.bin"/><Relationship Id="rId10" Type="http://schemas.openxmlformats.org/officeDocument/2006/relationships/image" Target="../media/image134.wmf"/><Relationship Id="rId4" Type="http://schemas.openxmlformats.org/officeDocument/2006/relationships/image" Target="../media/image131.wmf"/><Relationship Id="rId9" Type="http://schemas.openxmlformats.org/officeDocument/2006/relationships/oleObject" Target="../embeddings/oleObject138.bin"/><Relationship Id="rId14" Type="http://schemas.openxmlformats.org/officeDocument/2006/relationships/image" Target="../media/image136.wmf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1.wmf"/><Relationship Id="rId13" Type="http://schemas.openxmlformats.org/officeDocument/2006/relationships/oleObject" Target="../embeddings/oleObject148.bin"/><Relationship Id="rId3" Type="http://schemas.openxmlformats.org/officeDocument/2006/relationships/oleObject" Target="../embeddings/oleObject143.bin"/><Relationship Id="rId7" Type="http://schemas.openxmlformats.org/officeDocument/2006/relationships/oleObject" Target="../embeddings/oleObject145.bin"/><Relationship Id="rId12" Type="http://schemas.openxmlformats.org/officeDocument/2006/relationships/image" Target="../media/image143.wmf"/><Relationship Id="rId2" Type="http://schemas.openxmlformats.org/officeDocument/2006/relationships/notesSlide" Target="../notesSlides/notesSlide34.xml"/><Relationship Id="rId16" Type="http://schemas.openxmlformats.org/officeDocument/2006/relationships/image" Target="../media/image145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0.wmf"/><Relationship Id="rId11" Type="http://schemas.openxmlformats.org/officeDocument/2006/relationships/oleObject" Target="../embeddings/oleObject147.bin"/><Relationship Id="rId5" Type="http://schemas.openxmlformats.org/officeDocument/2006/relationships/oleObject" Target="../embeddings/oleObject144.bin"/><Relationship Id="rId15" Type="http://schemas.openxmlformats.org/officeDocument/2006/relationships/oleObject" Target="../embeddings/oleObject149.bin"/><Relationship Id="rId10" Type="http://schemas.openxmlformats.org/officeDocument/2006/relationships/image" Target="../media/image142.wmf"/><Relationship Id="rId4" Type="http://schemas.openxmlformats.org/officeDocument/2006/relationships/image" Target="../media/image139.wmf"/><Relationship Id="rId9" Type="http://schemas.openxmlformats.org/officeDocument/2006/relationships/oleObject" Target="../embeddings/oleObject146.bin"/><Relationship Id="rId14" Type="http://schemas.openxmlformats.org/officeDocument/2006/relationships/image" Target="../media/image144.wmf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8.wmf"/><Relationship Id="rId3" Type="http://schemas.openxmlformats.org/officeDocument/2006/relationships/oleObject" Target="../embeddings/oleObject150.bin"/><Relationship Id="rId7" Type="http://schemas.openxmlformats.org/officeDocument/2006/relationships/oleObject" Target="../embeddings/oleObject152.bin"/><Relationship Id="rId12" Type="http://schemas.openxmlformats.org/officeDocument/2006/relationships/image" Target="../media/image150.wmf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7.wmf"/><Relationship Id="rId11" Type="http://schemas.openxmlformats.org/officeDocument/2006/relationships/oleObject" Target="../embeddings/oleObject154.bin"/><Relationship Id="rId5" Type="http://schemas.openxmlformats.org/officeDocument/2006/relationships/oleObject" Target="../embeddings/oleObject151.bin"/><Relationship Id="rId10" Type="http://schemas.openxmlformats.org/officeDocument/2006/relationships/image" Target="../media/image149.wmf"/><Relationship Id="rId4" Type="http://schemas.openxmlformats.org/officeDocument/2006/relationships/image" Target="../media/image146.wmf"/><Relationship Id="rId9" Type="http://schemas.openxmlformats.org/officeDocument/2006/relationships/oleObject" Target="../embeddings/oleObject153.bin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5.bin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2.wmf"/><Relationship Id="rId5" Type="http://schemas.openxmlformats.org/officeDocument/2006/relationships/oleObject" Target="../embeddings/oleObject156.bin"/><Relationship Id="rId4" Type="http://schemas.openxmlformats.org/officeDocument/2006/relationships/image" Target="../media/image151.wmf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5.wmf"/><Relationship Id="rId3" Type="http://schemas.openxmlformats.org/officeDocument/2006/relationships/oleObject" Target="../embeddings/oleObject157.bin"/><Relationship Id="rId7" Type="http://schemas.openxmlformats.org/officeDocument/2006/relationships/oleObject" Target="../embeddings/oleObject159.bin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4.wmf"/><Relationship Id="rId5" Type="http://schemas.openxmlformats.org/officeDocument/2006/relationships/oleObject" Target="../embeddings/oleObject158.bin"/><Relationship Id="rId10" Type="http://schemas.openxmlformats.org/officeDocument/2006/relationships/image" Target="../media/image156.wmf"/><Relationship Id="rId4" Type="http://schemas.openxmlformats.org/officeDocument/2006/relationships/image" Target="../media/image153.wmf"/><Relationship Id="rId9" Type="http://schemas.openxmlformats.org/officeDocument/2006/relationships/oleObject" Target="../embeddings/oleObject160.bin"/></Relationships>
</file>

<file path=ppt/slides/_rels/slide3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9.wmf"/><Relationship Id="rId13" Type="http://schemas.openxmlformats.org/officeDocument/2006/relationships/oleObject" Target="../embeddings/oleObject166.bin"/><Relationship Id="rId18" Type="http://schemas.openxmlformats.org/officeDocument/2006/relationships/image" Target="../media/image164.wmf"/><Relationship Id="rId3" Type="http://schemas.openxmlformats.org/officeDocument/2006/relationships/oleObject" Target="../embeddings/oleObject161.bin"/><Relationship Id="rId7" Type="http://schemas.openxmlformats.org/officeDocument/2006/relationships/oleObject" Target="../embeddings/oleObject163.bin"/><Relationship Id="rId12" Type="http://schemas.openxmlformats.org/officeDocument/2006/relationships/image" Target="../media/image161.wmf"/><Relationship Id="rId17" Type="http://schemas.openxmlformats.org/officeDocument/2006/relationships/oleObject" Target="../embeddings/oleObject168.bin"/><Relationship Id="rId2" Type="http://schemas.openxmlformats.org/officeDocument/2006/relationships/notesSlide" Target="../notesSlides/notesSlide38.xml"/><Relationship Id="rId16" Type="http://schemas.openxmlformats.org/officeDocument/2006/relationships/image" Target="../media/image163.wmf"/><Relationship Id="rId20" Type="http://schemas.openxmlformats.org/officeDocument/2006/relationships/image" Target="../media/image165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8.wmf"/><Relationship Id="rId11" Type="http://schemas.openxmlformats.org/officeDocument/2006/relationships/oleObject" Target="../embeddings/oleObject165.bin"/><Relationship Id="rId5" Type="http://schemas.openxmlformats.org/officeDocument/2006/relationships/oleObject" Target="../embeddings/oleObject162.bin"/><Relationship Id="rId15" Type="http://schemas.openxmlformats.org/officeDocument/2006/relationships/oleObject" Target="../embeddings/oleObject167.bin"/><Relationship Id="rId10" Type="http://schemas.openxmlformats.org/officeDocument/2006/relationships/image" Target="../media/image160.wmf"/><Relationship Id="rId19" Type="http://schemas.openxmlformats.org/officeDocument/2006/relationships/oleObject" Target="../embeddings/oleObject169.bin"/><Relationship Id="rId4" Type="http://schemas.openxmlformats.org/officeDocument/2006/relationships/image" Target="../media/image157.wmf"/><Relationship Id="rId9" Type="http://schemas.openxmlformats.org/officeDocument/2006/relationships/oleObject" Target="../embeddings/oleObject164.bin"/><Relationship Id="rId14" Type="http://schemas.openxmlformats.org/officeDocument/2006/relationships/image" Target="../media/image162.wmf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0.bin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7.wmf"/><Relationship Id="rId5" Type="http://schemas.openxmlformats.org/officeDocument/2006/relationships/oleObject" Target="../embeddings/oleObject171.bin"/><Relationship Id="rId4" Type="http://schemas.openxmlformats.org/officeDocument/2006/relationships/image" Target="../media/image166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7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1.bin"/><Relationship Id="rId12" Type="http://schemas.openxmlformats.org/officeDocument/2006/relationships/image" Target="../media/image14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wmf"/><Relationship Id="rId11" Type="http://schemas.openxmlformats.org/officeDocument/2006/relationships/oleObject" Target="../embeddings/oleObject13.bin"/><Relationship Id="rId5" Type="http://schemas.openxmlformats.org/officeDocument/2006/relationships/oleObject" Target="../embeddings/oleObject10.bin"/><Relationship Id="rId10" Type="http://schemas.openxmlformats.org/officeDocument/2006/relationships/image" Target="../media/image13.wmf"/><Relationship Id="rId4" Type="http://schemas.openxmlformats.org/officeDocument/2006/relationships/image" Target="../media/image10.wmf"/><Relationship Id="rId9" Type="http://schemas.openxmlformats.org/officeDocument/2006/relationships/oleObject" Target="../embeddings/oleObject12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6.bin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15.bin"/><Relationship Id="rId4" Type="http://schemas.openxmlformats.org/officeDocument/2006/relationships/image" Target="../media/image15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3" Type="http://schemas.openxmlformats.org/officeDocument/2006/relationships/oleObject" Target="../embeddings/oleObject17.bin"/><Relationship Id="rId7" Type="http://schemas.openxmlformats.org/officeDocument/2006/relationships/oleObject" Target="../embeddings/oleObject19.bin"/><Relationship Id="rId12" Type="http://schemas.openxmlformats.org/officeDocument/2006/relationships/image" Target="../media/image21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wmf"/><Relationship Id="rId11" Type="http://schemas.openxmlformats.org/officeDocument/2006/relationships/oleObject" Target="../embeddings/oleObject21.bin"/><Relationship Id="rId5" Type="http://schemas.openxmlformats.org/officeDocument/2006/relationships/oleObject" Target="../embeddings/oleObject18.bin"/><Relationship Id="rId10" Type="http://schemas.openxmlformats.org/officeDocument/2006/relationships/image" Target="../media/image20.wmf"/><Relationship Id="rId4" Type="http://schemas.openxmlformats.org/officeDocument/2006/relationships/image" Target="../media/image17.wmf"/><Relationship Id="rId9" Type="http://schemas.openxmlformats.org/officeDocument/2006/relationships/oleObject" Target="../embeddings/oleObject20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3" Type="http://schemas.openxmlformats.org/officeDocument/2006/relationships/oleObject" Target="../embeddings/oleObject22.bin"/><Relationship Id="rId7" Type="http://schemas.openxmlformats.org/officeDocument/2006/relationships/oleObject" Target="../embeddings/oleObject24.bin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3.wmf"/><Relationship Id="rId5" Type="http://schemas.openxmlformats.org/officeDocument/2006/relationships/oleObject" Target="../embeddings/oleObject23.bin"/><Relationship Id="rId10" Type="http://schemas.openxmlformats.org/officeDocument/2006/relationships/image" Target="../media/image25.wmf"/><Relationship Id="rId4" Type="http://schemas.openxmlformats.org/officeDocument/2006/relationships/image" Target="../media/image22.wmf"/><Relationship Id="rId9" Type="http://schemas.openxmlformats.org/officeDocument/2006/relationships/oleObject" Target="../embeddings/oleObject25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3" Type="http://schemas.openxmlformats.org/officeDocument/2006/relationships/oleObject" Target="../embeddings/oleObject26.bin"/><Relationship Id="rId7" Type="http://schemas.openxmlformats.org/officeDocument/2006/relationships/oleObject" Target="../embeddings/oleObject28.bin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7.wmf"/><Relationship Id="rId5" Type="http://schemas.openxmlformats.org/officeDocument/2006/relationships/oleObject" Target="../embeddings/oleObject27.bin"/><Relationship Id="rId10" Type="http://schemas.openxmlformats.org/officeDocument/2006/relationships/image" Target="../media/image29.wmf"/><Relationship Id="rId4" Type="http://schemas.openxmlformats.org/officeDocument/2006/relationships/image" Target="../media/image26.wmf"/><Relationship Id="rId9" Type="http://schemas.openxmlformats.org/officeDocument/2006/relationships/oleObject" Target="../embeddings/oleObject29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8623FBB-6F9D-43A3-B7F5-10CF2C76C411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1300160" y="4576190"/>
            <a:ext cx="633571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3200" dirty="0">
                <a:solidFill>
                  <a:schemeClr val="bg1"/>
                </a:solidFill>
              </a:rPr>
              <a:t>Asymptotic Series</a:t>
            </a: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3216915" y="635902"/>
            <a:ext cx="2519363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3600" b="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ECE 6382 </a:t>
            </a:r>
          </a:p>
        </p:txBody>
      </p:sp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3017142" y="2140207"/>
            <a:ext cx="266611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 David R. Jackson</a:t>
            </a:r>
          </a:p>
        </p:txBody>
      </p:sp>
      <p:sp>
        <p:nvSpPr>
          <p:cNvPr id="12" name="Text Box 2"/>
          <p:cNvSpPr txBox="1">
            <a:spLocks noChangeArrowheads="1"/>
          </p:cNvSpPr>
          <p:nvPr/>
        </p:nvSpPr>
        <p:spPr bwMode="auto">
          <a:xfrm>
            <a:off x="3523352" y="1559182"/>
            <a:ext cx="153760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 Fall 2023</a:t>
            </a:r>
          </a:p>
        </p:txBody>
      </p:sp>
      <p:sp>
        <p:nvSpPr>
          <p:cNvPr id="14" name="Text Box 6"/>
          <p:cNvSpPr txBox="1">
            <a:spLocks noChangeArrowheads="1"/>
          </p:cNvSpPr>
          <p:nvPr/>
        </p:nvSpPr>
        <p:spPr bwMode="auto">
          <a:xfrm>
            <a:off x="1084456" y="3265801"/>
            <a:ext cx="651351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32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Notes 13</a:t>
            </a:r>
          </a:p>
        </p:txBody>
      </p:sp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01989" y="549919"/>
            <a:ext cx="2935705" cy="21367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1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8623FBB-6F9D-43A3-B7F5-10CF2C76C411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771525" y="37465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b="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Theorem for Asymptotic Series</a:t>
            </a:r>
          </a:p>
        </p:txBody>
      </p:sp>
      <p:graphicFrame>
        <p:nvGraphicFramePr>
          <p:cNvPr id="232456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05337950"/>
              </p:ext>
            </p:extLst>
          </p:nvPr>
        </p:nvGraphicFramePr>
        <p:xfrm>
          <a:off x="2428662" y="3003715"/>
          <a:ext cx="4765675" cy="868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2374900" imgH="431800" progId="Equation.DSMT4">
                  <p:embed/>
                </p:oleObj>
              </mc:Choice>
              <mc:Fallback>
                <p:oleObj name="Equation" r:id="rId3" imgW="2374900" imgH="431800" progId="Equation.DSMT4">
                  <p:embed/>
                  <p:pic>
                    <p:nvPicPr>
                      <p:cNvPr id="0" name="Picture 1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28662" y="3003715"/>
                        <a:ext cx="4765675" cy="868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00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1336018" y="1358440"/>
            <a:ext cx="14173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0" dirty="0">
                <a:solidFill>
                  <a:srgbClr val="FF0000"/>
                </a:solidFill>
              </a:rPr>
              <a:t>Theorem</a:t>
            </a:r>
          </a:p>
        </p:txBody>
      </p:sp>
      <p:graphicFrame>
        <p:nvGraphicFramePr>
          <p:cNvPr id="268295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30633054"/>
              </p:ext>
            </p:extLst>
          </p:nvPr>
        </p:nvGraphicFramePr>
        <p:xfrm>
          <a:off x="2261053" y="2021779"/>
          <a:ext cx="3541033" cy="8805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739900" imgH="431800" progId="Equation.DSMT4">
                  <p:embed/>
                </p:oleObj>
              </mc:Choice>
              <mc:Fallback>
                <p:oleObj name="Equation" r:id="rId5" imgW="1739900" imgH="431800" progId="Equation.DSMT4">
                  <p:embed/>
                  <p:pic>
                    <p:nvPicPr>
                      <p:cNvPr id="0" name="Picture 1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1053" y="2021779"/>
                        <a:ext cx="3541033" cy="88057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1905009" y="2278694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solidFill>
                  <a:schemeClr val="bg1"/>
                </a:solidFill>
              </a:rPr>
              <a:t>If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643754" y="3210279"/>
            <a:ext cx="7104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solidFill>
                  <a:schemeClr val="bg1"/>
                </a:solidFill>
              </a:rPr>
              <a:t>Then</a:t>
            </a: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49854433"/>
              </p:ext>
            </p:extLst>
          </p:nvPr>
        </p:nvGraphicFramePr>
        <p:xfrm>
          <a:off x="2651422" y="5381232"/>
          <a:ext cx="3294471" cy="7554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1993680" imgH="457200" progId="Equation.DSMT4">
                  <p:embed/>
                </p:oleObj>
              </mc:Choice>
              <mc:Fallback>
                <p:oleObj name="Equation" r:id="rId7" imgW="1993680" imgH="457200" progId="Equation.DSMT4">
                  <p:embed/>
                  <p:pic>
                    <p:nvPicPr>
                      <p:cNvPr id="0" name="Picture 1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51422" y="5381232"/>
                        <a:ext cx="3294471" cy="75542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336018" y="4814629"/>
            <a:ext cx="13244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CC00FF"/>
                </a:solidFill>
              </a:rPr>
              <a:t>Example:</a:t>
            </a:r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B5AB6F6B-AEEC-5212-8185-852CE518968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71239970"/>
              </p:ext>
            </p:extLst>
          </p:nvPr>
        </p:nvGraphicFramePr>
        <p:xfrm>
          <a:off x="6899369" y="4064876"/>
          <a:ext cx="1257300" cy="1117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1257120" imgH="1117440" progId="Equation.DSMT4">
                  <p:embed/>
                </p:oleObj>
              </mc:Choice>
              <mc:Fallback>
                <p:oleObj name="Equation" r:id="rId9" imgW="1257120" imgH="11174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6899369" y="4064876"/>
                        <a:ext cx="1257300" cy="1117600"/>
                      </a:xfrm>
                      <a:prstGeom prst="rect">
                        <a:avLst/>
                      </a:prstGeom>
                      <a:ln w="12700">
                        <a:solidFill>
                          <a:schemeClr val="bg2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1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8623FBB-6F9D-43A3-B7F5-10CF2C76C411}" type="slidenum">
              <a:rPr lang="en-US" smtClean="0"/>
              <a:pPr/>
              <a:t>11</a:t>
            </a:fld>
            <a:endParaRPr lang="en-US"/>
          </a:p>
        </p:txBody>
      </p:sp>
      <p:graphicFrame>
        <p:nvGraphicFramePr>
          <p:cNvPr id="232457" name="Object 9"/>
          <p:cNvGraphicFramePr>
            <a:graphicFrameLocks noChangeAspect="1"/>
          </p:cNvGraphicFramePr>
          <p:nvPr/>
        </p:nvGraphicFramePr>
        <p:xfrm>
          <a:off x="964519" y="2940958"/>
          <a:ext cx="3184525" cy="860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600200" imgH="431800" progId="Equation.DSMT4">
                  <p:embed/>
                </p:oleObj>
              </mc:Choice>
              <mc:Fallback>
                <p:oleObj name="Equation" r:id="rId3" imgW="1600200" imgH="431800" progId="Equation.DSMT4">
                  <p:embed/>
                  <p:pic>
                    <p:nvPicPr>
                      <p:cNvPr id="0" name="Picture 18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4519" y="2940958"/>
                        <a:ext cx="3184525" cy="860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00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927522" y="1125233"/>
            <a:ext cx="2249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Proof of theorem</a:t>
            </a:r>
          </a:p>
        </p:txBody>
      </p:sp>
      <p:graphicFrame>
        <p:nvGraphicFramePr>
          <p:cNvPr id="268296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91063558"/>
              </p:ext>
            </p:extLst>
          </p:nvPr>
        </p:nvGraphicFramePr>
        <p:xfrm>
          <a:off x="2617319" y="4098472"/>
          <a:ext cx="3545568" cy="7874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942920" imgH="431640" progId="Equation.DSMT4">
                  <p:embed/>
                </p:oleObj>
              </mc:Choice>
              <mc:Fallback>
                <p:oleObj name="Equation" r:id="rId5" imgW="1942920" imgH="431640" progId="Equation.DSMT4">
                  <p:embed/>
                  <p:pic>
                    <p:nvPicPr>
                      <p:cNvPr id="0" name="Picture 18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17319" y="4098472"/>
                        <a:ext cx="3545568" cy="78741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00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4284359" y="3211286"/>
            <a:ext cx="38908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solidFill>
                  <a:schemeClr val="bg1"/>
                </a:solidFill>
              </a:rPr>
              <a:t>(from definition of asymptotic series)</a:t>
            </a:r>
          </a:p>
        </p:txBody>
      </p:sp>
      <p:sp>
        <p:nvSpPr>
          <p:cNvPr id="24" name="Right Arrow 23"/>
          <p:cNvSpPr/>
          <p:nvPr/>
        </p:nvSpPr>
        <p:spPr bwMode="auto">
          <a:xfrm>
            <a:off x="1894121" y="4354286"/>
            <a:ext cx="424543" cy="283029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bg2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268297" name="Object 9"/>
          <p:cNvGraphicFramePr>
            <a:graphicFrameLocks noChangeAspect="1"/>
          </p:cNvGraphicFramePr>
          <p:nvPr/>
        </p:nvGraphicFramePr>
        <p:xfrm>
          <a:off x="3310845" y="5408386"/>
          <a:ext cx="4803775" cy="796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2603160" imgH="431640" progId="Equation.DSMT4">
                  <p:embed/>
                </p:oleObj>
              </mc:Choice>
              <mc:Fallback>
                <p:oleObj name="Equation" r:id="rId7" imgW="2603160" imgH="431640" progId="Equation.DSMT4">
                  <p:embed/>
                  <p:pic>
                    <p:nvPicPr>
                      <p:cNvPr id="0" name="Picture 19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10845" y="5408386"/>
                        <a:ext cx="4803775" cy="796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00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Right Arrow 24"/>
          <p:cNvSpPr/>
          <p:nvPr/>
        </p:nvSpPr>
        <p:spPr bwMode="auto">
          <a:xfrm>
            <a:off x="2579916" y="5649686"/>
            <a:ext cx="424543" cy="283029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bg2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269319" name="Object 28"/>
          <p:cNvGraphicFramePr>
            <a:graphicFrameLocks noChangeAspect="1"/>
          </p:cNvGraphicFramePr>
          <p:nvPr/>
        </p:nvGraphicFramePr>
        <p:xfrm>
          <a:off x="2619828" y="1626961"/>
          <a:ext cx="3541713" cy="879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1739900" imgH="431800" progId="Equation.DSMT4">
                  <p:embed/>
                </p:oleObj>
              </mc:Choice>
              <mc:Fallback>
                <p:oleObj name="Equation" r:id="rId9" imgW="1739900" imgH="431800" progId="Equation.DSMT4">
                  <p:embed/>
                  <p:pic>
                    <p:nvPicPr>
                      <p:cNvPr id="0" name="Picture 19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19828" y="1626961"/>
                        <a:ext cx="3541713" cy="879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1338943" y="1850572"/>
            <a:ext cx="11112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solidFill>
                  <a:schemeClr val="bg1"/>
                </a:solidFill>
              </a:rPr>
              <a:t>Assume</a:t>
            </a:r>
          </a:p>
        </p:txBody>
      </p:sp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176270" y="37465"/>
            <a:ext cx="8802477" cy="70788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4000" b="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Theorem for Asymptotic Series (cont.)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1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8623FBB-6F9D-43A3-B7F5-10CF2C76C411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771525" y="37465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b="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Summing Asymptotic Series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32744" y="1131194"/>
            <a:ext cx="797922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8925" indent="-288925">
              <a:buFont typeface="Wingdings" pitchFamily="2" charset="2"/>
              <a:buChar char="v"/>
            </a:pPr>
            <a:r>
              <a:rPr lang="en-US" sz="2000" b="0" dirty="0">
                <a:solidFill>
                  <a:schemeClr val="bg1"/>
                </a:solidFill>
              </a:rPr>
              <a:t>One must be careful when summing an asymptotic series, since it may diverge: it is not clear what the optimum number of terms is, for a given value of </a:t>
            </a:r>
            <a:r>
              <a:rPr lang="en-US" sz="2000" b="0" i="1" dirty="0">
                <a:solidFill>
                  <a:schemeClr val="bg1"/>
                </a:solidFill>
                <a:latin typeface="+mn-lt"/>
              </a:rPr>
              <a:t>z</a:t>
            </a:r>
            <a:r>
              <a:rPr lang="en-US" sz="2000" b="0" dirty="0">
                <a:solidFill>
                  <a:schemeClr val="bg1"/>
                </a:solidFill>
              </a:rPr>
              <a:t> </a:t>
            </a:r>
            <a:r>
              <a:rPr lang="en-US" sz="2000" b="0" dirty="0">
                <a:solidFill>
                  <a:schemeClr val="bg1"/>
                </a:solidFill>
                <a:latin typeface="+mn-lt"/>
              </a:rPr>
              <a:t>= </a:t>
            </a:r>
            <a:r>
              <a:rPr lang="en-US" sz="2000" b="0" i="1" dirty="0">
                <a:solidFill>
                  <a:schemeClr val="bg1"/>
                </a:solidFill>
                <a:latin typeface="+mn-lt"/>
              </a:rPr>
              <a:t>z</a:t>
            </a:r>
            <a:r>
              <a:rPr lang="en-US" sz="2000" b="0" baseline="-25000" dirty="0">
                <a:solidFill>
                  <a:schemeClr val="bg1"/>
                </a:solidFill>
                <a:latin typeface="+mn-lt"/>
              </a:rPr>
              <a:t>0</a:t>
            </a:r>
            <a:r>
              <a:rPr lang="en-US" sz="2000" b="0" dirty="0">
                <a:solidFill>
                  <a:schemeClr val="bg1"/>
                </a:solidFill>
              </a:rPr>
              <a:t>.</a:t>
            </a:r>
          </a:p>
        </p:txBody>
      </p:sp>
      <p:graphicFrame>
        <p:nvGraphicFramePr>
          <p:cNvPr id="234503" name="Object 28"/>
          <p:cNvGraphicFramePr>
            <a:graphicFrameLocks noChangeAspect="1"/>
          </p:cNvGraphicFramePr>
          <p:nvPr/>
        </p:nvGraphicFramePr>
        <p:xfrm>
          <a:off x="1868488" y="2511425"/>
          <a:ext cx="5407025" cy="998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2413000" imgH="444500" progId="Equation.DSMT4">
                  <p:embed/>
                </p:oleObj>
              </mc:Choice>
              <mc:Fallback>
                <p:oleObj name="Equation" r:id="rId3" imgW="2413000" imgH="444500" progId="Equation.DSMT4">
                  <p:embed/>
                  <p:pic>
                    <p:nvPicPr>
                      <p:cNvPr id="0" name="Picture 5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68488" y="2511425"/>
                        <a:ext cx="5407025" cy="998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00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794656" y="4016828"/>
            <a:ext cx="31870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bg2"/>
                </a:solidFill>
              </a:rPr>
              <a:t>General “rule of thumb”: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220918" y="4517571"/>
            <a:ext cx="6732933" cy="400110"/>
          </a:xfrm>
          <a:prstGeom prst="rect">
            <a:avLst/>
          </a:prstGeom>
          <a:solidFill>
            <a:srgbClr val="FFFF99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000" b="0" dirty="0">
                <a:solidFill>
                  <a:schemeClr val="bg2"/>
                </a:solidFill>
              </a:rPr>
              <a:t>Pick </a:t>
            </a:r>
            <a:r>
              <a:rPr lang="en-US" sz="2000" b="0" i="1" dirty="0">
                <a:solidFill>
                  <a:schemeClr val="bg2"/>
                </a:solidFill>
                <a:latin typeface="+mn-lt"/>
              </a:rPr>
              <a:t>N</a:t>
            </a:r>
            <a:r>
              <a:rPr lang="en-US" sz="2000" b="0" dirty="0">
                <a:solidFill>
                  <a:schemeClr val="bg2"/>
                </a:solidFill>
              </a:rPr>
              <a:t> so that the </a:t>
            </a:r>
            <a:r>
              <a:rPr lang="en-US" sz="2000" b="0" i="1" dirty="0">
                <a:solidFill>
                  <a:schemeClr val="bg2"/>
                </a:solidFill>
                <a:latin typeface="+mn-lt"/>
              </a:rPr>
              <a:t>N+</a:t>
            </a:r>
            <a:r>
              <a:rPr lang="en-US" sz="2000" b="0" dirty="0">
                <a:solidFill>
                  <a:schemeClr val="bg2"/>
                </a:solidFill>
                <a:latin typeface="+mn-lt"/>
              </a:rPr>
              <a:t>1</a:t>
            </a:r>
            <a:r>
              <a:rPr lang="en-US" sz="2000" b="0" dirty="0">
                <a:solidFill>
                  <a:schemeClr val="bg2"/>
                </a:solidFill>
              </a:rPr>
              <a:t> term in the series is the </a:t>
            </a:r>
            <a:r>
              <a:rPr lang="en-US" sz="2000" b="0" u="sng" dirty="0">
                <a:solidFill>
                  <a:schemeClr val="bg2"/>
                </a:solidFill>
              </a:rPr>
              <a:t>smallest</a:t>
            </a:r>
            <a:r>
              <a:rPr lang="en-US" sz="2000" b="0" dirty="0">
                <a:solidFill>
                  <a:schemeClr val="bg2"/>
                </a:solidFill>
              </a:rPr>
              <a:t>.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952520" y="5099897"/>
            <a:ext cx="26341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0" dirty="0">
                <a:solidFill>
                  <a:schemeClr val="bg1"/>
                </a:solidFill>
              </a:rPr>
              <a:t>(See the example later.)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1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8623FBB-6F9D-43A3-B7F5-10CF2C76C411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251746" y="1313836"/>
            <a:ext cx="8640507" cy="707886"/>
          </a:xfrm>
          <a:prstGeom prst="rect">
            <a:avLst/>
          </a:prstGeom>
          <a:solidFill>
            <a:srgbClr val="CCFFFF"/>
          </a:solidFill>
        </p:spPr>
        <p:txBody>
          <a:bodyPr wrap="none" rtlCol="0">
            <a:spAutoFit/>
          </a:bodyPr>
          <a:lstStyle/>
          <a:p>
            <a:r>
              <a:rPr lang="en-US" sz="2000" b="0" dirty="0">
                <a:solidFill>
                  <a:schemeClr val="bg2"/>
                </a:solidFill>
              </a:rPr>
              <a:t>As </a:t>
            </a:r>
            <a:r>
              <a:rPr lang="en-US" sz="2000" b="0" i="1" dirty="0">
                <a:solidFill>
                  <a:schemeClr val="bg2"/>
                </a:solidFill>
                <a:latin typeface="+mn-lt"/>
              </a:rPr>
              <a:t>x</a:t>
            </a:r>
            <a:r>
              <a:rPr lang="en-US" sz="2000" b="0" dirty="0">
                <a:solidFill>
                  <a:schemeClr val="bg2"/>
                </a:solidFill>
              </a:rPr>
              <a:t> gets </a:t>
            </a:r>
            <a:r>
              <a:rPr lang="en-US" sz="2000" b="0" u="sng" dirty="0">
                <a:solidFill>
                  <a:schemeClr val="bg2"/>
                </a:solidFill>
              </a:rPr>
              <a:t>large</a:t>
            </a:r>
            <a:r>
              <a:rPr lang="en-US" sz="2000" b="0" dirty="0">
                <a:solidFill>
                  <a:schemeClr val="bg2"/>
                </a:solidFill>
              </a:rPr>
              <a:t>, the error in stopping with term </a:t>
            </a:r>
            <a:r>
              <a:rPr lang="en-US" sz="2000" b="0" i="1" dirty="0">
                <a:solidFill>
                  <a:schemeClr val="bg2"/>
                </a:solidFill>
                <a:latin typeface="+mn-lt"/>
              </a:rPr>
              <a:t>N</a:t>
            </a:r>
            <a:r>
              <a:rPr lang="en-US" sz="2000" b="0" dirty="0">
                <a:solidFill>
                  <a:schemeClr val="bg2"/>
                </a:solidFill>
              </a:rPr>
              <a:t> </a:t>
            </a:r>
          </a:p>
          <a:p>
            <a:r>
              <a:rPr lang="en-US" sz="2000" b="0" dirty="0">
                <a:solidFill>
                  <a:schemeClr val="bg2"/>
                </a:solidFill>
              </a:rPr>
              <a:t>is approximately given by the</a:t>
            </a:r>
            <a:r>
              <a:rPr lang="en-US" sz="2000" b="0" i="1" dirty="0">
                <a:solidFill>
                  <a:schemeClr val="bg2"/>
                </a:solidFill>
              </a:rPr>
              <a:t> </a:t>
            </a:r>
            <a:r>
              <a:rPr lang="en-US" sz="2000" b="0" u="sng" dirty="0">
                <a:solidFill>
                  <a:schemeClr val="bg2"/>
                </a:solidFill>
              </a:rPr>
              <a:t>first term that is omitted</a:t>
            </a:r>
            <a:r>
              <a:rPr lang="en-US" sz="2000" b="0" dirty="0">
                <a:solidFill>
                  <a:schemeClr val="bg2"/>
                </a:solidFill>
              </a:rPr>
              <a:t> (i.e., the </a:t>
            </a:r>
            <a:r>
              <a:rPr lang="en-US" sz="2000" b="0" i="1" dirty="0">
                <a:solidFill>
                  <a:schemeClr val="bg2"/>
                </a:solidFill>
                <a:latin typeface="+mn-lt"/>
              </a:rPr>
              <a:t>N</a:t>
            </a:r>
            <a:r>
              <a:rPr lang="en-US" sz="2000" b="0" dirty="0">
                <a:solidFill>
                  <a:schemeClr val="bg2"/>
                </a:solidFill>
                <a:latin typeface="+mn-lt"/>
              </a:rPr>
              <a:t>+1</a:t>
            </a:r>
            <a:r>
              <a:rPr lang="en-US" sz="2000" b="0" dirty="0">
                <a:solidFill>
                  <a:schemeClr val="bg2"/>
                </a:solidFill>
              </a:rPr>
              <a:t> term).</a:t>
            </a:r>
          </a:p>
        </p:txBody>
      </p:sp>
      <p:graphicFrame>
        <p:nvGraphicFramePr>
          <p:cNvPr id="261124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28121408"/>
              </p:ext>
            </p:extLst>
          </p:nvPr>
        </p:nvGraphicFramePr>
        <p:xfrm>
          <a:off x="1812924" y="2759075"/>
          <a:ext cx="2575683" cy="727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523880" imgH="431640" progId="Equation.DSMT4">
                  <p:embed/>
                </p:oleObj>
              </mc:Choice>
              <mc:Fallback>
                <p:oleObj name="Equation" r:id="rId3" imgW="1523880" imgH="431640" progId="Equation.DSMT4">
                  <p:embed/>
                  <p:pic>
                    <p:nvPicPr>
                      <p:cNvPr id="261124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12924" y="2759075"/>
                        <a:ext cx="2575683" cy="727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1127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02059796"/>
              </p:ext>
            </p:extLst>
          </p:nvPr>
        </p:nvGraphicFramePr>
        <p:xfrm>
          <a:off x="2982912" y="4457700"/>
          <a:ext cx="3470085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930320" imgH="431640" progId="Equation.DSMT4">
                  <p:embed/>
                </p:oleObj>
              </mc:Choice>
              <mc:Fallback>
                <p:oleObj name="Equation" r:id="rId5" imgW="1930320" imgH="431640" progId="Equation.DSMT4">
                  <p:embed/>
                  <p:pic>
                    <p:nvPicPr>
                      <p:cNvPr id="261127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2912" y="4457700"/>
                        <a:ext cx="3470085" cy="771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TextBox 25"/>
          <p:cNvSpPr txBox="1"/>
          <p:nvPr/>
        </p:nvSpPr>
        <p:spPr>
          <a:xfrm>
            <a:off x="902865" y="3933833"/>
            <a:ext cx="73548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solidFill>
                  <a:schemeClr val="bg1"/>
                </a:solidFill>
              </a:rPr>
              <a:t>Therefore, we have (separating out the last term from the sum)</a:t>
            </a:r>
          </a:p>
        </p:txBody>
      </p:sp>
      <p:graphicFrame>
        <p:nvGraphicFramePr>
          <p:cNvPr id="261128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6355655"/>
              </p:ext>
            </p:extLst>
          </p:nvPr>
        </p:nvGraphicFramePr>
        <p:xfrm>
          <a:off x="2706688" y="5767388"/>
          <a:ext cx="3487737" cy="731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2171520" imgH="457200" progId="Equation.DSMT4">
                  <p:embed/>
                </p:oleObj>
              </mc:Choice>
              <mc:Fallback>
                <p:oleObj name="Equation" r:id="rId7" imgW="2171520" imgH="457200" progId="Equation.DSMT4">
                  <p:embed/>
                  <p:pic>
                    <p:nvPicPr>
                      <p:cNvPr id="261128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06688" y="5767388"/>
                        <a:ext cx="3487737" cy="731837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" name="TextBox 30"/>
          <p:cNvSpPr txBox="1"/>
          <p:nvPr/>
        </p:nvSpPr>
        <p:spPr>
          <a:xfrm>
            <a:off x="1205985" y="5256839"/>
            <a:ext cx="9973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solidFill>
                  <a:schemeClr val="bg1"/>
                </a:solidFill>
              </a:rPr>
              <a:t>Hence: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09076" y="2312890"/>
            <a:ext cx="20349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solidFill>
                  <a:schemeClr val="bg1"/>
                </a:solidFill>
              </a:rPr>
              <a:t>To see this, use: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709463" y="2927944"/>
            <a:ext cx="36086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0" dirty="0">
                <a:solidFill>
                  <a:schemeClr val="bg1"/>
                </a:solidFill>
              </a:rPr>
              <a:t>(from definition of asymptotic series)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41523" y="848300"/>
            <a:ext cx="34740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“Rule of Thumb” Principle: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054606" y="5077722"/>
            <a:ext cx="1203158" cy="954107"/>
          </a:xfrm>
          <a:prstGeom prst="rect">
            <a:avLst/>
          </a:prstGeom>
          <a:noFill/>
          <a:ln w="19050"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0" dirty="0">
                <a:solidFill>
                  <a:srgbClr val="3333FF"/>
                </a:solidFill>
              </a:rPr>
              <a:t>This is an </a:t>
            </a:r>
            <a:r>
              <a:rPr lang="en-US" sz="1400" b="0" u="sng" dirty="0">
                <a:solidFill>
                  <a:srgbClr val="3333FF"/>
                </a:solidFill>
              </a:rPr>
              <a:t>asymptotic</a:t>
            </a:r>
            <a:r>
              <a:rPr lang="en-US" sz="1400" b="0" dirty="0">
                <a:solidFill>
                  <a:srgbClr val="3333FF"/>
                </a:solidFill>
              </a:rPr>
              <a:t> estimate of the error.</a:t>
            </a:r>
          </a:p>
        </p:txBody>
      </p:sp>
      <p:cxnSp>
        <p:nvCxnSpPr>
          <p:cNvPr id="5" name="Straight Arrow Connector 4"/>
          <p:cNvCxnSpPr/>
          <p:nvPr/>
        </p:nvCxnSpPr>
        <p:spPr bwMode="auto">
          <a:xfrm flipH="1">
            <a:off x="6477090" y="5498828"/>
            <a:ext cx="493295" cy="360947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bg2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4" name="Text Box 2">
            <a:extLst>
              <a:ext uri="{FF2B5EF4-FFF2-40B4-BE49-F238E27FC236}">
                <a16:creationId xmlns:a16="http://schemas.microsoft.com/office/drawing/2014/main" id="{F94734ED-1FE2-00A5-32CE-A5AB7E36B5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1227" y="37465"/>
            <a:ext cx="8745792" cy="70788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4000" b="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Summing Asymptotic Series (cont.)</a:t>
            </a:r>
          </a:p>
        </p:txBody>
      </p:sp>
    </p:spTree>
    <p:extLst>
      <p:ext uri="{BB962C8B-B14F-4D97-AF65-F5344CB8AC3E}">
        <p14:creationId xmlns:p14="http://schemas.microsoft.com/office/powerpoint/2010/main" val="22605446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1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8623FBB-6F9D-43A3-B7F5-10CF2C76C411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771525" y="37465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b="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Generation of Asymptotic Series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870856" y="2569028"/>
            <a:ext cx="4137864" cy="17851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1200"/>
              </a:spcAft>
              <a:buFont typeface="Wingdings" pitchFamily="2" charset="2"/>
              <a:buChar char="v"/>
            </a:pPr>
            <a:r>
              <a:rPr lang="en-US" sz="2000" b="0" dirty="0">
                <a:solidFill>
                  <a:schemeClr val="bg2"/>
                </a:solidFill>
              </a:rPr>
              <a:t> Integration by parts*</a:t>
            </a:r>
          </a:p>
          <a:p>
            <a:pPr>
              <a:spcAft>
                <a:spcPts val="1200"/>
              </a:spcAft>
              <a:buFont typeface="Wingdings" pitchFamily="2" charset="2"/>
              <a:buChar char="v"/>
            </a:pPr>
            <a:r>
              <a:rPr lang="en-US" sz="2000" b="0" dirty="0">
                <a:solidFill>
                  <a:schemeClr val="bg2"/>
                </a:solidFill>
              </a:rPr>
              <a:t> The method of steepest descent</a:t>
            </a:r>
          </a:p>
          <a:p>
            <a:pPr>
              <a:spcAft>
                <a:spcPts val="1200"/>
              </a:spcAft>
              <a:buFont typeface="Wingdings" pitchFamily="2" charset="2"/>
              <a:buChar char="v"/>
            </a:pPr>
            <a:r>
              <a:rPr lang="en-US" sz="2000" b="0" dirty="0">
                <a:solidFill>
                  <a:schemeClr val="bg2"/>
                </a:solidFill>
              </a:rPr>
              <a:t> Watson’s lemma</a:t>
            </a:r>
          </a:p>
          <a:p>
            <a:pPr>
              <a:spcAft>
                <a:spcPts val="1200"/>
              </a:spcAft>
              <a:buFont typeface="Wingdings" pitchFamily="2" charset="2"/>
              <a:buChar char="v"/>
            </a:pPr>
            <a:r>
              <a:rPr lang="en-US" sz="2000" b="0" dirty="0">
                <a:solidFill>
                  <a:schemeClr val="bg2"/>
                </a:solidFill>
              </a:rPr>
              <a:t> Other specialized techniques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78971" y="1338942"/>
            <a:ext cx="797922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>
                <a:solidFill>
                  <a:schemeClr val="bg1"/>
                </a:solidFill>
              </a:rPr>
              <a:t>Various method can be used to generate an asymptotic series expansion of a function: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961148" y="5245768"/>
            <a:ext cx="49125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0" dirty="0">
                <a:solidFill>
                  <a:schemeClr val="bg2"/>
                </a:solidFill>
              </a:rPr>
              <a:t>* This method is discussed in this set of notes.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1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8623FBB-6F9D-43A3-B7F5-10CF2C76C411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771525" y="37465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b="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Example</a:t>
            </a:r>
          </a:p>
        </p:txBody>
      </p:sp>
      <p:graphicFrame>
        <p:nvGraphicFramePr>
          <p:cNvPr id="23552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12303460"/>
              </p:ext>
            </p:extLst>
          </p:nvPr>
        </p:nvGraphicFramePr>
        <p:xfrm>
          <a:off x="1511300" y="1374775"/>
          <a:ext cx="5965825" cy="909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2997000" imgH="457200" progId="Equation.DSMT4">
                  <p:embed/>
                </p:oleObj>
              </mc:Choice>
              <mc:Fallback>
                <p:oleObj name="Equation" r:id="rId3" imgW="2997000" imgH="457200" progId="Equation.DSMT4">
                  <p:embed/>
                  <p:pic>
                    <p:nvPicPr>
                      <p:cNvPr id="0" name="Picture 37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11300" y="1374775"/>
                        <a:ext cx="5965825" cy="909638"/>
                      </a:xfrm>
                      <a:prstGeom prst="rect">
                        <a:avLst/>
                      </a:prstGeom>
                      <a:solidFill>
                        <a:srgbClr val="FFCC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47910" y="819152"/>
            <a:ext cx="538160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solidFill>
                  <a:srgbClr val="CC00FF"/>
                </a:solidFill>
              </a:rPr>
              <a:t>The exponential integral function (of order 1):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387289" y="5638035"/>
            <a:ext cx="68451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2"/>
                </a:solidFill>
              </a:rPr>
              <a:t>Note:</a:t>
            </a:r>
            <a:r>
              <a:rPr lang="en-US" sz="1600" b="0" dirty="0">
                <a:solidFill>
                  <a:schemeClr val="bg2"/>
                </a:solidFill>
              </a:rPr>
              <a:t> </a:t>
            </a:r>
            <a:r>
              <a:rPr lang="en-US" sz="1600" b="0" i="1" dirty="0">
                <a:solidFill>
                  <a:schemeClr val="bg2"/>
                </a:solidFill>
                <a:latin typeface="+mn-lt"/>
              </a:rPr>
              <a:t>E</a:t>
            </a:r>
            <a:r>
              <a:rPr lang="en-US" sz="1600" b="0" baseline="-25000" dirty="0">
                <a:solidFill>
                  <a:schemeClr val="bg2"/>
                </a:solidFill>
                <a:latin typeface="+mn-lt"/>
              </a:rPr>
              <a:t>1</a:t>
            </a:r>
            <a:r>
              <a:rPr lang="en-US" sz="1600" b="0" dirty="0">
                <a:solidFill>
                  <a:schemeClr val="bg2"/>
                </a:solidFill>
                <a:latin typeface="+mn-lt"/>
              </a:rPr>
              <a:t> (</a:t>
            </a:r>
            <a:r>
              <a:rPr lang="en-US" sz="1600" b="0" i="1" dirty="0">
                <a:solidFill>
                  <a:schemeClr val="bg2"/>
                </a:solidFill>
                <a:latin typeface="+mn-lt"/>
              </a:rPr>
              <a:t>z</a:t>
            </a:r>
            <a:r>
              <a:rPr lang="en-US" sz="1600" b="0" dirty="0">
                <a:solidFill>
                  <a:schemeClr val="bg2"/>
                </a:solidFill>
                <a:latin typeface="+mn-lt"/>
              </a:rPr>
              <a:t>)</a:t>
            </a:r>
            <a:r>
              <a:rPr lang="en-US" sz="1600" b="0" dirty="0">
                <a:solidFill>
                  <a:schemeClr val="bg2"/>
                </a:solidFill>
              </a:rPr>
              <a:t> is discontinuous (by </a:t>
            </a:r>
            <a:r>
              <a:rPr lang="en-US" sz="1600" b="0" dirty="0">
                <a:solidFill>
                  <a:schemeClr val="bg2"/>
                </a:solidFill>
                <a:latin typeface="+mn-lt"/>
              </a:rPr>
              <a:t>2</a:t>
            </a:r>
            <a:r>
              <a:rPr lang="en-US" sz="1600" b="0" i="1" dirty="0">
                <a:solidFill>
                  <a:schemeClr val="bg2"/>
                </a:solidFill>
                <a:latin typeface="+mn-lt"/>
                <a:sym typeface="Symbol"/>
              </a:rPr>
              <a:t>i</a:t>
            </a:r>
            <a:r>
              <a:rPr lang="en-US" sz="1600" b="0" dirty="0">
                <a:solidFill>
                  <a:schemeClr val="bg2"/>
                </a:solidFill>
                <a:sym typeface="Symbol"/>
              </a:rPr>
              <a:t>) </a:t>
            </a:r>
            <a:r>
              <a:rPr lang="en-US" sz="1600" b="0" dirty="0">
                <a:solidFill>
                  <a:schemeClr val="bg2"/>
                </a:solidFill>
              </a:rPr>
              <a:t>across the negative real axis:</a:t>
            </a:r>
          </a:p>
        </p:txBody>
      </p:sp>
      <p:grpSp>
        <p:nvGrpSpPr>
          <p:cNvPr id="42" name="Group 41"/>
          <p:cNvGrpSpPr/>
          <p:nvPr/>
        </p:nvGrpSpPr>
        <p:grpSpPr>
          <a:xfrm>
            <a:off x="54424" y="2572148"/>
            <a:ext cx="4550663" cy="2768081"/>
            <a:chOff x="54424" y="2742748"/>
            <a:chExt cx="4550663" cy="2768081"/>
          </a:xfrm>
        </p:grpSpPr>
        <p:cxnSp>
          <p:nvCxnSpPr>
            <p:cNvPr id="235539" name="AutoShape 19"/>
            <p:cNvCxnSpPr>
              <a:cxnSpLocks noChangeShapeType="1"/>
            </p:cNvCxnSpPr>
            <p:nvPr/>
          </p:nvCxnSpPr>
          <p:spPr bwMode="auto">
            <a:xfrm>
              <a:off x="1840362" y="3195179"/>
              <a:ext cx="0" cy="231565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35540" name="AutoShape 20"/>
            <p:cNvCxnSpPr>
              <a:cxnSpLocks noChangeShapeType="1"/>
            </p:cNvCxnSpPr>
            <p:nvPr/>
          </p:nvCxnSpPr>
          <p:spPr bwMode="auto">
            <a:xfrm flipH="1">
              <a:off x="54424" y="4519154"/>
              <a:ext cx="3849688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sp>
          <p:nvSpPr>
            <p:cNvPr id="235541" name="Text Box 21"/>
            <p:cNvSpPr txBox="1">
              <a:spLocks noChangeArrowheads="1"/>
            </p:cNvSpPr>
            <p:nvPr/>
          </p:nvSpPr>
          <p:spPr bwMode="auto">
            <a:xfrm>
              <a:off x="1586362" y="4363579"/>
              <a:ext cx="512762" cy="3381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1" i="0" u="none" strike="noStrike" cap="none" normalizeH="0" baseline="0" dirty="0">
                  <a:ln>
                    <a:noFill/>
                  </a:ln>
                  <a:solidFill>
                    <a:srgbClr val="FF0000"/>
                  </a:solidFill>
                  <a:effectLst/>
                  <a:latin typeface="Arial" pitchFamily="34" charset="0"/>
                  <a:cs typeface="Arial" pitchFamily="34" charset="0"/>
                </a:rPr>
                <a:t>X</a:t>
              </a:r>
              <a:endParaRPr kumimoji="0" lang="en-US" sz="18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5544" name="Freeform 24"/>
            <p:cNvSpPr>
              <a:spLocks/>
            </p:cNvSpPr>
            <p:nvPr/>
          </p:nvSpPr>
          <p:spPr bwMode="auto">
            <a:xfrm>
              <a:off x="535437" y="3815891"/>
              <a:ext cx="3005137" cy="446088"/>
            </a:xfrm>
            <a:custGeom>
              <a:avLst/>
              <a:gdLst/>
              <a:ahLst/>
              <a:cxnLst>
                <a:cxn ang="0">
                  <a:pos x="0" y="300"/>
                </a:cxn>
                <a:cxn ang="0">
                  <a:pos x="330" y="180"/>
                </a:cxn>
                <a:cxn ang="0">
                  <a:pos x="975" y="45"/>
                </a:cxn>
                <a:cxn ang="0">
                  <a:pos x="1515" y="0"/>
                </a:cxn>
                <a:cxn ang="0">
                  <a:pos x="2040" y="45"/>
                </a:cxn>
                <a:cxn ang="0">
                  <a:pos x="2595" y="270"/>
                </a:cxn>
                <a:cxn ang="0">
                  <a:pos x="3120" y="510"/>
                </a:cxn>
                <a:cxn ang="0">
                  <a:pos x="3630" y="570"/>
                </a:cxn>
                <a:cxn ang="0">
                  <a:pos x="4215" y="570"/>
                </a:cxn>
              </a:cxnLst>
              <a:rect l="0" t="0" r="r" b="b"/>
              <a:pathLst>
                <a:path w="4215" h="580">
                  <a:moveTo>
                    <a:pt x="0" y="300"/>
                  </a:moveTo>
                  <a:cubicBezTo>
                    <a:pt x="84" y="260"/>
                    <a:pt x="168" y="222"/>
                    <a:pt x="330" y="180"/>
                  </a:cubicBezTo>
                  <a:cubicBezTo>
                    <a:pt x="492" y="138"/>
                    <a:pt x="778" y="75"/>
                    <a:pt x="975" y="45"/>
                  </a:cubicBezTo>
                  <a:cubicBezTo>
                    <a:pt x="1172" y="15"/>
                    <a:pt x="1338" y="0"/>
                    <a:pt x="1515" y="0"/>
                  </a:cubicBezTo>
                  <a:cubicBezTo>
                    <a:pt x="1692" y="0"/>
                    <a:pt x="1860" y="0"/>
                    <a:pt x="2040" y="45"/>
                  </a:cubicBezTo>
                  <a:cubicBezTo>
                    <a:pt x="2220" y="90"/>
                    <a:pt x="2415" y="193"/>
                    <a:pt x="2595" y="270"/>
                  </a:cubicBezTo>
                  <a:cubicBezTo>
                    <a:pt x="2775" y="347"/>
                    <a:pt x="2947" y="460"/>
                    <a:pt x="3120" y="510"/>
                  </a:cubicBezTo>
                  <a:cubicBezTo>
                    <a:pt x="3293" y="560"/>
                    <a:pt x="3448" y="560"/>
                    <a:pt x="3630" y="570"/>
                  </a:cubicBezTo>
                  <a:cubicBezTo>
                    <a:pt x="3812" y="580"/>
                    <a:pt x="4093" y="570"/>
                    <a:pt x="4215" y="570"/>
                  </a:cubicBez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2"/>
                </a:solidFill>
              </a:endParaRPr>
            </a:p>
          </p:txBody>
        </p:sp>
        <p:cxnSp>
          <p:nvCxnSpPr>
            <p:cNvPr id="235545" name="AutoShape 25"/>
            <p:cNvCxnSpPr>
              <a:cxnSpLocks noChangeShapeType="1"/>
            </p:cNvCxnSpPr>
            <p:nvPr/>
          </p:nvCxnSpPr>
          <p:spPr bwMode="auto">
            <a:xfrm>
              <a:off x="2267399" y="3966704"/>
              <a:ext cx="171450" cy="80962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lg" len="med"/>
            </a:ln>
          </p:spPr>
        </p:cxnSp>
        <p:sp>
          <p:nvSpPr>
            <p:cNvPr id="235546" name="Freeform 26"/>
            <p:cNvSpPr>
              <a:spLocks/>
            </p:cNvSpPr>
            <p:nvPr/>
          </p:nvSpPr>
          <p:spPr bwMode="auto">
            <a:xfrm flipV="1">
              <a:off x="556074" y="4657266"/>
              <a:ext cx="3006725" cy="444500"/>
            </a:xfrm>
            <a:custGeom>
              <a:avLst/>
              <a:gdLst/>
              <a:ahLst/>
              <a:cxnLst>
                <a:cxn ang="0">
                  <a:pos x="0" y="300"/>
                </a:cxn>
                <a:cxn ang="0">
                  <a:pos x="330" y="180"/>
                </a:cxn>
                <a:cxn ang="0">
                  <a:pos x="975" y="45"/>
                </a:cxn>
                <a:cxn ang="0">
                  <a:pos x="1515" y="0"/>
                </a:cxn>
                <a:cxn ang="0">
                  <a:pos x="2040" y="45"/>
                </a:cxn>
                <a:cxn ang="0">
                  <a:pos x="2595" y="270"/>
                </a:cxn>
                <a:cxn ang="0">
                  <a:pos x="3120" y="510"/>
                </a:cxn>
                <a:cxn ang="0">
                  <a:pos x="3630" y="570"/>
                </a:cxn>
                <a:cxn ang="0">
                  <a:pos x="4215" y="570"/>
                </a:cxn>
              </a:cxnLst>
              <a:rect l="0" t="0" r="r" b="b"/>
              <a:pathLst>
                <a:path w="4215" h="580">
                  <a:moveTo>
                    <a:pt x="0" y="300"/>
                  </a:moveTo>
                  <a:cubicBezTo>
                    <a:pt x="84" y="260"/>
                    <a:pt x="168" y="222"/>
                    <a:pt x="330" y="180"/>
                  </a:cubicBezTo>
                  <a:cubicBezTo>
                    <a:pt x="492" y="138"/>
                    <a:pt x="778" y="75"/>
                    <a:pt x="975" y="45"/>
                  </a:cubicBezTo>
                  <a:cubicBezTo>
                    <a:pt x="1172" y="15"/>
                    <a:pt x="1338" y="0"/>
                    <a:pt x="1515" y="0"/>
                  </a:cubicBezTo>
                  <a:cubicBezTo>
                    <a:pt x="1692" y="0"/>
                    <a:pt x="1860" y="0"/>
                    <a:pt x="2040" y="45"/>
                  </a:cubicBezTo>
                  <a:cubicBezTo>
                    <a:pt x="2220" y="90"/>
                    <a:pt x="2415" y="193"/>
                    <a:pt x="2595" y="270"/>
                  </a:cubicBezTo>
                  <a:cubicBezTo>
                    <a:pt x="2775" y="347"/>
                    <a:pt x="2947" y="460"/>
                    <a:pt x="3120" y="510"/>
                  </a:cubicBezTo>
                  <a:cubicBezTo>
                    <a:pt x="3293" y="560"/>
                    <a:pt x="3448" y="560"/>
                    <a:pt x="3630" y="570"/>
                  </a:cubicBezTo>
                  <a:cubicBezTo>
                    <a:pt x="3812" y="580"/>
                    <a:pt x="4093" y="570"/>
                    <a:pt x="4215" y="570"/>
                  </a:cubicBez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2"/>
                </a:solidFill>
              </a:endParaRPr>
            </a:p>
          </p:txBody>
        </p:sp>
        <p:cxnSp>
          <p:nvCxnSpPr>
            <p:cNvPr id="235547" name="AutoShape 27"/>
            <p:cNvCxnSpPr>
              <a:cxnSpLocks noChangeShapeType="1"/>
            </p:cNvCxnSpPr>
            <p:nvPr/>
          </p:nvCxnSpPr>
          <p:spPr bwMode="auto">
            <a:xfrm flipV="1">
              <a:off x="2332487" y="4852529"/>
              <a:ext cx="169862" cy="80962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lg" len="med"/>
            </a:ln>
          </p:spPr>
        </p:cxnSp>
        <p:sp>
          <p:nvSpPr>
            <p:cNvPr id="235548" name="Oval 28"/>
            <p:cNvSpPr>
              <a:spLocks noChangeArrowheads="1"/>
            </p:cNvSpPr>
            <p:nvPr/>
          </p:nvSpPr>
          <p:spPr bwMode="auto">
            <a:xfrm>
              <a:off x="438599" y="4023854"/>
              <a:ext cx="107950" cy="115887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2"/>
                </a:solidFill>
              </a:endParaRPr>
            </a:p>
          </p:txBody>
        </p:sp>
        <p:sp>
          <p:nvSpPr>
            <p:cNvPr id="235549" name="Oval 29"/>
            <p:cNvSpPr>
              <a:spLocks noChangeArrowheads="1"/>
            </p:cNvSpPr>
            <p:nvPr/>
          </p:nvSpPr>
          <p:spPr bwMode="auto">
            <a:xfrm>
              <a:off x="460824" y="4795379"/>
              <a:ext cx="106363" cy="114300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2"/>
                </a:solidFill>
              </a:endParaRPr>
            </a:p>
          </p:txBody>
        </p:sp>
        <p:cxnSp>
          <p:nvCxnSpPr>
            <p:cNvPr id="38" name="Straight Connector 37"/>
            <p:cNvCxnSpPr/>
            <p:nvPr/>
          </p:nvCxnSpPr>
          <p:spPr bwMode="auto">
            <a:xfrm>
              <a:off x="2264224" y="4506679"/>
              <a:ext cx="1273629" cy="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40" name="Oval 28"/>
            <p:cNvSpPr>
              <a:spLocks noChangeArrowheads="1"/>
            </p:cNvSpPr>
            <p:nvPr/>
          </p:nvSpPr>
          <p:spPr bwMode="auto">
            <a:xfrm>
              <a:off x="2202084" y="4448398"/>
              <a:ext cx="107950" cy="115887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2"/>
                </a:solidFill>
              </a:endParaRPr>
            </a:p>
          </p:txBody>
        </p:sp>
        <p:cxnSp>
          <p:nvCxnSpPr>
            <p:cNvPr id="41" name="AutoShape 25"/>
            <p:cNvCxnSpPr>
              <a:cxnSpLocks noChangeShapeType="1"/>
            </p:cNvCxnSpPr>
            <p:nvPr/>
          </p:nvCxnSpPr>
          <p:spPr bwMode="auto">
            <a:xfrm>
              <a:off x="2721425" y="4506680"/>
              <a:ext cx="283028" cy="10884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lg" len="med"/>
            </a:ln>
          </p:spPr>
        </p:cxnSp>
        <p:graphicFrame>
          <p:nvGraphicFramePr>
            <p:cNvPr id="235523" name="Object 3"/>
            <p:cNvGraphicFramePr>
              <a:graphicFrameLocks noChangeAspect="1"/>
            </p:cNvGraphicFramePr>
            <p:nvPr/>
          </p:nvGraphicFramePr>
          <p:xfrm>
            <a:off x="3961518" y="4321627"/>
            <a:ext cx="643569" cy="40333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5" imgW="406048" imgH="253780" progId="Equation.DSMT4">
                    <p:embed/>
                  </p:oleObj>
                </mc:Choice>
                <mc:Fallback>
                  <p:oleObj name="Equation" r:id="rId5" imgW="406048" imgH="253780" progId="Equation.DSMT4">
                    <p:embed/>
                    <p:pic>
                      <p:nvPicPr>
                        <p:cNvPr id="0" name="Picture 37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961518" y="4321627"/>
                          <a:ext cx="643569" cy="40333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00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35524" name="Object 4"/>
            <p:cNvGraphicFramePr>
              <a:graphicFrameLocks noChangeAspect="1"/>
            </p:cNvGraphicFramePr>
            <p:nvPr/>
          </p:nvGraphicFramePr>
          <p:xfrm>
            <a:off x="1544184" y="2742748"/>
            <a:ext cx="644525" cy="4032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7" imgW="406048" imgH="253780" progId="Equation.DSMT4">
                    <p:embed/>
                  </p:oleObj>
                </mc:Choice>
                <mc:Fallback>
                  <p:oleObj name="Equation" r:id="rId7" imgW="406048" imgH="253780" progId="Equation.DSMT4">
                    <p:embed/>
                    <p:pic>
                      <p:nvPicPr>
                        <p:cNvPr id="0" name="Picture 37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44184" y="2742748"/>
                          <a:ext cx="644525" cy="4032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00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35525" name="Object 5"/>
            <p:cNvGraphicFramePr>
              <a:graphicFrameLocks noChangeAspect="1"/>
            </p:cNvGraphicFramePr>
            <p:nvPr/>
          </p:nvGraphicFramePr>
          <p:xfrm>
            <a:off x="252414" y="3767592"/>
            <a:ext cx="180975" cy="2016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9" imgW="114102" imgH="126780" progId="Equation.DSMT4">
                    <p:embed/>
                  </p:oleObj>
                </mc:Choice>
                <mc:Fallback>
                  <p:oleObj name="Equation" r:id="rId9" imgW="114102" imgH="126780" progId="Equation.DSMT4">
                    <p:embed/>
                    <p:pic>
                      <p:nvPicPr>
                        <p:cNvPr id="0" name="Picture 37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2414" y="3767592"/>
                          <a:ext cx="180975" cy="20161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00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35526" name="Object 6"/>
            <p:cNvGraphicFramePr>
              <a:graphicFrameLocks noChangeAspect="1"/>
            </p:cNvGraphicFramePr>
            <p:nvPr/>
          </p:nvGraphicFramePr>
          <p:xfrm>
            <a:off x="231321" y="4899253"/>
            <a:ext cx="180975" cy="2016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1" imgW="114102" imgH="126780" progId="Equation.DSMT4">
                    <p:embed/>
                  </p:oleObj>
                </mc:Choice>
                <mc:Fallback>
                  <p:oleObj name="Equation" r:id="rId11" imgW="114102" imgH="126780" progId="Equation.DSMT4">
                    <p:embed/>
                    <p:pic>
                      <p:nvPicPr>
                        <p:cNvPr id="0" name="Picture 37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1321" y="4899253"/>
                          <a:ext cx="180975" cy="20161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00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35527" name="Object 7"/>
            <p:cNvGraphicFramePr>
              <a:graphicFrameLocks noChangeAspect="1"/>
            </p:cNvGraphicFramePr>
            <p:nvPr/>
          </p:nvGraphicFramePr>
          <p:xfrm>
            <a:off x="2256065" y="4169909"/>
            <a:ext cx="180975" cy="2016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2" imgW="114102" imgH="126780" progId="Equation.DSMT4">
                    <p:embed/>
                  </p:oleObj>
                </mc:Choice>
                <mc:Fallback>
                  <p:oleObj name="Equation" r:id="rId12" imgW="114102" imgH="126780" progId="Equation.DSMT4">
                    <p:embed/>
                    <p:pic>
                      <p:nvPicPr>
                        <p:cNvPr id="0" name="Picture 37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56065" y="4169909"/>
                          <a:ext cx="180975" cy="20161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00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46" name="Group 45"/>
          <p:cNvGrpSpPr/>
          <p:nvPr/>
        </p:nvGrpSpPr>
        <p:grpSpPr>
          <a:xfrm>
            <a:off x="5224015" y="3040865"/>
            <a:ext cx="3667571" cy="2286796"/>
            <a:chOff x="5159839" y="3224033"/>
            <a:chExt cx="3667571" cy="2286796"/>
          </a:xfrm>
        </p:grpSpPr>
        <p:sp>
          <p:nvSpPr>
            <p:cNvPr id="47" name="Text Box 17"/>
            <p:cNvSpPr txBox="1">
              <a:spLocks noChangeArrowheads="1"/>
            </p:cNvSpPr>
            <p:nvPr/>
          </p:nvSpPr>
          <p:spPr bwMode="auto">
            <a:xfrm>
              <a:off x="5419514" y="3712022"/>
              <a:ext cx="460375" cy="425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>
                <a:ln>
                  <a:noFill/>
                </a:ln>
                <a:solidFill>
                  <a:schemeClr val="bg2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8" name="Text Box 18"/>
            <p:cNvSpPr txBox="1">
              <a:spLocks noChangeArrowheads="1"/>
            </p:cNvSpPr>
            <p:nvPr/>
          </p:nvSpPr>
          <p:spPr bwMode="auto">
            <a:xfrm>
              <a:off x="5392073" y="4024988"/>
              <a:ext cx="1280861" cy="425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u="none" strike="noStrike" cap="none" normalizeH="0" baseline="0" dirty="0">
                  <a:ln>
                    <a:noFill/>
                  </a:ln>
                  <a:solidFill>
                    <a:schemeClr val="bg2"/>
                  </a:solidFill>
                  <a:effectLst/>
                  <a:latin typeface="+mj-lt"/>
                  <a:cs typeface="Arial" pitchFamily="34" charset="0"/>
                </a:rPr>
                <a:t>Branch cut</a:t>
              </a:r>
            </a:p>
          </p:txBody>
        </p:sp>
        <p:cxnSp>
          <p:nvCxnSpPr>
            <p:cNvPr id="49" name="AutoShape 19"/>
            <p:cNvCxnSpPr>
              <a:cxnSpLocks noChangeShapeType="1"/>
            </p:cNvCxnSpPr>
            <p:nvPr/>
          </p:nvCxnSpPr>
          <p:spPr bwMode="auto">
            <a:xfrm>
              <a:off x="7032865" y="3712022"/>
              <a:ext cx="0" cy="1798807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50" name="AutoShape 20"/>
            <p:cNvCxnSpPr>
              <a:cxnSpLocks noChangeShapeType="1"/>
            </p:cNvCxnSpPr>
            <p:nvPr/>
          </p:nvCxnSpPr>
          <p:spPr bwMode="auto">
            <a:xfrm flipH="1">
              <a:off x="5159839" y="4551810"/>
              <a:ext cx="2862944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sp>
          <p:nvSpPr>
            <p:cNvPr id="59" name="Oval 29"/>
            <p:cNvSpPr>
              <a:spLocks noChangeArrowheads="1"/>
            </p:cNvSpPr>
            <p:nvPr/>
          </p:nvSpPr>
          <p:spPr bwMode="auto">
            <a:xfrm>
              <a:off x="6981387" y="4490578"/>
              <a:ext cx="106363" cy="114300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2"/>
                </a:solidFill>
              </a:endParaRPr>
            </a:p>
          </p:txBody>
        </p:sp>
        <p:sp>
          <p:nvSpPr>
            <p:cNvPr id="65" name="Freeform 10"/>
            <p:cNvSpPr>
              <a:spLocks/>
            </p:cNvSpPr>
            <p:nvPr/>
          </p:nvSpPr>
          <p:spPr bwMode="auto">
            <a:xfrm rot="16200000" flipH="1">
              <a:off x="6522534" y="4083385"/>
              <a:ext cx="42863" cy="904875"/>
            </a:xfrm>
            <a:custGeom>
              <a:avLst/>
              <a:gdLst>
                <a:gd name="T0" fmla="*/ 2147483647 w 429"/>
                <a:gd name="T1" fmla="*/ 0 h 2254"/>
                <a:gd name="T2" fmla="*/ 2147483647 w 429"/>
                <a:gd name="T3" fmla="*/ 2147483647 h 2254"/>
                <a:gd name="T4" fmla="*/ 2147483647 w 429"/>
                <a:gd name="T5" fmla="*/ 2147483647 h 2254"/>
                <a:gd name="T6" fmla="*/ 2147483647 w 429"/>
                <a:gd name="T7" fmla="*/ 2147483647 h 2254"/>
                <a:gd name="T8" fmla="*/ 2147483647 w 429"/>
                <a:gd name="T9" fmla="*/ 2147483647 h 2254"/>
                <a:gd name="T10" fmla="*/ 2147483647 w 429"/>
                <a:gd name="T11" fmla="*/ 2147483647 h 2254"/>
                <a:gd name="T12" fmla="*/ 2147483647 w 429"/>
                <a:gd name="T13" fmla="*/ 2147483647 h 2254"/>
                <a:gd name="T14" fmla="*/ 2147483647 w 429"/>
                <a:gd name="T15" fmla="*/ 2147483647 h 2254"/>
                <a:gd name="T16" fmla="*/ 2147483647 w 429"/>
                <a:gd name="T17" fmla="*/ 2147483647 h 225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429"/>
                <a:gd name="T28" fmla="*/ 0 h 2254"/>
                <a:gd name="T29" fmla="*/ 429 w 429"/>
                <a:gd name="T30" fmla="*/ 2254 h 225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429" h="2254">
                  <a:moveTo>
                    <a:pt x="310" y="0"/>
                  </a:moveTo>
                  <a:cubicBezTo>
                    <a:pt x="176" y="73"/>
                    <a:pt x="43" y="147"/>
                    <a:pt x="62" y="220"/>
                  </a:cubicBezTo>
                  <a:cubicBezTo>
                    <a:pt x="81" y="293"/>
                    <a:pt x="419" y="346"/>
                    <a:pt x="424" y="441"/>
                  </a:cubicBezTo>
                  <a:cubicBezTo>
                    <a:pt x="429" y="536"/>
                    <a:pt x="95" y="669"/>
                    <a:pt x="90" y="789"/>
                  </a:cubicBezTo>
                  <a:cubicBezTo>
                    <a:pt x="85" y="909"/>
                    <a:pt x="407" y="1050"/>
                    <a:pt x="396" y="1159"/>
                  </a:cubicBezTo>
                  <a:cubicBezTo>
                    <a:pt x="385" y="1268"/>
                    <a:pt x="31" y="1352"/>
                    <a:pt x="26" y="1444"/>
                  </a:cubicBezTo>
                  <a:cubicBezTo>
                    <a:pt x="21" y="1536"/>
                    <a:pt x="367" y="1637"/>
                    <a:pt x="367" y="1714"/>
                  </a:cubicBezTo>
                  <a:cubicBezTo>
                    <a:pt x="367" y="1791"/>
                    <a:pt x="52" y="1816"/>
                    <a:pt x="26" y="1906"/>
                  </a:cubicBezTo>
                  <a:cubicBezTo>
                    <a:pt x="0" y="1996"/>
                    <a:pt x="105" y="2125"/>
                    <a:pt x="211" y="2254"/>
                  </a:cubicBezTo>
                </a:path>
              </a:pathLst>
            </a:custGeom>
            <a:noFill/>
            <a:ln w="28575" cap="flat" cmpd="sng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6" name="Freeform 10"/>
            <p:cNvSpPr>
              <a:spLocks/>
            </p:cNvSpPr>
            <p:nvPr/>
          </p:nvSpPr>
          <p:spPr bwMode="auto">
            <a:xfrm rot="16200000" flipH="1">
              <a:off x="5619020" y="4094271"/>
              <a:ext cx="42863" cy="904875"/>
            </a:xfrm>
            <a:custGeom>
              <a:avLst/>
              <a:gdLst>
                <a:gd name="T0" fmla="*/ 2147483647 w 429"/>
                <a:gd name="T1" fmla="*/ 0 h 2254"/>
                <a:gd name="T2" fmla="*/ 2147483647 w 429"/>
                <a:gd name="T3" fmla="*/ 2147483647 h 2254"/>
                <a:gd name="T4" fmla="*/ 2147483647 w 429"/>
                <a:gd name="T5" fmla="*/ 2147483647 h 2254"/>
                <a:gd name="T6" fmla="*/ 2147483647 w 429"/>
                <a:gd name="T7" fmla="*/ 2147483647 h 2254"/>
                <a:gd name="T8" fmla="*/ 2147483647 w 429"/>
                <a:gd name="T9" fmla="*/ 2147483647 h 2254"/>
                <a:gd name="T10" fmla="*/ 2147483647 w 429"/>
                <a:gd name="T11" fmla="*/ 2147483647 h 2254"/>
                <a:gd name="T12" fmla="*/ 2147483647 w 429"/>
                <a:gd name="T13" fmla="*/ 2147483647 h 2254"/>
                <a:gd name="T14" fmla="*/ 2147483647 w 429"/>
                <a:gd name="T15" fmla="*/ 2147483647 h 2254"/>
                <a:gd name="T16" fmla="*/ 2147483647 w 429"/>
                <a:gd name="T17" fmla="*/ 2147483647 h 225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429"/>
                <a:gd name="T28" fmla="*/ 0 h 2254"/>
                <a:gd name="T29" fmla="*/ 429 w 429"/>
                <a:gd name="T30" fmla="*/ 2254 h 225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429" h="2254">
                  <a:moveTo>
                    <a:pt x="310" y="0"/>
                  </a:moveTo>
                  <a:cubicBezTo>
                    <a:pt x="176" y="73"/>
                    <a:pt x="43" y="147"/>
                    <a:pt x="62" y="220"/>
                  </a:cubicBezTo>
                  <a:cubicBezTo>
                    <a:pt x="81" y="293"/>
                    <a:pt x="419" y="346"/>
                    <a:pt x="424" y="441"/>
                  </a:cubicBezTo>
                  <a:cubicBezTo>
                    <a:pt x="429" y="536"/>
                    <a:pt x="95" y="669"/>
                    <a:pt x="90" y="789"/>
                  </a:cubicBezTo>
                  <a:cubicBezTo>
                    <a:pt x="85" y="909"/>
                    <a:pt x="407" y="1050"/>
                    <a:pt x="396" y="1159"/>
                  </a:cubicBezTo>
                  <a:cubicBezTo>
                    <a:pt x="385" y="1268"/>
                    <a:pt x="31" y="1352"/>
                    <a:pt x="26" y="1444"/>
                  </a:cubicBezTo>
                  <a:cubicBezTo>
                    <a:pt x="21" y="1536"/>
                    <a:pt x="367" y="1637"/>
                    <a:pt x="367" y="1714"/>
                  </a:cubicBezTo>
                  <a:cubicBezTo>
                    <a:pt x="367" y="1791"/>
                    <a:pt x="52" y="1816"/>
                    <a:pt x="26" y="1906"/>
                  </a:cubicBezTo>
                  <a:cubicBezTo>
                    <a:pt x="0" y="1996"/>
                    <a:pt x="105" y="2125"/>
                    <a:pt x="211" y="2254"/>
                  </a:cubicBezTo>
                </a:path>
              </a:pathLst>
            </a:custGeom>
            <a:noFill/>
            <a:ln w="28575" cap="flat" cmpd="sng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43" name="Object 3"/>
            <p:cNvGraphicFramePr>
              <a:graphicFrameLocks noChangeAspect="1"/>
            </p:cNvGraphicFramePr>
            <p:nvPr/>
          </p:nvGraphicFramePr>
          <p:xfrm>
            <a:off x="8144785" y="4342721"/>
            <a:ext cx="682625" cy="4032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3" imgW="431613" imgH="253890" progId="Equation.DSMT4">
                    <p:embed/>
                  </p:oleObj>
                </mc:Choice>
                <mc:Fallback>
                  <p:oleObj name="Equation" r:id="rId13" imgW="431613" imgH="253890" progId="Equation.DSMT4">
                    <p:embed/>
                    <p:pic>
                      <p:nvPicPr>
                        <p:cNvPr id="0" name="Picture 37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144785" y="4342721"/>
                          <a:ext cx="682625" cy="4032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00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35529" name="Object 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799610457"/>
                </p:ext>
              </p:extLst>
            </p:nvPr>
          </p:nvGraphicFramePr>
          <p:xfrm>
            <a:off x="6672934" y="3224033"/>
            <a:ext cx="682625" cy="4032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5" imgW="431613" imgH="253890" progId="Equation.DSMT4">
                    <p:embed/>
                  </p:oleObj>
                </mc:Choice>
                <mc:Fallback>
                  <p:oleObj name="Equation" r:id="rId15" imgW="431613" imgH="253890" progId="Equation.DSMT4">
                    <p:embed/>
                    <p:pic>
                      <p:nvPicPr>
                        <p:cNvPr id="0" name="Picture 37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672934" y="3224033"/>
                          <a:ext cx="682625" cy="4032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00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" name="TextBox 1"/>
          <p:cNvSpPr txBox="1"/>
          <p:nvPr/>
        </p:nvSpPr>
        <p:spPr>
          <a:xfrm>
            <a:off x="4941361" y="4596964"/>
            <a:ext cx="1795749" cy="646331"/>
          </a:xfrm>
          <a:prstGeom prst="rect">
            <a:avLst/>
          </a:prstGeom>
          <a:noFill/>
          <a:ln w="19050"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2"/>
                </a:solidFill>
              </a:rPr>
              <a:t>Note: </a:t>
            </a:r>
          </a:p>
          <a:p>
            <a:pPr algn="ctr"/>
            <a:r>
              <a:rPr lang="en-US" sz="1200" b="0" dirty="0">
                <a:solidFill>
                  <a:schemeClr val="bg2"/>
                </a:solidFill>
              </a:rPr>
              <a:t>The branch cut is </a:t>
            </a:r>
            <a:r>
              <a:rPr lang="en-US" sz="1200" b="0" u="sng" dirty="0">
                <a:solidFill>
                  <a:schemeClr val="bg2"/>
                </a:solidFill>
              </a:rPr>
              <a:t>not</a:t>
            </a:r>
            <a:r>
              <a:rPr lang="en-US" sz="1200" b="0" dirty="0">
                <a:solidFill>
                  <a:schemeClr val="bg2"/>
                </a:solidFill>
              </a:rPr>
              <a:t> arbitrary here.</a:t>
            </a:r>
          </a:p>
        </p:txBody>
      </p:sp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EA0C5A81-664D-FA49-607B-84ABE14A400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94759572"/>
              </p:ext>
            </p:extLst>
          </p:nvPr>
        </p:nvGraphicFramePr>
        <p:xfrm>
          <a:off x="2162402" y="6012430"/>
          <a:ext cx="42418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7" imgW="4241520" imgH="482400" progId="Equation.DSMT4">
                  <p:embed/>
                </p:oleObj>
              </mc:Choice>
              <mc:Fallback>
                <p:oleObj name="Equation" r:id="rId17" imgW="4241520" imgH="482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2162402" y="6012430"/>
                        <a:ext cx="4241800" cy="482600"/>
                      </a:xfrm>
                      <a:prstGeom prst="rect">
                        <a:avLst/>
                      </a:prstGeom>
                      <a:ln w="12700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1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8623FBB-6F9D-43A3-B7F5-10CF2C76C411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771525" y="37465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b="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Example (cont.)</a:t>
            </a:r>
          </a:p>
        </p:txBody>
      </p:sp>
      <p:graphicFrame>
        <p:nvGraphicFramePr>
          <p:cNvPr id="235522" name="Object 2"/>
          <p:cNvGraphicFramePr>
            <a:graphicFrameLocks noChangeAspect="1"/>
          </p:cNvGraphicFramePr>
          <p:nvPr/>
        </p:nvGraphicFramePr>
        <p:xfrm>
          <a:off x="750888" y="2043113"/>
          <a:ext cx="4899025" cy="4498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2781000" imgH="2552400" progId="Equation.DSMT4">
                  <p:embed/>
                </p:oleObj>
              </mc:Choice>
              <mc:Fallback>
                <p:oleObj name="Equation" r:id="rId3" imgW="2781000" imgH="2552400" progId="Equation.DSMT4">
                  <p:embed/>
                  <p:pic>
                    <p:nvPicPr>
                      <p:cNvPr id="0" name="Picture 9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0888" y="2043113"/>
                        <a:ext cx="4899025" cy="4498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00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6547" name="Object 2"/>
          <p:cNvGraphicFramePr>
            <a:graphicFrameLocks noChangeAspect="1"/>
          </p:cNvGraphicFramePr>
          <p:nvPr/>
        </p:nvGraphicFramePr>
        <p:xfrm>
          <a:off x="3819525" y="966788"/>
          <a:ext cx="3125788" cy="935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612900" imgH="482600" progId="Equation.DSMT4">
                  <p:embed/>
                </p:oleObj>
              </mc:Choice>
              <mc:Fallback>
                <p:oleObj name="Equation" r:id="rId5" imgW="1612900" imgH="482600" progId="Equation.DSMT4">
                  <p:embed/>
                  <p:pic>
                    <p:nvPicPr>
                      <p:cNvPr id="0" name="Picture 9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9525" y="966788"/>
                        <a:ext cx="3125788" cy="935037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" name="TextBox 35"/>
          <p:cNvSpPr txBox="1"/>
          <p:nvPr/>
        </p:nvSpPr>
        <p:spPr>
          <a:xfrm>
            <a:off x="707571" y="1186543"/>
            <a:ext cx="29610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solidFill>
                  <a:schemeClr val="bg1"/>
                </a:solidFill>
              </a:rPr>
              <a:t>Use </a:t>
            </a:r>
            <a:r>
              <a:rPr lang="en-US" sz="2000" b="0" u="sng" dirty="0">
                <a:solidFill>
                  <a:schemeClr val="bg1"/>
                </a:solidFill>
              </a:rPr>
              <a:t>integration by parts</a:t>
            </a:r>
            <a:r>
              <a:rPr lang="en-US" sz="2000" b="0" dirty="0">
                <a:solidFill>
                  <a:schemeClr val="bg1"/>
                </a:solidFill>
              </a:rPr>
              <a:t>: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972119" y="2392092"/>
            <a:ext cx="2603991" cy="1323439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bg2"/>
                </a:solidFill>
              </a:rPr>
              <a:t>Note:</a:t>
            </a:r>
            <a:r>
              <a:rPr lang="en-US" sz="1600" b="0" dirty="0">
                <a:solidFill>
                  <a:schemeClr val="bg2"/>
                </a:solidFill>
              </a:rPr>
              <a:t> </a:t>
            </a:r>
          </a:p>
          <a:p>
            <a:pPr algn="ctr"/>
            <a:r>
              <a:rPr lang="en-US" sz="1600" b="0" dirty="0">
                <a:solidFill>
                  <a:schemeClr val="bg2"/>
                </a:solidFill>
              </a:rPr>
              <a:t>It is very important which of the two functions is chosen to be </a:t>
            </a:r>
            <a:r>
              <a:rPr lang="en-US" sz="1600" b="0" i="1" dirty="0">
                <a:solidFill>
                  <a:schemeClr val="bg2"/>
                </a:solidFill>
                <a:latin typeface="+mn-lt"/>
              </a:rPr>
              <a:t>u</a:t>
            </a:r>
            <a:r>
              <a:rPr lang="en-US" sz="1600" b="0" dirty="0">
                <a:solidFill>
                  <a:schemeClr val="bg2"/>
                </a:solidFill>
              </a:rPr>
              <a:t> and which one is chosen to be </a:t>
            </a:r>
            <a:r>
              <a:rPr lang="en-US" sz="1600" b="0" i="1" dirty="0">
                <a:solidFill>
                  <a:schemeClr val="bg2"/>
                </a:solidFill>
                <a:latin typeface="+mn-lt"/>
              </a:rPr>
              <a:t>v</a:t>
            </a:r>
            <a:r>
              <a:rPr lang="en-US" sz="1600" b="0" dirty="0">
                <a:solidFill>
                  <a:schemeClr val="bg2"/>
                </a:solidFill>
              </a:rPr>
              <a:t>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1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8623FBB-6F9D-43A3-B7F5-10CF2C76C411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771525" y="37465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b="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Example (cont.)</a:t>
            </a:r>
          </a:p>
        </p:txBody>
      </p:sp>
      <p:graphicFrame>
        <p:nvGraphicFramePr>
          <p:cNvPr id="23552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87331418"/>
              </p:ext>
            </p:extLst>
          </p:nvPr>
        </p:nvGraphicFramePr>
        <p:xfrm>
          <a:off x="752475" y="1552575"/>
          <a:ext cx="7481888" cy="808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4241800" imgH="457200" progId="Equation.DSMT4">
                  <p:embed/>
                </p:oleObj>
              </mc:Choice>
              <mc:Fallback>
                <p:oleObj name="Equation" r:id="rId3" imgW="4241800" imgH="457200" progId="Equation.DSMT4">
                  <p:embed/>
                  <p:pic>
                    <p:nvPicPr>
                      <p:cNvPr id="0" name="Picture 1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2475" y="1552575"/>
                        <a:ext cx="7481888" cy="808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00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" name="TextBox 35"/>
          <p:cNvSpPr txBox="1"/>
          <p:nvPr/>
        </p:nvSpPr>
        <p:spPr>
          <a:xfrm>
            <a:off x="674914" y="947058"/>
            <a:ext cx="408637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solidFill>
                  <a:schemeClr val="bg1"/>
                </a:solidFill>
              </a:rPr>
              <a:t>Using integration by parts </a:t>
            </a:r>
            <a:r>
              <a:rPr lang="en-US" sz="2000" b="0" i="1" dirty="0">
                <a:solidFill>
                  <a:schemeClr val="bg1"/>
                </a:solidFill>
                <a:latin typeface="+mn-lt"/>
              </a:rPr>
              <a:t>N</a:t>
            </a:r>
            <a:r>
              <a:rPr lang="en-US" sz="2000" b="0" dirty="0">
                <a:solidFill>
                  <a:schemeClr val="bg1"/>
                </a:solidFill>
              </a:rPr>
              <a:t> times:</a:t>
            </a:r>
          </a:p>
        </p:txBody>
      </p:sp>
      <p:graphicFrame>
        <p:nvGraphicFramePr>
          <p:cNvPr id="23757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43014274"/>
              </p:ext>
            </p:extLst>
          </p:nvPr>
        </p:nvGraphicFramePr>
        <p:xfrm>
          <a:off x="1400175" y="5205413"/>
          <a:ext cx="5238750" cy="1008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2501640" imgH="482400" progId="Equation.DSMT4">
                  <p:embed/>
                </p:oleObj>
              </mc:Choice>
              <mc:Fallback>
                <p:oleObj name="Equation" r:id="rId5" imgW="2501640" imgH="482400" progId="Equation.DSMT4">
                  <p:embed/>
                  <p:pic>
                    <p:nvPicPr>
                      <p:cNvPr id="0" name="Picture 1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0175" y="5205413"/>
                        <a:ext cx="5238750" cy="1008062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7575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74122186"/>
              </p:ext>
            </p:extLst>
          </p:nvPr>
        </p:nvGraphicFramePr>
        <p:xfrm>
          <a:off x="827088" y="3008313"/>
          <a:ext cx="7548562" cy="944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4279900" imgH="533400" progId="Equation.DSMT4">
                  <p:embed/>
                </p:oleObj>
              </mc:Choice>
              <mc:Fallback>
                <p:oleObj name="Equation" r:id="rId7" imgW="4279900" imgH="533400" progId="Equation.DSMT4">
                  <p:embed/>
                  <p:pic>
                    <p:nvPicPr>
                      <p:cNvPr id="0" name="Picture 1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088" y="3008313"/>
                        <a:ext cx="7548562" cy="944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00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1360714" y="2525486"/>
            <a:ext cx="4122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solidFill>
                  <a:schemeClr val="bg1"/>
                </a:solidFill>
              </a:rPr>
              <a:t>or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55914" y="4626429"/>
            <a:ext cx="528702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Question:</a:t>
            </a:r>
            <a:r>
              <a:rPr lang="en-US" sz="2000" b="0" dirty="0">
                <a:solidFill>
                  <a:schemeClr val="bg1"/>
                </a:solidFill>
              </a:rPr>
              <a:t> Is this a valid asymptotic series: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837949" y="5575777"/>
            <a:ext cx="183575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2"/>
                </a:solidFill>
              </a:rPr>
              <a:t>Note:</a:t>
            </a:r>
            <a:r>
              <a:rPr lang="en-US" sz="1600" b="0" dirty="0">
                <a:solidFill>
                  <a:schemeClr val="bg2"/>
                </a:solidFill>
              </a:rPr>
              <a:t>  </a:t>
            </a:r>
            <a:r>
              <a:rPr lang="en-US" sz="1600" b="0" i="1" dirty="0">
                <a:solidFill>
                  <a:schemeClr val="bg2"/>
                </a:solidFill>
                <a:latin typeface="+mn-lt"/>
              </a:rPr>
              <a:t>a</a:t>
            </a:r>
            <a:r>
              <a:rPr lang="en-US" sz="1600" b="0" baseline="-25000" dirty="0">
                <a:solidFill>
                  <a:schemeClr val="bg2"/>
                </a:solidFill>
                <a:latin typeface="+mn-lt"/>
              </a:rPr>
              <a:t>0</a:t>
            </a:r>
            <a:r>
              <a:rPr lang="en-US" sz="1600" b="0" dirty="0">
                <a:solidFill>
                  <a:schemeClr val="bg2"/>
                </a:solidFill>
                <a:latin typeface="+mn-lt"/>
              </a:rPr>
              <a:t> = 0 </a:t>
            </a:r>
            <a:r>
              <a:rPr lang="en-US" sz="1600" b="0" dirty="0">
                <a:solidFill>
                  <a:schemeClr val="bg2"/>
                </a:solidFill>
              </a:rPr>
              <a:t>here.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510053" y="1097817"/>
            <a:ext cx="13773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solidFill>
                  <a:srgbClr val="FF0000"/>
                </a:solidFill>
              </a:rPr>
              <a:t>“Error term”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1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8623FBB-6F9D-43A3-B7F5-10CF2C76C411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771525" y="37465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b="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Example (cont.)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674914" y="947058"/>
            <a:ext cx="34533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solidFill>
                  <a:schemeClr val="bg1"/>
                </a:solidFill>
              </a:rPr>
              <a:t>Examine the </a:t>
            </a:r>
            <a:r>
              <a:rPr lang="en-US" sz="2000" b="0" u="sng" dirty="0">
                <a:solidFill>
                  <a:schemeClr val="bg1"/>
                </a:solidFill>
              </a:rPr>
              <a:t>difference</a:t>
            </a:r>
            <a:r>
              <a:rPr lang="en-US" sz="2000" b="0" dirty="0">
                <a:solidFill>
                  <a:schemeClr val="bg1"/>
                </a:solidFill>
              </a:rPr>
              <a:t> term:</a:t>
            </a:r>
          </a:p>
        </p:txBody>
      </p:sp>
      <p:graphicFrame>
        <p:nvGraphicFramePr>
          <p:cNvPr id="237575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8462085"/>
              </p:ext>
            </p:extLst>
          </p:nvPr>
        </p:nvGraphicFramePr>
        <p:xfrm>
          <a:off x="393700" y="1462088"/>
          <a:ext cx="8178800" cy="944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4635500" imgH="533400" progId="Equation.DSMT4">
                  <p:embed/>
                </p:oleObj>
              </mc:Choice>
              <mc:Fallback>
                <p:oleObj name="Equation" r:id="rId3" imgW="4635500" imgH="533400" progId="Equation.DSMT4">
                  <p:embed/>
                  <p:pic>
                    <p:nvPicPr>
                      <p:cNvPr id="0" name="Picture 2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3700" y="1462088"/>
                        <a:ext cx="8178800" cy="944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00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9621" name="Object 7"/>
          <p:cNvGraphicFramePr>
            <a:graphicFrameLocks noChangeAspect="1"/>
          </p:cNvGraphicFramePr>
          <p:nvPr/>
        </p:nvGraphicFramePr>
        <p:xfrm>
          <a:off x="1422400" y="2874963"/>
          <a:ext cx="5399088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3060700" imgH="558800" progId="Equation.DSMT4">
                  <p:embed/>
                </p:oleObj>
              </mc:Choice>
              <mc:Fallback>
                <p:oleObj name="Equation" r:id="rId5" imgW="3060700" imgH="558800" progId="Equation.DSMT4">
                  <p:embed/>
                  <p:pic>
                    <p:nvPicPr>
                      <p:cNvPr id="0" name="Picture 2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22400" y="2874963"/>
                        <a:ext cx="5399088" cy="99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00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9622" name="Object 6"/>
          <p:cNvGraphicFramePr>
            <a:graphicFrameLocks noChangeAspect="1"/>
          </p:cNvGraphicFramePr>
          <p:nvPr/>
        </p:nvGraphicFramePr>
        <p:xfrm>
          <a:off x="3224213" y="4441825"/>
          <a:ext cx="1949450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1104900" imgH="558800" progId="Equation.DSMT4">
                  <p:embed/>
                </p:oleObj>
              </mc:Choice>
              <mc:Fallback>
                <p:oleObj name="Equation" r:id="rId7" imgW="1104900" imgH="558800" progId="Equation.DSMT4">
                  <p:embed/>
                  <p:pic>
                    <p:nvPicPr>
                      <p:cNvPr id="0" name="Picture 2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24213" y="4441825"/>
                        <a:ext cx="1949450" cy="99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00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2645229" y="4191000"/>
            <a:ext cx="4122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solidFill>
                  <a:schemeClr val="bg1"/>
                </a:solidFill>
              </a:rPr>
              <a:t>or</a:t>
            </a:r>
          </a:p>
        </p:txBody>
      </p:sp>
      <p:graphicFrame>
        <p:nvGraphicFramePr>
          <p:cNvPr id="239623" name="Object 7"/>
          <p:cNvGraphicFramePr>
            <a:graphicFrameLocks noChangeAspect="1"/>
          </p:cNvGraphicFramePr>
          <p:nvPr/>
        </p:nvGraphicFramePr>
        <p:xfrm>
          <a:off x="3724729" y="5784171"/>
          <a:ext cx="2732088" cy="765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1548728" imgH="431613" progId="Equation.DSMT4">
                  <p:embed/>
                </p:oleObj>
              </mc:Choice>
              <mc:Fallback>
                <p:oleObj name="Equation" r:id="rId9" imgW="1548728" imgH="431613" progId="Equation.DSMT4">
                  <p:embed/>
                  <p:pic>
                    <p:nvPicPr>
                      <p:cNvPr id="0" name="Picture 2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24729" y="5784171"/>
                        <a:ext cx="2732088" cy="765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00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3075621" y="5568288"/>
            <a:ext cx="4555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solidFill>
                  <a:schemeClr val="bg1"/>
                </a:solidFill>
              </a:rPr>
              <a:t>so</a:t>
            </a:r>
          </a:p>
        </p:txBody>
      </p:sp>
      <p:graphicFrame>
        <p:nvGraphicFramePr>
          <p:cNvPr id="239624" name="Object 8"/>
          <p:cNvGraphicFramePr>
            <a:graphicFrameLocks noChangeAspect="1"/>
          </p:cNvGraphicFramePr>
          <p:nvPr/>
        </p:nvGraphicFramePr>
        <p:xfrm>
          <a:off x="5760619" y="4680693"/>
          <a:ext cx="2497090" cy="427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1638300" imgH="279400" progId="Equation.DSMT4">
                  <p:embed/>
                </p:oleObj>
              </mc:Choice>
              <mc:Fallback>
                <p:oleObj name="Equation" r:id="rId11" imgW="1638300" imgH="279400" progId="Equation.DSMT4">
                  <p:embed/>
                  <p:pic>
                    <p:nvPicPr>
                      <p:cNvPr id="0" name="Picture 2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60619" y="4680693"/>
                        <a:ext cx="2497090" cy="427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00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1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8623FBB-6F9D-43A3-B7F5-10CF2C76C411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771525" y="37465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b="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Example (cont.)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62843" y="879489"/>
            <a:ext cx="20938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solidFill>
                  <a:schemeClr val="bg1"/>
                </a:solidFill>
              </a:rPr>
              <a:t>Hence, we have:</a:t>
            </a:r>
          </a:p>
        </p:txBody>
      </p:sp>
      <p:graphicFrame>
        <p:nvGraphicFramePr>
          <p:cNvPr id="238598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96035660"/>
              </p:ext>
            </p:extLst>
          </p:nvPr>
        </p:nvGraphicFramePr>
        <p:xfrm>
          <a:off x="1142999" y="1488020"/>
          <a:ext cx="7058025" cy="792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4279680" imgH="482400" progId="Equation.DSMT4">
                  <p:embed/>
                </p:oleObj>
              </mc:Choice>
              <mc:Fallback>
                <p:oleObj name="Equation" r:id="rId3" imgW="4279680" imgH="482400" progId="Equation.DSMT4">
                  <p:embed/>
                  <p:pic>
                    <p:nvPicPr>
                      <p:cNvPr id="0" name="Picture 2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2999" y="1488020"/>
                        <a:ext cx="7058025" cy="792163"/>
                      </a:xfrm>
                      <a:prstGeom prst="rect">
                        <a:avLst/>
                      </a:prstGeom>
                      <a:solidFill>
                        <a:srgbClr val="FFCCFF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261263" y="2960910"/>
            <a:ext cx="46265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Question:</a:t>
            </a:r>
            <a:r>
              <a:rPr lang="en-US" sz="2000" b="0" dirty="0">
                <a:solidFill>
                  <a:schemeClr val="bg1"/>
                </a:solidFill>
              </a:rPr>
              <a:t> Is this a converging series?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27319" y="3733795"/>
            <a:ext cx="34868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solidFill>
                  <a:schemeClr val="bg2"/>
                </a:solidFill>
              </a:rPr>
              <a:t>Use the </a:t>
            </a:r>
            <a:r>
              <a:rPr lang="en-US" sz="2000" b="0" dirty="0" err="1">
                <a:solidFill>
                  <a:schemeClr val="bg2"/>
                </a:solidFill>
              </a:rPr>
              <a:t>d’Alembert</a:t>
            </a:r>
            <a:r>
              <a:rPr lang="en-US" sz="2000" b="0" dirty="0">
                <a:solidFill>
                  <a:schemeClr val="bg2"/>
                </a:solidFill>
              </a:rPr>
              <a:t> ratio test:</a:t>
            </a:r>
          </a:p>
        </p:txBody>
      </p:sp>
      <p:graphicFrame>
        <p:nvGraphicFramePr>
          <p:cNvPr id="238599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07199658"/>
              </p:ext>
            </p:extLst>
          </p:nvPr>
        </p:nvGraphicFramePr>
        <p:xfrm>
          <a:off x="1836738" y="4302125"/>
          <a:ext cx="1411287" cy="857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799920" imgH="482400" progId="Equation.DSMT4">
                  <p:embed/>
                </p:oleObj>
              </mc:Choice>
              <mc:Fallback>
                <p:oleObj name="Equation" r:id="rId5" imgW="799920" imgH="482400" progId="Equation.DSMT4">
                  <p:embed/>
                  <p:pic>
                    <p:nvPicPr>
                      <p:cNvPr id="0" name="Picture 2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6738" y="4302125"/>
                        <a:ext cx="1411287" cy="857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00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8600" name="Object 8"/>
          <p:cNvGraphicFramePr>
            <a:graphicFrameLocks noChangeAspect="1"/>
          </p:cNvGraphicFramePr>
          <p:nvPr/>
        </p:nvGraphicFramePr>
        <p:xfrm>
          <a:off x="1568681" y="5326966"/>
          <a:ext cx="1927225" cy="766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1091726" imgH="431613" progId="Equation.DSMT4">
                  <p:embed/>
                </p:oleObj>
              </mc:Choice>
              <mc:Fallback>
                <p:oleObj name="Equation" r:id="rId7" imgW="1091726" imgH="431613" progId="Equation.DSMT4">
                  <p:embed/>
                  <p:pic>
                    <p:nvPicPr>
                      <p:cNvPr id="0" name="Picture 2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68681" y="5326966"/>
                        <a:ext cx="1927225" cy="766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00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8601" name="Object 9"/>
          <p:cNvGraphicFramePr>
            <a:graphicFrameLocks noChangeAspect="1"/>
          </p:cNvGraphicFramePr>
          <p:nvPr/>
        </p:nvGraphicFramePr>
        <p:xfrm>
          <a:off x="5274134" y="3746949"/>
          <a:ext cx="2601913" cy="1703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1435100" imgH="939800" progId="Equation.DSMT4">
                  <p:embed/>
                </p:oleObj>
              </mc:Choice>
              <mc:Fallback>
                <p:oleObj name="Equation" r:id="rId9" imgW="1435100" imgH="939800" progId="Equation.DSMT4">
                  <p:embed/>
                  <p:pic>
                    <p:nvPicPr>
                      <p:cNvPr id="0" name="Picture 2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74134" y="3746949"/>
                        <a:ext cx="2601913" cy="1703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5377548" y="5736766"/>
            <a:ext cx="24929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solidFill>
                  <a:srgbClr val="FF0000"/>
                </a:solidFill>
              </a:rPr>
              <a:t>The series diverges!</a:t>
            </a: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87522368"/>
              </p:ext>
            </p:extLst>
          </p:nvPr>
        </p:nvGraphicFramePr>
        <p:xfrm>
          <a:off x="5680982" y="2744107"/>
          <a:ext cx="2565400" cy="809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1688760" imgH="533160" progId="Equation.DSMT4">
                  <p:embed/>
                </p:oleObj>
              </mc:Choice>
              <mc:Fallback>
                <p:oleObj name="Equation" r:id="rId11" imgW="1688760" imgH="533160" progId="Equation.DSMT4">
                  <p:embed/>
                  <p:pic>
                    <p:nvPicPr>
                      <p:cNvPr id="0" name="Picture 2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80982" y="2744107"/>
                        <a:ext cx="2565400" cy="809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31406669"/>
              </p:ext>
            </p:extLst>
          </p:nvPr>
        </p:nvGraphicFramePr>
        <p:xfrm>
          <a:off x="4807076" y="2815003"/>
          <a:ext cx="585424" cy="7108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3" imgW="355320" imgH="431640" progId="Equation.DSMT4">
                  <p:embed/>
                </p:oleObj>
              </mc:Choice>
              <mc:Fallback>
                <p:oleObj name="Equation" r:id="rId13" imgW="355320" imgH="431640" progId="Equation.DSMT4">
                  <p:embed/>
                  <p:pic>
                    <p:nvPicPr>
                      <p:cNvPr id="0" name="Picture 2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7076" y="2815003"/>
                        <a:ext cx="585424" cy="71087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5554" name="Text Box 2"/>
          <p:cNvSpPr txBox="1">
            <a:spLocks noChangeArrowheads="1"/>
          </p:cNvSpPr>
          <p:nvPr/>
        </p:nvSpPr>
        <p:spPr bwMode="auto">
          <a:xfrm>
            <a:off x="771525" y="37465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b="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Asymptotic Series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8623FBB-6F9D-43A3-B7F5-10CF2C76C411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696686" y="1001478"/>
            <a:ext cx="53848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solidFill>
                  <a:schemeClr val="bg1"/>
                </a:solidFill>
              </a:rPr>
              <a:t>An asymptotic series (as </a:t>
            </a:r>
            <a:r>
              <a:rPr lang="en-US" sz="2000" b="0" i="1" dirty="0">
                <a:solidFill>
                  <a:schemeClr val="bg1"/>
                </a:solidFill>
                <a:latin typeface="+mn-lt"/>
              </a:rPr>
              <a:t>z</a:t>
            </a:r>
            <a:r>
              <a:rPr lang="en-US" sz="2000" b="0" dirty="0">
                <a:solidFill>
                  <a:schemeClr val="bg1"/>
                </a:solidFill>
              </a:rPr>
              <a:t> </a:t>
            </a:r>
            <a:r>
              <a:rPr lang="en-US" sz="2000" b="0" dirty="0">
                <a:solidFill>
                  <a:schemeClr val="bg1"/>
                </a:solidFill>
                <a:sym typeface="Symbol"/>
              </a:rPr>
              <a:t> ) </a:t>
            </a:r>
            <a:r>
              <a:rPr lang="en-US" sz="2000" b="0" dirty="0">
                <a:solidFill>
                  <a:schemeClr val="bg1"/>
                </a:solidFill>
              </a:rPr>
              <a:t>is of the form </a:t>
            </a:r>
          </a:p>
        </p:txBody>
      </p:sp>
      <p:graphicFrame>
        <p:nvGraphicFramePr>
          <p:cNvPr id="1027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16093181"/>
              </p:ext>
            </p:extLst>
          </p:nvPr>
        </p:nvGraphicFramePr>
        <p:xfrm>
          <a:off x="2242456" y="1590016"/>
          <a:ext cx="4141788" cy="1030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739900" imgH="431800" progId="Equation.DSMT4">
                  <p:embed/>
                </p:oleObj>
              </mc:Choice>
              <mc:Fallback>
                <p:oleObj name="Equation" r:id="rId3" imgW="1739900" imgH="431800" progId="Equation.DSMT4">
                  <p:embed/>
                  <p:pic>
                    <p:nvPicPr>
                      <p:cNvPr id="0" name="Picture 9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42456" y="1590016"/>
                        <a:ext cx="4141788" cy="1030287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2242456" y="4027708"/>
            <a:ext cx="42755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solidFill>
                  <a:schemeClr val="bg2"/>
                </a:solidFill>
              </a:rPr>
              <a:t>Note the “asymptotically equal to” sign. </a:t>
            </a:r>
          </a:p>
        </p:txBody>
      </p:sp>
      <p:graphicFrame>
        <p:nvGraphicFramePr>
          <p:cNvPr id="2" name="Object 28"/>
          <p:cNvGraphicFramePr>
            <a:graphicFrameLocks noChangeAspect="1"/>
          </p:cNvGraphicFramePr>
          <p:nvPr/>
        </p:nvGraphicFramePr>
        <p:xfrm>
          <a:off x="2368550" y="3013521"/>
          <a:ext cx="3597275" cy="938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511300" imgH="393700" progId="Equation.DSMT4">
                  <p:embed/>
                </p:oleObj>
              </mc:Choice>
              <mc:Fallback>
                <p:oleObj name="Equation" r:id="rId5" imgW="1511300" imgH="393700" progId="Equation.DSMT4">
                  <p:embed/>
                  <p:pic>
                    <p:nvPicPr>
                      <p:cNvPr id="0" name="Picture 9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8550" y="3013521"/>
                        <a:ext cx="3597275" cy="938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00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TextBox 21"/>
          <p:cNvSpPr txBox="1"/>
          <p:nvPr/>
        </p:nvSpPr>
        <p:spPr>
          <a:xfrm>
            <a:off x="1839690" y="2841163"/>
            <a:ext cx="4789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>
                <a:solidFill>
                  <a:schemeClr val="bg1"/>
                </a:solidFill>
              </a:rPr>
              <a:t>or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939493" y="5186298"/>
            <a:ext cx="730360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Important point:</a:t>
            </a:r>
          </a:p>
          <a:p>
            <a:r>
              <a:rPr lang="en-US" sz="2000" b="0" i="1" dirty="0">
                <a:solidFill>
                  <a:srgbClr val="FF0000"/>
                </a:solidFill>
              </a:rPr>
              <a:t>An asymptotic series does not have to be a converging series.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133600" y="6128658"/>
            <a:ext cx="44807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solidFill>
                  <a:schemeClr val="bg2"/>
                </a:solidFill>
              </a:rPr>
              <a:t>(This is why we do not use an equal sign.)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95943" y="4539343"/>
            <a:ext cx="88152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solidFill>
                  <a:schemeClr val="bg1"/>
                </a:solidFill>
              </a:rPr>
              <a:t>The asymptotic series shows how the function behaves as </a:t>
            </a:r>
            <a:r>
              <a:rPr lang="en-US" b="0" i="1" dirty="0">
                <a:solidFill>
                  <a:schemeClr val="bg1"/>
                </a:solidFill>
                <a:latin typeface="+mn-lt"/>
              </a:rPr>
              <a:t>z</a:t>
            </a:r>
            <a:r>
              <a:rPr lang="en-US" b="0" dirty="0">
                <a:solidFill>
                  <a:schemeClr val="bg1"/>
                </a:solidFill>
              </a:rPr>
              <a:t> gets </a:t>
            </a:r>
            <a:r>
              <a:rPr lang="en-US" b="0" u="sng" dirty="0">
                <a:solidFill>
                  <a:schemeClr val="bg1"/>
                </a:solidFill>
              </a:rPr>
              <a:t>large</a:t>
            </a:r>
            <a:r>
              <a:rPr lang="en-US" b="0" dirty="0">
                <a:solidFill>
                  <a:schemeClr val="bg1"/>
                </a:solidFill>
              </a:rPr>
              <a:t> in magnitude.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1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8623FBB-6F9D-43A3-B7F5-10CF2C76C411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771525" y="37465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b="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Example (cont.)</a:t>
            </a:r>
          </a:p>
        </p:txBody>
      </p:sp>
      <p:graphicFrame>
        <p:nvGraphicFramePr>
          <p:cNvPr id="23" name="Table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5284379"/>
              </p:ext>
            </p:extLst>
          </p:nvPr>
        </p:nvGraphicFramePr>
        <p:xfrm>
          <a:off x="7044192" y="998991"/>
          <a:ext cx="1751466" cy="402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55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559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3034">
                <a:tc>
                  <a:txBody>
                    <a:bodyPr/>
                    <a:lstStyle/>
                    <a:p>
                      <a:pPr algn="ctr"/>
                      <a:r>
                        <a:rPr lang="en-US" b="0" i="1" dirty="0">
                          <a:solidFill>
                            <a:schemeClr val="bg2"/>
                          </a:solidFill>
                          <a:latin typeface="+mn-lt"/>
                        </a:rPr>
                        <a:t>n</a:t>
                      </a: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1" dirty="0">
                          <a:solidFill>
                            <a:schemeClr val="bg2"/>
                          </a:solidFill>
                          <a:sym typeface="Symbol"/>
                        </a:rPr>
                        <a:t>b</a:t>
                      </a:r>
                      <a:r>
                        <a:rPr lang="en-US" b="0" i="1" baseline="-25000" dirty="0">
                          <a:solidFill>
                            <a:schemeClr val="bg2"/>
                          </a:solidFill>
                          <a:sym typeface="Symbol"/>
                        </a:rPr>
                        <a:t>n</a:t>
                      </a:r>
                      <a:endParaRPr lang="en-US" b="0" i="1" baseline="-25000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3034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2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bg2"/>
                          </a:solidFill>
                        </a:rPr>
                        <a:t>0.2</a:t>
                      </a: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3034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2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bg2"/>
                          </a:solidFill>
                        </a:rPr>
                        <a:t>-0.04</a:t>
                      </a: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3034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2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bg2"/>
                          </a:solidFill>
                        </a:rPr>
                        <a:t>0.016</a:t>
                      </a: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3034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2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bg2"/>
                          </a:solidFill>
                        </a:rPr>
                        <a:t>-0.00916</a:t>
                      </a: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3034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2"/>
                          </a:solidFill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>
                          <a:solidFill>
                            <a:schemeClr val="bg2"/>
                          </a:solidFill>
                        </a:rPr>
                        <a:t>0.00768</a:t>
                      </a: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3034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2"/>
                          </a:solidFill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2"/>
                          </a:solidFill>
                        </a:rPr>
                        <a:t>-0.00768</a:t>
                      </a: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3034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2"/>
                          </a:solidFill>
                        </a:rPr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bg2"/>
                          </a:solidFill>
                        </a:rPr>
                        <a:t>0.00922</a:t>
                      </a: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3034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2"/>
                          </a:solidFill>
                        </a:rPr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bg2"/>
                          </a:solidFill>
                        </a:rPr>
                        <a:t>-0.013</a:t>
                      </a: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3034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2"/>
                          </a:solidFill>
                        </a:rPr>
                        <a:t>9</a:t>
                      </a: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solidFill>
                            <a:schemeClr val="bg2"/>
                          </a:solidFill>
                        </a:rPr>
                        <a:t>0.021</a:t>
                      </a: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03034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2"/>
                          </a:solidFill>
                        </a:rPr>
                        <a:t>10</a:t>
                      </a: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solidFill>
                            <a:schemeClr val="bg2"/>
                          </a:solidFill>
                        </a:rPr>
                        <a:t>-0.037</a:t>
                      </a: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26" name="TextBox 25"/>
          <p:cNvSpPr txBox="1"/>
          <p:nvPr/>
        </p:nvSpPr>
        <p:spPr>
          <a:xfrm>
            <a:off x="6781800" y="5410200"/>
            <a:ext cx="2079172" cy="1077218"/>
          </a:xfrm>
          <a:prstGeom prst="rect">
            <a:avLst/>
          </a:prstGeom>
          <a:noFill/>
          <a:ln w="19050"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b="0" dirty="0">
                <a:solidFill>
                  <a:schemeClr val="bg1"/>
                </a:solidFill>
              </a:rPr>
              <a:t>Using  </a:t>
            </a:r>
            <a:r>
              <a:rPr lang="en-US" sz="1600" b="0" i="1" dirty="0">
                <a:solidFill>
                  <a:schemeClr val="bg1"/>
                </a:solidFill>
                <a:latin typeface="+mn-lt"/>
              </a:rPr>
              <a:t>n</a:t>
            </a:r>
            <a:r>
              <a:rPr lang="en-US" sz="1600" b="0" dirty="0">
                <a:solidFill>
                  <a:schemeClr val="bg1"/>
                </a:solidFill>
                <a:latin typeface="+mn-lt"/>
              </a:rPr>
              <a:t> = 5</a:t>
            </a:r>
            <a:r>
              <a:rPr lang="en-US" sz="1600" b="0" dirty="0">
                <a:solidFill>
                  <a:schemeClr val="bg1"/>
                </a:solidFill>
              </a:rPr>
              <a:t> or </a:t>
            </a:r>
            <a:r>
              <a:rPr lang="en-US" sz="1600" b="0" dirty="0">
                <a:solidFill>
                  <a:schemeClr val="bg1"/>
                </a:solidFill>
                <a:latin typeface="+mn-lt"/>
              </a:rPr>
              <a:t>6</a:t>
            </a:r>
            <a:r>
              <a:rPr lang="en-US" sz="1600" b="0" dirty="0">
                <a:solidFill>
                  <a:schemeClr val="bg1"/>
                </a:solidFill>
              </a:rPr>
              <a:t> is optimum for </a:t>
            </a:r>
            <a:r>
              <a:rPr lang="en-US" sz="1600" b="0" i="1" dirty="0">
                <a:solidFill>
                  <a:schemeClr val="bg1"/>
                </a:solidFill>
                <a:latin typeface="+mn-lt"/>
              </a:rPr>
              <a:t>x</a:t>
            </a:r>
            <a:r>
              <a:rPr lang="en-US" sz="1600" b="0" dirty="0">
                <a:solidFill>
                  <a:schemeClr val="bg1"/>
                </a:solidFill>
                <a:latin typeface="+mn-lt"/>
              </a:rPr>
              <a:t> = 5</a:t>
            </a:r>
            <a:r>
              <a:rPr lang="en-US" sz="1600" b="0" dirty="0">
                <a:solidFill>
                  <a:schemeClr val="bg1"/>
                </a:solidFill>
              </a:rPr>
              <a:t>. This is also where |</a:t>
            </a:r>
            <a:r>
              <a:rPr lang="en-US" sz="1600" b="0" i="1" dirty="0">
                <a:solidFill>
                  <a:schemeClr val="bg1"/>
                </a:solidFill>
                <a:latin typeface="+mn-lt"/>
              </a:rPr>
              <a:t>b</a:t>
            </a:r>
            <a:r>
              <a:rPr lang="en-US" sz="1600" b="0" i="1" baseline="-25000" dirty="0">
                <a:solidFill>
                  <a:schemeClr val="bg1"/>
                </a:solidFill>
                <a:latin typeface="+mn-lt"/>
              </a:rPr>
              <a:t>n</a:t>
            </a:r>
            <a:r>
              <a:rPr lang="en-US" sz="1600" b="0" dirty="0">
                <a:solidFill>
                  <a:schemeClr val="bg1"/>
                </a:solidFill>
              </a:rPr>
              <a:t>| is the smallest.</a:t>
            </a:r>
          </a:p>
        </p:txBody>
      </p:sp>
      <p:graphicFrame>
        <p:nvGraphicFramePr>
          <p:cNvPr id="240654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82207987"/>
              </p:ext>
            </p:extLst>
          </p:nvPr>
        </p:nvGraphicFramePr>
        <p:xfrm>
          <a:off x="382588" y="981075"/>
          <a:ext cx="3808412" cy="830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2209680" imgH="482400" progId="Equation.DSMT4">
                  <p:embed/>
                </p:oleObj>
              </mc:Choice>
              <mc:Fallback>
                <p:oleObj name="Equation" r:id="rId3" imgW="2209680" imgH="482400" progId="Equation.DSMT4">
                  <p:embed/>
                  <p:pic>
                    <p:nvPicPr>
                      <p:cNvPr id="0" name="Picture 39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2588" y="981075"/>
                        <a:ext cx="3808412" cy="830263"/>
                      </a:xfrm>
                      <a:prstGeom prst="rect">
                        <a:avLst/>
                      </a:prstGeom>
                      <a:solidFill>
                        <a:srgbClr val="FFCC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0664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82607650"/>
              </p:ext>
            </p:extLst>
          </p:nvPr>
        </p:nvGraphicFramePr>
        <p:xfrm>
          <a:off x="4804682" y="1123724"/>
          <a:ext cx="2105025" cy="593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549080" imgH="444240" progId="Equation.DSMT4">
                  <p:embed/>
                </p:oleObj>
              </mc:Choice>
              <mc:Fallback>
                <p:oleObj name="Equation" r:id="rId5" imgW="1549080" imgH="444240" progId="Equation.DSMT4">
                  <p:embed/>
                  <p:pic>
                    <p:nvPicPr>
                      <p:cNvPr id="0" name="Picture 39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4682" y="1123724"/>
                        <a:ext cx="2105025" cy="593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46204162"/>
              </p:ext>
            </p:extLst>
          </p:nvPr>
        </p:nvGraphicFramePr>
        <p:xfrm>
          <a:off x="7484093" y="508641"/>
          <a:ext cx="781050" cy="352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781143" imgH="352276" progId="Equation.DSMT4">
                  <p:embed/>
                </p:oleObj>
              </mc:Choice>
              <mc:Fallback>
                <p:oleObj name="Equation" r:id="rId7" imgW="781143" imgH="352276" progId="Equation.DSMT4">
                  <p:embed/>
                  <p:pic>
                    <p:nvPicPr>
                      <p:cNvPr id="0" name="Picture 40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84093" y="508641"/>
                        <a:ext cx="781050" cy="352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5" name="Group 14"/>
          <p:cNvGrpSpPr/>
          <p:nvPr/>
        </p:nvGrpSpPr>
        <p:grpSpPr>
          <a:xfrm>
            <a:off x="467066" y="2102033"/>
            <a:ext cx="6245086" cy="4559073"/>
            <a:chOff x="377389" y="2195226"/>
            <a:chExt cx="6245086" cy="4559073"/>
          </a:xfrm>
        </p:grpSpPr>
        <p:grpSp>
          <p:nvGrpSpPr>
            <p:cNvPr id="22" name="Group 21"/>
            <p:cNvGrpSpPr/>
            <p:nvPr/>
          </p:nvGrpSpPr>
          <p:grpSpPr>
            <a:xfrm>
              <a:off x="377389" y="2195226"/>
              <a:ext cx="6245086" cy="4559073"/>
              <a:chOff x="278237" y="2162175"/>
              <a:chExt cx="6245086" cy="4559073"/>
            </a:xfrm>
          </p:grpSpPr>
          <p:pic>
            <p:nvPicPr>
              <p:cNvPr id="240648" name="Picture 8"/>
              <p:cNvPicPr>
                <a:picLocks noChangeAspect="1" noChangeArrowheads="1"/>
              </p:cNvPicPr>
              <p:nvPr/>
            </p:nvPicPr>
            <p:blipFill>
              <a:blip r:embed="rId9" cstate="print"/>
              <a:srcRect/>
              <a:stretch>
                <a:fillRect/>
              </a:stretch>
            </p:blipFill>
            <p:spPr bwMode="auto">
              <a:xfrm>
                <a:off x="278237" y="2328451"/>
                <a:ext cx="5589133" cy="439279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graphicFrame>
            <p:nvGraphicFramePr>
              <p:cNvPr id="240650" name="Object 10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638404009"/>
                  </p:ext>
                </p:extLst>
              </p:nvPr>
            </p:nvGraphicFramePr>
            <p:xfrm>
              <a:off x="2724531" y="3241845"/>
              <a:ext cx="783211" cy="36263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Equation" r:id="rId10" imgW="355292" imgH="164957" progId="Equation.DSMT4">
                      <p:embed/>
                    </p:oleObj>
                  </mc:Choice>
                  <mc:Fallback>
                    <p:oleObj name="Equation" r:id="rId10" imgW="355292" imgH="164957" progId="Equation.DSMT4">
                      <p:embed/>
                      <p:pic>
                        <p:nvPicPr>
                          <p:cNvPr id="0" name="Picture 402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1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724531" y="3241845"/>
                            <a:ext cx="783211" cy="362632"/>
                          </a:xfrm>
                          <a:prstGeom prst="rect">
                            <a:avLst/>
                          </a:prstGeom>
                          <a:solidFill>
                            <a:srgbClr val="FFFF99"/>
                          </a:solidFill>
                          <a:ln>
                            <a:noFill/>
                          </a:ln>
                          <a:effectLst/>
                          <a:extLst>
                            <a:ext uri="{91240B29-F687-4F45-9708-019B960494DF}">
                              <a14:hiddenLine xmlns:a14="http://schemas.microsoft.com/office/drawing/2010/main" w="12700">
                                <a:solidFill>
                                  <a:schemeClr val="tx1"/>
                                </a:solidFill>
                                <a:miter lim="800000"/>
                                <a:headEnd type="none" w="sm" len="sm"/>
                                <a:tailEnd type="none" w="sm" len="sm"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17" name="TextBox 16"/>
              <p:cNvSpPr txBox="1"/>
              <p:nvPr/>
            </p:nvSpPr>
            <p:spPr>
              <a:xfrm>
                <a:off x="4800579" y="3592287"/>
                <a:ext cx="864339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b="0" i="1" dirty="0">
                    <a:solidFill>
                      <a:schemeClr val="bg1"/>
                    </a:solidFill>
                    <a:latin typeface="+mn-lt"/>
                  </a:rPr>
                  <a:t>n</a:t>
                </a:r>
                <a:r>
                  <a:rPr lang="en-US" sz="1600" b="0" dirty="0">
                    <a:solidFill>
                      <a:schemeClr val="bg1"/>
                    </a:solidFill>
                  </a:rPr>
                  <a:t> </a:t>
                </a:r>
                <a:r>
                  <a:rPr lang="en-US" sz="1600" b="0" dirty="0">
                    <a:solidFill>
                      <a:schemeClr val="bg1"/>
                    </a:solidFill>
                    <a:latin typeface="+mn-lt"/>
                  </a:rPr>
                  <a:t>=</a:t>
                </a:r>
                <a:r>
                  <a:rPr lang="en-US" sz="1600" b="0" dirty="0">
                    <a:solidFill>
                      <a:schemeClr val="bg1"/>
                    </a:solidFill>
                  </a:rPr>
                  <a:t> odd</a:t>
                </a: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5192464" y="5138058"/>
                <a:ext cx="966931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b="0" i="1" dirty="0">
                    <a:solidFill>
                      <a:schemeClr val="bg1"/>
                    </a:solidFill>
                    <a:latin typeface="+mn-lt"/>
                  </a:rPr>
                  <a:t>n</a:t>
                </a:r>
                <a:r>
                  <a:rPr lang="en-US" sz="1600" b="0" dirty="0">
                    <a:solidFill>
                      <a:schemeClr val="bg1"/>
                    </a:solidFill>
                  </a:rPr>
                  <a:t> </a:t>
                </a:r>
                <a:r>
                  <a:rPr lang="en-US" sz="1600" b="0" dirty="0">
                    <a:solidFill>
                      <a:schemeClr val="bg1"/>
                    </a:solidFill>
                    <a:latin typeface="+mn-lt"/>
                  </a:rPr>
                  <a:t>=</a:t>
                </a:r>
                <a:r>
                  <a:rPr lang="en-US" sz="1600" b="0" dirty="0">
                    <a:solidFill>
                      <a:schemeClr val="bg1"/>
                    </a:solidFill>
                  </a:rPr>
                  <a:t> even</a:t>
                </a:r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5306323" y="4278785"/>
                <a:ext cx="1217000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400" b="0" dirty="0">
                    <a:solidFill>
                      <a:srgbClr val="FF0000"/>
                    </a:solidFill>
                  </a:rPr>
                  <a:t>Exact value</a:t>
                </a:r>
              </a:p>
              <a:p>
                <a:pPr algn="ctr"/>
                <a:r>
                  <a:rPr lang="en-US" sz="1400" b="0" i="1" dirty="0">
                    <a:solidFill>
                      <a:srgbClr val="FF0000"/>
                    </a:solidFill>
                    <a:latin typeface="+mn-lt"/>
                  </a:rPr>
                  <a:t>f</a:t>
                </a:r>
                <a:r>
                  <a:rPr lang="en-US" sz="600" b="0" i="1" dirty="0">
                    <a:solidFill>
                      <a:srgbClr val="FF0000"/>
                    </a:solidFill>
                    <a:latin typeface="+mn-lt"/>
                  </a:rPr>
                  <a:t> </a:t>
                </a:r>
                <a:r>
                  <a:rPr lang="en-US" sz="1400" b="0" dirty="0">
                    <a:solidFill>
                      <a:srgbClr val="FF0000"/>
                    </a:solidFill>
                    <a:latin typeface="+mn-lt"/>
                  </a:rPr>
                  <a:t>(5) =  0.1704</a:t>
                </a:r>
              </a:p>
            </p:txBody>
          </p:sp>
          <p:cxnSp>
            <p:nvCxnSpPr>
              <p:cNvPr id="21" name="Straight Arrow Connector 20"/>
              <p:cNvCxnSpPr/>
              <p:nvPr/>
            </p:nvCxnSpPr>
            <p:spPr bwMode="auto">
              <a:xfrm flipH="1">
                <a:off x="4898548" y="4509448"/>
                <a:ext cx="391886" cy="0"/>
              </a:xfrm>
              <a:prstGeom prst="straightConnector1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FF0000"/>
                </a:solidFill>
                <a:prstDash val="solid"/>
                <a:round/>
                <a:headEnd type="none" w="sm" len="sm"/>
                <a:tailEnd type="arrow"/>
              </a:ln>
              <a:effectLst/>
            </p:spPr>
          </p:cxnSp>
          <p:graphicFrame>
            <p:nvGraphicFramePr>
              <p:cNvPr id="240656" name="Object 16"/>
              <p:cNvGraphicFramePr>
                <a:graphicFrameLocks noChangeAspect="1"/>
              </p:cNvGraphicFramePr>
              <p:nvPr/>
            </p:nvGraphicFramePr>
            <p:xfrm>
              <a:off x="454025" y="2162175"/>
              <a:ext cx="808038" cy="474663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Equation" r:id="rId12" imgW="431613" imgH="253890" progId="Equation.DSMT4">
                      <p:embed/>
                    </p:oleObj>
                  </mc:Choice>
                  <mc:Fallback>
                    <p:oleObj name="Equation" r:id="rId12" imgW="431613" imgH="253890" progId="Equation.DSMT4">
                      <p:embed/>
                      <p:pic>
                        <p:nvPicPr>
                          <p:cNvPr id="0" name="Picture 403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3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54025" y="2162175"/>
                            <a:ext cx="808038" cy="474663"/>
                          </a:xfrm>
                          <a:prstGeom prst="rect">
                            <a:avLst/>
                          </a:prstGeom>
                          <a:solidFill>
                            <a:schemeClr val="tx1"/>
                          </a:solidFill>
                          <a:ln>
                            <a:noFill/>
                          </a:ln>
                          <a:effectLst/>
                          <a:extLst>
                            <a:ext uri="{91240B29-F687-4F45-9708-019B960494DF}">
                              <a14:hiddenLine xmlns:a14="http://schemas.microsoft.com/office/drawing/2010/main" w="12700">
                                <a:solidFill>
                                  <a:schemeClr val="tx1"/>
                                </a:solidFill>
                                <a:miter lim="800000"/>
                                <a:headEnd type="none" w="sm" len="sm"/>
                                <a:tailEnd type="none" w="sm" len="sm"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240657" name="Object 17"/>
              <p:cNvGraphicFramePr>
                <a:graphicFrameLocks noChangeAspect="1"/>
              </p:cNvGraphicFramePr>
              <p:nvPr/>
            </p:nvGraphicFramePr>
            <p:xfrm>
              <a:off x="3030766" y="6380616"/>
              <a:ext cx="333375" cy="307975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Equation" r:id="rId14" imgW="177492" imgH="164814" progId="Equation.DSMT4">
                      <p:embed/>
                    </p:oleObj>
                  </mc:Choice>
                  <mc:Fallback>
                    <p:oleObj name="Equation" r:id="rId14" imgW="177492" imgH="164814" progId="Equation.DSMT4">
                      <p:embed/>
                      <p:pic>
                        <p:nvPicPr>
                          <p:cNvPr id="0" name="Picture 404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030766" y="6380616"/>
                            <a:ext cx="333375" cy="307975"/>
                          </a:xfrm>
                          <a:prstGeom prst="rect">
                            <a:avLst/>
                          </a:prstGeom>
                          <a:solidFill>
                            <a:schemeClr val="tx1"/>
                          </a:solidFill>
                          <a:ln>
                            <a:noFill/>
                          </a:ln>
                          <a:effectLst/>
                          <a:extLst>
                            <a:ext uri="{91240B29-F687-4F45-9708-019B960494DF}">
                              <a14:hiddenLine xmlns:a14="http://schemas.microsoft.com/office/drawing/2010/main" w="12700">
                                <a:solidFill>
                                  <a:schemeClr val="tx1"/>
                                </a:solidFill>
                                <a:miter lim="800000"/>
                                <a:headEnd type="none" w="sm" len="sm"/>
                                <a:tailEnd type="none" w="sm" len="sm"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20" name="Rectangle 19"/>
              <p:cNvSpPr/>
              <p:nvPr/>
            </p:nvSpPr>
            <p:spPr bwMode="auto">
              <a:xfrm>
                <a:off x="5268686" y="6063343"/>
                <a:ext cx="185057" cy="272143"/>
              </a:xfrm>
              <a:prstGeom prst="rect">
                <a:avLst/>
              </a:prstGeom>
              <a:solidFill>
                <a:schemeClr val="tx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</p:grpSp>
        <p:graphicFrame>
          <p:nvGraphicFramePr>
            <p:cNvPr id="240649" name="Object 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219130183"/>
                </p:ext>
              </p:extLst>
            </p:nvPr>
          </p:nvGraphicFramePr>
          <p:xfrm>
            <a:off x="1936379" y="2196779"/>
            <a:ext cx="3235325" cy="736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6" imgW="2108160" imgH="482400" progId="Equation.DSMT4">
                    <p:embed/>
                  </p:oleObj>
                </mc:Choice>
                <mc:Fallback>
                  <p:oleObj name="Equation" r:id="rId16" imgW="2108160" imgH="482400" progId="Equation.DSMT4">
                    <p:embed/>
                    <p:pic>
                      <p:nvPicPr>
                        <p:cNvPr id="0" name="Picture 40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36379" y="2196779"/>
                          <a:ext cx="3235325" cy="736600"/>
                        </a:xfrm>
                        <a:prstGeom prst="rect">
                          <a:avLst/>
                        </a:prstGeom>
                        <a:solidFill>
                          <a:srgbClr val="FFFF99"/>
                        </a:solidFill>
                        <a:ln>
                          <a:noFill/>
                        </a:ln>
                        <a:effectLst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" name="Object 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616503371"/>
                </p:ext>
              </p:extLst>
            </p:nvPr>
          </p:nvGraphicFramePr>
          <p:xfrm>
            <a:off x="1413296" y="3039509"/>
            <a:ext cx="481606" cy="2325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8" imgW="368280" imgH="177480" progId="Equation.DSMT4">
                    <p:embed/>
                  </p:oleObj>
                </mc:Choice>
                <mc:Fallback>
                  <p:oleObj name="Equation" r:id="rId18" imgW="368280" imgH="177480" progId="Equation.DSMT4">
                    <p:embed/>
                    <p:pic>
                      <p:nvPicPr>
                        <p:cNvPr id="0" name="Picture 40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13296" y="3039509"/>
                          <a:ext cx="481606" cy="2325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" name="Object 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985663817"/>
                </p:ext>
              </p:extLst>
            </p:nvPr>
          </p:nvGraphicFramePr>
          <p:xfrm>
            <a:off x="1493149" y="5002308"/>
            <a:ext cx="527323" cy="23070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20" imgW="406080" imgH="177480" progId="Equation.DSMT4">
                    <p:embed/>
                  </p:oleObj>
                </mc:Choice>
                <mc:Fallback>
                  <p:oleObj name="Equation" r:id="rId20" imgW="406080" imgH="177480" progId="Equation.DSMT4">
                    <p:embed/>
                    <p:pic>
                      <p:nvPicPr>
                        <p:cNvPr id="0" name="Picture 40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93149" y="5002308"/>
                          <a:ext cx="527323" cy="23070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" name="Object 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63635574"/>
                </p:ext>
              </p:extLst>
            </p:nvPr>
          </p:nvGraphicFramePr>
          <p:xfrm>
            <a:off x="2270890" y="3956432"/>
            <a:ext cx="533630" cy="24099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22" imgW="393480" imgH="177480" progId="Equation.DSMT4">
                    <p:embed/>
                  </p:oleObj>
                </mc:Choice>
                <mc:Fallback>
                  <p:oleObj name="Equation" r:id="rId22" imgW="393480" imgH="177480" progId="Equation.DSMT4">
                    <p:embed/>
                    <p:pic>
                      <p:nvPicPr>
                        <p:cNvPr id="0" name="Picture 40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70890" y="3956432"/>
                          <a:ext cx="533630" cy="24099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" name="Object 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150379755"/>
                </p:ext>
              </p:extLst>
            </p:nvPr>
          </p:nvGraphicFramePr>
          <p:xfrm>
            <a:off x="2716499" y="4943153"/>
            <a:ext cx="511443" cy="22375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24" imgW="406080" imgH="177480" progId="Equation.DSMT4">
                    <p:embed/>
                  </p:oleObj>
                </mc:Choice>
                <mc:Fallback>
                  <p:oleObj name="Equation" r:id="rId24" imgW="406080" imgH="177480" progId="Equation.DSMT4">
                    <p:embed/>
                    <p:pic>
                      <p:nvPicPr>
                        <p:cNvPr id="0" name="Picture 40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16499" y="4943153"/>
                          <a:ext cx="511443" cy="22375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" name="Object 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999951494"/>
                </p:ext>
              </p:extLst>
            </p:nvPr>
          </p:nvGraphicFramePr>
          <p:xfrm>
            <a:off x="3151187" y="3910988"/>
            <a:ext cx="546208" cy="2466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26" imgW="393480" imgH="177480" progId="Equation.DSMT4">
                    <p:embed/>
                  </p:oleObj>
                </mc:Choice>
                <mc:Fallback>
                  <p:oleObj name="Equation" r:id="rId26" imgW="393480" imgH="177480" progId="Equation.DSMT4">
                    <p:embed/>
                    <p:pic>
                      <p:nvPicPr>
                        <p:cNvPr id="0" name="Picture 4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151187" y="3910988"/>
                          <a:ext cx="546208" cy="24667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1" name="Object 1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182445571"/>
                </p:ext>
              </p:extLst>
            </p:nvPr>
          </p:nvGraphicFramePr>
          <p:xfrm>
            <a:off x="3471767" y="4801521"/>
            <a:ext cx="516339" cy="23318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28" imgW="393480" imgH="177480" progId="Equation.DSMT4">
                    <p:embed/>
                  </p:oleObj>
                </mc:Choice>
                <mc:Fallback>
                  <p:oleObj name="Equation" r:id="rId28" imgW="393480" imgH="177480" progId="Equation.DSMT4">
                    <p:embed/>
                    <p:pic>
                      <p:nvPicPr>
                        <p:cNvPr id="0" name="Picture 41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71767" y="4801521"/>
                          <a:ext cx="516339" cy="23318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2" name="Object 1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949218395"/>
                </p:ext>
              </p:extLst>
            </p:nvPr>
          </p:nvGraphicFramePr>
          <p:xfrm>
            <a:off x="3884612" y="3811836"/>
            <a:ext cx="561861" cy="24581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30" imgW="406080" imgH="177480" progId="Equation.DSMT4">
                    <p:embed/>
                  </p:oleObj>
                </mc:Choice>
                <mc:Fallback>
                  <p:oleObj name="Equation" r:id="rId30" imgW="406080" imgH="177480" progId="Equation.DSMT4">
                    <p:embed/>
                    <p:pic>
                      <p:nvPicPr>
                        <p:cNvPr id="0" name="Picture 4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84612" y="3811836"/>
                          <a:ext cx="561861" cy="24581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4" name="Object 1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702434798"/>
                </p:ext>
              </p:extLst>
            </p:nvPr>
          </p:nvGraphicFramePr>
          <p:xfrm>
            <a:off x="4154811" y="5047714"/>
            <a:ext cx="556669" cy="25139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32" imgW="393480" imgH="177480" progId="Equation.DSMT4">
                    <p:embed/>
                  </p:oleObj>
                </mc:Choice>
                <mc:Fallback>
                  <p:oleObj name="Equation" r:id="rId32" imgW="393480" imgH="177480" progId="Equation.DSMT4">
                    <p:embed/>
                    <p:pic>
                      <p:nvPicPr>
                        <p:cNvPr id="0" name="Picture 41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54811" y="5047714"/>
                          <a:ext cx="556669" cy="251399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1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8623FBB-6F9D-43A3-B7F5-10CF2C76C411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771525" y="37465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b="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Example (cont.)</a:t>
            </a:r>
          </a:p>
        </p:txBody>
      </p:sp>
      <p:graphicFrame>
        <p:nvGraphicFramePr>
          <p:cNvPr id="294921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85590714"/>
              </p:ext>
            </p:extLst>
          </p:nvPr>
        </p:nvGraphicFramePr>
        <p:xfrm>
          <a:off x="3087688" y="1060450"/>
          <a:ext cx="3173412" cy="868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714320" imgH="469800" progId="Equation.DSMT4">
                  <p:embed/>
                </p:oleObj>
              </mc:Choice>
              <mc:Fallback>
                <p:oleObj name="Equation" r:id="rId3" imgW="1714320" imgH="469800" progId="Equation.DSMT4">
                  <p:embed/>
                  <p:pic>
                    <p:nvPicPr>
                      <p:cNvPr id="0" name="Picture 8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87688" y="1060450"/>
                        <a:ext cx="3173412" cy="868363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6" name="Group 25"/>
          <p:cNvGrpSpPr/>
          <p:nvPr/>
        </p:nvGrpSpPr>
        <p:grpSpPr>
          <a:xfrm>
            <a:off x="1901825" y="2640834"/>
            <a:ext cx="5002016" cy="3987206"/>
            <a:chOff x="1890938" y="2510205"/>
            <a:chExt cx="5002016" cy="3987206"/>
          </a:xfrm>
        </p:grpSpPr>
        <p:pic>
          <p:nvPicPr>
            <p:cNvPr id="294918" name="Picture 6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2081952" y="2510205"/>
              <a:ext cx="4811002" cy="38617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9" name="Rectangle 18"/>
            <p:cNvSpPr/>
            <p:nvPr/>
          </p:nvSpPr>
          <p:spPr bwMode="auto">
            <a:xfrm>
              <a:off x="1925053" y="2521818"/>
              <a:ext cx="635267" cy="3647975"/>
            </a:xfrm>
            <a:prstGeom prst="rect">
              <a:avLst/>
            </a:prstGeom>
            <a:solidFill>
              <a:schemeClr val="tx1"/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1" name="Rectangle 20"/>
            <p:cNvSpPr/>
            <p:nvPr/>
          </p:nvSpPr>
          <p:spPr bwMode="auto">
            <a:xfrm>
              <a:off x="2425565" y="6102416"/>
              <a:ext cx="4292867" cy="250257"/>
            </a:xfrm>
            <a:prstGeom prst="rect">
              <a:avLst/>
            </a:prstGeom>
            <a:solidFill>
              <a:schemeClr val="tx1"/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graphicFrame>
          <p:nvGraphicFramePr>
            <p:cNvPr id="294920" name="Object 8"/>
            <p:cNvGraphicFramePr>
              <a:graphicFrameLocks noChangeAspect="1"/>
            </p:cNvGraphicFramePr>
            <p:nvPr/>
          </p:nvGraphicFramePr>
          <p:xfrm>
            <a:off x="4585049" y="6236485"/>
            <a:ext cx="237205" cy="26092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6" imgW="126835" imgH="139518" progId="Equation.DSMT4">
                    <p:embed/>
                  </p:oleObj>
                </mc:Choice>
                <mc:Fallback>
                  <p:oleObj name="Equation" r:id="rId6" imgW="126835" imgH="139518" progId="Equation.DSMT4">
                    <p:embed/>
                    <p:pic>
                      <p:nvPicPr>
                        <p:cNvPr id="0" name="Picture 8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585049" y="6236485"/>
                          <a:ext cx="237205" cy="26092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94922" name="Object 1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089974802"/>
                </p:ext>
              </p:extLst>
            </p:nvPr>
          </p:nvGraphicFramePr>
          <p:xfrm>
            <a:off x="1890938" y="3671434"/>
            <a:ext cx="557213" cy="3841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8" imgW="368280" imgH="253800" progId="Equation.DSMT4">
                    <p:embed/>
                  </p:oleObj>
                </mc:Choice>
                <mc:Fallback>
                  <p:oleObj name="Equation" r:id="rId8" imgW="368280" imgH="253800" progId="Equation.DSMT4">
                    <p:embed/>
                    <p:pic>
                      <p:nvPicPr>
                        <p:cNvPr id="0" name="Picture 8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90938" y="3671434"/>
                          <a:ext cx="557213" cy="3841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1" name="TextBox 10"/>
          <p:cNvSpPr txBox="1"/>
          <p:nvPr/>
        </p:nvSpPr>
        <p:spPr>
          <a:xfrm>
            <a:off x="3842658" y="2351315"/>
            <a:ext cx="17748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Exact function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1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8623FBB-6F9D-43A3-B7F5-10CF2C76C411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771525" y="37465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b="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Example (cont.)</a:t>
            </a:r>
          </a:p>
        </p:txBody>
      </p:sp>
      <p:graphicFrame>
        <p:nvGraphicFramePr>
          <p:cNvPr id="295944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94052717"/>
              </p:ext>
            </p:extLst>
          </p:nvPr>
        </p:nvGraphicFramePr>
        <p:xfrm>
          <a:off x="2647950" y="950913"/>
          <a:ext cx="3789363" cy="850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2374560" imgH="533160" progId="Equation.DSMT4">
                  <p:embed/>
                </p:oleObj>
              </mc:Choice>
              <mc:Fallback>
                <p:oleObj name="Equation" r:id="rId3" imgW="2374560" imgH="533160" progId="Equation.DSMT4">
                  <p:embed/>
                  <p:pic>
                    <p:nvPicPr>
                      <p:cNvPr id="0" name="Picture 16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47950" y="950913"/>
                        <a:ext cx="3789363" cy="850900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6" name="Group 25"/>
          <p:cNvGrpSpPr/>
          <p:nvPr/>
        </p:nvGrpSpPr>
        <p:grpSpPr>
          <a:xfrm>
            <a:off x="443051" y="2081463"/>
            <a:ext cx="7313091" cy="4668243"/>
            <a:chOff x="1336188" y="2231569"/>
            <a:chExt cx="6373653" cy="4068564"/>
          </a:xfrm>
        </p:grpSpPr>
        <p:pic>
          <p:nvPicPr>
            <p:cNvPr id="295942" name="Picture 6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778185" y="2535639"/>
              <a:ext cx="5318125" cy="36957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9" name="Rectangle 18"/>
            <p:cNvSpPr/>
            <p:nvPr/>
          </p:nvSpPr>
          <p:spPr bwMode="auto">
            <a:xfrm>
              <a:off x="1336188" y="2518036"/>
              <a:ext cx="1068405" cy="3647975"/>
            </a:xfrm>
            <a:prstGeom prst="rect">
              <a:avLst/>
            </a:prstGeom>
            <a:solidFill>
              <a:schemeClr val="tx1"/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1" name="Rectangle 20"/>
            <p:cNvSpPr/>
            <p:nvPr/>
          </p:nvSpPr>
          <p:spPr bwMode="auto">
            <a:xfrm>
              <a:off x="2541075" y="5986916"/>
              <a:ext cx="5168766" cy="250257"/>
            </a:xfrm>
            <a:prstGeom prst="rect">
              <a:avLst/>
            </a:prstGeom>
            <a:solidFill>
              <a:schemeClr val="tx1"/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graphicFrame>
          <p:nvGraphicFramePr>
            <p:cNvPr id="294920" name="Object 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188044553"/>
                </p:ext>
              </p:extLst>
            </p:nvPr>
          </p:nvGraphicFramePr>
          <p:xfrm>
            <a:off x="4851233" y="6039207"/>
            <a:ext cx="237205" cy="26092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6" imgW="126835" imgH="139518" progId="Equation.DSMT4">
                    <p:embed/>
                  </p:oleObj>
                </mc:Choice>
                <mc:Fallback>
                  <p:oleObj name="Equation" r:id="rId6" imgW="126835" imgH="139518" progId="Equation.DSMT4">
                    <p:embed/>
                    <p:pic>
                      <p:nvPicPr>
                        <p:cNvPr id="0" name="Picture 16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851233" y="6039207"/>
                          <a:ext cx="237205" cy="26092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95945" name="Object 9"/>
            <p:cNvGraphicFramePr>
              <a:graphicFrameLocks noChangeAspect="1"/>
            </p:cNvGraphicFramePr>
            <p:nvPr/>
          </p:nvGraphicFramePr>
          <p:xfrm>
            <a:off x="6025834" y="3984859"/>
            <a:ext cx="551257" cy="25725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8" imgW="380670" imgH="177646" progId="Equation.DSMT4">
                    <p:embed/>
                  </p:oleObj>
                </mc:Choice>
                <mc:Fallback>
                  <p:oleObj name="Equation" r:id="rId8" imgW="380670" imgH="177646" progId="Equation.DSMT4">
                    <p:embed/>
                    <p:pic>
                      <p:nvPicPr>
                        <p:cNvPr id="0" name="Picture 16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025834" y="3984859"/>
                          <a:ext cx="551257" cy="25725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95946" name="Object 10"/>
            <p:cNvGraphicFramePr>
              <a:graphicFrameLocks noChangeAspect="1"/>
            </p:cNvGraphicFramePr>
            <p:nvPr/>
          </p:nvGraphicFramePr>
          <p:xfrm>
            <a:off x="5213768" y="4428239"/>
            <a:ext cx="614603" cy="26888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0" imgW="405872" imgH="177569" progId="Equation.DSMT4">
                    <p:embed/>
                  </p:oleObj>
                </mc:Choice>
                <mc:Fallback>
                  <p:oleObj name="Equation" r:id="rId10" imgW="405872" imgH="177569" progId="Equation.DSMT4">
                    <p:embed/>
                    <p:pic>
                      <p:nvPicPr>
                        <p:cNvPr id="0" name="Picture 16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213768" y="4428239"/>
                          <a:ext cx="614603" cy="26888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95947" name="Object 11"/>
            <p:cNvGraphicFramePr>
              <a:graphicFrameLocks noChangeAspect="1"/>
            </p:cNvGraphicFramePr>
            <p:nvPr/>
          </p:nvGraphicFramePr>
          <p:xfrm>
            <a:off x="4624035" y="5187130"/>
            <a:ext cx="598727" cy="27039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2" imgW="393359" imgH="177646" progId="Equation.DSMT4">
                    <p:embed/>
                  </p:oleObj>
                </mc:Choice>
                <mc:Fallback>
                  <p:oleObj name="Equation" r:id="rId12" imgW="393359" imgH="177646" progId="Equation.DSMT4">
                    <p:embed/>
                    <p:pic>
                      <p:nvPicPr>
                        <p:cNvPr id="0" name="Picture 16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624035" y="5187130"/>
                          <a:ext cx="598727" cy="27039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95949" name="Object 1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56815352"/>
                </p:ext>
              </p:extLst>
            </p:nvPr>
          </p:nvGraphicFramePr>
          <p:xfrm>
            <a:off x="1434814" y="3615350"/>
            <a:ext cx="1041240" cy="39292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4" imgW="672808" imgH="253890" progId="Equation.DSMT4">
                    <p:embed/>
                  </p:oleObj>
                </mc:Choice>
                <mc:Fallback>
                  <p:oleObj name="Equation" r:id="rId14" imgW="672808" imgH="253890" progId="Equation.DSMT4">
                    <p:embed/>
                    <p:pic>
                      <p:nvPicPr>
                        <p:cNvPr id="0" name="Picture 16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34814" y="3615350"/>
                          <a:ext cx="1041240" cy="39292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4" name="TextBox 13"/>
            <p:cNvSpPr txBox="1"/>
            <p:nvPr/>
          </p:nvSpPr>
          <p:spPr>
            <a:xfrm>
              <a:off x="4212782" y="2231569"/>
              <a:ext cx="140294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>
                  <a:solidFill>
                    <a:schemeClr val="bg1"/>
                  </a:solidFill>
                </a:rPr>
                <a:t>Exact error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481943" y="2579912"/>
              <a:ext cx="409086" cy="307777"/>
            </a:xfrm>
            <a:prstGeom prst="rect">
              <a:avLst/>
            </a:prstGeom>
            <a:solidFill>
              <a:schemeClr val="tx1"/>
            </a:solidFill>
          </p:spPr>
          <p:txBody>
            <a:bodyPr wrap="none" rtlCol="0">
              <a:spAutoFit/>
            </a:bodyPr>
            <a:lstStyle/>
            <a:p>
              <a:r>
                <a:rPr lang="en-US" sz="1400" b="0" dirty="0">
                  <a:solidFill>
                    <a:schemeClr val="bg2"/>
                  </a:solidFill>
                  <a:latin typeface="+mn-lt"/>
                </a:rPr>
                <a:t>1.0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2481939" y="3298384"/>
              <a:ext cx="409086" cy="307777"/>
            </a:xfrm>
            <a:prstGeom prst="rect">
              <a:avLst/>
            </a:prstGeom>
            <a:solidFill>
              <a:schemeClr val="tx1"/>
            </a:solidFill>
          </p:spPr>
          <p:txBody>
            <a:bodyPr wrap="none" rtlCol="0">
              <a:spAutoFit/>
            </a:bodyPr>
            <a:lstStyle/>
            <a:p>
              <a:r>
                <a:rPr lang="en-US" sz="1400" b="0" dirty="0">
                  <a:solidFill>
                    <a:schemeClr val="bg2"/>
                  </a:solidFill>
                  <a:latin typeface="+mn-lt"/>
                </a:rPr>
                <a:t>0.1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383966" y="4103925"/>
              <a:ext cx="498855" cy="307777"/>
            </a:xfrm>
            <a:prstGeom prst="rect">
              <a:avLst/>
            </a:prstGeom>
            <a:solidFill>
              <a:schemeClr val="tx1"/>
            </a:solidFill>
          </p:spPr>
          <p:txBody>
            <a:bodyPr wrap="none" rtlCol="0">
              <a:spAutoFit/>
            </a:bodyPr>
            <a:lstStyle/>
            <a:p>
              <a:r>
                <a:rPr lang="en-US" sz="1400" b="0" dirty="0">
                  <a:solidFill>
                    <a:schemeClr val="bg2"/>
                  </a:solidFill>
                  <a:latin typeface="+mn-lt"/>
                </a:rPr>
                <a:t>0.01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2318654" y="4887696"/>
              <a:ext cx="588623" cy="307777"/>
            </a:xfrm>
            <a:prstGeom prst="rect">
              <a:avLst/>
            </a:prstGeom>
            <a:solidFill>
              <a:schemeClr val="tx1"/>
            </a:solidFill>
          </p:spPr>
          <p:txBody>
            <a:bodyPr wrap="none" rtlCol="0">
              <a:spAutoFit/>
            </a:bodyPr>
            <a:lstStyle/>
            <a:p>
              <a:r>
                <a:rPr lang="en-US" sz="1400" b="0" dirty="0">
                  <a:solidFill>
                    <a:schemeClr val="bg2"/>
                  </a:solidFill>
                  <a:latin typeface="+mn-lt"/>
                </a:rPr>
                <a:t>0.001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2231569" y="5595264"/>
              <a:ext cx="678391" cy="307777"/>
            </a:xfrm>
            <a:prstGeom prst="rect">
              <a:avLst/>
            </a:prstGeom>
            <a:solidFill>
              <a:schemeClr val="tx1"/>
            </a:solidFill>
          </p:spPr>
          <p:txBody>
            <a:bodyPr wrap="none" rtlCol="0">
              <a:spAutoFit/>
            </a:bodyPr>
            <a:lstStyle/>
            <a:p>
              <a:r>
                <a:rPr lang="en-US" sz="1400" b="0" dirty="0">
                  <a:solidFill>
                    <a:schemeClr val="bg2"/>
                  </a:solidFill>
                  <a:latin typeface="+mn-lt"/>
                </a:rPr>
                <a:t>0.0001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2808514" y="5834734"/>
              <a:ext cx="274434" cy="307777"/>
            </a:xfrm>
            <a:prstGeom prst="rect">
              <a:avLst/>
            </a:prstGeom>
            <a:solidFill>
              <a:schemeClr val="tx1"/>
            </a:solidFill>
          </p:spPr>
          <p:txBody>
            <a:bodyPr wrap="none" rtlCol="0">
              <a:spAutoFit/>
            </a:bodyPr>
            <a:lstStyle/>
            <a:p>
              <a:r>
                <a:rPr lang="en-US" sz="1400" b="0" dirty="0">
                  <a:solidFill>
                    <a:schemeClr val="bg2"/>
                  </a:solidFill>
                  <a:latin typeface="+mn-lt"/>
                </a:rPr>
                <a:t>0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4158343" y="5856503"/>
              <a:ext cx="274434" cy="307777"/>
            </a:xfrm>
            <a:prstGeom prst="rect">
              <a:avLst/>
            </a:prstGeom>
            <a:solidFill>
              <a:schemeClr val="tx1"/>
            </a:solidFill>
          </p:spPr>
          <p:txBody>
            <a:bodyPr wrap="none" rtlCol="0">
              <a:spAutoFit/>
            </a:bodyPr>
            <a:lstStyle/>
            <a:p>
              <a:r>
                <a:rPr lang="en-US" sz="1400" b="0" dirty="0">
                  <a:solidFill>
                    <a:schemeClr val="bg2"/>
                  </a:solidFill>
                  <a:latin typeface="+mn-lt"/>
                </a:rPr>
                <a:t>5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5508171" y="5867389"/>
              <a:ext cx="364202" cy="307777"/>
            </a:xfrm>
            <a:prstGeom prst="rect">
              <a:avLst/>
            </a:prstGeom>
            <a:solidFill>
              <a:schemeClr val="tx1"/>
            </a:solidFill>
          </p:spPr>
          <p:txBody>
            <a:bodyPr wrap="none" rtlCol="0">
              <a:spAutoFit/>
            </a:bodyPr>
            <a:lstStyle/>
            <a:p>
              <a:r>
                <a:rPr lang="en-US" sz="1400" b="0" dirty="0">
                  <a:solidFill>
                    <a:schemeClr val="bg2"/>
                  </a:solidFill>
                  <a:latin typeface="+mn-lt"/>
                </a:rPr>
                <a:t>10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6836230" y="5856501"/>
              <a:ext cx="364202" cy="307777"/>
            </a:xfrm>
            <a:prstGeom prst="rect">
              <a:avLst/>
            </a:prstGeom>
            <a:solidFill>
              <a:schemeClr val="tx1"/>
            </a:solidFill>
          </p:spPr>
          <p:txBody>
            <a:bodyPr wrap="none" rtlCol="0">
              <a:spAutoFit/>
            </a:bodyPr>
            <a:lstStyle/>
            <a:p>
              <a:r>
                <a:rPr lang="en-US" sz="1400" b="0" dirty="0">
                  <a:solidFill>
                    <a:schemeClr val="bg2"/>
                  </a:solidFill>
                  <a:latin typeface="+mn-lt"/>
                </a:rPr>
                <a:t>15</a:t>
              </a:r>
            </a:p>
          </p:txBody>
        </p:sp>
      </p:grp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1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8623FBB-6F9D-43A3-B7F5-10CF2C76C411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771525" y="37465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b="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Example (cont.)</a:t>
            </a:r>
          </a:p>
        </p:txBody>
      </p:sp>
      <p:graphicFrame>
        <p:nvGraphicFramePr>
          <p:cNvPr id="296968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3250171"/>
              </p:ext>
            </p:extLst>
          </p:nvPr>
        </p:nvGraphicFramePr>
        <p:xfrm>
          <a:off x="5691606" y="1150520"/>
          <a:ext cx="2389188" cy="865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473200" imgH="533400" progId="Equation.DSMT4">
                  <p:embed/>
                </p:oleObj>
              </mc:Choice>
              <mc:Fallback>
                <p:oleObj name="Equation" r:id="rId3" imgW="1473200" imgH="533400" progId="Equation.DSMT4">
                  <p:embed/>
                  <p:pic>
                    <p:nvPicPr>
                      <p:cNvPr id="0" name="Picture 19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91606" y="1150520"/>
                        <a:ext cx="2389188" cy="865188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6973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51668811"/>
              </p:ext>
            </p:extLst>
          </p:nvPr>
        </p:nvGraphicFramePr>
        <p:xfrm>
          <a:off x="1160463" y="1119188"/>
          <a:ext cx="3971925" cy="890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2374560" imgH="533160" progId="Equation.DSMT4">
                  <p:embed/>
                </p:oleObj>
              </mc:Choice>
              <mc:Fallback>
                <p:oleObj name="Equation" r:id="rId5" imgW="2374560" imgH="533160" progId="Equation.DSMT4">
                  <p:embed/>
                  <p:pic>
                    <p:nvPicPr>
                      <p:cNvPr id="0" name="Picture 19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60463" y="1119188"/>
                        <a:ext cx="3971925" cy="890587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4" name="Group 23"/>
          <p:cNvGrpSpPr/>
          <p:nvPr/>
        </p:nvGrpSpPr>
        <p:grpSpPr>
          <a:xfrm>
            <a:off x="115518" y="2136797"/>
            <a:ext cx="7807877" cy="4475747"/>
            <a:chOff x="115518" y="2136797"/>
            <a:chExt cx="7807877" cy="4475747"/>
          </a:xfrm>
        </p:grpSpPr>
        <p:pic>
          <p:nvPicPr>
            <p:cNvPr id="296972" name="Picture 12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951095" y="2224578"/>
              <a:ext cx="6972300" cy="4333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9" name="Rectangle 18"/>
            <p:cNvSpPr/>
            <p:nvPr/>
          </p:nvSpPr>
          <p:spPr bwMode="auto">
            <a:xfrm>
              <a:off x="115518" y="2136797"/>
              <a:ext cx="1876926" cy="4475747"/>
            </a:xfrm>
            <a:prstGeom prst="rect">
              <a:avLst/>
            </a:prstGeom>
            <a:solidFill>
              <a:schemeClr val="tx1"/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1" name="Rectangle 20"/>
            <p:cNvSpPr/>
            <p:nvPr/>
          </p:nvSpPr>
          <p:spPr bwMode="auto">
            <a:xfrm>
              <a:off x="2415949" y="6266041"/>
              <a:ext cx="5505645" cy="250257"/>
            </a:xfrm>
            <a:prstGeom prst="rect">
              <a:avLst/>
            </a:prstGeom>
            <a:solidFill>
              <a:schemeClr val="tx1"/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graphicFrame>
          <p:nvGraphicFramePr>
            <p:cNvPr id="294920" name="Object 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650687570"/>
                </p:ext>
              </p:extLst>
            </p:nvPr>
          </p:nvGraphicFramePr>
          <p:xfrm>
            <a:off x="4998205" y="6260706"/>
            <a:ext cx="237205" cy="26092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8" imgW="126835" imgH="139518" progId="Equation.DSMT4">
                    <p:embed/>
                  </p:oleObj>
                </mc:Choice>
                <mc:Fallback>
                  <p:oleObj name="Equation" r:id="rId8" imgW="126835" imgH="139518" progId="Equation.DSMT4">
                    <p:embed/>
                    <p:pic>
                      <p:nvPicPr>
                        <p:cNvPr id="0" name="Picture 19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998205" y="6260706"/>
                          <a:ext cx="237205" cy="26092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95945" name="Object 9"/>
            <p:cNvGraphicFramePr>
              <a:graphicFrameLocks noChangeAspect="1"/>
            </p:cNvGraphicFramePr>
            <p:nvPr/>
          </p:nvGraphicFramePr>
          <p:xfrm>
            <a:off x="6025834" y="4032974"/>
            <a:ext cx="551257" cy="25725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0" imgW="380670" imgH="177646" progId="Equation.DSMT4">
                    <p:embed/>
                  </p:oleObj>
                </mc:Choice>
                <mc:Fallback>
                  <p:oleObj name="Equation" r:id="rId10" imgW="380670" imgH="177646" progId="Equation.DSMT4">
                    <p:embed/>
                    <p:pic>
                      <p:nvPicPr>
                        <p:cNvPr id="0" name="Picture 19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025834" y="4032974"/>
                          <a:ext cx="551257" cy="25725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95946" name="Object 10"/>
            <p:cNvGraphicFramePr>
              <a:graphicFrameLocks noChangeAspect="1"/>
            </p:cNvGraphicFramePr>
            <p:nvPr/>
          </p:nvGraphicFramePr>
          <p:xfrm>
            <a:off x="4809507" y="5178998"/>
            <a:ext cx="614603" cy="26888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2" imgW="405872" imgH="177569" progId="Equation.DSMT4">
                    <p:embed/>
                  </p:oleObj>
                </mc:Choice>
                <mc:Fallback>
                  <p:oleObj name="Equation" r:id="rId12" imgW="405872" imgH="177569" progId="Equation.DSMT4">
                    <p:embed/>
                    <p:pic>
                      <p:nvPicPr>
                        <p:cNvPr id="0" name="Picture 19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809507" y="5178998"/>
                          <a:ext cx="614603" cy="26888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0" name="TextBox 19"/>
            <p:cNvSpPr txBox="1"/>
            <p:nvPr/>
          </p:nvSpPr>
          <p:spPr>
            <a:xfrm>
              <a:off x="4109987" y="2675823"/>
              <a:ext cx="3323217" cy="584775"/>
            </a:xfrm>
            <a:prstGeom prst="rect">
              <a:avLst/>
            </a:prstGeom>
            <a:solidFill>
              <a:schemeClr val="tx1"/>
            </a:solidFill>
            <a:ln w="19050">
              <a:solidFill>
                <a:schemeClr val="bg2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1600" b="0" dirty="0">
                  <a:solidFill>
                    <a:schemeClr val="bg2"/>
                  </a:solidFill>
                </a:rPr>
                <a:t>Solid: actual error</a:t>
              </a:r>
            </a:p>
            <a:p>
              <a:r>
                <a:rPr lang="en-US" sz="1600" b="0" dirty="0">
                  <a:solidFill>
                    <a:schemeClr val="bg2"/>
                  </a:solidFill>
                </a:rPr>
                <a:t>Dashed: asymptotic error estimate</a:t>
              </a:r>
            </a:p>
          </p:txBody>
        </p:sp>
        <p:graphicFrame>
          <p:nvGraphicFramePr>
            <p:cNvPr id="296974" name="Object 14"/>
            <p:cNvGraphicFramePr>
              <a:graphicFrameLocks noChangeAspect="1"/>
            </p:cNvGraphicFramePr>
            <p:nvPr/>
          </p:nvGraphicFramePr>
          <p:xfrm>
            <a:off x="635955" y="2984149"/>
            <a:ext cx="1070449" cy="40394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4" imgW="672808" imgH="253890" progId="Equation.DSMT4">
                    <p:embed/>
                  </p:oleObj>
                </mc:Choice>
                <mc:Fallback>
                  <p:oleObj name="Equation" r:id="rId14" imgW="672808" imgH="253890" progId="Equation.DSMT4">
                    <p:embed/>
                    <p:pic>
                      <p:nvPicPr>
                        <p:cNvPr id="0" name="Picture 19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35955" y="2984149"/>
                          <a:ext cx="1070449" cy="40394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96975" name="Object 15"/>
            <p:cNvGraphicFramePr>
              <a:graphicFrameLocks noChangeAspect="1"/>
            </p:cNvGraphicFramePr>
            <p:nvPr/>
          </p:nvGraphicFramePr>
          <p:xfrm>
            <a:off x="609285" y="3638532"/>
            <a:ext cx="1454685" cy="40407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6" imgW="914400" imgH="254000" progId="Equation.DSMT4">
                    <p:embed/>
                  </p:oleObj>
                </mc:Choice>
                <mc:Fallback>
                  <p:oleObj name="Equation" r:id="rId16" imgW="914400" imgH="254000" progId="Equation.DSMT4">
                    <p:embed/>
                    <p:pic>
                      <p:nvPicPr>
                        <p:cNvPr id="0" name="Picture 19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09285" y="3638532"/>
                          <a:ext cx="1454685" cy="40407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6" name="TextBox 15"/>
            <p:cNvSpPr txBox="1"/>
            <p:nvPr/>
          </p:nvSpPr>
          <p:spPr>
            <a:xfrm>
              <a:off x="2057399" y="2264225"/>
              <a:ext cx="409086" cy="307777"/>
            </a:xfrm>
            <a:prstGeom prst="rect">
              <a:avLst/>
            </a:prstGeom>
            <a:solidFill>
              <a:schemeClr val="tx1"/>
            </a:solidFill>
          </p:spPr>
          <p:txBody>
            <a:bodyPr wrap="none" rtlCol="0">
              <a:spAutoFit/>
            </a:bodyPr>
            <a:lstStyle/>
            <a:p>
              <a:r>
                <a:rPr lang="en-US" sz="1400" b="0" dirty="0">
                  <a:solidFill>
                    <a:schemeClr val="bg2"/>
                  </a:solidFill>
                  <a:latin typeface="+mn-lt"/>
                </a:rPr>
                <a:t>1.0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057392" y="3472556"/>
              <a:ext cx="409086" cy="307777"/>
            </a:xfrm>
            <a:prstGeom prst="rect">
              <a:avLst/>
            </a:prstGeom>
            <a:solidFill>
              <a:schemeClr val="tx1"/>
            </a:solidFill>
          </p:spPr>
          <p:txBody>
            <a:bodyPr wrap="none" rtlCol="0">
              <a:spAutoFit/>
            </a:bodyPr>
            <a:lstStyle/>
            <a:p>
              <a:r>
                <a:rPr lang="en-US" sz="1400" b="0" dirty="0">
                  <a:solidFill>
                    <a:schemeClr val="bg2"/>
                  </a:solidFill>
                  <a:latin typeface="+mn-lt"/>
                </a:rPr>
                <a:t>0.1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1948533" y="4691753"/>
              <a:ext cx="498855" cy="307777"/>
            </a:xfrm>
            <a:prstGeom prst="rect">
              <a:avLst/>
            </a:prstGeom>
            <a:solidFill>
              <a:schemeClr val="tx1"/>
            </a:solidFill>
          </p:spPr>
          <p:txBody>
            <a:bodyPr wrap="none" rtlCol="0">
              <a:spAutoFit/>
            </a:bodyPr>
            <a:lstStyle/>
            <a:p>
              <a:r>
                <a:rPr lang="en-US" sz="1400" b="0" dirty="0">
                  <a:solidFill>
                    <a:schemeClr val="bg2"/>
                  </a:solidFill>
                  <a:latin typeface="+mn-lt"/>
                </a:rPr>
                <a:t>0.01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1894108" y="5867410"/>
              <a:ext cx="588623" cy="307777"/>
            </a:xfrm>
            <a:prstGeom prst="rect">
              <a:avLst/>
            </a:prstGeom>
            <a:solidFill>
              <a:schemeClr val="tx1"/>
            </a:solidFill>
          </p:spPr>
          <p:txBody>
            <a:bodyPr wrap="none" rtlCol="0">
              <a:spAutoFit/>
            </a:bodyPr>
            <a:lstStyle/>
            <a:p>
              <a:r>
                <a:rPr lang="en-US" sz="1400" b="0" dirty="0">
                  <a:solidFill>
                    <a:schemeClr val="bg2"/>
                  </a:solidFill>
                  <a:latin typeface="+mn-lt"/>
                </a:rPr>
                <a:t>0.001</a:t>
              </a:r>
            </a:p>
          </p:txBody>
        </p:sp>
      </p:grp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1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8623FBB-6F9D-43A3-B7F5-10CF2C76C411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771525" y="37465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b="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Note on Converging Series</a:t>
            </a:r>
          </a:p>
        </p:txBody>
      </p:sp>
      <p:graphicFrame>
        <p:nvGraphicFramePr>
          <p:cNvPr id="241670" name="Object 28"/>
          <p:cNvGraphicFramePr>
            <a:graphicFrameLocks noChangeAspect="1"/>
          </p:cNvGraphicFramePr>
          <p:nvPr/>
        </p:nvGraphicFramePr>
        <p:xfrm>
          <a:off x="2846160" y="1497459"/>
          <a:ext cx="2055813" cy="1030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863225" imgH="431613" progId="Equation.DSMT4">
                  <p:embed/>
                </p:oleObj>
              </mc:Choice>
              <mc:Fallback>
                <p:oleObj name="Equation" r:id="rId3" imgW="863225" imgH="431613" progId="Equation.DSMT4">
                  <p:embed/>
                  <p:pic>
                    <p:nvPicPr>
                      <p:cNvPr id="0" name="Picture 19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6160" y="1497459"/>
                        <a:ext cx="2055813" cy="1030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693486" y="949766"/>
            <a:ext cx="76722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solidFill>
                  <a:schemeClr val="bg1"/>
                </a:solidFill>
              </a:rPr>
              <a:t>Assume that a series </a:t>
            </a:r>
            <a:r>
              <a:rPr lang="en-US" sz="2000" b="0" u="sng" dirty="0">
                <a:solidFill>
                  <a:schemeClr val="bg1"/>
                </a:solidFill>
              </a:rPr>
              <a:t>converges</a:t>
            </a:r>
            <a:r>
              <a:rPr lang="en-US" sz="2000" b="0" dirty="0">
                <a:solidFill>
                  <a:schemeClr val="bg1"/>
                </a:solidFill>
              </a:rPr>
              <a:t> for all |</a:t>
            </a:r>
            <a:r>
              <a:rPr lang="en-US" sz="2000" b="0" i="1" dirty="0">
                <a:solidFill>
                  <a:schemeClr val="bg1"/>
                </a:solidFill>
                <a:latin typeface="+mn-lt"/>
              </a:rPr>
              <a:t>z|</a:t>
            </a:r>
            <a:r>
              <a:rPr lang="en-US" sz="2000" b="0" dirty="0">
                <a:solidFill>
                  <a:schemeClr val="bg1"/>
                </a:solidFill>
              </a:rPr>
              <a:t> </a:t>
            </a:r>
            <a:r>
              <a:rPr lang="en-US" sz="2000" b="0" dirty="0">
                <a:solidFill>
                  <a:schemeClr val="bg1"/>
                </a:solidFill>
                <a:latin typeface="+mn-lt"/>
                <a:sym typeface="Symbol"/>
              </a:rPr>
              <a:t>&gt;</a:t>
            </a:r>
            <a:r>
              <a:rPr lang="en-US" sz="2000" b="0" dirty="0">
                <a:solidFill>
                  <a:schemeClr val="bg1"/>
                </a:solidFill>
                <a:sym typeface="Symbol"/>
              </a:rPr>
              <a:t> </a:t>
            </a:r>
            <a:r>
              <a:rPr lang="en-US" sz="2000" b="0" i="1" dirty="0">
                <a:solidFill>
                  <a:schemeClr val="bg1"/>
                </a:solidFill>
                <a:latin typeface="+mn-lt"/>
                <a:sym typeface="Symbol"/>
              </a:rPr>
              <a:t>R </a:t>
            </a:r>
            <a:r>
              <a:rPr lang="en-US" sz="2000" b="0" dirty="0">
                <a:solidFill>
                  <a:schemeClr val="bg1"/>
                </a:solidFill>
                <a:latin typeface="+mj-lt"/>
                <a:sym typeface="Symbol"/>
              </a:rPr>
              <a:t>(for some </a:t>
            </a:r>
            <a:r>
              <a:rPr lang="en-US" sz="2000" b="0" i="1" dirty="0">
                <a:solidFill>
                  <a:schemeClr val="bg1"/>
                </a:solidFill>
                <a:latin typeface="+mn-lt"/>
                <a:sym typeface="Symbol"/>
              </a:rPr>
              <a:t>R</a:t>
            </a:r>
            <a:r>
              <a:rPr lang="en-US" sz="2000" b="0" dirty="0">
                <a:solidFill>
                  <a:schemeClr val="bg1"/>
                </a:solidFill>
                <a:latin typeface="+mj-lt"/>
                <a:sym typeface="Symbol"/>
              </a:rPr>
              <a:t>)</a:t>
            </a:r>
            <a:r>
              <a:rPr lang="en-US" sz="2000" b="0" dirty="0">
                <a:solidFill>
                  <a:schemeClr val="bg1"/>
                </a:solidFill>
              </a:rPr>
              <a:t>, so that</a:t>
            </a:r>
          </a:p>
        </p:txBody>
      </p:sp>
      <p:graphicFrame>
        <p:nvGraphicFramePr>
          <p:cNvPr id="241671" name="Object 28"/>
          <p:cNvGraphicFramePr>
            <a:graphicFrameLocks noChangeAspect="1"/>
          </p:cNvGraphicFramePr>
          <p:nvPr/>
        </p:nvGraphicFramePr>
        <p:xfrm>
          <a:off x="2911471" y="3348464"/>
          <a:ext cx="2055813" cy="1030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863225" imgH="431613" progId="Equation.DSMT4">
                  <p:embed/>
                </p:oleObj>
              </mc:Choice>
              <mc:Fallback>
                <p:oleObj name="Equation" r:id="rId5" imgW="863225" imgH="431613" progId="Equation.DSMT4">
                  <p:embed/>
                  <p:pic>
                    <p:nvPicPr>
                      <p:cNvPr id="0" name="Picture 19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1471" y="3348464"/>
                        <a:ext cx="2055813" cy="1030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1077681" y="2950008"/>
            <a:ext cx="54248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solidFill>
                  <a:schemeClr val="bg1"/>
                </a:solidFill>
              </a:rPr>
              <a:t>Then it must also be a valid asymptotic series: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609616" y="4558032"/>
            <a:ext cx="9396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Proof:</a:t>
            </a:r>
          </a:p>
        </p:txBody>
      </p:sp>
      <p:graphicFrame>
        <p:nvGraphicFramePr>
          <p:cNvPr id="241672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20383966"/>
              </p:ext>
            </p:extLst>
          </p:nvPr>
        </p:nvGraphicFramePr>
        <p:xfrm>
          <a:off x="698500" y="5152566"/>
          <a:ext cx="7658100" cy="1244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4038480" imgH="660240" progId="Equation.DSMT4">
                  <p:embed/>
                </p:oleObj>
              </mc:Choice>
              <mc:Fallback>
                <p:oleObj name="Equation" r:id="rId7" imgW="4038480" imgH="660240" progId="Equation.DSMT4">
                  <p:embed/>
                  <p:pic>
                    <p:nvPicPr>
                      <p:cNvPr id="0" name="Picture 19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8500" y="5152566"/>
                        <a:ext cx="7658100" cy="1244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1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8623FBB-6F9D-43A3-B7F5-10CF2C76C411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594911" y="37465"/>
            <a:ext cx="8339769" cy="70788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4000" b="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Note on </a:t>
            </a:r>
            <a:r>
              <a:rPr lang="en-US" sz="4000" b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Converging Series (cont.)</a:t>
            </a:r>
            <a:endParaRPr lang="en-US" sz="4000" b="0" dirty="0">
              <a:solidFill>
                <a:srgbClr val="FF9933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cxnSp>
        <p:nvCxnSpPr>
          <p:cNvPr id="19" name="Straight Arrow Connector 18"/>
          <p:cNvCxnSpPr/>
          <p:nvPr/>
        </p:nvCxnSpPr>
        <p:spPr bwMode="auto">
          <a:xfrm flipV="1">
            <a:off x="5945320" y="2388481"/>
            <a:ext cx="0" cy="420033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21" name="Right Brace 20"/>
          <p:cNvSpPr/>
          <p:nvPr/>
        </p:nvSpPr>
        <p:spPr bwMode="auto">
          <a:xfrm rot="5400000">
            <a:off x="5700722" y="986337"/>
            <a:ext cx="485641" cy="2046630"/>
          </a:xfrm>
          <a:prstGeom prst="rightBrace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213643" y="2474203"/>
            <a:ext cx="162736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0" dirty="0">
                <a:solidFill>
                  <a:schemeClr val="bg2"/>
                </a:solidFill>
              </a:rPr>
              <a:t>Converging series</a:t>
            </a:r>
          </a:p>
        </p:txBody>
      </p:sp>
      <p:graphicFrame>
        <p:nvGraphicFramePr>
          <p:cNvPr id="290943" name="Object 1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97951585"/>
              </p:ext>
            </p:extLst>
          </p:nvPr>
        </p:nvGraphicFramePr>
        <p:xfrm>
          <a:off x="2319338" y="900113"/>
          <a:ext cx="4719637" cy="831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2450880" imgH="431640" progId="Equation.DSMT4">
                  <p:embed/>
                </p:oleObj>
              </mc:Choice>
              <mc:Fallback>
                <p:oleObj name="Equation" r:id="rId3" imgW="2450880" imgH="431640" progId="Equation.DSMT4">
                  <p:embed/>
                  <p:pic>
                    <p:nvPicPr>
                      <p:cNvPr id="0" name="Picture 1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19338" y="900113"/>
                        <a:ext cx="4719637" cy="831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0944" name="Object 1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74070924"/>
              </p:ext>
            </p:extLst>
          </p:nvPr>
        </p:nvGraphicFramePr>
        <p:xfrm>
          <a:off x="1755923" y="3327726"/>
          <a:ext cx="4575176" cy="7086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2539800" imgH="393480" progId="Equation.DSMT4">
                  <p:embed/>
                </p:oleObj>
              </mc:Choice>
              <mc:Fallback>
                <p:oleObj name="Equation" r:id="rId5" imgW="2539800" imgH="393480" progId="Equation.DSMT4">
                  <p:embed/>
                  <p:pic>
                    <p:nvPicPr>
                      <p:cNvPr id="0" name="Picture 1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5923" y="3327726"/>
                        <a:ext cx="4575176" cy="70863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TextBox 21"/>
          <p:cNvSpPr txBox="1"/>
          <p:nvPr/>
        </p:nvSpPr>
        <p:spPr>
          <a:xfrm>
            <a:off x="555172" y="2775849"/>
            <a:ext cx="16307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solidFill>
                  <a:schemeClr val="bg1"/>
                </a:solidFill>
              </a:rPr>
              <a:t>We note that</a:t>
            </a:r>
          </a:p>
        </p:txBody>
      </p:sp>
      <p:sp>
        <p:nvSpPr>
          <p:cNvPr id="24" name="Right Arrow 23"/>
          <p:cNvSpPr/>
          <p:nvPr/>
        </p:nvSpPr>
        <p:spPr bwMode="auto">
          <a:xfrm>
            <a:off x="2274771" y="4522448"/>
            <a:ext cx="381000" cy="304800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bg2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290946" name="Object 1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24317593"/>
              </p:ext>
            </p:extLst>
          </p:nvPr>
        </p:nvGraphicFramePr>
        <p:xfrm>
          <a:off x="2922633" y="4314825"/>
          <a:ext cx="4570413" cy="696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2831760" imgH="431640" progId="Equation.DSMT4">
                  <p:embed/>
                </p:oleObj>
              </mc:Choice>
              <mc:Fallback>
                <p:oleObj name="Equation" r:id="rId7" imgW="2831760" imgH="431640" progId="Equation.DSMT4">
                  <p:embed/>
                  <p:pic>
                    <p:nvPicPr>
                      <p:cNvPr id="0" name="Picture 1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22633" y="4314825"/>
                        <a:ext cx="4570413" cy="696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1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8623FBB-6F9D-43A3-B7F5-10CF2C76C411}" type="slidenum">
              <a:rPr lang="en-US" smtClean="0"/>
              <a:pPr/>
              <a:t>26</a:t>
            </a:fld>
            <a:endParaRPr lang="en-US" dirty="0"/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381000" y="0"/>
            <a:ext cx="8545285" cy="70788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4000" b="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Note on Converging Series (cont.)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048810" y="788920"/>
            <a:ext cx="15536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CC00FF"/>
                </a:solidFill>
              </a:rPr>
              <a:t>Example:</a:t>
            </a:r>
          </a:p>
        </p:txBody>
      </p:sp>
      <p:graphicFrame>
        <p:nvGraphicFramePr>
          <p:cNvPr id="241671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9585003"/>
              </p:ext>
            </p:extLst>
          </p:nvPr>
        </p:nvGraphicFramePr>
        <p:xfrm>
          <a:off x="2237127" y="1465361"/>
          <a:ext cx="4074217" cy="8614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866090" imgH="393529" progId="Equation.DSMT4">
                  <p:embed/>
                </p:oleObj>
              </mc:Choice>
              <mc:Fallback>
                <p:oleObj name="Equation" r:id="rId3" imgW="1866090" imgH="393529" progId="Equation.DSMT4">
                  <p:embed/>
                  <p:pic>
                    <p:nvPicPr>
                      <p:cNvPr id="0" name="Picture 9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37127" y="1465361"/>
                        <a:ext cx="4074217" cy="861406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2748590" y="4526840"/>
            <a:ext cx="34932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solidFill>
                  <a:schemeClr val="bg2"/>
                </a:solidFill>
              </a:rPr>
              <a:t>This </a:t>
            </a:r>
            <a:r>
              <a:rPr lang="en-US" b="0" dirty="0">
                <a:solidFill>
                  <a:schemeClr val="bg2"/>
                </a:solidFill>
                <a:latin typeface="+mj-lt"/>
                <a:sym typeface="Symbol"/>
              </a:rPr>
              <a:t>is a valid </a:t>
            </a:r>
            <a:r>
              <a:rPr lang="en-US" b="0" u="sng" dirty="0">
                <a:solidFill>
                  <a:schemeClr val="bg2"/>
                </a:solidFill>
                <a:latin typeface="+mj-lt"/>
                <a:sym typeface="Symbol"/>
              </a:rPr>
              <a:t>asymptotic</a:t>
            </a:r>
            <a:r>
              <a:rPr lang="en-US" b="0" dirty="0">
                <a:solidFill>
                  <a:schemeClr val="bg2"/>
                </a:solidFill>
                <a:latin typeface="+mj-lt"/>
                <a:sym typeface="Symbol"/>
              </a:rPr>
              <a:t> series.</a:t>
            </a:r>
            <a:endParaRPr lang="en-US" b="0" dirty="0">
              <a:solidFill>
                <a:schemeClr val="bg2"/>
              </a:solidFill>
              <a:latin typeface="+mj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823003" y="2680978"/>
            <a:ext cx="523463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solidFill>
                  <a:schemeClr val="bg1"/>
                </a:solidFill>
                <a:latin typeface="+mj-lt"/>
              </a:rPr>
              <a:t>The po</a:t>
            </a:r>
            <a:r>
              <a:rPr lang="en-US" b="0" dirty="0">
                <a:solidFill>
                  <a:schemeClr val="bg1"/>
                </a:solidFill>
              </a:rPr>
              <a:t>int </a:t>
            </a:r>
            <a:r>
              <a:rPr lang="en-US" b="0" i="1" dirty="0">
                <a:solidFill>
                  <a:schemeClr val="bg1"/>
                </a:solidFill>
                <a:latin typeface="+mn-lt"/>
              </a:rPr>
              <a:t>z</a:t>
            </a:r>
            <a:r>
              <a:rPr lang="en-US" b="0" dirty="0">
                <a:solidFill>
                  <a:schemeClr val="bg1"/>
                </a:solidFill>
                <a:latin typeface="+mn-lt"/>
              </a:rPr>
              <a:t> = 0</a:t>
            </a:r>
            <a:r>
              <a:rPr lang="en-US" b="0" dirty="0">
                <a:solidFill>
                  <a:schemeClr val="bg1"/>
                </a:solidFill>
              </a:rPr>
              <a:t> is an isolated essential singularity,</a:t>
            </a:r>
          </a:p>
          <a:p>
            <a:r>
              <a:rPr lang="en-US" b="0" dirty="0">
                <a:solidFill>
                  <a:schemeClr val="bg1"/>
                </a:solidFill>
              </a:rPr>
              <a:t> and there are no other singularities out to infinity.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194901" y="3671580"/>
            <a:ext cx="64443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solidFill>
                  <a:schemeClr val="bg2"/>
                </a:solidFill>
                <a:latin typeface="+mj-lt"/>
              </a:rPr>
              <a:t>This Laurent series </a:t>
            </a:r>
            <a:r>
              <a:rPr lang="en-US" b="0" u="sng" dirty="0">
                <a:solidFill>
                  <a:schemeClr val="bg2"/>
                </a:solidFill>
                <a:latin typeface="+mj-lt"/>
              </a:rPr>
              <a:t>converges</a:t>
            </a:r>
            <a:r>
              <a:rPr lang="en-US" b="0" dirty="0">
                <a:solidFill>
                  <a:schemeClr val="bg2"/>
                </a:solidFill>
                <a:latin typeface="+mj-lt"/>
              </a:rPr>
              <a:t> for all </a:t>
            </a:r>
            <a:r>
              <a:rPr lang="en-US" b="0" i="1" dirty="0">
                <a:solidFill>
                  <a:schemeClr val="bg2"/>
                </a:solidFill>
                <a:latin typeface="+mn-lt"/>
              </a:rPr>
              <a:t>z </a:t>
            </a:r>
            <a:r>
              <a:rPr lang="en-US" b="0" dirty="0">
                <a:solidFill>
                  <a:schemeClr val="bg2"/>
                </a:solidFill>
                <a:latin typeface="+mn-lt"/>
                <a:sym typeface="Symbol"/>
              </a:rPr>
              <a:t></a:t>
            </a:r>
            <a:r>
              <a:rPr lang="en-US" b="0" dirty="0">
                <a:solidFill>
                  <a:schemeClr val="bg2"/>
                </a:solidFill>
                <a:latin typeface="+mn-lt"/>
              </a:rPr>
              <a:t> 0 (</a:t>
            </a:r>
            <a:r>
              <a:rPr lang="en-US" b="0" dirty="0">
                <a:solidFill>
                  <a:schemeClr val="bg2"/>
                </a:solidFill>
                <a:latin typeface="+mj-lt"/>
              </a:rPr>
              <a:t>hence for |</a:t>
            </a:r>
            <a:r>
              <a:rPr lang="en-US" b="0" i="1" dirty="0">
                <a:solidFill>
                  <a:schemeClr val="bg2"/>
                </a:solidFill>
                <a:latin typeface="+mn-lt"/>
              </a:rPr>
              <a:t>z| </a:t>
            </a:r>
            <a:r>
              <a:rPr lang="en-US" b="0" dirty="0">
                <a:solidFill>
                  <a:schemeClr val="bg2"/>
                </a:solidFill>
                <a:latin typeface="+mn-lt"/>
                <a:sym typeface="Symbol"/>
              </a:rPr>
              <a:t>&gt;</a:t>
            </a:r>
            <a:r>
              <a:rPr lang="en-US" b="0" dirty="0">
                <a:solidFill>
                  <a:schemeClr val="bg2"/>
                </a:solidFill>
                <a:latin typeface="+mn-lt"/>
              </a:rPr>
              <a:t> </a:t>
            </a:r>
            <a:r>
              <a:rPr lang="en-US" b="0" i="1" dirty="0">
                <a:solidFill>
                  <a:schemeClr val="bg2"/>
                </a:solidFill>
                <a:latin typeface="+mn-lt"/>
              </a:rPr>
              <a:t>R</a:t>
            </a:r>
            <a:r>
              <a:rPr lang="en-US" b="0" dirty="0">
                <a:solidFill>
                  <a:schemeClr val="bg2"/>
                </a:solidFill>
              </a:rPr>
              <a:t>).</a:t>
            </a:r>
            <a:r>
              <a:rPr lang="en-US" b="0" dirty="0">
                <a:solidFill>
                  <a:schemeClr val="bg2"/>
                </a:solidFill>
                <a:latin typeface="+mj-lt"/>
              </a:rPr>
              <a:t> </a:t>
            </a:r>
          </a:p>
        </p:txBody>
      </p:sp>
      <p:sp>
        <p:nvSpPr>
          <p:cNvPr id="17" name="Right Arrow 16"/>
          <p:cNvSpPr/>
          <p:nvPr/>
        </p:nvSpPr>
        <p:spPr bwMode="auto">
          <a:xfrm>
            <a:off x="1650508" y="3737154"/>
            <a:ext cx="370115" cy="250371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bg2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8" name="Right Arrow 17"/>
          <p:cNvSpPr/>
          <p:nvPr/>
        </p:nvSpPr>
        <p:spPr bwMode="auto">
          <a:xfrm>
            <a:off x="2182075" y="4581507"/>
            <a:ext cx="370115" cy="250371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bg2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242693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88259364"/>
              </p:ext>
            </p:extLst>
          </p:nvPr>
        </p:nvGraphicFramePr>
        <p:xfrm>
          <a:off x="2692930" y="5044987"/>
          <a:ext cx="4116886" cy="868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866090" imgH="393529" progId="Equation.DSMT4">
                  <p:embed/>
                </p:oleObj>
              </mc:Choice>
              <mc:Fallback>
                <p:oleObj name="Equation" r:id="rId5" imgW="1866090" imgH="393529" progId="Equation.DSMT4">
                  <p:embed/>
                  <p:pic>
                    <p:nvPicPr>
                      <p:cNvPr id="0" name="Picture 9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92930" y="5044987"/>
                        <a:ext cx="4116886" cy="868187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6579" name="Text Box 3"/>
          <p:cNvSpPr txBox="1">
            <a:spLocks noChangeArrowheads="1"/>
          </p:cNvSpPr>
          <p:nvPr/>
        </p:nvSpPr>
        <p:spPr bwMode="auto">
          <a:xfrm>
            <a:off x="749300" y="0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Stationary-Phase Method</a:t>
            </a:r>
          </a:p>
        </p:txBody>
      </p:sp>
      <p:graphicFrame>
        <p:nvGraphicFramePr>
          <p:cNvPr id="6146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95316871"/>
              </p:ext>
            </p:extLst>
          </p:nvPr>
        </p:nvGraphicFramePr>
        <p:xfrm>
          <a:off x="2336800" y="2211388"/>
          <a:ext cx="3779838" cy="831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498320" imgH="330120" progId="Equation.DSMT4">
                  <p:embed/>
                </p:oleObj>
              </mc:Choice>
              <mc:Fallback>
                <p:oleObj name="Equation" r:id="rId3" imgW="1498320" imgH="330120" progId="Equation.DSMT4">
                  <p:embed/>
                  <p:pic>
                    <p:nvPicPr>
                      <p:cNvPr id="6146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6800" y="2211388"/>
                        <a:ext cx="3779838" cy="831850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61" name="Slide Number Placeholder 22"/>
          <p:cNvSpPr>
            <a:spLocks noGrp="1"/>
          </p:cNvSpPr>
          <p:nvPr>
            <p:ph type="sldNum" sz="quarter" idx="10"/>
          </p:nvPr>
        </p:nvSpPr>
        <p:spPr bwMode="auto"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/>
            <a:fld id="{25B2163B-3536-45E5-825F-FFEB0FC9D753}" type="slidenum">
              <a:rPr lang="en-US" sz="1400" b="0">
                <a:solidFill>
                  <a:schemeClr val="bg2"/>
                </a:solidFill>
                <a:latin typeface="+mn-lt"/>
              </a:rPr>
              <a:pPr algn="r"/>
              <a:t>27</a:t>
            </a:fld>
            <a:endParaRPr lang="en-US" sz="1400" b="0" dirty="0">
              <a:solidFill>
                <a:schemeClr val="bg2"/>
              </a:solidFill>
              <a:latin typeface="+mn-lt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06E9BCC-029C-EE2F-BA87-B6BC227AE05E}"/>
              </a:ext>
            </a:extLst>
          </p:cNvPr>
          <p:cNvSpPr txBox="1"/>
          <p:nvPr/>
        </p:nvSpPr>
        <p:spPr>
          <a:xfrm>
            <a:off x="627797" y="1262418"/>
            <a:ext cx="74039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dirty="0">
                <a:solidFill>
                  <a:schemeClr val="bg1"/>
                </a:solidFill>
              </a:rPr>
              <a:t>The stationary phase method is sometimes useful for getting the </a:t>
            </a:r>
            <a:r>
              <a:rPr lang="en-US" b="0" u="sng" dirty="0">
                <a:solidFill>
                  <a:schemeClr val="bg1"/>
                </a:solidFill>
              </a:rPr>
              <a:t>leading term</a:t>
            </a:r>
            <a:r>
              <a:rPr lang="en-US" b="0" dirty="0">
                <a:solidFill>
                  <a:schemeClr val="bg1"/>
                </a:solidFill>
              </a:rPr>
              <a:t> of the asymptotic series for integrals of this form:</a:t>
            </a:r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C786CE8A-5A64-1CDC-2EFD-8AB10F4921D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46090359"/>
              </p:ext>
            </p:extLst>
          </p:nvPr>
        </p:nvGraphicFramePr>
        <p:xfrm>
          <a:off x="3905007" y="3280012"/>
          <a:ext cx="981075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981069" imgH="362086" progId="Equation.DSMT4">
                  <p:embed/>
                </p:oleObj>
              </mc:Choice>
              <mc:Fallback>
                <p:oleObj name="Equation" r:id="rId5" imgW="981069" imgH="362086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905007" y="3280012"/>
                        <a:ext cx="981075" cy="361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F660AC7D-D0CA-02C3-4148-21A1B28288DF}"/>
              </a:ext>
            </a:extLst>
          </p:cNvPr>
          <p:cNvSpPr txBox="1"/>
          <p:nvPr/>
        </p:nvSpPr>
        <p:spPr>
          <a:xfrm>
            <a:off x="395215" y="4764586"/>
            <a:ext cx="83535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Assumption: </a:t>
            </a:r>
            <a:r>
              <a:rPr lang="en-US" b="0" dirty="0">
                <a:solidFill>
                  <a:schemeClr val="bg1"/>
                </a:solidFill>
              </a:rPr>
              <a:t>There is a “stationary phase point” inside the integration interval.</a:t>
            </a:r>
            <a:r>
              <a:rPr lang="en-US" dirty="0"/>
              <a:t>: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94A2E1F8-3C0C-D8BD-E4BD-0D728BFCA72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48301452"/>
              </p:ext>
            </p:extLst>
          </p:nvPr>
        </p:nvGraphicFramePr>
        <p:xfrm>
          <a:off x="3029588" y="5375246"/>
          <a:ext cx="2600325" cy="43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2600280" imgH="438014" progId="Equation.DSMT4">
                  <p:embed/>
                </p:oleObj>
              </mc:Choice>
              <mc:Fallback>
                <p:oleObj name="Equation" r:id="rId7" imgW="2600280" imgH="438014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029588" y="5375246"/>
                        <a:ext cx="2600325" cy="4381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CD853073-6F52-762B-4A21-3B3DE3DD4755}"/>
              </a:ext>
            </a:extLst>
          </p:cNvPr>
          <p:cNvSpPr txBox="1"/>
          <p:nvPr/>
        </p:nvSpPr>
        <p:spPr>
          <a:xfrm>
            <a:off x="1913614" y="3891726"/>
            <a:ext cx="4963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chemeClr val="bg2"/>
                </a:solidFill>
              </a:rPr>
              <a:t>Note</a:t>
            </a:r>
            <a:r>
              <a:rPr lang="en-US" b="0" dirty="0">
                <a:solidFill>
                  <a:schemeClr val="bg2"/>
                </a:solidFill>
              </a:rPr>
              <a:t>: The integral must be along the </a:t>
            </a:r>
            <a:r>
              <a:rPr lang="en-US" b="0" u="sng" dirty="0">
                <a:solidFill>
                  <a:schemeClr val="bg2"/>
                </a:solidFill>
              </a:rPr>
              <a:t>real axis</a:t>
            </a:r>
            <a:r>
              <a:rPr lang="en-US" b="0" dirty="0">
                <a:solidFill>
                  <a:schemeClr val="bg2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3522555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6579" name="Text Box 3"/>
          <p:cNvSpPr txBox="1">
            <a:spLocks noChangeArrowheads="1"/>
          </p:cNvSpPr>
          <p:nvPr/>
        </p:nvSpPr>
        <p:spPr bwMode="auto">
          <a:xfrm>
            <a:off x="431322" y="0"/>
            <a:ext cx="8453886" cy="70788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Stationary-Phase Method (cont.)</a:t>
            </a:r>
          </a:p>
        </p:txBody>
      </p:sp>
      <p:sp>
        <p:nvSpPr>
          <p:cNvPr id="6155" name="Text Box 7"/>
          <p:cNvSpPr txBox="1">
            <a:spLocks noChangeArrowheads="1"/>
          </p:cNvSpPr>
          <p:nvPr/>
        </p:nvSpPr>
        <p:spPr bwMode="auto">
          <a:xfrm>
            <a:off x="623888" y="2743200"/>
            <a:ext cx="110172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Assume</a:t>
            </a:r>
          </a:p>
        </p:txBody>
      </p:sp>
      <p:graphicFrame>
        <p:nvGraphicFramePr>
          <p:cNvPr id="6146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08653765"/>
              </p:ext>
            </p:extLst>
          </p:nvPr>
        </p:nvGraphicFramePr>
        <p:xfrm>
          <a:off x="2557463" y="736600"/>
          <a:ext cx="3779837" cy="831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498320" imgH="330120" progId="Equation.DSMT4">
                  <p:embed/>
                </p:oleObj>
              </mc:Choice>
              <mc:Fallback>
                <p:oleObj name="Equation" r:id="rId3" imgW="1498320" imgH="330120" progId="Equation.DSMT4">
                  <p:embed/>
                  <p:pic>
                    <p:nvPicPr>
                      <p:cNvPr id="6146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7463" y="736600"/>
                        <a:ext cx="3779837" cy="831850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7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75646936"/>
              </p:ext>
            </p:extLst>
          </p:nvPr>
        </p:nvGraphicFramePr>
        <p:xfrm>
          <a:off x="3195033" y="1822787"/>
          <a:ext cx="2599342" cy="4343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523880" imgH="253800" progId="Equation.DSMT4">
                  <p:embed/>
                </p:oleObj>
              </mc:Choice>
              <mc:Fallback>
                <p:oleObj name="Equation" r:id="rId5" imgW="1523880" imgH="253800" progId="Equation.DSMT4">
                  <p:embed/>
                  <p:pic>
                    <p:nvPicPr>
                      <p:cNvPr id="6147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95033" y="1822787"/>
                        <a:ext cx="2599342" cy="434301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8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72287756"/>
              </p:ext>
            </p:extLst>
          </p:nvPr>
        </p:nvGraphicFramePr>
        <p:xfrm>
          <a:off x="1887905" y="2800990"/>
          <a:ext cx="2061180" cy="3605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1447560" imgH="253800" progId="Equation.DSMT4">
                  <p:embed/>
                </p:oleObj>
              </mc:Choice>
              <mc:Fallback>
                <p:oleObj name="Equation" r:id="rId7" imgW="1447560" imgH="253800" progId="Equation.DSMT4">
                  <p:embed/>
                  <p:pic>
                    <p:nvPicPr>
                      <p:cNvPr id="6148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87905" y="2800990"/>
                        <a:ext cx="2061180" cy="360511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7" name="Text Box 27"/>
          <p:cNvSpPr txBox="1">
            <a:spLocks noChangeArrowheads="1"/>
          </p:cNvSpPr>
          <p:nvPr/>
        </p:nvSpPr>
        <p:spPr bwMode="auto">
          <a:xfrm>
            <a:off x="5934075" y="4160838"/>
            <a:ext cx="2749471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Stationary-phase point</a:t>
            </a:r>
          </a:p>
        </p:txBody>
      </p:sp>
      <p:graphicFrame>
        <p:nvGraphicFramePr>
          <p:cNvPr id="6149" name="Object 29"/>
          <p:cNvGraphicFramePr>
            <a:graphicFrameLocks noChangeAspect="1"/>
          </p:cNvGraphicFramePr>
          <p:nvPr/>
        </p:nvGraphicFramePr>
        <p:xfrm>
          <a:off x="4003675" y="3378200"/>
          <a:ext cx="4667250" cy="585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3136680" imgH="393480" progId="Equation.DSMT4">
                  <p:embed/>
                </p:oleObj>
              </mc:Choice>
              <mc:Fallback>
                <p:oleObj name="Equation" r:id="rId9" imgW="3136680" imgH="393480" progId="Equation.DSMT4">
                  <p:embed/>
                  <p:pic>
                    <p:nvPicPr>
                      <p:cNvPr id="6149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03675" y="3378200"/>
                        <a:ext cx="4667250" cy="585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9" name="Line 30"/>
          <p:cNvSpPr>
            <a:spLocks noChangeShapeType="1"/>
          </p:cNvSpPr>
          <p:nvPr/>
        </p:nvSpPr>
        <p:spPr bwMode="auto">
          <a:xfrm flipV="1">
            <a:off x="5472113" y="3282950"/>
            <a:ext cx="644525" cy="823913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6161" name="Slide Number Placeholder 22"/>
          <p:cNvSpPr>
            <a:spLocks noGrp="1"/>
          </p:cNvSpPr>
          <p:nvPr>
            <p:ph type="sldNum" sz="quarter" idx="10"/>
          </p:nvPr>
        </p:nvSpPr>
        <p:spPr bwMode="auto"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/>
            <a:fld id="{25B2163B-3536-45E5-825F-FFEB0FC9D753}" type="slidenum">
              <a:rPr lang="en-US" sz="1400" b="0">
                <a:solidFill>
                  <a:schemeClr val="bg2"/>
                </a:solidFill>
                <a:latin typeface="+mn-lt"/>
              </a:rPr>
              <a:pPr algn="r"/>
              <a:t>28</a:t>
            </a:fld>
            <a:endParaRPr lang="en-US" sz="1400" b="0">
              <a:solidFill>
                <a:schemeClr val="bg2"/>
              </a:solidFill>
              <a:latin typeface="+mn-lt"/>
            </a:endParaRPr>
          </a:p>
        </p:txBody>
      </p:sp>
      <p:graphicFrame>
        <p:nvGraphicFramePr>
          <p:cNvPr id="6150" name="Object 32"/>
          <p:cNvGraphicFramePr>
            <a:graphicFrameLocks noChangeAspect="1"/>
          </p:cNvGraphicFramePr>
          <p:nvPr/>
        </p:nvGraphicFramePr>
        <p:xfrm>
          <a:off x="304800" y="3783013"/>
          <a:ext cx="2198688" cy="844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1460160" imgH="558720" progId="Equation.DSMT4">
                  <p:embed/>
                </p:oleObj>
              </mc:Choice>
              <mc:Fallback>
                <p:oleObj name="Equation" r:id="rId11" imgW="1460160" imgH="558720" progId="Equation.DSMT4">
                  <p:embed/>
                  <p:pic>
                    <p:nvPicPr>
                      <p:cNvPr id="6150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3783013"/>
                        <a:ext cx="2198688" cy="844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5" name="Group 24"/>
          <p:cNvGrpSpPr/>
          <p:nvPr/>
        </p:nvGrpSpPr>
        <p:grpSpPr>
          <a:xfrm>
            <a:off x="1563688" y="4527550"/>
            <a:ext cx="6550025" cy="2073275"/>
            <a:chOff x="1563688" y="4527550"/>
            <a:chExt cx="6550025" cy="2073275"/>
          </a:xfrm>
        </p:grpSpPr>
        <p:sp>
          <p:nvSpPr>
            <p:cNvPr id="6156" name="Line 10"/>
            <p:cNvSpPr>
              <a:spLocks noChangeShapeType="1"/>
            </p:cNvSpPr>
            <p:nvPr/>
          </p:nvSpPr>
          <p:spPr bwMode="auto">
            <a:xfrm flipV="1">
              <a:off x="1690688" y="4772025"/>
              <a:ext cx="0" cy="182880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162" name="Line 9"/>
            <p:cNvSpPr>
              <a:spLocks noChangeShapeType="1"/>
            </p:cNvSpPr>
            <p:nvPr/>
          </p:nvSpPr>
          <p:spPr bwMode="auto">
            <a:xfrm>
              <a:off x="1563688" y="5686425"/>
              <a:ext cx="6113462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163" name="Line 11"/>
            <p:cNvSpPr>
              <a:spLocks noChangeShapeType="1"/>
            </p:cNvSpPr>
            <p:nvPr/>
          </p:nvSpPr>
          <p:spPr bwMode="auto">
            <a:xfrm>
              <a:off x="2649538" y="5599113"/>
              <a:ext cx="0" cy="187325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164" name="Line 12"/>
            <p:cNvSpPr>
              <a:spLocks noChangeShapeType="1"/>
            </p:cNvSpPr>
            <p:nvPr/>
          </p:nvSpPr>
          <p:spPr bwMode="auto">
            <a:xfrm>
              <a:off x="6580188" y="5600700"/>
              <a:ext cx="0" cy="187325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165" name="Freeform 13"/>
            <p:cNvSpPr>
              <a:spLocks/>
            </p:cNvSpPr>
            <p:nvPr/>
          </p:nvSpPr>
          <p:spPr bwMode="auto">
            <a:xfrm>
              <a:off x="2654300" y="4870450"/>
              <a:ext cx="3886200" cy="1323975"/>
            </a:xfrm>
            <a:custGeom>
              <a:avLst/>
              <a:gdLst>
                <a:gd name="T0" fmla="*/ 0 w 2448"/>
                <a:gd name="T1" fmla="*/ 92 h 834"/>
                <a:gd name="T2" fmla="*/ 60 w 2448"/>
                <a:gd name="T3" fmla="*/ 252 h 834"/>
                <a:gd name="T4" fmla="*/ 192 w 2448"/>
                <a:gd name="T5" fmla="*/ 808 h 834"/>
                <a:gd name="T6" fmla="*/ 332 w 2448"/>
                <a:gd name="T7" fmla="*/ 96 h 834"/>
                <a:gd name="T8" fmla="*/ 516 w 2448"/>
                <a:gd name="T9" fmla="*/ 808 h 834"/>
                <a:gd name="T10" fmla="*/ 760 w 2448"/>
                <a:gd name="T11" fmla="*/ 112 h 834"/>
                <a:gd name="T12" fmla="*/ 1820 w 2448"/>
                <a:gd name="T13" fmla="*/ 80 h 834"/>
                <a:gd name="T14" fmla="*/ 1996 w 2448"/>
                <a:gd name="T15" fmla="*/ 784 h 834"/>
                <a:gd name="T16" fmla="*/ 2148 w 2448"/>
                <a:gd name="T17" fmla="*/ 44 h 834"/>
                <a:gd name="T18" fmla="*/ 2288 w 2448"/>
                <a:gd name="T19" fmla="*/ 764 h 834"/>
                <a:gd name="T20" fmla="*/ 2388 w 2448"/>
                <a:gd name="T21" fmla="*/ 168 h 834"/>
                <a:gd name="T22" fmla="*/ 2448 w 2448"/>
                <a:gd name="T23" fmla="*/ 36 h 83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2448"/>
                <a:gd name="T37" fmla="*/ 0 h 834"/>
                <a:gd name="T38" fmla="*/ 2448 w 2448"/>
                <a:gd name="T39" fmla="*/ 834 h 834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2448" h="834">
                  <a:moveTo>
                    <a:pt x="0" y="92"/>
                  </a:moveTo>
                  <a:cubicBezTo>
                    <a:pt x="10" y="118"/>
                    <a:pt x="28" y="133"/>
                    <a:pt x="60" y="252"/>
                  </a:cubicBezTo>
                  <a:cubicBezTo>
                    <a:pt x="92" y="371"/>
                    <a:pt x="147" y="834"/>
                    <a:pt x="192" y="808"/>
                  </a:cubicBezTo>
                  <a:cubicBezTo>
                    <a:pt x="237" y="782"/>
                    <a:pt x="278" y="96"/>
                    <a:pt x="332" y="96"/>
                  </a:cubicBezTo>
                  <a:cubicBezTo>
                    <a:pt x="386" y="96"/>
                    <a:pt x="445" y="805"/>
                    <a:pt x="516" y="808"/>
                  </a:cubicBezTo>
                  <a:cubicBezTo>
                    <a:pt x="587" y="811"/>
                    <a:pt x="543" y="233"/>
                    <a:pt x="760" y="112"/>
                  </a:cubicBezTo>
                  <a:cubicBezTo>
                    <a:pt x="892" y="0"/>
                    <a:pt x="1632" y="0"/>
                    <a:pt x="1820" y="80"/>
                  </a:cubicBezTo>
                  <a:cubicBezTo>
                    <a:pt x="1972" y="212"/>
                    <a:pt x="1943" y="785"/>
                    <a:pt x="1996" y="784"/>
                  </a:cubicBezTo>
                  <a:cubicBezTo>
                    <a:pt x="2051" y="778"/>
                    <a:pt x="2099" y="47"/>
                    <a:pt x="2148" y="44"/>
                  </a:cubicBezTo>
                  <a:cubicBezTo>
                    <a:pt x="2197" y="41"/>
                    <a:pt x="2248" y="743"/>
                    <a:pt x="2288" y="764"/>
                  </a:cubicBezTo>
                  <a:cubicBezTo>
                    <a:pt x="2328" y="785"/>
                    <a:pt x="2361" y="289"/>
                    <a:pt x="2388" y="168"/>
                  </a:cubicBezTo>
                  <a:cubicBezTo>
                    <a:pt x="2415" y="47"/>
                    <a:pt x="2436" y="63"/>
                    <a:pt x="2448" y="36"/>
                  </a:cubicBezTo>
                </a:path>
              </a:pathLst>
            </a:custGeom>
            <a:noFill/>
            <a:ln w="38100" cap="flat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166" name="Line 23"/>
            <p:cNvSpPr>
              <a:spLocks noChangeShapeType="1"/>
            </p:cNvSpPr>
            <p:nvPr/>
          </p:nvSpPr>
          <p:spPr bwMode="auto">
            <a:xfrm>
              <a:off x="4629150" y="5611813"/>
              <a:ext cx="0" cy="187325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6151" name="Object 24"/>
            <p:cNvGraphicFramePr>
              <a:graphicFrameLocks noChangeAspect="1"/>
            </p:cNvGraphicFramePr>
            <p:nvPr/>
          </p:nvGraphicFramePr>
          <p:xfrm>
            <a:off x="2501900" y="5967413"/>
            <a:ext cx="285750" cy="3143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3" imgW="126720" imgH="139680" progId="Equation.DSMT4">
                    <p:embed/>
                  </p:oleObj>
                </mc:Choice>
                <mc:Fallback>
                  <p:oleObj name="Equation" r:id="rId13" imgW="126720" imgH="139680" progId="Equation.DSMT4">
                    <p:embed/>
                    <p:pic>
                      <p:nvPicPr>
                        <p:cNvPr id="6151" name="Object 2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01900" y="5967413"/>
                          <a:ext cx="285750" cy="3143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152" name="Object 25"/>
            <p:cNvGraphicFramePr>
              <a:graphicFrameLocks noChangeAspect="1"/>
            </p:cNvGraphicFramePr>
            <p:nvPr/>
          </p:nvGraphicFramePr>
          <p:xfrm>
            <a:off x="6470650" y="5854700"/>
            <a:ext cx="285750" cy="4000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5" imgW="126720" imgH="177480" progId="Equation.DSMT4">
                    <p:embed/>
                  </p:oleObj>
                </mc:Choice>
                <mc:Fallback>
                  <p:oleObj name="Equation" r:id="rId15" imgW="126720" imgH="177480" progId="Equation.DSMT4">
                    <p:embed/>
                    <p:pic>
                      <p:nvPicPr>
                        <p:cNvPr id="6152" name="Object 2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470650" y="5854700"/>
                          <a:ext cx="285750" cy="4000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153" name="Object 26"/>
            <p:cNvGraphicFramePr>
              <a:graphicFrameLocks noChangeAspect="1"/>
            </p:cNvGraphicFramePr>
            <p:nvPr/>
          </p:nvGraphicFramePr>
          <p:xfrm>
            <a:off x="4448175" y="5784850"/>
            <a:ext cx="371475" cy="5143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7" imgW="164880" imgH="228600" progId="Equation.DSMT4">
                    <p:embed/>
                  </p:oleObj>
                </mc:Choice>
                <mc:Fallback>
                  <p:oleObj name="Equation" r:id="rId17" imgW="164880" imgH="228600" progId="Equation.DSMT4">
                    <p:embed/>
                    <p:pic>
                      <p:nvPicPr>
                        <p:cNvPr id="6153" name="Object 2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448175" y="5784850"/>
                          <a:ext cx="371475" cy="5143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167" name="Line 28"/>
            <p:cNvSpPr>
              <a:spLocks noChangeShapeType="1"/>
            </p:cNvSpPr>
            <p:nvPr/>
          </p:nvSpPr>
          <p:spPr bwMode="auto">
            <a:xfrm flipH="1">
              <a:off x="4737100" y="4527550"/>
              <a:ext cx="1184275" cy="1033463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med" len="med"/>
              <a:tailEnd type="arrow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160" name="Text Box 32"/>
            <p:cNvSpPr txBox="1">
              <a:spLocks noChangeArrowheads="1"/>
            </p:cNvSpPr>
            <p:nvPr/>
          </p:nvSpPr>
          <p:spPr bwMode="auto">
            <a:xfrm>
              <a:off x="7827963" y="5462588"/>
              <a:ext cx="285750" cy="36671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i="1" dirty="0">
                  <a:solidFill>
                    <a:schemeClr val="bg2"/>
                  </a:solidFill>
                  <a:latin typeface="Times New Roman" pitchFamily="18" charset="0"/>
                </a:rPr>
                <a:t>x</a:t>
              </a:r>
            </a:p>
          </p:txBody>
        </p:sp>
        <p:sp>
          <p:nvSpPr>
            <p:cNvPr id="24" name="Oval 23"/>
            <p:cNvSpPr>
              <a:spLocks noChangeArrowheads="1"/>
            </p:cNvSpPr>
            <p:nvPr/>
          </p:nvSpPr>
          <p:spPr bwMode="auto">
            <a:xfrm>
              <a:off x="4549129" y="5612121"/>
              <a:ext cx="161915" cy="161924"/>
            </a:xfrm>
            <a:prstGeom prst="ellipse">
              <a:avLst/>
            </a:prstGeom>
            <a:noFill/>
            <a:ln w="19050">
              <a:solidFill>
                <a:schemeClr val="hlink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F57701BF-1872-9DDD-1EC2-F7DF25AE5263}"/>
              </a:ext>
            </a:extLst>
          </p:cNvPr>
          <p:cNvSpPr txBox="1"/>
          <p:nvPr/>
        </p:nvSpPr>
        <p:spPr>
          <a:xfrm>
            <a:off x="5983516" y="1886048"/>
            <a:ext cx="205376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0" dirty="0">
                <a:solidFill>
                  <a:schemeClr val="bg1"/>
                </a:solidFill>
              </a:rPr>
              <a:t>(stationary phase point)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7602" name="Text Box 2"/>
          <p:cNvSpPr txBox="1">
            <a:spLocks noChangeArrowheads="1"/>
          </p:cNvSpPr>
          <p:nvPr/>
        </p:nvSpPr>
        <p:spPr bwMode="auto">
          <a:xfrm>
            <a:off x="266131" y="0"/>
            <a:ext cx="8563969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Stationary-Phase Method (cont.)</a:t>
            </a:r>
          </a:p>
        </p:txBody>
      </p:sp>
      <p:graphicFrame>
        <p:nvGraphicFramePr>
          <p:cNvPr id="7170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86054372"/>
              </p:ext>
            </p:extLst>
          </p:nvPr>
        </p:nvGraphicFramePr>
        <p:xfrm>
          <a:off x="2720975" y="1757363"/>
          <a:ext cx="3324225" cy="862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371600" imgH="355320" progId="Equation.DSMT4">
                  <p:embed/>
                </p:oleObj>
              </mc:Choice>
              <mc:Fallback>
                <p:oleObj name="Equation" r:id="rId3" imgW="1371600" imgH="355320" progId="Equation.DSMT4">
                  <p:embed/>
                  <p:pic>
                    <p:nvPicPr>
                      <p:cNvPr id="717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20975" y="1757363"/>
                        <a:ext cx="3324225" cy="862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1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37245338"/>
              </p:ext>
            </p:extLst>
          </p:nvPr>
        </p:nvGraphicFramePr>
        <p:xfrm>
          <a:off x="2984025" y="3189548"/>
          <a:ext cx="2536494" cy="3496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473120" imgH="203040" progId="Equation.DSMT4">
                  <p:embed/>
                </p:oleObj>
              </mc:Choice>
              <mc:Fallback>
                <p:oleObj name="Equation" r:id="rId5" imgW="1473120" imgH="203040" progId="Equation.DSMT4">
                  <p:embed/>
                  <p:pic>
                    <p:nvPicPr>
                      <p:cNvPr id="7171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4025" y="3189548"/>
                        <a:ext cx="2536494" cy="34967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8" name="Text Box 25"/>
          <p:cNvSpPr txBox="1">
            <a:spLocks noChangeArrowheads="1"/>
          </p:cNvSpPr>
          <p:nvPr/>
        </p:nvSpPr>
        <p:spPr bwMode="auto">
          <a:xfrm>
            <a:off x="1074927" y="1194363"/>
            <a:ext cx="1752403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hlink"/>
                </a:solidFill>
              </a:rPr>
              <a:t>Assumption:</a:t>
            </a:r>
          </a:p>
        </p:txBody>
      </p:sp>
      <p:sp>
        <p:nvSpPr>
          <p:cNvPr id="7179" name="Slide Number Placeholder 10"/>
          <p:cNvSpPr>
            <a:spLocks noGrp="1"/>
          </p:cNvSpPr>
          <p:nvPr>
            <p:ph type="sldNum" sz="quarter" idx="10"/>
          </p:nvPr>
        </p:nvSpPr>
        <p:spPr bwMode="auto"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/>
            <a:fld id="{25B2163B-3536-45E5-825F-FFEB0FC9D753}" type="slidenum">
              <a:rPr lang="en-US" sz="1400" b="0">
                <a:solidFill>
                  <a:schemeClr val="bg2"/>
                </a:solidFill>
                <a:latin typeface="+mn-lt"/>
              </a:rPr>
              <a:pPr algn="r"/>
              <a:t>29</a:t>
            </a:fld>
            <a:endParaRPr lang="en-US" sz="1400" b="0">
              <a:solidFill>
                <a:schemeClr val="bg2"/>
              </a:solidFill>
              <a:latin typeface="+mn-lt"/>
            </a:endParaRPr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7FB2C39F-8004-8F6D-60AA-9AF98E0FE25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43544072"/>
              </p:ext>
            </p:extLst>
          </p:nvPr>
        </p:nvGraphicFramePr>
        <p:xfrm>
          <a:off x="3627416" y="3689397"/>
          <a:ext cx="1249712" cy="5171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736560" imgH="304560" progId="Equation.DSMT4">
                  <p:embed/>
                </p:oleObj>
              </mc:Choice>
              <mc:Fallback>
                <p:oleObj name="Equation" r:id="rId7" imgW="736560" imgH="304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627416" y="3689397"/>
                        <a:ext cx="1249712" cy="51712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F10D2014-EA9D-90C3-8F4E-F16A7EF150BF}"/>
              </a:ext>
            </a:extLst>
          </p:cNvPr>
          <p:cNvSpPr txBox="1"/>
          <p:nvPr/>
        </p:nvSpPr>
        <p:spPr>
          <a:xfrm>
            <a:off x="2742371" y="4505572"/>
            <a:ext cx="31214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0" dirty="0">
                <a:solidFill>
                  <a:schemeClr val="bg1"/>
                </a:solidFill>
              </a:rPr>
              <a:t>(This is justified a little later.)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5554" name="Text Box 2"/>
          <p:cNvSpPr txBox="1">
            <a:spLocks noChangeArrowheads="1"/>
          </p:cNvSpPr>
          <p:nvPr/>
        </p:nvSpPr>
        <p:spPr bwMode="auto">
          <a:xfrm>
            <a:off x="771525" y="37465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b="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Asymptotic Series (cont.)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8623FBB-6F9D-43A3-B7F5-10CF2C76C411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642258" y="1045028"/>
            <a:ext cx="49071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0" dirty="0">
                <a:solidFill>
                  <a:srgbClr val="FF0000"/>
                </a:solidFill>
              </a:rPr>
              <a:t>Properties of an asymptotic series: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08230" y="2978094"/>
            <a:ext cx="7968342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2575" indent="-282575">
              <a:spcAft>
                <a:spcPts val="1200"/>
              </a:spcAft>
              <a:buFont typeface="Wingdings" pitchFamily="2" charset="2"/>
              <a:buChar char="Ø"/>
            </a:pPr>
            <a:r>
              <a:rPr lang="en-US" b="0" dirty="0">
                <a:solidFill>
                  <a:schemeClr val="bg1"/>
                </a:solidFill>
              </a:rPr>
              <a:t>For a fixed number of terms in the series, the series get more accurate as the magnitude of </a:t>
            </a:r>
            <a:r>
              <a:rPr lang="en-US" b="0" i="1" dirty="0">
                <a:solidFill>
                  <a:schemeClr val="bg1"/>
                </a:solidFill>
                <a:latin typeface="+mn-lt"/>
              </a:rPr>
              <a:t>z</a:t>
            </a:r>
            <a:r>
              <a:rPr lang="en-US" b="0" dirty="0">
                <a:solidFill>
                  <a:schemeClr val="bg1"/>
                </a:solidFill>
              </a:rPr>
              <a:t> increases. </a:t>
            </a:r>
          </a:p>
          <a:p>
            <a:pPr marL="282575" indent="-282575">
              <a:spcAft>
                <a:spcPts val="1200"/>
              </a:spcAft>
              <a:buFont typeface="Wingdings" pitchFamily="2" charset="2"/>
              <a:buChar char="Ø"/>
            </a:pPr>
            <a:r>
              <a:rPr lang="en-US" b="0" dirty="0">
                <a:solidFill>
                  <a:schemeClr val="bg1"/>
                </a:solidFill>
              </a:rPr>
              <a:t>For a fixed value of </a:t>
            </a:r>
            <a:r>
              <a:rPr lang="en-US" b="0" i="1" dirty="0">
                <a:solidFill>
                  <a:schemeClr val="bg1"/>
                </a:solidFill>
                <a:latin typeface="+mn-lt"/>
              </a:rPr>
              <a:t>z</a:t>
            </a:r>
            <a:r>
              <a:rPr lang="en-US" b="0" dirty="0">
                <a:solidFill>
                  <a:schemeClr val="bg1"/>
                </a:solidFill>
              </a:rPr>
              <a:t>, the series does not necessarily get more accurate  as the number of terms increases.</a:t>
            </a:r>
          </a:p>
          <a:p>
            <a:pPr marL="282575" indent="-282575">
              <a:spcAft>
                <a:spcPts val="1200"/>
              </a:spcAft>
              <a:buFont typeface="Wingdings" pitchFamily="2" charset="2"/>
              <a:buChar char="Ø"/>
            </a:pPr>
            <a:r>
              <a:rPr lang="en-US" b="0" dirty="0">
                <a:solidFill>
                  <a:schemeClr val="bg1"/>
                </a:solidFill>
              </a:rPr>
              <a:t>The series does not necessarily even converge as we increase the number of terms, for a fixed value of </a:t>
            </a:r>
            <a:r>
              <a:rPr lang="en-US" b="0" i="1" dirty="0">
                <a:solidFill>
                  <a:schemeClr val="bg1"/>
                </a:solidFill>
                <a:latin typeface="+mn-lt"/>
              </a:rPr>
              <a:t>z</a:t>
            </a:r>
            <a:r>
              <a:rPr lang="en-US" b="0" dirty="0">
                <a:solidFill>
                  <a:schemeClr val="bg1"/>
                </a:solidFill>
              </a:rPr>
              <a:t>.</a:t>
            </a:r>
          </a:p>
        </p:txBody>
      </p:sp>
      <p:graphicFrame>
        <p:nvGraphicFramePr>
          <p:cNvPr id="22733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8112719"/>
              </p:ext>
            </p:extLst>
          </p:nvPr>
        </p:nvGraphicFramePr>
        <p:xfrm>
          <a:off x="2281238" y="1552518"/>
          <a:ext cx="3597275" cy="938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511300" imgH="393700" progId="Equation.DSMT4">
                  <p:embed/>
                </p:oleObj>
              </mc:Choice>
              <mc:Fallback>
                <p:oleObj name="Equation" r:id="rId3" imgW="1511300" imgH="393700" progId="Equation.DSMT4">
                  <p:embed/>
                  <p:pic>
                    <p:nvPicPr>
                      <p:cNvPr id="0" name="Picture 10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1238" y="1552518"/>
                        <a:ext cx="3597275" cy="938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00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848643" y="5541199"/>
            <a:ext cx="31300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2"/>
                </a:solidFill>
              </a:rPr>
              <a:t>Note</a:t>
            </a:r>
            <a:r>
              <a:rPr lang="en-US" b="0" dirty="0">
                <a:solidFill>
                  <a:schemeClr val="bg2"/>
                </a:solidFill>
              </a:rPr>
              <a:t>: We can also talk about</a:t>
            </a: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23774077"/>
              </p:ext>
            </p:extLst>
          </p:nvPr>
        </p:nvGraphicFramePr>
        <p:xfrm>
          <a:off x="4033074" y="5534475"/>
          <a:ext cx="3867150" cy="404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2425700" imgH="254000" progId="Equation.DSMT4">
                  <p:embed/>
                </p:oleObj>
              </mc:Choice>
              <mc:Fallback>
                <p:oleObj name="Equation" r:id="rId5" imgW="2425700" imgH="254000" progId="Equation.DSMT4">
                  <p:embed/>
                  <p:pic>
                    <p:nvPicPr>
                      <p:cNvPr id="0" name="Picture 10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3074" y="5534475"/>
                        <a:ext cx="3867150" cy="4048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50296173"/>
              </p:ext>
            </p:extLst>
          </p:nvPr>
        </p:nvGraphicFramePr>
        <p:xfrm>
          <a:off x="4847759" y="6105756"/>
          <a:ext cx="1339022" cy="306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888840" imgH="203040" progId="Equation.DSMT4">
                  <p:embed/>
                </p:oleObj>
              </mc:Choice>
              <mc:Fallback>
                <p:oleObj name="Equation" r:id="rId7" imgW="888840" imgH="203040" progId="Equation.DSMT4">
                  <p:embed/>
                  <p:pic>
                    <p:nvPicPr>
                      <p:cNvPr id="0" name="Picture 10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47759" y="6105756"/>
                        <a:ext cx="1339022" cy="3060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1938" name="Text Box 2"/>
          <p:cNvSpPr txBox="1">
            <a:spLocks noChangeArrowheads="1"/>
          </p:cNvSpPr>
          <p:nvPr/>
        </p:nvSpPr>
        <p:spPr bwMode="auto">
          <a:xfrm>
            <a:off x="238837" y="0"/>
            <a:ext cx="8611736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Stationary-Phase Method (cont.)</a:t>
            </a:r>
          </a:p>
        </p:txBody>
      </p:sp>
      <p:sp>
        <p:nvSpPr>
          <p:cNvPr id="10246" name="Text Box 3"/>
          <p:cNvSpPr txBox="1">
            <a:spLocks noChangeArrowheads="1"/>
          </p:cNvSpPr>
          <p:nvPr/>
        </p:nvSpPr>
        <p:spPr bwMode="auto">
          <a:xfrm>
            <a:off x="771525" y="2346846"/>
            <a:ext cx="820737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b="0" dirty="0">
                <a:solidFill>
                  <a:schemeClr val="bg1"/>
                </a:solidFill>
              </a:rPr>
              <a:t>Since</a:t>
            </a:r>
          </a:p>
        </p:txBody>
      </p:sp>
      <p:graphicFrame>
        <p:nvGraphicFramePr>
          <p:cNvPr id="10242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76011984"/>
              </p:ext>
            </p:extLst>
          </p:nvPr>
        </p:nvGraphicFramePr>
        <p:xfrm>
          <a:off x="2028077" y="2897516"/>
          <a:ext cx="1553547" cy="4375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901440" imgH="253800" progId="Equation.DSMT4">
                  <p:embed/>
                </p:oleObj>
              </mc:Choice>
              <mc:Fallback>
                <p:oleObj name="Equation" r:id="rId3" imgW="901440" imgH="253800" progId="Equation.DSMT4">
                  <p:embed/>
                  <p:pic>
                    <p:nvPicPr>
                      <p:cNvPr id="10242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28077" y="2897516"/>
                        <a:ext cx="1553547" cy="43755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3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44121926"/>
              </p:ext>
            </p:extLst>
          </p:nvPr>
        </p:nvGraphicFramePr>
        <p:xfrm>
          <a:off x="1650373" y="2406748"/>
          <a:ext cx="735840" cy="3043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431640" imgH="177480" progId="Equation.DSMT4">
                  <p:embed/>
                </p:oleObj>
              </mc:Choice>
              <mc:Fallback>
                <p:oleObj name="Equation" r:id="rId5" imgW="431640" imgH="177480" progId="Equation.DSMT4">
                  <p:embed/>
                  <p:pic>
                    <p:nvPicPr>
                      <p:cNvPr id="10243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50373" y="2406748"/>
                        <a:ext cx="735840" cy="30436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4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99867647"/>
              </p:ext>
            </p:extLst>
          </p:nvPr>
        </p:nvGraphicFramePr>
        <p:xfrm>
          <a:off x="2755924" y="4394258"/>
          <a:ext cx="3187676" cy="7900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1434960" imgH="355320" progId="Equation.DSMT4">
                  <p:embed/>
                </p:oleObj>
              </mc:Choice>
              <mc:Fallback>
                <p:oleObj name="Equation" r:id="rId7" imgW="1434960" imgH="355320" progId="Equation.DSMT4">
                  <p:embed/>
                  <p:pic>
                    <p:nvPicPr>
                      <p:cNvPr id="10244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55924" y="4394258"/>
                        <a:ext cx="3187676" cy="79004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8" name="Text Box 12"/>
          <p:cNvSpPr txBox="1">
            <a:spLocks noChangeArrowheads="1"/>
          </p:cNvSpPr>
          <p:nvPr/>
        </p:nvSpPr>
        <p:spPr bwMode="auto">
          <a:xfrm>
            <a:off x="1836762" y="3963441"/>
            <a:ext cx="919162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b="0" dirty="0">
                <a:solidFill>
                  <a:schemeClr val="bg1"/>
                </a:solidFill>
              </a:rPr>
              <a:t>Hence</a:t>
            </a:r>
          </a:p>
        </p:txBody>
      </p:sp>
      <p:sp>
        <p:nvSpPr>
          <p:cNvPr id="10249" name="Slide Number Placeholder 8"/>
          <p:cNvSpPr>
            <a:spLocks noGrp="1"/>
          </p:cNvSpPr>
          <p:nvPr>
            <p:ph type="sldNum" sz="quarter" idx="10"/>
          </p:nvPr>
        </p:nvSpPr>
        <p:spPr bwMode="auto"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/>
            <a:fld id="{25B2163B-3536-45E5-825F-FFEB0FC9D753}" type="slidenum">
              <a:rPr lang="en-US" sz="1400" b="0">
                <a:solidFill>
                  <a:schemeClr val="bg2"/>
                </a:solidFill>
                <a:latin typeface="+mn-lt"/>
              </a:rPr>
              <a:pPr algn="r"/>
              <a:t>30</a:t>
            </a:fld>
            <a:endParaRPr lang="en-US" sz="1400" b="0">
              <a:solidFill>
                <a:schemeClr val="bg2"/>
              </a:solidFill>
              <a:latin typeface="+mn-lt"/>
            </a:endParaRPr>
          </a:p>
        </p:txBody>
      </p:sp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CC71B50A-0819-46DC-1C17-575FFF217B4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99695882"/>
              </p:ext>
            </p:extLst>
          </p:nvPr>
        </p:nvGraphicFramePr>
        <p:xfrm>
          <a:off x="3117849" y="1094603"/>
          <a:ext cx="2706461" cy="701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1371600" imgH="355320" progId="Equation.DSMT4">
                  <p:embed/>
                </p:oleObj>
              </mc:Choice>
              <mc:Fallback>
                <p:oleObj name="Equation" r:id="rId9" imgW="1371600" imgH="3553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3117849" y="1094603"/>
                        <a:ext cx="2706461" cy="701675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8626" name="Text Box 2"/>
          <p:cNvSpPr txBox="1">
            <a:spLocks noChangeArrowheads="1"/>
          </p:cNvSpPr>
          <p:nvPr/>
        </p:nvSpPr>
        <p:spPr bwMode="auto">
          <a:xfrm>
            <a:off x="47768" y="0"/>
            <a:ext cx="8850572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Stationary-Phase Method (cont.)</a:t>
            </a:r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2114677" y="4086049"/>
            <a:ext cx="40957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b="0" dirty="0">
                <a:solidFill>
                  <a:schemeClr val="bg1"/>
                </a:solidFill>
              </a:rPr>
              <a:t>or</a:t>
            </a:r>
          </a:p>
        </p:txBody>
      </p:sp>
      <p:graphicFrame>
        <p:nvGraphicFramePr>
          <p:cNvPr id="11266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60899781"/>
              </p:ext>
            </p:extLst>
          </p:nvPr>
        </p:nvGraphicFramePr>
        <p:xfrm>
          <a:off x="1448015" y="1891915"/>
          <a:ext cx="5423633" cy="6803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3136680" imgH="393480" progId="Equation.DSMT4">
                  <p:embed/>
                </p:oleObj>
              </mc:Choice>
              <mc:Fallback>
                <p:oleObj name="Equation" r:id="rId3" imgW="3136680" imgH="393480" progId="Equation.DSMT4">
                  <p:embed/>
                  <p:pic>
                    <p:nvPicPr>
                      <p:cNvPr id="11266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8015" y="1891915"/>
                        <a:ext cx="5423633" cy="68033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67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11929985"/>
              </p:ext>
            </p:extLst>
          </p:nvPr>
        </p:nvGraphicFramePr>
        <p:xfrm>
          <a:off x="2032000" y="3071813"/>
          <a:ext cx="4552950" cy="722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2565360" imgH="406080" progId="Equation.DSMT4">
                  <p:embed/>
                </p:oleObj>
              </mc:Choice>
              <mc:Fallback>
                <p:oleObj name="Equation" r:id="rId5" imgW="2565360" imgH="406080" progId="Equation.DSMT4">
                  <p:embed/>
                  <p:pic>
                    <p:nvPicPr>
                      <p:cNvPr id="11267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32000" y="3071813"/>
                        <a:ext cx="4552950" cy="722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72" name="Line 11"/>
          <p:cNvSpPr>
            <a:spLocks noChangeShapeType="1"/>
          </p:cNvSpPr>
          <p:nvPr/>
        </p:nvSpPr>
        <p:spPr bwMode="auto">
          <a:xfrm flipV="1">
            <a:off x="3159806" y="1898045"/>
            <a:ext cx="763588" cy="665163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graphicFrame>
        <p:nvGraphicFramePr>
          <p:cNvPr id="11268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4019993"/>
              </p:ext>
            </p:extLst>
          </p:nvPr>
        </p:nvGraphicFramePr>
        <p:xfrm>
          <a:off x="1990725" y="4598988"/>
          <a:ext cx="5084763" cy="777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2654280" imgH="406080" progId="Equation.DSMT4">
                  <p:embed/>
                </p:oleObj>
              </mc:Choice>
              <mc:Fallback>
                <p:oleObj name="Equation" r:id="rId7" imgW="2654280" imgH="406080" progId="Equation.DSMT4">
                  <p:embed/>
                  <p:pic>
                    <p:nvPicPr>
                      <p:cNvPr id="11268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90725" y="4598988"/>
                        <a:ext cx="5084763" cy="777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73" name="Text Box 14"/>
          <p:cNvSpPr txBox="1">
            <a:spLocks noChangeArrowheads="1"/>
          </p:cNvSpPr>
          <p:nvPr/>
        </p:nvSpPr>
        <p:spPr bwMode="auto">
          <a:xfrm>
            <a:off x="2721656" y="5649912"/>
            <a:ext cx="8763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b="0" dirty="0">
                <a:solidFill>
                  <a:schemeClr val="bg1"/>
                </a:solidFill>
              </a:rPr>
              <a:t>where</a:t>
            </a:r>
          </a:p>
        </p:txBody>
      </p:sp>
      <p:graphicFrame>
        <p:nvGraphicFramePr>
          <p:cNvPr id="11269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54271558"/>
              </p:ext>
            </p:extLst>
          </p:nvPr>
        </p:nvGraphicFramePr>
        <p:xfrm>
          <a:off x="3712737" y="6046787"/>
          <a:ext cx="2046619" cy="4735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1206360" imgH="279360" progId="Equation.DSMT4">
                  <p:embed/>
                </p:oleObj>
              </mc:Choice>
              <mc:Fallback>
                <p:oleObj name="Equation" r:id="rId9" imgW="1206360" imgH="279360" progId="Equation.DSMT4">
                  <p:embed/>
                  <p:pic>
                    <p:nvPicPr>
                      <p:cNvPr id="11269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12737" y="6046787"/>
                        <a:ext cx="2046619" cy="47355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74" name="Slide Number Placeholder 10"/>
          <p:cNvSpPr>
            <a:spLocks noGrp="1"/>
          </p:cNvSpPr>
          <p:nvPr>
            <p:ph type="sldNum" sz="quarter" idx="10"/>
          </p:nvPr>
        </p:nvSpPr>
        <p:spPr bwMode="auto"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/>
            <a:fld id="{25B2163B-3536-45E5-825F-FFEB0FC9D753}" type="slidenum">
              <a:rPr lang="en-US" sz="1400" b="0">
                <a:solidFill>
                  <a:schemeClr val="bg2"/>
                </a:solidFill>
                <a:latin typeface="+mn-lt"/>
              </a:rPr>
              <a:pPr algn="r"/>
              <a:t>31</a:t>
            </a:fld>
            <a:endParaRPr lang="en-US" sz="1400" b="0">
              <a:solidFill>
                <a:schemeClr val="bg2"/>
              </a:solidFill>
              <a:latin typeface="+mn-lt"/>
            </a:endParaRPr>
          </a:p>
        </p:txBody>
      </p:sp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E1908F43-C96F-7965-B5F7-94E2E02F465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28911163"/>
              </p:ext>
            </p:extLst>
          </p:nvPr>
        </p:nvGraphicFramePr>
        <p:xfrm>
          <a:off x="2817813" y="811213"/>
          <a:ext cx="3157537" cy="782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1434960" imgH="355320" progId="Equation.DSMT4">
                  <p:embed/>
                </p:oleObj>
              </mc:Choice>
              <mc:Fallback>
                <p:oleObj name="Equation" r:id="rId11" imgW="1434960" imgH="3553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2817813" y="811213"/>
                        <a:ext cx="3157537" cy="782637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 Box 7">
            <a:extLst>
              <a:ext uri="{FF2B5EF4-FFF2-40B4-BE49-F238E27FC236}">
                <a16:creationId xmlns:a16="http://schemas.microsoft.com/office/drawing/2014/main" id="{34CC0E2F-5DD9-D1CE-3FB4-0D6F462FAC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43098" y="2728889"/>
            <a:ext cx="455574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b="0" dirty="0">
                <a:solidFill>
                  <a:schemeClr val="bg1"/>
                </a:solidFill>
              </a:rPr>
              <a:t>so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9650" name="Text Box 2"/>
          <p:cNvSpPr txBox="1">
            <a:spLocks noChangeArrowheads="1"/>
          </p:cNvSpPr>
          <p:nvPr/>
        </p:nvSpPr>
        <p:spPr bwMode="auto">
          <a:xfrm>
            <a:off x="75063" y="0"/>
            <a:ext cx="8905164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Stationary-Phase Method (cont.)</a:t>
            </a:r>
          </a:p>
        </p:txBody>
      </p:sp>
      <p:sp>
        <p:nvSpPr>
          <p:cNvPr id="12297" name="Text Box 3"/>
          <p:cNvSpPr txBox="1">
            <a:spLocks noChangeArrowheads="1"/>
          </p:cNvSpPr>
          <p:nvPr/>
        </p:nvSpPr>
        <p:spPr bwMode="auto">
          <a:xfrm>
            <a:off x="773230" y="1039812"/>
            <a:ext cx="53657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b="0" dirty="0">
                <a:solidFill>
                  <a:schemeClr val="bg1"/>
                </a:solidFill>
              </a:rPr>
              <a:t>Let</a:t>
            </a:r>
          </a:p>
        </p:txBody>
      </p:sp>
      <p:sp>
        <p:nvSpPr>
          <p:cNvPr id="12298" name="Text Box 9"/>
          <p:cNvSpPr txBox="1">
            <a:spLocks noChangeArrowheads="1"/>
          </p:cNvSpPr>
          <p:nvPr/>
        </p:nvSpPr>
        <p:spPr bwMode="auto">
          <a:xfrm>
            <a:off x="1041518" y="2653852"/>
            <a:ext cx="763588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b="0" dirty="0">
                <a:solidFill>
                  <a:schemeClr val="bg1"/>
                </a:solidFill>
              </a:rPr>
              <a:t>Then</a:t>
            </a:r>
          </a:p>
        </p:txBody>
      </p:sp>
      <p:graphicFrame>
        <p:nvGraphicFramePr>
          <p:cNvPr id="12290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47906438"/>
              </p:ext>
            </p:extLst>
          </p:nvPr>
        </p:nvGraphicFramePr>
        <p:xfrm>
          <a:off x="1805106" y="1261208"/>
          <a:ext cx="2634824" cy="8718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498320" imgH="495000" progId="Equation.DSMT4">
                  <p:embed/>
                </p:oleObj>
              </mc:Choice>
              <mc:Fallback>
                <p:oleObj name="Equation" r:id="rId3" imgW="1498320" imgH="495000" progId="Equation.DSMT4">
                  <p:embed/>
                  <p:pic>
                    <p:nvPicPr>
                      <p:cNvPr id="1229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05106" y="1261208"/>
                        <a:ext cx="2634824" cy="87187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1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21556892"/>
              </p:ext>
            </p:extLst>
          </p:nvPr>
        </p:nvGraphicFramePr>
        <p:xfrm>
          <a:off x="1839913" y="3052763"/>
          <a:ext cx="5133975" cy="962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2705040" imgH="507960" progId="Equation.DSMT4">
                  <p:embed/>
                </p:oleObj>
              </mc:Choice>
              <mc:Fallback>
                <p:oleObj name="Equation" r:id="rId5" imgW="2705040" imgH="507960" progId="Equation.DSMT4">
                  <p:embed/>
                  <p:pic>
                    <p:nvPicPr>
                      <p:cNvPr id="12291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9913" y="3052763"/>
                        <a:ext cx="5133975" cy="962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9" name="Text Box 13"/>
          <p:cNvSpPr txBox="1">
            <a:spLocks noChangeArrowheads="1"/>
          </p:cNvSpPr>
          <p:nvPr/>
        </p:nvSpPr>
        <p:spPr bwMode="auto">
          <a:xfrm>
            <a:off x="2173288" y="4422410"/>
            <a:ext cx="8763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b="0" dirty="0">
                <a:solidFill>
                  <a:schemeClr val="bg1"/>
                </a:solidFill>
              </a:rPr>
              <a:t>where</a:t>
            </a:r>
          </a:p>
        </p:txBody>
      </p:sp>
      <p:graphicFrame>
        <p:nvGraphicFramePr>
          <p:cNvPr id="12292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7941965"/>
              </p:ext>
            </p:extLst>
          </p:nvPr>
        </p:nvGraphicFramePr>
        <p:xfrm>
          <a:off x="3264730" y="4728930"/>
          <a:ext cx="2069675" cy="8513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1206360" imgH="495000" progId="Equation.DSMT4">
                  <p:embed/>
                </p:oleObj>
              </mc:Choice>
              <mc:Fallback>
                <p:oleObj name="Equation" r:id="rId7" imgW="1206360" imgH="495000" progId="Equation.DSMT4">
                  <p:embed/>
                  <p:pic>
                    <p:nvPicPr>
                      <p:cNvPr id="12292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64730" y="4728930"/>
                        <a:ext cx="2069675" cy="85136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3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6354351"/>
              </p:ext>
            </p:extLst>
          </p:nvPr>
        </p:nvGraphicFramePr>
        <p:xfrm>
          <a:off x="2173288" y="6080597"/>
          <a:ext cx="2234939" cy="4521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1130040" imgH="228600" progId="Equation.DSMT4">
                  <p:embed/>
                </p:oleObj>
              </mc:Choice>
              <mc:Fallback>
                <p:oleObj name="Equation" r:id="rId9" imgW="1130040" imgH="228600" progId="Equation.DSMT4">
                  <p:embed/>
                  <p:pic>
                    <p:nvPicPr>
                      <p:cNvPr id="12293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73288" y="6080597"/>
                        <a:ext cx="2234939" cy="45213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300" name="Text Box 16"/>
          <p:cNvSpPr txBox="1">
            <a:spLocks noChangeArrowheads="1"/>
          </p:cNvSpPr>
          <p:nvPr/>
        </p:nvSpPr>
        <p:spPr bwMode="auto">
          <a:xfrm>
            <a:off x="1503363" y="6061075"/>
            <a:ext cx="481012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b="0">
                <a:solidFill>
                  <a:schemeClr val="bg1"/>
                </a:solidFill>
              </a:rPr>
              <a:t>As</a:t>
            </a:r>
          </a:p>
        </p:txBody>
      </p:sp>
      <p:sp>
        <p:nvSpPr>
          <p:cNvPr id="12301" name="Text Box 18"/>
          <p:cNvSpPr txBox="1">
            <a:spLocks noChangeArrowheads="1"/>
          </p:cNvSpPr>
          <p:nvPr/>
        </p:nvSpPr>
        <p:spPr bwMode="auto">
          <a:xfrm>
            <a:off x="5071300" y="6095195"/>
            <a:ext cx="312906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b="0" dirty="0">
                <a:solidFill>
                  <a:schemeClr val="bg1"/>
                </a:solidFill>
              </a:rPr>
              <a:t>if</a:t>
            </a:r>
          </a:p>
        </p:txBody>
      </p:sp>
      <p:graphicFrame>
        <p:nvGraphicFramePr>
          <p:cNvPr id="12294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84015196"/>
              </p:ext>
            </p:extLst>
          </p:nvPr>
        </p:nvGraphicFramePr>
        <p:xfrm>
          <a:off x="5619252" y="6054468"/>
          <a:ext cx="1429816" cy="4425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698400" imgH="215640" progId="Equation.DSMT4">
                  <p:embed/>
                </p:oleObj>
              </mc:Choice>
              <mc:Fallback>
                <p:oleObj name="Equation" r:id="rId11" imgW="698400" imgH="215640" progId="Equation.DSMT4">
                  <p:embed/>
                  <p:pic>
                    <p:nvPicPr>
                      <p:cNvPr id="12294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19252" y="6054468"/>
                        <a:ext cx="1429816" cy="44252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5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27055321"/>
              </p:ext>
            </p:extLst>
          </p:nvPr>
        </p:nvGraphicFramePr>
        <p:xfrm>
          <a:off x="5211599" y="1261208"/>
          <a:ext cx="2174875" cy="866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3" imgW="1244520" imgH="495000" progId="Equation.DSMT4">
                  <p:embed/>
                </p:oleObj>
              </mc:Choice>
              <mc:Fallback>
                <p:oleObj name="Equation" r:id="rId13" imgW="1244520" imgH="495000" progId="Equation.DSMT4">
                  <p:embed/>
                  <p:pic>
                    <p:nvPicPr>
                      <p:cNvPr id="12295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11599" y="1261208"/>
                        <a:ext cx="2174875" cy="866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302" name="Slide Number Placeholder 13"/>
          <p:cNvSpPr>
            <a:spLocks noGrp="1"/>
          </p:cNvSpPr>
          <p:nvPr>
            <p:ph type="sldNum" sz="quarter" idx="10"/>
          </p:nvPr>
        </p:nvSpPr>
        <p:spPr bwMode="auto"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/>
            <a:fld id="{25B2163B-3536-45E5-825F-FFEB0FC9D753}" type="slidenum">
              <a:rPr lang="en-US" sz="1400" b="0">
                <a:solidFill>
                  <a:schemeClr val="bg2"/>
                </a:solidFill>
                <a:latin typeface="+mn-lt"/>
              </a:rPr>
              <a:pPr algn="r"/>
              <a:t>32</a:t>
            </a:fld>
            <a:endParaRPr lang="en-US" sz="1400" b="0">
              <a:solidFill>
                <a:schemeClr val="bg2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0674" name="Text Box 2"/>
          <p:cNvSpPr txBox="1">
            <a:spLocks noChangeArrowheads="1"/>
          </p:cNvSpPr>
          <p:nvPr/>
        </p:nvSpPr>
        <p:spPr bwMode="auto">
          <a:xfrm>
            <a:off x="1" y="0"/>
            <a:ext cx="9075760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Stationary-Phase Method (cont.)</a:t>
            </a:r>
          </a:p>
        </p:txBody>
      </p:sp>
      <p:sp>
        <p:nvSpPr>
          <p:cNvPr id="13324" name="Text Box 3"/>
          <p:cNvSpPr txBox="1">
            <a:spLocks noChangeArrowheads="1"/>
          </p:cNvSpPr>
          <p:nvPr/>
        </p:nvSpPr>
        <p:spPr bwMode="auto">
          <a:xfrm>
            <a:off x="973138" y="878053"/>
            <a:ext cx="1295547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b="0" dirty="0">
                <a:solidFill>
                  <a:schemeClr val="bg1"/>
                </a:solidFill>
              </a:rPr>
              <a:t>Therefore</a:t>
            </a:r>
          </a:p>
        </p:txBody>
      </p:sp>
      <p:sp>
        <p:nvSpPr>
          <p:cNvPr id="13325" name="Text Box 4"/>
          <p:cNvSpPr txBox="1">
            <a:spLocks noChangeArrowheads="1"/>
          </p:cNvSpPr>
          <p:nvPr/>
        </p:nvSpPr>
        <p:spPr bwMode="auto">
          <a:xfrm>
            <a:off x="2390205" y="2292808"/>
            <a:ext cx="53657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b="0" dirty="0">
                <a:solidFill>
                  <a:schemeClr val="bg1"/>
                </a:solidFill>
              </a:rPr>
              <a:t>Let</a:t>
            </a:r>
          </a:p>
        </p:txBody>
      </p:sp>
      <p:graphicFrame>
        <p:nvGraphicFramePr>
          <p:cNvPr id="13314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11801504"/>
              </p:ext>
            </p:extLst>
          </p:nvPr>
        </p:nvGraphicFramePr>
        <p:xfrm>
          <a:off x="2281238" y="1257300"/>
          <a:ext cx="3838575" cy="766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777680" imgH="355320" progId="Equation.DSMT4">
                  <p:embed/>
                </p:oleObj>
              </mc:Choice>
              <mc:Fallback>
                <p:oleObj name="Equation" r:id="rId3" imgW="1777680" imgH="355320" progId="Equation.DSMT4">
                  <p:embed/>
                  <p:pic>
                    <p:nvPicPr>
                      <p:cNvPr id="13314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1238" y="1257300"/>
                        <a:ext cx="3838575" cy="766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5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82544448"/>
              </p:ext>
            </p:extLst>
          </p:nvPr>
        </p:nvGraphicFramePr>
        <p:xfrm>
          <a:off x="3305175" y="2444750"/>
          <a:ext cx="3051175" cy="817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562040" imgH="419040" progId="Equation.DSMT4">
                  <p:embed/>
                </p:oleObj>
              </mc:Choice>
              <mc:Fallback>
                <p:oleObj name="Equation" r:id="rId5" imgW="1562040" imgH="419040" progId="Equation.DSMT4">
                  <p:embed/>
                  <p:pic>
                    <p:nvPicPr>
                      <p:cNvPr id="13315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05175" y="2444750"/>
                        <a:ext cx="3051175" cy="817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22" name="Object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10599616"/>
              </p:ext>
            </p:extLst>
          </p:nvPr>
        </p:nvGraphicFramePr>
        <p:xfrm>
          <a:off x="6819865" y="1365466"/>
          <a:ext cx="1435692" cy="5383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812520" imgH="304560" progId="Equation.DSMT4">
                  <p:embed/>
                </p:oleObj>
              </mc:Choice>
              <mc:Fallback>
                <p:oleObj name="Equation" r:id="rId7" imgW="812520" imgH="304560" progId="Equation.DSMT4">
                  <p:embed/>
                  <p:pic>
                    <p:nvPicPr>
                      <p:cNvPr id="13322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19865" y="1365466"/>
                        <a:ext cx="1435692" cy="53838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3" name="Group 22"/>
          <p:cNvGrpSpPr/>
          <p:nvPr/>
        </p:nvGrpSpPr>
        <p:grpSpPr>
          <a:xfrm>
            <a:off x="2143173" y="4061686"/>
            <a:ext cx="6297471" cy="2552167"/>
            <a:chOff x="2339975" y="3908958"/>
            <a:chExt cx="6297471" cy="2552167"/>
          </a:xfrm>
        </p:grpSpPr>
        <p:sp>
          <p:nvSpPr>
            <p:cNvPr id="13326" name="Line 14"/>
            <p:cNvSpPr>
              <a:spLocks noChangeShapeType="1"/>
            </p:cNvSpPr>
            <p:nvPr/>
          </p:nvSpPr>
          <p:spPr bwMode="auto">
            <a:xfrm>
              <a:off x="2339975" y="5308600"/>
              <a:ext cx="5499100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 b="0"/>
            </a:p>
          </p:txBody>
        </p:sp>
        <p:sp>
          <p:nvSpPr>
            <p:cNvPr id="13327" name="Line 15"/>
            <p:cNvSpPr>
              <a:spLocks noChangeShapeType="1"/>
            </p:cNvSpPr>
            <p:nvPr/>
          </p:nvSpPr>
          <p:spPr bwMode="auto">
            <a:xfrm>
              <a:off x="4619625" y="4006850"/>
              <a:ext cx="0" cy="2454275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 b="0"/>
            </a:p>
          </p:txBody>
        </p:sp>
        <p:sp>
          <p:nvSpPr>
            <p:cNvPr id="13328" name="Line 16"/>
            <p:cNvSpPr>
              <a:spLocks noChangeShapeType="1"/>
            </p:cNvSpPr>
            <p:nvPr/>
          </p:nvSpPr>
          <p:spPr bwMode="auto">
            <a:xfrm flipV="1">
              <a:off x="3303588" y="4006850"/>
              <a:ext cx="2994025" cy="231775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 b="0"/>
            </a:p>
          </p:txBody>
        </p:sp>
        <p:sp>
          <p:nvSpPr>
            <p:cNvPr id="13329" name="Line 18"/>
            <p:cNvSpPr>
              <a:spLocks noChangeShapeType="1"/>
            </p:cNvSpPr>
            <p:nvPr/>
          </p:nvSpPr>
          <p:spPr bwMode="auto">
            <a:xfrm>
              <a:off x="6011863" y="5294313"/>
              <a:ext cx="149225" cy="0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 type="none" w="sm" len="sm"/>
              <a:tailEnd type="triangle" w="sm" len="sm"/>
            </a:ln>
          </p:spPr>
          <p:txBody>
            <a:bodyPr wrap="none"/>
            <a:lstStyle/>
            <a:p>
              <a:endParaRPr lang="en-US" b="0"/>
            </a:p>
          </p:txBody>
        </p:sp>
        <p:sp>
          <p:nvSpPr>
            <p:cNvPr id="13330" name="Arc 19"/>
            <p:cNvSpPr>
              <a:spLocks/>
            </p:cNvSpPr>
            <p:nvPr/>
          </p:nvSpPr>
          <p:spPr bwMode="auto">
            <a:xfrm>
              <a:off x="4994275" y="5008563"/>
              <a:ext cx="185738" cy="300037"/>
            </a:xfrm>
            <a:custGeom>
              <a:avLst/>
              <a:gdLst>
                <a:gd name="T0" fmla="*/ 0 w 21600"/>
                <a:gd name="T1" fmla="*/ 0 h 21600"/>
                <a:gd name="T2" fmla="*/ 1597158 w 21600"/>
                <a:gd name="T3" fmla="*/ 4167695 h 21600"/>
                <a:gd name="T4" fmla="*/ 0 w 21600"/>
                <a:gd name="T5" fmla="*/ 4167695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 b="0"/>
            </a:p>
          </p:txBody>
        </p:sp>
        <p:graphicFrame>
          <p:nvGraphicFramePr>
            <p:cNvPr id="13316" name="Object 20"/>
            <p:cNvGraphicFramePr>
              <a:graphicFrameLocks noChangeAspect="1"/>
            </p:cNvGraphicFramePr>
            <p:nvPr/>
          </p:nvGraphicFramePr>
          <p:xfrm>
            <a:off x="5440363" y="4705350"/>
            <a:ext cx="530225" cy="4460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9" imgW="241200" imgH="203040" progId="Equation.DSMT4">
                    <p:embed/>
                  </p:oleObj>
                </mc:Choice>
                <mc:Fallback>
                  <p:oleObj name="Equation" r:id="rId9" imgW="241200" imgH="203040" progId="Equation.DSMT4">
                    <p:embed/>
                    <p:pic>
                      <p:nvPicPr>
                        <p:cNvPr id="13316" name="Object 2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440363" y="4705350"/>
                          <a:ext cx="530225" cy="44608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3331" name="Line 21"/>
            <p:cNvSpPr>
              <a:spLocks noChangeShapeType="1"/>
            </p:cNvSpPr>
            <p:nvPr/>
          </p:nvSpPr>
          <p:spPr bwMode="auto">
            <a:xfrm rot="-2190740">
              <a:off x="5565525" y="4467113"/>
              <a:ext cx="306647" cy="123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triangle" w="lg" len="lg"/>
            </a:ln>
          </p:spPr>
          <p:txBody>
            <a:bodyPr wrap="none"/>
            <a:lstStyle/>
            <a:p>
              <a:endParaRPr lang="en-US" b="0"/>
            </a:p>
          </p:txBody>
        </p:sp>
        <p:graphicFrame>
          <p:nvGraphicFramePr>
            <p:cNvPr id="13317" name="Object 23"/>
            <p:cNvGraphicFramePr>
              <a:graphicFrameLocks noChangeAspect="1"/>
            </p:cNvGraphicFramePr>
            <p:nvPr/>
          </p:nvGraphicFramePr>
          <p:xfrm>
            <a:off x="6419850" y="5426075"/>
            <a:ext cx="504825" cy="5603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1" imgW="114120" imgH="126720" progId="Equation.DSMT4">
                    <p:embed/>
                  </p:oleObj>
                </mc:Choice>
                <mc:Fallback>
                  <p:oleObj name="Equation" r:id="rId11" imgW="114120" imgH="126720" progId="Equation.DSMT4">
                    <p:embed/>
                    <p:pic>
                      <p:nvPicPr>
                        <p:cNvPr id="13317" name="Object 2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419850" y="5426075"/>
                          <a:ext cx="504825" cy="56038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3318" name="Object 2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5883612"/>
                </p:ext>
              </p:extLst>
            </p:nvPr>
          </p:nvGraphicFramePr>
          <p:xfrm>
            <a:off x="5040587" y="4039794"/>
            <a:ext cx="327026" cy="39159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3" imgW="152280" imgH="177480" progId="Equation.DSMT4">
                    <p:embed/>
                  </p:oleObj>
                </mc:Choice>
                <mc:Fallback>
                  <p:oleObj name="Equation" r:id="rId13" imgW="152280" imgH="177480" progId="Equation.DSMT4">
                    <p:embed/>
                    <p:pic>
                      <p:nvPicPr>
                        <p:cNvPr id="13318" name="Object 2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040587" y="4039794"/>
                          <a:ext cx="327026" cy="39159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3319" name="Object 2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321543844"/>
                </p:ext>
              </p:extLst>
            </p:nvPr>
          </p:nvGraphicFramePr>
          <p:xfrm>
            <a:off x="7873669" y="5090022"/>
            <a:ext cx="763777" cy="4635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5" imgW="419040" imgH="253800" progId="Equation.DSMT4">
                    <p:embed/>
                  </p:oleObj>
                </mc:Choice>
                <mc:Fallback>
                  <p:oleObj name="Equation" r:id="rId15" imgW="419040" imgH="253800" progId="Equation.DSMT4">
                    <p:embed/>
                    <p:pic>
                      <p:nvPicPr>
                        <p:cNvPr id="13319" name="Object 2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873669" y="5090022"/>
                          <a:ext cx="763777" cy="4635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3320" name="Object 2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641112159"/>
                </p:ext>
              </p:extLst>
            </p:nvPr>
          </p:nvGraphicFramePr>
          <p:xfrm>
            <a:off x="3741738" y="3908958"/>
            <a:ext cx="837847" cy="50905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7" imgW="419040" imgH="253800" progId="Equation.DSMT4">
                    <p:embed/>
                  </p:oleObj>
                </mc:Choice>
                <mc:Fallback>
                  <p:oleObj name="Equation" r:id="rId17" imgW="419040" imgH="253800" progId="Equation.DSMT4">
                    <p:embed/>
                    <p:pic>
                      <p:nvPicPr>
                        <p:cNvPr id="13320" name="Object 2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41738" y="3908958"/>
                          <a:ext cx="837847" cy="50905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3333" name="Line 30"/>
            <p:cNvSpPr>
              <a:spLocks noChangeShapeType="1"/>
            </p:cNvSpPr>
            <p:nvPr/>
          </p:nvSpPr>
          <p:spPr bwMode="auto">
            <a:xfrm>
              <a:off x="2551113" y="5303838"/>
              <a:ext cx="4886325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 b="0"/>
            </a:p>
          </p:txBody>
        </p:sp>
      </p:grpSp>
      <p:sp>
        <p:nvSpPr>
          <p:cNvPr id="13334" name="Slide Number Placeholder 21"/>
          <p:cNvSpPr>
            <a:spLocks noGrp="1"/>
          </p:cNvSpPr>
          <p:nvPr>
            <p:ph type="sldNum" sz="quarter" idx="10"/>
          </p:nvPr>
        </p:nvSpPr>
        <p:spPr bwMode="auto"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/>
            <a:fld id="{25B2163B-3536-45E5-825F-FFEB0FC9D753}" type="slidenum">
              <a:rPr lang="en-US" sz="1400" b="0">
                <a:solidFill>
                  <a:schemeClr val="bg2"/>
                </a:solidFill>
                <a:latin typeface="+mn-lt"/>
              </a:rPr>
              <a:pPr algn="r"/>
              <a:t>33</a:t>
            </a:fld>
            <a:endParaRPr lang="en-US" sz="1400" b="0">
              <a:solidFill>
                <a:schemeClr val="bg2"/>
              </a:solidFill>
              <a:latin typeface="+mn-lt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DDE8615-D383-6655-DE7E-E3F209643DEF}"/>
              </a:ext>
            </a:extLst>
          </p:cNvPr>
          <p:cNvSpPr txBox="1"/>
          <p:nvPr/>
        </p:nvSpPr>
        <p:spPr>
          <a:xfrm>
            <a:off x="2659530" y="3350944"/>
            <a:ext cx="40344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0" dirty="0">
                <a:solidFill>
                  <a:schemeClr val="bg1"/>
                </a:solidFill>
              </a:rPr>
              <a:t>(We can change the path by Cauchy’s theorem.)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1698" name="Text Box 2"/>
          <p:cNvSpPr txBox="1">
            <a:spLocks noChangeArrowheads="1"/>
          </p:cNvSpPr>
          <p:nvPr/>
        </p:nvSpPr>
        <p:spPr bwMode="auto">
          <a:xfrm>
            <a:off x="0" y="0"/>
            <a:ext cx="9143999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Stationary-Phase Method (cont.)</a:t>
            </a:r>
          </a:p>
        </p:txBody>
      </p:sp>
      <p:sp>
        <p:nvSpPr>
          <p:cNvPr id="14344" name="Text Box 3"/>
          <p:cNvSpPr txBox="1">
            <a:spLocks noChangeArrowheads="1"/>
          </p:cNvSpPr>
          <p:nvPr/>
        </p:nvSpPr>
        <p:spPr bwMode="auto">
          <a:xfrm>
            <a:off x="1152405" y="3380089"/>
            <a:ext cx="919163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b="0">
                <a:solidFill>
                  <a:schemeClr val="bg1"/>
                </a:solidFill>
              </a:rPr>
              <a:t>Hence</a:t>
            </a:r>
          </a:p>
        </p:txBody>
      </p:sp>
      <p:sp>
        <p:nvSpPr>
          <p:cNvPr id="14345" name="Text Box 4"/>
          <p:cNvSpPr txBox="1">
            <a:spLocks noChangeArrowheads="1"/>
          </p:cNvSpPr>
          <p:nvPr/>
        </p:nvSpPr>
        <p:spPr bwMode="auto">
          <a:xfrm>
            <a:off x="1682881" y="1895158"/>
            <a:ext cx="53657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b="0" dirty="0">
                <a:solidFill>
                  <a:schemeClr val="bg1"/>
                </a:solidFill>
              </a:rPr>
              <a:t>Let</a:t>
            </a:r>
          </a:p>
        </p:txBody>
      </p:sp>
      <p:graphicFrame>
        <p:nvGraphicFramePr>
          <p:cNvPr id="14338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55162087"/>
              </p:ext>
            </p:extLst>
          </p:nvPr>
        </p:nvGraphicFramePr>
        <p:xfrm>
          <a:off x="2373313" y="1987550"/>
          <a:ext cx="1042987" cy="658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482400" imgH="304560" progId="Equation.DSMT4">
                  <p:embed/>
                </p:oleObj>
              </mc:Choice>
              <mc:Fallback>
                <p:oleObj name="Equation" r:id="rId3" imgW="482400" imgH="304560" progId="Equation.DSMT4">
                  <p:embed/>
                  <p:pic>
                    <p:nvPicPr>
                      <p:cNvPr id="14338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73313" y="1987550"/>
                        <a:ext cx="1042987" cy="658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39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69201627"/>
              </p:ext>
            </p:extLst>
          </p:nvPr>
        </p:nvGraphicFramePr>
        <p:xfrm>
          <a:off x="1649413" y="3848100"/>
          <a:ext cx="2579687" cy="243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168200" imgH="1104840" progId="Equation.DSMT4">
                  <p:embed/>
                </p:oleObj>
              </mc:Choice>
              <mc:Fallback>
                <p:oleObj name="Equation" r:id="rId5" imgW="1168200" imgH="1104840" progId="Equation.DSMT4">
                  <p:embed/>
                  <p:pic>
                    <p:nvPicPr>
                      <p:cNvPr id="14339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49413" y="3848100"/>
                        <a:ext cx="2579687" cy="2438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0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13248766"/>
              </p:ext>
            </p:extLst>
          </p:nvPr>
        </p:nvGraphicFramePr>
        <p:xfrm>
          <a:off x="5067300" y="1866900"/>
          <a:ext cx="1441450" cy="479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914400" imgH="304560" progId="Equation.DSMT4">
                  <p:embed/>
                </p:oleObj>
              </mc:Choice>
              <mc:Fallback>
                <p:oleObj name="Equation" r:id="rId7" imgW="914400" imgH="304560" progId="Equation.DSMT4">
                  <p:embed/>
                  <p:pic>
                    <p:nvPicPr>
                      <p:cNvPr id="1434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67300" y="1866900"/>
                        <a:ext cx="1441450" cy="479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46" name="AutoShape 22"/>
          <p:cNvSpPr>
            <a:spLocks noChangeArrowheads="1"/>
          </p:cNvSpPr>
          <p:nvPr/>
        </p:nvSpPr>
        <p:spPr bwMode="auto">
          <a:xfrm>
            <a:off x="3995869" y="2326632"/>
            <a:ext cx="477838" cy="219075"/>
          </a:xfrm>
          <a:prstGeom prst="rightArrow">
            <a:avLst>
              <a:gd name="adj1" fmla="val 50000"/>
              <a:gd name="adj2" fmla="val 54529"/>
            </a:avLst>
          </a:prstGeom>
          <a:solidFill>
            <a:srgbClr val="CCFFFF"/>
          </a:solidFill>
          <a:ln w="12700">
            <a:solidFill>
              <a:schemeClr val="bg2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4341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20423690"/>
              </p:ext>
            </p:extLst>
          </p:nvPr>
        </p:nvGraphicFramePr>
        <p:xfrm>
          <a:off x="4956175" y="2292350"/>
          <a:ext cx="1092200" cy="547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660240" imgH="330120" progId="Equation.DSMT4">
                  <p:embed/>
                </p:oleObj>
              </mc:Choice>
              <mc:Fallback>
                <p:oleObj name="Equation" r:id="rId9" imgW="660240" imgH="330120" progId="Equation.DSMT4">
                  <p:embed/>
                  <p:pic>
                    <p:nvPicPr>
                      <p:cNvPr id="14341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6175" y="2292350"/>
                        <a:ext cx="1092200" cy="547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2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79861653"/>
              </p:ext>
            </p:extLst>
          </p:nvPr>
        </p:nvGraphicFramePr>
        <p:xfrm>
          <a:off x="4745169" y="1986907"/>
          <a:ext cx="388938" cy="933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190440" imgH="457200" progId="Equation.DSMT4">
                  <p:embed/>
                </p:oleObj>
              </mc:Choice>
              <mc:Fallback>
                <p:oleObj name="Equation" r:id="rId11" imgW="190440" imgH="457200" progId="Equation.DSMT4">
                  <p:embed/>
                  <p:pic>
                    <p:nvPicPr>
                      <p:cNvPr id="14342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45169" y="1986907"/>
                        <a:ext cx="388938" cy="933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47" name="Slide Number Placeholder 10"/>
          <p:cNvSpPr>
            <a:spLocks noGrp="1"/>
          </p:cNvSpPr>
          <p:nvPr>
            <p:ph type="sldNum" sz="quarter" idx="10"/>
          </p:nvPr>
        </p:nvSpPr>
        <p:spPr bwMode="auto"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/>
            <a:fld id="{25B2163B-3536-45E5-825F-FFEB0FC9D753}" type="slidenum">
              <a:rPr lang="en-US" sz="1400" b="0">
                <a:solidFill>
                  <a:schemeClr val="bg2"/>
                </a:solidFill>
                <a:latin typeface="+mn-lt"/>
              </a:rPr>
              <a:pPr algn="r"/>
              <a:t>34</a:t>
            </a:fld>
            <a:endParaRPr lang="en-US" sz="1400" b="0">
              <a:solidFill>
                <a:schemeClr val="bg2"/>
              </a:solidFill>
              <a:latin typeface="+mn-lt"/>
            </a:endParaRPr>
          </a:p>
        </p:txBody>
      </p:sp>
      <p:sp>
        <p:nvSpPr>
          <p:cNvPr id="2" name="Text Box 4">
            <a:extLst>
              <a:ext uri="{FF2B5EF4-FFF2-40B4-BE49-F238E27FC236}">
                <a16:creationId xmlns:a16="http://schemas.microsoft.com/office/drawing/2014/main" id="{F07867D8-682C-E1EC-8937-C1C38951BC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85519" y="3413246"/>
            <a:ext cx="121602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b="0">
                <a:solidFill>
                  <a:schemeClr val="bg1"/>
                </a:solidFill>
              </a:rPr>
              <a:t>Similarly,</a:t>
            </a:r>
          </a:p>
        </p:txBody>
      </p:sp>
      <p:graphicFrame>
        <p:nvGraphicFramePr>
          <p:cNvPr id="3" name="Object 7">
            <a:extLst>
              <a:ext uri="{FF2B5EF4-FFF2-40B4-BE49-F238E27FC236}">
                <a16:creationId xmlns:a16="http://schemas.microsoft.com/office/drawing/2014/main" id="{03B35BBD-0076-2BF1-CA51-E2274A0662F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8133705"/>
              </p:ext>
            </p:extLst>
          </p:nvPr>
        </p:nvGraphicFramePr>
        <p:xfrm>
          <a:off x="5845175" y="4030663"/>
          <a:ext cx="2089150" cy="1470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3" imgW="939600" imgH="660240" progId="Equation.DSMT4">
                  <p:embed/>
                </p:oleObj>
              </mc:Choice>
              <mc:Fallback>
                <p:oleObj name="Equation" r:id="rId13" imgW="939600" imgH="660240" progId="Equation.DSMT4">
                  <p:embed/>
                  <p:pic>
                    <p:nvPicPr>
                      <p:cNvPr id="15362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45175" y="4030663"/>
                        <a:ext cx="2089150" cy="1470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C7823E44-4AC8-44B0-4241-0F91350AE3F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36978753"/>
              </p:ext>
            </p:extLst>
          </p:nvPr>
        </p:nvGraphicFramePr>
        <p:xfrm>
          <a:off x="2998788" y="796925"/>
          <a:ext cx="2921000" cy="782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5" imgW="1562040" imgH="419040" progId="Equation.DSMT4">
                  <p:embed/>
                </p:oleObj>
              </mc:Choice>
              <mc:Fallback>
                <p:oleObj name="Equation" r:id="rId15" imgW="1562040" imgH="419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2998788" y="796925"/>
                        <a:ext cx="2921000" cy="782638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22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Stationary-Phase Method (cont.)</a:t>
            </a:r>
          </a:p>
        </p:txBody>
      </p:sp>
      <p:sp>
        <p:nvSpPr>
          <p:cNvPr id="15366" name="Text Box 3"/>
          <p:cNvSpPr txBox="1">
            <a:spLocks noChangeArrowheads="1"/>
          </p:cNvSpPr>
          <p:nvPr/>
        </p:nvSpPr>
        <p:spPr bwMode="auto">
          <a:xfrm>
            <a:off x="1197591" y="2805818"/>
            <a:ext cx="763588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b="0" dirty="0">
                <a:solidFill>
                  <a:schemeClr val="bg1"/>
                </a:solidFill>
              </a:rPr>
              <a:t>Then</a:t>
            </a:r>
          </a:p>
        </p:txBody>
      </p:sp>
      <p:sp>
        <p:nvSpPr>
          <p:cNvPr id="15368" name="Text Box 9"/>
          <p:cNvSpPr txBox="1">
            <a:spLocks noChangeArrowheads="1"/>
          </p:cNvSpPr>
          <p:nvPr/>
        </p:nvSpPr>
        <p:spPr bwMode="auto">
          <a:xfrm>
            <a:off x="3059775" y="5820820"/>
            <a:ext cx="79057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b="0" dirty="0">
                <a:solidFill>
                  <a:schemeClr val="bg1"/>
                </a:solidFill>
              </a:rPr>
              <a:t>Note:</a:t>
            </a:r>
          </a:p>
        </p:txBody>
      </p:sp>
      <p:graphicFrame>
        <p:nvGraphicFramePr>
          <p:cNvPr id="15364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24809173"/>
              </p:ext>
            </p:extLst>
          </p:nvPr>
        </p:nvGraphicFramePr>
        <p:xfrm>
          <a:off x="3942946" y="5649616"/>
          <a:ext cx="1408234" cy="8041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799920" imgH="457200" progId="Equation.DSMT4">
                  <p:embed/>
                </p:oleObj>
              </mc:Choice>
              <mc:Fallback>
                <p:oleObj name="Equation" r:id="rId3" imgW="799920" imgH="457200" progId="Equation.DSMT4">
                  <p:embed/>
                  <p:pic>
                    <p:nvPicPr>
                      <p:cNvPr id="15364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42946" y="5649616"/>
                        <a:ext cx="1408234" cy="80410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9" name="Slide Number Placeholder 8"/>
          <p:cNvSpPr>
            <a:spLocks noGrp="1"/>
          </p:cNvSpPr>
          <p:nvPr>
            <p:ph type="sldNum" sz="quarter" idx="10"/>
          </p:nvPr>
        </p:nvSpPr>
        <p:spPr bwMode="auto"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/>
            <a:fld id="{25B2163B-3536-45E5-825F-FFEB0FC9D753}" type="slidenum">
              <a:rPr lang="en-US" sz="1400" b="0">
                <a:solidFill>
                  <a:schemeClr val="bg2"/>
                </a:solidFill>
                <a:latin typeface="+mn-lt"/>
              </a:rPr>
              <a:pPr algn="r"/>
              <a:t>35</a:t>
            </a:fld>
            <a:endParaRPr lang="en-US" sz="1400" b="0" dirty="0">
              <a:solidFill>
                <a:schemeClr val="bg2"/>
              </a:solidFill>
              <a:latin typeface="+mn-lt"/>
            </a:endParaRPr>
          </a:p>
        </p:txBody>
      </p:sp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71128813-3B3D-76CC-9ECB-0FC0B2AA3F0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00403321"/>
              </p:ext>
            </p:extLst>
          </p:nvPr>
        </p:nvGraphicFramePr>
        <p:xfrm>
          <a:off x="3174430" y="932136"/>
          <a:ext cx="3184525" cy="701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498320" imgH="330120" progId="Equation.DSMT4">
                  <p:embed/>
                </p:oleObj>
              </mc:Choice>
              <mc:Fallback>
                <p:oleObj name="Equation" r:id="rId5" imgW="1498320" imgH="3301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174430" y="932136"/>
                        <a:ext cx="3184525" cy="701675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11">
            <a:extLst>
              <a:ext uri="{FF2B5EF4-FFF2-40B4-BE49-F238E27FC236}">
                <a16:creationId xmlns:a16="http://schemas.microsoft.com/office/drawing/2014/main" id="{7C6DB1F2-6313-8AA0-6221-D32FF471F5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1739" y="2636453"/>
            <a:ext cx="6489700" cy="2732087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4" name="Object 9">
            <a:extLst>
              <a:ext uri="{FF2B5EF4-FFF2-40B4-BE49-F238E27FC236}">
                <a16:creationId xmlns:a16="http://schemas.microsoft.com/office/drawing/2014/main" id="{7299F172-C791-7602-6220-F9A1ED0C2AC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12904054"/>
              </p:ext>
            </p:extLst>
          </p:nvPr>
        </p:nvGraphicFramePr>
        <p:xfrm>
          <a:off x="1752504" y="2866914"/>
          <a:ext cx="4380884" cy="11166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1993680" imgH="507960" progId="Equation.DSMT4">
                  <p:embed/>
                </p:oleObj>
              </mc:Choice>
              <mc:Fallback>
                <p:oleObj name="Equation" r:id="rId7" imgW="1993680" imgH="507960" progId="Equation.DSMT4">
                  <p:embed/>
                  <p:pic>
                    <p:nvPicPr>
                      <p:cNvPr id="16386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504" y="2866914"/>
                        <a:ext cx="4380884" cy="111669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10">
            <a:extLst>
              <a:ext uri="{FF2B5EF4-FFF2-40B4-BE49-F238E27FC236}">
                <a16:creationId xmlns:a16="http://schemas.microsoft.com/office/drawing/2014/main" id="{648709AD-F4B6-AFA8-780D-D4AE64A3F4D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97867692"/>
              </p:ext>
            </p:extLst>
          </p:nvPr>
        </p:nvGraphicFramePr>
        <p:xfrm>
          <a:off x="3596801" y="4343015"/>
          <a:ext cx="1679575" cy="920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927000" imgH="507960" progId="Equation.DSMT4">
                  <p:embed/>
                </p:oleObj>
              </mc:Choice>
              <mc:Fallback>
                <p:oleObj name="Equation" r:id="rId9" imgW="927000" imgH="507960" progId="Equation.DSMT4">
                  <p:embed/>
                  <p:pic>
                    <p:nvPicPr>
                      <p:cNvPr id="16387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96801" y="4343015"/>
                        <a:ext cx="1679575" cy="920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9F57EBB6-8F64-1343-4A4F-04503FBABD4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23859180"/>
              </p:ext>
            </p:extLst>
          </p:nvPr>
        </p:nvGraphicFramePr>
        <p:xfrm>
          <a:off x="6516331" y="3264107"/>
          <a:ext cx="985457" cy="363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482400" imgH="177480" progId="Equation.DSMT4">
                  <p:embed/>
                </p:oleObj>
              </mc:Choice>
              <mc:Fallback>
                <p:oleObj name="Equation" r:id="rId11" imgW="48240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6516331" y="3264107"/>
                        <a:ext cx="985457" cy="3630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 Box 9">
            <a:extLst>
              <a:ext uri="{FF2B5EF4-FFF2-40B4-BE49-F238E27FC236}">
                <a16:creationId xmlns:a16="http://schemas.microsoft.com/office/drawing/2014/main" id="{2A8B28F0-227A-6E99-73E1-DB8F8E0794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2127" y="2073277"/>
            <a:ext cx="1510350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b="0" dirty="0">
                <a:solidFill>
                  <a:schemeClr val="bg1"/>
                </a:solidFill>
              </a:rPr>
              <a:t>Final result: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4771" name="Text Box 3"/>
          <p:cNvSpPr txBox="1">
            <a:spLocks noChangeArrowheads="1"/>
          </p:cNvSpPr>
          <p:nvPr/>
        </p:nvSpPr>
        <p:spPr bwMode="auto">
          <a:xfrm>
            <a:off x="695325" y="0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Example</a:t>
            </a:r>
          </a:p>
        </p:txBody>
      </p:sp>
      <p:graphicFrame>
        <p:nvGraphicFramePr>
          <p:cNvPr id="17410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11721441"/>
              </p:ext>
            </p:extLst>
          </p:nvPr>
        </p:nvGraphicFramePr>
        <p:xfrm>
          <a:off x="2552985" y="1252497"/>
          <a:ext cx="3568036" cy="7897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777680" imgH="393480" progId="Equation.DSMT4">
                  <p:embed/>
                </p:oleObj>
              </mc:Choice>
              <mc:Fallback>
                <p:oleObj name="Equation" r:id="rId3" imgW="1777680" imgH="393480" progId="Equation.DSMT4">
                  <p:embed/>
                  <p:pic>
                    <p:nvPicPr>
                      <p:cNvPr id="1741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2985" y="1252497"/>
                        <a:ext cx="3568036" cy="789756"/>
                      </a:xfrm>
                      <a:prstGeom prst="rect">
                        <a:avLst/>
                      </a:prstGeom>
                      <a:solidFill>
                        <a:srgbClr val="FFCCFF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16" name="Slide Number Placeholder 7"/>
          <p:cNvSpPr>
            <a:spLocks noGrp="1"/>
          </p:cNvSpPr>
          <p:nvPr>
            <p:ph type="sldNum" sz="quarter" idx="10"/>
          </p:nvPr>
        </p:nvSpPr>
        <p:spPr bwMode="auto"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/>
            <a:fld id="{25B2163B-3536-45E5-825F-FFEB0FC9D753}" type="slidenum">
              <a:rPr lang="en-US" sz="1400" b="0">
                <a:solidFill>
                  <a:schemeClr val="bg2"/>
                </a:solidFill>
                <a:latin typeface="+mn-lt"/>
              </a:rPr>
              <a:pPr algn="r"/>
              <a:t>36</a:t>
            </a:fld>
            <a:endParaRPr lang="en-US" sz="1400" b="0">
              <a:solidFill>
                <a:schemeClr val="bg2"/>
              </a:solidFill>
              <a:latin typeface="+mn-lt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06B55F8-CD3C-C299-476B-2AEA8FFD8FF7}"/>
              </a:ext>
            </a:extLst>
          </p:cNvPr>
          <p:cNvSpPr txBox="1"/>
          <p:nvPr/>
        </p:nvSpPr>
        <p:spPr>
          <a:xfrm>
            <a:off x="607324" y="2593075"/>
            <a:ext cx="78009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dirty="0">
                <a:solidFill>
                  <a:schemeClr val="bg1"/>
                </a:solidFill>
              </a:rPr>
              <a:t>This is an integral form of the Bessel function of the first kind of order zero.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4CB51F7-3941-A823-54BA-5AF907C8F526}"/>
              </a:ext>
            </a:extLst>
          </p:cNvPr>
          <p:cNvSpPr txBox="1"/>
          <p:nvPr/>
        </p:nvSpPr>
        <p:spPr>
          <a:xfrm>
            <a:off x="2156061" y="3430057"/>
            <a:ext cx="46075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2000" b="0" dirty="0">
                <a:solidFill>
                  <a:srgbClr val="CC00FF"/>
                </a:solidFill>
              </a:rPr>
              <a:t>We want to evaluate</a:t>
            </a:r>
            <a:r>
              <a:rPr lang="en-US" sz="2000" b="0" i="1" dirty="0">
                <a:solidFill>
                  <a:srgbClr val="CC00FF"/>
                </a:solidFill>
              </a:rPr>
              <a:t> </a:t>
            </a:r>
            <a:r>
              <a:rPr lang="en-US" sz="2000" b="0" i="1" dirty="0">
                <a:solidFill>
                  <a:srgbClr val="CC00FF"/>
                </a:solidFill>
                <a:latin typeface="+mn-lt"/>
              </a:rPr>
              <a:t>J</a:t>
            </a:r>
            <a:r>
              <a:rPr lang="en-US" sz="2000" b="0" baseline="-25000" dirty="0">
                <a:solidFill>
                  <a:srgbClr val="CC00FF"/>
                </a:solidFill>
                <a:latin typeface="+mn-lt"/>
              </a:rPr>
              <a:t>0</a:t>
            </a:r>
            <a:r>
              <a:rPr lang="en-US" sz="2000" b="0" dirty="0">
                <a:solidFill>
                  <a:srgbClr val="CC00FF"/>
                </a:solidFill>
                <a:latin typeface="+mn-lt"/>
              </a:rPr>
              <a:t>(</a:t>
            </a:r>
            <a:r>
              <a:rPr lang="en-US" sz="2000" b="0" i="1" dirty="0">
                <a:solidFill>
                  <a:srgbClr val="CC00FF"/>
                </a:solidFill>
                <a:latin typeface="+mn-lt"/>
              </a:rPr>
              <a:t>x</a:t>
            </a:r>
            <a:r>
              <a:rPr lang="en-US" sz="2000" b="0" dirty="0">
                <a:solidFill>
                  <a:srgbClr val="CC00FF"/>
                </a:solidFill>
                <a:latin typeface="+mn-lt"/>
              </a:rPr>
              <a:t>)</a:t>
            </a:r>
            <a:r>
              <a:rPr lang="en-US" sz="2000" b="0" dirty="0">
                <a:solidFill>
                  <a:srgbClr val="CC00FF"/>
                </a:solidFill>
              </a:rPr>
              <a:t> for large </a:t>
            </a:r>
            <a:r>
              <a:rPr lang="en-US" sz="2000" b="0" i="1" dirty="0">
                <a:solidFill>
                  <a:srgbClr val="CC00FF"/>
                </a:solidFill>
                <a:latin typeface="+mn-lt"/>
              </a:rPr>
              <a:t>x</a:t>
            </a:r>
            <a:r>
              <a:rPr lang="en-US" sz="2000" b="0" dirty="0">
                <a:solidFill>
                  <a:srgbClr val="CC00FF"/>
                </a:solidFill>
              </a:rPr>
              <a:t>.</a:t>
            </a:r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75FEA3F6-7C98-BD45-B685-42CA58CA859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66571859"/>
              </p:ext>
            </p:extLst>
          </p:nvPr>
        </p:nvGraphicFramePr>
        <p:xfrm>
          <a:off x="3103938" y="4799470"/>
          <a:ext cx="2807745" cy="5961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854000" imgH="393480" progId="Equation.DSMT4">
                  <p:embed/>
                </p:oleObj>
              </mc:Choice>
              <mc:Fallback>
                <p:oleObj name="Equation" r:id="rId5" imgW="185400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103938" y="4799470"/>
                        <a:ext cx="2807745" cy="59616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234295A4-2974-6304-1E36-10738EE4ABED}"/>
              </a:ext>
            </a:extLst>
          </p:cNvPr>
          <p:cNvSpPr txBox="1"/>
          <p:nvPr/>
        </p:nvSpPr>
        <p:spPr>
          <a:xfrm>
            <a:off x="3229046" y="4019999"/>
            <a:ext cx="24615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solidFill>
                  <a:schemeClr val="bg1"/>
                </a:solidFill>
              </a:rPr>
              <a:t>(We let </a:t>
            </a:r>
            <a:r>
              <a:rPr lang="en-US" b="0" i="1" dirty="0">
                <a:solidFill>
                  <a:schemeClr val="bg1"/>
                </a:solidFill>
                <a:latin typeface="+mn-lt"/>
              </a:rPr>
              <a:t>x</a:t>
            </a:r>
            <a:r>
              <a:rPr lang="en-US" b="0" dirty="0">
                <a:solidFill>
                  <a:schemeClr val="bg1"/>
                </a:solidFill>
              </a:rPr>
              <a:t> be called </a:t>
            </a:r>
            <a:r>
              <a:rPr lang="en-US" b="0" dirty="0">
                <a:solidFill>
                  <a:schemeClr val="bg1"/>
                </a:solidFill>
                <a:latin typeface="+mn-lt"/>
                <a:sym typeface="Symbol" panose="05050102010706020507" pitchFamily="18" charset="2"/>
              </a:rPr>
              <a:t></a:t>
            </a:r>
            <a:r>
              <a:rPr lang="en-US" b="0" dirty="0">
                <a:solidFill>
                  <a:schemeClr val="bg1"/>
                </a:solidFill>
                <a:sym typeface="Symbol" panose="05050102010706020507" pitchFamily="18" charset="2"/>
              </a:rPr>
              <a:t>.)</a:t>
            </a:r>
            <a:endParaRPr lang="en-US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334492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auto">
          <a:xfrm>
            <a:off x="4312693" y="1801504"/>
            <a:ext cx="1746913" cy="900753"/>
          </a:xfrm>
          <a:prstGeom prst="rect">
            <a:avLst/>
          </a:prstGeom>
          <a:solidFill>
            <a:srgbClr val="FFFF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44771" name="Text Box 3"/>
          <p:cNvSpPr txBox="1">
            <a:spLocks noChangeArrowheads="1"/>
          </p:cNvSpPr>
          <p:nvPr/>
        </p:nvSpPr>
        <p:spPr bwMode="auto">
          <a:xfrm>
            <a:off x="695325" y="0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Example (cont.)</a:t>
            </a:r>
          </a:p>
        </p:txBody>
      </p:sp>
      <p:graphicFrame>
        <p:nvGraphicFramePr>
          <p:cNvPr id="17410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61811591"/>
              </p:ext>
            </p:extLst>
          </p:nvPr>
        </p:nvGraphicFramePr>
        <p:xfrm>
          <a:off x="2375848" y="950883"/>
          <a:ext cx="3970361" cy="17402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854000" imgH="812520" progId="Equation.DSMT4">
                  <p:embed/>
                </p:oleObj>
              </mc:Choice>
              <mc:Fallback>
                <p:oleObj name="Equation" r:id="rId3" imgW="1854000" imgH="812520" progId="Equation.DSMT4">
                  <p:embed/>
                  <p:pic>
                    <p:nvPicPr>
                      <p:cNvPr id="1741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75848" y="950883"/>
                        <a:ext cx="3970361" cy="174028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1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56046038"/>
              </p:ext>
            </p:extLst>
          </p:nvPr>
        </p:nvGraphicFramePr>
        <p:xfrm>
          <a:off x="3833813" y="3383129"/>
          <a:ext cx="1481990" cy="9269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812520" imgH="507960" progId="Equation.DSMT4">
                  <p:embed/>
                </p:oleObj>
              </mc:Choice>
              <mc:Fallback>
                <p:oleObj name="Equation" r:id="rId5" imgW="812520" imgH="507960" progId="Equation.DSMT4">
                  <p:embed/>
                  <p:pic>
                    <p:nvPicPr>
                      <p:cNvPr id="17411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33813" y="3383129"/>
                        <a:ext cx="1481990" cy="926933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2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56702773"/>
              </p:ext>
            </p:extLst>
          </p:nvPr>
        </p:nvGraphicFramePr>
        <p:xfrm>
          <a:off x="3500437" y="4849481"/>
          <a:ext cx="2190750" cy="4761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1168200" imgH="253800" progId="Equation.DSMT4">
                  <p:embed/>
                </p:oleObj>
              </mc:Choice>
              <mc:Fallback>
                <p:oleObj name="Equation" r:id="rId7" imgW="1168200" imgH="253800" progId="Equation.DSMT4">
                  <p:embed/>
                  <p:pic>
                    <p:nvPicPr>
                      <p:cNvPr id="17412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0437" y="4849481"/>
                        <a:ext cx="2190750" cy="47614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15" name="AutoShape 11"/>
          <p:cNvSpPr>
            <a:spLocks noChangeArrowheads="1"/>
          </p:cNvSpPr>
          <p:nvPr/>
        </p:nvSpPr>
        <p:spPr bwMode="auto">
          <a:xfrm>
            <a:off x="2894013" y="6142038"/>
            <a:ext cx="525462" cy="298450"/>
          </a:xfrm>
          <a:prstGeom prst="rightArrow">
            <a:avLst>
              <a:gd name="adj1" fmla="val 50000"/>
              <a:gd name="adj2" fmla="val 44016"/>
            </a:avLst>
          </a:prstGeom>
          <a:solidFill>
            <a:srgbClr val="CCFFFF"/>
          </a:solidFill>
          <a:ln w="12700">
            <a:solidFill>
              <a:schemeClr val="bg2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74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7654526"/>
              </p:ext>
            </p:extLst>
          </p:nvPr>
        </p:nvGraphicFramePr>
        <p:xfrm>
          <a:off x="3832225" y="5957247"/>
          <a:ext cx="1351794" cy="6983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761760" imgH="393480" progId="Equation.DSMT4">
                  <p:embed/>
                </p:oleObj>
              </mc:Choice>
              <mc:Fallback>
                <p:oleObj name="Equation" r:id="rId9" imgW="761760" imgH="393480" progId="Equation.DSMT4">
                  <p:embed/>
                  <p:pic>
                    <p:nvPicPr>
                      <p:cNvPr id="17413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32225" y="5957247"/>
                        <a:ext cx="1351794" cy="698358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16" name="Slide Number Placeholder 7"/>
          <p:cNvSpPr>
            <a:spLocks noGrp="1"/>
          </p:cNvSpPr>
          <p:nvPr>
            <p:ph type="sldNum" sz="quarter" idx="10"/>
          </p:nvPr>
        </p:nvSpPr>
        <p:spPr bwMode="auto"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/>
            <a:fld id="{25B2163B-3536-45E5-825F-FFEB0FC9D753}" type="slidenum">
              <a:rPr lang="en-US" sz="1400" b="0">
                <a:solidFill>
                  <a:schemeClr val="bg2"/>
                </a:solidFill>
                <a:latin typeface="+mn-lt"/>
              </a:rPr>
              <a:pPr algn="r"/>
              <a:t>37</a:t>
            </a:fld>
            <a:endParaRPr lang="en-US" sz="1400" b="0">
              <a:solidFill>
                <a:schemeClr val="bg2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5794" name="Text Box 2"/>
          <p:cNvSpPr txBox="1">
            <a:spLocks noChangeArrowheads="1"/>
          </p:cNvSpPr>
          <p:nvPr/>
        </p:nvSpPr>
        <p:spPr bwMode="auto">
          <a:xfrm>
            <a:off x="728663" y="0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Example (cont.)</a:t>
            </a:r>
          </a:p>
        </p:txBody>
      </p:sp>
      <p:graphicFrame>
        <p:nvGraphicFramePr>
          <p:cNvPr id="18434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73196030"/>
              </p:ext>
            </p:extLst>
          </p:nvPr>
        </p:nvGraphicFramePr>
        <p:xfrm>
          <a:off x="3717490" y="3443200"/>
          <a:ext cx="2500831" cy="4003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587240" imgH="253800" progId="Equation.DSMT4">
                  <p:embed/>
                </p:oleObj>
              </mc:Choice>
              <mc:Fallback>
                <p:oleObj name="Equation" r:id="rId3" imgW="1587240" imgH="253800" progId="Equation.DSMT4">
                  <p:embed/>
                  <p:pic>
                    <p:nvPicPr>
                      <p:cNvPr id="18434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17490" y="3443200"/>
                        <a:ext cx="2500831" cy="40031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43" name="Text Box 26"/>
          <p:cNvSpPr txBox="1">
            <a:spLocks noChangeArrowheads="1"/>
          </p:cNvSpPr>
          <p:nvPr/>
        </p:nvSpPr>
        <p:spPr bwMode="auto">
          <a:xfrm>
            <a:off x="1092711" y="4403275"/>
            <a:ext cx="2093843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b="0" dirty="0">
                <a:solidFill>
                  <a:schemeClr val="bg1"/>
                </a:solidFill>
              </a:rPr>
              <a:t>Hence, we have:</a:t>
            </a:r>
          </a:p>
        </p:txBody>
      </p:sp>
      <p:graphicFrame>
        <p:nvGraphicFramePr>
          <p:cNvPr id="18435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42919340"/>
              </p:ext>
            </p:extLst>
          </p:nvPr>
        </p:nvGraphicFramePr>
        <p:xfrm>
          <a:off x="2170113" y="4875213"/>
          <a:ext cx="3813175" cy="982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2070000" imgH="533160" progId="Equation.DSMT4">
                  <p:embed/>
                </p:oleObj>
              </mc:Choice>
              <mc:Fallback>
                <p:oleObj name="Equation" r:id="rId5" imgW="2070000" imgH="533160" progId="Equation.DSMT4">
                  <p:embed/>
                  <p:pic>
                    <p:nvPicPr>
                      <p:cNvPr id="18435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70113" y="4875213"/>
                        <a:ext cx="3813175" cy="9826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6" name="Object 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4260871"/>
              </p:ext>
            </p:extLst>
          </p:nvPr>
        </p:nvGraphicFramePr>
        <p:xfrm>
          <a:off x="558800" y="2811439"/>
          <a:ext cx="1546893" cy="12065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977760" imgH="761760" progId="Equation.DSMT4">
                  <p:embed/>
                </p:oleObj>
              </mc:Choice>
              <mc:Fallback>
                <p:oleObj name="Equation" r:id="rId7" imgW="977760" imgH="761760" progId="Equation.DSMT4">
                  <p:embed/>
                  <p:pic>
                    <p:nvPicPr>
                      <p:cNvPr id="18436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8800" y="2811439"/>
                        <a:ext cx="1546893" cy="120652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44" name="Slide Number Placeholder 18"/>
          <p:cNvSpPr>
            <a:spLocks noGrp="1"/>
          </p:cNvSpPr>
          <p:nvPr>
            <p:ph type="sldNum" sz="quarter" idx="10"/>
          </p:nvPr>
        </p:nvSpPr>
        <p:spPr bwMode="auto"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/>
            <a:fld id="{25B2163B-3536-45E5-825F-FFEB0FC9D753}" type="slidenum">
              <a:rPr lang="en-US" sz="1400" b="0">
                <a:solidFill>
                  <a:schemeClr val="bg2"/>
                </a:solidFill>
                <a:latin typeface="+mn-lt"/>
              </a:rPr>
              <a:pPr algn="r"/>
              <a:t>38</a:t>
            </a:fld>
            <a:endParaRPr lang="en-US" sz="1400" b="0">
              <a:solidFill>
                <a:schemeClr val="bg2"/>
              </a:solidFill>
              <a:latin typeface="+mn-lt"/>
            </a:endParaRPr>
          </a:p>
        </p:txBody>
      </p:sp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40E752F2-FB67-2CB9-55E0-327517D7366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33327866"/>
              </p:ext>
            </p:extLst>
          </p:nvPr>
        </p:nvGraphicFramePr>
        <p:xfrm>
          <a:off x="3771899" y="2822101"/>
          <a:ext cx="1721326" cy="4003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1091880" imgH="253800" progId="Equation.DSMT4">
                  <p:embed/>
                </p:oleObj>
              </mc:Choice>
              <mc:Fallback>
                <p:oleObj name="Equation" r:id="rId9" imgW="109188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3771899" y="2822101"/>
                        <a:ext cx="1721326" cy="40030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" name="Group 3">
            <a:extLst>
              <a:ext uri="{FF2B5EF4-FFF2-40B4-BE49-F238E27FC236}">
                <a16:creationId xmlns:a16="http://schemas.microsoft.com/office/drawing/2014/main" id="{7E2B3D69-C43C-C659-CABD-93EBEE3AC66C}"/>
              </a:ext>
            </a:extLst>
          </p:cNvPr>
          <p:cNvGrpSpPr/>
          <p:nvPr/>
        </p:nvGrpSpPr>
        <p:grpSpPr>
          <a:xfrm>
            <a:off x="857274" y="993155"/>
            <a:ext cx="7145337" cy="1181125"/>
            <a:chOff x="925513" y="984225"/>
            <a:chExt cx="7145337" cy="1181125"/>
          </a:xfrm>
        </p:grpSpPr>
        <p:sp>
          <p:nvSpPr>
            <p:cNvPr id="18446" name="Line 8"/>
            <p:cNvSpPr>
              <a:spLocks noChangeShapeType="1"/>
            </p:cNvSpPr>
            <p:nvPr/>
          </p:nvSpPr>
          <p:spPr bwMode="auto">
            <a:xfrm>
              <a:off x="925513" y="1485448"/>
              <a:ext cx="6662999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8447" name="Line 9"/>
            <p:cNvSpPr>
              <a:spLocks noChangeShapeType="1"/>
            </p:cNvSpPr>
            <p:nvPr/>
          </p:nvSpPr>
          <p:spPr bwMode="auto">
            <a:xfrm>
              <a:off x="4380150" y="1185863"/>
              <a:ext cx="0" cy="587825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18437" name="Object 1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389165038"/>
                </p:ext>
              </p:extLst>
            </p:nvPr>
          </p:nvGraphicFramePr>
          <p:xfrm>
            <a:off x="7764481" y="1287011"/>
            <a:ext cx="306369" cy="39211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1" imgW="139680" imgH="177480" progId="Equation.DSMT4">
                    <p:embed/>
                  </p:oleObj>
                </mc:Choice>
                <mc:Fallback>
                  <p:oleObj name="Equation" r:id="rId11" imgW="139680" imgH="177480" progId="Equation.DSMT4">
                    <p:embed/>
                    <p:pic>
                      <p:nvPicPr>
                        <p:cNvPr id="18437" name="Object 1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764481" y="1287011"/>
                          <a:ext cx="306369" cy="39211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8438" name="Object 1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145790660"/>
                </p:ext>
              </p:extLst>
            </p:nvPr>
          </p:nvGraphicFramePr>
          <p:xfrm>
            <a:off x="6094769" y="1679122"/>
            <a:ext cx="274620" cy="27304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3" imgW="139680" imgH="139680" progId="Equation.DSMT4">
                    <p:embed/>
                  </p:oleObj>
                </mc:Choice>
                <mc:Fallback>
                  <p:oleObj name="Equation" r:id="rId13" imgW="139680" imgH="139680" progId="Equation.DSMT4">
                    <p:embed/>
                    <p:pic>
                      <p:nvPicPr>
                        <p:cNvPr id="18438" name="Object 1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094769" y="1679122"/>
                          <a:ext cx="274620" cy="27304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8448" name="Line 19"/>
            <p:cNvSpPr>
              <a:spLocks noChangeShapeType="1"/>
            </p:cNvSpPr>
            <p:nvPr/>
          </p:nvSpPr>
          <p:spPr bwMode="auto">
            <a:xfrm>
              <a:off x="5210587" y="1404486"/>
              <a:ext cx="0" cy="174624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8449" name="Line 20"/>
            <p:cNvSpPr>
              <a:spLocks noChangeShapeType="1"/>
            </p:cNvSpPr>
            <p:nvPr/>
          </p:nvSpPr>
          <p:spPr bwMode="auto">
            <a:xfrm>
              <a:off x="6226523" y="1406074"/>
              <a:ext cx="0" cy="174624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8450" name="Oval 21"/>
            <p:cNvSpPr>
              <a:spLocks noChangeArrowheads="1"/>
            </p:cNvSpPr>
            <p:nvPr/>
          </p:nvSpPr>
          <p:spPr bwMode="auto">
            <a:xfrm>
              <a:off x="1557043" y="1404486"/>
              <a:ext cx="161915" cy="161924"/>
            </a:xfrm>
            <a:prstGeom prst="ellipse">
              <a:avLst/>
            </a:prstGeom>
            <a:noFill/>
            <a:ln w="19050">
              <a:solidFill>
                <a:schemeClr val="hlink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51" name="Line 22"/>
            <p:cNvSpPr>
              <a:spLocks noChangeShapeType="1"/>
            </p:cNvSpPr>
            <p:nvPr/>
          </p:nvSpPr>
          <p:spPr bwMode="auto">
            <a:xfrm flipV="1">
              <a:off x="4370853" y="1479099"/>
              <a:ext cx="1852496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8452" name="Oval 23"/>
            <p:cNvSpPr>
              <a:spLocks noChangeArrowheads="1"/>
            </p:cNvSpPr>
            <p:nvPr/>
          </p:nvSpPr>
          <p:spPr bwMode="auto">
            <a:xfrm>
              <a:off x="5135980" y="1394961"/>
              <a:ext cx="161915" cy="161924"/>
            </a:xfrm>
            <a:prstGeom prst="ellipse">
              <a:avLst/>
            </a:prstGeom>
            <a:noFill/>
            <a:ln w="19050">
              <a:solidFill>
                <a:schemeClr val="hlink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53" name="Oval 24"/>
            <p:cNvSpPr>
              <a:spLocks noChangeArrowheads="1"/>
            </p:cNvSpPr>
            <p:nvPr/>
          </p:nvSpPr>
          <p:spPr bwMode="auto">
            <a:xfrm>
              <a:off x="6991650" y="1406074"/>
              <a:ext cx="161915" cy="161924"/>
            </a:xfrm>
            <a:prstGeom prst="ellipse">
              <a:avLst/>
            </a:prstGeom>
            <a:noFill/>
            <a:ln w="19050">
              <a:solidFill>
                <a:schemeClr val="hlink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54" name="Line 20"/>
            <p:cNvSpPr>
              <a:spLocks noChangeShapeType="1"/>
            </p:cNvSpPr>
            <p:nvPr/>
          </p:nvSpPr>
          <p:spPr bwMode="auto">
            <a:xfrm>
              <a:off x="2492942" y="1406074"/>
              <a:ext cx="0" cy="174624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18439" name="Object 3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131934931"/>
                </p:ext>
              </p:extLst>
            </p:nvPr>
          </p:nvGraphicFramePr>
          <p:xfrm>
            <a:off x="2197929" y="1678442"/>
            <a:ext cx="449234" cy="27304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5" imgW="228600" imgH="139680" progId="Equation.DSMT4">
                    <p:embed/>
                  </p:oleObj>
                </mc:Choice>
                <mc:Fallback>
                  <p:oleObj name="Equation" r:id="rId15" imgW="228600" imgH="139680" progId="Equation.DSMT4">
                    <p:embed/>
                    <p:pic>
                      <p:nvPicPr>
                        <p:cNvPr id="18439" name="Object 3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97929" y="1678442"/>
                          <a:ext cx="449234" cy="27304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8455" name="Oval 23"/>
            <p:cNvSpPr>
              <a:spLocks noChangeArrowheads="1"/>
            </p:cNvSpPr>
            <p:nvPr/>
          </p:nvSpPr>
          <p:spPr bwMode="auto">
            <a:xfrm>
              <a:off x="3384844" y="1416732"/>
              <a:ext cx="161915" cy="161924"/>
            </a:xfrm>
            <a:prstGeom prst="ellipse">
              <a:avLst/>
            </a:prstGeom>
            <a:noFill/>
            <a:ln w="19050">
              <a:solidFill>
                <a:schemeClr val="hlink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18440" name="Object 3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554458307"/>
                </p:ext>
              </p:extLst>
            </p:nvPr>
          </p:nvGraphicFramePr>
          <p:xfrm>
            <a:off x="3010445" y="1795236"/>
            <a:ext cx="822273" cy="34766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7" imgW="419040" imgH="177480" progId="Equation.DSMT4">
                    <p:embed/>
                  </p:oleObj>
                </mc:Choice>
                <mc:Fallback>
                  <p:oleObj name="Equation" r:id="rId17" imgW="419040" imgH="177480" progId="Equation.DSMT4">
                    <p:embed/>
                    <p:pic>
                      <p:nvPicPr>
                        <p:cNvPr id="18440" name="Object 3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010445" y="1795236"/>
                          <a:ext cx="822273" cy="34766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8441" name="Object 3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15946051"/>
                </p:ext>
              </p:extLst>
            </p:nvPr>
          </p:nvGraphicFramePr>
          <p:xfrm>
            <a:off x="4904900" y="1817689"/>
            <a:ext cx="647659" cy="34766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9" imgW="330120" imgH="177480" progId="Equation.DSMT4">
                    <p:embed/>
                  </p:oleObj>
                </mc:Choice>
                <mc:Fallback>
                  <p:oleObj name="Equation" r:id="rId19" imgW="330120" imgH="177480" progId="Equation.DSMT4">
                    <p:embed/>
                    <p:pic>
                      <p:nvPicPr>
                        <p:cNvPr id="18441" name="Object 3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904900" y="1817689"/>
                          <a:ext cx="647659" cy="34766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EA6305C5-2CCE-F0AB-28AE-DAEE36539309}"/>
                </a:ext>
              </a:extLst>
            </p:cNvPr>
            <p:cNvSpPr txBox="1"/>
            <p:nvPr/>
          </p:nvSpPr>
          <p:spPr>
            <a:xfrm>
              <a:off x="5207412" y="984225"/>
              <a:ext cx="171072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b="0" dirty="0">
                  <a:solidFill>
                    <a:schemeClr val="bg1"/>
                  </a:solidFill>
                </a:rPr>
                <a:t>Stationary-phase point</a:t>
              </a: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1966823" y="6167886"/>
            <a:ext cx="48221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chemeClr val="bg2"/>
                </a:solidFill>
              </a:rPr>
              <a:t>Note:</a:t>
            </a:r>
            <a:r>
              <a:rPr lang="en-US" b="0" dirty="0">
                <a:solidFill>
                  <a:schemeClr val="bg2"/>
                </a:solidFill>
              </a:rPr>
              <a:t> In the final result we can relabel </a:t>
            </a:r>
            <a:r>
              <a:rPr lang="en-US" b="0" dirty="0">
                <a:solidFill>
                  <a:schemeClr val="bg2"/>
                </a:solidFill>
                <a:latin typeface="+mn-lt"/>
                <a:sym typeface="Symbol" panose="05050102010706020507" pitchFamily="18" charset="2"/>
              </a:rPr>
              <a:t>  </a:t>
            </a:r>
            <a:r>
              <a:rPr lang="en-US" b="0" i="1" dirty="0">
                <a:solidFill>
                  <a:schemeClr val="bg2"/>
                </a:solidFill>
                <a:latin typeface="+mn-lt"/>
                <a:sym typeface="Symbol" panose="05050102010706020507" pitchFamily="18" charset="2"/>
              </a:rPr>
              <a:t>x</a:t>
            </a:r>
            <a:r>
              <a:rPr lang="en-US" b="0" dirty="0">
                <a:solidFill>
                  <a:schemeClr val="bg2"/>
                </a:solidFill>
                <a:sym typeface="Symbol" panose="05050102010706020507" pitchFamily="18" charset="2"/>
              </a:rPr>
              <a:t>.</a:t>
            </a:r>
            <a:endParaRPr lang="en-US" b="0" dirty="0">
              <a:solidFill>
                <a:schemeClr val="bg2"/>
              </a:solidFill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1" name="Rectangle 22"/>
          <p:cNvSpPr>
            <a:spLocks noChangeArrowheads="1"/>
          </p:cNvSpPr>
          <p:nvPr/>
        </p:nvSpPr>
        <p:spPr bwMode="auto">
          <a:xfrm>
            <a:off x="1851024" y="2417340"/>
            <a:ext cx="5337175" cy="253365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8866" name="Text Box 2"/>
          <p:cNvSpPr txBox="1">
            <a:spLocks noChangeArrowheads="1"/>
          </p:cNvSpPr>
          <p:nvPr/>
        </p:nvSpPr>
        <p:spPr bwMode="auto">
          <a:xfrm>
            <a:off x="619125" y="0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Example (cont.)</a:t>
            </a:r>
          </a:p>
        </p:txBody>
      </p:sp>
      <p:sp>
        <p:nvSpPr>
          <p:cNvPr id="19463" name="Text Box 16"/>
          <p:cNvSpPr txBox="1">
            <a:spLocks noChangeArrowheads="1"/>
          </p:cNvSpPr>
          <p:nvPr/>
        </p:nvSpPr>
        <p:spPr bwMode="auto">
          <a:xfrm>
            <a:off x="472601" y="1463769"/>
            <a:ext cx="2989921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b="0" dirty="0">
                <a:solidFill>
                  <a:schemeClr val="bg1"/>
                </a:solidFill>
              </a:rPr>
              <a:t>Hence, the final result is:</a:t>
            </a:r>
          </a:p>
        </p:txBody>
      </p:sp>
      <p:graphicFrame>
        <p:nvGraphicFramePr>
          <p:cNvPr id="19459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30460337"/>
              </p:ext>
            </p:extLst>
          </p:nvPr>
        </p:nvGraphicFramePr>
        <p:xfrm>
          <a:off x="2492375" y="2812781"/>
          <a:ext cx="3584575" cy="1065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625400" imgH="482400" progId="Equation.DSMT4">
                  <p:embed/>
                </p:oleObj>
              </mc:Choice>
              <mc:Fallback>
                <p:oleObj name="Equation" r:id="rId3" imgW="1625400" imgH="482400" progId="Equation.DSMT4">
                  <p:embed/>
                  <p:pic>
                    <p:nvPicPr>
                      <p:cNvPr id="19459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92375" y="2812781"/>
                        <a:ext cx="3584575" cy="1065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64" name="Text Box 20"/>
          <p:cNvSpPr txBox="1">
            <a:spLocks noChangeArrowheads="1"/>
          </p:cNvSpPr>
          <p:nvPr/>
        </p:nvSpPr>
        <p:spPr bwMode="auto">
          <a:xfrm>
            <a:off x="3690936" y="4336627"/>
            <a:ext cx="452438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2"/>
                </a:solidFill>
              </a:rPr>
              <a:t>as</a:t>
            </a:r>
          </a:p>
        </p:txBody>
      </p:sp>
      <p:graphicFrame>
        <p:nvGraphicFramePr>
          <p:cNvPr id="19460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96872795"/>
              </p:ext>
            </p:extLst>
          </p:nvPr>
        </p:nvGraphicFramePr>
        <p:xfrm>
          <a:off x="4237038" y="4409174"/>
          <a:ext cx="1036637" cy="325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444240" imgH="139680" progId="Equation.DSMT4">
                  <p:embed/>
                </p:oleObj>
              </mc:Choice>
              <mc:Fallback>
                <p:oleObj name="Equation" r:id="rId5" imgW="444240" imgH="139680" progId="Equation.DSMT4">
                  <p:embed/>
                  <p:pic>
                    <p:nvPicPr>
                      <p:cNvPr id="1946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37038" y="4409174"/>
                        <a:ext cx="1036637" cy="325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65" name="Slide Number Placeholder 8"/>
          <p:cNvSpPr>
            <a:spLocks noGrp="1"/>
          </p:cNvSpPr>
          <p:nvPr>
            <p:ph type="sldNum" sz="quarter" idx="10"/>
          </p:nvPr>
        </p:nvSpPr>
        <p:spPr bwMode="auto"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/>
            <a:fld id="{25B2163B-3536-45E5-825F-FFEB0FC9D753}" type="slidenum">
              <a:rPr lang="en-US" sz="1400" b="0">
                <a:solidFill>
                  <a:schemeClr val="bg2"/>
                </a:solidFill>
                <a:latin typeface="+mn-lt"/>
              </a:rPr>
              <a:pPr algn="r"/>
              <a:t>39</a:t>
            </a:fld>
            <a:endParaRPr lang="en-US" sz="1400" b="0" dirty="0">
              <a:solidFill>
                <a:schemeClr val="bg2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5554" name="Text Box 2"/>
          <p:cNvSpPr txBox="1">
            <a:spLocks noChangeArrowheads="1"/>
          </p:cNvSpPr>
          <p:nvPr/>
        </p:nvSpPr>
        <p:spPr bwMode="auto">
          <a:xfrm>
            <a:off x="771525" y="37465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b="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Big O and Small </a:t>
            </a:r>
            <a:r>
              <a:rPr lang="en-US" sz="4000" b="0" i="1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</a:t>
            </a:r>
            <a:r>
              <a:rPr lang="en-US" sz="4000" b="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Notation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8623FBB-6F9D-43A3-B7F5-10CF2C76C411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478972" y="1077685"/>
            <a:ext cx="80938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solidFill>
                  <a:schemeClr val="bg1"/>
                </a:solidFill>
              </a:rPr>
              <a:t>This notation is helpful for defining and discussing asymptotic series.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94657" y="1883229"/>
            <a:ext cx="187904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solidFill>
                  <a:srgbClr val="FF0000"/>
                </a:solidFill>
              </a:rPr>
              <a:t>Big O notation:</a:t>
            </a:r>
          </a:p>
        </p:txBody>
      </p:sp>
      <p:graphicFrame>
        <p:nvGraphicFramePr>
          <p:cNvPr id="228355" name="Object 3"/>
          <p:cNvGraphicFramePr>
            <a:graphicFrameLocks noChangeAspect="1"/>
          </p:cNvGraphicFramePr>
          <p:nvPr/>
        </p:nvGraphicFramePr>
        <p:xfrm>
          <a:off x="2836816" y="2326414"/>
          <a:ext cx="2538412" cy="668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066800" imgH="279400" progId="Equation.DSMT4">
                  <p:embed/>
                </p:oleObj>
              </mc:Choice>
              <mc:Fallback>
                <p:oleObj name="Equation" r:id="rId3" imgW="1066800" imgH="279400" progId="Equation.DSMT4">
                  <p:embed/>
                  <p:pic>
                    <p:nvPicPr>
                      <p:cNvPr id="0" name="Picture 1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36816" y="2326414"/>
                        <a:ext cx="2538412" cy="668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00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892627" y="3243942"/>
            <a:ext cx="69002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dirty="0">
                <a:solidFill>
                  <a:schemeClr val="bg2"/>
                </a:solidFill>
              </a:rPr>
              <a:t>Qualitatively, this means that  </a:t>
            </a:r>
            <a:r>
              <a:rPr lang="en-US" b="0" i="1" dirty="0">
                <a:solidFill>
                  <a:schemeClr val="bg2"/>
                </a:solidFill>
                <a:latin typeface="+mn-lt"/>
              </a:rPr>
              <a:t>f </a:t>
            </a:r>
            <a:r>
              <a:rPr lang="en-US" b="0" dirty="0">
                <a:solidFill>
                  <a:schemeClr val="bg2"/>
                </a:solidFill>
              </a:rPr>
              <a:t> “goes to zero like” </a:t>
            </a:r>
            <a:r>
              <a:rPr lang="en-US" b="0" i="1" dirty="0">
                <a:solidFill>
                  <a:schemeClr val="bg2"/>
                </a:solidFill>
                <a:latin typeface="+mn-lt"/>
              </a:rPr>
              <a:t>g  </a:t>
            </a:r>
            <a:r>
              <a:rPr lang="en-US" b="0" dirty="0">
                <a:solidFill>
                  <a:schemeClr val="bg2"/>
                </a:solidFill>
              </a:rPr>
              <a:t>as </a:t>
            </a:r>
            <a:r>
              <a:rPr lang="en-US" b="0" i="1" dirty="0">
                <a:solidFill>
                  <a:schemeClr val="bg2"/>
                </a:solidFill>
                <a:latin typeface="+mn-lt"/>
              </a:rPr>
              <a:t>z</a:t>
            </a:r>
            <a:r>
              <a:rPr lang="en-US" b="0" dirty="0">
                <a:solidFill>
                  <a:schemeClr val="bg2"/>
                </a:solidFill>
              </a:rPr>
              <a:t> gets large (or possibly goes to zero even faster than </a:t>
            </a:r>
            <a:r>
              <a:rPr lang="en-US" b="0" i="1" dirty="0">
                <a:solidFill>
                  <a:schemeClr val="bg2"/>
                </a:solidFill>
                <a:latin typeface="+mn-lt"/>
              </a:rPr>
              <a:t>g</a:t>
            </a:r>
            <a:r>
              <a:rPr lang="en-US" b="0" dirty="0">
                <a:solidFill>
                  <a:schemeClr val="bg2"/>
                </a:solidFill>
              </a:rPr>
              <a:t>).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49086" y="4408715"/>
            <a:ext cx="6750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Definition: </a:t>
            </a:r>
            <a:r>
              <a:rPr lang="en-US" b="0" dirty="0">
                <a:solidFill>
                  <a:schemeClr val="bg1"/>
                </a:solidFill>
              </a:rPr>
              <a:t>There exists a constant </a:t>
            </a:r>
            <a:r>
              <a:rPr lang="en-US" b="0" i="1" dirty="0">
                <a:solidFill>
                  <a:schemeClr val="bg1"/>
                </a:solidFill>
                <a:latin typeface="+mn-lt"/>
              </a:rPr>
              <a:t>k</a:t>
            </a:r>
            <a:r>
              <a:rPr lang="en-US" b="0" dirty="0">
                <a:solidFill>
                  <a:schemeClr val="bg1"/>
                </a:solidFill>
              </a:rPr>
              <a:t> and a radius </a:t>
            </a:r>
            <a:r>
              <a:rPr lang="en-US" b="0" i="1" dirty="0">
                <a:solidFill>
                  <a:schemeClr val="bg1"/>
                </a:solidFill>
                <a:latin typeface="+mn-lt"/>
              </a:rPr>
              <a:t>R</a:t>
            </a:r>
            <a:r>
              <a:rPr lang="en-US" b="0" dirty="0">
                <a:solidFill>
                  <a:schemeClr val="bg1"/>
                </a:solidFill>
              </a:rPr>
              <a:t> such that </a:t>
            </a:r>
          </a:p>
        </p:txBody>
      </p:sp>
      <p:graphicFrame>
        <p:nvGraphicFramePr>
          <p:cNvPr id="228356" name="Object 4"/>
          <p:cNvGraphicFramePr>
            <a:graphicFrameLocks noChangeAspect="1"/>
          </p:cNvGraphicFramePr>
          <p:nvPr/>
        </p:nvGraphicFramePr>
        <p:xfrm>
          <a:off x="3275013" y="4865075"/>
          <a:ext cx="2091644" cy="5854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002865" imgH="279279" progId="Equation.DSMT4">
                  <p:embed/>
                </p:oleObj>
              </mc:Choice>
              <mc:Fallback>
                <p:oleObj name="Equation" r:id="rId5" imgW="1002865" imgH="279279" progId="Equation.DSMT4">
                  <p:embed/>
                  <p:pic>
                    <p:nvPicPr>
                      <p:cNvPr id="0" name="Picture 1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5013" y="4865075"/>
                        <a:ext cx="2091644" cy="58549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00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3592285" y="5715000"/>
            <a:ext cx="8258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solidFill>
                  <a:schemeClr val="bg1"/>
                </a:solidFill>
              </a:rPr>
              <a:t>For all</a:t>
            </a:r>
          </a:p>
        </p:txBody>
      </p:sp>
      <p:graphicFrame>
        <p:nvGraphicFramePr>
          <p:cNvPr id="228357" name="Object 5"/>
          <p:cNvGraphicFramePr>
            <a:graphicFrameLocks noChangeAspect="1"/>
          </p:cNvGraphicFramePr>
          <p:nvPr/>
        </p:nvGraphicFramePr>
        <p:xfrm>
          <a:off x="4448170" y="5649683"/>
          <a:ext cx="821163" cy="4987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418918" imgH="253890" progId="Equation.DSMT4">
                  <p:embed/>
                </p:oleObj>
              </mc:Choice>
              <mc:Fallback>
                <p:oleObj name="Equation" r:id="rId7" imgW="418918" imgH="253890" progId="Equation.DSMT4">
                  <p:embed/>
                  <p:pic>
                    <p:nvPicPr>
                      <p:cNvPr id="0" name="Picture 1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48170" y="5649683"/>
                        <a:ext cx="821163" cy="49870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00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1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8623FBB-6F9D-43A3-B7F5-10CF2C76C411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478972" y="1077685"/>
            <a:ext cx="17251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CC00FF"/>
                </a:solidFill>
              </a:rPr>
              <a:t>Examples:</a:t>
            </a:r>
          </a:p>
        </p:txBody>
      </p:sp>
      <p:graphicFrame>
        <p:nvGraphicFramePr>
          <p:cNvPr id="228355" name="Object 3"/>
          <p:cNvGraphicFramePr>
            <a:graphicFrameLocks noChangeAspect="1"/>
          </p:cNvGraphicFramePr>
          <p:nvPr/>
        </p:nvGraphicFramePr>
        <p:xfrm>
          <a:off x="1644638" y="1796139"/>
          <a:ext cx="1226090" cy="7229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736600" imgH="431800" progId="Equation.DSMT4">
                  <p:embed/>
                </p:oleObj>
              </mc:Choice>
              <mc:Fallback>
                <p:oleObj name="Equation" r:id="rId3" imgW="736600" imgH="431800" progId="Equation.DSMT4">
                  <p:embed/>
                  <p:pic>
                    <p:nvPicPr>
                      <p:cNvPr id="0" name="Picture 18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44638" y="1796139"/>
                        <a:ext cx="1226090" cy="72299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00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9381" name="Object 3"/>
          <p:cNvGraphicFramePr>
            <a:graphicFrameLocks noChangeAspect="1"/>
          </p:cNvGraphicFramePr>
          <p:nvPr/>
        </p:nvGraphicFramePr>
        <p:xfrm>
          <a:off x="1455274" y="3072208"/>
          <a:ext cx="1647144" cy="7314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977900" imgH="431800" progId="Equation.DSMT4">
                  <p:embed/>
                </p:oleObj>
              </mc:Choice>
              <mc:Fallback>
                <p:oleObj name="Equation" r:id="rId5" imgW="977900" imgH="431800" progId="Equation.DSMT4">
                  <p:embed/>
                  <p:pic>
                    <p:nvPicPr>
                      <p:cNvPr id="0" name="Picture 18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55274" y="3072208"/>
                        <a:ext cx="1647144" cy="73143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00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9383" name="Object 7"/>
          <p:cNvGraphicFramePr>
            <a:graphicFrameLocks noChangeAspect="1"/>
          </p:cNvGraphicFramePr>
          <p:nvPr/>
        </p:nvGraphicFramePr>
        <p:xfrm>
          <a:off x="1486569" y="4288969"/>
          <a:ext cx="1703387" cy="727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1016000" imgH="431800" progId="Equation.DSMT4">
                  <p:embed/>
                </p:oleObj>
              </mc:Choice>
              <mc:Fallback>
                <p:oleObj name="Equation" r:id="rId7" imgW="1016000" imgH="431800" progId="Equation.DSMT4">
                  <p:embed/>
                  <p:pic>
                    <p:nvPicPr>
                      <p:cNvPr id="0" name="Picture 18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86569" y="4288969"/>
                        <a:ext cx="1703387" cy="727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00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9384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42553869"/>
              </p:ext>
            </p:extLst>
          </p:nvPr>
        </p:nvGraphicFramePr>
        <p:xfrm>
          <a:off x="4020588" y="4361605"/>
          <a:ext cx="3969657" cy="14030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2527300" imgH="889000" progId="Equation.DSMT4">
                  <p:embed/>
                </p:oleObj>
              </mc:Choice>
              <mc:Fallback>
                <p:oleObj name="Equation" r:id="rId9" imgW="2527300" imgH="889000" progId="Equation.DSMT4">
                  <p:embed/>
                  <p:pic>
                    <p:nvPicPr>
                      <p:cNvPr id="0" name="Picture 18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20588" y="4361605"/>
                        <a:ext cx="3969657" cy="140306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00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 Box 2"/>
          <p:cNvSpPr txBox="1">
            <a:spLocks noChangeArrowheads="1"/>
          </p:cNvSpPr>
          <p:nvPr/>
        </p:nvSpPr>
        <p:spPr bwMode="auto">
          <a:xfrm>
            <a:off x="231355" y="37465"/>
            <a:ext cx="8626206" cy="70788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4000" b="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Big O and Small </a:t>
            </a:r>
            <a:r>
              <a:rPr lang="en-US" sz="4000" b="0" i="1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</a:t>
            </a:r>
            <a:r>
              <a:rPr lang="en-US" sz="4000" b="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Notation (cont.)</a:t>
            </a: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38889451"/>
              </p:ext>
            </p:extLst>
          </p:nvPr>
        </p:nvGraphicFramePr>
        <p:xfrm>
          <a:off x="5053012" y="1744663"/>
          <a:ext cx="1351895" cy="741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787320" imgH="431640" progId="Equation.DSMT4">
                  <p:embed/>
                </p:oleObj>
              </mc:Choice>
              <mc:Fallback>
                <p:oleObj name="Equation" r:id="rId11" imgW="787320" imgH="431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5053012" y="1744663"/>
                        <a:ext cx="1351895" cy="7413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1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8623FBB-6F9D-43A3-B7F5-10CF2C76C411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925286" y="1153886"/>
            <a:ext cx="20938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solidFill>
                  <a:srgbClr val="FF0000"/>
                </a:solidFill>
              </a:rPr>
              <a:t>Small </a:t>
            </a:r>
            <a:r>
              <a:rPr lang="en-US" sz="2000" b="0" i="1" dirty="0">
                <a:solidFill>
                  <a:srgbClr val="FF0000"/>
                </a:solidFill>
              </a:rPr>
              <a:t>o</a:t>
            </a:r>
            <a:r>
              <a:rPr lang="en-US" sz="2000" b="0" dirty="0">
                <a:solidFill>
                  <a:srgbClr val="FF0000"/>
                </a:solidFill>
              </a:rPr>
              <a:t> notation:</a:t>
            </a:r>
          </a:p>
        </p:txBody>
      </p:sp>
      <p:graphicFrame>
        <p:nvGraphicFramePr>
          <p:cNvPr id="22835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16444404"/>
              </p:ext>
            </p:extLst>
          </p:nvPr>
        </p:nvGraphicFramePr>
        <p:xfrm>
          <a:off x="2779805" y="1579051"/>
          <a:ext cx="2447925" cy="668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028700" imgH="279400" progId="Equation.DSMT4">
                  <p:embed/>
                </p:oleObj>
              </mc:Choice>
              <mc:Fallback>
                <p:oleObj name="Equation" r:id="rId3" imgW="1028700" imgH="279400" progId="Equation.DSMT4">
                  <p:embed/>
                  <p:pic>
                    <p:nvPicPr>
                      <p:cNvPr id="0" name="Picture 1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9805" y="1579051"/>
                        <a:ext cx="2447925" cy="668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00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854092" y="2439685"/>
            <a:ext cx="77657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solidFill>
                  <a:schemeClr val="bg2"/>
                </a:solidFill>
              </a:rPr>
              <a:t>Qualitatively, this means that  </a:t>
            </a:r>
            <a:r>
              <a:rPr lang="en-US" b="0" i="1" dirty="0">
                <a:solidFill>
                  <a:schemeClr val="bg2"/>
                </a:solidFill>
                <a:latin typeface="+mn-lt"/>
              </a:rPr>
              <a:t>f </a:t>
            </a:r>
            <a:r>
              <a:rPr lang="en-US" b="0" dirty="0">
                <a:solidFill>
                  <a:schemeClr val="bg2"/>
                </a:solidFill>
              </a:rPr>
              <a:t> “gets smaller faster than” </a:t>
            </a:r>
            <a:r>
              <a:rPr lang="en-US" b="0" i="1" dirty="0">
                <a:solidFill>
                  <a:schemeClr val="bg2"/>
                </a:solidFill>
                <a:latin typeface="+mn-lt"/>
              </a:rPr>
              <a:t>g</a:t>
            </a:r>
            <a:r>
              <a:rPr lang="en-US" b="0" dirty="0">
                <a:solidFill>
                  <a:schemeClr val="bg2"/>
                </a:solidFill>
              </a:rPr>
              <a:t> as </a:t>
            </a:r>
            <a:r>
              <a:rPr lang="en-US" b="0" i="1" dirty="0">
                <a:solidFill>
                  <a:schemeClr val="bg2"/>
                </a:solidFill>
                <a:latin typeface="+mn-lt"/>
              </a:rPr>
              <a:t>z</a:t>
            </a:r>
            <a:r>
              <a:rPr lang="en-US" b="0" dirty="0">
                <a:solidFill>
                  <a:schemeClr val="bg2"/>
                </a:solidFill>
              </a:rPr>
              <a:t> gets large.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27349" y="3886070"/>
            <a:ext cx="82349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Definition: </a:t>
            </a:r>
            <a:r>
              <a:rPr lang="en-US" b="0" dirty="0">
                <a:solidFill>
                  <a:schemeClr val="bg1"/>
                </a:solidFill>
              </a:rPr>
              <a:t>For </a:t>
            </a:r>
            <a:r>
              <a:rPr lang="en-US" b="0" u="sng" dirty="0">
                <a:solidFill>
                  <a:schemeClr val="bg1"/>
                </a:solidFill>
              </a:rPr>
              <a:t>any</a:t>
            </a:r>
            <a:r>
              <a:rPr lang="en-US" b="0" dirty="0">
                <a:solidFill>
                  <a:schemeClr val="bg1"/>
                </a:solidFill>
                <a:sym typeface="Symbol"/>
              </a:rPr>
              <a:t></a:t>
            </a:r>
            <a:r>
              <a:rPr lang="en-US" b="0" i="1" dirty="0">
                <a:solidFill>
                  <a:schemeClr val="bg1"/>
                </a:solidFill>
                <a:latin typeface="+mn-lt"/>
                <a:sym typeface="Symbol"/>
              </a:rPr>
              <a:t>  </a:t>
            </a:r>
            <a:r>
              <a:rPr lang="en-US" b="0" dirty="0">
                <a:solidFill>
                  <a:schemeClr val="bg1"/>
                </a:solidFill>
              </a:rPr>
              <a:t>there exists a radius </a:t>
            </a:r>
            <a:r>
              <a:rPr lang="en-US" b="0" i="1" dirty="0">
                <a:solidFill>
                  <a:schemeClr val="bg1"/>
                </a:solidFill>
                <a:latin typeface="+mn-lt"/>
              </a:rPr>
              <a:t>R</a:t>
            </a:r>
            <a:r>
              <a:rPr lang="en-US" b="0" dirty="0">
                <a:solidFill>
                  <a:schemeClr val="bg1"/>
                </a:solidFill>
              </a:rPr>
              <a:t> (which depends on </a:t>
            </a:r>
            <a:r>
              <a:rPr lang="en-US" b="0" i="1" dirty="0">
                <a:solidFill>
                  <a:schemeClr val="bg1"/>
                </a:solidFill>
                <a:sym typeface="Symbol"/>
              </a:rPr>
              <a:t></a:t>
            </a:r>
            <a:r>
              <a:rPr lang="en-US" b="0" dirty="0">
                <a:solidFill>
                  <a:schemeClr val="bg1"/>
                </a:solidFill>
                <a:sym typeface="Symbol"/>
              </a:rPr>
              <a:t>)</a:t>
            </a:r>
            <a:r>
              <a:rPr lang="en-US" b="0" i="1" dirty="0">
                <a:solidFill>
                  <a:schemeClr val="bg1"/>
                </a:solidFill>
                <a:sym typeface="Symbol"/>
              </a:rPr>
              <a:t> </a:t>
            </a:r>
            <a:r>
              <a:rPr lang="en-US" b="0" dirty="0">
                <a:solidFill>
                  <a:schemeClr val="bg1"/>
                </a:solidFill>
              </a:rPr>
              <a:t>such that </a:t>
            </a:r>
          </a:p>
        </p:txBody>
      </p:sp>
      <p:graphicFrame>
        <p:nvGraphicFramePr>
          <p:cNvPr id="228356" name="Object 4"/>
          <p:cNvGraphicFramePr>
            <a:graphicFrameLocks noChangeAspect="1"/>
          </p:cNvGraphicFramePr>
          <p:nvPr/>
        </p:nvGraphicFramePr>
        <p:xfrm>
          <a:off x="3162528" y="4485507"/>
          <a:ext cx="2073501" cy="5731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016000" imgH="279400" progId="Equation.DSMT4">
                  <p:embed/>
                </p:oleObj>
              </mc:Choice>
              <mc:Fallback>
                <p:oleObj name="Equation" r:id="rId5" imgW="1016000" imgH="279400" progId="Equation.DSMT4">
                  <p:embed/>
                  <p:pic>
                    <p:nvPicPr>
                      <p:cNvPr id="0" name="Picture 1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62528" y="4485507"/>
                        <a:ext cx="2073501" cy="57317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00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3646742" y="5388422"/>
            <a:ext cx="8258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solidFill>
                  <a:schemeClr val="bg1"/>
                </a:solidFill>
              </a:rPr>
              <a:t>For all</a:t>
            </a:r>
          </a:p>
        </p:txBody>
      </p:sp>
      <p:graphicFrame>
        <p:nvGraphicFramePr>
          <p:cNvPr id="228357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42913118"/>
              </p:ext>
            </p:extLst>
          </p:nvPr>
        </p:nvGraphicFramePr>
        <p:xfrm>
          <a:off x="4524400" y="5332455"/>
          <a:ext cx="842266" cy="5115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418918" imgH="253890" progId="Equation.DSMT4">
                  <p:embed/>
                </p:oleObj>
              </mc:Choice>
              <mc:Fallback>
                <p:oleObj name="Equation" r:id="rId7" imgW="418918" imgH="253890" progId="Equation.DSMT4">
                  <p:embed/>
                  <p:pic>
                    <p:nvPicPr>
                      <p:cNvPr id="0" name="Picture 1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24400" y="5332455"/>
                        <a:ext cx="842266" cy="5115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00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231355" y="37465"/>
            <a:ext cx="8626206" cy="70788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4000" b="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Big O and Small </a:t>
            </a:r>
            <a:r>
              <a:rPr lang="en-US" sz="4000" b="0" i="1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</a:t>
            </a:r>
            <a:r>
              <a:rPr lang="en-US" sz="4000" b="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Notation (cont.)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1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8623FBB-6F9D-43A3-B7F5-10CF2C76C411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576943" y="1175656"/>
            <a:ext cx="17251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CC00FF"/>
                </a:solidFill>
              </a:rPr>
              <a:t>Examples:</a:t>
            </a:r>
          </a:p>
        </p:txBody>
      </p:sp>
      <p:graphicFrame>
        <p:nvGraphicFramePr>
          <p:cNvPr id="228355" name="Object 3"/>
          <p:cNvGraphicFramePr>
            <a:graphicFrameLocks noChangeAspect="1"/>
          </p:cNvGraphicFramePr>
          <p:nvPr/>
        </p:nvGraphicFramePr>
        <p:xfrm>
          <a:off x="2081213" y="1767972"/>
          <a:ext cx="1347787" cy="8380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698197" imgH="431613" progId="Equation.DSMT4">
                  <p:embed/>
                </p:oleObj>
              </mc:Choice>
              <mc:Fallback>
                <p:oleObj name="Equation" r:id="rId3" imgW="698197" imgH="431613" progId="Equation.DSMT4">
                  <p:embed/>
                  <p:pic>
                    <p:nvPicPr>
                      <p:cNvPr id="0" name="Picture 18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81213" y="1767972"/>
                        <a:ext cx="1347787" cy="83802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00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9381" name="Object 3"/>
          <p:cNvGraphicFramePr>
            <a:graphicFrameLocks noChangeAspect="1"/>
          </p:cNvGraphicFramePr>
          <p:nvPr/>
        </p:nvGraphicFramePr>
        <p:xfrm>
          <a:off x="2038125" y="2795741"/>
          <a:ext cx="1978704" cy="8668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990170" imgH="431613" progId="Equation.DSMT4">
                  <p:embed/>
                </p:oleObj>
              </mc:Choice>
              <mc:Fallback>
                <p:oleObj name="Equation" r:id="rId5" imgW="990170" imgH="431613" progId="Equation.DSMT4">
                  <p:embed/>
                  <p:pic>
                    <p:nvPicPr>
                      <p:cNvPr id="0" name="Picture 18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38125" y="2795741"/>
                        <a:ext cx="1978704" cy="86684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00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9382" name="Object 6"/>
          <p:cNvGraphicFramePr>
            <a:graphicFrameLocks noChangeAspect="1"/>
          </p:cNvGraphicFramePr>
          <p:nvPr/>
        </p:nvGraphicFramePr>
        <p:xfrm>
          <a:off x="2075543" y="4049943"/>
          <a:ext cx="5859463" cy="857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2971800" imgH="431800" progId="Equation.DSMT4">
                  <p:embed/>
                </p:oleObj>
              </mc:Choice>
              <mc:Fallback>
                <p:oleObj name="Equation" r:id="rId7" imgW="2971800" imgH="431800" progId="Equation.DSMT4">
                  <p:embed/>
                  <p:pic>
                    <p:nvPicPr>
                      <p:cNvPr id="0" name="Picture 18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75543" y="4049943"/>
                        <a:ext cx="5859463" cy="857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00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1429" name="Object 5"/>
          <p:cNvGraphicFramePr>
            <a:graphicFrameLocks noChangeAspect="1"/>
          </p:cNvGraphicFramePr>
          <p:nvPr/>
        </p:nvGraphicFramePr>
        <p:xfrm>
          <a:off x="4102100" y="5499100"/>
          <a:ext cx="4000500" cy="42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2171700" imgH="228600" progId="Equation.DSMT4">
                  <p:embed/>
                </p:oleObj>
              </mc:Choice>
              <mc:Fallback>
                <p:oleObj name="Equation" r:id="rId9" imgW="2171700" imgH="228600" progId="Equation.DSMT4">
                  <p:embed/>
                  <p:pic>
                    <p:nvPicPr>
                      <p:cNvPr id="0" name="Picture 18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2100" y="5499100"/>
                        <a:ext cx="4000500" cy="422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00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231355" y="37465"/>
            <a:ext cx="8626206" cy="70788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4000" b="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Big O and Small </a:t>
            </a:r>
            <a:r>
              <a:rPr lang="en-US" sz="4000" b="0" i="1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</a:t>
            </a:r>
            <a:r>
              <a:rPr lang="en-US" sz="4000" b="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Notation (cont.)</a:t>
            </a: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17011327"/>
              </p:ext>
            </p:extLst>
          </p:nvPr>
        </p:nvGraphicFramePr>
        <p:xfrm>
          <a:off x="5726112" y="1822449"/>
          <a:ext cx="1255713" cy="7762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698400" imgH="431640" progId="Equation.DSMT4">
                  <p:embed/>
                </p:oleObj>
              </mc:Choice>
              <mc:Fallback>
                <p:oleObj name="Equation" r:id="rId11" imgW="698400" imgH="431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5726112" y="1822449"/>
                        <a:ext cx="1255713" cy="77625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1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8623FBB-6F9D-43A3-B7F5-10CF2C76C411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711697" y="1175656"/>
            <a:ext cx="9204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0" dirty="0">
                <a:solidFill>
                  <a:schemeClr val="bg1"/>
                </a:solidFill>
              </a:rPr>
              <a:t>Note:</a:t>
            </a:r>
          </a:p>
        </p:txBody>
      </p:sp>
      <p:graphicFrame>
        <p:nvGraphicFramePr>
          <p:cNvPr id="22835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69719286"/>
              </p:ext>
            </p:extLst>
          </p:nvPr>
        </p:nvGraphicFramePr>
        <p:xfrm>
          <a:off x="1856047" y="1859049"/>
          <a:ext cx="4649788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2413000" imgH="279400" progId="Equation.DSMT4">
                  <p:embed/>
                </p:oleObj>
              </mc:Choice>
              <mc:Fallback>
                <p:oleObj name="Equation" r:id="rId3" imgW="2413000" imgH="279400" progId="Equation.DSMT4">
                  <p:embed/>
                  <p:pic>
                    <p:nvPicPr>
                      <p:cNvPr id="0" name="Picture 10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56047" y="1859049"/>
                        <a:ext cx="4649788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00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3894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27651036"/>
              </p:ext>
            </p:extLst>
          </p:nvPr>
        </p:nvGraphicFramePr>
        <p:xfrm>
          <a:off x="1834160" y="2662758"/>
          <a:ext cx="4643438" cy="52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2463800" imgH="279400" progId="Equation.DSMT4">
                  <p:embed/>
                </p:oleObj>
              </mc:Choice>
              <mc:Fallback>
                <p:oleObj name="Equation" r:id="rId5" imgW="2463800" imgH="279400" progId="Equation.DSMT4">
                  <p:embed/>
                  <p:pic>
                    <p:nvPicPr>
                      <p:cNvPr id="0" name="Picture 1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4160" y="2662758"/>
                        <a:ext cx="4643438" cy="527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121114" y="3949909"/>
            <a:ext cx="14670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CC00FF"/>
                </a:solidFill>
              </a:rPr>
              <a:t>Examples:</a:t>
            </a:r>
          </a:p>
        </p:txBody>
      </p:sp>
      <p:graphicFrame>
        <p:nvGraphicFramePr>
          <p:cNvPr id="293895" name="Object 7"/>
          <p:cNvGraphicFramePr>
            <a:graphicFrameLocks noChangeAspect="1"/>
          </p:cNvGraphicFramePr>
          <p:nvPr/>
        </p:nvGraphicFramePr>
        <p:xfrm>
          <a:off x="2871420" y="4415856"/>
          <a:ext cx="2684568" cy="6566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1765300" imgH="431800" progId="Equation.DSMT4">
                  <p:embed/>
                </p:oleObj>
              </mc:Choice>
              <mc:Fallback>
                <p:oleObj name="Equation" r:id="rId7" imgW="1765300" imgH="431800" progId="Equation.DSMT4">
                  <p:embed/>
                  <p:pic>
                    <p:nvPicPr>
                      <p:cNvPr id="0" name="Picture 1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71420" y="4415856"/>
                        <a:ext cx="2684568" cy="65665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3896" name="Object 8"/>
          <p:cNvGraphicFramePr>
            <a:graphicFrameLocks noChangeAspect="1"/>
          </p:cNvGraphicFramePr>
          <p:nvPr/>
        </p:nvGraphicFramePr>
        <p:xfrm>
          <a:off x="2908584" y="5361741"/>
          <a:ext cx="2597066" cy="6587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1701800" imgH="431800" progId="Equation.DSMT4">
                  <p:embed/>
                </p:oleObj>
              </mc:Choice>
              <mc:Fallback>
                <p:oleObj name="Equation" r:id="rId9" imgW="1701800" imgH="431800" progId="Equation.DSMT4">
                  <p:embed/>
                  <p:pic>
                    <p:nvPicPr>
                      <p:cNvPr id="0" name="Picture 1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08584" y="5361741"/>
                        <a:ext cx="2597066" cy="65873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231355" y="37465"/>
            <a:ext cx="8626206" cy="70788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4000" b="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Big O and Small </a:t>
            </a:r>
            <a:r>
              <a:rPr lang="en-US" sz="4000" b="0" i="1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</a:t>
            </a:r>
            <a:r>
              <a:rPr lang="en-US" sz="4000" b="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Notation (cont.)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1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8623FBB-6F9D-43A3-B7F5-10CF2C76C411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771525" y="37465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b="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Definition of Asymptotic Series</a:t>
            </a:r>
          </a:p>
        </p:txBody>
      </p:sp>
      <p:graphicFrame>
        <p:nvGraphicFramePr>
          <p:cNvPr id="232454" name="Object 28"/>
          <p:cNvGraphicFramePr>
            <a:graphicFrameLocks noChangeAspect="1"/>
          </p:cNvGraphicFramePr>
          <p:nvPr/>
        </p:nvGraphicFramePr>
        <p:xfrm>
          <a:off x="2525526" y="879852"/>
          <a:ext cx="3899807" cy="9700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739900" imgH="431800" progId="Equation.DSMT4">
                  <p:embed/>
                </p:oleObj>
              </mc:Choice>
              <mc:Fallback>
                <p:oleObj name="Equation" r:id="rId3" imgW="1739900" imgH="431800" progId="Equation.DSMT4">
                  <p:embed/>
                  <p:pic>
                    <p:nvPicPr>
                      <p:cNvPr id="0" name="Picture 19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25526" y="879852"/>
                        <a:ext cx="3899807" cy="970094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2455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8591359"/>
              </p:ext>
            </p:extLst>
          </p:nvPr>
        </p:nvGraphicFramePr>
        <p:xfrm>
          <a:off x="2525526" y="3194084"/>
          <a:ext cx="3006725" cy="860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511300" imgH="431800" progId="Equation.DSMT4">
                  <p:embed/>
                </p:oleObj>
              </mc:Choice>
              <mc:Fallback>
                <p:oleObj name="Equation" r:id="rId5" imgW="1511300" imgH="431800" progId="Equation.DSMT4">
                  <p:embed/>
                  <p:pic>
                    <p:nvPicPr>
                      <p:cNvPr id="0" name="Picture 19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25526" y="3194084"/>
                        <a:ext cx="3006725" cy="860425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481408" y="2675611"/>
            <a:ext cx="72186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solidFill>
                  <a:schemeClr val="bg1"/>
                </a:solidFill>
              </a:rPr>
              <a:t>In order to have an asymptotic series we require the following: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93249" y="4243874"/>
            <a:ext cx="875752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>
                <a:solidFill>
                  <a:schemeClr val="bg1"/>
                </a:solidFill>
              </a:rPr>
              <a:t>As </a:t>
            </a:r>
            <a:r>
              <a:rPr lang="en-US" sz="1600" b="0" i="1" dirty="0">
                <a:solidFill>
                  <a:schemeClr val="bg1"/>
                </a:solidFill>
                <a:latin typeface="+mn-lt"/>
              </a:rPr>
              <a:t>z</a:t>
            </a:r>
            <a:r>
              <a:rPr lang="en-US" sz="1600" b="0" dirty="0">
                <a:solidFill>
                  <a:schemeClr val="bg1"/>
                </a:solidFill>
              </a:rPr>
              <a:t> gets large, the error in stopping at term </a:t>
            </a:r>
            <a:r>
              <a:rPr lang="en-US" sz="1600" b="0" i="1" dirty="0">
                <a:solidFill>
                  <a:schemeClr val="bg1"/>
                </a:solidFill>
                <a:latin typeface="+mn-lt"/>
              </a:rPr>
              <a:t>n</a:t>
            </a:r>
            <a:r>
              <a:rPr lang="en-US" sz="1600" b="0" dirty="0">
                <a:solidFill>
                  <a:schemeClr val="bg1"/>
                </a:solidFill>
                <a:latin typeface="+mn-lt"/>
              </a:rPr>
              <a:t> = </a:t>
            </a:r>
            <a:r>
              <a:rPr lang="en-US" sz="1600" b="0" i="1" dirty="0">
                <a:solidFill>
                  <a:schemeClr val="bg1"/>
                </a:solidFill>
                <a:latin typeface="+mn-lt"/>
              </a:rPr>
              <a:t>N</a:t>
            </a:r>
            <a:r>
              <a:rPr lang="en-US" sz="1600" b="0" dirty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1600" b="0" dirty="0">
                <a:solidFill>
                  <a:schemeClr val="bg1"/>
                </a:solidFill>
              </a:rPr>
              <a:t>gets smaller than the last term in the series. </a:t>
            </a:r>
          </a:p>
        </p:txBody>
      </p:sp>
      <p:graphicFrame>
        <p:nvGraphicFramePr>
          <p:cNvPr id="23245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09905374"/>
              </p:ext>
            </p:extLst>
          </p:nvPr>
        </p:nvGraphicFramePr>
        <p:xfrm>
          <a:off x="2825070" y="4881849"/>
          <a:ext cx="3513137" cy="766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1803400" imgH="393700" progId="Equation.DSMT4">
                  <p:embed/>
                </p:oleObj>
              </mc:Choice>
              <mc:Fallback>
                <p:oleObj name="Equation" r:id="rId7" imgW="1803400" imgH="393700" progId="Equation.DSMT4">
                  <p:embed/>
                  <p:pic>
                    <p:nvPicPr>
                      <p:cNvPr id="0" name="Picture 19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25070" y="4881849"/>
                        <a:ext cx="3513137" cy="766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00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2460" name="Object 12"/>
          <p:cNvGraphicFramePr>
            <a:graphicFrameLocks noChangeAspect="1"/>
          </p:cNvGraphicFramePr>
          <p:nvPr/>
        </p:nvGraphicFramePr>
        <p:xfrm>
          <a:off x="2719388" y="5781221"/>
          <a:ext cx="3375025" cy="779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1981200" imgH="457200" progId="Equation.DSMT4">
                  <p:embed/>
                </p:oleObj>
              </mc:Choice>
              <mc:Fallback>
                <p:oleObj name="Equation" r:id="rId9" imgW="1981200" imgH="457200" progId="Equation.DSMT4">
                  <p:embed/>
                  <p:pic>
                    <p:nvPicPr>
                      <p:cNvPr id="0" name="Picture 19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19388" y="5781221"/>
                        <a:ext cx="3375025" cy="779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00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1328388" y="5074748"/>
            <a:ext cx="12105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rgbClr val="CC00FF"/>
                </a:solidFill>
              </a:rPr>
              <a:t>Example: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41194" y="2238232"/>
            <a:ext cx="40687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Definition of asymptotic series: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713677" y="3458271"/>
            <a:ext cx="12490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For </a:t>
            </a:r>
            <a:r>
              <a:rPr lang="en-US" u="sng" dirty="0">
                <a:solidFill>
                  <a:schemeClr val="bg1"/>
                </a:solidFill>
              </a:rPr>
              <a:t>any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i="1" dirty="0">
                <a:solidFill>
                  <a:schemeClr val="bg1"/>
                </a:solidFill>
                <a:latin typeface="+mn-lt"/>
              </a:rPr>
              <a:t>N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841477" y="5221996"/>
            <a:ext cx="1762698" cy="1200329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0" dirty="0">
                <a:solidFill>
                  <a:schemeClr val="bg2"/>
                </a:solidFill>
              </a:rPr>
              <a:t>This ensures that the last term kept is meaningful.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oaring">
  <a:themeElements>
    <a:clrScheme name="Soaring 1">
      <a:dk1>
        <a:srgbClr val="000000"/>
      </a:dk1>
      <a:lt1>
        <a:srgbClr val="FFFFFF"/>
      </a:lt1>
      <a:dk2>
        <a:srgbClr val="0000FF"/>
      </a:dk2>
      <a:lt2>
        <a:srgbClr val="FFCC66"/>
      </a:lt2>
      <a:accent1>
        <a:srgbClr val="00FFFF"/>
      </a:accent1>
      <a:accent2>
        <a:srgbClr val="3366FF"/>
      </a:accent2>
      <a:accent3>
        <a:srgbClr val="AAAAFF"/>
      </a:accent3>
      <a:accent4>
        <a:srgbClr val="DADADA"/>
      </a:accent4>
      <a:accent5>
        <a:srgbClr val="AAFFFF"/>
      </a:accent5>
      <a:accent6>
        <a:srgbClr val="2D5CE7"/>
      </a:accent6>
      <a:hlink>
        <a:srgbClr val="FF0033"/>
      </a:hlink>
      <a:folHlink>
        <a:srgbClr val="FFFF00"/>
      </a:folHlink>
    </a:clrScheme>
    <a:fontScheme name="Soaring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Soaring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aring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aring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aring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aring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Designs\Notebook.pot</Template>
  <TotalTime>14542</TotalTime>
  <Words>1255</Words>
  <Application>Microsoft Office PowerPoint</Application>
  <PresentationFormat>On-screen Show (4:3)</PresentationFormat>
  <Paragraphs>288</Paragraphs>
  <Slides>39</Slides>
  <Notes>39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39</vt:i4>
      </vt:variant>
    </vt:vector>
  </HeadingPairs>
  <TitlesOfParts>
    <vt:vector size="46" baseType="lpstr">
      <vt:lpstr>Times New Roman</vt:lpstr>
      <vt:lpstr>Symbol</vt:lpstr>
      <vt:lpstr>Arial</vt:lpstr>
      <vt:lpstr>Wingdings</vt:lpstr>
      <vt:lpstr>Soaring</vt:lpstr>
      <vt:lpstr>Equation</vt:lpstr>
      <vt:lpstr>MathType 7.0 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UH ECE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 1100 Introduction to Electrical and Computer Engineering</dc:title>
  <dc:creator>Len Trombetta, Dave Shattuck</dc:creator>
  <cp:lastModifiedBy>Jackson, David R</cp:lastModifiedBy>
  <cp:revision>1272</cp:revision>
  <cp:lastPrinted>1999-08-25T18:07:04Z</cp:lastPrinted>
  <dcterms:created xsi:type="dcterms:W3CDTF">1999-08-24T13:57:19Z</dcterms:created>
  <dcterms:modified xsi:type="dcterms:W3CDTF">2023-12-19T01:40:03Z</dcterms:modified>
</cp:coreProperties>
</file>