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74" r:id="rId4"/>
    <p:sldId id="267" r:id="rId5"/>
    <p:sldId id="263" r:id="rId6"/>
    <p:sldId id="259" r:id="rId7"/>
    <p:sldId id="260" r:id="rId8"/>
    <p:sldId id="272" r:id="rId9"/>
    <p:sldId id="273" r:id="rId10"/>
    <p:sldId id="261" r:id="rId11"/>
    <p:sldId id="266" r:id="rId12"/>
    <p:sldId id="269" r:id="rId13"/>
    <p:sldId id="264" r:id="rId14"/>
    <p:sldId id="268" r:id="rId15"/>
    <p:sldId id="270" r:id="rId16"/>
    <p:sldId id="275" r:id="rId17"/>
    <p:sldId id="271" r:id="rId18"/>
    <p:sldId id="257" r:id="rId19"/>
    <p:sldId id="262" r:id="rId20"/>
    <p:sldId id="265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FF99"/>
    <a:srgbClr val="0000FF"/>
    <a:srgbClr val="CCECFF"/>
    <a:srgbClr val="66FFFF"/>
    <a:srgbClr val="FFC1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>
        <p:scale>
          <a:sx n="140" d="100"/>
          <a:sy n="140" d="100"/>
        </p:scale>
        <p:origin x="3396" y="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C511045-3309-4AF6-8929-5052CD54B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534C28-F4BF-4897-8E36-4194E297F06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C40D6C-945D-4108-AF87-93921B0B933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BAE016-E8D4-43B0-829A-35F0DB6DEF7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C40D6C-945D-4108-AF87-93921B0B933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54E41-6C58-4501-BA23-07B2A445992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54E41-6C58-4501-BA23-07B2A445992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C40D6C-945D-4108-AF87-93921B0B933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C40D6C-945D-4108-AF87-93921B0B933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C40D6C-945D-4108-AF87-93921B0B933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54E41-6C58-4501-BA23-07B2A445992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54E41-6C58-4501-BA23-07B2A445992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69FF96-5F09-4FC2-80A2-F29AFCE4767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54E41-6C58-4501-BA23-07B2A445992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69FF96-5F09-4FC2-80A2-F29AFCE4767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69FF96-5F09-4FC2-80A2-F29AFCE4767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CEC0B0-EA45-48E9-828E-0DF72ABEC63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CEC0B0-EA45-48E9-828E-0DF72ABEC63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BAE016-E8D4-43B0-829A-35F0DB6DEF7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BAE016-E8D4-43B0-829A-35F0DB6DEF7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BAE016-E8D4-43B0-829A-35F0DB6DEF7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0774E-016E-4C81-AFF9-92B6EF773C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20542"/>
            <a:ext cx="2133600" cy="33745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EE8CE-8066-4CC8-A4EC-56252E9D7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1428"/>
            <a:ext cx="2133600" cy="32657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93DD8-B89E-42AC-96C8-353148409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66E52-AB3F-4765-A467-2AC421A897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9DC3E-6B70-4568-BEF7-486FB3A0A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9FB2F-B2BB-42D6-8402-45D3DD6BF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7B420-7BBC-403F-9214-478C4E4EE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09656"/>
            <a:ext cx="2133600" cy="34834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76D9E-8271-455A-8B50-163D49CF8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09656"/>
            <a:ext cx="2133600" cy="34834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45E88-BC56-4F99-B00A-DAB50D1F42B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09657"/>
            <a:ext cx="2133600" cy="34834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7F573-B621-4A82-974D-1287D6800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09656"/>
            <a:ext cx="2133600" cy="34834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514E1-F9E7-4A09-B4AA-804AEBD1A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09656"/>
            <a:ext cx="2133600" cy="34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8408A236-8B22-4B7B-B108-583B8EA2CC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26.bin"/><Relationship Id="rId18" Type="http://schemas.openxmlformats.org/officeDocument/2006/relationships/image" Target="../media/image29.wmf"/><Relationship Id="rId3" Type="http://schemas.openxmlformats.org/officeDocument/2006/relationships/oleObject" Target="../embeddings/oleObject21.bin"/><Relationship Id="rId21" Type="http://schemas.openxmlformats.org/officeDocument/2006/relationships/oleObject" Target="../embeddings/oleObject30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26.wmf"/><Relationship Id="rId17" Type="http://schemas.openxmlformats.org/officeDocument/2006/relationships/oleObject" Target="../embeddings/oleObject28.bin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8.wmf"/><Relationship Id="rId20" Type="http://schemas.openxmlformats.org/officeDocument/2006/relationships/image" Target="../media/image30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25.bin"/><Relationship Id="rId24" Type="http://schemas.openxmlformats.org/officeDocument/2006/relationships/image" Target="../media/image32.wmf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7.bin"/><Relationship Id="rId23" Type="http://schemas.openxmlformats.org/officeDocument/2006/relationships/oleObject" Target="../embeddings/oleObject31.bin"/><Relationship Id="rId10" Type="http://schemas.openxmlformats.org/officeDocument/2006/relationships/image" Target="../media/image25.wmf"/><Relationship Id="rId19" Type="http://schemas.openxmlformats.org/officeDocument/2006/relationships/oleObject" Target="../embeddings/oleObject29.bin"/><Relationship Id="rId4" Type="http://schemas.openxmlformats.org/officeDocument/2006/relationships/image" Target="../media/image22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27.wmf"/><Relationship Id="rId22" Type="http://schemas.openxmlformats.org/officeDocument/2006/relationships/image" Target="../media/image3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2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39.bin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38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3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40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4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45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47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image" Target="../media/image55.wmf"/><Relationship Id="rId3" Type="http://schemas.openxmlformats.org/officeDocument/2006/relationships/image" Target="../media/image50.png"/><Relationship Id="rId7" Type="http://schemas.openxmlformats.org/officeDocument/2006/relationships/image" Target="../media/image52.wmf"/><Relationship Id="rId12" Type="http://schemas.openxmlformats.org/officeDocument/2006/relationships/oleObject" Target="../embeddings/oleObject54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54.wmf"/><Relationship Id="rId5" Type="http://schemas.openxmlformats.org/officeDocument/2006/relationships/image" Target="../media/image51.wmf"/><Relationship Id="rId10" Type="http://schemas.openxmlformats.org/officeDocument/2006/relationships/oleObject" Target="../embeddings/oleObject53.bin"/><Relationship Id="rId4" Type="http://schemas.openxmlformats.org/officeDocument/2006/relationships/oleObject" Target="../embeddings/oleObject50.bin"/><Relationship Id="rId9" Type="http://schemas.openxmlformats.org/officeDocument/2006/relationships/image" Target="../media/image5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56.bin"/><Relationship Id="rId10" Type="http://schemas.openxmlformats.org/officeDocument/2006/relationships/image" Target="../media/image60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5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19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1370300" y="4239635"/>
            <a:ext cx="63357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3333FF"/>
                </a:solidFill>
              </a:rPr>
              <a:t>The Gamma Function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413125" y="831850"/>
            <a:ext cx="2519363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ECE 6382 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401117" y="5999646"/>
            <a:ext cx="45448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Notes are from D. R. Wilton, Dept. of ECE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645E88-BC56-4F99-B00A-DAB50D1F42B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191313" y="2325261"/>
            <a:ext cx="2666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David R. Jackson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784148" y="1744236"/>
            <a:ext cx="15376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Fall 2023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193313" y="3483511"/>
            <a:ext cx="65135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Notes 14</a:t>
            </a:r>
          </a:p>
        </p:txBody>
      </p:sp>
      <p:pic>
        <p:nvPicPr>
          <p:cNvPr id="870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1658" y="371511"/>
            <a:ext cx="2664709" cy="185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775" y="-32077"/>
            <a:ext cx="8229600" cy="77285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Definition 3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2615922" y="3190489"/>
          <a:ext cx="3358242" cy="821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15312" imgH="444307" progId="Equation.DSMT4">
                  <p:embed/>
                </p:oleObj>
              </mc:Choice>
              <mc:Fallback>
                <p:oleObj name="Equation" r:id="rId3" imgW="1815312" imgH="444307" progId="Equation.DSMT4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5922" y="3190489"/>
                        <a:ext cx="3358242" cy="82187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E76D9E-8271-455A-8B50-163D49CF8C7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20095" y="1448373"/>
            <a:ext cx="1983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Definition # 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2015" y="2216217"/>
            <a:ext cx="7217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The Weierstrass product form can be shown to be equivalent to definitions #1 and #2.</a:t>
            </a:r>
          </a:p>
        </p:txBody>
      </p:sp>
      <p:graphicFrame>
        <p:nvGraphicFramePr>
          <p:cNvPr id="4100" name="Object 3"/>
          <p:cNvGraphicFramePr>
            <a:graphicFrameLocks noChangeAspect="1"/>
          </p:cNvGraphicFramePr>
          <p:nvPr/>
        </p:nvGraphicFramePr>
        <p:xfrm>
          <a:off x="1237518" y="4344148"/>
          <a:ext cx="6697662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140200" imgH="203200" progId="Equation.DSMT4">
                  <p:embed/>
                </p:oleObj>
              </mc:Choice>
              <mc:Fallback>
                <p:oleObj name="Equation" r:id="rId5" imgW="4140200" imgH="203200" progId="Equation.DSMT4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7518" y="4344148"/>
                        <a:ext cx="6697662" cy="328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2476" y="0"/>
            <a:ext cx="8229600" cy="727276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Euler Reflection Formula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689959"/>
              </p:ext>
            </p:extLst>
          </p:nvPr>
        </p:nvGraphicFramePr>
        <p:xfrm>
          <a:off x="3096983" y="1503300"/>
          <a:ext cx="2798763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33500" imgH="393700" progId="Equation.DSMT4">
                  <p:embed/>
                </p:oleObj>
              </mc:Choice>
              <mc:Fallback>
                <p:oleObj name="Equation" r:id="rId3" imgW="1333500" imgH="393700" progId="Equation.DSMT4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6983" y="1503300"/>
                        <a:ext cx="2798763" cy="8270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E76D9E-8271-455A-8B50-163D49CF8C7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5007" y="4962341"/>
            <a:ext cx="8233985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rgbClr val="0000FF"/>
                </a:solidFill>
              </a:rPr>
              <a:t>Note</a:t>
            </a:r>
            <a:r>
              <a:rPr lang="en-US" dirty="0">
                <a:solidFill>
                  <a:srgbClr val="0000FF"/>
                </a:solidFill>
              </a:rPr>
              <a:t>: We can use this formula along with definition #2 to find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(</a:t>
            </a:r>
            <a:r>
              <a:rPr lang="en-US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z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 </a:t>
            </a:r>
            <a:r>
              <a:rPr lang="en-US" dirty="0">
                <a:solidFill>
                  <a:srgbClr val="0000FF"/>
                </a:solidFill>
                <a:sym typeface="Symbol"/>
              </a:rPr>
              <a:t>for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Re(</a:t>
            </a:r>
            <a:r>
              <a:rPr lang="en-US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z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&lt; 0</a:t>
            </a:r>
            <a:r>
              <a:rPr lang="en-US" dirty="0">
                <a:solidFill>
                  <a:srgbClr val="0000FF"/>
                </a:solidFill>
                <a:sym typeface="Symbol"/>
              </a:rPr>
              <a:t>.</a:t>
            </a:r>
            <a:r>
              <a:rPr lang="en-US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36202" y="2814044"/>
            <a:ext cx="4309495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i="1" dirty="0"/>
              <a:t>Geometric interpretation of reflection formula: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In the horizontal direction, the two points are reflections about the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= 1/2 </a:t>
            </a:r>
            <a:r>
              <a:rPr lang="en-US" sz="1400" dirty="0"/>
              <a:t>line.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58978" y="970089"/>
            <a:ext cx="3575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Euler Reflection Formula</a:t>
            </a:r>
          </a:p>
        </p:txBody>
      </p:sp>
      <p:graphicFrame>
        <p:nvGraphicFramePr>
          <p:cNvPr id="32842" name="Object 74"/>
          <p:cNvGraphicFramePr>
            <a:graphicFrameLocks noChangeAspect="1"/>
          </p:cNvGraphicFramePr>
          <p:nvPr/>
        </p:nvGraphicFramePr>
        <p:xfrm>
          <a:off x="1641533" y="5722180"/>
          <a:ext cx="5709664" cy="787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035300" imgH="419100" progId="Equation.DSMT4">
                  <p:embed/>
                </p:oleObj>
              </mc:Choice>
              <mc:Fallback>
                <p:oleObj name="Equation" r:id="rId5" imgW="3035300" imgH="419100" progId="Equation.DSMT4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1533" y="5722180"/>
                        <a:ext cx="5709664" cy="78747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A704BE4-885E-7AFE-6165-E886651BC77A}"/>
              </a:ext>
            </a:extLst>
          </p:cNvPr>
          <p:cNvSpPr txBox="1"/>
          <p:nvPr/>
        </p:nvSpPr>
        <p:spPr>
          <a:xfrm>
            <a:off x="6393976" y="1760967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(Proof omitted.)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2CC54F7-C6E5-EDCA-5E78-ACB74EC20D58}"/>
              </a:ext>
            </a:extLst>
          </p:cNvPr>
          <p:cNvGrpSpPr/>
          <p:nvPr/>
        </p:nvGrpSpPr>
        <p:grpSpPr>
          <a:xfrm>
            <a:off x="539827" y="2005693"/>
            <a:ext cx="3571161" cy="2458558"/>
            <a:chOff x="539827" y="2005693"/>
            <a:chExt cx="3571161" cy="2458558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539827" y="3679429"/>
              <a:ext cx="3276117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>
              <a:cxnSpLocks/>
            </p:cNvCxnSpPr>
            <p:nvPr/>
          </p:nvCxnSpPr>
          <p:spPr bwMode="auto">
            <a:xfrm>
              <a:off x="2123281" y="2330388"/>
              <a:ext cx="0" cy="20348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2319225" y="2776249"/>
              <a:ext cx="0" cy="168800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32771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4331109"/>
                </p:ext>
              </p:extLst>
            </p:nvPr>
          </p:nvGraphicFramePr>
          <p:xfrm>
            <a:off x="3878895" y="3557234"/>
            <a:ext cx="232093" cy="2555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26835" imgH="139518" progId="Equation.DSMT4">
                    <p:embed/>
                  </p:oleObj>
                </mc:Choice>
                <mc:Fallback>
                  <p:oleObj name="Equation" r:id="rId7" imgW="126835" imgH="139518" progId="Equation.DSMT4">
                    <p:embed/>
                    <p:pic>
                      <p:nvPicPr>
                        <p:cNvPr id="0" name="Picture 1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8895" y="3557234"/>
                          <a:ext cx="232093" cy="25557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772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44458943"/>
                </p:ext>
              </p:extLst>
            </p:nvPr>
          </p:nvGraphicFramePr>
          <p:xfrm>
            <a:off x="2016861" y="2005693"/>
            <a:ext cx="243796" cy="287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39579" imgH="164957" progId="Equation.DSMT4">
                    <p:embed/>
                  </p:oleObj>
                </mc:Choice>
                <mc:Fallback>
                  <p:oleObj name="Equation" r:id="rId9" imgW="139579" imgH="164957" progId="Equation.DSMT4">
                    <p:embed/>
                    <p:pic>
                      <p:nvPicPr>
                        <p:cNvPr id="0" name="Picture 1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6861" y="2005693"/>
                          <a:ext cx="243796" cy="28728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77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50403015"/>
                </p:ext>
              </p:extLst>
            </p:nvPr>
          </p:nvGraphicFramePr>
          <p:xfrm>
            <a:off x="3125166" y="3863011"/>
            <a:ext cx="497433" cy="2592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317087" imgH="164885" progId="Equation.DSMT4">
                    <p:embed/>
                  </p:oleObj>
                </mc:Choice>
                <mc:Fallback>
                  <p:oleObj name="Equation" r:id="rId11" imgW="317087" imgH="164885" progId="Equation.DSMT4">
                    <p:embed/>
                    <p:pic>
                      <p:nvPicPr>
                        <p:cNvPr id="0" name="Picture 1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5166" y="3863011"/>
                          <a:ext cx="497433" cy="25924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77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81041599"/>
                </p:ext>
              </p:extLst>
            </p:nvPr>
          </p:nvGraphicFramePr>
          <p:xfrm>
            <a:off x="1273064" y="2734390"/>
            <a:ext cx="200025" cy="223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14102" imgH="126780" progId="Equation.DSMT4">
                    <p:embed/>
                  </p:oleObj>
                </mc:Choice>
                <mc:Fallback>
                  <p:oleObj name="Equation" r:id="rId13" imgW="114102" imgH="126780" progId="Equation.DSMT4">
                    <p:embed/>
                    <p:pic>
                      <p:nvPicPr>
                        <p:cNvPr id="0" name="Picture 1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73064" y="2734390"/>
                          <a:ext cx="200025" cy="2238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77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70575079"/>
                </p:ext>
              </p:extLst>
            </p:nvPr>
          </p:nvGraphicFramePr>
          <p:xfrm>
            <a:off x="2391130" y="2471049"/>
            <a:ext cx="592769" cy="2068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507960" imgH="177480" progId="Equation.DSMT4">
                    <p:embed/>
                  </p:oleObj>
                </mc:Choice>
                <mc:Fallback>
                  <p:oleObj name="Equation" r:id="rId15" imgW="507960" imgH="177480" progId="Equation.DSMT4">
                    <p:embed/>
                    <p:pic>
                      <p:nvPicPr>
                        <p:cNvPr id="0" name="Picture 1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91130" y="2471049"/>
                          <a:ext cx="592769" cy="2068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8" name="Straight Connector 27"/>
            <p:cNvCxnSpPr>
              <a:cxnSpLocks/>
            </p:cNvCxnSpPr>
            <p:nvPr/>
          </p:nvCxnSpPr>
          <p:spPr bwMode="auto">
            <a:xfrm>
              <a:off x="1614413" y="3146031"/>
              <a:ext cx="68857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34634743"/>
                </p:ext>
              </p:extLst>
            </p:nvPr>
          </p:nvGraphicFramePr>
          <p:xfrm>
            <a:off x="1775561" y="3195553"/>
            <a:ext cx="4826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482400" imgH="177480" progId="Equation.DSMT4">
                    <p:embed/>
                  </p:oleObj>
                </mc:Choice>
                <mc:Fallback>
                  <p:oleObj name="Equation" r:id="rId17" imgW="482400" imgH="177480" progId="Equation.DSMT4">
                    <p:embed/>
                    <p:pic>
                      <p:nvPicPr>
                        <p:cNvPr id="0" name="Picture 1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5561" y="3195553"/>
                          <a:ext cx="482600" cy="177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5" name="Straight Connector 24"/>
            <p:cNvCxnSpPr/>
            <p:nvPr/>
          </p:nvCxnSpPr>
          <p:spPr bwMode="auto">
            <a:xfrm>
              <a:off x="2978400" y="2915985"/>
              <a:ext cx="0" cy="149134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Oval 11"/>
            <p:cNvSpPr/>
            <p:nvPr/>
          </p:nvSpPr>
          <p:spPr bwMode="auto">
            <a:xfrm>
              <a:off x="2933532" y="4084004"/>
              <a:ext cx="87086" cy="87086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97434065"/>
                </p:ext>
              </p:extLst>
            </p:nvPr>
          </p:nvGraphicFramePr>
          <p:xfrm>
            <a:off x="2454314" y="4190175"/>
            <a:ext cx="364138" cy="2275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203040" imgH="126720" progId="Equation.DSMT4">
                    <p:embed/>
                  </p:oleObj>
                </mc:Choice>
                <mc:Fallback>
                  <p:oleObj name="Equation" r:id="rId19" imgW="203040" imgH="1267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2454314" y="4190175"/>
                          <a:ext cx="364138" cy="22758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" name="Straight Connector 9"/>
            <p:cNvCxnSpPr/>
            <p:nvPr/>
          </p:nvCxnSpPr>
          <p:spPr bwMode="auto">
            <a:xfrm>
              <a:off x="1547945" y="3132886"/>
              <a:ext cx="1096103" cy="102047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Oval 12"/>
            <p:cNvSpPr/>
            <p:nvPr/>
          </p:nvSpPr>
          <p:spPr bwMode="auto">
            <a:xfrm>
              <a:off x="1529930" y="3113637"/>
              <a:ext cx="87086" cy="87086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59018549"/>
                </p:ext>
              </p:extLst>
            </p:nvPr>
          </p:nvGraphicFramePr>
          <p:xfrm>
            <a:off x="2357867" y="3169236"/>
            <a:ext cx="77470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774360" imgH="253800" progId="Equation.DSMT4">
                    <p:embed/>
                  </p:oleObj>
                </mc:Choice>
                <mc:Fallback>
                  <p:oleObj name="Equation" r:id="rId21" imgW="774360" imgH="253800" progId="Equation.DSMT4">
                    <p:embed/>
                    <p:pic>
                      <p:nvPicPr>
                        <p:cNvPr id="0" name="Picture 1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7867" y="3169236"/>
                          <a:ext cx="774700" cy="2540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3" name="Straight Connector 22"/>
            <p:cNvCxnSpPr>
              <a:cxnSpLocks/>
            </p:cNvCxnSpPr>
            <p:nvPr/>
          </p:nvCxnSpPr>
          <p:spPr bwMode="auto">
            <a:xfrm>
              <a:off x="2342424" y="3146033"/>
              <a:ext cx="614179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7DC6223-F95D-58DA-16C4-1288B9D286F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33266" y="4027301"/>
              <a:ext cx="350633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graphicFrame>
          <p:nvGraphicFramePr>
            <p:cNvPr id="21" name="Object 20">
              <a:extLst>
                <a:ext uri="{FF2B5EF4-FFF2-40B4-BE49-F238E27FC236}">
                  <a16:creationId xmlns:a16="http://schemas.microsoft.com/office/drawing/2014/main" id="{38FC1647-653B-A792-2BF7-D1AC14D5596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20560139"/>
                </p:ext>
              </p:extLst>
            </p:nvPr>
          </p:nvGraphicFramePr>
          <p:xfrm>
            <a:off x="2741381" y="3772949"/>
            <a:ext cx="108649" cy="2017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88560" imgH="164880" progId="Equation.DSMT4">
                    <p:embed/>
                  </p:oleObj>
                </mc:Choice>
                <mc:Fallback>
                  <p:oleObj name="Equation" r:id="rId23" imgW="88560" imgH="164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2741381" y="3772949"/>
                          <a:ext cx="108649" cy="20177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B85249A-9C26-A3BE-FC72-BFCAB4784F6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35444" y="3835977"/>
              <a:ext cx="0" cy="31598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Oval 25"/>
            <p:cNvSpPr/>
            <p:nvPr/>
          </p:nvSpPr>
          <p:spPr bwMode="auto">
            <a:xfrm>
              <a:off x="2585077" y="4092171"/>
              <a:ext cx="87086" cy="87086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E76D9E-8271-455A-8B50-163D49CF8C7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52229" name="Object 3"/>
          <p:cNvGraphicFramePr>
            <a:graphicFrameLocks noChangeAspect="1"/>
          </p:cNvGraphicFramePr>
          <p:nvPr/>
        </p:nvGraphicFramePr>
        <p:xfrm>
          <a:off x="2808968" y="2481717"/>
          <a:ext cx="2798763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33500" imgH="393700" progId="Equation.DSMT4">
                  <p:embed/>
                </p:oleObj>
              </mc:Choice>
              <mc:Fallback>
                <p:oleObj name="Equation" r:id="rId3" imgW="1333500" imgH="393700" progId="Equation.DSMT4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8968" y="2481717"/>
                        <a:ext cx="2798763" cy="827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84514" y="3592285"/>
            <a:ext cx="1550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Set  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1/2</a:t>
            </a:r>
            <a:r>
              <a:rPr lang="en-US" sz="2000" dirty="0">
                <a:solidFill>
                  <a:srgbClr val="0000FF"/>
                </a:solidFill>
              </a:rPr>
              <a:t>: </a:t>
            </a:r>
          </a:p>
        </p:txBody>
      </p:sp>
      <p:graphicFrame>
        <p:nvGraphicFramePr>
          <p:cNvPr id="52230" name="Object 3"/>
          <p:cNvGraphicFramePr>
            <a:graphicFrameLocks noChangeAspect="1"/>
          </p:cNvGraphicFramePr>
          <p:nvPr/>
        </p:nvGraphicFramePr>
        <p:xfrm>
          <a:off x="3266703" y="4114815"/>
          <a:ext cx="1900994" cy="516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88614" imgH="241195" progId="Equation.DSMT4">
                  <p:embed/>
                </p:oleObj>
              </mc:Choice>
              <mc:Fallback>
                <p:oleObj name="Equation" r:id="rId5" imgW="888614" imgH="241195" progId="Equation.DSMT4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6703" y="4114815"/>
                        <a:ext cx="1900994" cy="516164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10341" y="1066800"/>
            <a:ext cx="6553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A special result that occurs frequently is 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(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1/2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).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7828" y="1872344"/>
            <a:ext cx="5096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To calculate this, use the reflection formula: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22476" y="0"/>
            <a:ext cx="8229600" cy="727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Euler Reflection Formula (cont.)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 bwMode="auto">
          <a:xfrm>
            <a:off x="1508563" y="5253827"/>
            <a:ext cx="4710896" cy="1132390"/>
          </a:xfrm>
          <a:prstGeom prst="roundRect">
            <a:avLst/>
          </a:prstGeom>
          <a:solidFill>
            <a:srgbClr val="FFC1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1460336" y="3203169"/>
            <a:ext cx="4710896" cy="1132390"/>
          </a:xfrm>
          <a:prstGeom prst="roundRect">
            <a:avLst/>
          </a:prstGeom>
          <a:solidFill>
            <a:srgbClr val="FFC1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573812" y="0"/>
            <a:ext cx="8229600" cy="613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4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Summary of Factorial Properties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645E88-BC56-4F99-B00A-DAB50D1F42B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21" name="Rounded Rectangle 20"/>
          <p:cNvSpPr/>
          <p:nvPr/>
        </p:nvSpPr>
        <p:spPr bwMode="auto">
          <a:xfrm>
            <a:off x="1423687" y="1453457"/>
            <a:ext cx="4710896" cy="914400"/>
          </a:xfrm>
          <a:prstGeom prst="roundRect">
            <a:avLst/>
          </a:prstGeom>
          <a:solidFill>
            <a:srgbClr val="FFC1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30726" name="Object 3"/>
          <p:cNvGraphicFramePr>
            <a:graphicFrameLocks noChangeAspect="1"/>
          </p:cNvGraphicFramePr>
          <p:nvPr/>
        </p:nvGraphicFramePr>
        <p:xfrm>
          <a:off x="1600642" y="1638120"/>
          <a:ext cx="4371895" cy="549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19300" imgH="254000" progId="Equation.DSMT4">
                  <p:embed/>
                </p:oleObj>
              </mc:Choice>
              <mc:Fallback>
                <p:oleObj name="Equation" r:id="rId3" imgW="2019300" imgH="254000" progId="Equation.DSMT4">
                  <p:embed/>
                  <p:pic>
                    <p:nvPicPr>
                      <p:cNvPr id="0" name="Picture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642" y="1638120"/>
                        <a:ext cx="4371895" cy="5490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7" name="Object 3"/>
          <p:cNvGraphicFramePr>
            <a:graphicFrameLocks noChangeAspect="1"/>
          </p:cNvGraphicFramePr>
          <p:nvPr/>
        </p:nvGraphicFramePr>
        <p:xfrm>
          <a:off x="1951050" y="3256180"/>
          <a:ext cx="3327400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36700" imgH="482600" progId="Equation.DSMT4">
                  <p:embed/>
                </p:oleObj>
              </mc:Choice>
              <mc:Fallback>
                <p:oleObj name="Equation" r:id="rId5" imgW="1536700" imgH="482600" progId="Equation.DSMT4">
                  <p:embed/>
                  <p:pic>
                    <p:nvPicPr>
                      <p:cNvPr id="0" name="Picture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1050" y="3256180"/>
                        <a:ext cx="3327400" cy="1044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9" name="Object 3"/>
          <p:cNvGraphicFramePr>
            <a:graphicFrameLocks noChangeAspect="1"/>
          </p:cNvGraphicFramePr>
          <p:nvPr/>
        </p:nvGraphicFramePr>
        <p:xfrm>
          <a:off x="2061175" y="5319752"/>
          <a:ext cx="3271838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11300" imgH="482600" progId="Equation.DSMT4">
                  <p:embed/>
                </p:oleObj>
              </mc:Choice>
              <mc:Fallback>
                <p:oleObj name="Equation" r:id="rId7" imgW="1511300" imgH="482600" progId="Equation.DSMT4">
                  <p:embed/>
                  <p:pic>
                    <p:nvPicPr>
                      <p:cNvPr id="0" name="Picture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1175" y="5319752"/>
                        <a:ext cx="3271838" cy="1044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Down Arrow 24"/>
          <p:cNvSpPr/>
          <p:nvPr/>
        </p:nvSpPr>
        <p:spPr bwMode="auto">
          <a:xfrm>
            <a:off x="3738623" y="2541477"/>
            <a:ext cx="254643" cy="451412"/>
          </a:xfrm>
          <a:prstGeom prst="downArrow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Down Arrow 25"/>
          <p:cNvSpPr/>
          <p:nvPr/>
        </p:nvSpPr>
        <p:spPr bwMode="auto">
          <a:xfrm>
            <a:off x="3720157" y="4592125"/>
            <a:ext cx="274899" cy="451412"/>
          </a:xfrm>
          <a:prstGeom prst="downArrow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54627" y="1669429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Integers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99499" y="3440165"/>
            <a:ext cx="1781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Real numbers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534735" y="5471106"/>
            <a:ext cx="2323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Complex numbers</a:t>
            </a:r>
          </a:p>
        </p:txBody>
      </p:sp>
      <p:graphicFrame>
        <p:nvGraphicFramePr>
          <p:cNvPr id="307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510179"/>
              </p:ext>
            </p:extLst>
          </p:nvPr>
        </p:nvGraphicFramePr>
        <p:xfrm>
          <a:off x="7010400" y="3840275"/>
          <a:ext cx="871977" cy="387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57002" imgH="203112" progId="Equation.DSMT4">
                  <p:embed/>
                </p:oleObj>
              </mc:Choice>
              <mc:Fallback>
                <p:oleObj name="Equation" r:id="rId9" imgW="457002" imgH="203112" progId="Equation.DSMT4">
                  <p:embed/>
                  <p:pic>
                    <p:nvPicPr>
                      <p:cNvPr id="0" name="Picture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840275"/>
                        <a:ext cx="871977" cy="3870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1" name="Object 11"/>
          <p:cNvGraphicFramePr>
            <a:graphicFrameLocks noChangeAspect="1"/>
          </p:cNvGraphicFramePr>
          <p:nvPr/>
        </p:nvGraphicFramePr>
        <p:xfrm>
          <a:off x="7034891" y="5892016"/>
          <a:ext cx="1249136" cy="415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61669" imgH="253890" progId="Equation.DSMT4">
                  <p:embed/>
                </p:oleObj>
              </mc:Choice>
              <mc:Fallback>
                <p:oleObj name="Equation" r:id="rId11" imgW="761669" imgH="253890" progId="Equation.DSMT4">
                  <p:embed/>
                  <p:pic>
                    <p:nvPicPr>
                      <p:cNvPr id="0" name="Pictur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4891" y="5892016"/>
                        <a:ext cx="1249136" cy="4155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543958" y="816426"/>
            <a:ext cx="5182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Summary of Factorial Generalization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4AE72A9-CC18-E38F-FD9A-53F2272F92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419678"/>
              </p:ext>
            </p:extLst>
          </p:nvPr>
        </p:nvGraphicFramePr>
        <p:xfrm>
          <a:off x="6722468" y="2087851"/>
          <a:ext cx="1109599" cy="300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49160" imgH="203040" progId="Equation.DSMT4">
                  <p:embed/>
                </p:oleObj>
              </mc:Choice>
              <mc:Fallback>
                <p:oleObj name="Equation" r:id="rId13" imgW="749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722468" y="2087851"/>
                        <a:ext cx="1109599" cy="3009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645E88-BC56-4F99-B00A-DAB50D1F42B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98121" y="881745"/>
            <a:ext cx="6139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Summary of Factorial Generalization (cont.)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13423" y="2898186"/>
            <a:ext cx="2323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Complex numbers</a:t>
            </a:r>
          </a:p>
        </p:txBody>
      </p:sp>
      <p:graphicFrame>
        <p:nvGraphicFramePr>
          <p:cNvPr id="3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2891846"/>
              </p:ext>
            </p:extLst>
          </p:nvPr>
        </p:nvGraphicFramePr>
        <p:xfrm>
          <a:off x="6927850" y="3382963"/>
          <a:ext cx="1333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12520" imgH="203040" progId="Equation.DSMT4">
                  <p:embed/>
                </p:oleObj>
              </mc:Choice>
              <mc:Fallback>
                <p:oleObj name="Equation" r:id="rId3" imgW="812520" imgH="203040" progId="Equation.DSMT4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7850" y="3382963"/>
                        <a:ext cx="13335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1107253" y="1997129"/>
            <a:ext cx="5224383" cy="2777002"/>
            <a:chOff x="1107253" y="1997129"/>
            <a:chExt cx="5224383" cy="2777002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1107253" y="1997129"/>
              <a:ext cx="5224383" cy="2777002"/>
            </a:xfrm>
            <a:prstGeom prst="roundRect">
              <a:avLst/>
            </a:prstGeom>
            <a:solidFill>
              <a:srgbClr val="FFC1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51208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23764465"/>
                </p:ext>
              </p:extLst>
            </p:nvPr>
          </p:nvGraphicFramePr>
          <p:xfrm>
            <a:off x="1384300" y="2060575"/>
            <a:ext cx="4824413" cy="2403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298700" imgH="1143000" progId="Equation.DSMT4">
                    <p:embed/>
                  </p:oleObj>
                </mc:Choice>
                <mc:Fallback>
                  <p:oleObj name="Equation" r:id="rId5" imgW="2298700" imgH="1143000" progId="Equation.DSMT4">
                    <p:embed/>
                    <p:pic>
                      <p:nvPicPr>
                        <p:cNvPr id="0" name="Picture 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4300" y="2060575"/>
                          <a:ext cx="4824413" cy="2403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TextBox 1"/>
            <p:cNvSpPr txBox="1"/>
            <p:nvPr/>
          </p:nvSpPr>
          <p:spPr>
            <a:xfrm>
              <a:off x="3093978" y="3033240"/>
              <a:ext cx="4539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+</a:t>
              </a:r>
            </a:p>
          </p:txBody>
        </p:sp>
      </p:grp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" y="0"/>
            <a:ext cx="9144000" cy="613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Summary of Factorial Properties (cont.)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775" y="-32077"/>
            <a:ext cx="8229600" cy="77285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Pole Behavior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E76D9E-8271-455A-8B50-163D49CF8C7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93040" y="905786"/>
            <a:ext cx="5129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Simple poles of 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(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z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) </a:t>
            </a:r>
            <a:r>
              <a:rPr lang="en-US" sz="2000" dirty="0">
                <a:solidFill>
                  <a:srgbClr val="FF0000"/>
                </a:solidFill>
              </a:rPr>
              <a:t>are at 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0, -1, -2, -3,…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39203" y="2707734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Use</a:t>
            </a:r>
          </a:p>
        </p:txBody>
      </p:sp>
      <p:graphicFrame>
        <p:nvGraphicFramePr>
          <p:cNvPr id="5325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932390"/>
              </p:ext>
            </p:extLst>
          </p:nvPr>
        </p:nvGraphicFramePr>
        <p:xfrm>
          <a:off x="1696496" y="3139968"/>
          <a:ext cx="375920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24100" imgH="393700" progId="Equation.DSMT4">
                  <p:embed/>
                </p:oleObj>
              </mc:Choice>
              <mc:Fallback>
                <p:oleObj name="Equation" r:id="rId3" imgW="2324100" imgH="393700" progId="Equation.DSMT4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6496" y="3139968"/>
                        <a:ext cx="3759200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411598"/>
              </p:ext>
            </p:extLst>
          </p:nvPr>
        </p:nvGraphicFramePr>
        <p:xfrm>
          <a:off x="1700503" y="4137246"/>
          <a:ext cx="5245100" cy="212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098800" imgH="1257300" progId="Equation.DSMT4">
                  <p:embed/>
                </p:oleObj>
              </mc:Choice>
              <mc:Fallback>
                <p:oleObj name="Equation" r:id="rId5" imgW="3098800" imgH="1257300" progId="Equation.DSMT4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0503" y="4137246"/>
                        <a:ext cx="5245100" cy="212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851512" y="2660924"/>
            <a:ext cx="2395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(</a:t>
            </a:r>
            <a:r>
              <a:rPr lang="en-US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z</a:t>
            </a:r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sz="1400" dirty="0">
                <a:solidFill>
                  <a:srgbClr val="FF0000"/>
                </a:solidFill>
                <a:sym typeface="Symbol"/>
              </a:rPr>
              <a:t> has s</a:t>
            </a:r>
            <a:r>
              <a:rPr lang="en-US" sz="1400" dirty="0">
                <a:solidFill>
                  <a:srgbClr val="FF0000"/>
                </a:solidFill>
              </a:rPr>
              <a:t>imple pole at </a:t>
            </a:r>
            <a:r>
              <a:rPr lang="en-US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</a:t>
            </a:r>
            <a:endParaRPr lang="en-US" sz="1400" dirty="0">
              <a:solidFill>
                <a:srgbClr val="FF0000"/>
              </a:solidFill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Residue </a:t>
            </a:r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5484826" y="3038030"/>
            <a:ext cx="558265" cy="42351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514768" y="5074805"/>
            <a:ext cx="2484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(</a:t>
            </a:r>
            <a:r>
              <a:rPr lang="en-US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z</a:t>
            </a:r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sz="1400" dirty="0">
                <a:solidFill>
                  <a:srgbClr val="FF0000"/>
                </a:solidFill>
                <a:sym typeface="Symbol"/>
              </a:rPr>
              <a:t> has s</a:t>
            </a:r>
            <a:r>
              <a:rPr lang="en-US" sz="1400" dirty="0">
                <a:solidFill>
                  <a:srgbClr val="FF0000"/>
                </a:solidFill>
              </a:rPr>
              <a:t>imple pole at </a:t>
            </a:r>
            <a:r>
              <a:rPr lang="en-US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-1</a:t>
            </a:r>
            <a:endParaRPr lang="en-US" sz="1400" dirty="0">
              <a:solidFill>
                <a:srgbClr val="FF0000"/>
              </a:solidFill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Residue </a:t>
            </a:r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-1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6404383" y="5523868"/>
            <a:ext cx="558265" cy="42351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5829760"/>
              </p:ext>
            </p:extLst>
          </p:nvPr>
        </p:nvGraphicFramePr>
        <p:xfrm>
          <a:off x="3264197" y="1713874"/>
          <a:ext cx="3724428" cy="39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892300" imgH="203200" progId="Equation.DSMT4">
                  <p:embed/>
                </p:oleObj>
              </mc:Choice>
              <mc:Fallback>
                <p:oleObj name="Equation" r:id="rId7" imgW="1892300" imgH="203200" progId="Equation.DSMT4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4197" y="1713874"/>
                        <a:ext cx="3724428" cy="3995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99603" y="1697053"/>
            <a:ext cx="970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Recall: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775" y="-32077"/>
            <a:ext cx="8229600" cy="77285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Pole Behavior (cont.)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E76D9E-8271-455A-8B50-163D49CF8C7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53257" name="Object 9"/>
          <p:cNvGraphicFramePr>
            <a:graphicFrameLocks noChangeAspect="1"/>
          </p:cNvGraphicFramePr>
          <p:nvPr/>
        </p:nvGraphicFramePr>
        <p:xfrm>
          <a:off x="661300" y="3835400"/>
          <a:ext cx="58166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835400" imgH="1257300" progId="Equation.DSMT4">
                  <p:embed/>
                </p:oleObj>
              </mc:Choice>
              <mc:Fallback>
                <p:oleObj name="Equation" r:id="rId3" imgW="3835400" imgH="1257300" progId="Equation.DSMT4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300" y="3835400"/>
                        <a:ext cx="58166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726916" y="2184249"/>
            <a:ext cx="2435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(</a:t>
            </a:r>
            <a:r>
              <a:rPr lang="en-US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z</a:t>
            </a:r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sz="1400" dirty="0">
                <a:solidFill>
                  <a:srgbClr val="FF0000"/>
                </a:solidFill>
                <a:sym typeface="Symbol"/>
              </a:rPr>
              <a:t> has s</a:t>
            </a:r>
            <a:r>
              <a:rPr lang="en-US" sz="1400" dirty="0">
                <a:solidFill>
                  <a:srgbClr val="FF0000"/>
                </a:solidFill>
              </a:rPr>
              <a:t>imple pole at </a:t>
            </a:r>
            <a:r>
              <a:rPr lang="en-US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-2</a:t>
            </a:r>
            <a:endParaRPr lang="en-US" sz="1400" dirty="0">
              <a:solidFill>
                <a:srgbClr val="FF0000"/>
              </a:solidFill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Residue </a:t>
            </a:r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+1/2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6204049" y="4945780"/>
            <a:ext cx="558265" cy="42351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83973" name="Object 5"/>
          <p:cNvGraphicFramePr>
            <a:graphicFrameLocks noChangeAspect="1"/>
          </p:cNvGraphicFramePr>
          <p:nvPr/>
        </p:nvGraphicFramePr>
        <p:xfrm>
          <a:off x="629186" y="1566677"/>
          <a:ext cx="4855982" cy="1821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352800" imgH="1257300" progId="Equation.DSMT4">
                  <p:embed/>
                </p:oleObj>
              </mc:Choice>
              <mc:Fallback>
                <p:oleObj name="Equation" r:id="rId5" imgW="3352800" imgH="1257300" progId="Equation.DSMT4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186" y="1566677"/>
                        <a:ext cx="4855982" cy="18214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526060" y="4523526"/>
            <a:ext cx="2435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(</a:t>
            </a:r>
            <a:r>
              <a:rPr lang="en-US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z</a:t>
            </a:r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sz="1400" dirty="0">
                <a:solidFill>
                  <a:srgbClr val="FF0000"/>
                </a:solidFill>
                <a:sym typeface="Symbol"/>
              </a:rPr>
              <a:t> has s</a:t>
            </a:r>
            <a:r>
              <a:rPr lang="en-US" sz="1400" dirty="0">
                <a:solidFill>
                  <a:srgbClr val="FF0000"/>
                </a:solidFill>
              </a:rPr>
              <a:t>imple pole at </a:t>
            </a:r>
            <a:r>
              <a:rPr lang="en-US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-3</a:t>
            </a:r>
            <a:endParaRPr lang="en-US" sz="1400" dirty="0">
              <a:solidFill>
                <a:srgbClr val="FF0000"/>
              </a:solidFill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Residue </a:t>
            </a:r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-1/6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5283134" y="2628268"/>
            <a:ext cx="558265" cy="42351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E76D9E-8271-455A-8B50-163D49CF8C7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24198" y="979714"/>
            <a:ext cx="2667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Residues at Poles</a:t>
            </a:r>
          </a:p>
        </p:txBody>
      </p:sp>
      <p:graphicFrame>
        <p:nvGraphicFramePr>
          <p:cNvPr id="5427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528206"/>
              </p:ext>
            </p:extLst>
          </p:nvPr>
        </p:nvGraphicFramePr>
        <p:xfrm>
          <a:off x="6337300" y="5287963"/>
          <a:ext cx="2403475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33440" imgH="457200" progId="Equation.DSMT4">
                  <p:embed/>
                </p:oleObj>
              </mc:Choice>
              <mc:Fallback>
                <p:oleObj name="Equation" r:id="rId3" imgW="1333440" imgH="457200" progId="Equation.DSMT4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7300" y="5287963"/>
                        <a:ext cx="2403475" cy="8270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075713" y="4898573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Hence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775" y="-32077"/>
            <a:ext cx="8229600" cy="77285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Pole Behavior (cont.)</a:t>
            </a:r>
          </a:p>
        </p:txBody>
      </p:sp>
      <p:graphicFrame>
        <p:nvGraphicFramePr>
          <p:cNvPr id="54284" name="Object 12"/>
          <p:cNvGraphicFramePr>
            <a:graphicFrameLocks noChangeAspect="1"/>
          </p:cNvGraphicFramePr>
          <p:nvPr/>
        </p:nvGraphicFramePr>
        <p:xfrm>
          <a:off x="1981200" y="2374900"/>
          <a:ext cx="43561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25680" imgH="444240" progId="Equation.DSMT4">
                  <p:embed/>
                </p:oleObj>
              </mc:Choice>
              <mc:Fallback>
                <p:oleObj name="Equation" r:id="rId5" imgW="2425680" imgH="444240" progId="Equation.DSMT4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374900"/>
                        <a:ext cx="43561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964585" y="1661960"/>
            <a:ext cx="48990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In general (after 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n+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solidFill>
                  <a:srgbClr val="0000FF"/>
                </a:solidFill>
              </a:rPr>
              <a:t> steps), we will have: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98377" y="1873718"/>
            <a:ext cx="2435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(</a:t>
            </a:r>
            <a:r>
              <a:rPr lang="en-US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z</a:t>
            </a:r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sz="1400" dirty="0">
                <a:solidFill>
                  <a:srgbClr val="FF0000"/>
                </a:solidFill>
                <a:sym typeface="Symbol"/>
              </a:rPr>
              <a:t> has s</a:t>
            </a:r>
            <a:r>
              <a:rPr lang="en-US" sz="1400" dirty="0">
                <a:solidFill>
                  <a:srgbClr val="FF0000"/>
                </a:solidFill>
              </a:rPr>
              <a:t>imple pole at </a:t>
            </a:r>
            <a:r>
              <a:rPr lang="en-US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-</a:t>
            </a:r>
            <a:r>
              <a:rPr lang="en-US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1400" i="1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6567067" y="2226414"/>
            <a:ext cx="558265" cy="42351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5428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2361818"/>
              </p:ext>
            </p:extLst>
          </p:nvPr>
        </p:nvGraphicFramePr>
        <p:xfrm>
          <a:off x="747171" y="3726973"/>
          <a:ext cx="5116512" cy="274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746160" imgH="2006280" progId="Equation.DSMT4">
                  <p:embed/>
                </p:oleObj>
              </mc:Choice>
              <mc:Fallback>
                <p:oleObj name="Equation" r:id="rId7" imgW="3746160" imgH="2006280" progId="Equation.DSMT4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171" y="3726973"/>
                        <a:ext cx="5116512" cy="274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573812" y="0"/>
            <a:ext cx="8229600" cy="613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4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Plot of Gamma Function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645E88-BC56-4F99-B00A-DAB50D1F42B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60745" y="6168619"/>
            <a:ext cx="5328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Note:</a:t>
            </a:r>
            <a:r>
              <a:rPr lang="en-US" sz="2000" dirty="0">
                <a:solidFill>
                  <a:srgbClr val="0000FF"/>
                </a:solidFill>
              </a:rPr>
              <a:t> There are simple poles at 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0, -1, -2,…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656318" y="844952"/>
            <a:ext cx="7281543" cy="5085958"/>
            <a:chOff x="656318" y="844952"/>
            <a:chExt cx="7281543" cy="5085958"/>
          </a:xfrm>
        </p:grpSpPr>
        <p:pic>
          <p:nvPicPr>
            <p:cNvPr id="2" name="Picture 6" descr="D:\USER\Classes\6382\Images\Gamma function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9610" y="844952"/>
              <a:ext cx="7058251" cy="5085958"/>
            </a:xfrm>
            <a:prstGeom prst="rect">
              <a:avLst/>
            </a:prstGeom>
            <a:noFill/>
          </p:spPr>
        </p:pic>
        <p:graphicFrame>
          <p:nvGraphicFramePr>
            <p:cNvPr id="5129" name="Object 10"/>
            <p:cNvGraphicFramePr>
              <a:graphicFrameLocks noChangeAspect="1"/>
            </p:cNvGraphicFramePr>
            <p:nvPr/>
          </p:nvGraphicFramePr>
          <p:xfrm>
            <a:off x="2871187" y="3375449"/>
            <a:ext cx="284163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39579" imgH="164957" progId="Equation.DSMT4">
                    <p:embed/>
                  </p:oleObj>
                </mc:Choice>
                <mc:Fallback>
                  <p:oleObj name="Equation" r:id="rId4" imgW="139579" imgH="164957" progId="Equation.DSMT4">
                    <p:embed/>
                    <p:pic>
                      <p:nvPicPr>
                        <p:cNvPr id="0" name="Picture 1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1187" y="3375449"/>
                          <a:ext cx="284163" cy="33337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30" name="Object 10"/>
            <p:cNvGraphicFramePr>
              <a:graphicFrameLocks noChangeAspect="1"/>
            </p:cNvGraphicFramePr>
            <p:nvPr/>
          </p:nvGraphicFramePr>
          <p:xfrm>
            <a:off x="656318" y="2621185"/>
            <a:ext cx="801688" cy="565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393529" imgH="279279" progId="Equation.DSMT4">
                    <p:embed/>
                  </p:oleObj>
                </mc:Choice>
                <mc:Fallback>
                  <p:oleObj name="Equation" r:id="rId6" imgW="393529" imgH="279279" progId="Equation.DSMT4">
                    <p:embed/>
                    <p:pic>
                      <p:nvPicPr>
                        <p:cNvPr id="0" name="Picture 1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6318" y="2621185"/>
                          <a:ext cx="801688" cy="56515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" name="Straight Connector 11"/>
            <p:cNvCxnSpPr/>
            <p:nvPr/>
          </p:nvCxnSpPr>
          <p:spPr bwMode="auto">
            <a:xfrm>
              <a:off x="3147461" y="3655315"/>
              <a:ext cx="3349592" cy="17350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flipV="1">
              <a:off x="2897204" y="4050069"/>
              <a:ext cx="2849078" cy="105132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flipV="1">
              <a:off x="4687503" y="1501541"/>
              <a:ext cx="0" cy="293570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5136" name="Object 16"/>
            <p:cNvGraphicFramePr>
              <a:graphicFrameLocks noChangeAspect="1"/>
            </p:cNvGraphicFramePr>
            <p:nvPr/>
          </p:nvGraphicFramePr>
          <p:xfrm>
            <a:off x="4418715" y="4584194"/>
            <a:ext cx="470919" cy="2434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342603" imgH="177646" progId="Equation.DSMT4">
                    <p:embed/>
                  </p:oleObj>
                </mc:Choice>
                <mc:Fallback>
                  <p:oleObj name="Equation" r:id="rId8" imgW="342603" imgH="177646" progId="Equation.DSMT4">
                    <p:embed/>
                    <p:pic>
                      <p:nvPicPr>
                        <p:cNvPr id="0" name="Picture 1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8715" y="4584194"/>
                          <a:ext cx="470919" cy="2434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37" name="Object 17"/>
            <p:cNvGraphicFramePr>
              <a:graphicFrameLocks noChangeAspect="1"/>
            </p:cNvGraphicFramePr>
            <p:nvPr/>
          </p:nvGraphicFramePr>
          <p:xfrm>
            <a:off x="5834463" y="3818823"/>
            <a:ext cx="267953" cy="2947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26835" imgH="139518" progId="Equation.DSMT4">
                    <p:embed/>
                  </p:oleObj>
                </mc:Choice>
                <mc:Fallback>
                  <p:oleObj name="Equation" r:id="rId10" imgW="126835" imgH="139518" progId="Equation.DSMT4">
                    <p:embed/>
                    <p:pic>
                      <p:nvPicPr>
                        <p:cNvPr id="0" name="Picture 1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34463" y="3818823"/>
                          <a:ext cx="267953" cy="2947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Rectangle 26"/>
            <p:cNvSpPr/>
            <p:nvPr/>
          </p:nvSpPr>
          <p:spPr bwMode="auto">
            <a:xfrm>
              <a:off x="6025414" y="5361272"/>
              <a:ext cx="221381" cy="2117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2616467" y="5119037"/>
              <a:ext cx="221381" cy="2117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512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433655"/>
              </p:ext>
            </p:extLst>
          </p:nvPr>
        </p:nvGraphicFramePr>
        <p:xfrm>
          <a:off x="6246795" y="5851179"/>
          <a:ext cx="2109787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46040" imgH="457200" progId="Equation.DSMT4">
                  <p:embed/>
                </p:oleObj>
              </mc:Choice>
              <mc:Fallback>
                <p:oleObj name="Equation" r:id="rId12" imgW="1346040" imgH="457200" progId="Equation.DSMT4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6795" y="5851179"/>
                        <a:ext cx="2109787" cy="7175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573812" y="0"/>
            <a:ext cx="8229600" cy="613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4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Plot of Gamma Function (cont.)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566843" y="1139203"/>
            <a:ext cx="6327092" cy="4231451"/>
            <a:chOff x="416" y="1017"/>
            <a:chExt cx="1680" cy="1483"/>
          </a:xfrm>
        </p:grpSpPr>
        <p:pic>
          <p:nvPicPr>
            <p:cNvPr id="513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6" y="1017"/>
              <a:ext cx="1680" cy="1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2" name="Oval 10"/>
            <p:cNvSpPr>
              <a:spLocks noChangeArrowheads="1"/>
            </p:cNvSpPr>
            <p:nvPr/>
          </p:nvSpPr>
          <p:spPr bwMode="auto">
            <a:xfrm>
              <a:off x="1402" y="1453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3" name="Oval 11"/>
            <p:cNvSpPr>
              <a:spLocks noChangeArrowheads="1"/>
            </p:cNvSpPr>
            <p:nvPr/>
          </p:nvSpPr>
          <p:spPr bwMode="auto">
            <a:xfrm>
              <a:off x="1580" y="1453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4" name="Oval 12"/>
            <p:cNvSpPr>
              <a:spLocks noChangeArrowheads="1"/>
            </p:cNvSpPr>
            <p:nvPr/>
          </p:nvSpPr>
          <p:spPr bwMode="auto">
            <a:xfrm>
              <a:off x="1756" y="1359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5" name="Oval 13"/>
            <p:cNvSpPr>
              <a:spLocks noChangeArrowheads="1"/>
            </p:cNvSpPr>
            <p:nvPr/>
          </p:nvSpPr>
          <p:spPr bwMode="auto">
            <a:xfrm>
              <a:off x="1936" y="1019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645E88-BC56-4F99-B00A-DAB50D1F42B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206186" y="4400310"/>
            <a:ext cx="3125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  <a:sym typeface="Symbol"/>
              </a:rPr>
              <a:t>(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sz="2400" dirty="0">
                <a:sym typeface="Symbol"/>
              </a:rPr>
              <a:t> and 1 /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/>
              </a:rPr>
              <a:t>(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3067291" y="4896091"/>
            <a:ext cx="3090441" cy="5324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60945" y="5960102"/>
            <a:ext cx="4955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In fact,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 /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(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z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 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is analytic everywhere. 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64465" y="5266483"/>
            <a:ext cx="5162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Note: 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(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 never goes to zero. 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>
          <a:xfrm>
            <a:off x="434051" y="0"/>
            <a:ext cx="8229600" cy="808299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Gamma 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E76D9E-8271-455A-8B50-163D49CF8C7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77024" y="1696224"/>
            <a:ext cx="76065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Font typeface="Wingdings" pitchFamily="2" charset="2"/>
              <a:buChar char="v"/>
            </a:pPr>
            <a:r>
              <a:rPr lang="en-US" sz="2000" dirty="0">
                <a:solidFill>
                  <a:srgbClr val="0000FF"/>
                </a:solidFill>
              </a:rPr>
              <a:t>The Gamma function appears in many expressions, including Bessel functions, etc.</a:t>
            </a:r>
          </a:p>
          <a:p>
            <a:r>
              <a:rPr lang="en-US" sz="2000" dirty="0">
                <a:solidFill>
                  <a:srgbClr val="0000FF"/>
                </a:solidFill>
              </a:rPr>
              <a:t> </a:t>
            </a:r>
          </a:p>
          <a:p>
            <a:pPr marL="347663" indent="-347663">
              <a:buFont typeface="Wingdings" pitchFamily="2" charset="2"/>
              <a:buChar char="v"/>
            </a:pPr>
            <a:r>
              <a:rPr lang="en-US" sz="2000" dirty="0">
                <a:solidFill>
                  <a:srgbClr val="0000FF"/>
                </a:solidFill>
              </a:rPr>
              <a:t>It generalizes the factorial function </a:t>
            </a:r>
            <a:r>
              <a:rPr lang="en-US" sz="2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en-US" sz="2000" dirty="0">
                <a:solidFill>
                  <a:srgbClr val="0000FF"/>
                </a:solidFill>
              </a:rPr>
              <a:t> to non-integer values and even complex values.</a:t>
            </a:r>
          </a:p>
          <a:p>
            <a:pPr marL="347663" indent="-347663"/>
            <a:endParaRPr lang="en-US" sz="2000" dirty="0">
              <a:solidFill>
                <a:srgbClr val="0000FF"/>
              </a:solidFill>
            </a:endParaRPr>
          </a:p>
          <a:p>
            <a:pPr marL="347663" indent="-347663">
              <a:buFont typeface="Wingdings" pitchFamily="2" charset="2"/>
              <a:buChar char="v"/>
            </a:pPr>
            <a:r>
              <a:rPr lang="en-US" sz="2000" dirty="0">
                <a:solidFill>
                  <a:srgbClr val="0000FF"/>
                </a:solidFill>
              </a:rPr>
              <a:t>It appears in the method of steepest descent (a method for obtaining the asymptotic expansion of a class of integrals).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250371" y="0"/>
            <a:ext cx="8893629" cy="613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Asymptotic Form of  Gamma Function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645E88-BC56-4F99-B00A-DAB50D1F42B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43810" y="981918"/>
            <a:ext cx="7915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Sterling’s formula (asymptotic series for large argument):</a:t>
            </a:r>
          </a:p>
        </p:txBody>
      </p:sp>
      <p:graphicFrame>
        <p:nvGraphicFramePr>
          <p:cNvPr id="3174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379413"/>
              </p:ext>
            </p:extLst>
          </p:nvPr>
        </p:nvGraphicFramePr>
        <p:xfrm>
          <a:off x="895788" y="1484958"/>
          <a:ext cx="7183437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038480" imgH="711000" progId="Equation.DSMT4">
                  <p:embed/>
                </p:oleObj>
              </mc:Choice>
              <mc:Fallback>
                <p:oleObj name="Equation" r:id="rId3" imgW="4038480" imgH="711000" progId="Equation.DSMT4">
                  <p:embed/>
                  <p:pic>
                    <p:nvPicPr>
                      <p:cNvPr id="0" name="Picture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788" y="1484958"/>
                        <a:ext cx="7183437" cy="124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25057"/>
              </p:ext>
            </p:extLst>
          </p:nvPr>
        </p:nvGraphicFramePr>
        <p:xfrm>
          <a:off x="3543073" y="2901874"/>
          <a:ext cx="1154112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47640" imgH="177480" progId="Equation.DSMT4">
                  <p:embed/>
                </p:oleObj>
              </mc:Choice>
              <mc:Fallback>
                <p:oleObj name="Equation" r:id="rId5" imgW="647640" imgH="177480" progId="Equation.DSMT4">
                  <p:embed/>
                  <p:pic>
                    <p:nvPicPr>
                      <p:cNvPr id="0" name="Picture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073" y="2901874"/>
                        <a:ext cx="1154112" cy="315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195799"/>
              </p:ext>
            </p:extLst>
          </p:nvPr>
        </p:nvGraphicFramePr>
        <p:xfrm>
          <a:off x="1104545" y="4304174"/>
          <a:ext cx="678656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810000" imgH="431800" progId="Equation.DSMT4">
                  <p:embed/>
                </p:oleObj>
              </mc:Choice>
              <mc:Fallback>
                <p:oleObj name="Equation" r:id="rId7" imgW="3810000" imgH="431800" progId="Equation.DSMT4">
                  <p:embed/>
                  <p:pic>
                    <p:nvPicPr>
                      <p:cNvPr id="0" name="Picture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545" y="4304174"/>
                        <a:ext cx="6786562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86125" y="3706018"/>
            <a:ext cx="4871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Taking the </a:t>
            </a:r>
            <a:r>
              <a:rPr lang="en-US" sz="2000" dirty="0" err="1">
                <a:solidFill>
                  <a:srgbClr val="0000FF"/>
                </a:solidFill>
              </a:rPr>
              <a:t>ln</a:t>
            </a:r>
            <a:r>
              <a:rPr lang="en-US" sz="2000" dirty="0">
                <a:solidFill>
                  <a:srgbClr val="0000FF"/>
                </a:solidFill>
              </a:rPr>
              <a:t> of both sides, we also have</a:t>
            </a:r>
          </a:p>
        </p:txBody>
      </p:sp>
      <p:graphicFrame>
        <p:nvGraphicFramePr>
          <p:cNvPr id="317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973342"/>
              </p:ext>
            </p:extLst>
          </p:nvPr>
        </p:nvGraphicFramePr>
        <p:xfrm>
          <a:off x="4534390" y="5366180"/>
          <a:ext cx="3403600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260600" imgH="419100" progId="Equation.DSMT4">
                  <p:embed/>
                </p:oleObj>
              </mc:Choice>
              <mc:Fallback>
                <p:oleObj name="Equation" r:id="rId9" imgW="2260600" imgH="419100" progId="Equation.DSMT4">
                  <p:embed/>
                  <p:pic>
                    <p:nvPicPr>
                      <p:cNvPr id="0" name="Picture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4390" y="5366180"/>
                        <a:ext cx="3403600" cy="627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>
          <a:xfrm>
            <a:off x="434051" y="0"/>
            <a:ext cx="8229600" cy="808299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Definition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E76D9E-8271-455A-8B50-163D49CF8C7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10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724349"/>
              </p:ext>
            </p:extLst>
          </p:nvPr>
        </p:nvGraphicFramePr>
        <p:xfrm>
          <a:off x="1153482" y="2488989"/>
          <a:ext cx="6535738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289300" imgH="419100" progId="Equation.DSMT4">
                  <p:embed/>
                </p:oleObj>
              </mc:Choice>
              <mc:Fallback>
                <p:oleObj name="Equation" r:id="rId3" imgW="3289300" imgH="419100" progId="Equation.DSMT4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3482" y="2488989"/>
                        <a:ext cx="6535738" cy="8334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0034" y="1769171"/>
            <a:ext cx="1983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Definition #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2783" y="4116322"/>
            <a:ext cx="7644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This definition gives the Gamma function a nice property for 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dirty="0">
                <a:solidFill>
                  <a:srgbClr val="0000FF"/>
                </a:solidFill>
              </a:rPr>
              <a:t>(a positive integer), as proven on the next slide: </a:t>
            </a:r>
          </a:p>
        </p:txBody>
      </p:sp>
      <p:graphicFrame>
        <p:nvGraphicFramePr>
          <p:cNvPr id="8295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742171"/>
              </p:ext>
            </p:extLst>
          </p:nvPr>
        </p:nvGraphicFramePr>
        <p:xfrm>
          <a:off x="3370262" y="4967287"/>
          <a:ext cx="2257105" cy="618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27000" imgH="253800" progId="Equation.DSMT4">
                  <p:embed/>
                </p:oleObj>
              </mc:Choice>
              <mc:Fallback>
                <p:oleObj name="Equation" r:id="rId5" imgW="927000" imgH="253800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0262" y="4967287"/>
                        <a:ext cx="2257105" cy="61826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00CFF9B-6B50-5E7E-EF09-54260D1409DB}"/>
              </a:ext>
            </a:extLst>
          </p:cNvPr>
          <p:cNvSpPr txBox="1"/>
          <p:nvPr/>
        </p:nvSpPr>
        <p:spPr>
          <a:xfrm>
            <a:off x="3470327" y="5656997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(factorial property)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>
          <a:xfrm>
            <a:off x="434051" y="0"/>
            <a:ext cx="8229600" cy="808299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Definition 1 (cont.)</a:t>
            </a:r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502103" y="1628549"/>
          <a:ext cx="8283575" cy="341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686300" imgH="1930400" progId="Equation.DSMT4">
                  <p:embed/>
                </p:oleObj>
              </mc:Choice>
              <mc:Fallback>
                <p:oleObj name="Equation" r:id="rId3" imgW="4686300" imgH="1930400" progId="Equation.DSMT4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103" y="1628549"/>
                        <a:ext cx="8283575" cy="3414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E76D9E-8271-455A-8B50-163D49CF8C7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0485" y="914400"/>
            <a:ext cx="3725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Proof of factorial property:</a:t>
            </a:r>
          </a:p>
        </p:txBody>
      </p:sp>
      <p:graphicFrame>
        <p:nvGraphicFramePr>
          <p:cNvPr id="3379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018498"/>
              </p:ext>
            </p:extLst>
          </p:nvPr>
        </p:nvGraphicFramePr>
        <p:xfrm>
          <a:off x="2224492" y="5679022"/>
          <a:ext cx="1992668" cy="547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27000" imgH="253800" progId="Equation.DSMT4">
                  <p:embed/>
                </p:oleObj>
              </mc:Choice>
              <mc:Fallback>
                <p:oleObj name="Equation" r:id="rId5" imgW="927000" imgH="253800" progId="Equation.DSMT4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4492" y="5679022"/>
                        <a:ext cx="1992668" cy="547069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885237"/>
              </p:ext>
            </p:extLst>
          </p:nvPr>
        </p:nvGraphicFramePr>
        <p:xfrm>
          <a:off x="4910894" y="5700713"/>
          <a:ext cx="192405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12520" imgH="203040" progId="Equation.DSMT4">
                  <p:embed/>
                </p:oleObj>
              </mc:Choice>
              <mc:Fallback>
                <p:oleObj name="Equation" r:id="rId7" imgW="812520" imgH="203040" progId="Equation.DSMT4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0894" y="5700713"/>
                        <a:ext cx="1924050" cy="4826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341773" y="5736770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6219" y="5346257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Hence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8F18C08-39F6-05D8-6D53-23B706BFED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332454"/>
              </p:ext>
            </p:extLst>
          </p:nvPr>
        </p:nvGraphicFramePr>
        <p:xfrm>
          <a:off x="2684050" y="6338694"/>
          <a:ext cx="1083672" cy="304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23600" imgH="203040" progId="Equation.DSMT4">
                  <p:embed/>
                </p:oleObj>
              </mc:Choice>
              <mc:Fallback>
                <p:oleObj name="Equation" r:id="rId9" imgW="7236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84050" y="6338694"/>
                        <a:ext cx="1083672" cy="304189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4076A68-DEAD-E574-E0E3-FD687A3997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709491"/>
              </p:ext>
            </p:extLst>
          </p:nvPr>
        </p:nvGraphicFramePr>
        <p:xfrm>
          <a:off x="5382754" y="6324721"/>
          <a:ext cx="1159718" cy="304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74360" imgH="203040" progId="Equation.DSMT4">
                  <p:embed/>
                </p:oleObj>
              </mc:Choice>
              <mc:Fallback>
                <p:oleObj name="Equation" r:id="rId11" imgW="7743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382754" y="6324721"/>
                        <a:ext cx="1159718" cy="304189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80349" y="0"/>
            <a:ext cx="8229600" cy="84302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Definition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E76D9E-8271-455A-8B50-163D49CF8C7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26628" name="Picture 4" descr="http://upload.wikimedia.org/wikipedia/commons/d/d7/Leonhard_Eul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1703" y="1171414"/>
            <a:ext cx="2085975" cy="26955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0745" y="3011899"/>
            <a:ext cx="5497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This is the Euler-integral form of the definition.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97570" y="3981691"/>
            <a:ext cx="1795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Leonard Euler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2816" y="5621501"/>
            <a:ext cx="8108475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Note: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Definition 1 is the </a:t>
            </a:r>
            <a:r>
              <a:rPr lang="en-US" u="sng" dirty="0"/>
              <a:t>analytic continuation</a:t>
            </a:r>
            <a:r>
              <a:rPr lang="en-US" dirty="0"/>
              <a:t> of definition 2 from the right-half plane into the entire complex plane (except at zero and the negative integers).</a:t>
            </a:r>
          </a:p>
        </p:txBody>
      </p:sp>
      <p:graphicFrame>
        <p:nvGraphicFramePr>
          <p:cNvPr id="26629" name="Object 3"/>
          <p:cNvGraphicFramePr>
            <a:graphicFrameLocks noChangeAspect="1"/>
          </p:cNvGraphicFramePr>
          <p:nvPr/>
        </p:nvGraphicFramePr>
        <p:xfrm>
          <a:off x="323850" y="4229100"/>
          <a:ext cx="6072188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56000" imgH="635000" progId="Equation.DSMT4">
                  <p:embed/>
                </p:oleObj>
              </mc:Choice>
              <mc:Fallback>
                <p:oleObj name="Equation" r:id="rId4" imgW="3556000" imgH="635000" progId="Equation.DSMT4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229100"/>
                        <a:ext cx="6072188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619106" y="3774120"/>
            <a:ext cx="840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Note:</a:t>
            </a:r>
          </a:p>
        </p:txBody>
      </p:sp>
      <p:graphicFrame>
        <p:nvGraphicFramePr>
          <p:cNvPr id="26630" name="Object 3"/>
          <p:cNvGraphicFramePr>
            <a:graphicFrameLocks noChangeAspect="1"/>
          </p:cNvGraphicFramePr>
          <p:nvPr/>
        </p:nvGraphicFramePr>
        <p:xfrm>
          <a:off x="981075" y="1698625"/>
          <a:ext cx="4303713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28800" imgH="482600" progId="Equation.DSMT4">
                  <p:embed/>
                </p:oleObj>
              </mc:Choice>
              <mc:Fallback>
                <p:oleObj name="Equation" r:id="rId6" imgW="1828800" imgH="482600" progId="Equation.DSMT4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075" y="1698625"/>
                        <a:ext cx="4303713" cy="11334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33399" y="1045028"/>
            <a:ext cx="1983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Definition # 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80349" y="0"/>
            <a:ext cx="8229600" cy="84302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Equivalent Integral Forms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999061" y="1716289"/>
          <a:ext cx="7069137" cy="340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797300" imgH="1828800" progId="Equation.DSMT4">
                  <p:embed/>
                </p:oleObj>
              </mc:Choice>
              <mc:Fallback>
                <p:oleObj name="Equation" r:id="rId3" imgW="3797300" imgH="1828800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9061" y="1716289"/>
                        <a:ext cx="7069137" cy="3402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E76D9E-8271-455A-8B50-163D49CF8C7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2476" y="0"/>
            <a:ext cx="8229600" cy="727276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Equivalence of Definitions 1 and 2 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528685"/>
              </p:ext>
            </p:extLst>
          </p:nvPr>
        </p:nvGraphicFramePr>
        <p:xfrm>
          <a:off x="327819" y="1666466"/>
          <a:ext cx="8488362" cy="420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699000" imgH="2324100" progId="Equation.DSMT4">
                  <p:embed/>
                </p:oleObj>
              </mc:Choice>
              <mc:Fallback>
                <p:oleObj name="Equation" r:id="rId3" imgW="4699000" imgH="2324100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819" y="1666466"/>
                        <a:ext cx="8488362" cy="420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E76D9E-8271-455A-8B50-163D49CF8C7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39686" y="903514"/>
            <a:ext cx="5219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Equivalence of definitions #1 and #2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49535" y="5934014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(Please see next slide.)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86F8B27-130F-047F-55DA-D33E8A1E07EA}"/>
              </a:ext>
            </a:extLst>
          </p:cNvPr>
          <p:cNvCxnSpPr/>
          <p:nvPr/>
        </p:nvCxnSpPr>
        <p:spPr bwMode="auto">
          <a:xfrm flipV="1">
            <a:off x="5727063" y="5283460"/>
            <a:ext cx="0" cy="58829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3BEC7C0-F8CD-814A-0217-8FAA67C9DD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488318"/>
              </p:ext>
            </p:extLst>
          </p:nvPr>
        </p:nvGraphicFramePr>
        <p:xfrm>
          <a:off x="505717" y="6179538"/>
          <a:ext cx="3211980" cy="404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314520" imgH="419040" progId="Equation.DSMT4">
                  <p:embed/>
                </p:oleObj>
              </mc:Choice>
              <mc:Fallback>
                <p:oleObj name="Equation" r:id="rId5" imgW="33145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5717" y="6179538"/>
                        <a:ext cx="3211980" cy="404386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E76D9E-8271-455A-8B50-163D49CF8C7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65539" name="Object 3"/>
          <p:cNvGraphicFramePr>
            <a:graphicFrameLocks noChangeAspect="1"/>
          </p:cNvGraphicFramePr>
          <p:nvPr/>
        </p:nvGraphicFramePr>
        <p:xfrm>
          <a:off x="2344548" y="3737332"/>
          <a:ext cx="4024312" cy="247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38400" imgH="1498600" progId="Equation.DSMT4">
                  <p:embed/>
                </p:oleObj>
              </mc:Choice>
              <mc:Fallback>
                <p:oleObj name="Equation" r:id="rId3" imgW="2438400" imgH="1498600" progId="Equation.DSMT4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4548" y="3737332"/>
                        <a:ext cx="4024312" cy="2473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36042"/>
              </p:ext>
            </p:extLst>
          </p:nvPr>
        </p:nvGraphicFramePr>
        <p:xfrm>
          <a:off x="3004472" y="1419681"/>
          <a:ext cx="2704463" cy="1094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47172" imgH="583947" progId="Equation.DSMT4">
                  <p:embed/>
                </p:oleObj>
              </mc:Choice>
              <mc:Fallback>
                <p:oleObj name="Equation" r:id="rId5" imgW="1447172" imgH="583947" progId="Equation.DSMT4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4472" y="1419681"/>
                        <a:ext cx="2704463" cy="109458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353831" y="857826"/>
            <a:ext cx="3985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Integration by parts development: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8174" y="3152633"/>
            <a:ext cx="2872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Integrate by parts once: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02131" y="0"/>
            <a:ext cx="8758989" cy="727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Equivalence of Definitions 1 and 2 (cont.)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45676"/>
              </p:ext>
            </p:extLst>
          </p:nvPr>
        </p:nvGraphicFramePr>
        <p:xfrm>
          <a:off x="2150115" y="5678606"/>
          <a:ext cx="567055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136900" imgH="469900" progId="Equation.DSMT4">
                  <p:embed/>
                </p:oleObj>
              </mc:Choice>
              <mc:Fallback>
                <p:oleObj name="Equation" r:id="rId3" imgW="3136900" imgH="469900" progId="Equation.DSMT4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0115" y="5678606"/>
                        <a:ext cx="5670550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E76D9E-8271-455A-8B50-163D49CF8C7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65539" name="Object 3"/>
          <p:cNvGraphicFramePr>
            <a:graphicFrameLocks noChangeAspect="1"/>
          </p:cNvGraphicFramePr>
          <p:nvPr/>
        </p:nvGraphicFramePr>
        <p:xfrm>
          <a:off x="1049338" y="1647825"/>
          <a:ext cx="5902325" cy="334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581400" imgH="2032000" progId="Equation.DSMT4">
                  <p:embed/>
                </p:oleObj>
              </mc:Choice>
              <mc:Fallback>
                <p:oleObj name="Equation" r:id="rId5" imgW="3581400" imgH="2032000" progId="Equation.DSMT4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338" y="1647825"/>
                        <a:ext cx="5902325" cy="3348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4645" y="5332017"/>
            <a:ext cx="1677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After 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>
                <a:solidFill>
                  <a:srgbClr val="0000FF"/>
                </a:solidFill>
              </a:rPr>
              <a:t> times:</a:t>
            </a:r>
          </a:p>
        </p:txBody>
      </p:sp>
      <p:graphicFrame>
        <p:nvGraphicFramePr>
          <p:cNvPr id="65540" name="Object 3"/>
          <p:cNvGraphicFramePr>
            <a:graphicFrameLocks noChangeAspect="1"/>
          </p:cNvGraphicFramePr>
          <p:nvPr/>
        </p:nvGraphicFramePr>
        <p:xfrm>
          <a:off x="6094033" y="965082"/>
          <a:ext cx="2616200" cy="105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47172" imgH="583947" progId="Equation.DSMT4">
                  <p:embed/>
                </p:oleObj>
              </mc:Choice>
              <mc:Fallback>
                <p:oleObj name="Equation" r:id="rId7" imgW="1447172" imgH="583947" progId="Equation.DSMT4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4033" y="965082"/>
                        <a:ext cx="2616200" cy="10588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64276" y="1132764"/>
            <a:ext cx="2901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Integrate by parts twice: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02131" y="0"/>
            <a:ext cx="8758989" cy="727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Equivalence of Definitions 1 and 2 (cont.) 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1E99DFC-25C9-683F-8549-DC4C525A1D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291506"/>
              </p:ext>
            </p:extLst>
          </p:nvPr>
        </p:nvGraphicFramePr>
        <p:xfrm>
          <a:off x="5915546" y="4233403"/>
          <a:ext cx="1153994" cy="762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11000" imgH="469800" progId="Equation.DSMT4">
                  <p:embed/>
                </p:oleObj>
              </mc:Choice>
              <mc:Fallback>
                <p:oleObj name="Equation" r:id="rId9" imgW="7110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15546" y="4233403"/>
                        <a:ext cx="1153994" cy="762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663A94A-C0E6-DD20-AFBF-1AA4B4BE050E}"/>
              </a:ext>
            </a:extLst>
          </p:cNvPr>
          <p:cNvCxnSpPr/>
          <p:nvPr/>
        </p:nvCxnSpPr>
        <p:spPr bwMode="auto">
          <a:xfrm flipV="1">
            <a:off x="6429923" y="5090313"/>
            <a:ext cx="0" cy="58829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1708</TotalTime>
  <Words>635</Words>
  <Application>Microsoft Office PowerPoint</Application>
  <PresentationFormat>On-screen Show (4:3)</PresentationFormat>
  <Paragraphs>126</Paragraphs>
  <Slides>20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Times New Roman</vt:lpstr>
      <vt:lpstr>Wingdings</vt:lpstr>
      <vt:lpstr>Default Design</vt:lpstr>
      <vt:lpstr>Equation</vt:lpstr>
      <vt:lpstr>MathType 7.0 Equation</vt:lpstr>
      <vt:lpstr>PowerPoint Presentation</vt:lpstr>
      <vt:lpstr>The Gamma Function</vt:lpstr>
      <vt:lpstr>Definition 1</vt:lpstr>
      <vt:lpstr>Definition 1 (cont.)</vt:lpstr>
      <vt:lpstr>Definition 2</vt:lpstr>
      <vt:lpstr>Equivalent Integral Forms</vt:lpstr>
      <vt:lpstr>Equivalence of Definitions 1 and 2 </vt:lpstr>
      <vt:lpstr>PowerPoint Presentation</vt:lpstr>
      <vt:lpstr>PowerPoint Presentation</vt:lpstr>
      <vt:lpstr>Definition 3</vt:lpstr>
      <vt:lpstr>Euler Reflection Formula</vt:lpstr>
      <vt:lpstr>PowerPoint Presentation</vt:lpstr>
      <vt:lpstr>PowerPoint Presentation</vt:lpstr>
      <vt:lpstr>PowerPoint Presentation</vt:lpstr>
      <vt:lpstr>Pole Behavior</vt:lpstr>
      <vt:lpstr>Pole Behavior (cont.)</vt:lpstr>
      <vt:lpstr>Pole Behavior (cont.)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Jackson, David R</cp:lastModifiedBy>
  <cp:revision>153</cp:revision>
  <cp:lastPrinted>1601-01-01T00:00:00Z</cp:lastPrinted>
  <dcterms:created xsi:type="dcterms:W3CDTF">1601-01-01T00:00:00Z</dcterms:created>
  <dcterms:modified xsi:type="dcterms:W3CDTF">2023-10-22T20:59:21Z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