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60"/>
  </p:notesMasterIdLst>
  <p:handoutMasterIdLst>
    <p:handoutMasterId r:id="rId61"/>
  </p:handoutMasterIdLst>
  <p:sldIdLst>
    <p:sldId id="333" r:id="rId2"/>
    <p:sldId id="412" r:id="rId3"/>
    <p:sldId id="452" r:id="rId4"/>
    <p:sldId id="436" r:id="rId5"/>
    <p:sldId id="413" r:id="rId6"/>
    <p:sldId id="414" r:id="rId7"/>
    <p:sldId id="446" r:id="rId8"/>
    <p:sldId id="447" r:id="rId9"/>
    <p:sldId id="437" r:id="rId10"/>
    <p:sldId id="467" r:id="rId11"/>
    <p:sldId id="471" r:id="rId12"/>
    <p:sldId id="415" r:id="rId13"/>
    <p:sldId id="453" r:id="rId14"/>
    <p:sldId id="466" r:id="rId15"/>
    <p:sldId id="454" r:id="rId16"/>
    <p:sldId id="416" r:id="rId17"/>
    <p:sldId id="417" r:id="rId18"/>
    <p:sldId id="474" r:id="rId19"/>
    <p:sldId id="418" r:id="rId20"/>
    <p:sldId id="448" r:id="rId21"/>
    <p:sldId id="438" r:id="rId22"/>
    <p:sldId id="439" r:id="rId23"/>
    <p:sldId id="440" r:id="rId24"/>
    <p:sldId id="455" r:id="rId25"/>
    <p:sldId id="473" r:id="rId26"/>
    <p:sldId id="420" r:id="rId27"/>
    <p:sldId id="421" r:id="rId28"/>
    <p:sldId id="422" r:id="rId29"/>
    <p:sldId id="423" r:id="rId30"/>
    <p:sldId id="441" r:id="rId31"/>
    <p:sldId id="425" r:id="rId32"/>
    <p:sldId id="426" r:id="rId33"/>
    <p:sldId id="428" r:id="rId34"/>
    <p:sldId id="442" r:id="rId35"/>
    <p:sldId id="429" r:id="rId36"/>
    <p:sldId id="430" r:id="rId37"/>
    <p:sldId id="431" r:id="rId38"/>
    <p:sldId id="432" r:id="rId39"/>
    <p:sldId id="443" r:id="rId40"/>
    <p:sldId id="433" r:id="rId41"/>
    <p:sldId id="444" r:id="rId42"/>
    <p:sldId id="434" r:id="rId43"/>
    <p:sldId id="435" r:id="rId44"/>
    <p:sldId id="445" r:id="rId45"/>
    <p:sldId id="463" r:id="rId46"/>
    <p:sldId id="464" r:id="rId47"/>
    <p:sldId id="465" r:id="rId48"/>
    <p:sldId id="449" r:id="rId49"/>
    <p:sldId id="456" r:id="rId50"/>
    <p:sldId id="470" r:id="rId51"/>
    <p:sldId id="457" r:id="rId52"/>
    <p:sldId id="468" r:id="rId53"/>
    <p:sldId id="469" r:id="rId54"/>
    <p:sldId id="458" r:id="rId55"/>
    <p:sldId id="459" r:id="rId56"/>
    <p:sldId id="460" r:id="rId57"/>
    <p:sldId id="461" r:id="rId58"/>
    <p:sldId id="462" r:id="rId5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FF"/>
    <a:srgbClr val="FFFF66"/>
    <a:srgbClr val="CC00FF"/>
    <a:srgbClr val="9933FF"/>
    <a:srgbClr val="66FFFF"/>
    <a:srgbClr val="FFFFCC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2346" y="156"/>
      </p:cViewPr>
      <p:guideLst>
        <p:guide orient="horz" pos="2159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8.wmf"/><Relationship Id="rId3" Type="http://schemas.openxmlformats.org/officeDocument/2006/relationships/image" Target="../media/image13.wmf"/><Relationship Id="rId7" Type="http://schemas.openxmlformats.org/officeDocument/2006/relationships/image" Target="../media/image53.wmf"/><Relationship Id="rId12" Type="http://schemas.openxmlformats.org/officeDocument/2006/relationships/image" Target="../media/image57.wmf"/><Relationship Id="rId2" Type="http://schemas.openxmlformats.org/officeDocument/2006/relationships/image" Target="../media/image33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11" Type="http://schemas.openxmlformats.org/officeDocument/2006/relationships/image" Target="../media/image56.wmf"/><Relationship Id="rId5" Type="http://schemas.openxmlformats.org/officeDocument/2006/relationships/image" Target="../media/image51.wmf"/><Relationship Id="rId10" Type="http://schemas.openxmlformats.org/officeDocument/2006/relationships/image" Target="../media/image55.wmf"/><Relationship Id="rId4" Type="http://schemas.openxmlformats.org/officeDocument/2006/relationships/image" Target="../media/image50.wmf"/><Relationship Id="rId9" Type="http://schemas.openxmlformats.org/officeDocument/2006/relationships/image" Target="../media/image15.wmf"/><Relationship Id="rId14" Type="http://schemas.openxmlformats.org/officeDocument/2006/relationships/image" Target="../media/image5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15.wmf"/><Relationship Id="rId7" Type="http://schemas.openxmlformats.org/officeDocument/2006/relationships/image" Target="../media/image64.wmf"/><Relationship Id="rId2" Type="http://schemas.openxmlformats.org/officeDocument/2006/relationships/image" Target="../media/image33.wmf"/><Relationship Id="rId1" Type="http://schemas.openxmlformats.org/officeDocument/2006/relationships/image" Target="../media/image62.wmf"/><Relationship Id="rId6" Type="http://schemas.openxmlformats.org/officeDocument/2006/relationships/image" Target="../media/image57.wmf"/><Relationship Id="rId5" Type="http://schemas.openxmlformats.org/officeDocument/2006/relationships/image" Target="../media/image63.wmf"/><Relationship Id="rId4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e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100.wmf"/><Relationship Id="rId2" Type="http://schemas.openxmlformats.org/officeDocument/2006/relationships/image" Target="../media/image15.wmf"/><Relationship Id="rId1" Type="http://schemas.openxmlformats.org/officeDocument/2006/relationships/image" Target="../media/image33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6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7.wmf"/><Relationship Id="rId1" Type="http://schemas.openxmlformats.org/officeDocument/2006/relationships/image" Target="../media/image33.wmf"/><Relationship Id="rId4" Type="http://schemas.openxmlformats.org/officeDocument/2006/relationships/image" Target="../media/image13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103.wmf"/><Relationship Id="rId7" Type="http://schemas.openxmlformats.org/officeDocument/2006/relationships/image" Target="../media/image105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3.wmf"/><Relationship Id="rId11" Type="http://schemas.openxmlformats.org/officeDocument/2006/relationships/image" Target="../media/image106.wmf"/><Relationship Id="rId5" Type="http://schemas.openxmlformats.org/officeDocument/2006/relationships/image" Target="../media/image104.wmf"/><Relationship Id="rId10" Type="http://schemas.openxmlformats.org/officeDocument/2006/relationships/image" Target="../media/image52.wmf"/><Relationship Id="rId4" Type="http://schemas.openxmlformats.org/officeDocument/2006/relationships/image" Target="../media/image33.wmf"/><Relationship Id="rId9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4" Type="http://schemas.openxmlformats.org/officeDocument/2006/relationships/image" Target="../media/image11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120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5.wmf"/><Relationship Id="rId5" Type="http://schemas.openxmlformats.org/officeDocument/2006/relationships/image" Target="../media/image55.wmf"/><Relationship Id="rId4" Type="http://schemas.openxmlformats.org/officeDocument/2006/relationships/image" Target="../media/image1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4" Type="http://schemas.openxmlformats.org/officeDocument/2006/relationships/image" Target="../media/image12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33.wmf"/><Relationship Id="rId1" Type="http://schemas.openxmlformats.org/officeDocument/2006/relationships/image" Target="../media/image127.wmf"/><Relationship Id="rId5" Type="http://schemas.openxmlformats.org/officeDocument/2006/relationships/image" Target="../media/image126.wmf"/><Relationship Id="rId4" Type="http://schemas.openxmlformats.org/officeDocument/2006/relationships/image" Target="../media/image5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wmf"/><Relationship Id="rId2" Type="http://schemas.openxmlformats.org/officeDocument/2006/relationships/image" Target="../media/image130.wmf"/><Relationship Id="rId1" Type="http://schemas.openxmlformats.org/officeDocument/2006/relationships/image" Target="../media/image129.wmf"/><Relationship Id="rId4" Type="http://schemas.openxmlformats.org/officeDocument/2006/relationships/image" Target="../media/image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4" Type="http://schemas.openxmlformats.org/officeDocument/2006/relationships/image" Target="../media/image147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7" Type="http://schemas.openxmlformats.org/officeDocument/2006/relationships/image" Target="../media/image142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6" Type="http://schemas.openxmlformats.org/officeDocument/2006/relationships/image" Target="../media/image55.wmf"/><Relationship Id="rId5" Type="http://schemas.openxmlformats.org/officeDocument/2006/relationships/image" Target="../media/image150.wmf"/><Relationship Id="rId4" Type="http://schemas.openxmlformats.org/officeDocument/2006/relationships/image" Target="../media/image33.wmf"/></Relationships>
</file>

<file path=ppt/drawings/_rels/vmlDrawing3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55.wmf"/><Relationship Id="rId7" Type="http://schemas.openxmlformats.org/officeDocument/2006/relationships/image" Target="../media/image150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53.wmf"/><Relationship Id="rId5" Type="http://schemas.openxmlformats.org/officeDocument/2006/relationships/image" Target="../media/image142.wmf"/><Relationship Id="rId4" Type="http://schemas.openxmlformats.org/officeDocument/2006/relationships/image" Target="../media/image141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7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142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41.wmf"/><Relationship Id="rId5" Type="http://schemas.openxmlformats.org/officeDocument/2006/relationships/image" Target="../media/image55.wmf"/><Relationship Id="rId4" Type="http://schemas.openxmlformats.org/officeDocument/2006/relationships/image" Target="../media/image160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3.wmf"/><Relationship Id="rId2" Type="http://schemas.openxmlformats.org/officeDocument/2006/relationships/image" Target="../media/image162.wmf"/><Relationship Id="rId1" Type="http://schemas.openxmlformats.org/officeDocument/2006/relationships/image" Target="../media/image161.wmf"/><Relationship Id="rId4" Type="http://schemas.openxmlformats.org/officeDocument/2006/relationships/image" Target="../media/image164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5.wmf"/></Relationships>
</file>

<file path=ppt/drawings/_rels/vmlDrawing4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4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3" Type="http://schemas.openxmlformats.org/officeDocument/2006/relationships/image" Target="../media/image174.wmf"/><Relationship Id="rId7" Type="http://schemas.openxmlformats.org/officeDocument/2006/relationships/image" Target="../media/image178.wmf"/><Relationship Id="rId2" Type="http://schemas.openxmlformats.org/officeDocument/2006/relationships/image" Target="../media/image173.wmf"/><Relationship Id="rId1" Type="http://schemas.openxmlformats.org/officeDocument/2006/relationships/image" Target="../media/image172.wmf"/><Relationship Id="rId6" Type="http://schemas.openxmlformats.org/officeDocument/2006/relationships/image" Target="../media/image177.wmf"/><Relationship Id="rId11" Type="http://schemas.openxmlformats.org/officeDocument/2006/relationships/image" Target="../media/image182.wmf"/><Relationship Id="rId5" Type="http://schemas.openxmlformats.org/officeDocument/2006/relationships/image" Target="../media/image176.wmf"/><Relationship Id="rId10" Type="http://schemas.openxmlformats.org/officeDocument/2006/relationships/image" Target="../media/image181.wmf"/><Relationship Id="rId4" Type="http://schemas.openxmlformats.org/officeDocument/2006/relationships/image" Target="../media/image175.wmf"/><Relationship Id="rId9" Type="http://schemas.openxmlformats.org/officeDocument/2006/relationships/image" Target="../media/image180.wmf"/></Relationships>
</file>

<file path=ppt/drawings/_rels/vmlDrawing4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3" Type="http://schemas.openxmlformats.org/officeDocument/2006/relationships/image" Target="../media/image185.wmf"/><Relationship Id="rId7" Type="http://schemas.openxmlformats.org/officeDocument/2006/relationships/image" Target="../media/image189.wmf"/><Relationship Id="rId2" Type="http://schemas.openxmlformats.org/officeDocument/2006/relationships/image" Target="../media/image184.wmf"/><Relationship Id="rId1" Type="http://schemas.openxmlformats.org/officeDocument/2006/relationships/image" Target="../media/image183.wmf"/><Relationship Id="rId6" Type="http://schemas.openxmlformats.org/officeDocument/2006/relationships/image" Target="../media/image188.wmf"/><Relationship Id="rId5" Type="http://schemas.openxmlformats.org/officeDocument/2006/relationships/image" Target="../media/image187.wmf"/><Relationship Id="rId10" Type="http://schemas.openxmlformats.org/officeDocument/2006/relationships/image" Target="../media/image192.wmf"/><Relationship Id="rId4" Type="http://schemas.openxmlformats.org/officeDocument/2006/relationships/image" Target="../media/image186.wmf"/><Relationship Id="rId9" Type="http://schemas.openxmlformats.org/officeDocument/2006/relationships/image" Target="../media/image191.wmf"/></Relationships>
</file>

<file path=ppt/drawings/_rels/vmlDrawing4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wmf"/><Relationship Id="rId2" Type="http://schemas.openxmlformats.org/officeDocument/2006/relationships/image" Target="../media/image194.wmf"/><Relationship Id="rId1" Type="http://schemas.openxmlformats.org/officeDocument/2006/relationships/image" Target="../media/image193.wmf"/><Relationship Id="rId5" Type="http://schemas.openxmlformats.org/officeDocument/2006/relationships/image" Target="../media/image197.wmf"/><Relationship Id="rId4" Type="http://schemas.openxmlformats.org/officeDocument/2006/relationships/image" Target="../media/image196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8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wmf"/><Relationship Id="rId2" Type="http://schemas.openxmlformats.org/officeDocument/2006/relationships/image" Target="../media/image200.wmf"/><Relationship Id="rId1" Type="http://schemas.openxmlformats.org/officeDocument/2006/relationships/image" Target="../media/image199.wmf"/><Relationship Id="rId4" Type="http://schemas.openxmlformats.org/officeDocument/2006/relationships/image" Target="../media/image20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wmf"/><Relationship Id="rId2" Type="http://schemas.openxmlformats.org/officeDocument/2006/relationships/image" Target="../media/image204.wmf"/><Relationship Id="rId1" Type="http://schemas.openxmlformats.org/officeDocument/2006/relationships/image" Target="../media/image203.wmf"/><Relationship Id="rId5" Type="http://schemas.openxmlformats.org/officeDocument/2006/relationships/image" Target="../media/image207.wmf"/><Relationship Id="rId4" Type="http://schemas.openxmlformats.org/officeDocument/2006/relationships/image" Target="../media/image206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wmf"/><Relationship Id="rId2" Type="http://schemas.openxmlformats.org/officeDocument/2006/relationships/image" Target="../media/image193.wmf"/><Relationship Id="rId1" Type="http://schemas.openxmlformats.org/officeDocument/2006/relationships/image" Target="../media/image208.wmf"/><Relationship Id="rId4" Type="http://schemas.openxmlformats.org/officeDocument/2006/relationships/image" Target="../media/image209.wmf"/></Relationships>
</file>

<file path=ppt/drawings/_rels/vmlDrawing5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2.wmf"/><Relationship Id="rId2" Type="http://schemas.openxmlformats.org/officeDocument/2006/relationships/image" Target="../media/image211.wmf"/><Relationship Id="rId1" Type="http://schemas.openxmlformats.org/officeDocument/2006/relationships/image" Target="../media/image210.wmf"/><Relationship Id="rId5" Type="http://schemas.openxmlformats.org/officeDocument/2006/relationships/image" Target="../media/image214.wmf"/><Relationship Id="rId4" Type="http://schemas.openxmlformats.org/officeDocument/2006/relationships/image" Target="../media/image213.wmf"/></Relationships>
</file>

<file path=ppt/drawings/_rels/vmlDrawing5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2.wmf"/><Relationship Id="rId3" Type="http://schemas.openxmlformats.org/officeDocument/2006/relationships/image" Target="../media/image217.wmf"/><Relationship Id="rId7" Type="http://schemas.openxmlformats.org/officeDocument/2006/relationships/image" Target="../media/image221.wmf"/><Relationship Id="rId2" Type="http://schemas.openxmlformats.org/officeDocument/2006/relationships/image" Target="../media/image216.wmf"/><Relationship Id="rId1" Type="http://schemas.openxmlformats.org/officeDocument/2006/relationships/image" Target="../media/image215.wmf"/><Relationship Id="rId6" Type="http://schemas.openxmlformats.org/officeDocument/2006/relationships/image" Target="../media/image220.wmf"/><Relationship Id="rId5" Type="http://schemas.openxmlformats.org/officeDocument/2006/relationships/image" Target="../media/image219.wmf"/><Relationship Id="rId4" Type="http://schemas.openxmlformats.org/officeDocument/2006/relationships/image" Target="../media/image218.wmf"/></Relationships>
</file>

<file path=ppt/drawings/_rels/vmlDrawing5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wmf"/><Relationship Id="rId3" Type="http://schemas.openxmlformats.org/officeDocument/2006/relationships/image" Target="../media/image225.wmf"/><Relationship Id="rId7" Type="http://schemas.openxmlformats.org/officeDocument/2006/relationships/image" Target="../media/image229.wmf"/><Relationship Id="rId12" Type="http://schemas.openxmlformats.org/officeDocument/2006/relationships/image" Target="../media/image234.wmf"/><Relationship Id="rId2" Type="http://schemas.openxmlformats.org/officeDocument/2006/relationships/image" Target="../media/image224.wmf"/><Relationship Id="rId1" Type="http://schemas.openxmlformats.org/officeDocument/2006/relationships/image" Target="../media/image223.wmf"/><Relationship Id="rId6" Type="http://schemas.openxmlformats.org/officeDocument/2006/relationships/image" Target="../media/image228.wmf"/><Relationship Id="rId11" Type="http://schemas.openxmlformats.org/officeDocument/2006/relationships/image" Target="../media/image233.wmf"/><Relationship Id="rId5" Type="http://schemas.openxmlformats.org/officeDocument/2006/relationships/image" Target="../media/image227.wmf"/><Relationship Id="rId10" Type="http://schemas.openxmlformats.org/officeDocument/2006/relationships/image" Target="../media/image232.wmf"/><Relationship Id="rId4" Type="http://schemas.openxmlformats.org/officeDocument/2006/relationships/image" Target="../media/image226.wmf"/><Relationship Id="rId9" Type="http://schemas.openxmlformats.org/officeDocument/2006/relationships/image" Target="../media/image231.wmf"/></Relationships>
</file>

<file path=ppt/drawings/_rels/vmlDrawing5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wmf"/><Relationship Id="rId2" Type="http://schemas.openxmlformats.org/officeDocument/2006/relationships/image" Target="../media/image236.wmf"/><Relationship Id="rId1" Type="http://schemas.openxmlformats.org/officeDocument/2006/relationships/image" Target="../media/image235.wmf"/><Relationship Id="rId4" Type="http://schemas.openxmlformats.org/officeDocument/2006/relationships/image" Target="../media/image238.wmf"/></Relationships>
</file>

<file path=ppt/drawings/_rels/vmlDrawing5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wmf"/><Relationship Id="rId2" Type="http://schemas.openxmlformats.org/officeDocument/2006/relationships/image" Target="../media/image239.wmf"/><Relationship Id="rId1" Type="http://schemas.openxmlformats.org/officeDocument/2006/relationships/image" Target="../media/image203.wmf"/><Relationship Id="rId5" Type="http://schemas.openxmlformats.org/officeDocument/2006/relationships/image" Target="../media/image238.wmf"/><Relationship Id="rId4" Type="http://schemas.openxmlformats.org/officeDocument/2006/relationships/image" Target="../media/image241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3.wmf"/><Relationship Id="rId1" Type="http://schemas.openxmlformats.org/officeDocument/2006/relationships/image" Target="../media/image2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2.e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7.wmf"/><Relationship Id="rId1" Type="http://schemas.openxmlformats.org/officeDocument/2006/relationships/image" Target="../media/image33.wmf"/><Relationship Id="rId5" Type="http://schemas.openxmlformats.org/officeDocument/2006/relationships/image" Target="../media/image38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ACDA40AF-2F2B-4BCA-AC20-5E31F8873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8467C431-F630-44CF-8E33-F8067FC0B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0B9E7-3FCE-4BA4-A50C-390EB30C00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2AC3A-5F88-4BB4-901A-FEC8F7E2248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FAEC0-DC60-4172-A689-17258843F8D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15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28B7E-E5E4-423E-8E25-E1392794EA8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28B7E-E5E4-423E-8E25-E1392794EA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28B7E-E5E4-423E-8E25-E1392794EA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28B7E-E5E4-423E-8E25-E1392794EA8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37C27-A5C6-4499-A49C-34361646FF6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4B104-1ED3-46B3-AF39-EA196FD46CB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8D54A-4884-491D-A263-2E6D7AB277D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4571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E74B2-9465-426E-8AE3-1DF94437B6B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2BB646-DDEC-43FF-B940-D4A962C1C5B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A9961-C6A5-41C9-91D9-EAB49FCB4E0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5E8F6-35E3-4BFC-81EC-4855BA37942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8D54A-4884-491D-A263-2E6D7AB277D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8D54A-4884-491D-A263-2E6D7AB277D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2AC3A-5F88-4BB4-901A-FEC8F7E2248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61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7AEBC-8A11-46A2-AB87-87672A0BB8D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2B09E-EBA6-488F-9A32-7117F40BE8B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320D9-5418-4889-9B36-107A4ADD587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470AA-E2AA-4F4E-8588-15E4EEE17684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600F8-1D26-4C3C-B72E-0DA496D19C28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00A4B-E0CF-48B5-AD7D-344F258B1C4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EF8E3-DC45-445E-937C-491928084BE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C6700-497A-492C-B7A9-2BC527F5354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98EF6-D8B1-4E82-8A6B-1683CF439093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66DA3-3A9F-4274-BF47-138C7E0AB78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3C3E1-B2EA-4FF8-BA6C-8CB97135112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3B0F8-DDCF-4507-ACCB-9E5A8F7BC4D9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CBAB3-8151-4352-99EC-8D76D06B7C3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E9BE2-4BB1-4ADF-94DB-45F8912D0B59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1763D-2F7C-4816-8513-B82370E8835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F1EF2-44AE-4889-BFB7-496C821ADB89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71F45-E815-40CB-B8DD-5306A0641F33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B09F8-CB8B-4B1E-AC59-D3D7DA9C756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9ECCB-31AA-4C15-9CEF-D12B51129C1C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E38D0-1128-49E2-974B-AA0B9A26682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E38D0-1128-49E2-974B-AA0B9A26682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E38D0-1128-49E2-974B-AA0B9A266829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E38D0-1128-49E2-974B-AA0B9A266829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AD256-515C-4D27-BFF8-B4CA7E9763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391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32A7C-504F-4087-9856-970E33CF4E7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C5336-E13B-4BCD-9BA1-8C75102B8D5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3C59F-559C-4F5F-B926-24FF966415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FAEC0-DC60-4172-A689-17258843F8D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13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13.wmf"/><Relationship Id="rId5" Type="http://schemas.openxmlformats.org/officeDocument/2006/relationships/image" Target="../media/image33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3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51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3.wmf"/><Relationship Id="rId26" Type="http://schemas.openxmlformats.org/officeDocument/2006/relationships/oleObject" Target="../embeddings/oleObject64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59.bin"/><Relationship Id="rId25" Type="http://schemas.openxmlformats.org/officeDocument/2006/relationships/image" Target="../media/image55.wmf"/><Relationship Id="rId33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29" Type="http://schemas.openxmlformats.org/officeDocument/2006/relationships/image" Target="../media/image5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0.emf"/><Relationship Id="rId11" Type="http://schemas.openxmlformats.org/officeDocument/2006/relationships/oleObject" Target="../embeddings/oleObject56.bin"/><Relationship Id="rId24" Type="http://schemas.openxmlformats.org/officeDocument/2006/relationships/oleObject" Target="../embeddings/oleObject63.bin"/><Relationship Id="rId32" Type="http://schemas.openxmlformats.org/officeDocument/2006/relationships/oleObject" Target="../embeddings/oleObject67.bin"/><Relationship Id="rId5" Type="http://schemas.openxmlformats.org/officeDocument/2006/relationships/image" Target="../media/image49.wmf"/><Relationship Id="rId15" Type="http://schemas.openxmlformats.org/officeDocument/2006/relationships/oleObject" Target="../embeddings/oleObject58.bin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65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60.bin"/><Relationship Id="rId31" Type="http://schemas.openxmlformats.org/officeDocument/2006/relationships/image" Target="../media/image58.wmf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1.wmf"/><Relationship Id="rId22" Type="http://schemas.openxmlformats.org/officeDocument/2006/relationships/oleObject" Target="../embeddings/oleObject62.bin"/><Relationship Id="rId27" Type="http://schemas.openxmlformats.org/officeDocument/2006/relationships/image" Target="../media/image56.wmf"/><Relationship Id="rId30" Type="http://schemas.openxmlformats.org/officeDocument/2006/relationships/oleObject" Target="../embeddings/oleObject66.bin"/><Relationship Id="rId8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61.wmf"/><Relationship Id="rId4" Type="http://schemas.openxmlformats.org/officeDocument/2006/relationships/oleObject" Target="../embeddings/oleObject6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63.wmf"/><Relationship Id="rId18" Type="http://schemas.openxmlformats.org/officeDocument/2006/relationships/oleObject" Target="../embeddings/oleObject7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73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55.wmf"/><Relationship Id="rId5" Type="http://schemas.openxmlformats.org/officeDocument/2006/relationships/image" Target="../media/image62.wmf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72.bin"/><Relationship Id="rId19" Type="http://schemas.openxmlformats.org/officeDocument/2006/relationships/image" Target="../media/image65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7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7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7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72.wmf"/><Relationship Id="rId18" Type="http://schemas.openxmlformats.org/officeDocument/2006/relationships/oleObject" Target="../embeddings/oleObject87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71.wmf"/><Relationship Id="rId5" Type="http://schemas.openxmlformats.org/officeDocument/2006/relationships/image" Target="../media/image68.wmf"/><Relationship Id="rId15" Type="http://schemas.openxmlformats.org/officeDocument/2006/relationships/image" Target="../media/image73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75.e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8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9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7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98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87.wmf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95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7.bin"/><Relationship Id="rId20" Type="http://schemas.openxmlformats.org/officeDocument/2006/relationships/oleObject" Target="../embeddings/oleObject99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23" Type="http://schemas.openxmlformats.org/officeDocument/2006/relationships/image" Target="../media/image88.wmf"/><Relationship Id="rId10" Type="http://schemas.openxmlformats.org/officeDocument/2006/relationships/oleObject" Target="../embeddings/oleObject94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96.bin"/><Relationship Id="rId22" Type="http://schemas.openxmlformats.org/officeDocument/2006/relationships/oleObject" Target="../embeddings/oleObject10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93.wmf"/><Relationship Id="rId18" Type="http://schemas.openxmlformats.org/officeDocument/2006/relationships/image" Target="../media/image95.wmf"/><Relationship Id="rId3" Type="http://schemas.openxmlformats.org/officeDocument/2006/relationships/notesSlide" Target="../notesSlides/notesSlide22.xml"/><Relationship Id="rId21" Type="http://schemas.openxmlformats.org/officeDocument/2006/relationships/oleObject" Target="../embeddings/oleObject110.bin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105.bin"/><Relationship Id="rId1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7.bin"/><Relationship Id="rId20" Type="http://schemas.openxmlformats.org/officeDocument/2006/relationships/image" Target="../media/image96.wmf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92.wmf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10" Type="http://schemas.openxmlformats.org/officeDocument/2006/relationships/oleObject" Target="../embeddings/oleObject104.bin"/><Relationship Id="rId19" Type="http://schemas.openxmlformats.org/officeDocument/2006/relationships/oleObject" Target="../embeddings/oleObject109.bin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106.bin"/><Relationship Id="rId22" Type="http://schemas.openxmlformats.org/officeDocument/2006/relationships/image" Target="../media/image9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67.wmf"/><Relationship Id="rId4" Type="http://schemas.openxmlformats.org/officeDocument/2006/relationships/oleObject" Target="../embeddings/oleObject7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13" Type="http://schemas.openxmlformats.org/officeDocument/2006/relationships/image" Target="../media/image98.wmf"/><Relationship Id="rId18" Type="http://schemas.openxmlformats.org/officeDocument/2006/relationships/image" Target="../media/image100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15.bin"/><Relationship Id="rId17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7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2.bin"/><Relationship Id="rId11" Type="http://schemas.openxmlformats.org/officeDocument/2006/relationships/image" Target="../media/image63.wmf"/><Relationship Id="rId5" Type="http://schemas.openxmlformats.org/officeDocument/2006/relationships/image" Target="../media/image33.wmf"/><Relationship Id="rId15" Type="http://schemas.openxmlformats.org/officeDocument/2006/relationships/image" Target="../media/image99.wmf"/><Relationship Id="rId10" Type="http://schemas.openxmlformats.org/officeDocument/2006/relationships/oleObject" Target="../embeddings/oleObject114.bin"/><Relationship Id="rId4" Type="http://schemas.openxmlformats.org/officeDocument/2006/relationships/oleObject" Target="../embeddings/oleObject111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11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13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130.bin"/><Relationship Id="rId3" Type="http://schemas.openxmlformats.org/officeDocument/2006/relationships/notesSlide" Target="../notesSlides/notesSlide26.xml"/><Relationship Id="rId21" Type="http://schemas.openxmlformats.org/officeDocument/2006/relationships/image" Target="../media/image51.wmf"/><Relationship Id="rId7" Type="http://schemas.openxmlformats.org/officeDocument/2006/relationships/image" Target="../media/image102.wmf"/><Relationship Id="rId12" Type="http://schemas.openxmlformats.org/officeDocument/2006/relationships/oleObject" Target="../embeddings/oleObject127.bin"/><Relationship Id="rId17" Type="http://schemas.openxmlformats.org/officeDocument/2006/relationships/image" Target="../media/image105.wmf"/><Relationship Id="rId25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9.bin"/><Relationship Id="rId20" Type="http://schemas.openxmlformats.org/officeDocument/2006/relationships/oleObject" Target="../embeddings/oleObject131.bin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133.bin"/><Relationship Id="rId5" Type="http://schemas.openxmlformats.org/officeDocument/2006/relationships/image" Target="../media/image101.wmf"/><Relationship Id="rId15" Type="http://schemas.openxmlformats.org/officeDocument/2006/relationships/image" Target="../media/image13.wmf"/><Relationship Id="rId23" Type="http://schemas.openxmlformats.org/officeDocument/2006/relationships/image" Target="../media/image52.wmf"/><Relationship Id="rId10" Type="http://schemas.openxmlformats.org/officeDocument/2006/relationships/oleObject" Target="../embeddings/oleObject126.bin"/><Relationship Id="rId19" Type="http://schemas.openxmlformats.org/officeDocument/2006/relationships/image" Target="../media/image50.wmf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28.bin"/><Relationship Id="rId22" Type="http://schemas.openxmlformats.org/officeDocument/2006/relationships/oleObject" Target="../embeddings/oleObject13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10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5.bin"/><Relationship Id="rId11" Type="http://schemas.openxmlformats.org/officeDocument/2006/relationships/image" Target="../media/image110.wmf"/><Relationship Id="rId5" Type="http://schemas.openxmlformats.org/officeDocument/2006/relationships/image" Target="../media/image107.wmf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4.bin"/><Relationship Id="rId9" Type="http://schemas.openxmlformats.org/officeDocument/2006/relationships/image" Target="../media/image10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0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9.bin"/><Relationship Id="rId5" Type="http://schemas.openxmlformats.org/officeDocument/2006/relationships/image" Target="../media/image111.wmf"/><Relationship Id="rId4" Type="http://schemas.openxmlformats.org/officeDocument/2006/relationships/oleObject" Target="../embeddings/oleObject138.bin"/><Relationship Id="rId9" Type="http://schemas.openxmlformats.org/officeDocument/2006/relationships/image" Target="../media/image11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2.bin"/><Relationship Id="rId5" Type="http://schemas.openxmlformats.org/officeDocument/2006/relationships/image" Target="../media/image114.wmf"/><Relationship Id="rId4" Type="http://schemas.openxmlformats.org/officeDocument/2006/relationships/oleObject" Target="../embeddings/oleObject141.bin"/><Relationship Id="rId9" Type="http://schemas.openxmlformats.org/officeDocument/2006/relationships/image" Target="../media/image1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18.wmf"/><Relationship Id="rId12" Type="http://schemas.openxmlformats.org/officeDocument/2006/relationships/oleObject" Target="../embeddings/oleObject148.bin"/><Relationship Id="rId17" Type="http://schemas.openxmlformats.org/officeDocument/2006/relationships/image" Target="../media/image1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0.bin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19.wmf"/><Relationship Id="rId5" Type="http://schemas.openxmlformats.org/officeDocument/2006/relationships/image" Target="../media/image117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14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2.bin"/><Relationship Id="rId5" Type="http://schemas.openxmlformats.org/officeDocument/2006/relationships/image" Target="../media/image121.wmf"/><Relationship Id="rId4" Type="http://schemas.openxmlformats.org/officeDocument/2006/relationships/oleObject" Target="../embeddings/oleObject151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3" Type="http://schemas.openxmlformats.org/officeDocument/2006/relationships/notesSlide" Target="../notesSlides/notesSlide32.xml"/><Relationship Id="rId7" Type="http://schemas.openxmlformats.org/officeDocument/2006/relationships/image" Target="../media/image1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4.bin"/><Relationship Id="rId11" Type="http://schemas.openxmlformats.org/officeDocument/2006/relationships/image" Target="../media/image126.wmf"/><Relationship Id="rId5" Type="http://schemas.openxmlformats.org/officeDocument/2006/relationships/image" Target="../media/image123.wmf"/><Relationship Id="rId10" Type="http://schemas.openxmlformats.org/officeDocument/2006/relationships/oleObject" Target="../embeddings/oleObject156.bin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125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image" Target="../media/image126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1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8.bin"/><Relationship Id="rId11" Type="http://schemas.openxmlformats.org/officeDocument/2006/relationships/image" Target="../media/image55.wmf"/><Relationship Id="rId5" Type="http://schemas.openxmlformats.org/officeDocument/2006/relationships/image" Target="../media/image127.wmf"/><Relationship Id="rId10" Type="http://schemas.openxmlformats.org/officeDocument/2006/relationships/oleObject" Target="../embeddings/oleObject160.bin"/><Relationship Id="rId4" Type="http://schemas.openxmlformats.org/officeDocument/2006/relationships/oleObject" Target="../embeddings/oleObject157.bin"/><Relationship Id="rId9" Type="http://schemas.openxmlformats.org/officeDocument/2006/relationships/image" Target="../media/image12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4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3.bin"/><Relationship Id="rId11" Type="http://schemas.openxmlformats.org/officeDocument/2006/relationships/image" Target="../media/image2.wmf"/><Relationship Id="rId5" Type="http://schemas.openxmlformats.org/officeDocument/2006/relationships/image" Target="../media/image129.wmf"/><Relationship Id="rId10" Type="http://schemas.openxmlformats.org/officeDocument/2006/relationships/oleObject" Target="../embeddings/oleObject165.bin"/><Relationship Id="rId4" Type="http://schemas.openxmlformats.org/officeDocument/2006/relationships/oleObject" Target="../embeddings/oleObject162.bin"/><Relationship Id="rId9" Type="http://schemas.openxmlformats.org/officeDocument/2006/relationships/image" Target="../media/image131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8.bin"/><Relationship Id="rId13" Type="http://schemas.openxmlformats.org/officeDocument/2006/relationships/image" Target="../media/image136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33.wmf"/><Relationship Id="rId12" Type="http://schemas.openxmlformats.org/officeDocument/2006/relationships/oleObject" Target="../embeddings/oleObject1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67.bin"/><Relationship Id="rId11" Type="http://schemas.openxmlformats.org/officeDocument/2006/relationships/image" Target="../media/image135.wmf"/><Relationship Id="rId5" Type="http://schemas.openxmlformats.org/officeDocument/2006/relationships/image" Target="../media/image132.wmf"/><Relationship Id="rId15" Type="http://schemas.openxmlformats.org/officeDocument/2006/relationships/image" Target="../media/image137.wmf"/><Relationship Id="rId10" Type="http://schemas.openxmlformats.org/officeDocument/2006/relationships/oleObject" Target="../embeddings/oleObject169.bin"/><Relationship Id="rId4" Type="http://schemas.openxmlformats.org/officeDocument/2006/relationships/oleObject" Target="../embeddings/oleObject166.bin"/><Relationship Id="rId9" Type="http://schemas.openxmlformats.org/officeDocument/2006/relationships/image" Target="../media/image134.wmf"/><Relationship Id="rId14" Type="http://schemas.openxmlformats.org/officeDocument/2006/relationships/oleObject" Target="../embeddings/oleObject171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13" Type="http://schemas.openxmlformats.org/officeDocument/2006/relationships/image" Target="../media/image142.wmf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139.wmf"/><Relationship Id="rId12" Type="http://schemas.openxmlformats.org/officeDocument/2006/relationships/oleObject" Target="../embeddings/oleObject17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73.bin"/><Relationship Id="rId11" Type="http://schemas.openxmlformats.org/officeDocument/2006/relationships/image" Target="../media/image141.wmf"/><Relationship Id="rId5" Type="http://schemas.openxmlformats.org/officeDocument/2006/relationships/image" Target="../media/image138.wmf"/><Relationship Id="rId15" Type="http://schemas.openxmlformats.org/officeDocument/2006/relationships/image" Target="../media/image143.wmf"/><Relationship Id="rId10" Type="http://schemas.openxmlformats.org/officeDocument/2006/relationships/oleObject" Target="../embeddings/oleObject175.bin"/><Relationship Id="rId4" Type="http://schemas.openxmlformats.org/officeDocument/2006/relationships/oleObject" Target="../embeddings/oleObject172.bin"/><Relationship Id="rId9" Type="http://schemas.openxmlformats.org/officeDocument/2006/relationships/image" Target="../media/image140.wmf"/><Relationship Id="rId14" Type="http://schemas.openxmlformats.org/officeDocument/2006/relationships/oleObject" Target="../embeddings/oleObject17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9.bin"/><Relationship Id="rId11" Type="http://schemas.openxmlformats.org/officeDocument/2006/relationships/image" Target="../media/image147.wmf"/><Relationship Id="rId5" Type="http://schemas.openxmlformats.org/officeDocument/2006/relationships/image" Target="../media/image144.wmf"/><Relationship Id="rId10" Type="http://schemas.openxmlformats.org/officeDocument/2006/relationships/oleObject" Target="../embeddings/oleObject181.bin"/><Relationship Id="rId4" Type="http://schemas.openxmlformats.org/officeDocument/2006/relationships/oleObject" Target="../embeddings/oleObject178.bin"/><Relationship Id="rId9" Type="http://schemas.openxmlformats.org/officeDocument/2006/relationships/image" Target="../media/image146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4.bin"/><Relationship Id="rId13" Type="http://schemas.openxmlformats.org/officeDocument/2006/relationships/image" Target="../media/image150.wmf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149.wmf"/><Relationship Id="rId12" Type="http://schemas.openxmlformats.org/officeDocument/2006/relationships/oleObject" Target="../embeddings/oleObject186.bin"/><Relationship Id="rId17" Type="http://schemas.openxmlformats.org/officeDocument/2006/relationships/image" Target="../media/image1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8.bin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3.bin"/><Relationship Id="rId11" Type="http://schemas.openxmlformats.org/officeDocument/2006/relationships/image" Target="../media/image33.wmf"/><Relationship Id="rId5" Type="http://schemas.openxmlformats.org/officeDocument/2006/relationships/image" Target="../media/image148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185.bin"/><Relationship Id="rId4" Type="http://schemas.openxmlformats.org/officeDocument/2006/relationships/oleObject" Target="../embeddings/oleObject182.bin"/><Relationship Id="rId9" Type="http://schemas.openxmlformats.org/officeDocument/2006/relationships/image" Target="../media/image141.wmf"/><Relationship Id="rId14" Type="http://schemas.openxmlformats.org/officeDocument/2006/relationships/oleObject" Target="../embeddings/oleObject187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1.bin"/><Relationship Id="rId13" Type="http://schemas.openxmlformats.org/officeDocument/2006/relationships/image" Target="../media/image142.wmf"/><Relationship Id="rId18" Type="http://schemas.openxmlformats.org/officeDocument/2006/relationships/oleObject" Target="../embeddings/oleObject196.bin"/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152.wmf"/><Relationship Id="rId12" Type="http://schemas.openxmlformats.org/officeDocument/2006/relationships/oleObject" Target="../embeddings/oleObject193.bin"/><Relationship Id="rId17" Type="http://schemas.openxmlformats.org/officeDocument/2006/relationships/image" Target="../media/image15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5.bin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0.bin"/><Relationship Id="rId11" Type="http://schemas.openxmlformats.org/officeDocument/2006/relationships/image" Target="../media/image141.wmf"/><Relationship Id="rId5" Type="http://schemas.openxmlformats.org/officeDocument/2006/relationships/image" Target="../media/image151.wmf"/><Relationship Id="rId15" Type="http://schemas.openxmlformats.org/officeDocument/2006/relationships/image" Target="../media/image153.wmf"/><Relationship Id="rId10" Type="http://schemas.openxmlformats.org/officeDocument/2006/relationships/oleObject" Target="../embeddings/oleObject192.bin"/><Relationship Id="rId19" Type="http://schemas.openxmlformats.org/officeDocument/2006/relationships/image" Target="../media/image33.wmf"/><Relationship Id="rId4" Type="http://schemas.openxmlformats.org/officeDocument/2006/relationships/oleObject" Target="../embeddings/oleObject189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19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9.bin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98.bin"/><Relationship Id="rId5" Type="http://schemas.openxmlformats.org/officeDocument/2006/relationships/image" Target="../media/image154.wmf"/><Relationship Id="rId4" Type="http://schemas.openxmlformats.org/officeDocument/2006/relationships/oleObject" Target="../embeddings/oleObject197.bin"/><Relationship Id="rId9" Type="http://schemas.openxmlformats.org/officeDocument/2006/relationships/image" Target="../media/image15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157.wmf"/><Relationship Id="rId4" Type="http://schemas.openxmlformats.org/officeDocument/2006/relationships/oleObject" Target="../embeddings/oleObject200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3.bin"/><Relationship Id="rId13" Type="http://schemas.openxmlformats.org/officeDocument/2006/relationships/image" Target="../media/image55.wmf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59.wmf"/><Relationship Id="rId12" Type="http://schemas.openxmlformats.org/officeDocument/2006/relationships/oleObject" Target="../embeddings/oleObject205.bin"/><Relationship Id="rId17" Type="http://schemas.openxmlformats.org/officeDocument/2006/relationships/image" Target="../media/image14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7.bin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02.bin"/><Relationship Id="rId11" Type="http://schemas.openxmlformats.org/officeDocument/2006/relationships/image" Target="../media/image160.wmf"/><Relationship Id="rId5" Type="http://schemas.openxmlformats.org/officeDocument/2006/relationships/image" Target="../media/image158.wmf"/><Relationship Id="rId15" Type="http://schemas.openxmlformats.org/officeDocument/2006/relationships/image" Target="../media/image141.wmf"/><Relationship Id="rId10" Type="http://schemas.openxmlformats.org/officeDocument/2006/relationships/oleObject" Target="../embeddings/oleObject204.bin"/><Relationship Id="rId4" Type="http://schemas.openxmlformats.org/officeDocument/2006/relationships/oleObject" Target="../embeddings/oleObject20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206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6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09.bin"/><Relationship Id="rId11" Type="http://schemas.openxmlformats.org/officeDocument/2006/relationships/image" Target="../media/image164.wmf"/><Relationship Id="rId5" Type="http://schemas.openxmlformats.org/officeDocument/2006/relationships/image" Target="../media/image161.wmf"/><Relationship Id="rId10" Type="http://schemas.openxmlformats.org/officeDocument/2006/relationships/oleObject" Target="../embeddings/oleObject211.bin"/><Relationship Id="rId4" Type="http://schemas.openxmlformats.org/officeDocument/2006/relationships/oleObject" Target="../embeddings/oleObject208.bin"/><Relationship Id="rId9" Type="http://schemas.openxmlformats.org/officeDocument/2006/relationships/image" Target="../media/image16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165.wmf"/><Relationship Id="rId4" Type="http://schemas.openxmlformats.org/officeDocument/2006/relationships/oleObject" Target="../embeddings/oleObject212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13" Type="http://schemas.openxmlformats.org/officeDocument/2006/relationships/image" Target="../media/image170.wmf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167.wmf"/><Relationship Id="rId12" Type="http://schemas.openxmlformats.org/officeDocument/2006/relationships/oleObject" Target="../embeddings/oleObject2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14.bin"/><Relationship Id="rId11" Type="http://schemas.openxmlformats.org/officeDocument/2006/relationships/image" Target="../media/image169.wmf"/><Relationship Id="rId5" Type="http://schemas.openxmlformats.org/officeDocument/2006/relationships/image" Target="../media/image166.wmf"/><Relationship Id="rId15" Type="http://schemas.openxmlformats.org/officeDocument/2006/relationships/image" Target="../media/image171.wmf"/><Relationship Id="rId10" Type="http://schemas.openxmlformats.org/officeDocument/2006/relationships/oleObject" Target="../embeddings/oleObject216.bin"/><Relationship Id="rId4" Type="http://schemas.openxmlformats.org/officeDocument/2006/relationships/oleObject" Target="../embeddings/oleObject213.bin"/><Relationship Id="rId9" Type="http://schemas.openxmlformats.org/officeDocument/2006/relationships/image" Target="../media/image168.wmf"/><Relationship Id="rId14" Type="http://schemas.openxmlformats.org/officeDocument/2006/relationships/oleObject" Target="../embeddings/oleObject218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1.bin"/><Relationship Id="rId13" Type="http://schemas.openxmlformats.org/officeDocument/2006/relationships/image" Target="../media/image176.wmf"/><Relationship Id="rId18" Type="http://schemas.openxmlformats.org/officeDocument/2006/relationships/oleObject" Target="../embeddings/oleObject226.bin"/><Relationship Id="rId3" Type="http://schemas.openxmlformats.org/officeDocument/2006/relationships/notesSlide" Target="../notesSlides/notesSlide46.xml"/><Relationship Id="rId21" Type="http://schemas.openxmlformats.org/officeDocument/2006/relationships/image" Target="../media/image180.wmf"/><Relationship Id="rId7" Type="http://schemas.openxmlformats.org/officeDocument/2006/relationships/image" Target="../media/image173.wmf"/><Relationship Id="rId12" Type="http://schemas.openxmlformats.org/officeDocument/2006/relationships/oleObject" Target="../embeddings/oleObject223.bin"/><Relationship Id="rId17" Type="http://schemas.openxmlformats.org/officeDocument/2006/relationships/image" Target="../media/image178.wmf"/><Relationship Id="rId25" Type="http://schemas.openxmlformats.org/officeDocument/2006/relationships/image" Target="../media/image18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5.bin"/><Relationship Id="rId20" Type="http://schemas.openxmlformats.org/officeDocument/2006/relationships/oleObject" Target="../embeddings/oleObject227.bin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20.bin"/><Relationship Id="rId11" Type="http://schemas.openxmlformats.org/officeDocument/2006/relationships/image" Target="../media/image175.wmf"/><Relationship Id="rId24" Type="http://schemas.openxmlformats.org/officeDocument/2006/relationships/oleObject" Target="../embeddings/oleObject229.bin"/><Relationship Id="rId5" Type="http://schemas.openxmlformats.org/officeDocument/2006/relationships/image" Target="../media/image172.wmf"/><Relationship Id="rId15" Type="http://schemas.openxmlformats.org/officeDocument/2006/relationships/image" Target="../media/image177.wmf"/><Relationship Id="rId23" Type="http://schemas.openxmlformats.org/officeDocument/2006/relationships/image" Target="../media/image181.wmf"/><Relationship Id="rId10" Type="http://schemas.openxmlformats.org/officeDocument/2006/relationships/oleObject" Target="../embeddings/oleObject222.bin"/><Relationship Id="rId19" Type="http://schemas.openxmlformats.org/officeDocument/2006/relationships/image" Target="../media/image179.wmf"/><Relationship Id="rId4" Type="http://schemas.openxmlformats.org/officeDocument/2006/relationships/oleObject" Target="../embeddings/oleObject219.bin"/><Relationship Id="rId9" Type="http://schemas.openxmlformats.org/officeDocument/2006/relationships/image" Target="../media/image174.wmf"/><Relationship Id="rId14" Type="http://schemas.openxmlformats.org/officeDocument/2006/relationships/oleObject" Target="../embeddings/oleObject224.bin"/><Relationship Id="rId22" Type="http://schemas.openxmlformats.org/officeDocument/2006/relationships/oleObject" Target="../embeddings/oleObject228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2.bin"/><Relationship Id="rId13" Type="http://schemas.openxmlformats.org/officeDocument/2006/relationships/image" Target="../media/image187.wmf"/><Relationship Id="rId18" Type="http://schemas.openxmlformats.org/officeDocument/2006/relationships/oleObject" Target="../embeddings/oleObject237.bin"/><Relationship Id="rId3" Type="http://schemas.openxmlformats.org/officeDocument/2006/relationships/notesSlide" Target="../notesSlides/notesSlide47.xml"/><Relationship Id="rId21" Type="http://schemas.openxmlformats.org/officeDocument/2006/relationships/image" Target="../media/image191.wmf"/><Relationship Id="rId7" Type="http://schemas.openxmlformats.org/officeDocument/2006/relationships/image" Target="../media/image184.wmf"/><Relationship Id="rId12" Type="http://schemas.openxmlformats.org/officeDocument/2006/relationships/oleObject" Target="../embeddings/oleObject234.bin"/><Relationship Id="rId17" Type="http://schemas.openxmlformats.org/officeDocument/2006/relationships/image" Target="../media/image18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6.bin"/><Relationship Id="rId20" Type="http://schemas.openxmlformats.org/officeDocument/2006/relationships/oleObject" Target="../embeddings/oleObject238.bin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31.bin"/><Relationship Id="rId11" Type="http://schemas.openxmlformats.org/officeDocument/2006/relationships/image" Target="../media/image186.wmf"/><Relationship Id="rId5" Type="http://schemas.openxmlformats.org/officeDocument/2006/relationships/image" Target="../media/image183.wmf"/><Relationship Id="rId15" Type="http://schemas.openxmlformats.org/officeDocument/2006/relationships/image" Target="../media/image188.wmf"/><Relationship Id="rId23" Type="http://schemas.openxmlformats.org/officeDocument/2006/relationships/image" Target="../media/image192.wmf"/><Relationship Id="rId10" Type="http://schemas.openxmlformats.org/officeDocument/2006/relationships/oleObject" Target="../embeddings/oleObject233.bin"/><Relationship Id="rId19" Type="http://schemas.openxmlformats.org/officeDocument/2006/relationships/image" Target="../media/image190.wmf"/><Relationship Id="rId4" Type="http://schemas.openxmlformats.org/officeDocument/2006/relationships/oleObject" Target="../embeddings/oleObject230.bin"/><Relationship Id="rId9" Type="http://schemas.openxmlformats.org/officeDocument/2006/relationships/image" Target="../media/image185.wmf"/><Relationship Id="rId14" Type="http://schemas.openxmlformats.org/officeDocument/2006/relationships/oleObject" Target="../embeddings/oleObject235.bin"/><Relationship Id="rId22" Type="http://schemas.openxmlformats.org/officeDocument/2006/relationships/oleObject" Target="../embeddings/oleObject239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2.bin"/><Relationship Id="rId13" Type="http://schemas.openxmlformats.org/officeDocument/2006/relationships/image" Target="../media/image197.wmf"/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194.wmf"/><Relationship Id="rId12" Type="http://schemas.openxmlformats.org/officeDocument/2006/relationships/oleObject" Target="../embeddings/oleObject2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41.bin"/><Relationship Id="rId11" Type="http://schemas.openxmlformats.org/officeDocument/2006/relationships/image" Target="../media/image196.wmf"/><Relationship Id="rId5" Type="http://schemas.openxmlformats.org/officeDocument/2006/relationships/image" Target="../media/image193.wmf"/><Relationship Id="rId10" Type="http://schemas.openxmlformats.org/officeDocument/2006/relationships/oleObject" Target="../embeddings/oleObject243.bin"/><Relationship Id="rId4" Type="http://schemas.openxmlformats.org/officeDocument/2006/relationships/oleObject" Target="../embeddings/oleObject240.bin"/><Relationship Id="rId9" Type="http://schemas.openxmlformats.org/officeDocument/2006/relationships/image" Target="../media/image195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198.wmf"/><Relationship Id="rId4" Type="http://schemas.openxmlformats.org/officeDocument/2006/relationships/oleObject" Target="../embeddings/oleObject24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8.bin"/><Relationship Id="rId3" Type="http://schemas.openxmlformats.org/officeDocument/2006/relationships/notesSlide" Target="../notesSlides/notesSlide50.xml"/><Relationship Id="rId7" Type="http://schemas.openxmlformats.org/officeDocument/2006/relationships/image" Target="../media/image20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247.bin"/><Relationship Id="rId11" Type="http://schemas.openxmlformats.org/officeDocument/2006/relationships/image" Target="../media/image202.wmf"/><Relationship Id="rId5" Type="http://schemas.openxmlformats.org/officeDocument/2006/relationships/image" Target="../media/image199.wmf"/><Relationship Id="rId10" Type="http://schemas.openxmlformats.org/officeDocument/2006/relationships/oleObject" Target="../embeddings/oleObject249.bin"/><Relationship Id="rId4" Type="http://schemas.openxmlformats.org/officeDocument/2006/relationships/oleObject" Target="../embeddings/oleObject246.bin"/><Relationship Id="rId9" Type="http://schemas.openxmlformats.org/officeDocument/2006/relationships/image" Target="../media/image201.wmf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2.bin"/><Relationship Id="rId13" Type="http://schemas.openxmlformats.org/officeDocument/2006/relationships/image" Target="../media/image207.wmf"/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204.wmf"/><Relationship Id="rId12" Type="http://schemas.openxmlformats.org/officeDocument/2006/relationships/oleObject" Target="../embeddings/oleObject2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251.bin"/><Relationship Id="rId11" Type="http://schemas.openxmlformats.org/officeDocument/2006/relationships/image" Target="../media/image206.wmf"/><Relationship Id="rId5" Type="http://schemas.openxmlformats.org/officeDocument/2006/relationships/image" Target="../media/image203.wmf"/><Relationship Id="rId10" Type="http://schemas.openxmlformats.org/officeDocument/2006/relationships/oleObject" Target="../embeddings/oleObject253.bin"/><Relationship Id="rId4" Type="http://schemas.openxmlformats.org/officeDocument/2006/relationships/oleObject" Target="../embeddings/oleObject250.bin"/><Relationship Id="rId9" Type="http://schemas.openxmlformats.org/officeDocument/2006/relationships/image" Target="../media/image205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7.bin"/><Relationship Id="rId3" Type="http://schemas.openxmlformats.org/officeDocument/2006/relationships/notesSlide" Target="../notesSlides/notesSlide52.xml"/><Relationship Id="rId7" Type="http://schemas.openxmlformats.org/officeDocument/2006/relationships/image" Target="../media/image19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256.bin"/><Relationship Id="rId11" Type="http://schemas.openxmlformats.org/officeDocument/2006/relationships/image" Target="../media/image209.wmf"/><Relationship Id="rId5" Type="http://schemas.openxmlformats.org/officeDocument/2006/relationships/image" Target="../media/image208.wmf"/><Relationship Id="rId10" Type="http://schemas.openxmlformats.org/officeDocument/2006/relationships/oleObject" Target="../embeddings/oleObject258.bin"/><Relationship Id="rId4" Type="http://schemas.openxmlformats.org/officeDocument/2006/relationships/oleObject" Target="../embeddings/oleObject255.bin"/><Relationship Id="rId9" Type="http://schemas.openxmlformats.org/officeDocument/2006/relationships/image" Target="../media/image200.wmf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1.bin"/><Relationship Id="rId13" Type="http://schemas.openxmlformats.org/officeDocument/2006/relationships/image" Target="../media/image214.wmf"/><Relationship Id="rId3" Type="http://schemas.openxmlformats.org/officeDocument/2006/relationships/notesSlide" Target="../notesSlides/notesSlide53.xml"/><Relationship Id="rId7" Type="http://schemas.openxmlformats.org/officeDocument/2006/relationships/image" Target="../media/image211.wmf"/><Relationship Id="rId12" Type="http://schemas.openxmlformats.org/officeDocument/2006/relationships/oleObject" Target="../embeddings/oleObject2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260.bin"/><Relationship Id="rId11" Type="http://schemas.openxmlformats.org/officeDocument/2006/relationships/image" Target="../media/image213.wmf"/><Relationship Id="rId5" Type="http://schemas.openxmlformats.org/officeDocument/2006/relationships/image" Target="../media/image210.wmf"/><Relationship Id="rId10" Type="http://schemas.openxmlformats.org/officeDocument/2006/relationships/oleObject" Target="../embeddings/oleObject262.bin"/><Relationship Id="rId4" Type="http://schemas.openxmlformats.org/officeDocument/2006/relationships/oleObject" Target="../embeddings/oleObject259.bin"/><Relationship Id="rId9" Type="http://schemas.openxmlformats.org/officeDocument/2006/relationships/image" Target="../media/image212.wmf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6.bin"/><Relationship Id="rId13" Type="http://schemas.openxmlformats.org/officeDocument/2006/relationships/image" Target="../media/image219.wmf"/><Relationship Id="rId18" Type="http://schemas.openxmlformats.org/officeDocument/2006/relationships/oleObject" Target="../embeddings/oleObject271.bin"/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216.wmf"/><Relationship Id="rId12" Type="http://schemas.openxmlformats.org/officeDocument/2006/relationships/oleObject" Target="../embeddings/oleObject268.bin"/><Relationship Id="rId17" Type="http://schemas.openxmlformats.org/officeDocument/2006/relationships/image" Target="../media/image2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0.bin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265.bin"/><Relationship Id="rId11" Type="http://schemas.openxmlformats.org/officeDocument/2006/relationships/image" Target="../media/image218.wmf"/><Relationship Id="rId5" Type="http://schemas.openxmlformats.org/officeDocument/2006/relationships/image" Target="../media/image215.wmf"/><Relationship Id="rId15" Type="http://schemas.openxmlformats.org/officeDocument/2006/relationships/image" Target="../media/image220.wmf"/><Relationship Id="rId10" Type="http://schemas.openxmlformats.org/officeDocument/2006/relationships/oleObject" Target="../embeddings/oleObject267.bin"/><Relationship Id="rId19" Type="http://schemas.openxmlformats.org/officeDocument/2006/relationships/image" Target="../media/image222.wmf"/><Relationship Id="rId4" Type="http://schemas.openxmlformats.org/officeDocument/2006/relationships/oleObject" Target="../embeddings/oleObject264.bin"/><Relationship Id="rId9" Type="http://schemas.openxmlformats.org/officeDocument/2006/relationships/image" Target="../media/image217.wmf"/><Relationship Id="rId14" Type="http://schemas.openxmlformats.org/officeDocument/2006/relationships/oleObject" Target="../embeddings/oleObject269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4.bin"/><Relationship Id="rId13" Type="http://schemas.openxmlformats.org/officeDocument/2006/relationships/image" Target="../media/image227.wmf"/><Relationship Id="rId18" Type="http://schemas.openxmlformats.org/officeDocument/2006/relationships/oleObject" Target="../embeddings/oleObject279.bin"/><Relationship Id="rId26" Type="http://schemas.openxmlformats.org/officeDocument/2006/relationships/oleObject" Target="../embeddings/oleObject283.bin"/><Relationship Id="rId3" Type="http://schemas.openxmlformats.org/officeDocument/2006/relationships/notesSlide" Target="../notesSlides/notesSlide55.xml"/><Relationship Id="rId21" Type="http://schemas.openxmlformats.org/officeDocument/2006/relationships/image" Target="../media/image231.wmf"/><Relationship Id="rId7" Type="http://schemas.openxmlformats.org/officeDocument/2006/relationships/image" Target="../media/image224.wmf"/><Relationship Id="rId12" Type="http://schemas.openxmlformats.org/officeDocument/2006/relationships/oleObject" Target="../embeddings/oleObject276.bin"/><Relationship Id="rId17" Type="http://schemas.openxmlformats.org/officeDocument/2006/relationships/image" Target="../media/image229.wmf"/><Relationship Id="rId25" Type="http://schemas.openxmlformats.org/officeDocument/2006/relationships/image" Target="../media/image2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8.bin"/><Relationship Id="rId20" Type="http://schemas.openxmlformats.org/officeDocument/2006/relationships/oleObject" Target="../embeddings/oleObject280.bin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273.bin"/><Relationship Id="rId11" Type="http://schemas.openxmlformats.org/officeDocument/2006/relationships/image" Target="../media/image226.wmf"/><Relationship Id="rId24" Type="http://schemas.openxmlformats.org/officeDocument/2006/relationships/oleObject" Target="../embeddings/oleObject282.bin"/><Relationship Id="rId5" Type="http://schemas.openxmlformats.org/officeDocument/2006/relationships/image" Target="../media/image223.wmf"/><Relationship Id="rId15" Type="http://schemas.openxmlformats.org/officeDocument/2006/relationships/image" Target="../media/image228.wmf"/><Relationship Id="rId23" Type="http://schemas.openxmlformats.org/officeDocument/2006/relationships/image" Target="../media/image232.wmf"/><Relationship Id="rId10" Type="http://schemas.openxmlformats.org/officeDocument/2006/relationships/oleObject" Target="../embeddings/oleObject275.bin"/><Relationship Id="rId19" Type="http://schemas.openxmlformats.org/officeDocument/2006/relationships/image" Target="../media/image230.wmf"/><Relationship Id="rId4" Type="http://schemas.openxmlformats.org/officeDocument/2006/relationships/oleObject" Target="../embeddings/oleObject272.bin"/><Relationship Id="rId9" Type="http://schemas.openxmlformats.org/officeDocument/2006/relationships/image" Target="../media/image225.wmf"/><Relationship Id="rId14" Type="http://schemas.openxmlformats.org/officeDocument/2006/relationships/oleObject" Target="../embeddings/oleObject277.bin"/><Relationship Id="rId22" Type="http://schemas.openxmlformats.org/officeDocument/2006/relationships/oleObject" Target="../embeddings/oleObject281.bin"/><Relationship Id="rId27" Type="http://schemas.openxmlformats.org/officeDocument/2006/relationships/image" Target="../media/image234.wmf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6.bin"/><Relationship Id="rId3" Type="http://schemas.openxmlformats.org/officeDocument/2006/relationships/notesSlide" Target="../notesSlides/notesSlide56.xml"/><Relationship Id="rId7" Type="http://schemas.openxmlformats.org/officeDocument/2006/relationships/image" Target="../media/image2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285.bin"/><Relationship Id="rId11" Type="http://schemas.openxmlformats.org/officeDocument/2006/relationships/image" Target="../media/image238.wmf"/><Relationship Id="rId5" Type="http://schemas.openxmlformats.org/officeDocument/2006/relationships/image" Target="../media/image235.wmf"/><Relationship Id="rId10" Type="http://schemas.openxmlformats.org/officeDocument/2006/relationships/oleObject" Target="../embeddings/oleObject287.bin"/><Relationship Id="rId4" Type="http://schemas.openxmlformats.org/officeDocument/2006/relationships/oleObject" Target="../embeddings/oleObject284.bin"/><Relationship Id="rId9" Type="http://schemas.openxmlformats.org/officeDocument/2006/relationships/image" Target="../media/image237.wmf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0.bin"/><Relationship Id="rId13" Type="http://schemas.openxmlformats.org/officeDocument/2006/relationships/image" Target="../media/image238.wmf"/><Relationship Id="rId3" Type="http://schemas.openxmlformats.org/officeDocument/2006/relationships/notesSlide" Target="../notesSlides/notesSlide57.xml"/><Relationship Id="rId7" Type="http://schemas.openxmlformats.org/officeDocument/2006/relationships/image" Target="../media/image239.wmf"/><Relationship Id="rId12" Type="http://schemas.openxmlformats.org/officeDocument/2006/relationships/oleObject" Target="../embeddings/oleObject2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289.bin"/><Relationship Id="rId11" Type="http://schemas.openxmlformats.org/officeDocument/2006/relationships/image" Target="../media/image241.wmf"/><Relationship Id="rId5" Type="http://schemas.openxmlformats.org/officeDocument/2006/relationships/image" Target="../media/image203.wmf"/><Relationship Id="rId10" Type="http://schemas.openxmlformats.org/officeDocument/2006/relationships/oleObject" Target="../embeddings/oleObject291.bin"/><Relationship Id="rId4" Type="http://schemas.openxmlformats.org/officeDocument/2006/relationships/oleObject" Target="../embeddings/oleObject288.bin"/><Relationship Id="rId9" Type="http://schemas.openxmlformats.org/officeDocument/2006/relationships/image" Target="../media/image240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2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294.bin"/><Relationship Id="rId5" Type="http://schemas.openxmlformats.org/officeDocument/2006/relationships/image" Target="../media/image242.wmf"/><Relationship Id="rId4" Type="http://schemas.openxmlformats.org/officeDocument/2006/relationships/oleObject" Target="../embeddings/oleObject29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2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5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13.wmf"/><Relationship Id="rId5" Type="http://schemas.openxmlformats.org/officeDocument/2006/relationships/image" Target="../media/image33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150594" y="940667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6382 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04630" y="5878060"/>
            <a:ext cx="37882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kern="0" dirty="0">
                <a:solidFill>
                  <a:srgbClr val="000000"/>
                </a:solidFill>
              </a:rPr>
              <a:t> Notes are adapted from </a:t>
            </a:r>
            <a:r>
              <a:rPr lang="en-US" b="0" kern="0" dirty="0" err="1">
                <a:solidFill>
                  <a:srgbClr val="000000"/>
                </a:solidFill>
              </a:rPr>
              <a:t>ECE</a:t>
            </a:r>
            <a:r>
              <a:rPr lang="en-US" b="0" kern="0" dirty="0">
                <a:solidFill>
                  <a:srgbClr val="000000"/>
                </a:solidFill>
              </a:rPr>
              <a:t> 6341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28824" y="4054207"/>
            <a:ext cx="6335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The Steepest-Descent Method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069508" y="2474217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662343" y="1893192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17081" y="3403868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15</a:t>
            </a:r>
          </a:p>
        </p:txBody>
      </p:sp>
      <p:pic>
        <p:nvPicPr>
          <p:cNvPr id="993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4875" y="317634"/>
            <a:ext cx="2841589" cy="252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/>
          <p:cNvSpPr txBox="1">
            <a:spLocks noChangeArrowheads="1"/>
          </p:cNvSpPr>
          <p:nvPr/>
        </p:nvSpPr>
        <p:spPr bwMode="auto">
          <a:xfrm>
            <a:off x="568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6394" name="Text Box 6"/>
          <p:cNvSpPr txBox="1">
            <a:spLocks noChangeArrowheads="1"/>
          </p:cNvSpPr>
          <p:nvPr/>
        </p:nvSpPr>
        <p:spPr bwMode="auto">
          <a:xfrm>
            <a:off x="2652439" y="6252509"/>
            <a:ext cx="408182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solidFill>
                  <a:schemeClr val="hlink"/>
                </a:solidFill>
              </a:rPr>
              <a:t>A 3D view of a descending path </a:t>
            </a:r>
            <a:r>
              <a:rPr lang="en-US" sz="2000" b="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000" b="0" dirty="0">
                <a:solidFill>
                  <a:schemeClr val="hlink"/>
                </a:solidFill>
                <a:latin typeface="+mj-lt"/>
              </a:rPr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27219" y="833491"/>
            <a:ext cx="7083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 </a:t>
            </a:r>
            <a:r>
              <a:rPr lang="en-US" sz="2000" b="0" u="sng" dirty="0">
                <a:solidFill>
                  <a:schemeClr val="bg1"/>
                </a:solidFill>
              </a:rPr>
              <a:t>descending</a:t>
            </a:r>
            <a:r>
              <a:rPr lang="en-US" sz="2000" b="0" dirty="0">
                <a:solidFill>
                  <a:schemeClr val="bg1"/>
                </a:solidFill>
              </a:rPr>
              <a:t> path is one on which the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u</a:t>
            </a:r>
            <a:r>
              <a:rPr lang="en-US" sz="2000" b="0" dirty="0">
                <a:solidFill>
                  <a:schemeClr val="bg1"/>
                </a:solidFill>
              </a:rPr>
              <a:t> function </a:t>
            </a:r>
            <a:r>
              <a:rPr lang="en-US" sz="2000" b="0" u="sng" dirty="0">
                <a:solidFill>
                  <a:schemeClr val="bg1"/>
                </a:solidFill>
              </a:rPr>
              <a:t>decreases</a:t>
            </a:r>
            <a:r>
              <a:rPr lang="en-US" sz="2000" b="0" dirty="0">
                <a:solidFill>
                  <a:schemeClr val="bg1"/>
                </a:solidFill>
              </a:rPr>
              <a:t> away from the saddle point. 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686851" y="1807653"/>
            <a:ext cx="6094509" cy="4268824"/>
            <a:chOff x="1686851" y="1807653"/>
            <a:chExt cx="6094509" cy="4268824"/>
          </a:xfrm>
        </p:grpSpPr>
        <p:sp>
          <p:nvSpPr>
            <p:cNvPr id="16391" name="Freeform 30"/>
            <p:cNvSpPr>
              <a:spLocks/>
            </p:cNvSpPr>
            <p:nvPr/>
          </p:nvSpPr>
          <p:spPr bwMode="auto">
            <a:xfrm>
              <a:off x="4736755" y="3775324"/>
              <a:ext cx="1652587" cy="889000"/>
            </a:xfrm>
            <a:custGeom>
              <a:avLst/>
              <a:gdLst>
                <a:gd name="T0" fmla="*/ 1652587 w 1041"/>
                <a:gd name="T1" fmla="*/ 889000 h 560"/>
                <a:gd name="T2" fmla="*/ 738187 w 1041"/>
                <a:gd name="T3" fmla="*/ 106363 h 560"/>
                <a:gd name="T4" fmla="*/ 0 w 1041"/>
                <a:gd name="T5" fmla="*/ 55563 h 560"/>
                <a:gd name="T6" fmla="*/ 147637 w 1041"/>
                <a:gd name="T7" fmla="*/ 541337 h 560"/>
                <a:gd name="T8" fmla="*/ 1652587 w 1041"/>
                <a:gd name="T9" fmla="*/ 88900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1" h="560">
                  <a:moveTo>
                    <a:pt x="1041" y="560"/>
                  </a:moveTo>
                  <a:cubicBezTo>
                    <a:pt x="846" y="55"/>
                    <a:pt x="531" y="0"/>
                    <a:pt x="465" y="67"/>
                  </a:cubicBezTo>
                  <a:cubicBezTo>
                    <a:pt x="318" y="46"/>
                    <a:pt x="201" y="50"/>
                    <a:pt x="0" y="35"/>
                  </a:cubicBezTo>
                  <a:cubicBezTo>
                    <a:pt x="111" y="357"/>
                    <a:pt x="212" y="18"/>
                    <a:pt x="93" y="341"/>
                  </a:cubicBezTo>
                  <a:cubicBezTo>
                    <a:pt x="645" y="470"/>
                    <a:pt x="351" y="401"/>
                    <a:pt x="1041" y="560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5" name="Line 9"/>
            <p:cNvSpPr>
              <a:spLocks noChangeShapeType="1"/>
            </p:cNvSpPr>
            <p:nvPr/>
          </p:nvSpPr>
          <p:spPr bwMode="auto">
            <a:xfrm flipV="1">
              <a:off x="4304955" y="3534024"/>
              <a:ext cx="3033712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6" name="Line 10"/>
            <p:cNvSpPr>
              <a:spLocks noChangeShapeType="1"/>
            </p:cNvSpPr>
            <p:nvPr/>
          </p:nvSpPr>
          <p:spPr bwMode="auto">
            <a:xfrm flipV="1">
              <a:off x="4312892" y="2374709"/>
              <a:ext cx="0" cy="11599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6" name="Object 11"/>
            <p:cNvGraphicFramePr>
              <a:graphicFrameLocks noChangeAspect="1"/>
            </p:cNvGraphicFramePr>
            <p:nvPr/>
          </p:nvGraphicFramePr>
          <p:xfrm>
            <a:off x="7485035" y="3383846"/>
            <a:ext cx="296325" cy="350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4" imgW="139579" imgH="164957" progId="Equation.DSMT4">
                    <p:embed/>
                  </p:oleObj>
                </mc:Choice>
                <mc:Fallback>
                  <p:oleObj name="Equation" r:id="rId4" imgW="139579" imgH="164957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5035" y="3383846"/>
                          <a:ext cx="296325" cy="350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9383627"/>
                </p:ext>
              </p:extLst>
            </p:nvPr>
          </p:nvGraphicFramePr>
          <p:xfrm>
            <a:off x="3773663" y="1807653"/>
            <a:ext cx="979290" cy="435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6" imgW="457002" imgH="203112" progId="Equation.DSMT4">
                    <p:embed/>
                  </p:oleObj>
                </mc:Choice>
                <mc:Fallback>
                  <p:oleObj name="Equation" r:id="rId6" imgW="457002" imgH="203112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3663" y="1807653"/>
                          <a:ext cx="979290" cy="435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8" name="Object 13"/>
            <p:cNvGraphicFramePr>
              <a:graphicFrameLocks noChangeAspect="1"/>
            </p:cNvGraphicFramePr>
            <p:nvPr/>
          </p:nvGraphicFramePr>
          <p:xfrm>
            <a:off x="4290880" y="5430778"/>
            <a:ext cx="334962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0880" y="5430778"/>
                          <a:ext cx="334962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 flipH="1">
              <a:off x="2059756" y="3540374"/>
              <a:ext cx="2246312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552975" name="Freeform 15"/>
            <p:cNvSpPr>
              <a:spLocks/>
            </p:cNvSpPr>
            <p:nvPr/>
          </p:nvSpPr>
          <p:spPr bwMode="auto">
            <a:xfrm>
              <a:off x="1918942" y="3046661"/>
              <a:ext cx="3727450" cy="2143125"/>
            </a:xfrm>
            <a:custGeom>
              <a:avLst/>
              <a:gdLst/>
              <a:ahLst/>
              <a:cxnLst>
                <a:cxn ang="0">
                  <a:pos x="0" y="729"/>
                </a:cxn>
                <a:cxn ang="0">
                  <a:pos x="443" y="0"/>
                </a:cxn>
                <a:cxn ang="0">
                  <a:pos x="2348" y="513"/>
                </a:cxn>
                <a:cxn ang="0">
                  <a:pos x="1859" y="1350"/>
                </a:cxn>
                <a:cxn ang="0">
                  <a:pos x="0" y="729"/>
                </a:cxn>
              </a:cxnLst>
              <a:rect l="0" t="0" r="r" b="b"/>
              <a:pathLst>
                <a:path w="2348" h="1350">
                  <a:moveTo>
                    <a:pt x="0" y="729"/>
                  </a:moveTo>
                  <a:cubicBezTo>
                    <a:pt x="14" y="318"/>
                    <a:pt x="134" y="102"/>
                    <a:pt x="443" y="0"/>
                  </a:cubicBezTo>
                  <a:cubicBezTo>
                    <a:pt x="1025" y="381"/>
                    <a:pt x="1604" y="447"/>
                    <a:pt x="2348" y="513"/>
                  </a:cubicBezTo>
                  <a:cubicBezTo>
                    <a:pt x="2018" y="645"/>
                    <a:pt x="1899" y="1015"/>
                    <a:pt x="1859" y="1350"/>
                  </a:cubicBezTo>
                  <a:cubicBezTo>
                    <a:pt x="1472" y="1224"/>
                    <a:pt x="313" y="843"/>
                    <a:pt x="0" y="72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9" name="Freeform 16"/>
            <p:cNvSpPr>
              <a:spLocks/>
            </p:cNvSpPr>
            <p:nvPr/>
          </p:nvSpPr>
          <p:spPr bwMode="auto">
            <a:xfrm>
              <a:off x="4854230" y="3807074"/>
              <a:ext cx="1554162" cy="1362075"/>
            </a:xfrm>
            <a:custGeom>
              <a:avLst/>
              <a:gdLst>
                <a:gd name="T0" fmla="*/ 0 w 979"/>
                <a:gd name="T1" fmla="*/ 1355725 h 858"/>
                <a:gd name="T2" fmla="*/ 722312 w 979"/>
                <a:gd name="T3" fmla="*/ 79375 h 858"/>
                <a:gd name="T4" fmla="*/ 1554162 w 979"/>
                <a:gd name="T5" fmla="*/ 862013 h 858"/>
                <a:gd name="T6" fmla="*/ 0 60000 65536"/>
                <a:gd name="T7" fmla="*/ 0 60000 65536"/>
                <a:gd name="T8" fmla="*/ 0 60000 65536"/>
                <a:gd name="T9" fmla="*/ 0 w 979"/>
                <a:gd name="T10" fmla="*/ 0 h 858"/>
                <a:gd name="T11" fmla="*/ 979 w 979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9" h="858">
                  <a:moveTo>
                    <a:pt x="0" y="854"/>
                  </a:moveTo>
                  <a:cubicBezTo>
                    <a:pt x="22" y="858"/>
                    <a:pt x="99" y="185"/>
                    <a:pt x="455" y="50"/>
                  </a:cubicBezTo>
                  <a:cubicBezTo>
                    <a:pt x="711" y="0"/>
                    <a:pt x="872" y="344"/>
                    <a:pt x="979" y="543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0" name="Freeform 17"/>
            <p:cNvSpPr>
              <a:spLocks/>
            </p:cNvSpPr>
            <p:nvPr/>
          </p:nvSpPr>
          <p:spPr bwMode="auto">
            <a:xfrm>
              <a:off x="1906016" y="2541383"/>
              <a:ext cx="4967287" cy="1447800"/>
            </a:xfrm>
            <a:custGeom>
              <a:avLst/>
              <a:gdLst>
                <a:gd name="T0" fmla="*/ 0 w 3129"/>
                <a:gd name="T1" fmla="*/ 0 h 912"/>
                <a:gd name="T2" fmla="*/ 2246312 w 3129"/>
                <a:gd name="T3" fmla="*/ 1141413 h 912"/>
                <a:gd name="T4" fmla="*/ 4967287 w 3129"/>
                <a:gd name="T5" fmla="*/ 1208088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1" name="Freeform 18"/>
            <p:cNvSpPr>
              <a:spLocks/>
            </p:cNvSpPr>
            <p:nvPr/>
          </p:nvSpPr>
          <p:spPr bwMode="auto">
            <a:xfrm>
              <a:off x="1896717" y="3062536"/>
              <a:ext cx="720725" cy="1123950"/>
            </a:xfrm>
            <a:custGeom>
              <a:avLst/>
              <a:gdLst>
                <a:gd name="T0" fmla="*/ 0 w 425"/>
                <a:gd name="T1" fmla="*/ 1117472 h 694"/>
                <a:gd name="T2" fmla="*/ 720725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5" h="694">
                  <a:moveTo>
                    <a:pt x="0" y="690"/>
                  </a:moveTo>
                  <a:cubicBezTo>
                    <a:pt x="23" y="694"/>
                    <a:pt x="48" y="57"/>
                    <a:pt x="4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Freeform 20"/>
            <p:cNvSpPr>
              <a:spLocks/>
            </p:cNvSpPr>
            <p:nvPr/>
          </p:nvSpPr>
          <p:spPr bwMode="auto">
            <a:xfrm>
              <a:off x="3005270" y="3729168"/>
              <a:ext cx="1287189" cy="785481"/>
            </a:xfrm>
            <a:custGeom>
              <a:avLst/>
              <a:gdLst>
                <a:gd name="T0" fmla="*/ 0 w 440"/>
                <a:gd name="T1" fmla="*/ 1039694 h 642"/>
                <a:gd name="T2" fmla="*/ 736600 w 440"/>
                <a:gd name="T3" fmla="*/ 0 h 642"/>
                <a:gd name="T4" fmla="*/ 0 60000 65536"/>
                <a:gd name="T5" fmla="*/ 0 60000 65536"/>
                <a:gd name="T6" fmla="*/ 0 w 440"/>
                <a:gd name="T7" fmla="*/ 0 h 642"/>
                <a:gd name="T8" fmla="*/ 440 w 440"/>
                <a:gd name="T9" fmla="*/ 642 h 642"/>
                <a:gd name="connsiteX0" fmla="*/ 0 w 10000"/>
                <a:gd name="connsiteY0" fmla="*/ 9816 h 9863"/>
                <a:gd name="connsiteX1" fmla="*/ 10000 w 10000"/>
                <a:gd name="connsiteY1" fmla="*/ 0 h 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9863">
                  <a:moveTo>
                    <a:pt x="0" y="9816"/>
                  </a:moveTo>
                  <a:cubicBezTo>
                    <a:pt x="477" y="9863"/>
                    <a:pt x="2182" y="1667"/>
                    <a:pt x="10000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3" name="Line 21"/>
            <p:cNvSpPr>
              <a:spLocks noChangeShapeType="1"/>
            </p:cNvSpPr>
            <p:nvPr/>
          </p:nvSpPr>
          <p:spPr bwMode="auto">
            <a:xfrm>
              <a:off x="4292255" y="3716586"/>
              <a:ext cx="22225" cy="16271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9" name="Object 23"/>
            <p:cNvGraphicFramePr>
              <a:graphicFrameLocks noChangeAspect="1"/>
            </p:cNvGraphicFramePr>
            <p:nvPr/>
          </p:nvGraphicFramePr>
          <p:xfrm>
            <a:off x="1686851" y="5039926"/>
            <a:ext cx="246496" cy="271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6851" y="5039926"/>
                          <a:ext cx="246496" cy="2711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7" name="Straight Arrow Connector 26"/>
            <p:cNvCxnSpPr/>
            <p:nvPr/>
          </p:nvCxnSpPr>
          <p:spPr bwMode="auto">
            <a:xfrm flipV="1">
              <a:off x="3277025" y="3935520"/>
              <a:ext cx="291917" cy="25434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671248" y="5493640"/>
              <a:ext cx="294193" cy="882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4353636" y="5127425"/>
              <a:ext cx="241877" cy="1815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6392" name="Freeform 25"/>
            <p:cNvSpPr>
              <a:spLocks/>
            </p:cNvSpPr>
            <p:nvPr/>
          </p:nvSpPr>
          <p:spPr bwMode="auto">
            <a:xfrm>
              <a:off x="3057100" y="5131559"/>
              <a:ext cx="1542196" cy="559558"/>
            </a:xfrm>
            <a:custGeom>
              <a:avLst/>
              <a:gdLst>
                <a:gd name="T0" fmla="*/ 0 w 2233"/>
                <a:gd name="T1" fmla="*/ 1997075 h 1258"/>
                <a:gd name="T2" fmla="*/ 1009040 w 2233"/>
                <a:gd name="T3" fmla="*/ 958850 h 1258"/>
                <a:gd name="T4" fmla="*/ 1920875 w 2233"/>
                <a:gd name="T5" fmla="*/ 0 h 1258"/>
                <a:gd name="T6" fmla="*/ 0 60000 65536"/>
                <a:gd name="T7" fmla="*/ 0 60000 65536"/>
                <a:gd name="T8" fmla="*/ 0 60000 65536"/>
                <a:gd name="T9" fmla="*/ 0 w 2233"/>
                <a:gd name="T10" fmla="*/ 0 h 1258"/>
                <a:gd name="T11" fmla="*/ 2233 w 2233"/>
                <a:gd name="T12" fmla="*/ 1258 h 1258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1350"/>
                <a:gd name="connsiteY0" fmla="*/ 8975 h 8975"/>
                <a:gd name="connsiteX1" fmla="*/ 6603 w 11350"/>
                <a:gd name="connsiteY1" fmla="*/ 5074 h 8975"/>
                <a:gd name="connsiteX2" fmla="*/ 11350 w 11350"/>
                <a:gd name="connsiteY2" fmla="*/ 0 h 8975"/>
                <a:gd name="connsiteX0" fmla="*/ 0 w 10000"/>
                <a:gd name="connsiteY0" fmla="*/ 10000 h 10000"/>
                <a:gd name="connsiteX1" fmla="*/ 5818 w 10000"/>
                <a:gd name="connsiteY1" fmla="*/ 5653 h 10000"/>
                <a:gd name="connsiteX2" fmla="*/ 10000 w 10000"/>
                <a:gd name="connsiteY2" fmla="*/ 0 h 10000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0 w 12441"/>
                <a:gd name="connsiteY0" fmla="*/ 6878 h 8238"/>
                <a:gd name="connsiteX1" fmla="*/ 2146 w 12441"/>
                <a:gd name="connsiteY1" fmla="*/ 7514 h 8238"/>
                <a:gd name="connsiteX2" fmla="*/ 8259 w 12441"/>
                <a:gd name="connsiteY2" fmla="*/ 5653 h 8238"/>
                <a:gd name="connsiteX3" fmla="*/ 12441 w 12441"/>
                <a:gd name="connsiteY3" fmla="*/ 0 h 8238"/>
                <a:gd name="connsiteX0" fmla="*/ 0 w 10000"/>
                <a:gd name="connsiteY0" fmla="*/ 8349 h 10000"/>
                <a:gd name="connsiteX1" fmla="*/ 2077 w 10000"/>
                <a:gd name="connsiteY1" fmla="*/ 9121 h 10000"/>
                <a:gd name="connsiteX2" fmla="*/ 6639 w 10000"/>
                <a:gd name="connsiteY2" fmla="*/ 6862 h 10000"/>
                <a:gd name="connsiteX3" fmla="*/ 10000 w 10000"/>
                <a:gd name="connsiteY3" fmla="*/ 0 h 10000"/>
                <a:gd name="connsiteX0" fmla="*/ 0 w 7923"/>
                <a:gd name="connsiteY0" fmla="*/ 9121 h 9352"/>
                <a:gd name="connsiteX1" fmla="*/ 4562 w 7923"/>
                <a:gd name="connsiteY1" fmla="*/ 6862 h 9352"/>
                <a:gd name="connsiteX2" fmla="*/ 7923 w 7923"/>
                <a:gd name="connsiteY2" fmla="*/ 0 h 9352"/>
                <a:gd name="connsiteX0" fmla="*/ 0 w 10702"/>
                <a:gd name="connsiteY0" fmla="*/ 10981 h 11228"/>
                <a:gd name="connsiteX1" fmla="*/ 5758 w 10702"/>
                <a:gd name="connsiteY1" fmla="*/ 8565 h 11228"/>
                <a:gd name="connsiteX2" fmla="*/ 10000 w 10702"/>
                <a:gd name="connsiteY2" fmla="*/ 1228 h 11228"/>
                <a:gd name="connsiteX3" fmla="*/ 9971 w 10702"/>
                <a:gd name="connsiteY3" fmla="*/ 1196 h 11228"/>
                <a:gd name="connsiteX0" fmla="*/ 0 w 10000"/>
                <a:gd name="connsiteY0" fmla="*/ 9753 h 10000"/>
                <a:gd name="connsiteX1" fmla="*/ 5758 w 10000"/>
                <a:gd name="connsiteY1" fmla="*/ 7337 h 10000"/>
                <a:gd name="connsiteX2" fmla="*/ 10000 w 10000"/>
                <a:gd name="connsiteY2" fmla="*/ 0 h 10000"/>
                <a:gd name="connsiteX0" fmla="*/ 0 w 5758"/>
                <a:gd name="connsiteY0" fmla="*/ 2416 h 2663"/>
                <a:gd name="connsiteX1" fmla="*/ 5758 w 5758"/>
                <a:gd name="connsiteY1" fmla="*/ 0 h 2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58" h="2663">
                  <a:moveTo>
                    <a:pt x="0" y="2416"/>
                  </a:moveTo>
                  <a:cubicBezTo>
                    <a:pt x="1682" y="2663"/>
                    <a:pt x="4092" y="1626"/>
                    <a:pt x="5758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6405" name="Oval 22"/>
            <p:cNvSpPr>
              <a:spLocks noChangeArrowheads="1"/>
            </p:cNvSpPr>
            <p:nvPr/>
          </p:nvSpPr>
          <p:spPr bwMode="auto">
            <a:xfrm>
              <a:off x="4240505" y="5254874"/>
              <a:ext cx="144462" cy="14446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4599297" y="4332986"/>
              <a:ext cx="677256" cy="784925"/>
            </a:xfrm>
            <a:custGeom>
              <a:avLst/>
              <a:gdLst>
                <a:gd name="T0" fmla="*/ 0 w 2233"/>
                <a:gd name="T1" fmla="*/ 1997075 h 1258"/>
                <a:gd name="T2" fmla="*/ 1009040 w 2233"/>
                <a:gd name="T3" fmla="*/ 958850 h 1258"/>
                <a:gd name="T4" fmla="*/ 1920875 w 2233"/>
                <a:gd name="T5" fmla="*/ 0 h 1258"/>
                <a:gd name="T6" fmla="*/ 0 60000 65536"/>
                <a:gd name="T7" fmla="*/ 0 60000 65536"/>
                <a:gd name="T8" fmla="*/ 0 60000 65536"/>
                <a:gd name="T9" fmla="*/ 0 w 2233"/>
                <a:gd name="T10" fmla="*/ 0 h 1258"/>
                <a:gd name="T11" fmla="*/ 2233 w 2233"/>
                <a:gd name="T12" fmla="*/ 1258 h 1258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1350"/>
                <a:gd name="connsiteY0" fmla="*/ 8975 h 8975"/>
                <a:gd name="connsiteX1" fmla="*/ 6603 w 11350"/>
                <a:gd name="connsiteY1" fmla="*/ 5074 h 8975"/>
                <a:gd name="connsiteX2" fmla="*/ 11350 w 11350"/>
                <a:gd name="connsiteY2" fmla="*/ 0 h 8975"/>
                <a:gd name="connsiteX0" fmla="*/ 0 w 10000"/>
                <a:gd name="connsiteY0" fmla="*/ 10000 h 10000"/>
                <a:gd name="connsiteX1" fmla="*/ 5818 w 10000"/>
                <a:gd name="connsiteY1" fmla="*/ 5653 h 10000"/>
                <a:gd name="connsiteX2" fmla="*/ 10000 w 10000"/>
                <a:gd name="connsiteY2" fmla="*/ 0 h 10000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0 w 12441"/>
                <a:gd name="connsiteY0" fmla="*/ 6878 h 8238"/>
                <a:gd name="connsiteX1" fmla="*/ 2146 w 12441"/>
                <a:gd name="connsiteY1" fmla="*/ 7514 h 8238"/>
                <a:gd name="connsiteX2" fmla="*/ 8259 w 12441"/>
                <a:gd name="connsiteY2" fmla="*/ 5653 h 8238"/>
                <a:gd name="connsiteX3" fmla="*/ 12441 w 12441"/>
                <a:gd name="connsiteY3" fmla="*/ 0 h 8238"/>
                <a:gd name="connsiteX0" fmla="*/ 0 w 10000"/>
                <a:gd name="connsiteY0" fmla="*/ 8349 h 10000"/>
                <a:gd name="connsiteX1" fmla="*/ 2077 w 10000"/>
                <a:gd name="connsiteY1" fmla="*/ 9121 h 10000"/>
                <a:gd name="connsiteX2" fmla="*/ 6639 w 10000"/>
                <a:gd name="connsiteY2" fmla="*/ 6862 h 10000"/>
                <a:gd name="connsiteX3" fmla="*/ 10000 w 10000"/>
                <a:gd name="connsiteY3" fmla="*/ 0 h 10000"/>
                <a:gd name="connsiteX0" fmla="*/ 0 w 7923"/>
                <a:gd name="connsiteY0" fmla="*/ 9121 h 9352"/>
                <a:gd name="connsiteX1" fmla="*/ 4562 w 7923"/>
                <a:gd name="connsiteY1" fmla="*/ 6862 h 9352"/>
                <a:gd name="connsiteX2" fmla="*/ 7923 w 7923"/>
                <a:gd name="connsiteY2" fmla="*/ 0 h 9352"/>
                <a:gd name="connsiteX0" fmla="*/ 0 w 4242"/>
                <a:gd name="connsiteY0" fmla="*/ 7337 h 7337"/>
                <a:gd name="connsiteX1" fmla="*/ 4242 w 4242"/>
                <a:gd name="connsiteY1" fmla="*/ 0 h 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42" h="7337">
                  <a:moveTo>
                    <a:pt x="0" y="7337"/>
                  </a:moveTo>
                  <a:cubicBezTo>
                    <a:pt x="1666" y="5712"/>
                    <a:pt x="1421" y="2041"/>
                    <a:pt x="4242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>
              <a:off x="3038937" y="4524079"/>
              <a:ext cx="15194" cy="1112447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79558" name="Object 13"/>
            <p:cNvGraphicFramePr>
              <a:graphicFrameLocks noChangeAspect="1"/>
            </p:cNvGraphicFramePr>
            <p:nvPr/>
          </p:nvGraphicFramePr>
          <p:xfrm>
            <a:off x="3419831" y="5716115"/>
            <a:ext cx="307975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2" name="Equation" r:id="rId12" imgW="152202" imgH="177569" progId="Equation.DSMT4">
                    <p:embed/>
                  </p:oleObj>
                </mc:Choice>
                <mc:Fallback>
                  <p:oleObj name="Equation" r:id="rId12" imgW="152202" imgH="177569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9831" y="5716115"/>
                          <a:ext cx="307975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Arc 33"/>
            <p:cNvSpPr/>
            <p:nvPr/>
          </p:nvSpPr>
          <p:spPr bwMode="auto">
            <a:xfrm>
              <a:off x="3439891" y="3744685"/>
              <a:ext cx="1709062" cy="653144"/>
            </a:xfrm>
            <a:prstGeom prst="arc">
              <a:avLst>
                <a:gd name="adj1" fmla="val 16200000"/>
                <a:gd name="adj2" fmla="val 21448436"/>
              </a:avLst>
            </a:prstGeom>
            <a:noFill/>
            <a:ln w="28575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EB266E-9A4D-F045-D52A-E1DB102E0580}"/>
              </a:ext>
            </a:extLst>
          </p:cNvPr>
          <p:cNvSpPr txBox="1"/>
          <p:nvPr/>
        </p:nvSpPr>
        <p:spPr>
          <a:xfrm>
            <a:off x="393469" y="5819318"/>
            <a:ext cx="8320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 </a:t>
            </a:r>
            <a:r>
              <a:rPr lang="en-US" sz="2000" b="0" u="sng" dirty="0">
                <a:solidFill>
                  <a:schemeClr val="bg1"/>
                </a:solidFill>
              </a:rPr>
              <a:t>steepest-descent</a:t>
            </a:r>
            <a:r>
              <a:rPr lang="en-US" sz="2000" b="0" dirty="0">
                <a:solidFill>
                  <a:schemeClr val="bg1"/>
                </a:solidFill>
              </a:rPr>
              <a:t> path (SDP) is the one for which we descend the fastest on the saddle.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F34F6F-B9C5-0569-CE7E-7E74C69BC766}"/>
              </a:ext>
            </a:extLst>
          </p:cNvPr>
          <p:cNvGrpSpPr/>
          <p:nvPr/>
        </p:nvGrpSpPr>
        <p:grpSpPr>
          <a:xfrm>
            <a:off x="1330081" y="957297"/>
            <a:ext cx="6060414" cy="3981199"/>
            <a:chOff x="1330081" y="957297"/>
            <a:chExt cx="6060414" cy="3981199"/>
          </a:xfrm>
        </p:grpSpPr>
        <p:sp>
          <p:nvSpPr>
            <p:cNvPr id="7177" name="Freeform 30"/>
            <p:cNvSpPr>
              <a:spLocks/>
            </p:cNvSpPr>
            <p:nvPr/>
          </p:nvSpPr>
          <p:spPr bwMode="auto">
            <a:xfrm>
              <a:off x="4246443" y="3099447"/>
              <a:ext cx="1427307" cy="1080881"/>
            </a:xfrm>
            <a:custGeom>
              <a:avLst/>
              <a:gdLst>
                <a:gd name="T0" fmla="*/ 1041 w 1041"/>
                <a:gd name="T1" fmla="*/ 560 h 560"/>
                <a:gd name="T2" fmla="*/ 465 w 1041"/>
                <a:gd name="T3" fmla="*/ 67 h 560"/>
                <a:gd name="T4" fmla="*/ 0 w 1041"/>
                <a:gd name="T5" fmla="*/ 35 h 560"/>
                <a:gd name="T6" fmla="*/ 93 w 1041"/>
                <a:gd name="T7" fmla="*/ 341 h 560"/>
                <a:gd name="T8" fmla="*/ 1041 w 1041"/>
                <a:gd name="T9" fmla="*/ 56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  <a:gd name="connsiteX0" fmla="*/ 9107 w 9107"/>
                <a:gd name="connsiteY0" fmla="*/ 10000 h 10000"/>
                <a:gd name="connsiteX1" fmla="*/ 3574 w 9107"/>
                <a:gd name="connsiteY1" fmla="*/ 1196 h 10000"/>
                <a:gd name="connsiteX2" fmla="*/ 685 w 9107"/>
                <a:gd name="connsiteY2" fmla="*/ 1724 h 10000"/>
                <a:gd name="connsiteX3" fmla="*/ 0 w 9107"/>
                <a:gd name="connsiteY3" fmla="*/ 6089 h 10000"/>
                <a:gd name="connsiteX4" fmla="*/ 9107 w 9107"/>
                <a:gd name="connsiteY4" fmla="*/ 10000 h 10000"/>
                <a:gd name="connsiteX0" fmla="*/ 11013 w 11013"/>
                <a:gd name="connsiteY0" fmla="*/ 10000 h 10000"/>
                <a:gd name="connsiteX1" fmla="*/ 4937 w 11013"/>
                <a:gd name="connsiteY1" fmla="*/ 1196 h 10000"/>
                <a:gd name="connsiteX2" fmla="*/ 1013 w 11013"/>
                <a:gd name="connsiteY2" fmla="*/ 6089 h 10000"/>
                <a:gd name="connsiteX3" fmla="*/ 11013 w 11013"/>
                <a:gd name="connsiteY3" fmla="*/ 10000 h 10000"/>
                <a:gd name="connsiteX0" fmla="*/ 11573 w 11573"/>
                <a:gd name="connsiteY0" fmla="*/ 10000 h 10000"/>
                <a:gd name="connsiteX1" fmla="*/ 5497 w 11573"/>
                <a:gd name="connsiteY1" fmla="*/ 1196 h 10000"/>
                <a:gd name="connsiteX2" fmla="*/ 3196 w 11573"/>
                <a:gd name="connsiteY2" fmla="*/ 2309 h 10000"/>
                <a:gd name="connsiteX3" fmla="*/ 1573 w 11573"/>
                <a:gd name="connsiteY3" fmla="*/ 6089 h 10000"/>
                <a:gd name="connsiteX4" fmla="*/ 11573 w 11573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3" h="10000">
                  <a:moveTo>
                    <a:pt x="11573" y="10000"/>
                  </a:moveTo>
                  <a:cubicBezTo>
                    <a:pt x="9516" y="982"/>
                    <a:pt x="6194" y="0"/>
                    <a:pt x="5497" y="1196"/>
                  </a:cubicBezTo>
                  <a:cubicBezTo>
                    <a:pt x="3924" y="152"/>
                    <a:pt x="3850" y="1494"/>
                    <a:pt x="3196" y="2309"/>
                  </a:cubicBezTo>
                  <a:cubicBezTo>
                    <a:pt x="2542" y="3124"/>
                    <a:pt x="0" y="5045"/>
                    <a:pt x="1573" y="6089"/>
                  </a:cubicBezTo>
                  <a:lnTo>
                    <a:pt x="11573" y="10000"/>
                  </a:ln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Line 31"/>
            <p:cNvSpPr>
              <a:spLocks noChangeShapeType="1"/>
            </p:cNvSpPr>
            <p:nvPr/>
          </p:nvSpPr>
          <p:spPr bwMode="auto">
            <a:xfrm>
              <a:off x="3888470" y="2827222"/>
              <a:ext cx="3074742" cy="45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9" name="Line 32"/>
            <p:cNvSpPr>
              <a:spLocks noChangeShapeType="1"/>
            </p:cNvSpPr>
            <p:nvPr/>
          </p:nvSpPr>
          <p:spPr bwMode="auto">
            <a:xfrm flipV="1">
              <a:off x="3896408" y="1430448"/>
              <a:ext cx="2969" cy="13975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0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5988157"/>
                </p:ext>
              </p:extLst>
            </p:nvPr>
          </p:nvGraphicFramePr>
          <p:xfrm>
            <a:off x="7058708" y="2654185"/>
            <a:ext cx="331787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139579" imgH="164957" progId="Equation.DSMT4">
                    <p:embed/>
                  </p:oleObj>
                </mc:Choice>
                <mc:Fallback>
                  <p:oleObj name="Equation" r:id="rId4" imgW="139579" imgH="164957" progId="Equation.DSMT4">
                    <p:embed/>
                    <p:pic>
                      <p:nvPicPr>
                        <p:cNvPr id="717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8708" y="2654185"/>
                          <a:ext cx="331787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4961573"/>
                </p:ext>
              </p:extLst>
            </p:nvPr>
          </p:nvGraphicFramePr>
          <p:xfrm>
            <a:off x="3402757" y="957297"/>
            <a:ext cx="992599" cy="4411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6" imgW="457002" imgH="203112" progId="Equation.DSMT4">
                    <p:embed/>
                  </p:oleObj>
                </mc:Choice>
                <mc:Fallback>
                  <p:oleObj name="Equation" r:id="rId6" imgW="457002" imgH="203112" progId="Equation.DSMT4">
                    <p:embed/>
                    <p:pic>
                      <p:nvPicPr>
                        <p:cNvPr id="7171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2757" y="957297"/>
                          <a:ext cx="992599" cy="4411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4805460"/>
                </p:ext>
              </p:extLst>
            </p:nvPr>
          </p:nvGraphicFramePr>
          <p:xfrm>
            <a:off x="3537634" y="4175010"/>
            <a:ext cx="334962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7172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7634" y="4175010"/>
                          <a:ext cx="334962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0" name="Line 36"/>
            <p:cNvSpPr>
              <a:spLocks noChangeShapeType="1"/>
            </p:cNvSpPr>
            <p:nvPr/>
          </p:nvSpPr>
          <p:spPr bwMode="auto">
            <a:xfrm flipH="1">
              <a:off x="1743017" y="2831985"/>
              <a:ext cx="2153392" cy="14314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1429" name="Freeform 37"/>
            <p:cNvSpPr>
              <a:spLocks/>
            </p:cNvSpPr>
            <p:nvPr/>
          </p:nvSpPr>
          <p:spPr bwMode="auto">
            <a:xfrm>
              <a:off x="1502458" y="2339654"/>
              <a:ext cx="3553883" cy="2141744"/>
            </a:xfrm>
            <a:custGeom>
              <a:avLst/>
              <a:gdLst>
                <a:gd name="connsiteX0" fmla="*/ 0 w 9807"/>
                <a:gd name="connsiteY0" fmla="*/ 5400 h 10000"/>
                <a:gd name="connsiteX1" fmla="*/ 1887 w 9807"/>
                <a:gd name="connsiteY1" fmla="*/ 0 h 10000"/>
                <a:gd name="connsiteX2" fmla="*/ 9807 w 9807"/>
                <a:gd name="connsiteY2" fmla="*/ 3689 h 10000"/>
                <a:gd name="connsiteX3" fmla="*/ 7917 w 9807"/>
                <a:gd name="connsiteY3" fmla="*/ 10000 h 10000"/>
                <a:gd name="connsiteX4" fmla="*/ 0 w 9807"/>
                <a:gd name="connsiteY4" fmla="*/ 5400 h 10000"/>
                <a:gd name="connsiteX0" fmla="*/ 0 w 9638"/>
                <a:gd name="connsiteY0" fmla="*/ 5400 h 10000"/>
                <a:gd name="connsiteX1" fmla="*/ 1924 w 9638"/>
                <a:gd name="connsiteY1" fmla="*/ 0 h 10000"/>
                <a:gd name="connsiteX2" fmla="*/ 9638 w 9638"/>
                <a:gd name="connsiteY2" fmla="*/ 4077 h 10000"/>
                <a:gd name="connsiteX3" fmla="*/ 8073 w 9638"/>
                <a:gd name="connsiteY3" fmla="*/ 10000 h 10000"/>
                <a:gd name="connsiteX4" fmla="*/ 0 w 9638"/>
                <a:gd name="connsiteY4" fmla="*/ 5400 h 10000"/>
                <a:gd name="connsiteX0" fmla="*/ 0 w 10239"/>
                <a:gd name="connsiteY0" fmla="*/ 5400 h 10000"/>
                <a:gd name="connsiteX1" fmla="*/ 1996 w 10239"/>
                <a:gd name="connsiteY1" fmla="*/ 0 h 10000"/>
                <a:gd name="connsiteX2" fmla="*/ 10239 w 10239"/>
                <a:gd name="connsiteY2" fmla="*/ 4022 h 10000"/>
                <a:gd name="connsiteX3" fmla="*/ 8376 w 10239"/>
                <a:gd name="connsiteY3" fmla="*/ 10000 h 10000"/>
                <a:gd name="connsiteX4" fmla="*/ 0 w 10239"/>
                <a:gd name="connsiteY4" fmla="*/ 5400 h 10000"/>
                <a:gd name="connsiteX0" fmla="*/ 0 w 10069"/>
                <a:gd name="connsiteY0" fmla="*/ 5400 h 10000"/>
                <a:gd name="connsiteX1" fmla="*/ 1996 w 10069"/>
                <a:gd name="connsiteY1" fmla="*/ 0 h 10000"/>
                <a:gd name="connsiteX2" fmla="*/ 10069 w 10069"/>
                <a:gd name="connsiteY2" fmla="*/ 4077 h 10000"/>
                <a:gd name="connsiteX3" fmla="*/ 8376 w 10069"/>
                <a:gd name="connsiteY3" fmla="*/ 10000 h 10000"/>
                <a:gd name="connsiteX4" fmla="*/ 0 w 10069"/>
                <a:gd name="connsiteY4" fmla="*/ 5400 h 10000"/>
                <a:gd name="connsiteX0" fmla="*/ 0 w 10205"/>
                <a:gd name="connsiteY0" fmla="*/ 5400 h 10000"/>
                <a:gd name="connsiteX1" fmla="*/ 1996 w 10205"/>
                <a:gd name="connsiteY1" fmla="*/ 0 h 10000"/>
                <a:gd name="connsiteX2" fmla="*/ 10205 w 10205"/>
                <a:gd name="connsiteY2" fmla="*/ 3911 h 10000"/>
                <a:gd name="connsiteX3" fmla="*/ 8376 w 10205"/>
                <a:gd name="connsiteY3" fmla="*/ 10000 h 10000"/>
                <a:gd name="connsiteX4" fmla="*/ 0 w 10205"/>
                <a:gd name="connsiteY4" fmla="*/ 5400 h 10000"/>
                <a:gd name="connsiteX0" fmla="*/ 0 w 10205"/>
                <a:gd name="connsiteY0" fmla="*/ 5400 h 10000"/>
                <a:gd name="connsiteX1" fmla="*/ 1996 w 10205"/>
                <a:gd name="connsiteY1" fmla="*/ 0 h 10000"/>
                <a:gd name="connsiteX2" fmla="*/ 10205 w 10205"/>
                <a:gd name="connsiteY2" fmla="*/ 3911 h 10000"/>
                <a:gd name="connsiteX3" fmla="*/ 8376 w 10205"/>
                <a:gd name="connsiteY3" fmla="*/ 10000 h 10000"/>
                <a:gd name="connsiteX4" fmla="*/ 0 w 10205"/>
                <a:gd name="connsiteY4" fmla="*/ 54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" h="10000">
                  <a:moveTo>
                    <a:pt x="0" y="5400"/>
                  </a:moveTo>
                  <a:cubicBezTo>
                    <a:pt x="63" y="2356"/>
                    <a:pt x="604" y="756"/>
                    <a:pt x="1996" y="0"/>
                  </a:cubicBezTo>
                  <a:cubicBezTo>
                    <a:pt x="4618" y="2822"/>
                    <a:pt x="6853" y="3422"/>
                    <a:pt x="10205" y="3911"/>
                  </a:cubicBezTo>
                  <a:cubicBezTo>
                    <a:pt x="8820" y="4889"/>
                    <a:pt x="8557" y="7519"/>
                    <a:pt x="8376" y="10000"/>
                  </a:cubicBezTo>
                  <a:cubicBezTo>
                    <a:pt x="6632" y="9067"/>
                    <a:pt x="1410" y="6244"/>
                    <a:pt x="0" y="54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38"/>
            <p:cNvSpPr>
              <a:spLocks/>
            </p:cNvSpPr>
            <p:nvPr/>
          </p:nvSpPr>
          <p:spPr bwMode="auto">
            <a:xfrm>
              <a:off x="4401294" y="3135301"/>
              <a:ext cx="1272518" cy="1337336"/>
            </a:xfrm>
            <a:custGeom>
              <a:avLst/>
              <a:gdLst>
                <a:gd name="T0" fmla="*/ 0 w 995"/>
                <a:gd name="T1" fmla="*/ 854 h 858"/>
                <a:gd name="T2" fmla="*/ 455 w 995"/>
                <a:gd name="T3" fmla="*/ 50 h 858"/>
                <a:gd name="T4" fmla="*/ 995 w 995"/>
                <a:gd name="T5" fmla="*/ 548 h 858"/>
                <a:gd name="T6" fmla="*/ 0 60000 65536"/>
                <a:gd name="T7" fmla="*/ 0 60000 65536"/>
                <a:gd name="T8" fmla="*/ 0 60000 65536"/>
                <a:gd name="T9" fmla="*/ 0 w 995"/>
                <a:gd name="T10" fmla="*/ 0 h 858"/>
                <a:gd name="T11" fmla="*/ 995 w 995"/>
                <a:gd name="T12" fmla="*/ 858 h 858"/>
                <a:gd name="connsiteX0" fmla="*/ 0 w 11077"/>
                <a:gd name="connsiteY0" fmla="*/ 9953 h 10000"/>
                <a:gd name="connsiteX1" fmla="*/ 4573 w 11077"/>
                <a:gd name="connsiteY1" fmla="*/ 583 h 10000"/>
                <a:gd name="connsiteX2" fmla="*/ 11077 w 11077"/>
                <a:gd name="connsiteY2" fmla="*/ 8567 h 10000"/>
                <a:gd name="connsiteX0" fmla="*/ 0 w 10588"/>
                <a:gd name="connsiteY0" fmla="*/ 9953 h 10000"/>
                <a:gd name="connsiteX1" fmla="*/ 4573 w 10588"/>
                <a:gd name="connsiteY1" fmla="*/ 583 h 10000"/>
                <a:gd name="connsiteX2" fmla="*/ 10588 w 10588"/>
                <a:gd name="connsiteY2" fmla="*/ 7259 h 10000"/>
                <a:gd name="connsiteX0" fmla="*/ 0 w 10294"/>
                <a:gd name="connsiteY0" fmla="*/ 9953 h 10000"/>
                <a:gd name="connsiteX1" fmla="*/ 4573 w 10294"/>
                <a:gd name="connsiteY1" fmla="*/ 583 h 10000"/>
                <a:gd name="connsiteX2" fmla="*/ 10294 w 10294"/>
                <a:gd name="connsiteY2" fmla="*/ 7346 h 10000"/>
                <a:gd name="connsiteX0" fmla="*/ 0 w 10490"/>
                <a:gd name="connsiteY0" fmla="*/ 9953 h 10000"/>
                <a:gd name="connsiteX1" fmla="*/ 4573 w 10490"/>
                <a:gd name="connsiteY1" fmla="*/ 583 h 10000"/>
                <a:gd name="connsiteX2" fmla="*/ 10490 w 10490"/>
                <a:gd name="connsiteY2" fmla="*/ 752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90" h="10000">
                  <a:moveTo>
                    <a:pt x="0" y="9953"/>
                  </a:moveTo>
                  <a:cubicBezTo>
                    <a:pt x="221" y="10000"/>
                    <a:pt x="995" y="2156"/>
                    <a:pt x="4573" y="583"/>
                  </a:cubicBezTo>
                  <a:cubicBezTo>
                    <a:pt x="7146" y="0"/>
                    <a:pt x="9415" y="5201"/>
                    <a:pt x="10490" y="752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3" name="Freeform 39"/>
            <p:cNvSpPr>
              <a:spLocks/>
            </p:cNvSpPr>
            <p:nvPr/>
          </p:nvSpPr>
          <p:spPr bwMode="auto">
            <a:xfrm>
              <a:off x="1466697" y="1799357"/>
              <a:ext cx="5015057" cy="1495297"/>
            </a:xfrm>
            <a:custGeom>
              <a:avLst/>
              <a:gdLst>
                <a:gd name="T0" fmla="*/ 0 w 3129"/>
                <a:gd name="T1" fmla="*/ 0 h 912"/>
                <a:gd name="T2" fmla="*/ 1415 w 3129"/>
                <a:gd name="T3" fmla="*/ 719 h 912"/>
                <a:gd name="T4" fmla="*/ 3129 w 3129"/>
                <a:gd name="T5" fmla="*/ 761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  <a:gd name="connsiteX0" fmla="*/ 0 w 10024"/>
                <a:gd name="connsiteY0" fmla="*/ 0 h 9426"/>
                <a:gd name="connsiteX1" fmla="*/ 4522 w 10024"/>
                <a:gd name="connsiteY1" fmla="*/ 7884 h 9426"/>
                <a:gd name="connsiteX2" fmla="*/ 10024 w 10024"/>
                <a:gd name="connsiteY2" fmla="*/ 7770 h 9426"/>
                <a:gd name="connsiteX0" fmla="*/ 0 w 10000"/>
                <a:gd name="connsiteY0" fmla="*/ 0 h 10348"/>
                <a:gd name="connsiteX1" fmla="*/ 4511 w 10000"/>
                <a:gd name="connsiteY1" fmla="*/ 8364 h 10348"/>
                <a:gd name="connsiteX2" fmla="*/ 10000 w 10000"/>
                <a:gd name="connsiteY2" fmla="*/ 8591 h 10348"/>
                <a:gd name="connsiteX0" fmla="*/ 0 w 10048"/>
                <a:gd name="connsiteY0" fmla="*/ 0 h 10609"/>
                <a:gd name="connsiteX1" fmla="*/ 4511 w 10048"/>
                <a:gd name="connsiteY1" fmla="*/ 8364 h 10609"/>
                <a:gd name="connsiteX2" fmla="*/ 10048 w 10048"/>
                <a:gd name="connsiteY2" fmla="*/ 8852 h 10609"/>
                <a:gd name="connsiteX0" fmla="*/ 0 w 10048"/>
                <a:gd name="connsiteY0" fmla="*/ 0 h 10870"/>
                <a:gd name="connsiteX1" fmla="*/ 4511 w 10048"/>
                <a:gd name="connsiteY1" fmla="*/ 8625 h 10870"/>
                <a:gd name="connsiteX2" fmla="*/ 10048 w 10048"/>
                <a:gd name="connsiteY2" fmla="*/ 9113 h 10870"/>
                <a:gd name="connsiteX0" fmla="*/ 0 w 10072"/>
                <a:gd name="connsiteY0" fmla="*/ 0 h 10609"/>
                <a:gd name="connsiteX1" fmla="*/ 4535 w 10072"/>
                <a:gd name="connsiteY1" fmla="*/ 8364 h 10609"/>
                <a:gd name="connsiteX2" fmla="*/ 10072 w 10072"/>
                <a:gd name="connsiteY2" fmla="*/ 8852 h 10609"/>
                <a:gd name="connsiteX0" fmla="*/ 0 w 10072"/>
                <a:gd name="connsiteY0" fmla="*/ 0 h 10957"/>
                <a:gd name="connsiteX1" fmla="*/ 4535 w 10072"/>
                <a:gd name="connsiteY1" fmla="*/ 8712 h 10957"/>
                <a:gd name="connsiteX2" fmla="*/ 10072 w 10072"/>
                <a:gd name="connsiteY2" fmla="*/ 9200 h 10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72" h="10957">
                  <a:moveTo>
                    <a:pt x="0" y="0"/>
                  </a:moveTo>
                  <a:cubicBezTo>
                    <a:pt x="386" y="2071"/>
                    <a:pt x="2540" y="7142"/>
                    <a:pt x="4535" y="8712"/>
                  </a:cubicBezTo>
                  <a:cubicBezTo>
                    <a:pt x="6199" y="10189"/>
                    <a:pt x="8529" y="10957"/>
                    <a:pt x="10072" y="920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4" name="Freeform 40"/>
            <p:cNvSpPr>
              <a:spLocks/>
            </p:cNvSpPr>
            <p:nvPr/>
          </p:nvSpPr>
          <p:spPr bwMode="auto">
            <a:xfrm>
              <a:off x="1480235" y="2365980"/>
              <a:ext cx="696994" cy="1112118"/>
            </a:xfrm>
            <a:custGeom>
              <a:avLst/>
              <a:gdLst>
                <a:gd name="T0" fmla="*/ 0 w 425"/>
                <a:gd name="T1" fmla="*/ 704 h 694"/>
                <a:gd name="T2" fmla="*/ 454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  <a:gd name="connsiteX0" fmla="*/ 0 w 9341"/>
                <a:gd name="connsiteY0" fmla="*/ 9731 h 9789"/>
                <a:gd name="connsiteX1" fmla="*/ 9341 w 9341"/>
                <a:gd name="connsiteY1" fmla="*/ 0 h 9789"/>
                <a:gd name="connsiteX0" fmla="*/ 0 w 10353"/>
                <a:gd name="connsiteY0" fmla="*/ 10049 h 10108"/>
                <a:gd name="connsiteX1" fmla="*/ 10353 w 10353"/>
                <a:gd name="connsiteY1" fmla="*/ 0 h 1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353" h="10108">
                  <a:moveTo>
                    <a:pt x="0" y="10049"/>
                  </a:moveTo>
                  <a:cubicBezTo>
                    <a:pt x="579" y="10108"/>
                    <a:pt x="856" y="839"/>
                    <a:pt x="10353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5" name="Freeform 42"/>
            <p:cNvSpPr>
              <a:spLocks/>
            </p:cNvSpPr>
            <p:nvPr/>
          </p:nvSpPr>
          <p:spPr bwMode="auto">
            <a:xfrm>
              <a:off x="3192896" y="3023885"/>
              <a:ext cx="693737" cy="1066800"/>
            </a:xfrm>
            <a:custGeom>
              <a:avLst/>
              <a:gdLst>
                <a:gd name="T0" fmla="*/ 0 w 437"/>
                <a:gd name="T1" fmla="*/ 669 h 672"/>
                <a:gd name="T2" fmla="*/ 437 w 437"/>
                <a:gd name="T3" fmla="*/ 0 h 672"/>
                <a:gd name="T4" fmla="*/ 0 60000 65536"/>
                <a:gd name="T5" fmla="*/ 0 60000 65536"/>
                <a:gd name="T6" fmla="*/ 0 w 437"/>
                <a:gd name="T7" fmla="*/ 0 h 672"/>
                <a:gd name="T8" fmla="*/ 437 w 437"/>
                <a:gd name="T9" fmla="*/ 672 h 6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7" h="672">
                  <a:moveTo>
                    <a:pt x="0" y="669"/>
                  </a:moveTo>
                  <a:cubicBezTo>
                    <a:pt x="21" y="672"/>
                    <a:pt x="95" y="112"/>
                    <a:pt x="437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6" name="Line 43"/>
            <p:cNvSpPr>
              <a:spLocks noChangeShapeType="1"/>
            </p:cNvSpPr>
            <p:nvPr/>
          </p:nvSpPr>
          <p:spPr bwMode="auto">
            <a:xfrm>
              <a:off x="3898758" y="3021598"/>
              <a:ext cx="619" cy="8314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3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9905780"/>
                </p:ext>
              </p:extLst>
            </p:nvPr>
          </p:nvGraphicFramePr>
          <p:xfrm>
            <a:off x="1330081" y="4243870"/>
            <a:ext cx="301625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5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7173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0081" y="4243870"/>
                          <a:ext cx="301625" cy="331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8" name="Line 46"/>
            <p:cNvSpPr>
              <a:spLocks noChangeShapeType="1"/>
            </p:cNvSpPr>
            <p:nvPr/>
          </p:nvSpPr>
          <p:spPr bwMode="auto">
            <a:xfrm>
              <a:off x="3898883" y="3830253"/>
              <a:ext cx="1691740" cy="67070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6726220"/>
                </p:ext>
              </p:extLst>
            </p:nvPr>
          </p:nvGraphicFramePr>
          <p:xfrm>
            <a:off x="5874682" y="4288714"/>
            <a:ext cx="328509" cy="404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6" name="Equation" r:id="rId12" imgW="164957" imgH="203024" progId="Equation.DSMT4">
                    <p:embed/>
                  </p:oleObj>
                </mc:Choice>
                <mc:Fallback>
                  <p:oleObj name="Equation" r:id="rId12" imgW="164957" imgH="203024" progId="Equation.DSMT4">
                    <p:embed/>
                    <p:pic>
                      <p:nvPicPr>
                        <p:cNvPr id="7174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4682" y="4288714"/>
                          <a:ext cx="328509" cy="404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Line 46"/>
            <p:cNvSpPr>
              <a:spLocks noChangeShapeType="1"/>
            </p:cNvSpPr>
            <p:nvPr/>
          </p:nvSpPr>
          <p:spPr bwMode="auto">
            <a:xfrm flipH="1">
              <a:off x="2543859" y="3841139"/>
              <a:ext cx="1331764" cy="762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9307472"/>
                </p:ext>
              </p:extLst>
            </p:nvPr>
          </p:nvGraphicFramePr>
          <p:xfrm>
            <a:off x="2139685" y="4570242"/>
            <a:ext cx="341951" cy="368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7" name="Equation" r:id="rId14" imgW="164814" imgH="177492" progId="Equation.DSMT4">
                    <p:embed/>
                  </p:oleObj>
                </mc:Choice>
                <mc:Fallback>
                  <p:oleObj name="Equation" r:id="rId14" imgW="164814" imgH="177492" progId="Equation.DSMT4">
                    <p:embed/>
                    <p:pic>
                      <p:nvPicPr>
                        <p:cNvPr id="717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9685" y="4570242"/>
                          <a:ext cx="341951" cy="368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7" name="Oval 44"/>
            <p:cNvSpPr>
              <a:spLocks noChangeArrowheads="1"/>
            </p:cNvSpPr>
            <p:nvPr/>
          </p:nvSpPr>
          <p:spPr bwMode="auto">
            <a:xfrm>
              <a:off x="3828146" y="3756363"/>
              <a:ext cx="144462" cy="1444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Freeform 25">
              <a:extLst>
                <a:ext uri="{FF2B5EF4-FFF2-40B4-BE49-F238E27FC236}">
                  <a16:creationId xmlns:a16="http://schemas.microsoft.com/office/drawing/2014/main" id="{0C02D2E6-6492-BDB2-DB14-4C4F29CB97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4816" y="3869296"/>
              <a:ext cx="1542196" cy="559558"/>
            </a:xfrm>
            <a:custGeom>
              <a:avLst/>
              <a:gdLst>
                <a:gd name="T0" fmla="*/ 0 w 2233"/>
                <a:gd name="T1" fmla="*/ 1997075 h 1258"/>
                <a:gd name="T2" fmla="*/ 1009040 w 2233"/>
                <a:gd name="T3" fmla="*/ 958850 h 1258"/>
                <a:gd name="T4" fmla="*/ 1920875 w 2233"/>
                <a:gd name="T5" fmla="*/ 0 h 1258"/>
                <a:gd name="T6" fmla="*/ 0 60000 65536"/>
                <a:gd name="T7" fmla="*/ 0 60000 65536"/>
                <a:gd name="T8" fmla="*/ 0 60000 65536"/>
                <a:gd name="T9" fmla="*/ 0 w 2233"/>
                <a:gd name="T10" fmla="*/ 0 h 1258"/>
                <a:gd name="T11" fmla="*/ 2233 w 2233"/>
                <a:gd name="T12" fmla="*/ 1258 h 1258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1350"/>
                <a:gd name="connsiteY0" fmla="*/ 8975 h 8975"/>
                <a:gd name="connsiteX1" fmla="*/ 6603 w 11350"/>
                <a:gd name="connsiteY1" fmla="*/ 5074 h 8975"/>
                <a:gd name="connsiteX2" fmla="*/ 11350 w 11350"/>
                <a:gd name="connsiteY2" fmla="*/ 0 h 8975"/>
                <a:gd name="connsiteX0" fmla="*/ 0 w 10000"/>
                <a:gd name="connsiteY0" fmla="*/ 10000 h 10000"/>
                <a:gd name="connsiteX1" fmla="*/ 5818 w 10000"/>
                <a:gd name="connsiteY1" fmla="*/ 5653 h 10000"/>
                <a:gd name="connsiteX2" fmla="*/ 10000 w 10000"/>
                <a:gd name="connsiteY2" fmla="*/ 0 h 10000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0 w 12441"/>
                <a:gd name="connsiteY0" fmla="*/ 6878 h 8238"/>
                <a:gd name="connsiteX1" fmla="*/ 2146 w 12441"/>
                <a:gd name="connsiteY1" fmla="*/ 7514 h 8238"/>
                <a:gd name="connsiteX2" fmla="*/ 8259 w 12441"/>
                <a:gd name="connsiteY2" fmla="*/ 5653 h 8238"/>
                <a:gd name="connsiteX3" fmla="*/ 12441 w 12441"/>
                <a:gd name="connsiteY3" fmla="*/ 0 h 8238"/>
                <a:gd name="connsiteX0" fmla="*/ 0 w 10000"/>
                <a:gd name="connsiteY0" fmla="*/ 8349 h 10000"/>
                <a:gd name="connsiteX1" fmla="*/ 2077 w 10000"/>
                <a:gd name="connsiteY1" fmla="*/ 9121 h 10000"/>
                <a:gd name="connsiteX2" fmla="*/ 6639 w 10000"/>
                <a:gd name="connsiteY2" fmla="*/ 6862 h 10000"/>
                <a:gd name="connsiteX3" fmla="*/ 10000 w 10000"/>
                <a:gd name="connsiteY3" fmla="*/ 0 h 10000"/>
                <a:gd name="connsiteX0" fmla="*/ 0 w 7923"/>
                <a:gd name="connsiteY0" fmla="*/ 9121 h 9352"/>
                <a:gd name="connsiteX1" fmla="*/ 4562 w 7923"/>
                <a:gd name="connsiteY1" fmla="*/ 6862 h 9352"/>
                <a:gd name="connsiteX2" fmla="*/ 7923 w 7923"/>
                <a:gd name="connsiteY2" fmla="*/ 0 h 9352"/>
                <a:gd name="connsiteX0" fmla="*/ 0 w 10702"/>
                <a:gd name="connsiteY0" fmla="*/ 10981 h 11228"/>
                <a:gd name="connsiteX1" fmla="*/ 5758 w 10702"/>
                <a:gd name="connsiteY1" fmla="*/ 8565 h 11228"/>
                <a:gd name="connsiteX2" fmla="*/ 10000 w 10702"/>
                <a:gd name="connsiteY2" fmla="*/ 1228 h 11228"/>
                <a:gd name="connsiteX3" fmla="*/ 9971 w 10702"/>
                <a:gd name="connsiteY3" fmla="*/ 1196 h 11228"/>
                <a:gd name="connsiteX0" fmla="*/ 0 w 10000"/>
                <a:gd name="connsiteY0" fmla="*/ 9753 h 10000"/>
                <a:gd name="connsiteX1" fmla="*/ 5758 w 10000"/>
                <a:gd name="connsiteY1" fmla="*/ 7337 h 10000"/>
                <a:gd name="connsiteX2" fmla="*/ 10000 w 10000"/>
                <a:gd name="connsiteY2" fmla="*/ 0 h 10000"/>
                <a:gd name="connsiteX0" fmla="*/ 0 w 5758"/>
                <a:gd name="connsiteY0" fmla="*/ 2416 h 2663"/>
                <a:gd name="connsiteX1" fmla="*/ 5758 w 5758"/>
                <a:gd name="connsiteY1" fmla="*/ 0 h 2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58" h="2663">
                  <a:moveTo>
                    <a:pt x="0" y="2416"/>
                  </a:moveTo>
                  <a:cubicBezTo>
                    <a:pt x="1682" y="2663"/>
                    <a:pt x="4092" y="1626"/>
                    <a:pt x="5758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" name="Freeform 25">
              <a:extLst>
                <a:ext uri="{FF2B5EF4-FFF2-40B4-BE49-F238E27FC236}">
                  <a16:creationId xmlns:a16="http://schemas.microsoft.com/office/drawing/2014/main" id="{688F9F76-8D96-734C-0C5A-318BEB4F0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2821" y="3249681"/>
              <a:ext cx="763800" cy="571781"/>
            </a:xfrm>
            <a:custGeom>
              <a:avLst/>
              <a:gdLst>
                <a:gd name="T0" fmla="*/ 0 w 2233"/>
                <a:gd name="T1" fmla="*/ 1997075 h 1258"/>
                <a:gd name="T2" fmla="*/ 1009040 w 2233"/>
                <a:gd name="T3" fmla="*/ 958850 h 1258"/>
                <a:gd name="T4" fmla="*/ 1920875 w 2233"/>
                <a:gd name="T5" fmla="*/ 0 h 1258"/>
                <a:gd name="T6" fmla="*/ 0 60000 65536"/>
                <a:gd name="T7" fmla="*/ 0 60000 65536"/>
                <a:gd name="T8" fmla="*/ 0 60000 65536"/>
                <a:gd name="T9" fmla="*/ 0 w 2233"/>
                <a:gd name="T10" fmla="*/ 0 h 1258"/>
                <a:gd name="T11" fmla="*/ 2233 w 2233"/>
                <a:gd name="T12" fmla="*/ 1258 h 1258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0000"/>
                <a:gd name="connsiteY0" fmla="*/ 10273 h 10273"/>
                <a:gd name="connsiteX1" fmla="*/ 5253 w 10000"/>
                <a:gd name="connsiteY1" fmla="*/ 5074 h 10273"/>
                <a:gd name="connsiteX2" fmla="*/ 10000 w 10000"/>
                <a:gd name="connsiteY2" fmla="*/ 0 h 10273"/>
                <a:gd name="connsiteX0" fmla="*/ 0 w 11350"/>
                <a:gd name="connsiteY0" fmla="*/ 8975 h 8975"/>
                <a:gd name="connsiteX1" fmla="*/ 6603 w 11350"/>
                <a:gd name="connsiteY1" fmla="*/ 5074 h 8975"/>
                <a:gd name="connsiteX2" fmla="*/ 11350 w 11350"/>
                <a:gd name="connsiteY2" fmla="*/ 0 h 8975"/>
                <a:gd name="connsiteX0" fmla="*/ 0 w 10000"/>
                <a:gd name="connsiteY0" fmla="*/ 10000 h 10000"/>
                <a:gd name="connsiteX1" fmla="*/ 5818 w 10000"/>
                <a:gd name="connsiteY1" fmla="*/ 5653 h 10000"/>
                <a:gd name="connsiteX2" fmla="*/ 10000 w 10000"/>
                <a:gd name="connsiteY2" fmla="*/ 0 h 10000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1265 w 11265"/>
                <a:gd name="connsiteY0" fmla="*/ 10000 h 10004"/>
                <a:gd name="connsiteX1" fmla="*/ 970 w 11265"/>
                <a:gd name="connsiteY1" fmla="*/ 7514 h 10004"/>
                <a:gd name="connsiteX2" fmla="*/ 7083 w 11265"/>
                <a:gd name="connsiteY2" fmla="*/ 5653 h 10004"/>
                <a:gd name="connsiteX3" fmla="*/ 11265 w 11265"/>
                <a:gd name="connsiteY3" fmla="*/ 0 h 10004"/>
                <a:gd name="connsiteX0" fmla="*/ 0 w 12441"/>
                <a:gd name="connsiteY0" fmla="*/ 6878 h 8238"/>
                <a:gd name="connsiteX1" fmla="*/ 2146 w 12441"/>
                <a:gd name="connsiteY1" fmla="*/ 7514 h 8238"/>
                <a:gd name="connsiteX2" fmla="*/ 8259 w 12441"/>
                <a:gd name="connsiteY2" fmla="*/ 5653 h 8238"/>
                <a:gd name="connsiteX3" fmla="*/ 12441 w 12441"/>
                <a:gd name="connsiteY3" fmla="*/ 0 h 8238"/>
                <a:gd name="connsiteX0" fmla="*/ 0 w 10000"/>
                <a:gd name="connsiteY0" fmla="*/ 8349 h 10000"/>
                <a:gd name="connsiteX1" fmla="*/ 2077 w 10000"/>
                <a:gd name="connsiteY1" fmla="*/ 9121 h 10000"/>
                <a:gd name="connsiteX2" fmla="*/ 6639 w 10000"/>
                <a:gd name="connsiteY2" fmla="*/ 6862 h 10000"/>
                <a:gd name="connsiteX3" fmla="*/ 10000 w 10000"/>
                <a:gd name="connsiteY3" fmla="*/ 0 h 10000"/>
                <a:gd name="connsiteX0" fmla="*/ 0 w 7923"/>
                <a:gd name="connsiteY0" fmla="*/ 9121 h 9352"/>
                <a:gd name="connsiteX1" fmla="*/ 4562 w 7923"/>
                <a:gd name="connsiteY1" fmla="*/ 6862 h 9352"/>
                <a:gd name="connsiteX2" fmla="*/ 7923 w 7923"/>
                <a:gd name="connsiteY2" fmla="*/ 0 h 9352"/>
                <a:gd name="connsiteX0" fmla="*/ 0 w 4242"/>
                <a:gd name="connsiteY0" fmla="*/ 7337 h 7337"/>
                <a:gd name="connsiteX1" fmla="*/ 4242 w 4242"/>
                <a:gd name="connsiteY1" fmla="*/ 0 h 7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242" h="7337">
                  <a:moveTo>
                    <a:pt x="0" y="7337"/>
                  </a:moveTo>
                  <a:cubicBezTo>
                    <a:pt x="1666" y="5712"/>
                    <a:pt x="1421" y="2041"/>
                    <a:pt x="4242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734A237-4861-47D7-A508-A3987DEEE865}"/>
                </a:ext>
              </a:extLst>
            </p:cNvPr>
            <p:cNvCxnSpPr/>
            <p:nvPr/>
          </p:nvCxnSpPr>
          <p:spPr bwMode="auto">
            <a:xfrm flipV="1">
              <a:off x="3908856" y="3675071"/>
              <a:ext cx="241877" cy="18155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E40F0A5-37EC-CC04-6E34-A16EE74881C6}"/>
                </a:ext>
              </a:extLst>
            </p:cNvPr>
            <p:cNvCxnSpPr/>
            <p:nvPr/>
          </p:nvCxnSpPr>
          <p:spPr bwMode="auto">
            <a:xfrm flipV="1">
              <a:off x="2915207" y="4230066"/>
              <a:ext cx="294193" cy="8829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id="{EE06BF62-0047-B605-08D7-0DE49036F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3140" y="4521931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</a:rPr>
                <a:t>SDP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126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8196" name="Text Box 26"/>
          <p:cNvSpPr txBox="1">
            <a:spLocks noChangeArrowheads="1"/>
          </p:cNvSpPr>
          <p:nvPr/>
        </p:nvSpPr>
        <p:spPr bwMode="auto">
          <a:xfrm>
            <a:off x="675021" y="1074027"/>
            <a:ext cx="68994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Along any </a:t>
            </a:r>
            <a:r>
              <a:rPr lang="en-US" sz="2000" b="0" u="sng" dirty="0">
                <a:solidFill>
                  <a:schemeClr val="bg1"/>
                </a:solidFill>
              </a:rPr>
              <a:t>descending</a:t>
            </a:r>
            <a:r>
              <a:rPr lang="en-US" sz="2000" b="0" dirty="0">
                <a:solidFill>
                  <a:schemeClr val="bg1"/>
                </a:solidFill>
              </a:rPr>
              <a:t> path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C </a:t>
            </a:r>
            <a:r>
              <a:rPr lang="en-US" sz="2000" b="0" dirty="0">
                <a:solidFill>
                  <a:schemeClr val="bg1"/>
                </a:solidFill>
              </a:rPr>
              <a:t>we will have </a:t>
            </a:r>
            <a:r>
              <a:rPr lang="en-US" sz="2000" b="0" u="sng" dirty="0">
                <a:solidFill>
                  <a:schemeClr val="bg1"/>
                </a:solidFill>
              </a:rPr>
              <a:t>convergence</a:t>
            </a:r>
            <a:r>
              <a:rPr lang="en-US" sz="2000" b="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8194" name="Object 27"/>
          <p:cNvGraphicFramePr>
            <a:graphicFrameLocks noChangeAspect="1"/>
          </p:cNvGraphicFramePr>
          <p:nvPr/>
        </p:nvGraphicFramePr>
        <p:xfrm>
          <a:off x="969963" y="1943100"/>
          <a:ext cx="5646737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2768600" imgH="1206500" progId="Equation.DSMT4">
                  <p:embed/>
                </p:oleObj>
              </mc:Choice>
              <mc:Fallback>
                <p:oleObj name="Equation" r:id="rId4" imgW="2768600" imgH="12065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943100"/>
                        <a:ext cx="5646737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76575" y="5429250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Exponentially decreasing function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381625" y="4105275"/>
            <a:ext cx="0" cy="11811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/>
        </p:nvGraphicFramePr>
        <p:xfrm>
          <a:off x="1028263" y="3150165"/>
          <a:ext cx="2474956" cy="511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1168400" imgH="241300" progId="Equation.DSMT4">
                  <p:embed/>
                </p:oleObj>
              </mc:Choice>
              <mc:Fallback>
                <p:oleObj name="Equation" r:id="rId4" imgW="1168400" imgH="241300" progId="Equation.DSMT4">
                  <p:embed/>
                  <p:pic>
                    <p:nvPicPr>
                      <p:cNvPr id="0" name="Picture 3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263" y="3150165"/>
                        <a:ext cx="2474956" cy="5110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7" name="Object 27"/>
          <p:cNvGraphicFramePr>
            <a:graphicFrameLocks noChangeAspect="1"/>
          </p:cNvGraphicFramePr>
          <p:nvPr/>
        </p:nvGraphicFramePr>
        <p:xfrm>
          <a:off x="1448771" y="1462421"/>
          <a:ext cx="5811837" cy="826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2768600" imgH="393700" progId="Equation.DSMT4">
                  <p:embed/>
                </p:oleObj>
              </mc:Choice>
              <mc:Fallback>
                <p:oleObj name="Equation" r:id="rId6" imgW="2768600" imgH="393700" progId="Equation.DSMT4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8771" y="1462421"/>
                        <a:ext cx="5811837" cy="826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6068191" y="4708214"/>
            <a:ext cx="2362200" cy="553998"/>
          </a:xfrm>
          <a:prstGeom prst="rect">
            <a:avLst/>
          </a:prstGeom>
          <a:solidFill>
            <a:srgbClr val="FFFF66"/>
          </a:solidFill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400" b="0" dirty="0">
                <a:solidFill>
                  <a:schemeClr val="bg2"/>
                </a:solidFill>
              </a:rPr>
              <a:t>  When </a:t>
            </a:r>
            <a:r>
              <a:rPr lang="en-US" sz="1400" b="0" dirty="0">
                <a:solidFill>
                  <a:schemeClr val="bg2"/>
                </a:solidFill>
                <a:sym typeface="Symbol"/>
              </a:rPr>
              <a:t></a:t>
            </a:r>
            <a:r>
              <a:rPr lang="en-US" sz="1400" b="0" dirty="0">
                <a:solidFill>
                  <a:schemeClr val="bg2"/>
                </a:solidFill>
              </a:rPr>
              <a:t> is large, most  of contribution is from near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600" b="0" baseline="-25000" dirty="0">
                <a:solidFill>
                  <a:schemeClr val="bg2"/>
                </a:solidFill>
                <a:latin typeface="+mn-lt"/>
              </a:rPr>
              <a:t>0</a:t>
            </a:r>
            <a:r>
              <a:rPr lang="en-US" sz="1400" b="0" dirty="0">
                <a:solidFill>
                  <a:schemeClr val="bg2"/>
                </a:solidFill>
                <a:latin typeface="+mn-lt"/>
              </a:rPr>
              <a:t>.</a:t>
            </a:r>
            <a:endParaRPr lang="en-US" b="0" dirty="0">
              <a:latin typeface="+mn-lt"/>
            </a:endParaRPr>
          </a:p>
        </p:txBody>
      </p:sp>
      <p:graphicFrame>
        <p:nvGraphicFramePr>
          <p:cNvPr id="150549" name="Object 28"/>
          <p:cNvGraphicFramePr>
            <a:graphicFrameLocks noChangeAspect="1"/>
          </p:cNvGraphicFramePr>
          <p:nvPr/>
        </p:nvGraphicFramePr>
        <p:xfrm>
          <a:off x="533875" y="2519610"/>
          <a:ext cx="29527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1396394" imgH="253890" progId="Equation.DSMT4">
                  <p:embed/>
                </p:oleObj>
              </mc:Choice>
              <mc:Fallback>
                <p:oleObj name="Equation" r:id="rId8" imgW="1396394" imgH="253890" progId="Equation.DSMT4">
                  <p:embed/>
                  <p:pic>
                    <p:nvPicPr>
                      <p:cNvPr id="0" name="Picture 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5" y="2519610"/>
                        <a:ext cx="29527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5315060" y="2538488"/>
            <a:ext cx="3583282" cy="1538883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b="0" dirty="0">
                <a:solidFill>
                  <a:schemeClr val="bg2"/>
                </a:solidFill>
                <a:latin typeface="+mj-lt"/>
              </a:rPr>
              <a:t>The parameter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b="0" dirty="0">
                <a:solidFill>
                  <a:schemeClr val="bg2"/>
                </a:solidFill>
                <a:latin typeface="+mj-lt"/>
              </a:rPr>
              <a:t> </a:t>
            </a:r>
            <a:r>
              <a:rPr lang="en-US" sz="1400" b="0" dirty="0">
                <a:solidFill>
                  <a:schemeClr val="bg2"/>
                </a:solidFill>
              </a:rPr>
              <a:t>is related to the distance along the path from the saddle point.</a:t>
            </a:r>
          </a:p>
          <a:p>
            <a:pPr algn="ctr"/>
            <a:endParaRPr lang="en-US" sz="600" b="0" dirty="0">
              <a:solidFill>
                <a:schemeClr val="bg2"/>
              </a:solidFill>
            </a:endParaRPr>
          </a:p>
          <a:p>
            <a:pPr algn="ctr"/>
            <a:r>
              <a:rPr lang="en-US" sz="1400" b="0" dirty="0">
                <a:solidFill>
                  <a:schemeClr val="bg2"/>
                </a:solidFill>
              </a:rPr>
              <a:t>The convention is that negative </a:t>
            </a:r>
            <a:r>
              <a:rPr lang="en-US" sz="1400" b="0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b="0" dirty="0">
                <a:solidFill>
                  <a:schemeClr val="bg2"/>
                </a:solidFill>
              </a:rPr>
              <a:t> means before we get to the saddle point, positive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b="0" dirty="0">
                <a:solidFill>
                  <a:schemeClr val="bg2"/>
                </a:solidFill>
              </a:rPr>
              <a:t> means after we leave the saddle point.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65778" y="818867"/>
            <a:ext cx="4033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Behavior on a Descending Path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828800" y="3588121"/>
            <a:ext cx="5807738" cy="3096936"/>
            <a:chOff x="1828800" y="3588121"/>
            <a:chExt cx="5807738" cy="3096936"/>
          </a:xfrm>
        </p:grpSpPr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4559963" y="3727545"/>
              <a:ext cx="0" cy="29575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Line 4"/>
            <p:cNvSpPr>
              <a:spLocks noChangeShapeType="1"/>
            </p:cNvSpPr>
            <p:nvPr/>
          </p:nvSpPr>
          <p:spPr bwMode="auto">
            <a:xfrm>
              <a:off x="1828800" y="6027832"/>
              <a:ext cx="55235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2413663" y="4213320"/>
              <a:ext cx="4314825" cy="1798637"/>
            </a:xfrm>
            <a:custGeom>
              <a:avLst/>
              <a:gdLst/>
              <a:ahLst/>
              <a:cxnLst>
                <a:cxn ang="0">
                  <a:pos x="0" y="1133"/>
                </a:cxn>
                <a:cxn ang="0">
                  <a:pos x="462" y="1046"/>
                </a:cxn>
                <a:cxn ang="0">
                  <a:pos x="824" y="781"/>
                </a:cxn>
                <a:cxn ang="0">
                  <a:pos x="1354" y="7"/>
                </a:cxn>
                <a:cxn ang="0">
                  <a:pos x="1890" y="741"/>
                </a:cxn>
                <a:cxn ang="0">
                  <a:pos x="2316" y="1031"/>
                </a:cxn>
                <a:cxn ang="0">
                  <a:pos x="2718" y="1118"/>
                </a:cxn>
              </a:cxnLst>
              <a:rect l="0" t="0" r="r" b="b"/>
              <a:pathLst>
                <a:path w="2718" h="1133">
                  <a:moveTo>
                    <a:pt x="0" y="1133"/>
                  </a:moveTo>
                  <a:cubicBezTo>
                    <a:pt x="77" y="1119"/>
                    <a:pt x="325" y="1105"/>
                    <a:pt x="462" y="1046"/>
                  </a:cubicBezTo>
                  <a:cubicBezTo>
                    <a:pt x="599" y="987"/>
                    <a:pt x="675" y="954"/>
                    <a:pt x="824" y="781"/>
                  </a:cubicBezTo>
                  <a:cubicBezTo>
                    <a:pt x="975" y="603"/>
                    <a:pt x="1177" y="14"/>
                    <a:pt x="1354" y="7"/>
                  </a:cubicBezTo>
                  <a:cubicBezTo>
                    <a:pt x="1531" y="0"/>
                    <a:pt x="1730" y="570"/>
                    <a:pt x="1890" y="741"/>
                  </a:cubicBezTo>
                  <a:cubicBezTo>
                    <a:pt x="2061" y="906"/>
                    <a:pt x="2178" y="968"/>
                    <a:pt x="2316" y="1031"/>
                  </a:cubicBezTo>
                  <a:cubicBezTo>
                    <a:pt x="2454" y="1094"/>
                    <a:pt x="2634" y="1100"/>
                    <a:pt x="2718" y="1118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3189951" y="4238720"/>
              <a:ext cx="2705100" cy="1782762"/>
            </a:xfrm>
            <a:custGeom>
              <a:avLst/>
              <a:gdLst/>
              <a:ahLst/>
              <a:cxnLst>
                <a:cxn ang="0">
                  <a:pos x="0" y="1123"/>
                </a:cxn>
                <a:cxn ang="0">
                  <a:pos x="303" y="1006"/>
                </a:cxn>
                <a:cxn ang="0">
                  <a:pos x="497" y="781"/>
                </a:cxn>
                <a:cxn ang="0">
                  <a:pos x="866" y="7"/>
                </a:cxn>
                <a:cxn ang="0">
                  <a:pos x="1240" y="741"/>
                </a:cxn>
                <a:cxn ang="0">
                  <a:pos x="1473" y="1024"/>
                </a:cxn>
                <a:cxn ang="0">
                  <a:pos x="1704" y="1117"/>
                </a:cxn>
              </a:cxnLst>
              <a:rect l="0" t="0" r="r" b="b"/>
              <a:pathLst>
                <a:path w="1704" h="1123">
                  <a:moveTo>
                    <a:pt x="0" y="1123"/>
                  </a:moveTo>
                  <a:cubicBezTo>
                    <a:pt x="50" y="1104"/>
                    <a:pt x="220" y="1063"/>
                    <a:pt x="303" y="1006"/>
                  </a:cubicBezTo>
                  <a:cubicBezTo>
                    <a:pt x="386" y="949"/>
                    <a:pt x="403" y="947"/>
                    <a:pt x="497" y="781"/>
                  </a:cubicBezTo>
                  <a:cubicBezTo>
                    <a:pt x="602" y="603"/>
                    <a:pt x="743" y="14"/>
                    <a:pt x="866" y="7"/>
                  </a:cubicBezTo>
                  <a:cubicBezTo>
                    <a:pt x="990" y="0"/>
                    <a:pt x="1139" y="571"/>
                    <a:pt x="1240" y="741"/>
                  </a:cubicBezTo>
                  <a:cubicBezTo>
                    <a:pt x="1345" y="903"/>
                    <a:pt x="1396" y="961"/>
                    <a:pt x="1473" y="1024"/>
                  </a:cubicBezTo>
                  <a:cubicBezTo>
                    <a:pt x="1550" y="1087"/>
                    <a:pt x="1656" y="1098"/>
                    <a:pt x="1704" y="1117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3594763" y="4251420"/>
              <a:ext cx="1800225" cy="1765300"/>
            </a:xfrm>
            <a:custGeom>
              <a:avLst/>
              <a:gdLst/>
              <a:ahLst/>
              <a:cxnLst>
                <a:cxn ang="0">
                  <a:pos x="0" y="1112"/>
                </a:cxn>
                <a:cxn ang="0">
                  <a:pos x="321" y="1019"/>
                </a:cxn>
                <a:cxn ang="0">
                  <a:pos x="453" y="781"/>
                </a:cxn>
                <a:cxn ang="0">
                  <a:pos x="620" y="7"/>
                </a:cxn>
                <a:cxn ang="0">
                  <a:pos x="789" y="741"/>
                </a:cxn>
                <a:cxn ang="0">
                  <a:pos x="918" y="1007"/>
                </a:cxn>
                <a:cxn ang="0">
                  <a:pos x="1134" y="1106"/>
                </a:cxn>
              </a:cxnLst>
              <a:rect l="0" t="0" r="r" b="b"/>
              <a:pathLst>
                <a:path w="1134" h="1112">
                  <a:moveTo>
                    <a:pt x="0" y="1112"/>
                  </a:moveTo>
                  <a:cubicBezTo>
                    <a:pt x="53" y="1097"/>
                    <a:pt x="246" y="1074"/>
                    <a:pt x="321" y="1019"/>
                  </a:cubicBezTo>
                  <a:cubicBezTo>
                    <a:pt x="396" y="964"/>
                    <a:pt x="403" y="950"/>
                    <a:pt x="453" y="781"/>
                  </a:cubicBezTo>
                  <a:cubicBezTo>
                    <a:pt x="501" y="603"/>
                    <a:pt x="564" y="14"/>
                    <a:pt x="620" y="7"/>
                  </a:cubicBezTo>
                  <a:cubicBezTo>
                    <a:pt x="676" y="0"/>
                    <a:pt x="739" y="574"/>
                    <a:pt x="789" y="741"/>
                  </a:cubicBezTo>
                  <a:cubicBezTo>
                    <a:pt x="850" y="905"/>
                    <a:pt x="861" y="946"/>
                    <a:pt x="918" y="1007"/>
                  </a:cubicBezTo>
                  <a:cubicBezTo>
                    <a:pt x="975" y="1068"/>
                    <a:pt x="1089" y="1086"/>
                    <a:pt x="1134" y="1106"/>
                  </a:cubicBezTo>
                </a:path>
              </a:pathLst>
            </a:custGeom>
            <a:noFill/>
            <a:ln w="2857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0" name="Object 10"/>
            <p:cNvGraphicFramePr>
              <a:graphicFrameLocks noChangeAspect="1"/>
            </p:cNvGraphicFramePr>
            <p:nvPr/>
          </p:nvGraphicFramePr>
          <p:xfrm>
            <a:off x="5901401" y="5481732"/>
            <a:ext cx="668337" cy="300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" name="Equation" r:id="rId10" imgW="368140" imgH="165028" progId="Equation.DSMT4">
                    <p:embed/>
                  </p:oleObj>
                </mc:Choice>
                <mc:Fallback>
                  <p:oleObj name="Equation" r:id="rId10" imgW="368140" imgH="165028" progId="Equation.DSMT4">
                    <p:embed/>
                    <p:pic>
                      <p:nvPicPr>
                        <p:cNvPr id="0" name="Picture 3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01401" y="5481732"/>
                          <a:ext cx="668337" cy="300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1"/>
            <p:cNvGraphicFramePr>
              <a:graphicFrameLocks noChangeAspect="1"/>
            </p:cNvGraphicFramePr>
            <p:nvPr/>
          </p:nvGraphicFramePr>
          <p:xfrm>
            <a:off x="5544213" y="5610320"/>
            <a:ext cx="222250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4" name="Equation" r:id="rId12" imgW="126780" imgH="164814" progId="Equation.DSMT4">
                    <p:embed/>
                  </p:oleObj>
                </mc:Choice>
                <mc:Fallback>
                  <p:oleObj name="Equation" r:id="rId12" imgW="126780" imgH="164814" progId="Equation.DSMT4">
                    <p:embed/>
                    <p:pic>
                      <p:nvPicPr>
                        <p:cNvPr id="0" name="Picture 3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44213" y="5610320"/>
                          <a:ext cx="222250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2"/>
            <p:cNvGraphicFramePr>
              <a:graphicFrameLocks noChangeAspect="1"/>
            </p:cNvGraphicFramePr>
            <p:nvPr/>
          </p:nvGraphicFramePr>
          <p:xfrm>
            <a:off x="5066376" y="5599207"/>
            <a:ext cx="200025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5" name="Equation" r:id="rId14" imgW="114102" imgH="177492" progId="Equation.DSMT4">
                    <p:embed/>
                  </p:oleObj>
                </mc:Choice>
                <mc:Fallback>
                  <p:oleObj name="Equation" r:id="rId14" imgW="114102" imgH="177492" progId="Equation.DSMT4">
                    <p:embed/>
                    <p:pic>
                      <p:nvPicPr>
                        <p:cNvPr id="0" name="Picture 3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66376" y="5599207"/>
                          <a:ext cx="200025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4"/>
            <p:cNvGraphicFramePr>
              <a:graphicFrameLocks noChangeAspect="1"/>
            </p:cNvGraphicFramePr>
            <p:nvPr/>
          </p:nvGraphicFramePr>
          <p:xfrm>
            <a:off x="4709188" y="3778169"/>
            <a:ext cx="180975" cy="33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6" name="Equation" r:id="rId16" imgW="88707" imgH="164742" progId="Equation.DSMT4">
                    <p:embed/>
                  </p:oleObj>
                </mc:Choice>
                <mc:Fallback>
                  <p:oleObj name="Equation" r:id="rId16" imgW="88707" imgH="164742" progId="Equation.DSMT4">
                    <p:embed/>
                    <p:pic>
                      <p:nvPicPr>
                        <p:cNvPr id="0" name="Picture 3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9188" y="3778169"/>
                          <a:ext cx="180975" cy="33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15"/>
            <p:cNvSpPr>
              <a:spLocks noChangeShapeType="1"/>
            </p:cNvSpPr>
            <p:nvPr/>
          </p:nvSpPr>
          <p:spPr bwMode="auto">
            <a:xfrm>
              <a:off x="4042437" y="4218082"/>
              <a:ext cx="9509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aphicFrame>
          <p:nvGraphicFramePr>
            <p:cNvPr id="37" name="Object 17"/>
            <p:cNvGraphicFramePr>
              <a:graphicFrameLocks noChangeAspect="1"/>
            </p:cNvGraphicFramePr>
            <p:nvPr/>
          </p:nvGraphicFramePr>
          <p:xfrm>
            <a:off x="7400001" y="5889411"/>
            <a:ext cx="236537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7" name="Equation" r:id="rId18" imgW="114201" imgH="139579" progId="Equation.DSMT4">
                    <p:embed/>
                  </p:oleObj>
                </mc:Choice>
                <mc:Fallback>
                  <p:oleObj name="Equation" r:id="rId18" imgW="114201" imgH="139579" progId="Equation.DSMT4">
                    <p:embed/>
                    <p:pic>
                      <p:nvPicPr>
                        <p:cNvPr id="0" name="Picture 3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0001" y="5889411"/>
                          <a:ext cx="236537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0550" name="Object 22"/>
            <p:cNvGraphicFramePr>
              <a:graphicFrameLocks noChangeAspect="1"/>
            </p:cNvGraphicFramePr>
            <p:nvPr/>
          </p:nvGraphicFramePr>
          <p:xfrm>
            <a:off x="3565153" y="3588121"/>
            <a:ext cx="673100" cy="484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8" name="Equation" r:id="rId20" imgW="317362" imgH="228501" progId="Equation.DSMT4">
                    <p:embed/>
                  </p:oleObj>
                </mc:Choice>
                <mc:Fallback>
                  <p:oleObj name="Equation" r:id="rId20" imgW="317362" imgH="228501" progId="Equation.DSMT4">
                    <p:embed/>
                    <p:pic>
                      <p:nvPicPr>
                        <p:cNvPr id="0" name="Picture 3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5153" y="3588121"/>
                          <a:ext cx="673100" cy="484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8196" name="Text Box 26"/>
          <p:cNvSpPr txBox="1">
            <a:spLocks noChangeArrowheads="1"/>
          </p:cNvSpPr>
          <p:nvPr/>
        </p:nvSpPr>
        <p:spPr bwMode="auto">
          <a:xfrm>
            <a:off x="675021" y="1142267"/>
            <a:ext cx="40334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Sketches of a </a:t>
            </a:r>
            <a:r>
              <a:rPr lang="en-US" sz="2000" b="0" u="sng" dirty="0">
                <a:solidFill>
                  <a:schemeClr val="bg1"/>
                </a:solidFill>
              </a:rPr>
              <a:t>descending path</a:t>
            </a:r>
            <a:r>
              <a:rPr lang="en-US" sz="20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26313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94134"/>
              </p:ext>
            </p:extLst>
          </p:nvPr>
        </p:nvGraphicFramePr>
        <p:xfrm>
          <a:off x="996102" y="2150232"/>
          <a:ext cx="23098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1091726" imgH="253890" progId="Equation.DSMT4">
                  <p:embed/>
                </p:oleObj>
              </mc:Choice>
              <mc:Fallback>
                <p:oleObj name="Equation" r:id="rId4" imgW="1091726" imgH="253890" progId="Equation.DSMT4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102" y="2150232"/>
                        <a:ext cx="23098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631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7818" y="4423890"/>
            <a:ext cx="4144920" cy="221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4535689" y="1337235"/>
            <a:ext cx="4435583" cy="2844510"/>
            <a:chOff x="8308038" y="2350313"/>
            <a:chExt cx="5972176" cy="3829917"/>
          </a:xfrm>
        </p:grpSpPr>
        <p:sp>
          <p:nvSpPr>
            <p:cNvPr id="22" name="Freeform 55"/>
            <p:cNvSpPr>
              <a:spLocks/>
            </p:cNvSpPr>
            <p:nvPr/>
          </p:nvSpPr>
          <p:spPr bwMode="auto">
            <a:xfrm>
              <a:off x="11310001" y="4101456"/>
              <a:ext cx="1652588" cy="889000"/>
            </a:xfrm>
            <a:custGeom>
              <a:avLst/>
              <a:gdLst>
                <a:gd name="T0" fmla="*/ 1041 w 1041"/>
                <a:gd name="T1" fmla="*/ 560 h 560"/>
                <a:gd name="T2" fmla="*/ 465 w 1041"/>
                <a:gd name="T3" fmla="*/ 67 h 560"/>
                <a:gd name="T4" fmla="*/ 0 w 1041"/>
                <a:gd name="T5" fmla="*/ 35 h 560"/>
                <a:gd name="T6" fmla="*/ 93 w 1041"/>
                <a:gd name="T7" fmla="*/ 341 h 560"/>
                <a:gd name="T8" fmla="*/ 1041 w 1041"/>
                <a:gd name="T9" fmla="*/ 56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1" h="560">
                  <a:moveTo>
                    <a:pt x="1041" y="560"/>
                  </a:moveTo>
                  <a:cubicBezTo>
                    <a:pt x="846" y="55"/>
                    <a:pt x="531" y="0"/>
                    <a:pt x="465" y="67"/>
                  </a:cubicBezTo>
                  <a:cubicBezTo>
                    <a:pt x="318" y="46"/>
                    <a:pt x="201" y="50"/>
                    <a:pt x="0" y="35"/>
                  </a:cubicBezTo>
                  <a:cubicBezTo>
                    <a:pt x="111" y="357"/>
                    <a:pt x="212" y="18"/>
                    <a:pt x="93" y="341"/>
                  </a:cubicBezTo>
                  <a:cubicBezTo>
                    <a:pt x="645" y="470"/>
                    <a:pt x="351" y="401"/>
                    <a:pt x="1041" y="560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33"/>
            <p:cNvSpPr>
              <a:spLocks noChangeShapeType="1"/>
            </p:cNvSpPr>
            <p:nvPr/>
          </p:nvSpPr>
          <p:spPr bwMode="auto">
            <a:xfrm flipV="1">
              <a:off x="10844863" y="3942706"/>
              <a:ext cx="3033713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34"/>
            <p:cNvSpPr>
              <a:spLocks noChangeShapeType="1"/>
            </p:cNvSpPr>
            <p:nvPr/>
          </p:nvSpPr>
          <p:spPr bwMode="auto">
            <a:xfrm flipH="1" flipV="1">
              <a:off x="10852758" y="2966702"/>
              <a:ext cx="42" cy="9823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8483684"/>
                </p:ext>
              </p:extLst>
            </p:nvPr>
          </p:nvGraphicFramePr>
          <p:xfrm>
            <a:off x="14003989" y="3806181"/>
            <a:ext cx="276225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" name="Equation" r:id="rId7" imgW="139579" imgH="164957" progId="Equation.DSMT4">
                    <p:embed/>
                  </p:oleObj>
                </mc:Choice>
                <mc:Fallback>
                  <p:oleObj name="Equation" r:id="rId7" imgW="139579" imgH="164957" progId="Equation.DSMT4">
                    <p:embed/>
                    <p:pic>
                      <p:nvPicPr>
                        <p:cNvPr id="0" name="Picture 4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03989" y="3806181"/>
                          <a:ext cx="276225" cy="325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H="1">
              <a:off x="8606488" y="3934769"/>
              <a:ext cx="2246313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8458851" y="3333106"/>
              <a:ext cx="3727451" cy="2143125"/>
            </a:xfrm>
            <a:custGeom>
              <a:avLst/>
              <a:gdLst/>
              <a:ahLst/>
              <a:cxnLst>
                <a:cxn ang="0">
                  <a:pos x="0" y="729"/>
                </a:cxn>
                <a:cxn ang="0">
                  <a:pos x="443" y="0"/>
                </a:cxn>
                <a:cxn ang="0">
                  <a:pos x="2348" y="513"/>
                </a:cxn>
                <a:cxn ang="0">
                  <a:pos x="1859" y="1350"/>
                </a:cxn>
                <a:cxn ang="0">
                  <a:pos x="0" y="729"/>
                </a:cxn>
              </a:cxnLst>
              <a:rect l="0" t="0" r="r" b="b"/>
              <a:pathLst>
                <a:path w="2348" h="1350">
                  <a:moveTo>
                    <a:pt x="0" y="729"/>
                  </a:moveTo>
                  <a:cubicBezTo>
                    <a:pt x="14" y="318"/>
                    <a:pt x="134" y="102"/>
                    <a:pt x="443" y="0"/>
                  </a:cubicBezTo>
                  <a:cubicBezTo>
                    <a:pt x="1025" y="381"/>
                    <a:pt x="1604" y="447"/>
                    <a:pt x="2348" y="513"/>
                  </a:cubicBezTo>
                  <a:cubicBezTo>
                    <a:pt x="2018" y="645"/>
                    <a:pt x="1899" y="1015"/>
                    <a:pt x="1859" y="1350"/>
                  </a:cubicBezTo>
                  <a:cubicBezTo>
                    <a:pt x="1472" y="1224"/>
                    <a:pt x="313" y="843"/>
                    <a:pt x="0" y="72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11381439" y="4093519"/>
              <a:ext cx="1579563" cy="1362075"/>
            </a:xfrm>
            <a:custGeom>
              <a:avLst/>
              <a:gdLst>
                <a:gd name="T0" fmla="*/ 0 w 995"/>
                <a:gd name="T1" fmla="*/ 854 h 858"/>
                <a:gd name="T2" fmla="*/ 455 w 995"/>
                <a:gd name="T3" fmla="*/ 50 h 858"/>
                <a:gd name="T4" fmla="*/ 995 w 995"/>
                <a:gd name="T5" fmla="*/ 548 h 858"/>
                <a:gd name="T6" fmla="*/ 0 60000 65536"/>
                <a:gd name="T7" fmla="*/ 0 60000 65536"/>
                <a:gd name="T8" fmla="*/ 0 60000 65536"/>
                <a:gd name="T9" fmla="*/ 0 w 995"/>
                <a:gd name="T10" fmla="*/ 0 h 858"/>
                <a:gd name="T11" fmla="*/ 995 w 995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5" h="858">
                  <a:moveTo>
                    <a:pt x="0" y="854"/>
                  </a:moveTo>
                  <a:cubicBezTo>
                    <a:pt x="22" y="858"/>
                    <a:pt x="99" y="185"/>
                    <a:pt x="455" y="50"/>
                  </a:cubicBezTo>
                  <a:cubicBezTo>
                    <a:pt x="711" y="0"/>
                    <a:pt x="888" y="349"/>
                    <a:pt x="995" y="548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Freeform 41"/>
            <p:cNvSpPr>
              <a:spLocks/>
            </p:cNvSpPr>
            <p:nvPr/>
          </p:nvSpPr>
          <p:spPr bwMode="auto">
            <a:xfrm>
              <a:off x="8435038" y="2806056"/>
              <a:ext cx="4967288" cy="1447800"/>
            </a:xfrm>
            <a:custGeom>
              <a:avLst/>
              <a:gdLst>
                <a:gd name="T0" fmla="*/ 0 w 3129"/>
                <a:gd name="T1" fmla="*/ 0 h 912"/>
                <a:gd name="T2" fmla="*/ 1415 w 3129"/>
                <a:gd name="T3" fmla="*/ 719 h 912"/>
                <a:gd name="T4" fmla="*/ 3129 w 3129"/>
                <a:gd name="T5" fmla="*/ 761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8436626" y="3348981"/>
              <a:ext cx="720725" cy="1123950"/>
            </a:xfrm>
            <a:custGeom>
              <a:avLst/>
              <a:gdLst>
                <a:gd name="T0" fmla="*/ 0 w 425"/>
                <a:gd name="T1" fmla="*/ 704 h 694"/>
                <a:gd name="T2" fmla="*/ 454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5" h="694">
                  <a:moveTo>
                    <a:pt x="0" y="690"/>
                  </a:moveTo>
                  <a:cubicBezTo>
                    <a:pt x="23" y="694"/>
                    <a:pt x="48" y="57"/>
                    <a:pt x="4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Freeform 44"/>
            <p:cNvSpPr>
              <a:spLocks/>
            </p:cNvSpPr>
            <p:nvPr/>
          </p:nvSpPr>
          <p:spPr bwMode="auto">
            <a:xfrm>
              <a:off x="10120963" y="3979219"/>
              <a:ext cx="704850" cy="1046163"/>
            </a:xfrm>
            <a:custGeom>
              <a:avLst/>
              <a:gdLst>
                <a:gd name="T0" fmla="*/ 0 w 444"/>
                <a:gd name="T1" fmla="*/ 656 h 635"/>
                <a:gd name="T2" fmla="*/ 444 w 444"/>
                <a:gd name="T3" fmla="*/ 0 h 635"/>
                <a:gd name="T4" fmla="*/ 0 60000 65536"/>
                <a:gd name="T5" fmla="*/ 0 60000 65536"/>
                <a:gd name="T6" fmla="*/ 0 w 444"/>
                <a:gd name="T7" fmla="*/ 0 h 635"/>
                <a:gd name="T8" fmla="*/ 444 w 444"/>
                <a:gd name="T9" fmla="*/ 635 h 6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635">
                  <a:moveTo>
                    <a:pt x="0" y="632"/>
                  </a:moveTo>
                  <a:cubicBezTo>
                    <a:pt x="21" y="635"/>
                    <a:pt x="97" y="106"/>
                    <a:pt x="444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45"/>
            <p:cNvSpPr>
              <a:spLocks noChangeShapeType="1"/>
            </p:cNvSpPr>
            <p:nvPr/>
          </p:nvSpPr>
          <p:spPr bwMode="auto">
            <a:xfrm>
              <a:off x="10854388" y="4012556"/>
              <a:ext cx="0" cy="15922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5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3631179"/>
                </p:ext>
              </p:extLst>
            </p:nvPr>
          </p:nvGraphicFramePr>
          <p:xfrm>
            <a:off x="8308038" y="5380981"/>
            <a:ext cx="233363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6" name="Equation" r:id="rId9" imgW="126835" imgH="139518" progId="Equation.DSMT4">
                    <p:embed/>
                  </p:oleObj>
                </mc:Choice>
                <mc:Fallback>
                  <p:oleObj name="Equation" r:id="rId9" imgW="126835" imgH="139518" progId="Equation.DSMT4">
                    <p:embed/>
                    <p:pic>
                      <p:nvPicPr>
                        <p:cNvPr id="0" name="Picture 4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8038" y="5380981"/>
                          <a:ext cx="233363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5042424"/>
                </p:ext>
              </p:extLst>
            </p:nvPr>
          </p:nvGraphicFramePr>
          <p:xfrm>
            <a:off x="10367169" y="2350313"/>
            <a:ext cx="1008103" cy="530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7" name="Equation" r:id="rId11" imgW="482391" imgH="253890" progId="Equation.DSMT4">
                    <p:embed/>
                  </p:oleObj>
                </mc:Choice>
                <mc:Fallback>
                  <p:oleObj name="Equation" r:id="rId11" imgW="482391" imgH="253890" progId="Equation.DSMT4">
                    <p:embed/>
                    <p:pic>
                      <p:nvPicPr>
                        <p:cNvPr id="0" name="Picture 4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7169" y="2350313"/>
                          <a:ext cx="1008103" cy="530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2882699"/>
                </p:ext>
              </p:extLst>
            </p:nvPr>
          </p:nvGraphicFramePr>
          <p:xfrm>
            <a:off x="10755963" y="5582594"/>
            <a:ext cx="334963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8" name="Equation" r:id="rId13" imgW="165028" imgH="228501" progId="Equation.DSMT4">
                    <p:embed/>
                  </p:oleObj>
                </mc:Choice>
                <mc:Fallback>
                  <p:oleObj name="Equation" r:id="rId13" imgW="165028" imgH="228501" progId="Equation.DSMT4">
                    <p:embed/>
                    <p:pic>
                      <p:nvPicPr>
                        <p:cNvPr id="0" name="Picture 4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755963" y="5582594"/>
                          <a:ext cx="334963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Freeform 30"/>
            <p:cNvSpPr>
              <a:spLocks/>
            </p:cNvSpPr>
            <p:nvPr/>
          </p:nvSpPr>
          <p:spPr bwMode="auto">
            <a:xfrm>
              <a:off x="9904569" y="5198419"/>
              <a:ext cx="1881682" cy="645366"/>
            </a:xfrm>
            <a:custGeom>
              <a:avLst/>
              <a:gdLst>
                <a:gd name="T0" fmla="*/ 0 w 1024"/>
                <a:gd name="T1" fmla="*/ 469 h 426"/>
                <a:gd name="T2" fmla="*/ 1102 w 1024"/>
                <a:gd name="T3" fmla="*/ 0 h 426"/>
                <a:gd name="T4" fmla="*/ 0 60000 65536"/>
                <a:gd name="T5" fmla="*/ 0 60000 65536"/>
                <a:gd name="T6" fmla="*/ 0 w 1024"/>
                <a:gd name="T7" fmla="*/ 0 h 426"/>
                <a:gd name="T8" fmla="*/ 1024 w 1024"/>
                <a:gd name="T9" fmla="*/ 426 h 426"/>
                <a:gd name="connsiteX0" fmla="*/ 0 w 10756"/>
                <a:gd name="connsiteY0" fmla="*/ 8668 h 8668"/>
                <a:gd name="connsiteX1" fmla="*/ 10756 w 10756"/>
                <a:gd name="connsiteY1" fmla="*/ 0 h 8668"/>
                <a:gd name="connsiteX0" fmla="*/ 0 w 10000"/>
                <a:gd name="connsiteY0" fmla="*/ 10000 h 10000"/>
                <a:gd name="connsiteX1" fmla="*/ 10000 w 10000"/>
                <a:gd name="connsiteY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cubicBezTo>
                    <a:pt x="2712" y="9812"/>
                    <a:pt x="8166" y="3602"/>
                    <a:pt x="10000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Oval 48"/>
            <p:cNvSpPr>
              <a:spLocks noChangeArrowheads="1"/>
            </p:cNvSpPr>
            <p:nvPr/>
          </p:nvSpPr>
          <p:spPr bwMode="auto">
            <a:xfrm>
              <a:off x="10795651" y="5572782"/>
              <a:ext cx="114300" cy="1143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 flipV="1">
              <a:off x="10235242" y="4409291"/>
              <a:ext cx="133109" cy="25558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10060638" y="5782011"/>
              <a:ext cx="317111" cy="4960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11007138" y="5459666"/>
              <a:ext cx="280012" cy="10601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10449987" y="4271999"/>
              <a:ext cx="23749" cy="149629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10863734" y="3973861"/>
              <a:ext cx="0" cy="2251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triangle" w="med" len="sm"/>
              <a:tailEnd type="triangle" w="med" len="sm"/>
            </a:ln>
            <a:effectLst/>
          </p:spPr>
        </p:cxnSp>
        <p:graphicFrame>
          <p:nvGraphicFramePr>
            <p:cNvPr id="47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6943362"/>
                </p:ext>
              </p:extLst>
            </p:nvPr>
          </p:nvGraphicFramePr>
          <p:xfrm>
            <a:off x="10981266" y="4063009"/>
            <a:ext cx="3349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" name="Equation" r:id="rId15" imgW="164957" imgH="203024" progId="Equation.DSMT4">
                    <p:embed/>
                  </p:oleObj>
                </mc:Choice>
                <mc:Fallback>
                  <p:oleObj name="Equation" r:id="rId15" imgW="164957" imgH="203024" progId="Equation.DSMT4">
                    <p:embed/>
                    <p:pic>
                      <p:nvPicPr>
                        <p:cNvPr id="0" name="Picture 4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81266" y="4063009"/>
                          <a:ext cx="334962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" name="Straight Connector 47"/>
            <p:cNvCxnSpPr/>
            <p:nvPr/>
          </p:nvCxnSpPr>
          <p:spPr bwMode="auto">
            <a:xfrm flipV="1">
              <a:off x="10460873" y="4178577"/>
              <a:ext cx="391974" cy="1043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1" name="Oval 48"/>
            <p:cNvSpPr>
              <a:spLocks noChangeArrowheads="1"/>
            </p:cNvSpPr>
            <p:nvPr/>
          </p:nvSpPr>
          <p:spPr bwMode="auto">
            <a:xfrm>
              <a:off x="10419518" y="5670069"/>
              <a:ext cx="114300" cy="1143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7368546"/>
                </p:ext>
              </p:extLst>
            </p:nvPr>
          </p:nvGraphicFramePr>
          <p:xfrm>
            <a:off x="10247952" y="5912058"/>
            <a:ext cx="268172" cy="268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0" name="Equation" r:id="rId17" imgW="126725" imgH="126725" progId="Equation.DSMT4">
                    <p:embed/>
                  </p:oleObj>
                </mc:Choice>
                <mc:Fallback>
                  <p:oleObj name="Equation" r:id="rId17" imgW="126725" imgH="126725" progId="Equation.DSMT4">
                    <p:embed/>
                    <p:pic>
                      <p:nvPicPr>
                        <p:cNvPr id="0" name="Picture 4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7952" y="5912058"/>
                          <a:ext cx="268172" cy="2681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2440355"/>
                </p:ext>
              </p:extLst>
            </p:nvPr>
          </p:nvGraphicFramePr>
          <p:xfrm>
            <a:off x="9761863" y="5455662"/>
            <a:ext cx="277003" cy="3231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1" name="Equation" r:id="rId19" imgW="152202" imgH="177569" progId="Equation.DSMT4">
                    <p:embed/>
                  </p:oleObj>
                </mc:Choice>
                <mc:Fallback>
                  <p:oleObj name="Equation" r:id="rId19" imgW="152202" imgH="177569" progId="Equation.DSMT4">
                    <p:embed/>
                    <p:pic>
                      <p:nvPicPr>
                        <p:cNvPr id="0" name="Picture 4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61863" y="5455662"/>
                          <a:ext cx="277003" cy="3231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300251" y="3507474"/>
            <a:ext cx="4362608" cy="2821842"/>
            <a:chOff x="300251" y="3507474"/>
            <a:chExt cx="4362608" cy="2821842"/>
          </a:xfrm>
        </p:grpSpPr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300251" y="5575664"/>
              <a:ext cx="4037320" cy="13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1806214" y="3926467"/>
              <a:ext cx="0" cy="240284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7502477"/>
                </p:ext>
              </p:extLst>
            </p:nvPr>
          </p:nvGraphicFramePr>
          <p:xfrm>
            <a:off x="1683060" y="3507474"/>
            <a:ext cx="279774" cy="3306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2" name="Equation" r:id="rId21" imgW="139579" imgH="164957" progId="Equation.DSMT4">
                    <p:embed/>
                  </p:oleObj>
                </mc:Choice>
                <mc:Fallback>
                  <p:oleObj name="Equation" r:id="rId21" imgW="139579" imgH="164957" progId="Equation.DSMT4">
                    <p:embed/>
                    <p:pic>
                      <p:nvPicPr>
                        <p:cNvPr id="0" name="Picture 4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3060" y="3507474"/>
                          <a:ext cx="279774" cy="3306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942149" y="4145484"/>
              <a:ext cx="3464054" cy="1295993"/>
            </a:xfrm>
            <a:custGeom>
              <a:avLst/>
              <a:gdLst>
                <a:gd name="T0" fmla="*/ 0 w 3212"/>
                <a:gd name="T1" fmla="*/ 583 h 619"/>
                <a:gd name="T2" fmla="*/ 1494 w 3212"/>
                <a:gd name="T3" fmla="*/ 526 h 619"/>
                <a:gd name="T4" fmla="*/ 3212 w 3212"/>
                <a:gd name="T5" fmla="*/ 28 h 619"/>
                <a:gd name="T6" fmla="*/ 0 60000 65536"/>
                <a:gd name="T7" fmla="*/ 0 60000 65536"/>
                <a:gd name="T8" fmla="*/ 0 60000 65536"/>
                <a:gd name="T9" fmla="*/ 0 w 3212"/>
                <a:gd name="T10" fmla="*/ 0 h 619"/>
                <a:gd name="T11" fmla="*/ 3212 w 3212"/>
                <a:gd name="T12" fmla="*/ 619 h 619"/>
                <a:gd name="connsiteX0" fmla="*/ 0 w 9636"/>
                <a:gd name="connsiteY0" fmla="*/ 4259 h 9132"/>
                <a:gd name="connsiteX1" fmla="*/ 4287 w 9636"/>
                <a:gd name="connsiteY1" fmla="*/ 8498 h 9132"/>
                <a:gd name="connsiteX2" fmla="*/ 9636 w 9636"/>
                <a:gd name="connsiteY2" fmla="*/ 452 h 9132"/>
                <a:gd name="connsiteX0" fmla="*/ 0 w 8750"/>
                <a:gd name="connsiteY0" fmla="*/ 7920 h 10543"/>
                <a:gd name="connsiteX1" fmla="*/ 3199 w 8750"/>
                <a:gd name="connsiteY1" fmla="*/ 9306 h 10543"/>
                <a:gd name="connsiteX2" fmla="*/ 8750 w 8750"/>
                <a:gd name="connsiteY2" fmla="*/ 495 h 10543"/>
                <a:gd name="connsiteX0" fmla="*/ 0 w 10000"/>
                <a:gd name="connsiteY0" fmla="*/ 8874 h 10228"/>
                <a:gd name="connsiteX1" fmla="*/ 3656 w 10000"/>
                <a:gd name="connsiteY1" fmla="*/ 8827 h 10228"/>
                <a:gd name="connsiteX2" fmla="*/ 10000 w 10000"/>
                <a:gd name="connsiteY2" fmla="*/ 470 h 10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10228">
                  <a:moveTo>
                    <a:pt x="0" y="8874"/>
                  </a:moveTo>
                  <a:cubicBezTo>
                    <a:pt x="1810" y="9478"/>
                    <a:pt x="1989" y="10228"/>
                    <a:pt x="3656" y="8827"/>
                  </a:cubicBezTo>
                  <a:cubicBezTo>
                    <a:pt x="5323" y="7426"/>
                    <a:pt x="6621" y="0"/>
                    <a:pt x="10000" y="47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5675614"/>
                </p:ext>
              </p:extLst>
            </p:nvPr>
          </p:nvGraphicFramePr>
          <p:xfrm>
            <a:off x="2574590" y="4365539"/>
            <a:ext cx="282451" cy="3908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3" name="Equation" r:id="rId22" imgW="165028" imgH="228501" progId="Equation.DSMT4">
                    <p:embed/>
                  </p:oleObj>
                </mc:Choice>
                <mc:Fallback>
                  <p:oleObj name="Equation" r:id="rId22" imgW="165028" imgH="228501" progId="Equation.DSMT4">
                    <p:embed/>
                    <p:pic>
                      <p:nvPicPr>
                        <p:cNvPr id="0" name="Picture 4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4590" y="4365539"/>
                          <a:ext cx="282451" cy="3908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Oval 28"/>
            <p:cNvSpPr>
              <a:spLocks noChangeArrowheads="1"/>
            </p:cNvSpPr>
            <p:nvPr/>
          </p:nvSpPr>
          <p:spPr bwMode="auto">
            <a:xfrm>
              <a:off x="2839898" y="4725910"/>
              <a:ext cx="121815" cy="12181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6535888"/>
                </p:ext>
              </p:extLst>
            </p:nvPr>
          </p:nvGraphicFramePr>
          <p:xfrm>
            <a:off x="4408519" y="5443139"/>
            <a:ext cx="254340" cy="279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4" name="Equation" r:id="rId24" imgW="126835" imgH="139518" progId="Equation.DSMT4">
                    <p:embed/>
                  </p:oleObj>
                </mc:Choice>
                <mc:Fallback>
                  <p:oleObj name="Equation" r:id="rId24" imgW="126835" imgH="139518" progId="Equation.DSMT4">
                    <p:embed/>
                    <p:pic>
                      <p:nvPicPr>
                        <p:cNvPr id="0" name="Picture 4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8519" y="5443139"/>
                          <a:ext cx="254340" cy="279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1760328"/>
                </p:ext>
              </p:extLst>
            </p:nvPr>
          </p:nvGraphicFramePr>
          <p:xfrm>
            <a:off x="3447768" y="3919072"/>
            <a:ext cx="271742" cy="317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5" name="Equation" r:id="rId26" imgW="152202" imgH="177569" progId="Equation.DSMT4">
                    <p:embed/>
                  </p:oleObj>
                </mc:Choice>
                <mc:Fallback>
                  <p:oleObj name="Equation" r:id="rId26" imgW="152202" imgH="177569" progId="Equation.DSMT4">
                    <p:embed/>
                    <p:pic>
                      <p:nvPicPr>
                        <p:cNvPr id="0" name="Picture 4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7768" y="3919072"/>
                          <a:ext cx="271742" cy="317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32"/>
            <p:cNvSpPr>
              <a:spLocks noChangeShapeType="1"/>
            </p:cNvSpPr>
            <p:nvPr/>
          </p:nvSpPr>
          <p:spPr bwMode="auto">
            <a:xfrm>
              <a:off x="1366548" y="5344973"/>
              <a:ext cx="299334" cy="787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26311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3467956"/>
                </p:ext>
              </p:extLst>
            </p:nvPr>
          </p:nvGraphicFramePr>
          <p:xfrm>
            <a:off x="3518768" y="4467896"/>
            <a:ext cx="586322" cy="303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6" name="Equation" r:id="rId28" imgW="342603" imgH="177646" progId="Equation.DSMT4">
                    <p:embed/>
                  </p:oleObj>
                </mc:Choice>
                <mc:Fallback>
                  <p:oleObj name="Equation" r:id="rId28" imgW="342603" imgH="177646" progId="Equation.DSMT4">
                    <p:embed/>
                    <p:pic>
                      <p:nvPicPr>
                        <p:cNvPr id="0" name="Picture 4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768" y="4467896"/>
                          <a:ext cx="586322" cy="303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1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2261083"/>
                </p:ext>
              </p:extLst>
            </p:nvPr>
          </p:nvGraphicFramePr>
          <p:xfrm>
            <a:off x="2324406" y="5206102"/>
            <a:ext cx="586322" cy="303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7" name="Equation" r:id="rId30" imgW="342603" imgH="177646" progId="Equation.DSMT4">
                    <p:embed/>
                  </p:oleObj>
                </mc:Choice>
                <mc:Fallback>
                  <p:oleObj name="Equation" r:id="rId30" imgW="342603" imgH="177646" progId="Equation.DSMT4">
                    <p:embed/>
                    <p:pic>
                      <p:nvPicPr>
                        <p:cNvPr id="0" name="Picture 4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4406" y="5206102"/>
                          <a:ext cx="586322" cy="303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6314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5046141"/>
                </p:ext>
              </p:extLst>
            </p:nvPr>
          </p:nvGraphicFramePr>
          <p:xfrm>
            <a:off x="2991526" y="4849726"/>
            <a:ext cx="586322" cy="3038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" name="Equation" r:id="rId32" imgW="342603" imgH="177646" progId="Equation.DSMT4">
                    <p:embed/>
                  </p:oleObj>
                </mc:Choice>
                <mc:Fallback>
                  <p:oleObj name="Equation" r:id="rId32" imgW="342603" imgH="177646" progId="Equation.DSMT4">
                    <p:embed/>
                    <p:pic>
                      <p:nvPicPr>
                        <p:cNvPr id="0" name="Picture 4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1526" y="4849726"/>
                          <a:ext cx="586322" cy="3038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Line 32"/>
            <p:cNvSpPr>
              <a:spLocks noChangeShapeType="1"/>
            </p:cNvSpPr>
            <p:nvPr/>
          </p:nvSpPr>
          <p:spPr bwMode="auto">
            <a:xfrm flipV="1">
              <a:off x="3833870" y="4194238"/>
              <a:ext cx="253886" cy="6928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8196" name="Text Box 26"/>
          <p:cNvSpPr txBox="1">
            <a:spLocks noChangeArrowheads="1"/>
          </p:cNvSpPr>
          <p:nvPr/>
        </p:nvSpPr>
        <p:spPr bwMode="auto">
          <a:xfrm>
            <a:off x="756906" y="937550"/>
            <a:ext cx="334899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Along any </a:t>
            </a:r>
            <a:r>
              <a:rPr lang="en-US" sz="2000" b="0" u="sng" dirty="0">
                <a:solidFill>
                  <a:schemeClr val="bg1"/>
                </a:solidFill>
              </a:rPr>
              <a:t>descending path</a:t>
            </a:r>
            <a:r>
              <a:rPr lang="en-US" sz="2000" b="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8194" name="Object 27"/>
          <p:cNvGraphicFramePr>
            <a:graphicFrameLocks noChangeAspect="1"/>
          </p:cNvGraphicFramePr>
          <p:nvPr/>
        </p:nvGraphicFramePr>
        <p:xfrm>
          <a:off x="1404381" y="1773765"/>
          <a:ext cx="6172076" cy="2662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2794000" imgH="1206500" progId="Equation.DSMT4">
                  <p:embed/>
                </p:oleObj>
              </mc:Choice>
              <mc:Fallback>
                <p:oleObj name="Equation" r:id="rId4" imgW="2794000" imgH="12065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381" y="1773765"/>
                        <a:ext cx="6172076" cy="2662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28"/>
          <p:cNvSpPr txBox="1">
            <a:spLocks noChangeArrowheads="1"/>
          </p:cNvSpPr>
          <p:nvPr/>
        </p:nvSpPr>
        <p:spPr bwMode="auto">
          <a:xfrm>
            <a:off x="623724" y="4728276"/>
            <a:ext cx="796884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Both the phase </a:t>
            </a:r>
            <a:r>
              <a:rPr lang="en-US" b="0" u="sng" dirty="0">
                <a:solidFill>
                  <a:schemeClr val="bg1"/>
                </a:solidFill>
              </a:rPr>
              <a:t>and</a:t>
            </a:r>
            <a:r>
              <a:rPr lang="en-US" b="0" dirty="0">
                <a:solidFill>
                  <a:schemeClr val="bg1"/>
                </a:solidFill>
              </a:rPr>
              <a:t> amplitude change along an arbitrary descending path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198" name="Text Box 29"/>
          <p:cNvSpPr txBox="1">
            <a:spLocks noChangeArrowheads="1"/>
          </p:cNvSpPr>
          <p:nvPr/>
        </p:nvSpPr>
        <p:spPr bwMode="auto">
          <a:xfrm>
            <a:off x="739629" y="5496499"/>
            <a:ext cx="7881856" cy="1077218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Important Point</a:t>
            </a:r>
            <a:r>
              <a:rPr lang="en-US" sz="1600" b="0" dirty="0">
                <a:solidFill>
                  <a:schemeClr val="bg2"/>
                </a:solidFill>
              </a:rPr>
              <a:t>: </a:t>
            </a:r>
          </a:p>
          <a:p>
            <a:pPr algn="ctr"/>
            <a:r>
              <a:rPr lang="en-US" sz="1600" b="0" dirty="0">
                <a:solidFill>
                  <a:schemeClr val="bg2"/>
                </a:solidFill>
              </a:rPr>
              <a:t>If we can find a path along which the phase does not change (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b="0" dirty="0">
                <a:solidFill>
                  <a:schemeClr val="bg2"/>
                </a:solidFill>
              </a:rPr>
              <a:t> is constant), the integrand will have a purely exponentially decaying behavior (no phase term), making the integral easier to evaluate.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Text Box 2"/>
          <p:cNvSpPr txBox="1">
            <a:spLocks noChangeArrowheads="1"/>
          </p:cNvSpPr>
          <p:nvPr/>
        </p:nvSpPr>
        <p:spPr bwMode="auto">
          <a:xfrm>
            <a:off x="6597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605790" y="1102995"/>
            <a:ext cx="43412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Choose a path </a:t>
            </a:r>
            <a:r>
              <a:rPr lang="en-US" sz="2000" b="0" i="1" dirty="0">
                <a:solidFill>
                  <a:schemeClr val="hlink"/>
                </a:solidFill>
                <a:latin typeface="+mn-lt"/>
              </a:rPr>
              <a:t>C</a:t>
            </a:r>
            <a:r>
              <a:rPr lang="en-US" sz="2000" b="0" baseline="-25000" dirty="0">
                <a:solidFill>
                  <a:schemeClr val="hlink"/>
                </a:solidFill>
                <a:latin typeface="+mn-lt"/>
              </a:rPr>
              <a:t>0</a:t>
            </a:r>
            <a:r>
              <a:rPr lang="en-US" sz="2000" b="0" dirty="0">
                <a:solidFill>
                  <a:schemeClr val="hlink"/>
                </a:solidFill>
              </a:rPr>
              <a:t> of </a:t>
            </a:r>
            <a:r>
              <a:rPr lang="en-US" sz="2000" b="0" u="sng" dirty="0">
                <a:solidFill>
                  <a:schemeClr val="hlink"/>
                </a:solidFill>
              </a:rPr>
              <a:t>constant phase</a:t>
            </a:r>
            <a:r>
              <a:rPr lang="en-US" sz="2000" b="0" dirty="0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/>
        </p:nvGraphicFramePr>
        <p:xfrm>
          <a:off x="2433638" y="1745933"/>
          <a:ext cx="3830637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815312" imgH="253890" progId="Equation.DSMT4">
                  <p:embed/>
                </p:oleObj>
              </mc:Choice>
              <mc:Fallback>
                <p:oleObj name="Equation" r:id="rId4" imgW="1815312" imgH="253890" progId="Equation.DSMT4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3638" y="1745933"/>
                        <a:ext cx="3830637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760538" y="2846387"/>
            <a:ext cx="5545137" cy="3346451"/>
            <a:chOff x="1760538" y="2846387"/>
            <a:chExt cx="5545137" cy="3346451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V="1">
              <a:off x="2132013" y="5299075"/>
              <a:ext cx="4787900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3917950" y="3343275"/>
              <a:ext cx="0" cy="28495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19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1685271"/>
                </p:ext>
              </p:extLst>
            </p:nvPr>
          </p:nvGraphicFramePr>
          <p:xfrm>
            <a:off x="3771900" y="2846387"/>
            <a:ext cx="331787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3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1900" y="2846387"/>
                          <a:ext cx="331787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0" name="Freeform 20"/>
            <p:cNvSpPr>
              <a:spLocks/>
            </p:cNvSpPr>
            <p:nvPr/>
          </p:nvSpPr>
          <p:spPr bwMode="auto">
            <a:xfrm>
              <a:off x="1760538" y="4003675"/>
              <a:ext cx="5099050" cy="982663"/>
            </a:xfrm>
            <a:custGeom>
              <a:avLst/>
              <a:gdLst>
                <a:gd name="T0" fmla="*/ 0 w 3212"/>
                <a:gd name="T1" fmla="*/ 583 h 619"/>
                <a:gd name="T2" fmla="*/ 1494 w 3212"/>
                <a:gd name="T3" fmla="*/ 526 h 619"/>
                <a:gd name="T4" fmla="*/ 3212 w 3212"/>
                <a:gd name="T5" fmla="*/ 28 h 619"/>
                <a:gd name="T6" fmla="*/ 0 60000 65536"/>
                <a:gd name="T7" fmla="*/ 0 60000 65536"/>
                <a:gd name="T8" fmla="*/ 0 60000 65536"/>
                <a:gd name="T9" fmla="*/ 0 w 3212"/>
                <a:gd name="T10" fmla="*/ 0 h 619"/>
                <a:gd name="T11" fmla="*/ 3212 w 3212"/>
                <a:gd name="T12" fmla="*/ 619 h 6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12" h="619">
                  <a:moveTo>
                    <a:pt x="0" y="583"/>
                  </a:moveTo>
                  <a:cubicBezTo>
                    <a:pt x="490" y="619"/>
                    <a:pt x="959" y="619"/>
                    <a:pt x="1494" y="526"/>
                  </a:cubicBezTo>
                  <a:cubicBezTo>
                    <a:pt x="2029" y="433"/>
                    <a:pt x="2297" y="0"/>
                    <a:pt x="3212" y="2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9220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7419044"/>
                </p:ext>
              </p:extLst>
            </p:nvPr>
          </p:nvGraphicFramePr>
          <p:xfrm>
            <a:off x="4829175" y="3863975"/>
            <a:ext cx="334962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4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Picture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29175" y="3863975"/>
                          <a:ext cx="334962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1" name="Oval 28"/>
            <p:cNvSpPr>
              <a:spLocks noChangeArrowheads="1"/>
            </p:cNvSpPr>
            <p:nvPr/>
          </p:nvSpPr>
          <p:spPr bwMode="auto">
            <a:xfrm>
              <a:off x="5116513" y="4332287"/>
              <a:ext cx="144462" cy="1444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1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7395400"/>
                </p:ext>
              </p:extLst>
            </p:nvPr>
          </p:nvGraphicFramePr>
          <p:xfrm>
            <a:off x="7004050" y="5141912"/>
            <a:ext cx="301625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5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4050" y="5141912"/>
                          <a:ext cx="301625" cy="331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7721556"/>
                </p:ext>
              </p:extLst>
            </p:nvPr>
          </p:nvGraphicFramePr>
          <p:xfrm>
            <a:off x="6532775" y="3371234"/>
            <a:ext cx="403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6" name="Equation" r:id="rId12" imgW="190500" imgH="228600" progId="Equation.DSMT4">
                    <p:embed/>
                  </p:oleObj>
                </mc:Choice>
                <mc:Fallback>
                  <p:oleObj name="Equation" r:id="rId12" imgW="190500" imgH="228600" progId="Equation.DSMT4">
                    <p:embed/>
                    <p:pic>
                      <p:nvPicPr>
                        <p:cNvPr id="0" name="Picture 2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32775" y="3371234"/>
                          <a:ext cx="403225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7" name="Line 32"/>
            <p:cNvSpPr>
              <a:spLocks noChangeShapeType="1"/>
            </p:cNvSpPr>
            <p:nvPr/>
          </p:nvSpPr>
          <p:spPr bwMode="auto">
            <a:xfrm>
              <a:off x="2825750" y="4960842"/>
              <a:ext cx="3270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6875310"/>
                </p:ext>
              </p:extLst>
            </p:nvPr>
          </p:nvGraphicFramePr>
          <p:xfrm>
            <a:off x="6058067" y="4135486"/>
            <a:ext cx="695325" cy="360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7" name="Equation" r:id="rId14" imgW="342603" imgH="177646" progId="Equation.DSMT4">
                    <p:embed/>
                  </p:oleObj>
                </mc:Choice>
                <mc:Fallback>
                  <p:oleObj name="Equation" r:id="rId14" imgW="342603" imgH="177646" progId="Equation.DSMT4">
                    <p:embed/>
                    <p:pic>
                      <p:nvPicPr>
                        <p:cNvPr id="0" name="Picture 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8067" y="4135486"/>
                          <a:ext cx="695325" cy="360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2248616"/>
                </p:ext>
              </p:extLst>
            </p:nvPr>
          </p:nvGraphicFramePr>
          <p:xfrm>
            <a:off x="4503951" y="4766149"/>
            <a:ext cx="6953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"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0" name="Picture 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3951" y="4766149"/>
                          <a:ext cx="69532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5525178"/>
                </p:ext>
              </p:extLst>
            </p:nvPr>
          </p:nvGraphicFramePr>
          <p:xfrm>
            <a:off x="5281873" y="4411308"/>
            <a:ext cx="6953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9" name="Equation" r:id="rId18" imgW="342603" imgH="177646" progId="Equation.DSMT4">
                    <p:embed/>
                  </p:oleObj>
                </mc:Choice>
                <mc:Fallback>
                  <p:oleObj name="Equation" r:id="rId18" imgW="342603" imgH="177646" progId="Equation.DSMT4">
                    <p:embed/>
                    <p:pic>
                      <p:nvPicPr>
                        <p:cNvPr id="0" name="Picture 2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1873" y="4411308"/>
                          <a:ext cx="69532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Line 32"/>
            <p:cNvSpPr>
              <a:spLocks noChangeShapeType="1"/>
            </p:cNvSpPr>
            <p:nvPr/>
          </p:nvSpPr>
          <p:spPr bwMode="auto">
            <a:xfrm flipV="1">
              <a:off x="6323682" y="4044606"/>
              <a:ext cx="319603" cy="206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Text Box 2"/>
          <p:cNvSpPr txBox="1">
            <a:spLocks noChangeArrowheads="1"/>
          </p:cNvSpPr>
          <p:nvPr/>
        </p:nvSpPr>
        <p:spPr bwMode="auto">
          <a:xfrm>
            <a:off x="6496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570133" y="3230575"/>
            <a:ext cx="5704124" cy="92333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Hence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b="0" baseline="-25000" dirty="0">
                <a:solidFill>
                  <a:schemeClr val="bg1"/>
                </a:solidFill>
              </a:rPr>
              <a:t>0</a:t>
            </a:r>
            <a:r>
              <a:rPr lang="en-US" b="0" dirty="0">
                <a:solidFill>
                  <a:schemeClr val="bg1"/>
                </a:solidFill>
              </a:rPr>
              <a:t> (path of constant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v</a:t>
            </a:r>
            <a:r>
              <a:rPr lang="en-US" b="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  <a:latin typeface="+mn-lt"/>
              </a:rPr>
              <a:t>)</a:t>
            </a:r>
            <a:r>
              <a:rPr lang="en-US" b="0" dirty="0">
                <a:solidFill>
                  <a:schemeClr val="bg1"/>
                </a:solidFill>
              </a:rPr>
              <a:t>) is either a “path of steepest descent” (SDP) or a </a:t>
            </a:r>
          </a:p>
          <a:p>
            <a:pPr algn="ctr"/>
            <a:r>
              <a:rPr lang="en-US" b="0" dirty="0">
                <a:solidFill>
                  <a:schemeClr val="bg1"/>
                </a:solidFill>
              </a:rPr>
              <a:t>“path of steepest ascent” (SAP).</a:t>
            </a:r>
          </a:p>
        </p:txBody>
      </p:sp>
      <p:graphicFrame>
        <p:nvGraphicFramePr>
          <p:cNvPr id="1024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239086"/>
              </p:ext>
            </p:extLst>
          </p:nvPr>
        </p:nvGraphicFramePr>
        <p:xfrm>
          <a:off x="2457759" y="1861615"/>
          <a:ext cx="37306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1562100" imgH="254000" progId="Equation.DSMT4">
                  <p:embed/>
                </p:oleObj>
              </mc:Choice>
              <mc:Fallback>
                <p:oleObj name="Equation" r:id="rId4" imgW="1562100" imgH="2540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759" y="1861615"/>
                        <a:ext cx="37306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985838" y="1273627"/>
            <a:ext cx="538641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Gradient Property (proof follows next):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4147" y="4688464"/>
            <a:ext cx="78694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dirty="0">
                <a:solidFill>
                  <a:schemeClr val="bg2"/>
                </a:solidFill>
              </a:rPr>
              <a:t>SDP:</a:t>
            </a:r>
            <a:r>
              <a:rPr lang="en-US" sz="1600" b="0" dirty="0">
                <a:solidFill>
                  <a:schemeClr val="bg2"/>
                </a:solidFill>
              </a:rPr>
              <a:t>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u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,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600" b="0" dirty="0">
                <a:solidFill>
                  <a:schemeClr val="bg2"/>
                </a:solidFill>
              </a:rPr>
              <a:t> decreases as fast as possible along the path away from the saddle point.</a:t>
            </a:r>
          </a:p>
          <a:p>
            <a:r>
              <a:rPr lang="en-US" sz="1600" dirty="0">
                <a:solidFill>
                  <a:schemeClr val="bg2"/>
                </a:solidFill>
              </a:rPr>
              <a:t>SAP:</a:t>
            </a:r>
            <a:r>
              <a:rPr lang="en-US" sz="1600" b="0" dirty="0">
                <a:solidFill>
                  <a:schemeClr val="bg2"/>
                </a:solidFill>
              </a:rPr>
              <a:t>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u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,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600" b="0" dirty="0">
                <a:solidFill>
                  <a:schemeClr val="bg2"/>
                </a:solidFill>
              </a:rPr>
              <a:t> increases as fast as possible along the path away from the saddle point.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608" y="5938090"/>
            <a:ext cx="7960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</a:t>
            </a:r>
            <a:r>
              <a:rPr lang="en-US" b="0" dirty="0">
                <a:solidFill>
                  <a:schemeClr val="bg2"/>
                </a:solidFill>
              </a:rPr>
              <a:t> The integral will not converge along the SAP (we don’t want this one!).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grpSp>
        <p:nvGrpSpPr>
          <p:cNvPr id="15365" name="Group 36"/>
          <p:cNvGrpSpPr>
            <a:grpSpLocks/>
          </p:cNvGrpSpPr>
          <p:nvPr/>
        </p:nvGrpSpPr>
        <p:grpSpPr bwMode="auto">
          <a:xfrm>
            <a:off x="796925" y="1053194"/>
            <a:ext cx="7264402" cy="4252913"/>
            <a:chOff x="502" y="780"/>
            <a:chExt cx="4576" cy="2679"/>
          </a:xfrm>
        </p:grpSpPr>
        <p:sp>
          <p:nvSpPr>
            <p:cNvPr id="15366" name="Text Box 4"/>
            <p:cNvSpPr txBox="1">
              <a:spLocks noChangeArrowheads="1"/>
            </p:cNvSpPr>
            <p:nvPr/>
          </p:nvSpPr>
          <p:spPr bwMode="auto">
            <a:xfrm>
              <a:off x="2292" y="2684"/>
              <a:ext cx="44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15367" name="Line 10"/>
            <p:cNvSpPr>
              <a:spLocks noChangeShapeType="1"/>
            </p:cNvSpPr>
            <p:nvPr/>
          </p:nvSpPr>
          <p:spPr bwMode="auto">
            <a:xfrm flipH="1">
              <a:off x="1739" y="1138"/>
              <a:ext cx="1" cy="23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8" name="Line 11"/>
            <p:cNvSpPr>
              <a:spLocks noChangeShapeType="1"/>
            </p:cNvSpPr>
            <p:nvPr/>
          </p:nvSpPr>
          <p:spPr bwMode="auto">
            <a:xfrm flipV="1">
              <a:off x="502" y="3056"/>
              <a:ext cx="42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Freeform 12"/>
            <p:cNvSpPr>
              <a:spLocks/>
            </p:cNvSpPr>
            <p:nvPr/>
          </p:nvSpPr>
          <p:spPr bwMode="auto">
            <a:xfrm>
              <a:off x="1396" y="1832"/>
              <a:ext cx="2682" cy="461"/>
            </a:xfrm>
            <a:custGeom>
              <a:avLst/>
              <a:gdLst>
                <a:gd name="T0" fmla="*/ 0 w 2682"/>
                <a:gd name="T1" fmla="*/ 148 h 461"/>
                <a:gd name="T2" fmla="*/ 206 w 2682"/>
                <a:gd name="T3" fmla="*/ 71 h 461"/>
                <a:gd name="T4" fmla="*/ 378 w 2682"/>
                <a:gd name="T5" fmla="*/ 28 h 461"/>
                <a:gd name="T6" fmla="*/ 593 w 2682"/>
                <a:gd name="T7" fmla="*/ 11 h 461"/>
                <a:gd name="T8" fmla="*/ 903 w 2682"/>
                <a:gd name="T9" fmla="*/ 97 h 461"/>
                <a:gd name="T10" fmla="*/ 1186 w 2682"/>
                <a:gd name="T11" fmla="*/ 243 h 461"/>
                <a:gd name="T12" fmla="*/ 1659 w 2682"/>
                <a:gd name="T13" fmla="*/ 423 h 461"/>
                <a:gd name="T14" fmla="*/ 2037 w 2682"/>
                <a:gd name="T15" fmla="*/ 458 h 461"/>
                <a:gd name="T16" fmla="*/ 2355 w 2682"/>
                <a:gd name="T17" fmla="*/ 406 h 461"/>
                <a:gd name="T18" fmla="*/ 2682 w 2682"/>
                <a:gd name="T19" fmla="*/ 260 h 4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82"/>
                <a:gd name="T31" fmla="*/ 0 h 461"/>
                <a:gd name="T32" fmla="*/ 2682 w 2682"/>
                <a:gd name="T33" fmla="*/ 461 h 4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82" h="461">
                  <a:moveTo>
                    <a:pt x="0" y="148"/>
                  </a:moveTo>
                  <a:cubicBezTo>
                    <a:pt x="71" y="119"/>
                    <a:pt x="143" y="91"/>
                    <a:pt x="206" y="71"/>
                  </a:cubicBezTo>
                  <a:cubicBezTo>
                    <a:pt x="269" y="51"/>
                    <a:pt x="314" y="38"/>
                    <a:pt x="378" y="28"/>
                  </a:cubicBezTo>
                  <a:cubicBezTo>
                    <a:pt x="442" y="18"/>
                    <a:pt x="506" y="0"/>
                    <a:pt x="593" y="11"/>
                  </a:cubicBezTo>
                  <a:cubicBezTo>
                    <a:pt x="680" y="22"/>
                    <a:pt x="804" y="58"/>
                    <a:pt x="903" y="97"/>
                  </a:cubicBezTo>
                  <a:cubicBezTo>
                    <a:pt x="1002" y="136"/>
                    <a:pt x="1060" y="189"/>
                    <a:pt x="1186" y="243"/>
                  </a:cubicBezTo>
                  <a:cubicBezTo>
                    <a:pt x="1312" y="297"/>
                    <a:pt x="1517" y="387"/>
                    <a:pt x="1659" y="423"/>
                  </a:cubicBezTo>
                  <a:cubicBezTo>
                    <a:pt x="1801" y="459"/>
                    <a:pt x="1921" y="461"/>
                    <a:pt x="2037" y="458"/>
                  </a:cubicBezTo>
                  <a:cubicBezTo>
                    <a:pt x="2153" y="455"/>
                    <a:pt x="2248" y="439"/>
                    <a:pt x="2355" y="406"/>
                  </a:cubicBezTo>
                  <a:cubicBezTo>
                    <a:pt x="2462" y="373"/>
                    <a:pt x="2627" y="284"/>
                    <a:pt x="2682" y="26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Freeform 13"/>
            <p:cNvSpPr>
              <a:spLocks/>
            </p:cNvSpPr>
            <p:nvPr/>
          </p:nvSpPr>
          <p:spPr bwMode="auto">
            <a:xfrm>
              <a:off x="1765" y="1550"/>
              <a:ext cx="1814" cy="1127"/>
            </a:xfrm>
            <a:custGeom>
              <a:avLst/>
              <a:gdLst>
                <a:gd name="T0" fmla="*/ 1814 w 1814"/>
                <a:gd name="T1" fmla="*/ 0 h 1127"/>
                <a:gd name="T2" fmla="*/ 1600 w 1814"/>
                <a:gd name="T3" fmla="*/ 95 h 1127"/>
                <a:gd name="T4" fmla="*/ 1402 w 1814"/>
                <a:gd name="T5" fmla="*/ 258 h 1127"/>
                <a:gd name="T6" fmla="*/ 1281 w 1814"/>
                <a:gd name="T7" fmla="*/ 439 h 1127"/>
                <a:gd name="T8" fmla="*/ 1186 w 1814"/>
                <a:gd name="T9" fmla="*/ 646 h 1127"/>
                <a:gd name="T10" fmla="*/ 1098 w 1814"/>
                <a:gd name="T11" fmla="*/ 814 h 1127"/>
                <a:gd name="T12" fmla="*/ 960 w 1814"/>
                <a:gd name="T13" fmla="*/ 960 h 1127"/>
                <a:gd name="T14" fmla="*/ 799 w 1814"/>
                <a:gd name="T15" fmla="*/ 1050 h 1127"/>
                <a:gd name="T16" fmla="*/ 645 w 1814"/>
                <a:gd name="T17" fmla="*/ 1109 h 1127"/>
                <a:gd name="T18" fmla="*/ 447 w 1814"/>
                <a:gd name="T19" fmla="*/ 1127 h 1127"/>
                <a:gd name="T20" fmla="*/ 241 w 1814"/>
                <a:gd name="T21" fmla="*/ 1110 h 1127"/>
                <a:gd name="T22" fmla="*/ 0 w 1814"/>
                <a:gd name="T23" fmla="*/ 1024 h 11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14"/>
                <a:gd name="T37" fmla="*/ 0 h 1127"/>
                <a:gd name="T38" fmla="*/ 1814 w 1814"/>
                <a:gd name="T39" fmla="*/ 1127 h 11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14" h="1127">
                  <a:moveTo>
                    <a:pt x="1814" y="0"/>
                  </a:moveTo>
                  <a:cubicBezTo>
                    <a:pt x="1778" y="16"/>
                    <a:pt x="1669" y="52"/>
                    <a:pt x="1600" y="95"/>
                  </a:cubicBezTo>
                  <a:cubicBezTo>
                    <a:pt x="1531" y="138"/>
                    <a:pt x="1455" y="201"/>
                    <a:pt x="1402" y="258"/>
                  </a:cubicBezTo>
                  <a:cubicBezTo>
                    <a:pt x="1349" y="315"/>
                    <a:pt x="1317" y="374"/>
                    <a:pt x="1281" y="439"/>
                  </a:cubicBezTo>
                  <a:cubicBezTo>
                    <a:pt x="1245" y="504"/>
                    <a:pt x="1217" y="584"/>
                    <a:pt x="1186" y="646"/>
                  </a:cubicBezTo>
                  <a:cubicBezTo>
                    <a:pt x="1155" y="708"/>
                    <a:pt x="1136" y="762"/>
                    <a:pt x="1098" y="814"/>
                  </a:cubicBezTo>
                  <a:cubicBezTo>
                    <a:pt x="1060" y="866"/>
                    <a:pt x="1010" y="921"/>
                    <a:pt x="960" y="960"/>
                  </a:cubicBezTo>
                  <a:cubicBezTo>
                    <a:pt x="910" y="999"/>
                    <a:pt x="851" y="1025"/>
                    <a:pt x="799" y="1050"/>
                  </a:cubicBezTo>
                  <a:cubicBezTo>
                    <a:pt x="747" y="1075"/>
                    <a:pt x="704" y="1096"/>
                    <a:pt x="645" y="1109"/>
                  </a:cubicBezTo>
                  <a:cubicBezTo>
                    <a:pt x="586" y="1122"/>
                    <a:pt x="514" y="1127"/>
                    <a:pt x="447" y="1127"/>
                  </a:cubicBezTo>
                  <a:cubicBezTo>
                    <a:pt x="380" y="1127"/>
                    <a:pt x="315" y="1127"/>
                    <a:pt x="241" y="1110"/>
                  </a:cubicBezTo>
                  <a:cubicBezTo>
                    <a:pt x="167" y="1093"/>
                    <a:pt x="83" y="1058"/>
                    <a:pt x="0" y="1024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1" name="Text Box 14"/>
            <p:cNvSpPr txBox="1">
              <a:spLocks noChangeArrowheads="1"/>
            </p:cNvSpPr>
            <p:nvPr/>
          </p:nvSpPr>
          <p:spPr bwMode="auto">
            <a:xfrm>
              <a:off x="3599" y="1846"/>
              <a:ext cx="45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15372" name="Oval 15"/>
            <p:cNvSpPr>
              <a:spLocks noChangeArrowheads="1"/>
            </p:cNvSpPr>
            <p:nvPr/>
          </p:nvSpPr>
          <p:spPr bwMode="auto">
            <a:xfrm>
              <a:off x="2892" y="2170"/>
              <a:ext cx="103" cy="9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Text Box 16"/>
            <p:cNvSpPr txBox="1">
              <a:spLocks noChangeArrowheads="1"/>
            </p:cNvSpPr>
            <p:nvPr/>
          </p:nvSpPr>
          <p:spPr bwMode="auto">
            <a:xfrm>
              <a:off x="2682" y="1910"/>
              <a:ext cx="3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2"/>
                  </a:solidFill>
                </a:rPr>
                <a:t>SP</a:t>
              </a:r>
            </a:p>
          </p:txBody>
        </p:sp>
        <p:sp>
          <p:nvSpPr>
            <p:cNvPr id="15374" name="Text Box 17"/>
            <p:cNvSpPr txBox="1">
              <a:spLocks noChangeArrowheads="1"/>
            </p:cNvSpPr>
            <p:nvPr/>
          </p:nvSpPr>
          <p:spPr bwMode="auto">
            <a:xfrm>
              <a:off x="4891" y="2923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375" name="Text Box 18"/>
            <p:cNvSpPr txBox="1">
              <a:spLocks noChangeArrowheads="1"/>
            </p:cNvSpPr>
            <p:nvPr/>
          </p:nvSpPr>
          <p:spPr bwMode="auto">
            <a:xfrm>
              <a:off x="1653" y="780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3198" y="2278"/>
              <a:ext cx="155" cy="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7" name="Line 20"/>
            <p:cNvSpPr>
              <a:spLocks noChangeShapeType="1"/>
            </p:cNvSpPr>
            <p:nvPr/>
          </p:nvSpPr>
          <p:spPr bwMode="auto">
            <a:xfrm rot="977163" flipH="1" flipV="1">
              <a:off x="2555" y="2091"/>
              <a:ext cx="155" cy="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8" name="Line 21"/>
            <p:cNvSpPr>
              <a:spLocks noChangeShapeType="1"/>
            </p:cNvSpPr>
            <p:nvPr/>
          </p:nvSpPr>
          <p:spPr bwMode="auto">
            <a:xfrm rot="18136029" flipV="1">
              <a:off x="3016" y="1923"/>
              <a:ext cx="158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9" name="Line 22"/>
            <p:cNvSpPr>
              <a:spLocks noChangeShapeType="1"/>
            </p:cNvSpPr>
            <p:nvPr/>
          </p:nvSpPr>
          <p:spPr bwMode="auto">
            <a:xfrm rot="18136029" flipH="1" flipV="1">
              <a:off x="2738" y="2410"/>
              <a:ext cx="155" cy="1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0" name="Text Box 23"/>
            <p:cNvSpPr txBox="1">
              <a:spLocks noChangeArrowheads="1"/>
            </p:cNvSpPr>
            <p:nvPr/>
          </p:nvSpPr>
          <p:spPr bwMode="auto">
            <a:xfrm>
              <a:off x="4135" y="2157"/>
              <a:ext cx="9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hlink"/>
                  </a:solidFill>
                  <a:latin typeface="Times New Roman" pitchFamily="18" charset="0"/>
                </a:rPr>
                <a:t>u</a:t>
              </a:r>
              <a:r>
                <a:rPr lang="en-US" b="0">
                  <a:solidFill>
                    <a:schemeClr val="hlink"/>
                  </a:solidFill>
                </a:rPr>
                <a:t> decreases</a:t>
              </a:r>
            </a:p>
          </p:txBody>
        </p:sp>
        <p:sp>
          <p:nvSpPr>
            <p:cNvPr id="15381" name="Text Box 24"/>
            <p:cNvSpPr txBox="1">
              <a:spLocks noChangeArrowheads="1"/>
            </p:cNvSpPr>
            <p:nvPr/>
          </p:nvSpPr>
          <p:spPr bwMode="auto">
            <a:xfrm>
              <a:off x="3291" y="1186"/>
              <a:ext cx="8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1"/>
                  </a:solidFill>
                  <a:latin typeface="Times New Roman" pitchFamily="18" charset="0"/>
                </a:rPr>
                <a:t>u</a:t>
              </a:r>
              <a:r>
                <a:rPr lang="en-US" b="0">
                  <a:solidFill>
                    <a:schemeClr val="bg1"/>
                  </a:solidFill>
                </a:rPr>
                <a:t> increases</a:t>
              </a:r>
            </a:p>
          </p:txBody>
        </p:sp>
        <p:sp>
          <p:nvSpPr>
            <p:cNvPr id="15383" name="Line 31"/>
            <p:cNvSpPr>
              <a:spLocks noChangeShapeType="1"/>
            </p:cNvSpPr>
            <p:nvPr/>
          </p:nvSpPr>
          <p:spPr bwMode="auto">
            <a:xfrm flipH="1">
              <a:off x="3464" y="2320"/>
              <a:ext cx="256" cy="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2" name="Object 32"/>
            <p:cNvGraphicFramePr>
              <a:graphicFrameLocks noChangeAspect="1"/>
            </p:cNvGraphicFramePr>
            <p:nvPr/>
          </p:nvGraphicFramePr>
          <p:xfrm>
            <a:off x="3492" y="2383"/>
            <a:ext cx="259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0" name="Equation" r:id="rId4" imgW="241091" imgH="177646" progId="Equation.DSMT4">
                    <p:embed/>
                  </p:oleObj>
                </mc:Choice>
                <mc:Fallback>
                  <p:oleObj name="Equation" r:id="rId4" imgW="241091" imgH="177646" progId="Equation.DSMT4">
                    <p:embed/>
                    <p:pic>
                      <p:nvPicPr>
                        <p:cNvPr id="15362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" y="2383"/>
                          <a:ext cx="259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4" name="Line 33"/>
            <p:cNvSpPr>
              <a:spLocks noChangeShapeType="1"/>
            </p:cNvSpPr>
            <p:nvPr/>
          </p:nvSpPr>
          <p:spPr bwMode="auto">
            <a:xfrm flipV="1">
              <a:off x="3096" y="1608"/>
              <a:ext cx="192" cy="1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3" name="Object 34"/>
            <p:cNvGraphicFramePr>
              <a:graphicFrameLocks noChangeAspect="1"/>
            </p:cNvGraphicFramePr>
            <p:nvPr/>
          </p:nvGraphicFramePr>
          <p:xfrm>
            <a:off x="2908" y="1495"/>
            <a:ext cx="259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1" name="Equation" r:id="rId6" imgW="241091" imgH="177646" progId="Equation.DSMT4">
                    <p:embed/>
                  </p:oleObj>
                </mc:Choice>
                <mc:Fallback>
                  <p:oleObj name="Equation" r:id="rId6" imgW="241091" imgH="177646" progId="Equation.DSMT4">
                    <p:embed/>
                    <p:pic>
                      <p:nvPicPr>
                        <p:cNvPr id="15363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" y="1495"/>
                          <a:ext cx="259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3810262" y="3193643"/>
            <a:ext cx="407727" cy="14576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4317054" y="3775550"/>
            <a:ext cx="304800" cy="266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58747" y="5950425"/>
            <a:ext cx="4887878" cy="40011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Note:</a:t>
            </a:r>
            <a:r>
              <a:rPr lang="en-US" sz="2000" b="0" dirty="0">
                <a:solidFill>
                  <a:schemeClr val="bg2"/>
                </a:solidFill>
              </a:rPr>
              <a:t> 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,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2000" b="0" dirty="0">
                <a:solidFill>
                  <a:schemeClr val="bg2"/>
                </a:solidFill>
              </a:rPr>
              <a:t> is constant along </a:t>
            </a:r>
            <a:r>
              <a:rPr lang="en-US" sz="2000" b="0" u="sng" dirty="0">
                <a:solidFill>
                  <a:schemeClr val="bg2"/>
                </a:solidFill>
              </a:rPr>
              <a:t>both</a:t>
            </a:r>
            <a:r>
              <a:rPr lang="en-US" sz="2000" b="0" dirty="0">
                <a:solidFill>
                  <a:schemeClr val="bg2"/>
                </a:solidFill>
              </a:rPr>
              <a:t> paths.</a:t>
            </a:r>
          </a:p>
        </p:txBody>
      </p:sp>
    </p:spTree>
    <p:extLst>
      <p:ext uri="{BB962C8B-B14F-4D97-AF65-F5344CB8AC3E}">
        <p14:creationId xmlns:p14="http://schemas.microsoft.com/office/powerpoint/2010/main" val="3027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7004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11274" name="Text Box 6"/>
          <p:cNvSpPr txBox="1">
            <a:spLocks noChangeArrowheads="1"/>
          </p:cNvSpPr>
          <p:nvPr/>
        </p:nvSpPr>
        <p:spPr bwMode="auto">
          <a:xfrm>
            <a:off x="2512060" y="4193540"/>
            <a:ext cx="908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Hence,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4446588" y="1689100"/>
          <a:ext cx="3630612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1942920" imgH="1104840" progId="Equation.DSMT4">
                  <p:embed/>
                </p:oleObj>
              </mc:Choice>
              <mc:Fallback>
                <p:oleObj name="Equation" r:id="rId4" imgW="1942920" imgH="1104840" progId="Equation.DSMT4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1689100"/>
                        <a:ext cx="3630612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365495"/>
              </p:ext>
            </p:extLst>
          </p:nvPr>
        </p:nvGraphicFramePr>
        <p:xfrm>
          <a:off x="3542959" y="4227060"/>
          <a:ext cx="1261449" cy="412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622030" imgH="203112" progId="Equation.DSMT4">
                  <p:embed/>
                </p:oleObj>
              </mc:Choice>
              <mc:Fallback>
                <p:oleObj name="Equation" r:id="rId6" imgW="622030" imgH="203112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959" y="4227060"/>
                        <a:ext cx="1261449" cy="412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703388" y="608647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12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207710"/>
              </p:ext>
            </p:extLst>
          </p:nvPr>
        </p:nvGraphicFramePr>
        <p:xfrm>
          <a:off x="2615921" y="6082537"/>
          <a:ext cx="1065771" cy="504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8" imgW="482391" imgH="228501" progId="Equation.DSMT4">
                  <p:embed/>
                </p:oleObj>
              </mc:Choice>
              <mc:Fallback>
                <p:oleObj name="Equation" r:id="rId8" imgW="482391" imgH="228501" progId="Equation.DSMT4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5921" y="6082537"/>
                        <a:ext cx="1065771" cy="504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762000" y="1038225"/>
            <a:ext cx="1143262" cy="523220"/>
          </a:xfrm>
          <a:prstGeom prst="rect">
            <a:avLst/>
          </a:prstGeom>
          <a:solidFill>
            <a:srgbClr val="FFFF66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0" dirty="0">
                <a:solidFill>
                  <a:schemeClr val="bg1"/>
                </a:solidFill>
              </a:rPr>
              <a:t>Proof </a:t>
            </a:r>
          </a:p>
        </p:txBody>
      </p:sp>
      <p:graphicFrame>
        <p:nvGraphicFramePr>
          <p:cNvPr id="1126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010606"/>
              </p:ext>
            </p:extLst>
          </p:nvPr>
        </p:nvGraphicFramePr>
        <p:xfrm>
          <a:off x="1043514" y="1868242"/>
          <a:ext cx="2164297" cy="1711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10" imgW="1091726" imgH="863225" progId="Equation.DSMT4">
                  <p:embed/>
                </p:oleObj>
              </mc:Choice>
              <mc:Fallback>
                <p:oleObj name="Equation" r:id="rId10" imgW="1091726" imgH="863225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514" y="1868242"/>
                        <a:ext cx="2164297" cy="1711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6926"/>
              </p:ext>
            </p:extLst>
          </p:nvPr>
        </p:nvGraphicFramePr>
        <p:xfrm>
          <a:off x="1535112" y="5260122"/>
          <a:ext cx="3814809" cy="476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2" imgW="1828800" imgH="228600" progId="Equation.DSMT4">
                  <p:embed/>
                </p:oleObj>
              </mc:Choice>
              <mc:Fallback>
                <p:oleObj name="Equation" r:id="rId12" imgW="1828800" imgH="228600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2" y="5260122"/>
                        <a:ext cx="3814809" cy="476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742575" y="5248275"/>
            <a:ext cx="692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Also,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742115" y="3847465"/>
            <a:ext cx="2360613" cy="2259013"/>
            <a:chOff x="6742115" y="3847465"/>
            <a:chExt cx="2360613" cy="2259013"/>
          </a:xfrm>
        </p:grpSpPr>
        <p:grpSp>
          <p:nvGrpSpPr>
            <p:cNvPr id="11278" name="Group 28"/>
            <p:cNvGrpSpPr>
              <a:grpSpLocks/>
            </p:cNvGrpSpPr>
            <p:nvPr/>
          </p:nvGrpSpPr>
          <p:grpSpPr bwMode="auto">
            <a:xfrm>
              <a:off x="6742115" y="3847465"/>
              <a:ext cx="2360613" cy="2259013"/>
              <a:chOff x="4324" y="2704"/>
              <a:chExt cx="1487" cy="1423"/>
            </a:xfrm>
          </p:grpSpPr>
          <p:sp>
            <p:nvSpPr>
              <p:cNvPr id="11280" name="Line 17"/>
              <p:cNvSpPr>
                <a:spLocks noChangeShapeType="1"/>
              </p:cNvSpPr>
              <p:nvPr/>
            </p:nvSpPr>
            <p:spPr bwMode="auto">
              <a:xfrm>
                <a:off x="4840" y="2992"/>
                <a:ext cx="0" cy="11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1" name="Line 18"/>
              <p:cNvSpPr>
                <a:spLocks noChangeShapeType="1"/>
              </p:cNvSpPr>
              <p:nvPr/>
            </p:nvSpPr>
            <p:spPr bwMode="auto">
              <a:xfrm>
                <a:off x="4324" y="3757"/>
                <a:ext cx="127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2" name="Freeform 19"/>
              <p:cNvSpPr>
                <a:spLocks/>
              </p:cNvSpPr>
              <p:nvPr/>
            </p:nvSpPr>
            <p:spPr bwMode="auto">
              <a:xfrm>
                <a:off x="4617" y="3204"/>
                <a:ext cx="842" cy="255"/>
              </a:xfrm>
              <a:custGeom>
                <a:avLst/>
                <a:gdLst>
                  <a:gd name="T0" fmla="*/ 0 w 842"/>
                  <a:gd name="T1" fmla="*/ 97 h 255"/>
                  <a:gd name="T2" fmla="*/ 77 w 842"/>
                  <a:gd name="T3" fmla="*/ 80 h 255"/>
                  <a:gd name="T4" fmla="*/ 215 w 842"/>
                  <a:gd name="T5" fmla="*/ 28 h 255"/>
                  <a:gd name="T6" fmla="*/ 369 w 842"/>
                  <a:gd name="T7" fmla="*/ 11 h 255"/>
                  <a:gd name="T8" fmla="*/ 524 w 842"/>
                  <a:gd name="T9" fmla="*/ 97 h 255"/>
                  <a:gd name="T10" fmla="*/ 644 w 842"/>
                  <a:gd name="T11" fmla="*/ 209 h 255"/>
                  <a:gd name="T12" fmla="*/ 791 w 842"/>
                  <a:gd name="T13" fmla="*/ 252 h 255"/>
                  <a:gd name="T14" fmla="*/ 842 w 842"/>
                  <a:gd name="T15" fmla="*/ 226 h 2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42"/>
                  <a:gd name="T25" fmla="*/ 0 h 255"/>
                  <a:gd name="T26" fmla="*/ 842 w 842"/>
                  <a:gd name="T27" fmla="*/ 255 h 25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42" h="255">
                    <a:moveTo>
                      <a:pt x="0" y="97"/>
                    </a:moveTo>
                    <a:cubicBezTo>
                      <a:pt x="20" y="94"/>
                      <a:pt x="41" y="91"/>
                      <a:pt x="77" y="80"/>
                    </a:cubicBezTo>
                    <a:cubicBezTo>
                      <a:pt x="113" y="69"/>
                      <a:pt x="166" y="40"/>
                      <a:pt x="215" y="28"/>
                    </a:cubicBezTo>
                    <a:cubicBezTo>
                      <a:pt x="264" y="16"/>
                      <a:pt x="318" y="0"/>
                      <a:pt x="369" y="11"/>
                    </a:cubicBezTo>
                    <a:cubicBezTo>
                      <a:pt x="420" y="22"/>
                      <a:pt x="478" y="64"/>
                      <a:pt x="524" y="97"/>
                    </a:cubicBezTo>
                    <a:cubicBezTo>
                      <a:pt x="570" y="130"/>
                      <a:pt x="600" y="183"/>
                      <a:pt x="644" y="209"/>
                    </a:cubicBezTo>
                    <a:cubicBezTo>
                      <a:pt x="688" y="235"/>
                      <a:pt x="758" y="249"/>
                      <a:pt x="791" y="252"/>
                    </a:cubicBezTo>
                    <a:cubicBezTo>
                      <a:pt x="824" y="255"/>
                      <a:pt x="838" y="242"/>
                      <a:pt x="842" y="226"/>
                    </a:cubicBezTo>
                  </a:path>
                </a:pathLst>
              </a:cu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3" name="Line 20"/>
              <p:cNvSpPr>
                <a:spLocks noChangeShapeType="1"/>
              </p:cNvSpPr>
              <p:nvPr/>
            </p:nvSpPr>
            <p:spPr bwMode="auto">
              <a:xfrm flipV="1">
                <a:off x="4694" y="3220"/>
                <a:ext cx="172" cy="6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4" name="Line 21"/>
              <p:cNvSpPr>
                <a:spLocks noChangeShapeType="1"/>
              </p:cNvSpPr>
              <p:nvPr/>
            </p:nvSpPr>
            <p:spPr bwMode="auto">
              <a:xfrm flipV="1">
                <a:off x="5141" y="3121"/>
                <a:ext cx="164" cy="17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11271" name="Object 22"/>
              <p:cNvGraphicFramePr>
                <a:graphicFrameLocks noChangeAspect="1"/>
              </p:cNvGraphicFramePr>
              <p:nvPr/>
            </p:nvGraphicFramePr>
            <p:xfrm>
              <a:off x="5094" y="2838"/>
              <a:ext cx="356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39" name="Equation" r:id="rId14" imgW="279279" imgH="203112" progId="Equation.DSMT4">
                      <p:embed/>
                    </p:oleObj>
                  </mc:Choice>
                  <mc:Fallback>
                    <p:oleObj name="Equation" r:id="rId14" imgW="279279" imgH="203112" progId="Equation.DSMT4">
                      <p:embed/>
                      <p:pic>
                        <p:nvPicPr>
                          <p:cNvPr id="0" name="Picture 2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94" y="2838"/>
                            <a:ext cx="356" cy="2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85" name="Line 23"/>
              <p:cNvSpPr>
                <a:spLocks noChangeShapeType="1"/>
              </p:cNvSpPr>
              <p:nvPr/>
            </p:nvSpPr>
            <p:spPr bwMode="auto">
              <a:xfrm>
                <a:off x="5135" y="3308"/>
                <a:ext cx="163" cy="1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11272" name="Object 24"/>
              <p:cNvGraphicFramePr>
                <a:graphicFrameLocks noChangeAspect="1"/>
              </p:cNvGraphicFramePr>
              <p:nvPr/>
            </p:nvGraphicFramePr>
            <p:xfrm>
              <a:off x="4941" y="3449"/>
              <a:ext cx="372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0" name="Equation" r:id="rId16" imgW="291973" imgH="203112" progId="Equation.DSMT4">
                      <p:embed/>
                    </p:oleObj>
                  </mc:Choice>
                  <mc:Fallback>
                    <p:oleObj name="Equation" r:id="rId16" imgW="291973" imgH="203112" progId="Equation.DSMT4">
                      <p:embed/>
                      <p:pic>
                        <p:nvPicPr>
                          <p:cNvPr id="0" name="Picture 23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41" y="3449"/>
                            <a:ext cx="372" cy="25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86" name="Text Box 26"/>
              <p:cNvSpPr txBox="1">
                <a:spLocks noChangeArrowheads="1"/>
              </p:cNvSpPr>
              <p:nvPr/>
            </p:nvSpPr>
            <p:spPr bwMode="auto">
              <a:xfrm>
                <a:off x="5624" y="3614"/>
                <a:ext cx="18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1287" name="Text Box 27"/>
              <p:cNvSpPr txBox="1">
                <a:spLocks noChangeArrowheads="1"/>
              </p:cNvSpPr>
              <p:nvPr/>
            </p:nvSpPr>
            <p:spPr bwMode="auto">
              <a:xfrm>
                <a:off x="4753" y="2704"/>
                <a:ext cx="18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solidFill>
                      <a:schemeClr val="bg2"/>
                    </a:solidFill>
                    <a:latin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11279" name="Text Box 29"/>
            <p:cNvSpPr txBox="1">
              <a:spLocks noChangeArrowheads="1"/>
            </p:cNvSpPr>
            <p:nvPr/>
          </p:nvSpPr>
          <p:spPr bwMode="auto">
            <a:xfrm>
              <a:off x="6805930" y="4344353"/>
              <a:ext cx="4127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 dirty="0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b="0" baseline="-25000" dirty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434943" y="2209800"/>
            <a:ext cx="139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C.R. Equations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44BA7EE-0430-A689-F6D0-F3787EE503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31322"/>
              </p:ext>
            </p:extLst>
          </p:nvPr>
        </p:nvGraphicFramePr>
        <p:xfrm>
          <a:off x="2031033" y="1104430"/>
          <a:ext cx="2699414" cy="440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18" imgW="3733851" imgH="609464" progId="Equation.DSMT4">
                  <p:embed/>
                </p:oleObj>
              </mc:Choice>
              <mc:Fallback>
                <p:oleObj name="Equation" r:id="rId18" imgW="3733851" imgH="60946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031033" y="1104430"/>
                        <a:ext cx="2699414" cy="44072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</a:t>
            </a: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434129" y="1166547"/>
            <a:ext cx="2173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Complex Integral: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26601" y="3871886"/>
            <a:ext cx="177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</a:rPr>
              <a:t>Peter Joseph William Debye </a:t>
            </a:r>
            <a:r>
              <a:rPr lang="en-US" sz="1200" b="0" dirty="0">
                <a:solidFill>
                  <a:schemeClr val="bg2"/>
                </a:solidFill>
              </a:rPr>
              <a:t>(March 24, 1884 – November 2, 1966) was a Dutch physicist and physical chemist, and Nobel laureate in Chemistry.</a:t>
            </a:r>
          </a:p>
        </p:txBody>
      </p:sp>
      <p:pic>
        <p:nvPicPr>
          <p:cNvPr id="15" name="Picture 12" descr="http://upload.wikimedia.org/wikipedia/commons/6/62/Debye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9298" y="1212283"/>
            <a:ext cx="1698997" cy="241257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836112" y="5827198"/>
            <a:ext cx="29129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>
                <a:solidFill>
                  <a:schemeClr val="bg2"/>
                </a:solidFill>
              </a:rPr>
              <a:t>http://en.wikipedia.org/wiki/Peter_Debye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7496" y="3945512"/>
            <a:ext cx="3416904" cy="132343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2"/>
                </a:solidFill>
              </a:rPr>
              <a:t>The method was published by Peter Debye in 1909. Debye noted in his work that the method was developed in an unpublished note by Bernhard Riemann (1863).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567058" y="3887664"/>
            <a:ext cx="2458192" cy="1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088" tIns="7935" rIns="38088" bIns="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>Georg Friedrich Bernhard Riemann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> (September 17, 1826 – July 20, 1866) was an influential German mathematician who made lasting contributions to analysis and differential geometry, some of them enabling the later development of general relativity.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7917" y="6151418"/>
            <a:ext cx="34260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>
                <a:solidFill>
                  <a:schemeClr val="bg2"/>
                </a:solidFill>
              </a:rPr>
              <a:t>http://en.wikipedia.org/wiki/Bernhard_Riemann</a:t>
            </a: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238661" y="1659873"/>
            <a:ext cx="3849688" cy="1214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59052"/>
              </p:ext>
            </p:extLst>
          </p:nvPr>
        </p:nvGraphicFramePr>
        <p:xfrm>
          <a:off x="465157" y="1896140"/>
          <a:ext cx="33575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1409088" imgH="380835" progId="Equation.DSMT4">
                  <p:embed/>
                </p:oleObj>
              </mc:Choice>
              <mc:Fallback>
                <p:oleObj name="Equation" r:id="rId5" imgW="1409088" imgH="380835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57" y="1896140"/>
                        <a:ext cx="335756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4740922"/>
              </p:ext>
            </p:extLst>
          </p:nvPr>
        </p:nvGraphicFramePr>
        <p:xfrm>
          <a:off x="1551465" y="3004927"/>
          <a:ext cx="1163982" cy="43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7" imgW="444114" imgH="164957" progId="Equation.DSMT4">
                  <p:embed/>
                </p:oleObj>
              </mc:Choice>
              <mc:Fallback>
                <p:oleObj name="Equation" r:id="rId7" imgW="444114" imgH="164957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465" y="3004927"/>
                        <a:ext cx="1163982" cy="432336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28287DC-16DF-11CA-EE3C-D974FCACDA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68651" y="1212283"/>
            <a:ext cx="2141220" cy="234696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1073150" y="1166813"/>
          <a:ext cx="67992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2819400" imgH="393700" progId="Equation.DSMT4">
                  <p:embed/>
                </p:oleObj>
              </mc:Choice>
              <mc:Fallback>
                <p:oleObj name="Equation" r:id="rId4" imgW="2819400" imgH="3937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1166813"/>
                        <a:ext cx="6799263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1641475" y="3252788"/>
          <a:ext cx="51101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6" imgW="2235200" imgH="393700" progId="Equation.DSMT4">
                  <p:embed/>
                </p:oleObj>
              </mc:Choice>
              <mc:Fallback>
                <p:oleObj name="Equation" r:id="rId6" imgW="2235200" imgH="3937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3252788"/>
                        <a:ext cx="5110163" cy="898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790594" y="2573707"/>
            <a:ext cx="691625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Because the </a:t>
            </a:r>
            <a:r>
              <a:rPr lang="en-US" sz="2000" b="0" i="1" dirty="0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en-US" sz="2000" b="0" dirty="0">
                <a:solidFill>
                  <a:schemeClr val="bg1"/>
                </a:solidFill>
              </a:rPr>
              <a:t> function is </a:t>
            </a:r>
            <a:r>
              <a:rPr lang="en-US" sz="2000" b="0" u="sng" dirty="0">
                <a:solidFill>
                  <a:schemeClr val="bg1"/>
                </a:solidFill>
              </a:rPr>
              <a:t>constant</a:t>
            </a:r>
            <a:r>
              <a:rPr lang="en-US" sz="2000" b="0" dirty="0">
                <a:solidFill>
                  <a:schemeClr val="bg1"/>
                </a:solidFill>
              </a:rPr>
              <a:t> along the SDP, we have:</a:t>
            </a: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601788" y="4903788"/>
          <a:ext cx="544353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8" imgW="2260600" imgH="393700" progId="Equation.DSMT4">
                  <p:embed/>
                </p:oleObj>
              </mc:Choice>
              <mc:Fallback>
                <p:oleObj name="Equation" r:id="rId8" imgW="2260600" imgH="3937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8" y="4903788"/>
                        <a:ext cx="5443537" cy="9477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1019081" y="4364331"/>
            <a:ext cx="38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5673725" y="6132513"/>
            <a:ext cx="7136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Real</a:t>
            </a:r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>
            <a:off x="5461000" y="5372100"/>
            <a:ext cx="1036053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 flipH="1" flipV="1">
            <a:off x="5969000" y="5448300"/>
            <a:ext cx="0" cy="6477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med" len="med"/>
            <a:tailEnd type="arrow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2658428" y="979170"/>
            <a:ext cx="33559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Local behavior near SP</a:t>
            </a:r>
          </a:p>
        </p:txBody>
      </p:sp>
      <p:graphicFrame>
        <p:nvGraphicFramePr>
          <p:cNvPr id="13314" name="Object 23"/>
          <p:cNvGraphicFramePr>
            <a:graphicFrameLocks noChangeAspect="1"/>
          </p:cNvGraphicFramePr>
          <p:nvPr/>
        </p:nvGraphicFramePr>
        <p:xfrm>
          <a:off x="746537" y="1729035"/>
          <a:ext cx="61849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3073400" imgH="393700" progId="Equation.DSMT4">
                  <p:embed/>
                </p:oleObj>
              </mc:Choice>
              <mc:Fallback>
                <p:oleObj name="Equation" r:id="rId4" imgW="3073400" imgH="393700" progId="Equation.DSMT4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37" y="1729035"/>
                        <a:ext cx="61849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24"/>
          <p:cNvGraphicFramePr>
            <a:graphicFrameLocks noChangeAspect="1"/>
          </p:cNvGraphicFramePr>
          <p:nvPr/>
        </p:nvGraphicFramePr>
        <p:xfrm>
          <a:off x="1346200" y="2706688"/>
          <a:ext cx="41783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6" imgW="2057400" imgH="393700" progId="Equation.DSMT4">
                  <p:embed/>
                </p:oleObj>
              </mc:Choice>
              <mc:Fallback>
                <p:oleObj name="Equation" r:id="rId6" imgW="2057400" imgH="393700" progId="Equation.DSMT4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2706688"/>
                        <a:ext cx="41783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25"/>
          <p:cNvSpPr txBox="1">
            <a:spLocks noChangeArrowheads="1"/>
          </p:cNvSpPr>
          <p:nvPr/>
        </p:nvSpPr>
        <p:spPr bwMode="auto">
          <a:xfrm>
            <a:off x="781050" y="2932113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1331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583401"/>
              </p:ext>
            </p:extLst>
          </p:nvPr>
        </p:nvGraphicFramePr>
        <p:xfrm>
          <a:off x="1590675" y="3976688"/>
          <a:ext cx="42100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8" imgW="1955800" imgH="508000" progId="Equation.DSMT4">
                  <p:embed/>
                </p:oleObj>
              </mc:Choice>
              <mc:Fallback>
                <p:oleObj name="Equation" r:id="rId8" imgW="1955800" imgH="508000" progId="Equation.DSMT4">
                  <p:embed/>
                  <p:pic>
                    <p:nvPicPr>
                      <p:cNvPr id="0" name="Picture 2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0675" y="3976688"/>
                        <a:ext cx="42100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27"/>
          <p:cNvSpPr txBox="1">
            <a:spLocks noChangeArrowheads="1"/>
          </p:cNvSpPr>
          <p:nvPr/>
        </p:nvSpPr>
        <p:spPr bwMode="auto">
          <a:xfrm>
            <a:off x="259689" y="4351070"/>
            <a:ext cx="10118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Denote</a:t>
            </a:r>
          </a:p>
        </p:txBody>
      </p:sp>
      <p:graphicFrame>
        <p:nvGraphicFramePr>
          <p:cNvPr id="13317" name="Object 28"/>
          <p:cNvGraphicFramePr>
            <a:graphicFrameLocks noChangeAspect="1"/>
          </p:cNvGraphicFramePr>
          <p:nvPr/>
        </p:nvGraphicFramePr>
        <p:xfrm>
          <a:off x="2098675" y="5387975"/>
          <a:ext cx="38290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0" imgW="1777229" imgH="393529" progId="Equation.DSMT4">
                  <p:embed/>
                </p:oleObj>
              </mc:Choice>
              <mc:Fallback>
                <p:oleObj name="Equation" r:id="rId10" imgW="1777229" imgH="393529" progId="Equation.DSMT4">
                  <p:embed/>
                  <p:pic>
                    <p:nvPicPr>
                      <p:cNvPr id="0" name="Picture 2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5387975"/>
                        <a:ext cx="38290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2731325" y="1757549"/>
            <a:ext cx="570015" cy="8193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Left Brace 25"/>
          <p:cNvSpPr/>
          <p:nvPr/>
        </p:nvSpPr>
        <p:spPr bwMode="auto">
          <a:xfrm>
            <a:off x="1346361" y="4094821"/>
            <a:ext cx="300251" cy="941695"/>
          </a:xfrm>
          <a:prstGeom prst="lef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5400" y="3371849"/>
            <a:ext cx="2473327" cy="2152651"/>
            <a:chOff x="6375400" y="3371849"/>
            <a:chExt cx="2473327" cy="2152651"/>
          </a:xfrm>
        </p:grpSpPr>
        <p:sp>
          <p:nvSpPr>
            <p:cNvPr id="13322" name="Line 29"/>
            <p:cNvSpPr>
              <a:spLocks noChangeShapeType="1"/>
            </p:cNvSpPr>
            <p:nvPr/>
          </p:nvSpPr>
          <p:spPr bwMode="auto">
            <a:xfrm>
              <a:off x="7416800" y="3746500"/>
              <a:ext cx="0" cy="1778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3" name="Line 30"/>
            <p:cNvSpPr>
              <a:spLocks noChangeShapeType="1"/>
            </p:cNvSpPr>
            <p:nvPr/>
          </p:nvSpPr>
          <p:spPr bwMode="auto">
            <a:xfrm>
              <a:off x="6375400" y="4648200"/>
              <a:ext cx="2006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Oval 54"/>
            <p:cNvSpPr>
              <a:spLocks noChangeArrowheads="1"/>
            </p:cNvSpPr>
            <p:nvPr/>
          </p:nvSpPr>
          <p:spPr bwMode="auto">
            <a:xfrm>
              <a:off x="8293100" y="3746500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55"/>
            <p:cNvSpPr>
              <a:spLocks noChangeShapeType="1"/>
            </p:cNvSpPr>
            <p:nvPr/>
          </p:nvSpPr>
          <p:spPr bwMode="auto">
            <a:xfrm flipV="1">
              <a:off x="8026400" y="3835400"/>
              <a:ext cx="292100" cy="33020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2" name="Line 53"/>
            <p:cNvSpPr>
              <a:spLocks noChangeShapeType="1"/>
            </p:cNvSpPr>
            <p:nvPr/>
          </p:nvSpPr>
          <p:spPr bwMode="auto">
            <a:xfrm>
              <a:off x="7607300" y="4227286"/>
              <a:ext cx="8128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" name="Oval 52"/>
            <p:cNvSpPr>
              <a:spLocks noChangeArrowheads="1"/>
            </p:cNvSpPr>
            <p:nvPr/>
          </p:nvSpPr>
          <p:spPr bwMode="auto">
            <a:xfrm>
              <a:off x="7937500" y="4165600"/>
              <a:ext cx="101600" cy="1016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3366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165899"/>
                </p:ext>
              </p:extLst>
            </p:nvPr>
          </p:nvGraphicFramePr>
          <p:xfrm>
            <a:off x="8481785" y="4523922"/>
            <a:ext cx="237671" cy="261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6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81785" y="4523922"/>
                          <a:ext cx="237671" cy="261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67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7348306"/>
                </p:ext>
              </p:extLst>
            </p:nvPr>
          </p:nvGraphicFramePr>
          <p:xfrm>
            <a:off x="7311117" y="3411994"/>
            <a:ext cx="217033" cy="256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7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2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1117" y="3411994"/>
                          <a:ext cx="217033" cy="256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68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9566721"/>
                </p:ext>
              </p:extLst>
            </p:nvPr>
          </p:nvGraphicFramePr>
          <p:xfrm>
            <a:off x="7678510" y="4272189"/>
            <a:ext cx="257175" cy="356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8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8510" y="4272189"/>
                          <a:ext cx="257175" cy="356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Freeform 27"/>
            <p:cNvSpPr/>
            <p:nvPr/>
          </p:nvSpPr>
          <p:spPr bwMode="auto">
            <a:xfrm>
              <a:off x="8146144" y="4021666"/>
              <a:ext cx="108857" cy="206829"/>
            </a:xfrm>
            <a:custGeom>
              <a:avLst/>
              <a:gdLst>
                <a:gd name="connsiteX0" fmla="*/ 0 w 108857"/>
                <a:gd name="connsiteY0" fmla="*/ 0 h 206829"/>
                <a:gd name="connsiteX1" fmla="*/ 87086 w 108857"/>
                <a:gd name="connsiteY1" fmla="*/ 65314 h 206829"/>
                <a:gd name="connsiteX2" fmla="*/ 108857 w 108857"/>
                <a:gd name="connsiteY2" fmla="*/ 206829 h 206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8857" h="206829">
                  <a:moveTo>
                    <a:pt x="0" y="0"/>
                  </a:moveTo>
                  <a:cubicBezTo>
                    <a:pt x="34471" y="15421"/>
                    <a:pt x="68943" y="30843"/>
                    <a:pt x="87086" y="65314"/>
                  </a:cubicBezTo>
                  <a:cubicBezTo>
                    <a:pt x="105229" y="99785"/>
                    <a:pt x="107043" y="153307"/>
                    <a:pt x="108857" y="206829"/>
                  </a:cubicBezTo>
                </a:path>
              </a:pathLst>
            </a:cu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3369" name="Object 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8862152"/>
                </p:ext>
              </p:extLst>
            </p:nvPr>
          </p:nvGraphicFramePr>
          <p:xfrm>
            <a:off x="8331199" y="3911599"/>
            <a:ext cx="212725" cy="270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9" name="Equation" r:id="rId18" imgW="139579" imgH="177646" progId="Equation.DSMT4">
                    <p:embed/>
                  </p:oleObj>
                </mc:Choice>
                <mc:Fallback>
                  <p:oleObj name="Equation" r:id="rId18" imgW="139579" imgH="177646" progId="Equation.DSMT4">
                    <p:embed/>
                    <p:pic>
                      <p:nvPicPr>
                        <p:cNvPr id="0" name="Picture 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1199" y="3911599"/>
                          <a:ext cx="212725" cy="2707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70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7979478"/>
                </p:ext>
              </p:extLst>
            </p:nvPr>
          </p:nvGraphicFramePr>
          <p:xfrm>
            <a:off x="8143875" y="3371849"/>
            <a:ext cx="704852" cy="352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0" name="Equation" r:id="rId20" imgW="457200" imgH="228600" progId="Equation.DSMT4">
                    <p:embed/>
                  </p:oleObj>
                </mc:Choice>
                <mc:Fallback>
                  <p:oleObj name="Equation" r:id="rId20" imgW="457200" imgH="228600" progId="Equation.DSMT4">
                    <p:embed/>
                    <p:pic>
                      <p:nvPicPr>
                        <p:cNvPr id="0" name="Picture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3875" y="3371849"/>
                          <a:ext cx="704852" cy="352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Arrow Connector 2"/>
            <p:cNvCxnSpPr/>
            <p:nvPr/>
          </p:nvCxnSpPr>
          <p:spPr bwMode="auto">
            <a:xfrm flipV="1">
              <a:off x="8097398" y="3888956"/>
              <a:ext cx="176270" cy="17627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9672157"/>
                </p:ext>
              </p:extLst>
            </p:nvPr>
          </p:nvGraphicFramePr>
          <p:xfrm>
            <a:off x="7825878" y="3768169"/>
            <a:ext cx="271520" cy="2534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1" name="Equation" r:id="rId22" imgW="190335" imgH="177646" progId="Equation.DSMT4">
                    <p:embed/>
                  </p:oleObj>
                </mc:Choice>
                <mc:Fallback>
                  <p:oleObj name="Equation" r:id="rId22" imgW="190335" imgH="177646" progId="Equation.DSMT4">
                    <p:embed/>
                    <p:pic>
                      <p:nvPicPr>
                        <p:cNvPr id="0" name="Picture 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25878" y="3768169"/>
                          <a:ext cx="271520" cy="2534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21"/>
          <p:cNvSpPr>
            <a:spLocks noChangeArrowheads="1"/>
          </p:cNvSpPr>
          <p:nvPr/>
        </p:nvSpPr>
        <p:spPr bwMode="auto">
          <a:xfrm>
            <a:off x="5809825" y="4224975"/>
            <a:ext cx="3175000" cy="13335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20"/>
          <p:cNvSpPr>
            <a:spLocks noChangeArrowheads="1"/>
          </p:cNvSpPr>
          <p:nvPr/>
        </p:nvSpPr>
        <p:spPr bwMode="auto">
          <a:xfrm>
            <a:off x="5280725" y="2438400"/>
            <a:ext cx="3175000" cy="13335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73075" y="1071563"/>
          <a:ext cx="345598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1866090" imgH="393529" progId="Equation.DSMT4">
                  <p:embed/>
                </p:oleObj>
              </mc:Choice>
              <mc:Fallback>
                <p:oleObj name="Equation" r:id="rId4" imgW="1866090" imgH="393529" progId="Equation.DSMT4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1071563"/>
                        <a:ext cx="3455988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0" name="Text Box 10"/>
          <p:cNvSpPr txBox="1">
            <a:spLocks noChangeArrowheads="1"/>
          </p:cNvSpPr>
          <p:nvPr/>
        </p:nvSpPr>
        <p:spPr bwMode="auto">
          <a:xfrm>
            <a:off x="554038" y="4251134"/>
            <a:ext cx="895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SDP:</a:t>
            </a:r>
          </a:p>
        </p:txBody>
      </p:sp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1755775" y="2530475"/>
          <a:ext cx="23256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6" imgW="1079032" imgH="177723" progId="Equation.DSMT4">
                  <p:embed/>
                </p:oleObj>
              </mc:Choice>
              <mc:Fallback>
                <p:oleObj name="Equation" r:id="rId6" imgW="1079032" imgH="177723" progId="Equation.DSMT4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2530475"/>
                        <a:ext cx="232568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584200" y="2500313"/>
            <a:ext cx="877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bg1"/>
                </a:solidFill>
              </a:rPr>
              <a:t>SAP:</a:t>
            </a:r>
          </a:p>
        </p:txBody>
      </p:sp>
      <p:graphicFrame>
        <p:nvGraphicFramePr>
          <p:cNvPr id="14340" name="Object 13"/>
          <p:cNvGraphicFramePr>
            <a:graphicFrameLocks noChangeAspect="1"/>
          </p:cNvGraphicFramePr>
          <p:nvPr/>
        </p:nvGraphicFramePr>
        <p:xfrm>
          <a:off x="1787525" y="4289425"/>
          <a:ext cx="23796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8" imgW="1104421" imgH="177723" progId="Equation.DSMT4">
                  <p:embed/>
                </p:oleObj>
              </mc:Choice>
              <mc:Fallback>
                <p:oleObj name="Equation" r:id="rId8" imgW="1104421" imgH="177723" progId="Equation.DSMT4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4289425"/>
                        <a:ext cx="237966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14"/>
          <p:cNvGraphicFramePr>
            <a:graphicFrameLocks noChangeAspect="1"/>
          </p:cNvGraphicFramePr>
          <p:nvPr/>
        </p:nvGraphicFramePr>
        <p:xfrm>
          <a:off x="1246188" y="3035300"/>
          <a:ext cx="30464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0" imgW="1638000" imgH="393480" progId="Equation.DSMT4">
                  <p:embed/>
                </p:oleObj>
              </mc:Choice>
              <mc:Fallback>
                <p:oleObj name="Equation" r:id="rId10" imgW="1638000" imgH="393480" progId="Equation.DSMT4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3035300"/>
                        <a:ext cx="304641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15"/>
          <p:cNvGraphicFramePr>
            <a:graphicFrameLocks noChangeAspect="1"/>
          </p:cNvGraphicFramePr>
          <p:nvPr/>
        </p:nvGraphicFramePr>
        <p:xfrm>
          <a:off x="1135977" y="4786344"/>
          <a:ext cx="3860571" cy="721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2" imgW="2082600" imgH="393480" progId="Equation.DSMT4">
                  <p:embed/>
                </p:oleObj>
              </mc:Choice>
              <mc:Fallback>
                <p:oleObj name="Equation" r:id="rId12" imgW="2082600" imgH="393480" progId="Equation.DSMT4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977" y="4786344"/>
                        <a:ext cx="3860571" cy="721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16"/>
          <p:cNvGraphicFramePr>
            <a:graphicFrameLocks noChangeAspect="1"/>
          </p:cNvGraphicFramePr>
          <p:nvPr/>
        </p:nvGraphicFramePr>
        <p:xfrm>
          <a:off x="5812538" y="3225800"/>
          <a:ext cx="20780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4" imgW="965200" imgH="228600" progId="Equation.DSMT4">
                  <p:embed/>
                </p:oleObj>
              </mc:Choice>
              <mc:Fallback>
                <p:oleObj name="Equation" r:id="rId14" imgW="965200" imgH="228600" progId="Equation.DSMT4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2538" y="3225800"/>
                        <a:ext cx="20780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17"/>
          <p:cNvGraphicFramePr>
            <a:graphicFrameLocks noChangeAspect="1"/>
          </p:cNvGraphicFramePr>
          <p:nvPr/>
        </p:nvGraphicFramePr>
        <p:xfrm>
          <a:off x="6214638" y="5063175"/>
          <a:ext cx="20780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6" imgW="965200" imgH="228600" progId="Equation.DSMT4">
                  <p:embed/>
                </p:oleObj>
              </mc:Choice>
              <mc:Fallback>
                <p:oleObj name="Equation" r:id="rId16" imgW="965200" imgH="228600" progId="Equation.DSMT4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4638" y="5063175"/>
                        <a:ext cx="2078037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18"/>
          <p:cNvGraphicFramePr>
            <a:graphicFrameLocks noChangeAspect="1"/>
          </p:cNvGraphicFramePr>
          <p:nvPr/>
        </p:nvGraphicFramePr>
        <p:xfrm>
          <a:off x="5626800" y="2413000"/>
          <a:ext cx="26797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7" imgW="1244600" imgH="393700" progId="Equation.DSMT4">
                  <p:embed/>
                </p:oleObj>
              </mc:Choice>
              <mc:Fallback>
                <p:oleObj name="Equation" r:id="rId17" imgW="1244600" imgH="393700" progId="Equation.DSMT4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800" y="2413000"/>
                        <a:ext cx="26797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9"/>
          <p:cNvGraphicFramePr>
            <a:graphicFrameLocks noChangeAspect="1"/>
          </p:cNvGraphicFramePr>
          <p:nvPr/>
        </p:nvGraphicFramePr>
        <p:xfrm>
          <a:off x="5919363" y="4224975"/>
          <a:ext cx="28987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19" imgW="1345616" imgH="393529" progId="Equation.DSMT4">
                  <p:embed/>
                </p:oleObj>
              </mc:Choice>
              <mc:Fallback>
                <p:oleObj name="Equation" r:id="rId19" imgW="1345616" imgH="393529" progId="Equation.DSMT4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363" y="4224975"/>
                        <a:ext cx="289877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04889" y="6156366"/>
            <a:ext cx="6591869" cy="369332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Conclusion: </a:t>
            </a:r>
            <a:r>
              <a:rPr lang="en-US" b="0" dirty="0">
                <a:solidFill>
                  <a:schemeClr val="bg2"/>
                </a:solidFill>
              </a:rPr>
              <a:t>The two paths meet </a:t>
            </a:r>
            <a:r>
              <a:rPr lang="en-US" b="0" dirty="0">
                <a:solidFill>
                  <a:schemeClr val="bg2"/>
                </a:solidFill>
                <a:latin typeface="+mn-lt"/>
              </a:rPr>
              <a:t>90</a:t>
            </a:r>
            <a:r>
              <a:rPr lang="en-US" b="0" baseline="30000" dirty="0">
                <a:solidFill>
                  <a:schemeClr val="bg2"/>
                </a:solidFill>
              </a:rPr>
              <a:t>o</a:t>
            </a:r>
            <a:r>
              <a:rPr lang="en-US" b="0" dirty="0">
                <a:solidFill>
                  <a:schemeClr val="bg2"/>
                </a:solidFill>
              </a:rPr>
              <a:t> apart at the saddle point.</a:t>
            </a: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5127815" y="852567"/>
          <a:ext cx="3442980" cy="1278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21" imgW="2184400" imgH="812800" progId="Equation.DSMT4">
                  <p:embed/>
                </p:oleObj>
              </mc:Choice>
              <mc:Fallback>
                <p:oleObj name="Equation" r:id="rId21" imgW="2184400" imgH="812800" progId="Equation.DSMT4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815" y="852567"/>
                        <a:ext cx="3442980" cy="12787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ight Arrow 18"/>
          <p:cNvSpPr/>
          <p:nvPr/>
        </p:nvSpPr>
        <p:spPr bwMode="auto">
          <a:xfrm>
            <a:off x="4120738" y="1335976"/>
            <a:ext cx="427512" cy="273132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Left Brace 20"/>
          <p:cNvSpPr/>
          <p:nvPr/>
        </p:nvSpPr>
        <p:spPr bwMode="auto">
          <a:xfrm>
            <a:off x="4735774" y="996286"/>
            <a:ext cx="300251" cy="941695"/>
          </a:xfrm>
          <a:prstGeom prst="lef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4429496" y="2541319"/>
            <a:ext cx="581891" cy="1282536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ight Brace 22"/>
          <p:cNvSpPr/>
          <p:nvPr/>
        </p:nvSpPr>
        <p:spPr bwMode="auto">
          <a:xfrm>
            <a:off x="4997523" y="4344389"/>
            <a:ext cx="581891" cy="1282536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grpSp>
        <p:nvGrpSpPr>
          <p:cNvPr id="15365" name="Group 36"/>
          <p:cNvGrpSpPr>
            <a:grpSpLocks/>
          </p:cNvGrpSpPr>
          <p:nvPr/>
        </p:nvGrpSpPr>
        <p:grpSpPr bwMode="auto">
          <a:xfrm>
            <a:off x="796925" y="1053194"/>
            <a:ext cx="7264402" cy="4252913"/>
            <a:chOff x="502" y="780"/>
            <a:chExt cx="4576" cy="2679"/>
          </a:xfrm>
        </p:grpSpPr>
        <p:sp>
          <p:nvSpPr>
            <p:cNvPr id="15366" name="Text Box 4"/>
            <p:cNvSpPr txBox="1">
              <a:spLocks noChangeArrowheads="1"/>
            </p:cNvSpPr>
            <p:nvPr/>
          </p:nvSpPr>
          <p:spPr bwMode="auto">
            <a:xfrm>
              <a:off x="2292" y="2684"/>
              <a:ext cx="44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15367" name="Line 10"/>
            <p:cNvSpPr>
              <a:spLocks noChangeShapeType="1"/>
            </p:cNvSpPr>
            <p:nvPr/>
          </p:nvSpPr>
          <p:spPr bwMode="auto">
            <a:xfrm flipH="1">
              <a:off x="1739" y="1138"/>
              <a:ext cx="1" cy="23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8" name="Line 11"/>
            <p:cNvSpPr>
              <a:spLocks noChangeShapeType="1"/>
            </p:cNvSpPr>
            <p:nvPr/>
          </p:nvSpPr>
          <p:spPr bwMode="auto">
            <a:xfrm flipV="1">
              <a:off x="502" y="3056"/>
              <a:ext cx="42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Freeform 12"/>
            <p:cNvSpPr>
              <a:spLocks/>
            </p:cNvSpPr>
            <p:nvPr/>
          </p:nvSpPr>
          <p:spPr bwMode="auto">
            <a:xfrm>
              <a:off x="1396" y="1832"/>
              <a:ext cx="2682" cy="461"/>
            </a:xfrm>
            <a:custGeom>
              <a:avLst/>
              <a:gdLst>
                <a:gd name="T0" fmla="*/ 0 w 2682"/>
                <a:gd name="T1" fmla="*/ 148 h 461"/>
                <a:gd name="T2" fmla="*/ 206 w 2682"/>
                <a:gd name="T3" fmla="*/ 71 h 461"/>
                <a:gd name="T4" fmla="*/ 378 w 2682"/>
                <a:gd name="T5" fmla="*/ 28 h 461"/>
                <a:gd name="T6" fmla="*/ 593 w 2682"/>
                <a:gd name="T7" fmla="*/ 11 h 461"/>
                <a:gd name="T8" fmla="*/ 903 w 2682"/>
                <a:gd name="T9" fmla="*/ 97 h 461"/>
                <a:gd name="T10" fmla="*/ 1186 w 2682"/>
                <a:gd name="T11" fmla="*/ 243 h 461"/>
                <a:gd name="T12" fmla="*/ 1659 w 2682"/>
                <a:gd name="T13" fmla="*/ 423 h 461"/>
                <a:gd name="T14" fmla="*/ 2037 w 2682"/>
                <a:gd name="T15" fmla="*/ 458 h 461"/>
                <a:gd name="T16" fmla="*/ 2355 w 2682"/>
                <a:gd name="T17" fmla="*/ 406 h 461"/>
                <a:gd name="T18" fmla="*/ 2682 w 2682"/>
                <a:gd name="T19" fmla="*/ 260 h 4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82"/>
                <a:gd name="T31" fmla="*/ 0 h 461"/>
                <a:gd name="T32" fmla="*/ 2682 w 2682"/>
                <a:gd name="T33" fmla="*/ 461 h 4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82" h="461">
                  <a:moveTo>
                    <a:pt x="0" y="148"/>
                  </a:moveTo>
                  <a:cubicBezTo>
                    <a:pt x="71" y="119"/>
                    <a:pt x="143" y="91"/>
                    <a:pt x="206" y="71"/>
                  </a:cubicBezTo>
                  <a:cubicBezTo>
                    <a:pt x="269" y="51"/>
                    <a:pt x="314" y="38"/>
                    <a:pt x="378" y="28"/>
                  </a:cubicBezTo>
                  <a:cubicBezTo>
                    <a:pt x="442" y="18"/>
                    <a:pt x="506" y="0"/>
                    <a:pt x="593" y="11"/>
                  </a:cubicBezTo>
                  <a:cubicBezTo>
                    <a:pt x="680" y="22"/>
                    <a:pt x="804" y="58"/>
                    <a:pt x="903" y="97"/>
                  </a:cubicBezTo>
                  <a:cubicBezTo>
                    <a:pt x="1002" y="136"/>
                    <a:pt x="1060" y="189"/>
                    <a:pt x="1186" y="243"/>
                  </a:cubicBezTo>
                  <a:cubicBezTo>
                    <a:pt x="1312" y="297"/>
                    <a:pt x="1517" y="387"/>
                    <a:pt x="1659" y="423"/>
                  </a:cubicBezTo>
                  <a:cubicBezTo>
                    <a:pt x="1801" y="459"/>
                    <a:pt x="1921" y="461"/>
                    <a:pt x="2037" y="458"/>
                  </a:cubicBezTo>
                  <a:cubicBezTo>
                    <a:pt x="2153" y="455"/>
                    <a:pt x="2248" y="439"/>
                    <a:pt x="2355" y="406"/>
                  </a:cubicBezTo>
                  <a:cubicBezTo>
                    <a:pt x="2462" y="373"/>
                    <a:pt x="2627" y="284"/>
                    <a:pt x="2682" y="26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Freeform 13"/>
            <p:cNvSpPr>
              <a:spLocks/>
            </p:cNvSpPr>
            <p:nvPr/>
          </p:nvSpPr>
          <p:spPr bwMode="auto">
            <a:xfrm>
              <a:off x="1765" y="1550"/>
              <a:ext cx="1814" cy="1127"/>
            </a:xfrm>
            <a:custGeom>
              <a:avLst/>
              <a:gdLst>
                <a:gd name="T0" fmla="*/ 1814 w 1814"/>
                <a:gd name="T1" fmla="*/ 0 h 1127"/>
                <a:gd name="T2" fmla="*/ 1600 w 1814"/>
                <a:gd name="T3" fmla="*/ 95 h 1127"/>
                <a:gd name="T4" fmla="*/ 1402 w 1814"/>
                <a:gd name="T5" fmla="*/ 258 h 1127"/>
                <a:gd name="T6" fmla="*/ 1281 w 1814"/>
                <a:gd name="T7" fmla="*/ 439 h 1127"/>
                <a:gd name="T8" fmla="*/ 1186 w 1814"/>
                <a:gd name="T9" fmla="*/ 646 h 1127"/>
                <a:gd name="T10" fmla="*/ 1098 w 1814"/>
                <a:gd name="T11" fmla="*/ 814 h 1127"/>
                <a:gd name="T12" fmla="*/ 960 w 1814"/>
                <a:gd name="T13" fmla="*/ 960 h 1127"/>
                <a:gd name="T14" fmla="*/ 799 w 1814"/>
                <a:gd name="T15" fmla="*/ 1050 h 1127"/>
                <a:gd name="T16" fmla="*/ 645 w 1814"/>
                <a:gd name="T17" fmla="*/ 1109 h 1127"/>
                <a:gd name="T18" fmla="*/ 447 w 1814"/>
                <a:gd name="T19" fmla="*/ 1127 h 1127"/>
                <a:gd name="T20" fmla="*/ 241 w 1814"/>
                <a:gd name="T21" fmla="*/ 1110 h 1127"/>
                <a:gd name="T22" fmla="*/ 0 w 1814"/>
                <a:gd name="T23" fmla="*/ 1024 h 11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14"/>
                <a:gd name="T37" fmla="*/ 0 h 1127"/>
                <a:gd name="T38" fmla="*/ 1814 w 1814"/>
                <a:gd name="T39" fmla="*/ 1127 h 11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14" h="1127">
                  <a:moveTo>
                    <a:pt x="1814" y="0"/>
                  </a:moveTo>
                  <a:cubicBezTo>
                    <a:pt x="1778" y="16"/>
                    <a:pt x="1669" y="52"/>
                    <a:pt x="1600" y="95"/>
                  </a:cubicBezTo>
                  <a:cubicBezTo>
                    <a:pt x="1531" y="138"/>
                    <a:pt x="1455" y="201"/>
                    <a:pt x="1402" y="258"/>
                  </a:cubicBezTo>
                  <a:cubicBezTo>
                    <a:pt x="1349" y="315"/>
                    <a:pt x="1317" y="374"/>
                    <a:pt x="1281" y="439"/>
                  </a:cubicBezTo>
                  <a:cubicBezTo>
                    <a:pt x="1245" y="504"/>
                    <a:pt x="1217" y="584"/>
                    <a:pt x="1186" y="646"/>
                  </a:cubicBezTo>
                  <a:cubicBezTo>
                    <a:pt x="1155" y="708"/>
                    <a:pt x="1136" y="762"/>
                    <a:pt x="1098" y="814"/>
                  </a:cubicBezTo>
                  <a:cubicBezTo>
                    <a:pt x="1060" y="866"/>
                    <a:pt x="1010" y="921"/>
                    <a:pt x="960" y="960"/>
                  </a:cubicBezTo>
                  <a:cubicBezTo>
                    <a:pt x="910" y="999"/>
                    <a:pt x="851" y="1025"/>
                    <a:pt x="799" y="1050"/>
                  </a:cubicBezTo>
                  <a:cubicBezTo>
                    <a:pt x="747" y="1075"/>
                    <a:pt x="704" y="1096"/>
                    <a:pt x="645" y="1109"/>
                  </a:cubicBezTo>
                  <a:cubicBezTo>
                    <a:pt x="586" y="1122"/>
                    <a:pt x="514" y="1127"/>
                    <a:pt x="447" y="1127"/>
                  </a:cubicBezTo>
                  <a:cubicBezTo>
                    <a:pt x="380" y="1127"/>
                    <a:pt x="315" y="1127"/>
                    <a:pt x="241" y="1110"/>
                  </a:cubicBezTo>
                  <a:cubicBezTo>
                    <a:pt x="167" y="1093"/>
                    <a:pt x="83" y="1058"/>
                    <a:pt x="0" y="1024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1" name="Text Box 14"/>
            <p:cNvSpPr txBox="1">
              <a:spLocks noChangeArrowheads="1"/>
            </p:cNvSpPr>
            <p:nvPr/>
          </p:nvSpPr>
          <p:spPr bwMode="auto">
            <a:xfrm>
              <a:off x="3555" y="1822"/>
              <a:ext cx="45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15372" name="Oval 15"/>
            <p:cNvSpPr>
              <a:spLocks noChangeArrowheads="1"/>
            </p:cNvSpPr>
            <p:nvPr/>
          </p:nvSpPr>
          <p:spPr bwMode="auto">
            <a:xfrm>
              <a:off x="2892" y="2170"/>
              <a:ext cx="103" cy="9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Text Box 16"/>
            <p:cNvSpPr txBox="1">
              <a:spLocks noChangeArrowheads="1"/>
            </p:cNvSpPr>
            <p:nvPr/>
          </p:nvSpPr>
          <p:spPr bwMode="auto">
            <a:xfrm>
              <a:off x="2682" y="1910"/>
              <a:ext cx="3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2"/>
                  </a:solidFill>
                </a:rPr>
                <a:t>SP</a:t>
              </a:r>
            </a:p>
          </p:txBody>
        </p:sp>
        <p:sp>
          <p:nvSpPr>
            <p:cNvPr id="15374" name="Text Box 17"/>
            <p:cNvSpPr txBox="1">
              <a:spLocks noChangeArrowheads="1"/>
            </p:cNvSpPr>
            <p:nvPr/>
          </p:nvSpPr>
          <p:spPr bwMode="auto">
            <a:xfrm>
              <a:off x="4891" y="2923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375" name="Text Box 18"/>
            <p:cNvSpPr txBox="1">
              <a:spLocks noChangeArrowheads="1"/>
            </p:cNvSpPr>
            <p:nvPr/>
          </p:nvSpPr>
          <p:spPr bwMode="auto">
            <a:xfrm>
              <a:off x="1653" y="780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3198" y="2278"/>
              <a:ext cx="155" cy="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7" name="Line 20"/>
            <p:cNvSpPr>
              <a:spLocks noChangeShapeType="1"/>
            </p:cNvSpPr>
            <p:nvPr/>
          </p:nvSpPr>
          <p:spPr bwMode="auto">
            <a:xfrm rot="977163" flipH="1" flipV="1">
              <a:off x="2555" y="2091"/>
              <a:ext cx="155" cy="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8" name="Line 21"/>
            <p:cNvSpPr>
              <a:spLocks noChangeShapeType="1"/>
            </p:cNvSpPr>
            <p:nvPr/>
          </p:nvSpPr>
          <p:spPr bwMode="auto">
            <a:xfrm rot="18136029" flipV="1">
              <a:off x="3016" y="1923"/>
              <a:ext cx="158" cy="1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9" name="Line 22"/>
            <p:cNvSpPr>
              <a:spLocks noChangeShapeType="1"/>
            </p:cNvSpPr>
            <p:nvPr/>
          </p:nvSpPr>
          <p:spPr bwMode="auto">
            <a:xfrm rot="18136029" flipH="1" flipV="1">
              <a:off x="2738" y="2410"/>
              <a:ext cx="155" cy="1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0" name="Text Box 23"/>
            <p:cNvSpPr txBox="1">
              <a:spLocks noChangeArrowheads="1"/>
            </p:cNvSpPr>
            <p:nvPr/>
          </p:nvSpPr>
          <p:spPr bwMode="auto">
            <a:xfrm>
              <a:off x="4135" y="2157"/>
              <a:ext cx="9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hlink"/>
                  </a:solidFill>
                  <a:latin typeface="Times New Roman" pitchFamily="18" charset="0"/>
                </a:rPr>
                <a:t>u</a:t>
              </a:r>
              <a:r>
                <a:rPr lang="en-US" b="0">
                  <a:solidFill>
                    <a:schemeClr val="hlink"/>
                  </a:solidFill>
                </a:rPr>
                <a:t> decreases</a:t>
              </a:r>
            </a:p>
          </p:txBody>
        </p:sp>
        <p:sp>
          <p:nvSpPr>
            <p:cNvPr id="15381" name="Text Box 24"/>
            <p:cNvSpPr txBox="1">
              <a:spLocks noChangeArrowheads="1"/>
            </p:cNvSpPr>
            <p:nvPr/>
          </p:nvSpPr>
          <p:spPr bwMode="auto">
            <a:xfrm>
              <a:off x="3291" y="1186"/>
              <a:ext cx="8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1"/>
                  </a:solidFill>
                  <a:latin typeface="Times New Roman" pitchFamily="18" charset="0"/>
                </a:rPr>
                <a:t>u</a:t>
              </a:r>
              <a:r>
                <a:rPr lang="en-US" b="0">
                  <a:solidFill>
                    <a:schemeClr val="bg1"/>
                  </a:solidFill>
                </a:rPr>
                <a:t> increases</a:t>
              </a:r>
            </a:p>
          </p:txBody>
        </p:sp>
        <p:sp>
          <p:nvSpPr>
            <p:cNvPr id="15382" name="Text Box 28"/>
            <p:cNvSpPr txBox="1">
              <a:spLocks noChangeArrowheads="1"/>
            </p:cNvSpPr>
            <p:nvPr/>
          </p:nvSpPr>
          <p:spPr bwMode="auto">
            <a:xfrm>
              <a:off x="3029" y="2003"/>
              <a:ext cx="32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chemeClr val="bg2"/>
                  </a:solidFill>
                </a:rPr>
                <a:t>90</a:t>
              </a:r>
              <a:r>
                <a:rPr lang="en-US" b="0" baseline="30000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15383" name="Line 31"/>
            <p:cNvSpPr>
              <a:spLocks noChangeShapeType="1"/>
            </p:cNvSpPr>
            <p:nvPr/>
          </p:nvSpPr>
          <p:spPr bwMode="auto">
            <a:xfrm flipH="1">
              <a:off x="3464" y="2320"/>
              <a:ext cx="256" cy="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2" name="Object 32"/>
            <p:cNvGraphicFramePr>
              <a:graphicFrameLocks noChangeAspect="1"/>
            </p:cNvGraphicFramePr>
            <p:nvPr/>
          </p:nvGraphicFramePr>
          <p:xfrm>
            <a:off x="3492" y="2383"/>
            <a:ext cx="259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0" name="Equation" r:id="rId4" imgW="241091" imgH="177646" progId="Equation.DSMT4">
                    <p:embed/>
                  </p:oleObj>
                </mc:Choice>
                <mc:Fallback>
                  <p:oleObj name="Equation" r:id="rId4" imgW="241091" imgH="177646" progId="Equation.DSMT4">
                    <p:embed/>
                    <p:pic>
                      <p:nvPicPr>
                        <p:cNvPr id="0" name="Picture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" y="2383"/>
                          <a:ext cx="259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4" name="Line 33"/>
            <p:cNvSpPr>
              <a:spLocks noChangeShapeType="1"/>
            </p:cNvSpPr>
            <p:nvPr/>
          </p:nvSpPr>
          <p:spPr bwMode="auto">
            <a:xfrm flipV="1">
              <a:off x="3096" y="1608"/>
              <a:ext cx="192" cy="1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3" name="Object 34"/>
            <p:cNvGraphicFramePr>
              <a:graphicFrameLocks noChangeAspect="1"/>
            </p:cNvGraphicFramePr>
            <p:nvPr/>
          </p:nvGraphicFramePr>
          <p:xfrm>
            <a:off x="2908" y="1495"/>
            <a:ext cx="259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1" name="Equation" r:id="rId6" imgW="241091" imgH="177646" progId="Equation.DSMT4">
                    <p:embed/>
                  </p:oleObj>
                </mc:Choice>
                <mc:Fallback>
                  <p:oleObj name="Equation" r:id="rId6" imgW="241091" imgH="177646" progId="Equation.DSMT4">
                    <p:embed/>
                    <p:pic>
                      <p:nvPicPr>
                        <p:cNvPr id="0" name="Picture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8" y="1495"/>
                          <a:ext cx="259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3810262" y="3200990"/>
            <a:ext cx="407727" cy="14576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4309259" y="3817032"/>
            <a:ext cx="304800" cy="266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37457" y="5859208"/>
            <a:ext cx="7953203" cy="40011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The SDP and SAP paths meet perpendicular at the saddle point.</a:t>
            </a:r>
            <a:endParaRPr lang="en-US" sz="20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1911964" y="913836"/>
            <a:ext cx="5022529" cy="40011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solidFill>
                  <a:schemeClr val="bg2"/>
                </a:solidFill>
              </a:rPr>
              <a:t>The “landscape” of the function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u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2000" b="0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2000" b="0" dirty="0">
                <a:solidFill>
                  <a:schemeClr val="bg2"/>
                </a:solidFill>
              </a:rPr>
              <a:t> near </a:t>
            </a:r>
            <a:r>
              <a:rPr lang="en-US" sz="2000" b="0" i="1" dirty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2000" b="0" baseline="-25000" dirty="0">
                <a:solidFill>
                  <a:schemeClr val="bg2"/>
                </a:solidFill>
                <a:latin typeface="+mn-lt"/>
              </a:rPr>
              <a:t>0</a:t>
            </a:r>
            <a:endParaRPr lang="en-US" sz="2000" b="0" dirty="0">
              <a:solidFill>
                <a:schemeClr val="bg2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433967" y="1840657"/>
            <a:ext cx="6565877" cy="4495057"/>
            <a:chOff x="1433967" y="1840657"/>
            <a:chExt cx="6565877" cy="4495057"/>
          </a:xfrm>
        </p:grpSpPr>
        <p:sp>
          <p:nvSpPr>
            <p:cNvPr id="29" name="Line 7"/>
            <p:cNvSpPr>
              <a:spLocks noChangeShapeType="1"/>
            </p:cNvSpPr>
            <p:nvPr/>
          </p:nvSpPr>
          <p:spPr bwMode="auto">
            <a:xfrm flipV="1">
              <a:off x="1805441" y="5159149"/>
              <a:ext cx="5697537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 flipV="1">
              <a:off x="3591379" y="2363560"/>
              <a:ext cx="0" cy="368776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1" name="Object 9"/>
            <p:cNvGraphicFramePr>
              <a:graphicFrameLocks noChangeAspect="1"/>
            </p:cNvGraphicFramePr>
            <p:nvPr/>
          </p:nvGraphicFramePr>
          <p:xfrm>
            <a:off x="3437369" y="1840657"/>
            <a:ext cx="331788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4" name="Equation" r:id="rId4" imgW="139579" imgH="164957" progId="Equation.DSMT4">
                    <p:embed/>
                  </p:oleObj>
                </mc:Choice>
                <mc:Fallback>
                  <p:oleObj name="Equation" r:id="rId4" imgW="139579" imgH="164957" progId="Equation.DSMT4">
                    <p:embed/>
                    <p:pic>
                      <p:nvPicPr>
                        <p:cNvPr id="0" name="Picture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7369" y="1840657"/>
                          <a:ext cx="331788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Freeform 10"/>
            <p:cNvSpPr>
              <a:spLocks/>
            </p:cNvSpPr>
            <p:nvPr/>
          </p:nvSpPr>
          <p:spPr bwMode="auto">
            <a:xfrm>
              <a:off x="1433967" y="3862161"/>
              <a:ext cx="5099050" cy="982663"/>
            </a:xfrm>
            <a:custGeom>
              <a:avLst/>
              <a:gdLst>
                <a:gd name="T0" fmla="*/ 0 w 3212"/>
                <a:gd name="T1" fmla="*/ 583 h 619"/>
                <a:gd name="T2" fmla="*/ 1494 w 3212"/>
                <a:gd name="T3" fmla="*/ 526 h 619"/>
                <a:gd name="T4" fmla="*/ 3212 w 3212"/>
                <a:gd name="T5" fmla="*/ 28 h 619"/>
                <a:gd name="T6" fmla="*/ 0 60000 65536"/>
                <a:gd name="T7" fmla="*/ 0 60000 65536"/>
                <a:gd name="T8" fmla="*/ 0 60000 65536"/>
                <a:gd name="T9" fmla="*/ 0 w 3212"/>
                <a:gd name="T10" fmla="*/ 0 h 619"/>
                <a:gd name="T11" fmla="*/ 3212 w 3212"/>
                <a:gd name="T12" fmla="*/ 619 h 6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12" h="619">
                  <a:moveTo>
                    <a:pt x="0" y="583"/>
                  </a:moveTo>
                  <a:cubicBezTo>
                    <a:pt x="490" y="619"/>
                    <a:pt x="959" y="619"/>
                    <a:pt x="1494" y="526"/>
                  </a:cubicBezTo>
                  <a:cubicBezTo>
                    <a:pt x="2029" y="433"/>
                    <a:pt x="2297" y="0"/>
                    <a:pt x="3212" y="28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" name="Object 11"/>
            <p:cNvGraphicFramePr>
              <a:graphicFrameLocks noChangeAspect="1"/>
            </p:cNvGraphicFramePr>
            <p:nvPr/>
          </p:nvGraphicFramePr>
          <p:xfrm>
            <a:off x="4459060" y="3711575"/>
            <a:ext cx="334963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5" name="Equation" r:id="rId6" imgW="165028" imgH="228501" progId="Equation.DSMT4">
                    <p:embed/>
                  </p:oleObj>
                </mc:Choice>
                <mc:Fallback>
                  <p:oleObj name="Equation" r:id="rId6" imgW="165028" imgH="228501" progId="Equation.DSMT4">
                    <p:embed/>
                    <p:pic>
                      <p:nvPicPr>
                        <p:cNvPr id="0" name="Picture 2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9060" y="3711575"/>
                          <a:ext cx="334963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3"/>
            <p:cNvGraphicFramePr>
              <a:graphicFrameLocks noChangeAspect="1"/>
            </p:cNvGraphicFramePr>
            <p:nvPr/>
          </p:nvGraphicFramePr>
          <p:xfrm>
            <a:off x="7698219" y="5000399"/>
            <a:ext cx="301625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6" name="Equation" r:id="rId8" imgW="126835" imgH="139518" progId="Equation.DSMT4">
                    <p:embed/>
                  </p:oleObj>
                </mc:Choice>
                <mc:Fallback>
                  <p:oleObj name="Equation" r:id="rId8" imgW="126835" imgH="139518" progId="Equation.DSMT4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8219" y="5000399"/>
                          <a:ext cx="301625" cy="331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4"/>
            <p:cNvGraphicFramePr>
              <a:graphicFrameLocks noChangeAspect="1"/>
            </p:cNvGraphicFramePr>
            <p:nvPr/>
          </p:nvGraphicFramePr>
          <p:xfrm>
            <a:off x="2299154" y="4160611"/>
            <a:ext cx="403225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7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9154" y="4160611"/>
                          <a:ext cx="403225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2499179" y="4809672"/>
              <a:ext cx="3270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>
              <a:off x="4308929" y="2563586"/>
              <a:ext cx="1320800" cy="3175000"/>
            </a:xfrm>
            <a:custGeom>
              <a:avLst/>
              <a:gdLst>
                <a:gd name="T0" fmla="*/ 0 w 832"/>
                <a:gd name="T1" fmla="*/ 2000 h 2000"/>
                <a:gd name="T2" fmla="*/ 144 w 832"/>
                <a:gd name="T3" fmla="*/ 1536 h 2000"/>
                <a:gd name="T4" fmla="*/ 344 w 832"/>
                <a:gd name="T5" fmla="*/ 1072 h 2000"/>
                <a:gd name="T6" fmla="*/ 616 w 832"/>
                <a:gd name="T7" fmla="*/ 576 h 2000"/>
                <a:gd name="T8" fmla="*/ 832 w 832"/>
                <a:gd name="T9" fmla="*/ 0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2"/>
                <a:gd name="T16" fmla="*/ 0 h 2000"/>
                <a:gd name="T17" fmla="*/ 832 w 832"/>
                <a:gd name="T18" fmla="*/ 2000 h 2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2" h="2000">
                  <a:moveTo>
                    <a:pt x="0" y="2000"/>
                  </a:moveTo>
                  <a:cubicBezTo>
                    <a:pt x="43" y="1845"/>
                    <a:pt x="87" y="1691"/>
                    <a:pt x="144" y="1536"/>
                  </a:cubicBezTo>
                  <a:cubicBezTo>
                    <a:pt x="201" y="1381"/>
                    <a:pt x="265" y="1232"/>
                    <a:pt x="344" y="1072"/>
                  </a:cubicBezTo>
                  <a:cubicBezTo>
                    <a:pt x="423" y="912"/>
                    <a:pt x="535" y="754"/>
                    <a:pt x="616" y="576"/>
                  </a:cubicBezTo>
                  <a:cubicBezTo>
                    <a:pt x="697" y="398"/>
                    <a:pt x="764" y="199"/>
                    <a:pt x="832" y="0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Freeform 18"/>
            <p:cNvSpPr>
              <a:spLocks/>
            </p:cNvSpPr>
            <p:nvPr/>
          </p:nvSpPr>
          <p:spPr bwMode="auto">
            <a:xfrm flipH="1">
              <a:off x="3305629" y="3389086"/>
              <a:ext cx="3327400" cy="1968500"/>
            </a:xfrm>
            <a:custGeom>
              <a:avLst/>
              <a:gdLst>
                <a:gd name="T0" fmla="*/ 0 w 832"/>
                <a:gd name="T1" fmla="*/ 2000 h 2000"/>
                <a:gd name="T2" fmla="*/ 144 w 832"/>
                <a:gd name="T3" fmla="*/ 1536 h 2000"/>
                <a:gd name="T4" fmla="*/ 344 w 832"/>
                <a:gd name="T5" fmla="*/ 1072 h 2000"/>
                <a:gd name="T6" fmla="*/ 616 w 832"/>
                <a:gd name="T7" fmla="*/ 576 h 2000"/>
                <a:gd name="T8" fmla="*/ 832 w 832"/>
                <a:gd name="T9" fmla="*/ 0 h 2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2"/>
                <a:gd name="T16" fmla="*/ 0 h 2000"/>
                <a:gd name="T17" fmla="*/ 832 w 832"/>
                <a:gd name="T18" fmla="*/ 2000 h 2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2" h="2000">
                  <a:moveTo>
                    <a:pt x="0" y="2000"/>
                  </a:moveTo>
                  <a:cubicBezTo>
                    <a:pt x="43" y="1845"/>
                    <a:pt x="87" y="1691"/>
                    <a:pt x="144" y="1536"/>
                  </a:cubicBezTo>
                  <a:cubicBezTo>
                    <a:pt x="201" y="1381"/>
                    <a:pt x="265" y="1232"/>
                    <a:pt x="344" y="1072"/>
                  </a:cubicBezTo>
                  <a:cubicBezTo>
                    <a:pt x="423" y="912"/>
                    <a:pt x="535" y="754"/>
                    <a:pt x="616" y="576"/>
                  </a:cubicBezTo>
                  <a:cubicBezTo>
                    <a:pt x="697" y="398"/>
                    <a:pt x="764" y="199"/>
                    <a:pt x="832" y="0"/>
                  </a:cubicBezTo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>
              <a:off x="3280229" y="3655786"/>
              <a:ext cx="1223963" cy="2120900"/>
            </a:xfrm>
            <a:custGeom>
              <a:avLst/>
              <a:gdLst>
                <a:gd name="T0" fmla="*/ 0 w 771"/>
                <a:gd name="T1" fmla="*/ 0 h 1336"/>
                <a:gd name="T2" fmla="*/ 520 w 771"/>
                <a:gd name="T3" fmla="*/ 272 h 1336"/>
                <a:gd name="T4" fmla="*/ 728 w 771"/>
                <a:gd name="T5" fmla="*/ 456 h 1336"/>
                <a:gd name="T6" fmla="*/ 752 w 771"/>
                <a:gd name="T7" fmla="*/ 696 h 1336"/>
                <a:gd name="T8" fmla="*/ 616 w 771"/>
                <a:gd name="T9" fmla="*/ 1048 h 1336"/>
                <a:gd name="T10" fmla="*/ 504 w 771"/>
                <a:gd name="T11" fmla="*/ 1336 h 13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1336"/>
                <a:gd name="T20" fmla="*/ 771 w 771"/>
                <a:gd name="T21" fmla="*/ 1336 h 13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1336">
                  <a:moveTo>
                    <a:pt x="0" y="0"/>
                  </a:moveTo>
                  <a:cubicBezTo>
                    <a:pt x="87" y="45"/>
                    <a:pt x="399" y="196"/>
                    <a:pt x="520" y="272"/>
                  </a:cubicBezTo>
                  <a:cubicBezTo>
                    <a:pt x="641" y="348"/>
                    <a:pt x="689" y="385"/>
                    <a:pt x="728" y="456"/>
                  </a:cubicBezTo>
                  <a:cubicBezTo>
                    <a:pt x="767" y="527"/>
                    <a:pt x="771" y="597"/>
                    <a:pt x="752" y="696"/>
                  </a:cubicBezTo>
                  <a:cubicBezTo>
                    <a:pt x="733" y="795"/>
                    <a:pt x="657" y="941"/>
                    <a:pt x="616" y="1048"/>
                  </a:cubicBezTo>
                  <a:cubicBezTo>
                    <a:pt x="575" y="1155"/>
                    <a:pt x="527" y="1276"/>
                    <a:pt x="504" y="133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Freeform 20"/>
            <p:cNvSpPr>
              <a:spLocks/>
            </p:cNvSpPr>
            <p:nvPr/>
          </p:nvSpPr>
          <p:spPr bwMode="auto">
            <a:xfrm>
              <a:off x="3153229" y="3871686"/>
              <a:ext cx="1054100" cy="1790700"/>
            </a:xfrm>
            <a:custGeom>
              <a:avLst/>
              <a:gdLst>
                <a:gd name="T0" fmla="*/ 0 w 664"/>
                <a:gd name="T1" fmla="*/ 0 h 1128"/>
                <a:gd name="T2" fmla="*/ 336 w 664"/>
                <a:gd name="T3" fmla="*/ 168 h 1128"/>
                <a:gd name="T4" fmla="*/ 600 w 664"/>
                <a:gd name="T5" fmla="*/ 384 h 1128"/>
                <a:gd name="T6" fmla="*/ 640 w 664"/>
                <a:gd name="T7" fmla="*/ 632 h 1128"/>
                <a:gd name="T8" fmla="*/ 456 w 664"/>
                <a:gd name="T9" fmla="*/ 1128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4"/>
                <a:gd name="T16" fmla="*/ 0 h 1128"/>
                <a:gd name="T17" fmla="*/ 664 w 664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4" h="1128">
                  <a:moveTo>
                    <a:pt x="0" y="0"/>
                  </a:moveTo>
                  <a:cubicBezTo>
                    <a:pt x="57" y="28"/>
                    <a:pt x="236" y="104"/>
                    <a:pt x="336" y="168"/>
                  </a:cubicBezTo>
                  <a:cubicBezTo>
                    <a:pt x="436" y="232"/>
                    <a:pt x="549" y="307"/>
                    <a:pt x="600" y="384"/>
                  </a:cubicBezTo>
                  <a:cubicBezTo>
                    <a:pt x="651" y="461"/>
                    <a:pt x="664" y="508"/>
                    <a:pt x="640" y="632"/>
                  </a:cubicBezTo>
                  <a:cubicBezTo>
                    <a:pt x="616" y="756"/>
                    <a:pt x="494" y="1025"/>
                    <a:pt x="456" y="1128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Freeform 21"/>
            <p:cNvSpPr>
              <a:spLocks/>
            </p:cNvSpPr>
            <p:nvPr/>
          </p:nvSpPr>
          <p:spPr bwMode="auto">
            <a:xfrm>
              <a:off x="2975429" y="4062186"/>
              <a:ext cx="800100" cy="1435100"/>
            </a:xfrm>
            <a:custGeom>
              <a:avLst/>
              <a:gdLst>
                <a:gd name="T0" fmla="*/ 0 w 504"/>
                <a:gd name="T1" fmla="*/ 0 h 904"/>
                <a:gd name="T2" fmla="*/ 216 w 504"/>
                <a:gd name="T3" fmla="*/ 136 h 904"/>
                <a:gd name="T4" fmla="*/ 424 w 504"/>
                <a:gd name="T5" fmla="*/ 280 h 904"/>
                <a:gd name="T6" fmla="*/ 504 w 504"/>
                <a:gd name="T7" fmla="*/ 568 h 904"/>
                <a:gd name="T8" fmla="*/ 424 w 504"/>
                <a:gd name="T9" fmla="*/ 904 h 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4"/>
                <a:gd name="T16" fmla="*/ 0 h 904"/>
                <a:gd name="T17" fmla="*/ 504 w 504"/>
                <a:gd name="T18" fmla="*/ 904 h 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4" h="904">
                  <a:moveTo>
                    <a:pt x="0" y="0"/>
                  </a:moveTo>
                  <a:cubicBezTo>
                    <a:pt x="35" y="23"/>
                    <a:pt x="145" y="89"/>
                    <a:pt x="216" y="136"/>
                  </a:cubicBezTo>
                  <a:cubicBezTo>
                    <a:pt x="287" y="183"/>
                    <a:pt x="376" y="208"/>
                    <a:pt x="424" y="280"/>
                  </a:cubicBezTo>
                  <a:cubicBezTo>
                    <a:pt x="472" y="352"/>
                    <a:pt x="504" y="464"/>
                    <a:pt x="504" y="568"/>
                  </a:cubicBezTo>
                  <a:cubicBezTo>
                    <a:pt x="504" y="672"/>
                    <a:pt x="441" y="834"/>
                    <a:pt x="424" y="904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Freeform 22"/>
            <p:cNvSpPr>
              <a:spLocks/>
            </p:cNvSpPr>
            <p:nvPr/>
          </p:nvSpPr>
          <p:spPr bwMode="auto">
            <a:xfrm flipH="1" flipV="1">
              <a:off x="5286829" y="2804886"/>
              <a:ext cx="1223963" cy="2120900"/>
            </a:xfrm>
            <a:custGeom>
              <a:avLst/>
              <a:gdLst>
                <a:gd name="T0" fmla="*/ 0 w 771"/>
                <a:gd name="T1" fmla="*/ 0 h 1336"/>
                <a:gd name="T2" fmla="*/ 520 w 771"/>
                <a:gd name="T3" fmla="*/ 272 h 1336"/>
                <a:gd name="T4" fmla="*/ 728 w 771"/>
                <a:gd name="T5" fmla="*/ 456 h 1336"/>
                <a:gd name="T6" fmla="*/ 752 w 771"/>
                <a:gd name="T7" fmla="*/ 696 h 1336"/>
                <a:gd name="T8" fmla="*/ 616 w 771"/>
                <a:gd name="T9" fmla="*/ 1048 h 1336"/>
                <a:gd name="T10" fmla="*/ 504 w 771"/>
                <a:gd name="T11" fmla="*/ 1336 h 13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1336"/>
                <a:gd name="T20" fmla="*/ 771 w 771"/>
                <a:gd name="T21" fmla="*/ 1336 h 13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1336">
                  <a:moveTo>
                    <a:pt x="0" y="0"/>
                  </a:moveTo>
                  <a:cubicBezTo>
                    <a:pt x="87" y="45"/>
                    <a:pt x="399" y="196"/>
                    <a:pt x="520" y="272"/>
                  </a:cubicBezTo>
                  <a:cubicBezTo>
                    <a:pt x="641" y="348"/>
                    <a:pt x="689" y="385"/>
                    <a:pt x="728" y="456"/>
                  </a:cubicBezTo>
                  <a:cubicBezTo>
                    <a:pt x="767" y="527"/>
                    <a:pt x="771" y="597"/>
                    <a:pt x="752" y="696"/>
                  </a:cubicBezTo>
                  <a:cubicBezTo>
                    <a:pt x="733" y="795"/>
                    <a:pt x="657" y="941"/>
                    <a:pt x="616" y="1048"/>
                  </a:cubicBezTo>
                  <a:cubicBezTo>
                    <a:pt x="575" y="1155"/>
                    <a:pt x="527" y="1276"/>
                    <a:pt x="504" y="133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Freeform 23"/>
            <p:cNvSpPr>
              <a:spLocks/>
            </p:cNvSpPr>
            <p:nvPr/>
          </p:nvSpPr>
          <p:spPr bwMode="auto">
            <a:xfrm flipH="1" flipV="1">
              <a:off x="5591629" y="2931886"/>
              <a:ext cx="1054100" cy="1790700"/>
            </a:xfrm>
            <a:custGeom>
              <a:avLst/>
              <a:gdLst>
                <a:gd name="T0" fmla="*/ 0 w 664"/>
                <a:gd name="T1" fmla="*/ 0 h 1128"/>
                <a:gd name="T2" fmla="*/ 336 w 664"/>
                <a:gd name="T3" fmla="*/ 168 h 1128"/>
                <a:gd name="T4" fmla="*/ 600 w 664"/>
                <a:gd name="T5" fmla="*/ 384 h 1128"/>
                <a:gd name="T6" fmla="*/ 640 w 664"/>
                <a:gd name="T7" fmla="*/ 632 h 1128"/>
                <a:gd name="T8" fmla="*/ 456 w 664"/>
                <a:gd name="T9" fmla="*/ 1128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4"/>
                <a:gd name="T16" fmla="*/ 0 h 1128"/>
                <a:gd name="T17" fmla="*/ 664 w 664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4" h="1128">
                  <a:moveTo>
                    <a:pt x="0" y="0"/>
                  </a:moveTo>
                  <a:cubicBezTo>
                    <a:pt x="57" y="28"/>
                    <a:pt x="236" y="104"/>
                    <a:pt x="336" y="168"/>
                  </a:cubicBezTo>
                  <a:cubicBezTo>
                    <a:pt x="436" y="232"/>
                    <a:pt x="549" y="307"/>
                    <a:pt x="600" y="384"/>
                  </a:cubicBezTo>
                  <a:cubicBezTo>
                    <a:pt x="651" y="461"/>
                    <a:pt x="664" y="508"/>
                    <a:pt x="640" y="632"/>
                  </a:cubicBezTo>
                  <a:cubicBezTo>
                    <a:pt x="616" y="756"/>
                    <a:pt x="494" y="1025"/>
                    <a:pt x="456" y="1128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24"/>
            <p:cNvSpPr>
              <a:spLocks/>
            </p:cNvSpPr>
            <p:nvPr/>
          </p:nvSpPr>
          <p:spPr bwMode="auto">
            <a:xfrm flipH="1" flipV="1">
              <a:off x="5909129" y="3109686"/>
              <a:ext cx="800100" cy="1435100"/>
            </a:xfrm>
            <a:custGeom>
              <a:avLst/>
              <a:gdLst>
                <a:gd name="T0" fmla="*/ 0 w 504"/>
                <a:gd name="T1" fmla="*/ 0 h 904"/>
                <a:gd name="T2" fmla="*/ 216 w 504"/>
                <a:gd name="T3" fmla="*/ 136 h 904"/>
                <a:gd name="T4" fmla="*/ 424 w 504"/>
                <a:gd name="T5" fmla="*/ 280 h 904"/>
                <a:gd name="T6" fmla="*/ 504 w 504"/>
                <a:gd name="T7" fmla="*/ 568 h 904"/>
                <a:gd name="T8" fmla="*/ 424 w 504"/>
                <a:gd name="T9" fmla="*/ 904 h 90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4"/>
                <a:gd name="T16" fmla="*/ 0 h 904"/>
                <a:gd name="T17" fmla="*/ 504 w 504"/>
                <a:gd name="T18" fmla="*/ 904 h 90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4" h="904">
                  <a:moveTo>
                    <a:pt x="0" y="0"/>
                  </a:moveTo>
                  <a:cubicBezTo>
                    <a:pt x="35" y="23"/>
                    <a:pt x="145" y="89"/>
                    <a:pt x="216" y="136"/>
                  </a:cubicBezTo>
                  <a:cubicBezTo>
                    <a:pt x="287" y="183"/>
                    <a:pt x="376" y="208"/>
                    <a:pt x="424" y="280"/>
                  </a:cubicBezTo>
                  <a:cubicBezTo>
                    <a:pt x="472" y="352"/>
                    <a:pt x="504" y="464"/>
                    <a:pt x="504" y="568"/>
                  </a:cubicBezTo>
                  <a:cubicBezTo>
                    <a:pt x="504" y="672"/>
                    <a:pt x="441" y="834"/>
                    <a:pt x="424" y="904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Freeform 25"/>
            <p:cNvSpPr>
              <a:spLocks/>
            </p:cNvSpPr>
            <p:nvPr/>
          </p:nvSpPr>
          <p:spPr bwMode="auto">
            <a:xfrm rot="16200000" flipH="1" flipV="1">
              <a:off x="3909672" y="2277043"/>
              <a:ext cx="1223963" cy="1905000"/>
            </a:xfrm>
            <a:custGeom>
              <a:avLst/>
              <a:gdLst>
                <a:gd name="T0" fmla="*/ 0 w 771"/>
                <a:gd name="T1" fmla="*/ 0 h 1336"/>
                <a:gd name="T2" fmla="*/ 520 w 771"/>
                <a:gd name="T3" fmla="*/ 272 h 1336"/>
                <a:gd name="T4" fmla="*/ 728 w 771"/>
                <a:gd name="T5" fmla="*/ 456 h 1336"/>
                <a:gd name="T6" fmla="*/ 752 w 771"/>
                <a:gd name="T7" fmla="*/ 696 h 1336"/>
                <a:gd name="T8" fmla="*/ 616 w 771"/>
                <a:gd name="T9" fmla="*/ 1048 h 1336"/>
                <a:gd name="T10" fmla="*/ 504 w 771"/>
                <a:gd name="T11" fmla="*/ 1336 h 13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1336"/>
                <a:gd name="T20" fmla="*/ 771 w 771"/>
                <a:gd name="T21" fmla="*/ 1336 h 13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1336">
                  <a:moveTo>
                    <a:pt x="0" y="0"/>
                  </a:moveTo>
                  <a:cubicBezTo>
                    <a:pt x="87" y="45"/>
                    <a:pt x="399" y="196"/>
                    <a:pt x="520" y="272"/>
                  </a:cubicBezTo>
                  <a:cubicBezTo>
                    <a:pt x="641" y="348"/>
                    <a:pt x="689" y="385"/>
                    <a:pt x="728" y="456"/>
                  </a:cubicBezTo>
                  <a:cubicBezTo>
                    <a:pt x="767" y="527"/>
                    <a:pt x="771" y="597"/>
                    <a:pt x="752" y="696"/>
                  </a:cubicBezTo>
                  <a:cubicBezTo>
                    <a:pt x="733" y="795"/>
                    <a:pt x="657" y="941"/>
                    <a:pt x="616" y="1048"/>
                  </a:cubicBezTo>
                  <a:cubicBezTo>
                    <a:pt x="575" y="1155"/>
                    <a:pt x="527" y="1276"/>
                    <a:pt x="504" y="1336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4456567" y="4555899"/>
              <a:ext cx="1833562" cy="1228725"/>
            </a:xfrm>
            <a:custGeom>
              <a:avLst/>
              <a:gdLst>
                <a:gd name="T0" fmla="*/ 0 w 1155"/>
                <a:gd name="T1" fmla="*/ 774 h 774"/>
                <a:gd name="T2" fmla="*/ 179 w 1155"/>
                <a:gd name="T3" fmla="*/ 254 h 774"/>
                <a:gd name="T4" fmla="*/ 300 w 1155"/>
                <a:gd name="T5" fmla="*/ 46 h 774"/>
                <a:gd name="T6" fmla="*/ 458 w 1155"/>
                <a:gd name="T7" fmla="*/ 22 h 774"/>
                <a:gd name="T8" fmla="*/ 755 w 1155"/>
                <a:gd name="T9" fmla="*/ 177 h 774"/>
                <a:gd name="T10" fmla="*/ 1155 w 1155"/>
                <a:gd name="T11" fmla="*/ 433 h 7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5"/>
                <a:gd name="T19" fmla="*/ 0 h 774"/>
                <a:gd name="T20" fmla="*/ 1155 w 1155"/>
                <a:gd name="T21" fmla="*/ 774 h 7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5" h="774">
                  <a:moveTo>
                    <a:pt x="0" y="774"/>
                  </a:moveTo>
                  <a:cubicBezTo>
                    <a:pt x="30" y="687"/>
                    <a:pt x="129" y="375"/>
                    <a:pt x="179" y="254"/>
                  </a:cubicBezTo>
                  <a:cubicBezTo>
                    <a:pt x="229" y="133"/>
                    <a:pt x="254" y="85"/>
                    <a:pt x="300" y="46"/>
                  </a:cubicBezTo>
                  <a:cubicBezTo>
                    <a:pt x="347" y="7"/>
                    <a:pt x="382" y="0"/>
                    <a:pt x="458" y="22"/>
                  </a:cubicBezTo>
                  <a:cubicBezTo>
                    <a:pt x="534" y="44"/>
                    <a:pt x="639" y="109"/>
                    <a:pt x="755" y="177"/>
                  </a:cubicBezTo>
                  <a:cubicBezTo>
                    <a:pt x="871" y="245"/>
                    <a:pt x="1072" y="380"/>
                    <a:pt x="1155" y="433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Freeform 27"/>
            <p:cNvSpPr>
              <a:spLocks/>
            </p:cNvSpPr>
            <p:nvPr/>
          </p:nvSpPr>
          <p:spPr bwMode="auto">
            <a:xfrm rot="16200000" flipH="1" flipV="1">
              <a:off x="3896179" y="2074636"/>
              <a:ext cx="1054100" cy="1879600"/>
            </a:xfrm>
            <a:custGeom>
              <a:avLst/>
              <a:gdLst>
                <a:gd name="T0" fmla="*/ 0 w 664"/>
                <a:gd name="T1" fmla="*/ 0 h 1128"/>
                <a:gd name="T2" fmla="*/ 336 w 664"/>
                <a:gd name="T3" fmla="*/ 168 h 1128"/>
                <a:gd name="T4" fmla="*/ 600 w 664"/>
                <a:gd name="T5" fmla="*/ 384 h 1128"/>
                <a:gd name="T6" fmla="*/ 640 w 664"/>
                <a:gd name="T7" fmla="*/ 632 h 1128"/>
                <a:gd name="T8" fmla="*/ 456 w 664"/>
                <a:gd name="T9" fmla="*/ 1128 h 11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4"/>
                <a:gd name="T16" fmla="*/ 0 h 1128"/>
                <a:gd name="T17" fmla="*/ 664 w 664"/>
                <a:gd name="T18" fmla="*/ 1128 h 11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4" h="1128">
                  <a:moveTo>
                    <a:pt x="0" y="0"/>
                  </a:moveTo>
                  <a:cubicBezTo>
                    <a:pt x="57" y="28"/>
                    <a:pt x="236" y="104"/>
                    <a:pt x="336" y="168"/>
                  </a:cubicBezTo>
                  <a:cubicBezTo>
                    <a:pt x="436" y="232"/>
                    <a:pt x="549" y="307"/>
                    <a:pt x="600" y="384"/>
                  </a:cubicBezTo>
                  <a:cubicBezTo>
                    <a:pt x="651" y="461"/>
                    <a:pt x="664" y="508"/>
                    <a:pt x="640" y="632"/>
                  </a:cubicBezTo>
                  <a:cubicBezTo>
                    <a:pt x="616" y="756"/>
                    <a:pt x="494" y="1025"/>
                    <a:pt x="456" y="1128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4601029" y="4940074"/>
              <a:ext cx="1562100" cy="862012"/>
            </a:xfrm>
            <a:custGeom>
              <a:avLst/>
              <a:gdLst>
                <a:gd name="T0" fmla="*/ 0 w 984"/>
                <a:gd name="T1" fmla="*/ 543 h 543"/>
                <a:gd name="T2" fmla="*/ 90 w 984"/>
                <a:gd name="T3" fmla="*/ 334 h 543"/>
                <a:gd name="T4" fmla="*/ 289 w 984"/>
                <a:gd name="T5" fmla="*/ 70 h 543"/>
                <a:gd name="T6" fmla="*/ 518 w 984"/>
                <a:gd name="T7" fmla="*/ 30 h 543"/>
                <a:gd name="T8" fmla="*/ 984 w 984"/>
                <a:gd name="T9" fmla="*/ 247 h 5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4"/>
                <a:gd name="T16" fmla="*/ 0 h 543"/>
                <a:gd name="T17" fmla="*/ 984 w 984"/>
                <a:gd name="T18" fmla="*/ 543 h 54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4" h="543">
                  <a:moveTo>
                    <a:pt x="0" y="543"/>
                  </a:moveTo>
                  <a:cubicBezTo>
                    <a:pt x="16" y="508"/>
                    <a:pt x="42" y="413"/>
                    <a:pt x="90" y="334"/>
                  </a:cubicBezTo>
                  <a:cubicBezTo>
                    <a:pt x="138" y="255"/>
                    <a:pt x="218" y="121"/>
                    <a:pt x="289" y="70"/>
                  </a:cubicBezTo>
                  <a:cubicBezTo>
                    <a:pt x="360" y="19"/>
                    <a:pt x="402" y="0"/>
                    <a:pt x="518" y="30"/>
                  </a:cubicBezTo>
                  <a:cubicBezTo>
                    <a:pt x="634" y="60"/>
                    <a:pt x="887" y="202"/>
                    <a:pt x="984" y="247"/>
                  </a:cubicBezTo>
                </a:path>
              </a:pathLst>
            </a:custGeom>
            <a:noFill/>
            <a:ln w="1270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0" name="Object 30"/>
            <p:cNvGraphicFramePr>
              <a:graphicFrameLocks noChangeAspect="1"/>
            </p:cNvGraphicFramePr>
            <p:nvPr/>
          </p:nvGraphicFramePr>
          <p:xfrm>
            <a:off x="5721886" y="1841130"/>
            <a:ext cx="1338263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8" name="Equation" r:id="rId12" imgW="774364" imgH="228501" progId="Equation.DSMT4">
                    <p:embed/>
                  </p:oleObj>
                </mc:Choice>
                <mc:Fallback>
                  <p:oleObj name="Equation" r:id="rId12" imgW="774364" imgH="228501" progId="Equation.DSMT4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1886" y="1841130"/>
                          <a:ext cx="1338263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31"/>
            <p:cNvGraphicFramePr>
              <a:graphicFrameLocks noChangeAspect="1"/>
            </p:cNvGraphicFramePr>
            <p:nvPr/>
          </p:nvGraphicFramePr>
          <p:xfrm>
            <a:off x="6692446" y="3739243"/>
            <a:ext cx="662014" cy="332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59" name="Equation" r:id="rId14" imgW="355138" imgH="177569" progId="Equation.DSMT4">
                    <p:embed/>
                  </p:oleObj>
                </mc:Choice>
                <mc:Fallback>
                  <p:oleObj name="Equation" r:id="rId14" imgW="355138" imgH="177569" progId="Equation.DSMT4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92446" y="3739243"/>
                          <a:ext cx="662014" cy="3320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33"/>
            <p:cNvSpPr txBox="1">
              <a:spLocks noChangeArrowheads="1"/>
            </p:cNvSpPr>
            <p:nvPr/>
          </p:nvSpPr>
          <p:spPr bwMode="auto">
            <a:xfrm>
              <a:off x="6004379" y="3163661"/>
              <a:ext cx="866135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</a:rPr>
                <a:t>Valley</a:t>
              </a:r>
            </a:p>
          </p:txBody>
        </p:sp>
        <p:sp>
          <p:nvSpPr>
            <p:cNvPr id="53" name="Text Box 34"/>
            <p:cNvSpPr txBox="1">
              <a:spLocks noChangeArrowheads="1"/>
            </p:cNvSpPr>
            <p:nvPr/>
          </p:nvSpPr>
          <p:spPr bwMode="auto">
            <a:xfrm>
              <a:off x="2740479" y="4332061"/>
              <a:ext cx="866135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</a:rPr>
                <a:t>Valley</a:t>
              </a:r>
            </a:p>
          </p:txBody>
        </p:sp>
        <p:sp>
          <p:nvSpPr>
            <p:cNvPr id="54" name="Text Box 35"/>
            <p:cNvSpPr txBox="1">
              <a:spLocks noChangeArrowheads="1"/>
            </p:cNvSpPr>
            <p:nvPr/>
          </p:nvSpPr>
          <p:spPr bwMode="auto">
            <a:xfrm>
              <a:off x="3841751" y="2808061"/>
              <a:ext cx="543739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</a:rPr>
                <a:t>Hill</a:t>
              </a:r>
            </a:p>
          </p:txBody>
        </p:sp>
        <p:sp>
          <p:nvSpPr>
            <p:cNvPr id="55" name="Text Box 36"/>
            <p:cNvSpPr txBox="1">
              <a:spLocks noChangeArrowheads="1"/>
            </p:cNvSpPr>
            <p:nvPr/>
          </p:nvSpPr>
          <p:spPr bwMode="auto">
            <a:xfrm>
              <a:off x="5588908" y="5426075"/>
              <a:ext cx="543739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</a:rPr>
                <a:t>Hill</a:t>
              </a:r>
            </a:p>
          </p:txBody>
        </p:sp>
        <p:graphicFrame>
          <p:nvGraphicFramePr>
            <p:cNvPr id="56" name="Object 37"/>
            <p:cNvGraphicFramePr>
              <a:graphicFrameLocks noChangeAspect="1"/>
            </p:cNvGraphicFramePr>
            <p:nvPr/>
          </p:nvGraphicFramePr>
          <p:xfrm>
            <a:off x="6254297" y="5940426"/>
            <a:ext cx="1338263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0" name="Equation" r:id="rId16" imgW="774364" imgH="228501" progId="Equation.DSMT4">
                    <p:embed/>
                  </p:oleObj>
                </mc:Choice>
                <mc:Fallback>
                  <p:oleObj name="Equation" r:id="rId16" imgW="774364" imgH="228501" progId="Equation.DSMT4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4297" y="5940426"/>
                          <a:ext cx="1338263" cy="395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4469946" y="2916011"/>
              <a:ext cx="1041400" cy="2895600"/>
            </a:xfrm>
            <a:custGeom>
              <a:avLst/>
              <a:gdLst>
                <a:gd name="T0" fmla="*/ 656 w 656"/>
                <a:gd name="T1" fmla="*/ 1824 h 1824"/>
                <a:gd name="T2" fmla="*/ 296 w 656"/>
                <a:gd name="T3" fmla="*/ 944 h 1824"/>
                <a:gd name="T4" fmla="*/ 112 w 656"/>
                <a:gd name="T5" fmla="*/ 376 h 1824"/>
                <a:gd name="T6" fmla="*/ 0 w 656"/>
                <a:gd name="T7" fmla="*/ 0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6"/>
                <a:gd name="T13" fmla="*/ 0 h 1824"/>
                <a:gd name="T14" fmla="*/ 656 w 656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6" h="1824">
                  <a:moveTo>
                    <a:pt x="656" y="1824"/>
                  </a:moveTo>
                  <a:cubicBezTo>
                    <a:pt x="596" y="1681"/>
                    <a:pt x="387" y="1185"/>
                    <a:pt x="296" y="944"/>
                  </a:cubicBezTo>
                  <a:cubicBezTo>
                    <a:pt x="205" y="703"/>
                    <a:pt x="161" y="533"/>
                    <a:pt x="112" y="376"/>
                  </a:cubicBezTo>
                  <a:cubicBezTo>
                    <a:pt x="63" y="219"/>
                    <a:pt x="23" y="78"/>
                    <a:pt x="0" y="0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graphicFrame>
          <p:nvGraphicFramePr>
            <p:cNvPr id="152587" name="Object 28"/>
            <p:cNvGraphicFramePr>
              <a:graphicFrameLocks noChangeAspect="1"/>
            </p:cNvGraphicFramePr>
            <p:nvPr/>
          </p:nvGraphicFramePr>
          <p:xfrm>
            <a:off x="4084638" y="2335213"/>
            <a:ext cx="612775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1" name="Equation" r:id="rId17" imgW="355138" imgH="177569" progId="Equation.DSMT4">
                    <p:embed/>
                  </p:oleObj>
                </mc:Choice>
                <mc:Fallback>
                  <p:oleObj name="Equation" r:id="rId17" imgW="355138" imgH="177569" progId="Equation.DSMT4">
                    <p:embed/>
                    <p:pic>
                      <p:nvPicPr>
                        <p:cNvPr id="0" name="Picture 2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4638" y="2335213"/>
                          <a:ext cx="612775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Oval 12"/>
            <p:cNvSpPr>
              <a:spLocks noChangeArrowheads="1"/>
            </p:cNvSpPr>
            <p:nvPr/>
          </p:nvSpPr>
          <p:spPr bwMode="auto">
            <a:xfrm>
              <a:off x="4789942" y="4190774"/>
              <a:ext cx="144462" cy="14446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flipH="1">
              <a:off x="5712032" y="2232561"/>
              <a:ext cx="570015" cy="33250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 flipV="1">
              <a:off x="6662057" y="5474525"/>
              <a:ext cx="249383" cy="4868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/>
          <p:cNvSpPr txBox="1">
            <a:spLocks noChangeArrowheads="1"/>
          </p:cNvSpPr>
          <p:nvPr/>
        </p:nvSpPr>
        <p:spPr bwMode="auto">
          <a:xfrm>
            <a:off x="568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796033" y="927779"/>
            <a:ext cx="6094509" cy="5421355"/>
            <a:chOff x="1831659" y="595270"/>
            <a:chExt cx="6094509" cy="5421355"/>
          </a:xfrm>
        </p:grpSpPr>
        <p:sp>
          <p:nvSpPr>
            <p:cNvPr id="16391" name="Freeform 30"/>
            <p:cNvSpPr>
              <a:spLocks/>
            </p:cNvSpPr>
            <p:nvPr/>
          </p:nvSpPr>
          <p:spPr bwMode="auto">
            <a:xfrm>
              <a:off x="4881563" y="2992438"/>
              <a:ext cx="1652587" cy="889000"/>
            </a:xfrm>
            <a:custGeom>
              <a:avLst/>
              <a:gdLst>
                <a:gd name="T0" fmla="*/ 1652587 w 1041"/>
                <a:gd name="T1" fmla="*/ 889000 h 560"/>
                <a:gd name="T2" fmla="*/ 738187 w 1041"/>
                <a:gd name="T3" fmla="*/ 106363 h 560"/>
                <a:gd name="T4" fmla="*/ 0 w 1041"/>
                <a:gd name="T5" fmla="*/ 55563 h 560"/>
                <a:gd name="T6" fmla="*/ 147637 w 1041"/>
                <a:gd name="T7" fmla="*/ 541337 h 560"/>
                <a:gd name="T8" fmla="*/ 1652587 w 1041"/>
                <a:gd name="T9" fmla="*/ 88900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1" h="560">
                  <a:moveTo>
                    <a:pt x="1041" y="560"/>
                  </a:moveTo>
                  <a:cubicBezTo>
                    <a:pt x="846" y="55"/>
                    <a:pt x="531" y="0"/>
                    <a:pt x="465" y="67"/>
                  </a:cubicBezTo>
                  <a:cubicBezTo>
                    <a:pt x="318" y="46"/>
                    <a:pt x="201" y="50"/>
                    <a:pt x="0" y="35"/>
                  </a:cubicBezTo>
                  <a:cubicBezTo>
                    <a:pt x="111" y="357"/>
                    <a:pt x="212" y="18"/>
                    <a:pt x="93" y="341"/>
                  </a:cubicBezTo>
                  <a:cubicBezTo>
                    <a:pt x="645" y="470"/>
                    <a:pt x="351" y="401"/>
                    <a:pt x="1041" y="560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2" name="Freeform 25"/>
            <p:cNvSpPr>
              <a:spLocks/>
            </p:cNvSpPr>
            <p:nvPr/>
          </p:nvSpPr>
          <p:spPr bwMode="auto">
            <a:xfrm>
              <a:off x="3511859" y="3575050"/>
              <a:ext cx="1920875" cy="1997075"/>
            </a:xfrm>
            <a:custGeom>
              <a:avLst/>
              <a:gdLst>
                <a:gd name="T0" fmla="*/ 0 w 2233"/>
                <a:gd name="T1" fmla="*/ 1997075 h 1258"/>
                <a:gd name="T2" fmla="*/ 1009040 w 2233"/>
                <a:gd name="T3" fmla="*/ 958850 h 1258"/>
                <a:gd name="T4" fmla="*/ 1920875 w 2233"/>
                <a:gd name="T5" fmla="*/ 0 h 1258"/>
                <a:gd name="T6" fmla="*/ 0 60000 65536"/>
                <a:gd name="T7" fmla="*/ 0 60000 65536"/>
                <a:gd name="T8" fmla="*/ 0 60000 65536"/>
                <a:gd name="T9" fmla="*/ 0 w 2233"/>
                <a:gd name="T10" fmla="*/ 0 h 1258"/>
                <a:gd name="T11" fmla="*/ 2233 w 2233"/>
                <a:gd name="T12" fmla="*/ 1258 h 1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3" h="1258">
                  <a:moveTo>
                    <a:pt x="0" y="1258"/>
                  </a:moveTo>
                  <a:cubicBezTo>
                    <a:pt x="340" y="854"/>
                    <a:pt x="771" y="749"/>
                    <a:pt x="1173" y="604"/>
                  </a:cubicBezTo>
                  <a:cubicBezTo>
                    <a:pt x="1575" y="459"/>
                    <a:pt x="1877" y="384"/>
                    <a:pt x="2233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3" name="Text Box 3"/>
            <p:cNvSpPr txBox="1">
              <a:spLocks noChangeArrowheads="1"/>
            </p:cNvSpPr>
            <p:nvPr/>
          </p:nvSpPr>
          <p:spPr bwMode="auto">
            <a:xfrm>
              <a:off x="6381750" y="4968875"/>
              <a:ext cx="6937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16394" name="Text Box 6"/>
            <p:cNvSpPr txBox="1">
              <a:spLocks noChangeArrowheads="1"/>
            </p:cNvSpPr>
            <p:nvPr/>
          </p:nvSpPr>
          <p:spPr bwMode="auto">
            <a:xfrm>
              <a:off x="3001963" y="5619750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16395" name="Line 9"/>
            <p:cNvSpPr>
              <a:spLocks noChangeShapeType="1"/>
            </p:cNvSpPr>
            <p:nvPr/>
          </p:nvSpPr>
          <p:spPr bwMode="auto">
            <a:xfrm flipV="1">
              <a:off x="4463411" y="2751138"/>
              <a:ext cx="3033712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6" name="Line 10"/>
            <p:cNvSpPr>
              <a:spLocks noChangeShapeType="1"/>
            </p:cNvSpPr>
            <p:nvPr/>
          </p:nvSpPr>
          <p:spPr bwMode="auto">
            <a:xfrm flipV="1">
              <a:off x="4457700" y="1234127"/>
              <a:ext cx="0" cy="1517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6" name="Object 11"/>
            <p:cNvGraphicFramePr>
              <a:graphicFrameLocks noChangeAspect="1"/>
            </p:cNvGraphicFramePr>
            <p:nvPr/>
          </p:nvGraphicFramePr>
          <p:xfrm>
            <a:off x="7629843" y="2600960"/>
            <a:ext cx="296325" cy="350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8" name="Equation" r:id="rId4" imgW="139579" imgH="164957" progId="Equation.DSMT4">
                    <p:embed/>
                  </p:oleObj>
                </mc:Choice>
                <mc:Fallback>
                  <p:oleObj name="Equation" r:id="rId4" imgW="139579" imgH="164957" progId="Equation.DSMT4">
                    <p:embed/>
                    <p:pic>
                      <p:nvPicPr>
                        <p:cNvPr id="16386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9843" y="2600960"/>
                          <a:ext cx="296325" cy="350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7" name="Object 12"/>
            <p:cNvGraphicFramePr>
              <a:graphicFrameLocks noChangeAspect="1"/>
            </p:cNvGraphicFramePr>
            <p:nvPr/>
          </p:nvGraphicFramePr>
          <p:xfrm>
            <a:off x="3932119" y="595270"/>
            <a:ext cx="108585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79" name="Equation" r:id="rId6" imgW="457002" imgH="203112" progId="Equation.DSMT4">
                    <p:embed/>
                  </p:oleObj>
                </mc:Choice>
                <mc:Fallback>
                  <p:oleObj name="Equation" r:id="rId6" imgW="457002" imgH="203112" progId="Equation.DSMT4">
                    <p:embed/>
                    <p:pic>
                      <p:nvPicPr>
                        <p:cNvPr id="16387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2119" y="595270"/>
                          <a:ext cx="108585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88" name="Object 13"/>
            <p:cNvGraphicFramePr>
              <a:graphicFrameLocks noChangeAspect="1"/>
            </p:cNvGraphicFramePr>
            <p:nvPr/>
          </p:nvGraphicFramePr>
          <p:xfrm>
            <a:off x="4256623" y="4587053"/>
            <a:ext cx="334962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0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16388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6623" y="4587053"/>
                          <a:ext cx="334962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 flipH="1">
              <a:off x="2197740" y="2757488"/>
              <a:ext cx="2246312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975" name="Freeform 15"/>
            <p:cNvSpPr>
              <a:spLocks/>
            </p:cNvSpPr>
            <p:nvPr/>
          </p:nvSpPr>
          <p:spPr bwMode="auto">
            <a:xfrm>
              <a:off x="2063750" y="2263775"/>
              <a:ext cx="3727450" cy="2143125"/>
            </a:xfrm>
            <a:custGeom>
              <a:avLst/>
              <a:gdLst/>
              <a:ahLst/>
              <a:cxnLst>
                <a:cxn ang="0">
                  <a:pos x="0" y="729"/>
                </a:cxn>
                <a:cxn ang="0">
                  <a:pos x="443" y="0"/>
                </a:cxn>
                <a:cxn ang="0">
                  <a:pos x="2348" y="513"/>
                </a:cxn>
                <a:cxn ang="0">
                  <a:pos x="1859" y="1350"/>
                </a:cxn>
                <a:cxn ang="0">
                  <a:pos x="0" y="729"/>
                </a:cxn>
              </a:cxnLst>
              <a:rect l="0" t="0" r="r" b="b"/>
              <a:pathLst>
                <a:path w="2348" h="1350">
                  <a:moveTo>
                    <a:pt x="0" y="729"/>
                  </a:moveTo>
                  <a:cubicBezTo>
                    <a:pt x="14" y="318"/>
                    <a:pt x="134" y="102"/>
                    <a:pt x="443" y="0"/>
                  </a:cubicBezTo>
                  <a:cubicBezTo>
                    <a:pt x="1025" y="381"/>
                    <a:pt x="1604" y="447"/>
                    <a:pt x="2348" y="513"/>
                  </a:cubicBezTo>
                  <a:cubicBezTo>
                    <a:pt x="2018" y="645"/>
                    <a:pt x="1899" y="1015"/>
                    <a:pt x="1859" y="1350"/>
                  </a:cubicBezTo>
                  <a:cubicBezTo>
                    <a:pt x="1472" y="1224"/>
                    <a:pt x="313" y="843"/>
                    <a:pt x="0" y="72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9" name="Freeform 16"/>
            <p:cNvSpPr>
              <a:spLocks/>
            </p:cNvSpPr>
            <p:nvPr/>
          </p:nvSpPr>
          <p:spPr bwMode="auto">
            <a:xfrm>
              <a:off x="4999038" y="3024188"/>
              <a:ext cx="1554162" cy="1362075"/>
            </a:xfrm>
            <a:custGeom>
              <a:avLst/>
              <a:gdLst>
                <a:gd name="T0" fmla="*/ 0 w 979"/>
                <a:gd name="T1" fmla="*/ 1355725 h 858"/>
                <a:gd name="T2" fmla="*/ 722312 w 979"/>
                <a:gd name="T3" fmla="*/ 79375 h 858"/>
                <a:gd name="T4" fmla="*/ 1554162 w 979"/>
                <a:gd name="T5" fmla="*/ 862013 h 858"/>
                <a:gd name="T6" fmla="*/ 0 60000 65536"/>
                <a:gd name="T7" fmla="*/ 0 60000 65536"/>
                <a:gd name="T8" fmla="*/ 0 60000 65536"/>
                <a:gd name="T9" fmla="*/ 0 w 979"/>
                <a:gd name="T10" fmla="*/ 0 h 858"/>
                <a:gd name="T11" fmla="*/ 979 w 979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9" h="858">
                  <a:moveTo>
                    <a:pt x="0" y="854"/>
                  </a:moveTo>
                  <a:cubicBezTo>
                    <a:pt x="22" y="858"/>
                    <a:pt x="99" y="185"/>
                    <a:pt x="455" y="50"/>
                  </a:cubicBezTo>
                  <a:cubicBezTo>
                    <a:pt x="711" y="0"/>
                    <a:pt x="872" y="344"/>
                    <a:pt x="979" y="543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0" name="Freeform 17"/>
            <p:cNvSpPr>
              <a:spLocks/>
            </p:cNvSpPr>
            <p:nvPr/>
          </p:nvSpPr>
          <p:spPr bwMode="auto">
            <a:xfrm>
              <a:off x="2039938" y="1736725"/>
              <a:ext cx="4967287" cy="1447800"/>
            </a:xfrm>
            <a:custGeom>
              <a:avLst/>
              <a:gdLst>
                <a:gd name="T0" fmla="*/ 0 w 3129"/>
                <a:gd name="T1" fmla="*/ 0 h 912"/>
                <a:gd name="T2" fmla="*/ 2246312 w 3129"/>
                <a:gd name="T3" fmla="*/ 1141413 h 912"/>
                <a:gd name="T4" fmla="*/ 4967287 w 3129"/>
                <a:gd name="T5" fmla="*/ 1208088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1" name="Freeform 18"/>
            <p:cNvSpPr>
              <a:spLocks/>
            </p:cNvSpPr>
            <p:nvPr/>
          </p:nvSpPr>
          <p:spPr bwMode="auto">
            <a:xfrm>
              <a:off x="2041525" y="2279650"/>
              <a:ext cx="720725" cy="1123950"/>
            </a:xfrm>
            <a:custGeom>
              <a:avLst/>
              <a:gdLst>
                <a:gd name="T0" fmla="*/ 0 w 425"/>
                <a:gd name="T1" fmla="*/ 1117472 h 694"/>
                <a:gd name="T2" fmla="*/ 720725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5" h="694">
                  <a:moveTo>
                    <a:pt x="0" y="690"/>
                  </a:moveTo>
                  <a:cubicBezTo>
                    <a:pt x="23" y="694"/>
                    <a:pt x="48" y="57"/>
                    <a:pt x="4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Freeform 20"/>
            <p:cNvSpPr>
              <a:spLocks/>
            </p:cNvSpPr>
            <p:nvPr/>
          </p:nvSpPr>
          <p:spPr bwMode="auto">
            <a:xfrm>
              <a:off x="3711552" y="2924484"/>
              <a:ext cx="736600" cy="1044575"/>
            </a:xfrm>
            <a:custGeom>
              <a:avLst/>
              <a:gdLst>
                <a:gd name="T0" fmla="*/ 0 w 440"/>
                <a:gd name="T1" fmla="*/ 1039694 h 642"/>
                <a:gd name="T2" fmla="*/ 736600 w 440"/>
                <a:gd name="T3" fmla="*/ 0 h 642"/>
                <a:gd name="T4" fmla="*/ 0 60000 65536"/>
                <a:gd name="T5" fmla="*/ 0 60000 65536"/>
                <a:gd name="T6" fmla="*/ 0 w 440"/>
                <a:gd name="T7" fmla="*/ 0 h 642"/>
                <a:gd name="T8" fmla="*/ 440 w 440"/>
                <a:gd name="T9" fmla="*/ 642 h 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0" h="642">
                  <a:moveTo>
                    <a:pt x="0" y="639"/>
                  </a:moveTo>
                  <a:cubicBezTo>
                    <a:pt x="21" y="642"/>
                    <a:pt x="96" y="107"/>
                    <a:pt x="44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403" name="Line 21"/>
            <p:cNvSpPr>
              <a:spLocks noChangeShapeType="1"/>
            </p:cNvSpPr>
            <p:nvPr/>
          </p:nvSpPr>
          <p:spPr bwMode="auto">
            <a:xfrm>
              <a:off x="4437063" y="2933700"/>
              <a:ext cx="22225" cy="16271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9" name="Object 23"/>
            <p:cNvGraphicFramePr>
              <a:graphicFrameLocks noChangeAspect="1"/>
            </p:cNvGraphicFramePr>
            <p:nvPr/>
          </p:nvGraphicFramePr>
          <p:xfrm>
            <a:off x="1831659" y="4257040"/>
            <a:ext cx="246496" cy="2711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1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16389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1659" y="4257040"/>
                          <a:ext cx="246496" cy="2711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04" name="Freeform 24"/>
            <p:cNvSpPr>
              <a:spLocks/>
            </p:cNvSpPr>
            <p:nvPr/>
          </p:nvSpPr>
          <p:spPr bwMode="auto">
            <a:xfrm>
              <a:off x="2387600" y="4070350"/>
              <a:ext cx="4165600" cy="903288"/>
            </a:xfrm>
            <a:custGeom>
              <a:avLst/>
              <a:gdLst>
                <a:gd name="T0" fmla="*/ 0 w 2624"/>
                <a:gd name="T1" fmla="*/ 0 h 569"/>
                <a:gd name="T2" fmla="*/ 2100262 w 2624"/>
                <a:gd name="T3" fmla="*/ 474663 h 569"/>
                <a:gd name="T4" fmla="*/ 4165600 w 2624"/>
                <a:gd name="T5" fmla="*/ 903288 h 569"/>
                <a:gd name="T6" fmla="*/ 0 60000 65536"/>
                <a:gd name="T7" fmla="*/ 0 60000 65536"/>
                <a:gd name="T8" fmla="*/ 0 60000 65536"/>
                <a:gd name="T9" fmla="*/ 0 w 2624"/>
                <a:gd name="T10" fmla="*/ 0 h 569"/>
                <a:gd name="T11" fmla="*/ 2624 w 2624"/>
                <a:gd name="T12" fmla="*/ 569 h 5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24" h="569">
                  <a:moveTo>
                    <a:pt x="0" y="0"/>
                  </a:moveTo>
                  <a:cubicBezTo>
                    <a:pt x="512" y="221"/>
                    <a:pt x="818" y="235"/>
                    <a:pt x="1323" y="299"/>
                  </a:cubicBezTo>
                  <a:cubicBezTo>
                    <a:pt x="1828" y="363"/>
                    <a:pt x="2176" y="356"/>
                    <a:pt x="2624" y="569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7" name="Straight Arrow Connector 26"/>
            <p:cNvCxnSpPr>
              <a:cxnSpLocks/>
            </p:cNvCxnSpPr>
            <p:nvPr/>
          </p:nvCxnSpPr>
          <p:spPr bwMode="auto">
            <a:xfrm flipV="1">
              <a:off x="3794074" y="3403600"/>
              <a:ext cx="124397" cy="28129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698544" y="4888174"/>
              <a:ext cx="288875" cy="36621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68638" y="3675799"/>
              <a:ext cx="126775" cy="20563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6405" name="Oval 22"/>
            <p:cNvSpPr>
              <a:spLocks noChangeArrowheads="1"/>
            </p:cNvSpPr>
            <p:nvPr/>
          </p:nvSpPr>
          <p:spPr bwMode="auto">
            <a:xfrm>
              <a:off x="4398963" y="4471988"/>
              <a:ext cx="144462" cy="14446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CE6E412-3FAF-8E5C-C2A0-882D0B332460}"/>
              </a:ext>
            </a:extLst>
          </p:cNvPr>
          <p:cNvSpPr txBox="1"/>
          <p:nvPr/>
        </p:nvSpPr>
        <p:spPr>
          <a:xfrm>
            <a:off x="5816286" y="1580046"/>
            <a:ext cx="1523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3-D picture</a:t>
            </a:r>
          </a:p>
        </p:txBody>
      </p:sp>
    </p:spTree>
    <p:extLst>
      <p:ext uri="{BB962C8B-B14F-4D97-AF65-F5344CB8AC3E}">
        <p14:creationId xmlns:p14="http://schemas.microsoft.com/office/powerpoint/2010/main" val="592731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Text Box 3"/>
          <p:cNvSpPr txBox="1">
            <a:spLocks noChangeArrowheads="1"/>
          </p:cNvSpPr>
          <p:nvPr/>
        </p:nvSpPr>
        <p:spPr bwMode="auto">
          <a:xfrm>
            <a:off x="6496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graphicFrame>
        <p:nvGraphicFramePr>
          <p:cNvPr id="17410" name="Object 26"/>
          <p:cNvGraphicFramePr>
            <a:graphicFrameLocks noChangeAspect="1"/>
          </p:cNvGraphicFramePr>
          <p:nvPr/>
        </p:nvGraphicFramePr>
        <p:xfrm>
          <a:off x="1757363" y="903288"/>
          <a:ext cx="52736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4" imgW="2222500" imgH="393700" progId="Equation.DSMT4">
                  <p:embed/>
                </p:oleObj>
              </mc:Choice>
              <mc:Fallback>
                <p:oleObj name="Equation" r:id="rId4" imgW="2222500" imgH="393700" progId="Equation.DSMT4">
                  <p:embed/>
                  <p:pic>
                    <p:nvPicPr>
                      <p:cNvPr id="0" name="Picture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7363" y="903288"/>
                        <a:ext cx="527367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27"/>
          <p:cNvSpPr txBox="1">
            <a:spLocks noChangeArrowheads="1"/>
          </p:cNvSpPr>
          <p:nvPr/>
        </p:nvSpPr>
        <p:spPr bwMode="auto">
          <a:xfrm>
            <a:off x="2641283" y="2045142"/>
            <a:ext cx="565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Set</a:t>
            </a:r>
          </a:p>
        </p:txBody>
      </p:sp>
      <p:graphicFrame>
        <p:nvGraphicFramePr>
          <p:cNvPr id="17411" name="Object 28"/>
          <p:cNvGraphicFramePr>
            <a:graphicFrameLocks noChangeAspect="1"/>
          </p:cNvGraphicFramePr>
          <p:nvPr/>
        </p:nvGraphicFramePr>
        <p:xfrm>
          <a:off x="3362008" y="2008567"/>
          <a:ext cx="23082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6" imgW="1091726" imgH="253890" progId="Equation.DSMT4">
                  <p:embed/>
                </p:oleObj>
              </mc:Choice>
              <mc:Fallback>
                <p:oleObj name="Equation" r:id="rId6" imgW="1091726" imgH="253890" progId="Equation.DSMT4">
                  <p:embed/>
                  <p:pic>
                    <p:nvPicPr>
                      <p:cNvPr id="0" name="Picture 3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2008" y="2008567"/>
                        <a:ext cx="230822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Text Box 29"/>
          <p:cNvSpPr txBox="1">
            <a:spLocks noChangeArrowheads="1"/>
          </p:cNvSpPr>
          <p:nvPr/>
        </p:nvSpPr>
        <p:spPr bwMode="auto">
          <a:xfrm>
            <a:off x="6207830" y="2089081"/>
            <a:ext cx="188705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This maps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s</a:t>
            </a:r>
            <a:r>
              <a:rPr lang="en-US" b="0" dirty="0">
                <a:solidFill>
                  <a:schemeClr val="bg1"/>
                </a:solidFill>
              </a:rPr>
              <a:t> to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1741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024539"/>
              </p:ext>
            </p:extLst>
          </p:nvPr>
        </p:nvGraphicFramePr>
        <p:xfrm>
          <a:off x="6837597" y="2456457"/>
          <a:ext cx="1076946" cy="42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8" imgW="520474" imgH="203112" progId="Equation.DSMT4">
                  <p:embed/>
                </p:oleObj>
              </mc:Choice>
              <mc:Fallback>
                <p:oleObj name="Equation" r:id="rId8" imgW="520474" imgH="203112" progId="Equation.DSMT4">
                  <p:embed/>
                  <p:pic>
                    <p:nvPicPr>
                      <p:cNvPr id="0" name="Picture 3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597" y="2456457"/>
                        <a:ext cx="1076946" cy="42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433513" y="2693851"/>
            <a:ext cx="5972176" cy="3935545"/>
            <a:chOff x="1433513" y="2922457"/>
            <a:chExt cx="5972176" cy="3935545"/>
          </a:xfrm>
        </p:grpSpPr>
        <p:sp>
          <p:nvSpPr>
            <p:cNvPr id="17423" name="Freeform 55"/>
            <p:cNvSpPr>
              <a:spLocks/>
            </p:cNvSpPr>
            <p:nvPr/>
          </p:nvSpPr>
          <p:spPr bwMode="auto">
            <a:xfrm>
              <a:off x="4435476" y="4673600"/>
              <a:ext cx="1652588" cy="889000"/>
            </a:xfrm>
            <a:custGeom>
              <a:avLst/>
              <a:gdLst>
                <a:gd name="T0" fmla="*/ 1041 w 1041"/>
                <a:gd name="T1" fmla="*/ 560 h 560"/>
                <a:gd name="T2" fmla="*/ 465 w 1041"/>
                <a:gd name="T3" fmla="*/ 67 h 560"/>
                <a:gd name="T4" fmla="*/ 0 w 1041"/>
                <a:gd name="T5" fmla="*/ 35 h 560"/>
                <a:gd name="T6" fmla="*/ 93 w 1041"/>
                <a:gd name="T7" fmla="*/ 341 h 560"/>
                <a:gd name="T8" fmla="*/ 1041 w 1041"/>
                <a:gd name="T9" fmla="*/ 56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1" h="560">
                  <a:moveTo>
                    <a:pt x="1041" y="560"/>
                  </a:moveTo>
                  <a:cubicBezTo>
                    <a:pt x="846" y="55"/>
                    <a:pt x="531" y="0"/>
                    <a:pt x="465" y="67"/>
                  </a:cubicBezTo>
                  <a:cubicBezTo>
                    <a:pt x="318" y="46"/>
                    <a:pt x="201" y="50"/>
                    <a:pt x="0" y="35"/>
                  </a:cubicBezTo>
                  <a:cubicBezTo>
                    <a:pt x="111" y="357"/>
                    <a:pt x="212" y="18"/>
                    <a:pt x="93" y="341"/>
                  </a:cubicBezTo>
                  <a:cubicBezTo>
                    <a:pt x="645" y="470"/>
                    <a:pt x="351" y="401"/>
                    <a:pt x="1041" y="560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5" name="Line 33"/>
            <p:cNvSpPr>
              <a:spLocks noChangeShapeType="1"/>
            </p:cNvSpPr>
            <p:nvPr/>
          </p:nvSpPr>
          <p:spPr bwMode="auto">
            <a:xfrm flipV="1">
              <a:off x="3970338" y="4514850"/>
              <a:ext cx="3033713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6" name="Line 34"/>
            <p:cNvSpPr>
              <a:spLocks noChangeShapeType="1"/>
            </p:cNvSpPr>
            <p:nvPr/>
          </p:nvSpPr>
          <p:spPr bwMode="auto">
            <a:xfrm flipH="1" flipV="1">
              <a:off x="3978233" y="3538846"/>
              <a:ext cx="42" cy="9823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3" name="Object 35"/>
            <p:cNvGraphicFramePr>
              <a:graphicFrameLocks noChangeAspect="1"/>
            </p:cNvGraphicFramePr>
            <p:nvPr/>
          </p:nvGraphicFramePr>
          <p:xfrm>
            <a:off x="7129464" y="4378325"/>
            <a:ext cx="276225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5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Picture 3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9464" y="4378325"/>
                          <a:ext cx="276225" cy="325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4" name="Object 37"/>
            <p:cNvGraphicFramePr>
              <a:graphicFrameLocks noChangeAspect="1"/>
            </p:cNvGraphicFramePr>
            <p:nvPr/>
          </p:nvGraphicFramePr>
          <p:xfrm>
            <a:off x="2543877" y="5974134"/>
            <a:ext cx="6953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6" name="Equation" r:id="rId12" imgW="342603" imgH="177646" progId="Equation.DSMT4">
                    <p:embed/>
                  </p:oleObj>
                </mc:Choice>
                <mc:Fallback>
                  <p:oleObj name="Equation" r:id="rId12" imgW="342603" imgH="177646" progId="Equation.DSMT4">
                    <p:embed/>
                    <p:pic>
                      <p:nvPicPr>
                        <p:cNvPr id="0" name="Picture 3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3877" y="5974134"/>
                          <a:ext cx="69532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7" name="Line 38"/>
            <p:cNvSpPr>
              <a:spLocks noChangeShapeType="1"/>
            </p:cNvSpPr>
            <p:nvPr/>
          </p:nvSpPr>
          <p:spPr bwMode="auto">
            <a:xfrm flipH="1">
              <a:off x="1731963" y="4506913"/>
              <a:ext cx="2246313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4023" name="Freeform 39"/>
            <p:cNvSpPr>
              <a:spLocks/>
            </p:cNvSpPr>
            <p:nvPr/>
          </p:nvSpPr>
          <p:spPr bwMode="auto">
            <a:xfrm>
              <a:off x="1584326" y="3905250"/>
              <a:ext cx="3727451" cy="2143125"/>
            </a:xfrm>
            <a:custGeom>
              <a:avLst/>
              <a:gdLst/>
              <a:ahLst/>
              <a:cxnLst>
                <a:cxn ang="0">
                  <a:pos x="0" y="729"/>
                </a:cxn>
                <a:cxn ang="0">
                  <a:pos x="443" y="0"/>
                </a:cxn>
                <a:cxn ang="0">
                  <a:pos x="2348" y="513"/>
                </a:cxn>
                <a:cxn ang="0">
                  <a:pos x="1859" y="1350"/>
                </a:cxn>
                <a:cxn ang="0">
                  <a:pos x="0" y="729"/>
                </a:cxn>
              </a:cxnLst>
              <a:rect l="0" t="0" r="r" b="b"/>
              <a:pathLst>
                <a:path w="2348" h="1350">
                  <a:moveTo>
                    <a:pt x="0" y="729"/>
                  </a:moveTo>
                  <a:cubicBezTo>
                    <a:pt x="14" y="318"/>
                    <a:pt x="134" y="102"/>
                    <a:pt x="443" y="0"/>
                  </a:cubicBezTo>
                  <a:cubicBezTo>
                    <a:pt x="1025" y="381"/>
                    <a:pt x="1604" y="447"/>
                    <a:pt x="2348" y="513"/>
                  </a:cubicBezTo>
                  <a:cubicBezTo>
                    <a:pt x="2018" y="645"/>
                    <a:pt x="1899" y="1015"/>
                    <a:pt x="1859" y="1350"/>
                  </a:cubicBezTo>
                  <a:cubicBezTo>
                    <a:pt x="1472" y="1224"/>
                    <a:pt x="313" y="843"/>
                    <a:pt x="0" y="72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9" name="Freeform 40"/>
            <p:cNvSpPr>
              <a:spLocks/>
            </p:cNvSpPr>
            <p:nvPr/>
          </p:nvSpPr>
          <p:spPr bwMode="auto">
            <a:xfrm>
              <a:off x="4506914" y="4665663"/>
              <a:ext cx="1579563" cy="1362075"/>
            </a:xfrm>
            <a:custGeom>
              <a:avLst/>
              <a:gdLst>
                <a:gd name="T0" fmla="*/ 0 w 995"/>
                <a:gd name="T1" fmla="*/ 854 h 858"/>
                <a:gd name="T2" fmla="*/ 455 w 995"/>
                <a:gd name="T3" fmla="*/ 50 h 858"/>
                <a:gd name="T4" fmla="*/ 995 w 995"/>
                <a:gd name="T5" fmla="*/ 548 h 858"/>
                <a:gd name="T6" fmla="*/ 0 60000 65536"/>
                <a:gd name="T7" fmla="*/ 0 60000 65536"/>
                <a:gd name="T8" fmla="*/ 0 60000 65536"/>
                <a:gd name="T9" fmla="*/ 0 w 995"/>
                <a:gd name="T10" fmla="*/ 0 h 858"/>
                <a:gd name="T11" fmla="*/ 995 w 995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5" h="858">
                  <a:moveTo>
                    <a:pt x="0" y="854"/>
                  </a:moveTo>
                  <a:cubicBezTo>
                    <a:pt x="22" y="858"/>
                    <a:pt x="99" y="185"/>
                    <a:pt x="455" y="50"/>
                  </a:cubicBezTo>
                  <a:cubicBezTo>
                    <a:pt x="711" y="0"/>
                    <a:pt x="888" y="349"/>
                    <a:pt x="995" y="548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0" name="Freeform 41"/>
            <p:cNvSpPr>
              <a:spLocks/>
            </p:cNvSpPr>
            <p:nvPr/>
          </p:nvSpPr>
          <p:spPr bwMode="auto">
            <a:xfrm>
              <a:off x="1560513" y="3378200"/>
              <a:ext cx="4967288" cy="1447800"/>
            </a:xfrm>
            <a:custGeom>
              <a:avLst/>
              <a:gdLst>
                <a:gd name="T0" fmla="*/ 0 w 3129"/>
                <a:gd name="T1" fmla="*/ 0 h 912"/>
                <a:gd name="T2" fmla="*/ 1415 w 3129"/>
                <a:gd name="T3" fmla="*/ 719 h 912"/>
                <a:gd name="T4" fmla="*/ 3129 w 3129"/>
                <a:gd name="T5" fmla="*/ 761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1" name="Freeform 42"/>
            <p:cNvSpPr>
              <a:spLocks/>
            </p:cNvSpPr>
            <p:nvPr/>
          </p:nvSpPr>
          <p:spPr bwMode="auto">
            <a:xfrm>
              <a:off x="1562101" y="3921125"/>
              <a:ext cx="720725" cy="1123950"/>
            </a:xfrm>
            <a:custGeom>
              <a:avLst/>
              <a:gdLst>
                <a:gd name="T0" fmla="*/ 0 w 425"/>
                <a:gd name="T1" fmla="*/ 704 h 694"/>
                <a:gd name="T2" fmla="*/ 454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5" h="694">
                  <a:moveTo>
                    <a:pt x="0" y="690"/>
                  </a:moveTo>
                  <a:cubicBezTo>
                    <a:pt x="23" y="694"/>
                    <a:pt x="48" y="57"/>
                    <a:pt x="4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2" name="Freeform 44"/>
            <p:cNvSpPr>
              <a:spLocks/>
            </p:cNvSpPr>
            <p:nvPr/>
          </p:nvSpPr>
          <p:spPr bwMode="auto">
            <a:xfrm>
              <a:off x="3246438" y="4551363"/>
              <a:ext cx="704850" cy="1046163"/>
            </a:xfrm>
            <a:custGeom>
              <a:avLst/>
              <a:gdLst>
                <a:gd name="T0" fmla="*/ 0 w 444"/>
                <a:gd name="T1" fmla="*/ 656 h 635"/>
                <a:gd name="T2" fmla="*/ 444 w 444"/>
                <a:gd name="T3" fmla="*/ 0 h 635"/>
                <a:gd name="T4" fmla="*/ 0 60000 65536"/>
                <a:gd name="T5" fmla="*/ 0 60000 65536"/>
                <a:gd name="T6" fmla="*/ 0 w 444"/>
                <a:gd name="T7" fmla="*/ 0 h 635"/>
                <a:gd name="T8" fmla="*/ 444 w 444"/>
                <a:gd name="T9" fmla="*/ 635 h 6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635">
                  <a:moveTo>
                    <a:pt x="0" y="632"/>
                  </a:moveTo>
                  <a:cubicBezTo>
                    <a:pt x="21" y="635"/>
                    <a:pt x="97" y="106"/>
                    <a:pt x="444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3" name="Line 45"/>
            <p:cNvSpPr>
              <a:spLocks noChangeShapeType="1"/>
            </p:cNvSpPr>
            <p:nvPr/>
          </p:nvSpPr>
          <p:spPr bwMode="auto">
            <a:xfrm>
              <a:off x="3979863" y="4584700"/>
              <a:ext cx="0" cy="15922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5" name="Object 46"/>
            <p:cNvGraphicFramePr>
              <a:graphicFrameLocks noChangeAspect="1"/>
            </p:cNvGraphicFramePr>
            <p:nvPr/>
          </p:nvGraphicFramePr>
          <p:xfrm>
            <a:off x="1433513" y="5953125"/>
            <a:ext cx="233363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7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3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3513" y="5953125"/>
                          <a:ext cx="233363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6" name="Object 53"/>
            <p:cNvGraphicFramePr>
              <a:graphicFrameLocks noChangeAspect="1"/>
            </p:cNvGraphicFramePr>
            <p:nvPr/>
          </p:nvGraphicFramePr>
          <p:xfrm>
            <a:off x="4642098" y="5898325"/>
            <a:ext cx="6953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"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0" name="Picture 3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2098" y="5898325"/>
                          <a:ext cx="695325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7" name="Object 57"/>
            <p:cNvGraphicFramePr>
              <a:graphicFrameLocks noChangeAspect="1"/>
            </p:cNvGraphicFramePr>
            <p:nvPr/>
          </p:nvGraphicFramePr>
          <p:xfrm>
            <a:off x="3492644" y="2922457"/>
            <a:ext cx="1008103" cy="5305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9" name="Equation" r:id="rId18" imgW="482391" imgH="253890" progId="Equation.DSMT4">
                    <p:embed/>
                  </p:oleObj>
                </mc:Choice>
                <mc:Fallback>
                  <p:oleObj name="Equation" r:id="rId18" imgW="482391" imgH="253890" progId="Equation.DSMT4">
                    <p:embed/>
                    <p:pic>
                      <p:nvPicPr>
                        <p:cNvPr id="0" name="Picture 3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644" y="2922457"/>
                          <a:ext cx="1008103" cy="5305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38" name="Text Box 59"/>
            <p:cNvSpPr txBox="1">
              <a:spLocks noChangeArrowheads="1"/>
            </p:cNvSpPr>
            <p:nvPr/>
          </p:nvSpPr>
          <p:spPr bwMode="auto">
            <a:xfrm>
              <a:off x="4378326" y="6297613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hlink"/>
                  </a:solidFill>
                </a:rPr>
                <a:t>SDP</a:t>
              </a:r>
            </a:p>
          </p:txBody>
        </p:sp>
        <p:graphicFrame>
          <p:nvGraphicFramePr>
            <p:cNvPr id="17418" name="Object 60"/>
            <p:cNvGraphicFramePr>
              <a:graphicFrameLocks noChangeAspect="1"/>
            </p:cNvGraphicFramePr>
            <p:nvPr/>
          </p:nvGraphicFramePr>
          <p:xfrm>
            <a:off x="3881438" y="6154738"/>
            <a:ext cx="334963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0" name="Equation" r:id="rId20" imgW="165028" imgH="228501" progId="Equation.DSMT4">
                    <p:embed/>
                  </p:oleObj>
                </mc:Choice>
                <mc:Fallback>
                  <p:oleObj name="Equation" r:id="rId20" imgW="165028" imgH="228501" progId="Equation.DSMT4">
                    <p:embed/>
                    <p:pic>
                      <p:nvPicPr>
                        <p:cNvPr id="0" name="Picture 3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1438" y="6154738"/>
                          <a:ext cx="334963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4" name="Freeform 30"/>
            <p:cNvSpPr>
              <a:spLocks/>
            </p:cNvSpPr>
            <p:nvPr/>
          </p:nvSpPr>
          <p:spPr bwMode="auto">
            <a:xfrm>
              <a:off x="2815070" y="5486403"/>
              <a:ext cx="2507300" cy="1371599"/>
            </a:xfrm>
            <a:custGeom>
              <a:avLst/>
              <a:gdLst>
                <a:gd name="T0" fmla="*/ 0 w 1024"/>
                <a:gd name="T1" fmla="*/ 469 h 426"/>
                <a:gd name="T2" fmla="*/ 1102 w 1024"/>
                <a:gd name="T3" fmla="*/ 0 h 426"/>
                <a:gd name="T4" fmla="*/ 0 60000 65536"/>
                <a:gd name="T5" fmla="*/ 0 60000 65536"/>
                <a:gd name="T6" fmla="*/ 0 w 1024"/>
                <a:gd name="T7" fmla="*/ 0 h 426"/>
                <a:gd name="T8" fmla="*/ 1024 w 1024"/>
                <a:gd name="T9" fmla="*/ 426 h 426"/>
                <a:gd name="connsiteX0" fmla="*/ 0 w 10060"/>
                <a:gd name="connsiteY0" fmla="*/ 9592 h 9592"/>
                <a:gd name="connsiteX1" fmla="*/ 10060 w 10060"/>
                <a:gd name="connsiteY1" fmla="*/ 0 h 9592"/>
                <a:gd name="connsiteX0" fmla="*/ 0 w 11657"/>
                <a:gd name="connsiteY0" fmla="*/ 11667 h 11667"/>
                <a:gd name="connsiteX1" fmla="*/ 10000 w 11657"/>
                <a:gd name="connsiteY1" fmla="*/ 1667 h 11667"/>
                <a:gd name="connsiteX2" fmla="*/ 9940 w 11657"/>
                <a:gd name="connsiteY2" fmla="*/ 1667 h 11667"/>
                <a:gd name="connsiteX0" fmla="*/ 0 w 11657"/>
                <a:gd name="connsiteY0" fmla="*/ 13546 h 13546"/>
                <a:gd name="connsiteX1" fmla="*/ 10000 w 11657"/>
                <a:gd name="connsiteY1" fmla="*/ 3546 h 13546"/>
                <a:gd name="connsiteX2" fmla="*/ 10474 w 11657"/>
                <a:gd name="connsiteY2" fmla="*/ 0 h 13546"/>
                <a:gd name="connsiteX0" fmla="*/ 0 w 11657"/>
                <a:gd name="connsiteY0" fmla="*/ 13404 h 13404"/>
                <a:gd name="connsiteX1" fmla="*/ 10000 w 11657"/>
                <a:gd name="connsiteY1" fmla="*/ 3404 h 13404"/>
                <a:gd name="connsiteX2" fmla="*/ 11542 w 11657"/>
                <a:gd name="connsiteY2" fmla="*/ 0 h 13404"/>
                <a:gd name="connsiteX0" fmla="*/ 0 w 11657"/>
                <a:gd name="connsiteY0" fmla="*/ 13120 h 13120"/>
                <a:gd name="connsiteX1" fmla="*/ 10000 w 11657"/>
                <a:gd name="connsiteY1" fmla="*/ 3404 h 13120"/>
                <a:gd name="connsiteX2" fmla="*/ 11542 w 11657"/>
                <a:gd name="connsiteY2" fmla="*/ 0 h 13120"/>
                <a:gd name="connsiteX0" fmla="*/ 1815 w 13472"/>
                <a:gd name="connsiteY0" fmla="*/ 13120 h 14668"/>
                <a:gd name="connsiteX1" fmla="*/ 1667 w 13472"/>
                <a:gd name="connsiteY1" fmla="*/ 13049 h 14668"/>
                <a:gd name="connsiteX2" fmla="*/ 11815 w 13472"/>
                <a:gd name="connsiteY2" fmla="*/ 3404 h 14668"/>
                <a:gd name="connsiteX3" fmla="*/ 13357 w 13472"/>
                <a:gd name="connsiteY3" fmla="*/ 0 h 14668"/>
                <a:gd name="connsiteX0" fmla="*/ 1756 w 13413"/>
                <a:gd name="connsiteY0" fmla="*/ 13120 h 16370"/>
                <a:gd name="connsiteX1" fmla="*/ 1608 w 13413"/>
                <a:gd name="connsiteY1" fmla="*/ 13049 h 16370"/>
                <a:gd name="connsiteX2" fmla="*/ 11756 w 13413"/>
                <a:gd name="connsiteY2" fmla="*/ 3404 h 16370"/>
                <a:gd name="connsiteX3" fmla="*/ 13298 w 13413"/>
                <a:gd name="connsiteY3" fmla="*/ 0 h 16370"/>
                <a:gd name="connsiteX0" fmla="*/ 1815 w 13472"/>
                <a:gd name="connsiteY0" fmla="*/ 13120 h 16654"/>
                <a:gd name="connsiteX1" fmla="*/ 1608 w 13472"/>
                <a:gd name="connsiteY1" fmla="*/ 13333 h 16654"/>
                <a:gd name="connsiteX2" fmla="*/ 11815 w 13472"/>
                <a:gd name="connsiteY2" fmla="*/ 3404 h 16654"/>
                <a:gd name="connsiteX3" fmla="*/ 13357 w 13472"/>
                <a:gd name="connsiteY3" fmla="*/ 0 h 16654"/>
                <a:gd name="connsiteX0" fmla="*/ 2765 w 14422"/>
                <a:gd name="connsiteY0" fmla="*/ 13120 h 17363"/>
                <a:gd name="connsiteX1" fmla="*/ 1608 w 14422"/>
                <a:gd name="connsiteY1" fmla="*/ 14042 h 17363"/>
                <a:gd name="connsiteX2" fmla="*/ 12765 w 14422"/>
                <a:gd name="connsiteY2" fmla="*/ 3404 h 17363"/>
                <a:gd name="connsiteX3" fmla="*/ 14307 w 14422"/>
                <a:gd name="connsiteY3" fmla="*/ 0 h 17363"/>
                <a:gd name="connsiteX0" fmla="*/ 2528 w 14185"/>
                <a:gd name="connsiteY0" fmla="*/ 13120 h 17363"/>
                <a:gd name="connsiteX1" fmla="*/ 1608 w 14185"/>
                <a:gd name="connsiteY1" fmla="*/ 14042 h 17363"/>
                <a:gd name="connsiteX2" fmla="*/ 12528 w 14185"/>
                <a:gd name="connsiteY2" fmla="*/ 3404 h 17363"/>
                <a:gd name="connsiteX3" fmla="*/ 14070 w 14185"/>
                <a:gd name="connsiteY3" fmla="*/ 0 h 17363"/>
                <a:gd name="connsiteX0" fmla="*/ 2528 w 14185"/>
                <a:gd name="connsiteY0" fmla="*/ 13120 h 17363"/>
                <a:gd name="connsiteX1" fmla="*/ 1608 w 14185"/>
                <a:gd name="connsiteY1" fmla="*/ 14042 h 17363"/>
                <a:gd name="connsiteX2" fmla="*/ 3092 w 14185"/>
                <a:gd name="connsiteY2" fmla="*/ 12340 h 17363"/>
                <a:gd name="connsiteX3" fmla="*/ 12528 w 14185"/>
                <a:gd name="connsiteY3" fmla="*/ 3404 h 17363"/>
                <a:gd name="connsiteX4" fmla="*/ 14070 w 14185"/>
                <a:gd name="connsiteY4" fmla="*/ 0 h 17363"/>
                <a:gd name="connsiteX0" fmla="*/ 1548 w 13205"/>
                <a:gd name="connsiteY0" fmla="*/ 13120 h 16324"/>
                <a:gd name="connsiteX1" fmla="*/ 153 w 13205"/>
                <a:gd name="connsiteY1" fmla="*/ 16170 h 16324"/>
                <a:gd name="connsiteX2" fmla="*/ 628 w 13205"/>
                <a:gd name="connsiteY2" fmla="*/ 14042 h 16324"/>
                <a:gd name="connsiteX3" fmla="*/ 2112 w 13205"/>
                <a:gd name="connsiteY3" fmla="*/ 12340 h 16324"/>
                <a:gd name="connsiteX4" fmla="*/ 11548 w 13205"/>
                <a:gd name="connsiteY4" fmla="*/ 3404 h 16324"/>
                <a:gd name="connsiteX5" fmla="*/ 13090 w 13205"/>
                <a:gd name="connsiteY5" fmla="*/ 0 h 16324"/>
                <a:gd name="connsiteX0" fmla="*/ 1489 w 13146"/>
                <a:gd name="connsiteY0" fmla="*/ 13120 h 16300"/>
                <a:gd name="connsiteX1" fmla="*/ 94 w 13146"/>
                <a:gd name="connsiteY1" fmla="*/ 16170 h 16300"/>
                <a:gd name="connsiteX2" fmla="*/ 2053 w 13146"/>
                <a:gd name="connsiteY2" fmla="*/ 12340 h 16300"/>
                <a:gd name="connsiteX3" fmla="*/ 11489 w 13146"/>
                <a:gd name="connsiteY3" fmla="*/ 3404 h 16300"/>
                <a:gd name="connsiteX4" fmla="*/ 13031 w 13146"/>
                <a:gd name="connsiteY4" fmla="*/ 0 h 16300"/>
                <a:gd name="connsiteX0" fmla="*/ 1489 w 13146"/>
                <a:gd name="connsiteY0" fmla="*/ 13120 h 16300"/>
                <a:gd name="connsiteX1" fmla="*/ 94 w 13146"/>
                <a:gd name="connsiteY1" fmla="*/ 16170 h 16300"/>
                <a:gd name="connsiteX2" fmla="*/ 1281 w 13146"/>
                <a:gd name="connsiteY2" fmla="*/ 15603 h 16300"/>
                <a:gd name="connsiteX3" fmla="*/ 2053 w 13146"/>
                <a:gd name="connsiteY3" fmla="*/ 12340 h 16300"/>
                <a:gd name="connsiteX4" fmla="*/ 11489 w 13146"/>
                <a:gd name="connsiteY4" fmla="*/ 3404 h 16300"/>
                <a:gd name="connsiteX5" fmla="*/ 13031 w 13146"/>
                <a:gd name="connsiteY5" fmla="*/ 0 h 16300"/>
                <a:gd name="connsiteX0" fmla="*/ 1137 w 12794"/>
                <a:gd name="connsiteY0" fmla="*/ 13120 h 15733"/>
                <a:gd name="connsiteX1" fmla="*/ 929 w 12794"/>
                <a:gd name="connsiteY1" fmla="*/ 15603 h 15733"/>
                <a:gd name="connsiteX2" fmla="*/ 1701 w 12794"/>
                <a:gd name="connsiteY2" fmla="*/ 12340 h 15733"/>
                <a:gd name="connsiteX3" fmla="*/ 11137 w 12794"/>
                <a:gd name="connsiteY3" fmla="*/ 3404 h 15733"/>
                <a:gd name="connsiteX4" fmla="*/ 12679 w 12794"/>
                <a:gd name="connsiteY4" fmla="*/ 0 h 15733"/>
                <a:gd name="connsiteX0" fmla="*/ 1137 w 12794"/>
                <a:gd name="connsiteY0" fmla="*/ 13120 h 15166"/>
                <a:gd name="connsiteX1" fmla="*/ 276 w 12794"/>
                <a:gd name="connsiteY1" fmla="*/ 15036 h 15166"/>
                <a:gd name="connsiteX2" fmla="*/ 1701 w 12794"/>
                <a:gd name="connsiteY2" fmla="*/ 12340 h 15166"/>
                <a:gd name="connsiteX3" fmla="*/ 11137 w 12794"/>
                <a:gd name="connsiteY3" fmla="*/ 3404 h 15166"/>
                <a:gd name="connsiteX4" fmla="*/ 12679 w 12794"/>
                <a:gd name="connsiteY4" fmla="*/ 0 h 15166"/>
                <a:gd name="connsiteX0" fmla="*/ 1137 w 12794"/>
                <a:gd name="connsiteY0" fmla="*/ 13120 h 16205"/>
                <a:gd name="connsiteX1" fmla="*/ 1760 w 12794"/>
                <a:gd name="connsiteY1" fmla="*/ 15886 h 16205"/>
                <a:gd name="connsiteX2" fmla="*/ 276 w 12794"/>
                <a:gd name="connsiteY2" fmla="*/ 15036 h 16205"/>
                <a:gd name="connsiteX3" fmla="*/ 1701 w 12794"/>
                <a:gd name="connsiteY3" fmla="*/ 12340 h 16205"/>
                <a:gd name="connsiteX4" fmla="*/ 11137 w 12794"/>
                <a:gd name="connsiteY4" fmla="*/ 3404 h 16205"/>
                <a:gd name="connsiteX5" fmla="*/ 12679 w 12794"/>
                <a:gd name="connsiteY5" fmla="*/ 0 h 16205"/>
                <a:gd name="connsiteX0" fmla="*/ 2434 w 14091"/>
                <a:gd name="connsiteY0" fmla="*/ 13120 h 16300"/>
                <a:gd name="connsiteX1" fmla="*/ 3057 w 14091"/>
                <a:gd name="connsiteY1" fmla="*/ 15886 h 16300"/>
                <a:gd name="connsiteX2" fmla="*/ 89 w 14091"/>
                <a:gd name="connsiteY2" fmla="*/ 15603 h 16300"/>
                <a:gd name="connsiteX3" fmla="*/ 2998 w 14091"/>
                <a:gd name="connsiteY3" fmla="*/ 12340 h 16300"/>
                <a:gd name="connsiteX4" fmla="*/ 12434 w 14091"/>
                <a:gd name="connsiteY4" fmla="*/ 3404 h 16300"/>
                <a:gd name="connsiteX5" fmla="*/ 13976 w 14091"/>
                <a:gd name="connsiteY5" fmla="*/ 0 h 16300"/>
                <a:gd name="connsiteX0" fmla="*/ 2439 w 14096"/>
                <a:gd name="connsiteY0" fmla="*/ 13120 h 15733"/>
                <a:gd name="connsiteX1" fmla="*/ 94 w 14096"/>
                <a:gd name="connsiteY1" fmla="*/ 15603 h 15733"/>
                <a:gd name="connsiteX2" fmla="*/ 3003 w 14096"/>
                <a:gd name="connsiteY2" fmla="*/ 12340 h 15733"/>
                <a:gd name="connsiteX3" fmla="*/ 12439 w 14096"/>
                <a:gd name="connsiteY3" fmla="*/ 3404 h 15733"/>
                <a:gd name="connsiteX4" fmla="*/ 13981 w 14096"/>
                <a:gd name="connsiteY4" fmla="*/ 0 h 15733"/>
                <a:gd name="connsiteX0" fmla="*/ 2439 w 14096"/>
                <a:gd name="connsiteY0" fmla="*/ 13120 h 15733"/>
                <a:gd name="connsiteX1" fmla="*/ 94 w 14096"/>
                <a:gd name="connsiteY1" fmla="*/ 15603 h 15733"/>
                <a:gd name="connsiteX2" fmla="*/ 3121 w 14096"/>
                <a:gd name="connsiteY2" fmla="*/ 15035 h 15733"/>
                <a:gd name="connsiteX3" fmla="*/ 3003 w 14096"/>
                <a:gd name="connsiteY3" fmla="*/ 12340 h 15733"/>
                <a:gd name="connsiteX4" fmla="*/ 12439 w 14096"/>
                <a:gd name="connsiteY4" fmla="*/ 3404 h 15733"/>
                <a:gd name="connsiteX5" fmla="*/ 13981 w 14096"/>
                <a:gd name="connsiteY5" fmla="*/ 0 h 15733"/>
                <a:gd name="connsiteX0" fmla="*/ 2439 w 14096"/>
                <a:gd name="connsiteY0" fmla="*/ 13120 h 15733"/>
                <a:gd name="connsiteX1" fmla="*/ 94 w 14096"/>
                <a:gd name="connsiteY1" fmla="*/ 15603 h 15733"/>
                <a:gd name="connsiteX2" fmla="*/ 3003 w 14096"/>
                <a:gd name="connsiteY2" fmla="*/ 12340 h 15733"/>
                <a:gd name="connsiteX3" fmla="*/ 12439 w 14096"/>
                <a:gd name="connsiteY3" fmla="*/ 3404 h 15733"/>
                <a:gd name="connsiteX4" fmla="*/ 13981 w 14096"/>
                <a:gd name="connsiteY4" fmla="*/ 0 h 15733"/>
                <a:gd name="connsiteX0" fmla="*/ 1103 w 12760"/>
                <a:gd name="connsiteY0" fmla="*/ 13120 h 13959"/>
                <a:gd name="connsiteX1" fmla="*/ 1667 w 12760"/>
                <a:gd name="connsiteY1" fmla="*/ 12340 h 13959"/>
                <a:gd name="connsiteX2" fmla="*/ 11103 w 12760"/>
                <a:gd name="connsiteY2" fmla="*/ 3404 h 13959"/>
                <a:gd name="connsiteX3" fmla="*/ 12645 w 12760"/>
                <a:gd name="connsiteY3" fmla="*/ 0 h 13959"/>
                <a:gd name="connsiteX0" fmla="*/ 1098 w 12755"/>
                <a:gd name="connsiteY0" fmla="*/ 13120 h 15874"/>
                <a:gd name="connsiteX1" fmla="*/ 297 w 12755"/>
                <a:gd name="connsiteY1" fmla="*/ 15744 h 15874"/>
                <a:gd name="connsiteX2" fmla="*/ 1662 w 12755"/>
                <a:gd name="connsiteY2" fmla="*/ 12340 h 15874"/>
                <a:gd name="connsiteX3" fmla="*/ 11098 w 12755"/>
                <a:gd name="connsiteY3" fmla="*/ 3404 h 15874"/>
                <a:gd name="connsiteX4" fmla="*/ 12640 w 12755"/>
                <a:gd name="connsiteY4" fmla="*/ 0 h 15874"/>
                <a:gd name="connsiteX0" fmla="*/ 1103 w 12760"/>
                <a:gd name="connsiteY0" fmla="*/ 13120 h 13959"/>
                <a:gd name="connsiteX1" fmla="*/ 1667 w 12760"/>
                <a:gd name="connsiteY1" fmla="*/ 12340 h 13959"/>
                <a:gd name="connsiteX2" fmla="*/ 11103 w 12760"/>
                <a:gd name="connsiteY2" fmla="*/ 3404 h 13959"/>
                <a:gd name="connsiteX3" fmla="*/ 12645 w 12760"/>
                <a:gd name="connsiteY3" fmla="*/ 0 h 13959"/>
                <a:gd name="connsiteX0" fmla="*/ 1607 w 13264"/>
                <a:gd name="connsiteY0" fmla="*/ 13120 h 15165"/>
                <a:gd name="connsiteX1" fmla="*/ 94 w 13264"/>
                <a:gd name="connsiteY1" fmla="*/ 15035 h 15165"/>
                <a:gd name="connsiteX2" fmla="*/ 2171 w 13264"/>
                <a:gd name="connsiteY2" fmla="*/ 12340 h 15165"/>
                <a:gd name="connsiteX3" fmla="*/ 11607 w 13264"/>
                <a:gd name="connsiteY3" fmla="*/ 3404 h 15165"/>
                <a:gd name="connsiteX4" fmla="*/ 13149 w 13264"/>
                <a:gd name="connsiteY4" fmla="*/ 0 h 15165"/>
                <a:gd name="connsiteX0" fmla="*/ 1103 w 12760"/>
                <a:gd name="connsiteY0" fmla="*/ 13120 h 13959"/>
                <a:gd name="connsiteX1" fmla="*/ 1667 w 12760"/>
                <a:gd name="connsiteY1" fmla="*/ 12340 h 13959"/>
                <a:gd name="connsiteX2" fmla="*/ 11103 w 12760"/>
                <a:gd name="connsiteY2" fmla="*/ 3404 h 13959"/>
                <a:gd name="connsiteX3" fmla="*/ 12645 w 12760"/>
                <a:gd name="connsiteY3" fmla="*/ 0 h 13959"/>
                <a:gd name="connsiteX0" fmla="*/ 4397 w 16054"/>
                <a:gd name="connsiteY0" fmla="*/ 13120 h 14456"/>
                <a:gd name="connsiteX1" fmla="*/ 94 w 16054"/>
                <a:gd name="connsiteY1" fmla="*/ 14326 h 14456"/>
                <a:gd name="connsiteX2" fmla="*/ 4961 w 16054"/>
                <a:gd name="connsiteY2" fmla="*/ 12340 h 14456"/>
                <a:gd name="connsiteX3" fmla="*/ 14397 w 16054"/>
                <a:gd name="connsiteY3" fmla="*/ 3404 h 14456"/>
                <a:gd name="connsiteX4" fmla="*/ 15939 w 16054"/>
                <a:gd name="connsiteY4" fmla="*/ 0 h 14456"/>
                <a:gd name="connsiteX0" fmla="*/ 4516 w 16173"/>
                <a:gd name="connsiteY0" fmla="*/ 13120 h 13995"/>
                <a:gd name="connsiteX1" fmla="*/ 94 w 16173"/>
                <a:gd name="connsiteY1" fmla="*/ 12482 h 13995"/>
                <a:gd name="connsiteX2" fmla="*/ 5080 w 16173"/>
                <a:gd name="connsiteY2" fmla="*/ 12340 h 13995"/>
                <a:gd name="connsiteX3" fmla="*/ 14516 w 16173"/>
                <a:gd name="connsiteY3" fmla="*/ 3404 h 13995"/>
                <a:gd name="connsiteX4" fmla="*/ 16058 w 16173"/>
                <a:gd name="connsiteY4" fmla="*/ 0 h 13995"/>
                <a:gd name="connsiteX0" fmla="*/ 4862 w 16104"/>
                <a:gd name="connsiteY0" fmla="*/ 16099 h 16134"/>
                <a:gd name="connsiteX1" fmla="*/ 25 w 16104"/>
                <a:gd name="connsiteY1" fmla="*/ 12482 h 16134"/>
                <a:gd name="connsiteX2" fmla="*/ 5011 w 16104"/>
                <a:gd name="connsiteY2" fmla="*/ 12340 h 16134"/>
                <a:gd name="connsiteX3" fmla="*/ 14447 w 16104"/>
                <a:gd name="connsiteY3" fmla="*/ 3404 h 16134"/>
                <a:gd name="connsiteX4" fmla="*/ 15989 w 16104"/>
                <a:gd name="connsiteY4" fmla="*/ 0 h 16134"/>
                <a:gd name="connsiteX0" fmla="*/ 1523 w 12765"/>
                <a:gd name="connsiteY0" fmla="*/ 16099 h 16134"/>
                <a:gd name="connsiteX1" fmla="*/ 484 w 12765"/>
                <a:gd name="connsiteY1" fmla="*/ 13049 h 16134"/>
                <a:gd name="connsiteX2" fmla="*/ 1672 w 12765"/>
                <a:gd name="connsiteY2" fmla="*/ 12340 h 16134"/>
                <a:gd name="connsiteX3" fmla="*/ 11108 w 12765"/>
                <a:gd name="connsiteY3" fmla="*/ 3404 h 16134"/>
                <a:gd name="connsiteX4" fmla="*/ 12650 w 12765"/>
                <a:gd name="connsiteY4" fmla="*/ 0 h 16134"/>
                <a:gd name="connsiteX0" fmla="*/ 5 w 13027"/>
                <a:gd name="connsiteY0" fmla="*/ 15957 h 15992"/>
                <a:gd name="connsiteX1" fmla="*/ 746 w 13027"/>
                <a:gd name="connsiteY1" fmla="*/ 13049 h 15992"/>
                <a:gd name="connsiteX2" fmla="*/ 1934 w 13027"/>
                <a:gd name="connsiteY2" fmla="*/ 12340 h 15992"/>
                <a:gd name="connsiteX3" fmla="*/ 11370 w 13027"/>
                <a:gd name="connsiteY3" fmla="*/ 3404 h 15992"/>
                <a:gd name="connsiteX4" fmla="*/ 12912 w 13027"/>
                <a:gd name="connsiteY4" fmla="*/ 0 h 15992"/>
                <a:gd name="connsiteX0" fmla="*/ 5 w 13027"/>
                <a:gd name="connsiteY0" fmla="*/ 15957 h 15992"/>
                <a:gd name="connsiteX1" fmla="*/ 865 w 13027"/>
                <a:gd name="connsiteY1" fmla="*/ 13333 h 15992"/>
                <a:gd name="connsiteX2" fmla="*/ 1934 w 13027"/>
                <a:gd name="connsiteY2" fmla="*/ 12340 h 15992"/>
                <a:gd name="connsiteX3" fmla="*/ 11370 w 13027"/>
                <a:gd name="connsiteY3" fmla="*/ 3404 h 15992"/>
                <a:gd name="connsiteX4" fmla="*/ 12912 w 13027"/>
                <a:gd name="connsiteY4" fmla="*/ 0 h 15992"/>
                <a:gd name="connsiteX0" fmla="*/ 5 w 13027"/>
                <a:gd name="connsiteY0" fmla="*/ 15957 h 15992"/>
                <a:gd name="connsiteX1" fmla="*/ 865 w 13027"/>
                <a:gd name="connsiteY1" fmla="*/ 13617 h 15992"/>
                <a:gd name="connsiteX2" fmla="*/ 1934 w 13027"/>
                <a:gd name="connsiteY2" fmla="*/ 12340 h 15992"/>
                <a:gd name="connsiteX3" fmla="*/ 11370 w 13027"/>
                <a:gd name="connsiteY3" fmla="*/ 3404 h 15992"/>
                <a:gd name="connsiteX4" fmla="*/ 12912 w 13027"/>
                <a:gd name="connsiteY4" fmla="*/ 0 h 15992"/>
                <a:gd name="connsiteX0" fmla="*/ 5 w 13442"/>
                <a:gd name="connsiteY0" fmla="*/ 15673 h 15708"/>
                <a:gd name="connsiteX1" fmla="*/ 1280 w 13442"/>
                <a:gd name="connsiteY1" fmla="*/ 13617 h 15708"/>
                <a:gd name="connsiteX2" fmla="*/ 2349 w 13442"/>
                <a:gd name="connsiteY2" fmla="*/ 12340 h 15708"/>
                <a:gd name="connsiteX3" fmla="*/ 11785 w 13442"/>
                <a:gd name="connsiteY3" fmla="*/ 3404 h 15708"/>
                <a:gd name="connsiteX4" fmla="*/ 13327 w 13442"/>
                <a:gd name="connsiteY4" fmla="*/ 0 h 15708"/>
                <a:gd name="connsiteX0" fmla="*/ 5 w 13442"/>
                <a:gd name="connsiteY0" fmla="*/ 15673 h 15708"/>
                <a:gd name="connsiteX1" fmla="*/ 865 w 13442"/>
                <a:gd name="connsiteY1" fmla="*/ 14326 h 15708"/>
                <a:gd name="connsiteX2" fmla="*/ 2349 w 13442"/>
                <a:gd name="connsiteY2" fmla="*/ 12340 h 15708"/>
                <a:gd name="connsiteX3" fmla="*/ 11785 w 13442"/>
                <a:gd name="connsiteY3" fmla="*/ 3404 h 15708"/>
                <a:gd name="connsiteX4" fmla="*/ 13327 w 13442"/>
                <a:gd name="connsiteY4" fmla="*/ 0 h 15708"/>
                <a:gd name="connsiteX0" fmla="*/ 292 w 13729"/>
                <a:gd name="connsiteY0" fmla="*/ 15673 h 16253"/>
                <a:gd name="connsiteX1" fmla="*/ 143 w 13729"/>
                <a:gd name="connsiteY1" fmla="*/ 16028 h 16253"/>
                <a:gd name="connsiteX2" fmla="*/ 1152 w 13729"/>
                <a:gd name="connsiteY2" fmla="*/ 14326 h 16253"/>
                <a:gd name="connsiteX3" fmla="*/ 2636 w 13729"/>
                <a:gd name="connsiteY3" fmla="*/ 12340 h 16253"/>
                <a:gd name="connsiteX4" fmla="*/ 12072 w 13729"/>
                <a:gd name="connsiteY4" fmla="*/ 3404 h 16253"/>
                <a:gd name="connsiteX5" fmla="*/ 13614 w 13729"/>
                <a:gd name="connsiteY5" fmla="*/ 0 h 16253"/>
                <a:gd name="connsiteX0" fmla="*/ 292 w 13729"/>
                <a:gd name="connsiteY0" fmla="*/ 15673 h 16253"/>
                <a:gd name="connsiteX1" fmla="*/ 143 w 13729"/>
                <a:gd name="connsiteY1" fmla="*/ 16028 h 16253"/>
                <a:gd name="connsiteX2" fmla="*/ 1152 w 13729"/>
                <a:gd name="connsiteY2" fmla="*/ 14326 h 16253"/>
                <a:gd name="connsiteX3" fmla="*/ 2636 w 13729"/>
                <a:gd name="connsiteY3" fmla="*/ 12340 h 16253"/>
                <a:gd name="connsiteX4" fmla="*/ 12072 w 13729"/>
                <a:gd name="connsiteY4" fmla="*/ 3404 h 16253"/>
                <a:gd name="connsiteX5" fmla="*/ 13614 w 13729"/>
                <a:gd name="connsiteY5" fmla="*/ 0 h 16253"/>
                <a:gd name="connsiteX0" fmla="*/ 0 w 13437"/>
                <a:gd name="connsiteY0" fmla="*/ 15673 h 15673"/>
                <a:gd name="connsiteX1" fmla="*/ 860 w 13437"/>
                <a:gd name="connsiteY1" fmla="*/ 14326 h 15673"/>
                <a:gd name="connsiteX2" fmla="*/ 2344 w 13437"/>
                <a:gd name="connsiteY2" fmla="*/ 12340 h 15673"/>
                <a:gd name="connsiteX3" fmla="*/ 11780 w 13437"/>
                <a:gd name="connsiteY3" fmla="*/ 3404 h 15673"/>
                <a:gd name="connsiteX4" fmla="*/ 13322 w 13437"/>
                <a:gd name="connsiteY4" fmla="*/ 0 h 15673"/>
                <a:gd name="connsiteX0" fmla="*/ 0 w 13437"/>
                <a:gd name="connsiteY0" fmla="*/ 15673 h 15673"/>
                <a:gd name="connsiteX1" fmla="*/ 1068 w 13437"/>
                <a:gd name="connsiteY1" fmla="*/ 13830 h 15673"/>
                <a:gd name="connsiteX2" fmla="*/ 2344 w 13437"/>
                <a:gd name="connsiteY2" fmla="*/ 12340 h 15673"/>
                <a:gd name="connsiteX3" fmla="*/ 11780 w 13437"/>
                <a:gd name="connsiteY3" fmla="*/ 3404 h 15673"/>
                <a:gd name="connsiteX4" fmla="*/ 13322 w 13437"/>
                <a:gd name="connsiteY4" fmla="*/ 0 h 15673"/>
                <a:gd name="connsiteX0" fmla="*/ 0 w 13437"/>
                <a:gd name="connsiteY0" fmla="*/ 15673 h 15790"/>
                <a:gd name="connsiteX1" fmla="*/ 1068 w 13437"/>
                <a:gd name="connsiteY1" fmla="*/ 13830 h 15790"/>
                <a:gd name="connsiteX2" fmla="*/ 2344 w 13437"/>
                <a:gd name="connsiteY2" fmla="*/ 12340 h 15790"/>
                <a:gd name="connsiteX3" fmla="*/ 11780 w 13437"/>
                <a:gd name="connsiteY3" fmla="*/ 3404 h 15790"/>
                <a:gd name="connsiteX4" fmla="*/ 13322 w 13437"/>
                <a:gd name="connsiteY4" fmla="*/ 0 h 15790"/>
                <a:gd name="connsiteX0" fmla="*/ 396 w 12765"/>
                <a:gd name="connsiteY0" fmla="*/ 13830 h 13995"/>
                <a:gd name="connsiteX1" fmla="*/ 1672 w 12765"/>
                <a:gd name="connsiteY1" fmla="*/ 12340 h 13995"/>
                <a:gd name="connsiteX2" fmla="*/ 11108 w 12765"/>
                <a:gd name="connsiteY2" fmla="*/ 3404 h 13995"/>
                <a:gd name="connsiteX3" fmla="*/ 12650 w 12765"/>
                <a:gd name="connsiteY3" fmla="*/ 0 h 13995"/>
                <a:gd name="connsiteX0" fmla="*/ 1038 w 13407"/>
                <a:gd name="connsiteY0" fmla="*/ 13830 h 15638"/>
                <a:gd name="connsiteX1" fmla="*/ 213 w 13407"/>
                <a:gd name="connsiteY1" fmla="*/ 15390 h 15638"/>
                <a:gd name="connsiteX2" fmla="*/ 2314 w 13407"/>
                <a:gd name="connsiteY2" fmla="*/ 12340 h 15638"/>
                <a:gd name="connsiteX3" fmla="*/ 11750 w 13407"/>
                <a:gd name="connsiteY3" fmla="*/ 3404 h 15638"/>
                <a:gd name="connsiteX4" fmla="*/ 13292 w 13407"/>
                <a:gd name="connsiteY4" fmla="*/ 0 h 15638"/>
                <a:gd name="connsiteX0" fmla="*/ 1275 w 13644"/>
                <a:gd name="connsiteY0" fmla="*/ 13830 h 18120"/>
                <a:gd name="connsiteX1" fmla="*/ 213 w 13644"/>
                <a:gd name="connsiteY1" fmla="*/ 17872 h 18120"/>
                <a:gd name="connsiteX2" fmla="*/ 2551 w 13644"/>
                <a:gd name="connsiteY2" fmla="*/ 12340 h 18120"/>
                <a:gd name="connsiteX3" fmla="*/ 11987 w 13644"/>
                <a:gd name="connsiteY3" fmla="*/ 3404 h 18120"/>
                <a:gd name="connsiteX4" fmla="*/ 13529 w 13644"/>
                <a:gd name="connsiteY4" fmla="*/ 0 h 18120"/>
                <a:gd name="connsiteX0" fmla="*/ 0 w 15455"/>
                <a:gd name="connsiteY0" fmla="*/ 17234 h 18688"/>
                <a:gd name="connsiteX1" fmla="*/ 2024 w 15455"/>
                <a:gd name="connsiteY1" fmla="*/ 17872 h 18688"/>
                <a:gd name="connsiteX2" fmla="*/ 4362 w 15455"/>
                <a:gd name="connsiteY2" fmla="*/ 12340 h 18688"/>
                <a:gd name="connsiteX3" fmla="*/ 13798 w 15455"/>
                <a:gd name="connsiteY3" fmla="*/ 3404 h 18688"/>
                <a:gd name="connsiteX4" fmla="*/ 15340 w 15455"/>
                <a:gd name="connsiteY4" fmla="*/ 0 h 18688"/>
                <a:gd name="connsiteX0" fmla="*/ 0 w 13431"/>
                <a:gd name="connsiteY0" fmla="*/ 17872 h 17872"/>
                <a:gd name="connsiteX1" fmla="*/ 2338 w 13431"/>
                <a:gd name="connsiteY1" fmla="*/ 12340 h 17872"/>
                <a:gd name="connsiteX2" fmla="*/ 11774 w 13431"/>
                <a:gd name="connsiteY2" fmla="*/ 3404 h 17872"/>
                <a:gd name="connsiteX3" fmla="*/ 13316 w 13431"/>
                <a:gd name="connsiteY3" fmla="*/ 0 h 17872"/>
                <a:gd name="connsiteX0" fmla="*/ 0 w 13075"/>
                <a:gd name="connsiteY0" fmla="*/ 18439 h 18439"/>
                <a:gd name="connsiteX1" fmla="*/ 1982 w 13075"/>
                <a:gd name="connsiteY1" fmla="*/ 12340 h 18439"/>
                <a:gd name="connsiteX2" fmla="*/ 11418 w 13075"/>
                <a:gd name="connsiteY2" fmla="*/ 3404 h 18439"/>
                <a:gd name="connsiteX3" fmla="*/ 12960 w 13075"/>
                <a:gd name="connsiteY3" fmla="*/ 0 h 18439"/>
                <a:gd name="connsiteX0" fmla="*/ 0 w 13075"/>
                <a:gd name="connsiteY0" fmla="*/ 18439 h 18439"/>
                <a:gd name="connsiteX1" fmla="*/ 1982 w 13075"/>
                <a:gd name="connsiteY1" fmla="*/ 12340 h 18439"/>
                <a:gd name="connsiteX2" fmla="*/ 11418 w 13075"/>
                <a:gd name="connsiteY2" fmla="*/ 3404 h 18439"/>
                <a:gd name="connsiteX3" fmla="*/ 12960 w 13075"/>
                <a:gd name="connsiteY3" fmla="*/ 0 h 18439"/>
                <a:gd name="connsiteX0" fmla="*/ 0 w 13372"/>
                <a:gd name="connsiteY0" fmla="*/ 18439 h 18439"/>
                <a:gd name="connsiteX1" fmla="*/ 1982 w 13372"/>
                <a:gd name="connsiteY1" fmla="*/ 12340 h 18439"/>
                <a:gd name="connsiteX2" fmla="*/ 11715 w 13372"/>
                <a:gd name="connsiteY2" fmla="*/ 3262 h 18439"/>
                <a:gd name="connsiteX3" fmla="*/ 12960 w 13372"/>
                <a:gd name="connsiteY3" fmla="*/ 0 h 18439"/>
                <a:gd name="connsiteX0" fmla="*/ 0 w 13194"/>
                <a:gd name="connsiteY0" fmla="*/ 18439 h 18439"/>
                <a:gd name="connsiteX1" fmla="*/ 1982 w 13194"/>
                <a:gd name="connsiteY1" fmla="*/ 12340 h 18439"/>
                <a:gd name="connsiteX2" fmla="*/ 11715 w 13194"/>
                <a:gd name="connsiteY2" fmla="*/ 3262 h 18439"/>
                <a:gd name="connsiteX3" fmla="*/ 12960 w 13194"/>
                <a:gd name="connsiteY3" fmla="*/ 0 h 18439"/>
                <a:gd name="connsiteX0" fmla="*/ 0 w 13669"/>
                <a:gd name="connsiteY0" fmla="*/ 17872 h 17872"/>
                <a:gd name="connsiteX1" fmla="*/ 2457 w 13669"/>
                <a:gd name="connsiteY1" fmla="*/ 12340 h 17872"/>
                <a:gd name="connsiteX2" fmla="*/ 12190 w 13669"/>
                <a:gd name="connsiteY2" fmla="*/ 3262 h 17872"/>
                <a:gd name="connsiteX3" fmla="*/ 13435 w 13669"/>
                <a:gd name="connsiteY3" fmla="*/ 0 h 17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69" h="17872">
                  <a:moveTo>
                    <a:pt x="0" y="17872"/>
                  </a:moveTo>
                  <a:cubicBezTo>
                    <a:pt x="371" y="15496"/>
                    <a:pt x="673" y="14073"/>
                    <a:pt x="2457" y="12340"/>
                  </a:cubicBezTo>
                  <a:cubicBezTo>
                    <a:pt x="4277" y="10567"/>
                    <a:pt x="10252" y="5413"/>
                    <a:pt x="12190" y="3262"/>
                  </a:cubicBezTo>
                  <a:cubicBezTo>
                    <a:pt x="13669" y="1028"/>
                    <a:pt x="13447" y="0"/>
                    <a:pt x="13435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4" name="Oval 48"/>
            <p:cNvSpPr>
              <a:spLocks noChangeArrowheads="1"/>
            </p:cNvSpPr>
            <p:nvPr/>
          </p:nvSpPr>
          <p:spPr bwMode="auto">
            <a:xfrm>
              <a:off x="3921126" y="6111875"/>
              <a:ext cx="114300" cy="1143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3360717" y="4981435"/>
              <a:ext cx="133109" cy="25558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233056" y="6376058"/>
              <a:ext cx="215738" cy="682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4132613" y="6002156"/>
              <a:ext cx="280012" cy="10601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>
              <a:off x="3575462" y="4844143"/>
              <a:ext cx="23749" cy="149629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3989209" y="4546005"/>
              <a:ext cx="0" cy="2251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17419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8214533"/>
                </p:ext>
              </p:extLst>
            </p:nvPr>
          </p:nvGraphicFramePr>
          <p:xfrm>
            <a:off x="4106741" y="4635153"/>
            <a:ext cx="334962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1" name="Equation" r:id="rId22" imgW="164957" imgH="203024" progId="Equation.DSMT4">
                    <p:embed/>
                  </p:oleObj>
                </mc:Choice>
                <mc:Fallback>
                  <p:oleObj name="Equation" r:id="rId22" imgW="164957" imgH="203024" progId="Equation.DSMT4">
                    <p:embed/>
                    <p:pic>
                      <p:nvPicPr>
                        <p:cNvPr id="0" name="Picture 3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741" y="4635153"/>
                          <a:ext cx="334962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Connector 42"/>
            <p:cNvCxnSpPr/>
            <p:nvPr/>
          </p:nvCxnSpPr>
          <p:spPr bwMode="auto">
            <a:xfrm flipV="1">
              <a:off x="3586348" y="4750721"/>
              <a:ext cx="391974" cy="1043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2" name="Object 53"/>
            <p:cNvGraphicFramePr>
              <a:graphicFrameLocks noChangeAspect="1"/>
            </p:cNvGraphicFramePr>
            <p:nvPr/>
          </p:nvGraphicFramePr>
          <p:xfrm>
            <a:off x="3539156" y="6373503"/>
            <a:ext cx="258762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12" name="Equation" r:id="rId24" imgW="126725" imgH="126725" progId="Equation.DSMT4">
                    <p:embed/>
                  </p:oleObj>
                </mc:Choice>
                <mc:Fallback>
                  <p:oleObj name="Equation" r:id="rId24" imgW="126725" imgH="126725" progId="Equation.DSMT4">
                    <p:embed/>
                    <p:pic>
                      <p:nvPicPr>
                        <p:cNvPr id="0" name="Picture 3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9156" y="6373503"/>
                          <a:ext cx="258762" cy="258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Oval 48"/>
            <p:cNvSpPr>
              <a:spLocks noChangeArrowheads="1"/>
            </p:cNvSpPr>
            <p:nvPr/>
          </p:nvSpPr>
          <p:spPr bwMode="auto">
            <a:xfrm>
              <a:off x="3551010" y="6246465"/>
              <a:ext cx="106588" cy="1065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Text Box 2"/>
          <p:cNvSpPr txBox="1">
            <a:spLocks noChangeArrowheads="1"/>
          </p:cNvSpPr>
          <p:nvPr/>
        </p:nvSpPr>
        <p:spPr bwMode="auto">
          <a:xfrm>
            <a:off x="6800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802720" y="5198362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8434" name="Object 30"/>
          <p:cNvGraphicFramePr>
            <a:graphicFrameLocks noChangeAspect="1"/>
          </p:cNvGraphicFramePr>
          <p:nvPr/>
        </p:nvGraphicFramePr>
        <p:xfrm>
          <a:off x="2030004" y="1359081"/>
          <a:ext cx="4770438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4" imgW="2273300" imgH="431800" progId="Equation.DSMT4">
                  <p:embed/>
                </p:oleObj>
              </mc:Choice>
              <mc:Fallback>
                <p:oleObj name="Equation" r:id="rId4" imgW="2273300" imgH="43180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004" y="1359081"/>
                        <a:ext cx="4770438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1"/>
          <p:cNvGraphicFramePr>
            <a:graphicFrameLocks noChangeAspect="1"/>
          </p:cNvGraphicFramePr>
          <p:nvPr/>
        </p:nvGraphicFramePr>
        <p:xfrm>
          <a:off x="1724210" y="2537670"/>
          <a:ext cx="53451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6" imgW="2438400" imgH="444500" progId="Equation.DSMT4">
                  <p:embed/>
                </p:oleObj>
              </mc:Choice>
              <mc:Fallback>
                <p:oleObj name="Equation" r:id="rId6" imgW="2438400" imgH="44450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210" y="2537670"/>
                        <a:ext cx="534511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32"/>
          <p:cNvGraphicFramePr>
            <a:graphicFrameLocks noChangeAspect="1"/>
          </p:cNvGraphicFramePr>
          <p:nvPr/>
        </p:nvGraphicFramePr>
        <p:xfrm>
          <a:off x="2248023" y="5558476"/>
          <a:ext cx="4497388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8" imgW="2044700" imgH="469900" progId="Equation.DSMT4">
                  <p:embed/>
                </p:oleObj>
              </mc:Choice>
              <mc:Fallback>
                <p:oleObj name="Equation" r:id="rId8" imgW="2044700" imgH="46990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8023" y="5558476"/>
                        <a:ext cx="4497388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78132" y="3627911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(leading term of the asymptotic expansion)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925285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then have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08314" y="224245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18473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765717"/>
              </p:ext>
            </p:extLst>
          </p:nvPr>
        </p:nvGraphicFramePr>
        <p:xfrm>
          <a:off x="3356899" y="4177142"/>
          <a:ext cx="2279636" cy="896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10" imgW="1129810" imgH="444307" progId="Equation.DSMT4">
                  <p:embed/>
                </p:oleObj>
              </mc:Choice>
              <mc:Fallback>
                <p:oleObj name="Equation" r:id="rId10" imgW="1129810" imgH="444307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899" y="4177142"/>
                        <a:ext cx="2279636" cy="896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762000" y="4338638"/>
            <a:ext cx="311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Take one more derivative: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679768" y="1036955"/>
            <a:ext cx="3160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To evaluate the derivative:</a:t>
            </a: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2513013" y="1593850"/>
          <a:ext cx="260032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4" imgW="1219200" imgH="508000" progId="Equation.DSMT4">
                  <p:embed/>
                </p:oleObj>
              </mc:Choice>
              <mc:Fallback>
                <p:oleObj name="Equation" r:id="rId4" imgW="1219200" imgH="5080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1593850"/>
                        <a:ext cx="2600325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9"/>
          <p:cNvGraphicFramePr>
            <a:graphicFrameLocks noChangeAspect="1"/>
          </p:cNvGraphicFramePr>
          <p:nvPr/>
        </p:nvGraphicFramePr>
        <p:xfrm>
          <a:off x="2421890" y="4992053"/>
          <a:ext cx="4378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6" imgW="1930400" imgH="444500" progId="Equation.DSMT4">
                  <p:embed/>
                </p:oleObj>
              </mc:Choice>
              <mc:Fallback>
                <p:oleObj name="Equation" r:id="rId6" imgW="1930400" imgH="4445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1890" y="4992053"/>
                        <a:ext cx="4378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5368925" y="3190875"/>
            <a:ext cx="306545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At the SP this gives </a:t>
            </a:r>
            <a:r>
              <a:rPr lang="en-US" sz="2000" b="0" dirty="0">
                <a:solidFill>
                  <a:schemeClr val="hlink"/>
                </a:solidFill>
                <a:latin typeface="Times New Roman" pitchFamily="18" charset="0"/>
              </a:rPr>
              <a:t>0 = 0.</a:t>
            </a:r>
          </a:p>
        </p:txBody>
      </p:sp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2787650" y="2946400"/>
          <a:ext cx="23558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8" imgW="1104900" imgH="431800" progId="Equation.DSMT4">
                  <p:embed/>
                </p:oleObj>
              </mc:Choice>
              <mc:Fallback>
                <p:oleObj name="Equation" r:id="rId8" imgW="1104900" imgH="4318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2946400"/>
                        <a:ext cx="235585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13268" y="2273547"/>
            <a:ext cx="3202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solidFill>
                  <a:schemeClr val="bg2"/>
                </a:solidFill>
              </a:rPr>
              <a:t>(Recall: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b="0" dirty="0">
                <a:solidFill>
                  <a:schemeClr val="bg2"/>
                </a:solidFill>
              </a:rPr>
              <a:t> is constant along SDP.)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2201513" y="3239881"/>
            <a:ext cx="381000" cy="304800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973990" y="784165"/>
            <a:ext cx="311816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At the saddle point (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s </a:t>
            </a:r>
            <a:r>
              <a:rPr lang="en-US" sz="2000" b="0" dirty="0">
                <a:solidFill>
                  <a:schemeClr val="bg1"/>
                </a:solidFill>
                <a:latin typeface="+mn-lt"/>
              </a:rPr>
              <a:t>= 0</a:t>
            </a:r>
            <a:r>
              <a:rPr lang="en-US" sz="2000" b="0" dirty="0">
                <a:solidFill>
                  <a:schemeClr val="bg1"/>
                </a:solidFill>
              </a:rPr>
              <a:t>):</a:t>
            </a:r>
          </a:p>
        </p:txBody>
      </p:sp>
      <p:graphicFrame>
        <p:nvGraphicFramePr>
          <p:cNvPr id="2048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927037"/>
              </p:ext>
            </p:extLst>
          </p:nvPr>
        </p:nvGraphicFramePr>
        <p:xfrm>
          <a:off x="3001228" y="1389856"/>
          <a:ext cx="24907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4" imgW="1320800" imgH="508000" progId="Equation.DSMT4">
                  <p:embed/>
                </p:oleObj>
              </mc:Choice>
              <mc:Fallback>
                <p:oleObj name="Equation" r:id="rId4" imgW="1320800" imgH="5080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1228" y="1389856"/>
                        <a:ext cx="24907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2448670" y="2653507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0484" name="Object 10"/>
          <p:cNvGraphicFramePr>
            <a:graphicFrameLocks noChangeAspect="1"/>
          </p:cNvGraphicFramePr>
          <p:nvPr/>
        </p:nvGraphicFramePr>
        <p:xfrm>
          <a:off x="3101975" y="3030538"/>
          <a:ext cx="303212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6" imgW="1371600" imgH="533400" progId="Equation.DSMT4">
                  <p:embed/>
                </p:oleObj>
              </mc:Choice>
              <mc:Fallback>
                <p:oleObj name="Equation" r:id="rId6" imgW="1371600" imgH="5334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975" y="3030538"/>
                        <a:ext cx="3032125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2"/>
          <p:cNvGraphicFramePr>
            <a:graphicFrameLocks noChangeAspect="1"/>
          </p:cNvGraphicFramePr>
          <p:nvPr/>
        </p:nvGraphicFramePr>
        <p:xfrm>
          <a:off x="1971675" y="5267325"/>
          <a:ext cx="502602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8" imgW="2286000" imgH="533400" progId="Equation.DSMT4">
                  <p:embed/>
                </p:oleObj>
              </mc:Choice>
              <mc:Fallback>
                <p:oleObj name="Equation" r:id="rId8" imgW="2286000" imgH="5334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5267325"/>
                        <a:ext cx="5026025" cy="11731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1166813" y="4691063"/>
            <a:ext cx="2005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Hence, we have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3903663" y="4850266"/>
            <a:ext cx="1760537" cy="669925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41"/>
          <p:cNvSpPr>
            <a:spLocks noChangeArrowheads="1"/>
          </p:cNvSpPr>
          <p:nvPr/>
        </p:nvSpPr>
        <p:spPr bwMode="auto">
          <a:xfrm>
            <a:off x="2578100" y="1457325"/>
            <a:ext cx="3594100" cy="1073468"/>
          </a:xfrm>
          <a:prstGeom prst="rect">
            <a:avLst/>
          </a:prstGeom>
          <a:solidFill>
            <a:srgbClr val="CC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719138" y="893504"/>
            <a:ext cx="2173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Complex Integral:</a:t>
            </a:r>
          </a:p>
        </p:txBody>
      </p:sp>
      <p:sp>
        <p:nvSpPr>
          <p:cNvPr id="1034" name="Text Box 14"/>
          <p:cNvSpPr txBox="1">
            <a:spLocks noChangeArrowheads="1"/>
          </p:cNvSpPr>
          <p:nvPr/>
        </p:nvSpPr>
        <p:spPr bwMode="auto">
          <a:xfrm>
            <a:off x="818804" y="3569912"/>
            <a:ext cx="776333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bg1"/>
                </a:solidFill>
                <a:latin typeface="Arial" charset="0"/>
              </a:rPr>
              <a:t>The functions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f 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) and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) are analytic (except for poles or branch points), so that the path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 may be deformed if necessary (possibly adding residue contributions or branch-cut integrals) to go through a </a:t>
            </a:r>
            <a:r>
              <a:rPr lang="en-US" b="0" u="sng" dirty="0">
                <a:solidFill>
                  <a:schemeClr val="bg1"/>
                </a:solidFill>
                <a:latin typeface="Arial" charset="0"/>
              </a:rPr>
              <a:t>saddle point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1801350" y="4985203"/>
            <a:ext cx="208262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</a:rPr>
              <a:t>Saddle Point (SP):</a:t>
            </a:r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2765425" y="1630680"/>
          <a:ext cx="33575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409088" imgH="380835" progId="Equation.DSMT4">
                  <p:embed/>
                </p:oleObj>
              </mc:Choice>
              <mc:Fallback>
                <p:oleObj name="Equation" r:id="rId4" imgW="1409088" imgH="380835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5425" y="1630680"/>
                        <a:ext cx="335756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0"/>
          <p:cNvGraphicFramePr>
            <a:graphicFrameLocks noChangeAspect="1"/>
          </p:cNvGraphicFramePr>
          <p:nvPr/>
        </p:nvGraphicFramePr>
        <p:xfrm>
          <a:off x="4143375" y="4939166"/>
          <a:ext cx="13017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660113" imgH="253890" progId="Equation.DSMT4">
                  <p:embed/>
                </p:oleObj>
              </mc:Choice>
              <mc:Fallback>
                <p:oleObj name="Equation" r:id="rId6" imgW="660113" imgH="253890" progId="Equation.DSMT4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4939166"/>
                        <a:ext cx="13017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751921"/>
              </p:ext>
            </p:extLst>
          </p:nvPr>
        </p:nvGraphicFramePr>
        <p:xfrm>
          <a:off x="2330012" y="5805488"/>
          <a:ext cx="3179762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739900" imgH="444500" progId="Equation.DSMT4">
                  <p:embed/>
                </p:oleObj>
              </mc:Choice>
              <mc:Fallback>
                <p:oleObj name="Equation" r:id="rId8" imgW="1739900" imgH="444500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012" y="5805488"/>
                        <a:ext cx="3179762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AutoShape 45"/>
          <p:cNvSpPr>
            <a:spLocks noChangeArrowheads="1"/>
          </p:cNvSpPr>
          <p:nvPr/>
        </p:nvSpPr>
        <p:spPr bwMode="auto">
          <a:xfrm>
            <a:off x="1425137" y="6062663"/>
            <a:ext cx="619125" cy="260350"/>
          </a:xfrm>
          <a:prstGeom prst="rightArrow">
            <a:avLst>
              <a:gd name="adj1" fmla="val 50000"/>
              <a:gd name="adj2" fmla="val 59451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784225" y="2718279"/>
            <a:ext cx="73993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want to obtain an approximate evaluation of the integral when the real parameter </a:t>
            </a:r>
            <a:r>
              <a:rPr lang="en-US" sz="2000" b="0" dirty="0">
                <a:solidFill>
                  <a:schemeClr val="bg2"/>
                </a:solidFill>
                <a:cs typeface="Arial" charset="0"/>
              </a:rPr>
              <a:t>Ω</a:t>
            </a:r>
            <a:r>
              <a:rPr lang="en-US" sz="2000" b="0" dirty="0">
                <a:solidFill>
                  <a:schemeClr val="bg1"/>
                </a:solidFill>
              </a:rPr>
              <a:t> is </a:t>
            </a:r>
            <a:r>
              <a:rPr lang="en-US" sz="2000" b="0" u="sng" dirty="0">
                <a:solidFill>
                  <a:schemeClr val="bg1"/>
                </a:solidFill>
              </a:rPr>
              <a:t>large</a:t>
            </a:r>
            <a:r>
              <a:rPr lang="en-US" sz="2000" b="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8027" y="4920343"/>
            <a:ext cx="2318658" cy="52322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2"/>
                </a:solidFill>
              </a:rPr>
              <a:t>(This is the point that ends up contributing the most.)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719874"/>
              </p:ext>
            </p:extLst>
          </p:nvPr>
        </p:nvGraphicFramePr>
        <p:xfrm>
          <a:off x="5891022" y="6023509"/>
          <a:ext cx="2085190" cy="347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524000" imgH="254000" progId="Equation.DSMT4">
                  <p:embed/>
                </p:oleObj>
              </mc:Choice>
              <mc:Fallback>
                <p:oleObj name="Equation" r:id="rId10" imgW="1524000" imgH="25400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022" y="6023509"/>
                        <a:ext cx="2085190" cy="347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7410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1513" name="Text Box 3"/>
          <p:cNvSpPr txBox="1">
            <a:spLocks noChangeArrowheads="1"/>
          </p:cNvSpPr>
          <p:nvPr/>
        </p:nvSpPr>
        <p:spPr bwMode="auto">
          <a:xfrm>
            <a:off x="358050" y="1173662"/>
            <a:ext cx="56797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There is an ambiguity in sign for the square root:</a:t>
            </a:r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282588"/>
              </p:ext>
            </p:extLst>
          </p:nvPr>
        </p:nvGraphicFramePr>
        <p:xfrm>
          <a:off x="1104900" y="4383088"/>
          <a:ext cx="2506663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4" imgW="1155600" imgH="444240" progId="Equation.DSMT4">
                  <p:embed/>
                </p:oleObj>
              </mc:Choice>
              <mc:Fallback>
                <p:oleObj name="Equation" r:id="rId4" imgW="1155600" imgH="444240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4383088"/>
                        <a:ext cx="2506663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923925" y="1793875"/>
          <a:ext cx="303053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6" imgW="1371600" imgH="533400" progId="Equation.DSMT4">
                  <p:embed/>
                </p:oleObj>
              </mc:Choice>
              <mc:Fallback>
                <p:oleObj name="Equation" r:id="rId6" imgW="1371600" imgH="533400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793875"/>
                        <a:ext cx="3030538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775154" y="3735614"/>
            <a:ext cx="361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To avoid this ambiguity, define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0B0A67A-B4AF-0754-17E8-C1CA9636549C}"/>
              </a:ext>
            </a:extLst>
          </p:cNvPr>
          <p:cNvGrpSpPr/>
          <p:nvPr/>
        </p:nvGrpSpPr>
        <p:grpSpPr>
          <a:xfrm>
            <a:off x="4795849" y="2717800"/>
            <a:ext cx="3563926" cy="3467099"/>
            <a:chOff x="4795849" y="2717800"/>
            <a:chExt cx="3563926" cy="3467099"/>
          </a:xfrm>
        </p:grpSpPr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 flipV="1">
              <a:off x="4795849" y="5292724"/>
              <a:ext cx="296545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7" name="Line 14"/>
            <p:cNvSpPr>
              <a:spLocks noChangeShapeType="1"/>
            </p:cNvSpPr>
            <p:nvPr/>
          </p:nvSpPr>
          <p:spPr bwMode="auto">
            <a:xfrm flipH="1" flipV="1">
              <a:off x="5446725" y="3103562"/>
              <a:ext cx="1588" cy="30813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08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4820748"/>
                </p:ext>
              </p:extLst>
            </p:nvPr>
          </p:nvGraphicFramePr>
          <p:xfrm>
            <a:off x="5327662" y="2717800"/>
            <a:ext cx="266700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0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7662" y="2717800"/>
                          <a:ext cx="266700" cy="317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8" name="Freeform 16"/>
            <p:cNvSpPr>
              <a:spLocks/>
            </p:cNvSpPr>
            <p:nvPr/>
          </p:nvSpPr>
          <p:spPr bwMode="auto">
            <a:xfrm>
              <a:off x="5792801" y="3398837"/>
              <a:ext cx="1873253" cy="2663824"/>
            </a:xfrm>
            <a:custGeom>
              <a:avLst/>
              <a:gdLst>
                <a:gd name="T0" fmla="*/ 0 w 1180"/>
                <a:gd name="T1" fmla="*/ 1678 h 1678"/>
                <a:gd name="T2" fmla="*/ 628 w 1180"/>
                <a:gd name="T3" fmla="*/ 816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0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321046"/>
                </p:ext>
              </p:extLst>
            </p:nvPr>
          </p:nvGraphicFramePr>
          <p:xfrm>
            <a:off x="7369175" y="4089400"/>
            <a:ext cx="565150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1" name="Equation" r:id="rId10" imgW="279400" imgH="228600" progId="Equation.DSMT4">
                    <p:embed/>
                  </p:oleObj>
                </mc:Choice>
                <mc:Fallback>
                  <p:oleObj name="Equation" r:id="rId10" imgW="279400" imgH="228600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69175" y="4089400"/>
                          <a:ext cx="565150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9114849"/>
                </p:ext>
              </p:extLst>
            </p:nvPr>
          </p:nvGraphicFramePr>
          <p:xfrm>
            <a:off x="7969267" y="5172074"/>
            <a:ext cx="2413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2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9267" y="5172074"/>
                          <a:ext cx="241300" cy="266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9" name="Line 19"/>
            <p:cNvSpPr>
              <a:spLocks noChangeShapeType="1"/>
            </p:cNvSpPr>
            <p:nvPr/>
          </p:nvSpPr>
          <p:spPr bwMode="auto">
            <a:xfrm>
              <a:off x="6877065" y="4595812"/>
              <a:ext cx="69850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1" name="Arc 21"/>
            <p:cNvSpPr>
              <a:spLocks/>
            </p:cNvSpPr>
            <p:nvPr/>
          </p:nvSpPr>
          <p:spPr bwMode="auto">
            <a:xfrm>
              <a:off x="7064390" y="4408487"/>
              <a:ext cx="171450" cy="19050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11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7352371"/>
                </p:ext>
              </p:extLst>
            </p:nvPr>
          </p:nvGraphicFramePr>
          <p:xfrm>
            <a:off x="6345024" y="4101419"/>
            <a:ext cx="403226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3" name="Equation" r:id="rId14" imgW="165028" imgH="228501" progId="Equation.DSMT4">
                    <p:embed/>
                  </p:oleObj>
                </mc:Choice>
                <mc:Fallback>
                  <p:oleObj name="Equation" r:id="rId14" imgW="165028" imgH="228501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5024" y="4101419"/>
                          <a:ext cx="403226" cy="558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84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475512"/>
                </p:ext>
              </p:extLst>
            </p:nvPr>
          </p:nvGraphicFramePr>
          <p:xfrm>
            <a:off x="6713180" y="3980361"/>
            <a:ext cx="362533" cy="338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04" name="Equation" r:id="rId16" imgW="190335" imgH="177646" progId="Equation.DSMT4">
                    <p:embed/>
                  </p:oleObj>
                </mc:Choice>
                <mc:Fallback>
                  <p:oleObj name="Equation" r:id="rId16" imgW="190335" imgH="177646" progId="Equation.DSMT4">
                    <p:embed/>
                    <p:pic>
                      <p:nvPicPr>
                        <p:cNvPr id="0" name="Picture 2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3180" y="3980361"/>
                          <a:ext cx="362533" cy="338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 bwMode="auto">
            <a:xfrm flipV="1">
              <a:off x="6945085" y="4332515"/>
              <a:ext cx="206828" cy="228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sp>
          <p:nvSpPr>
            <p:cNvPr id="2" name="Text Box 6">
              <a:extLst>
                <a:ext uri="{FF2B5EF4-FFF2-40B4-BE49-F238E27FC236}">
                  <a16:creationId xmlns:a16="http://schemas.microsoft.com/office/drawing/2014/main" id="{559A3B53-2ACC-C824-07F7-E0DC832AD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1750" y="2959099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dirty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21522" name="Oval 23"/>
            <p:cNvSpPr>
              <a:spLocks noChangeArrowheads="1"/>
            </p:cNvSpPr>
            <p:nvPr/>
          </p:nvSpPr>
          <p:spPr bwMode="auto">
            <a:xfrm>
              <a:off x="6850077" y="4519612"/>
              <a:ext cx="139700" cy="12541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18"/>
          <p:cNvSpPr>
            <a:spLocks noChangeArrowheads="1"/>
          </p:cNvSpPr>
          <p:nvPr/>
        </p:nvSpPr>
        <p:spPr bwMode="auto">
          <a:xfrm>
            <a:off x="1717675" y="4451350"/>
            <a:ext cx="5727700" cy="1535113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9106" name="Text Box 2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931863" y="370840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2530" name="Object 14"/>
          <p:cNvGraphicFramePr>
            <a:graphicFrameLocks noChangeAspect="1"/>
          </p:cNvGraphicFramePr>
          <p:nvPr/>
        </p:nvGraphicFramePr>
        <p:xfrm>
          <a:off x="2312988" y="1974850"/>
          <a:ext cx="3617912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4" imgW="1562100" imgH="508000" progId="Equation.DSMT4">
                  <p:embed/>
                </p:oleObj>
              </mc:Choice>
              <mc:Fallback>
                <p:oleObj name="Equation" r:id="rId4" imgW="1562100" imgH="5080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1974850"/>
                        <a:ext cx="3617912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6"/>
          <p:cNvSpPr txBox="1">
            <a:spLocks noChangeArrowheads="1"/>
          </p:cNvSpPr>
          <p:nvPr/>
        </p:nvSpPr>
        <p:spPr bwMode="auto">
          <a:xfrm>
            <a:off x="1000125" y="1226911"/>
            <a:ext cx="3694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 derivative term is therefore</a:t>
            </a:r>
          </a:p>
        </p:txBody>
      </p:sp>
      <p:graphicFrame>
        <p:nvGraphicFramePr>
          <p:cNvPr id="22531" name="Object 17"/>
          <p:cNvGraphicFramePr>
            <a:graphicFrameLocks noChangeAspect="1"/>
          </p:cNvGraphicFramePr>
          <p:nvPr/>
        </p:nvGraphicFramePr>
        <p:xfrm>
          <a:off x="1803400" y="4692650"/>
          <a:ext cx="55816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Equation" r:id="rId6" imgW="2451100" imgH="508000" progId="Equation.DSMT4">
                  <p:embed/>
                </p:oleObj>
              </mc:Choice>
              <mc:Fallback>
                <p:oleObj name="Equation" r:id="rId6" imgW="2451100" imgH="5080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4692650"/>
                        <a:ext cx="5581650" cy="115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Text Box 2"/>
          <p:cNvSpPr txBox="1">
            <a:spLocks noChangeArrowheads="1"/>
          </p:cNvSpPr>
          <p:nvPr/>
        </p:nvSpPr>
        <p:spPr bwMode="auto">
          <a:xfrm>
            <a:off x="6517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773731" y="955972"/>
            <a:ext cx="18817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To find </a:t>
            </a:r>
            <a:r>
              <a:rPr lang="en-US" sz="2400" b="0" i="1" dirty="0">
                <a:solidFill>
                  <a:schemeClr val="hlink"/>
                </a:solidFill>
                <a:sym typeface="Symbol" pitchFamily="18" charset="2"/>
              </a:rPr>
              <a:t></a:t>
            </a:r>
            <a:r>
              <a:rPr lang="en-US" sz="2400" b="0" baseline="-25000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SDP</a:t>
            </a:r>
            <a:r>
              <a:rPr lang="en-US" sz="2400" b="0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400" b="0" dirty="0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2859088" y="2133600"/>
          <a:ext cx="2268537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4" imgW="965200" imgH="508000" progId="Equation.DSMT4">
                  <p:embed/>
                </p:oleObj>
              </mc:Choice>
              <mc:Fallback>
                <p:oleObj name="Equation" r:id="rId4" imgW="965200" imgH="50800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088" y="2133600"/>
                        <a:ext cx="2268537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455322" y="1670020"/>
            <a:ext cx="17812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Denote again:</a:t>
            </a:r>
          </a:p>
        </p:txBody>
      </p:sp>
      <p:graphicFrame>
        <p:nvGraphicFramePr>
          <p:cNvPr id="23555" name="Object 11"/>
          <p:cNvGraphicFramePr>
            <a:graphicFrameLocks noChangeAspect="1"/>
          </p:cNvGraphicFramePr>
          <p:nvPr/>
        </p:nvGraphicFramePr>
        <p:xfrm>
          <a:off x="2728913" y="4813300"/>
          <a:ext cx="3001962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6" imgW="1269449" imgH="634725" progId="Equation.DSMT4">
                  <p:embed/>
                </p:oleObj>
              </mc:Choice>
              <mc:Fallback>
                <p:oleObj name="Equation" r:id="rId6" imgW="1269449" imgH="634725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3" y="4813300"/>
                        <a:ext cx="3001962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12"/>
          <p:cNvGraphicFramePr>
            <a:graphicFrameLocks noChangeAspect="1"/>
          </p:cNvGraphicFramePr>
          <p:nvPr/>
        </p:nvGraphicFramePr>
        <p:xfrm>
          <a:off x="1101725" y="3519488"/>
          <a:ext cx="62706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8" imgW="3213100" imgH="393700" progId="Equation.DSMT4">
                  <p:embed/>
                </p:oleObj>
              </mc:Choice>
              <mc:Fallback>
                <p:oleObj name="Equation" r:id="rId8" imgW="3213100" imgH="3937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519488"/>
                        <a:ext cx="627062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13"/>
          <p:cNvGraphicFramePr>
            <a:graphicFrameLocks noChangeAspect="1"/>
          </p:cNvGraphicFramePr>
          <p:nvPr/>
        </p:nvGraphicFramePr>
        <p:xfrm>
          <a:off x="5649913" y="2139950"/>
          <a:ext cx="21701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10" imgW="1054100" imgH="279400" progId="Equation.DSMT4">
                  <p:embed/>
                </p:oleObj>
              </mc:Choice>
              <mc:Fallback>
                <p:oleObj name="Equation" r:id="rId10" imgW="1054100" imgH="2794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2139950"/>
                        <a:ext cx="2170112" cy="574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6735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graphicFrame>
        <p:nvGraphicFramePr>
          <p:cNvPr id="24578" name="Object 22"/>
          <p:cNvGraphicFramePr>
            <a:graphicFrameLocks noChangeAspect="1"/>
          </p:cNvGraphicFramePr>
          <p:nvPr/>
        </p:nvGraphicFramePr>
        <p:xfrm>
          <a:off x="5957063" y="1431039"/>
          <a:ext cx="243840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4" imgW="939392" imgH="393529" progId="Equation.DSMT4">
                  <p:embed/>
                </p:oleObj>
              </mc:Choice>
              <mc:Fallback>
                <p:oleObj name="Equation" r:id="rId4" imgW="939392" imgH="393529" progId="Equation.DSMT4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063" y="1431039"/>
                        <a:ext cx="2438400" cy="1022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24"/>
          <p:cNvSpPr txBox="1">
            <a:spLocks noChangeArrowheads="1"/>
          </p:cNvSpPr>
          <p:nvPr/>
        </p:nvSpPr>
        <p:spPr bwMode="auto">
          <a:xfrm>
            <a:off x="5809796" y="4111398"/>
            <a:ext cx="2997200" cy="1723549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</a:rPr>
              <a:t>The direction of</a:t>
            </a:r>
          </a:p>
          <a:p>
            <a:pPr algn="ctr"/>
            <a:r>
              <a:rPr lang="en-US" sz="2000" b="0" dirty="0">
                <a:solidFill>
                  <a:schemeClr val="bg1"/>
                </a:solidFill>
              </a:rPr>
              <a:t>integration determines</a:t>
            </a:r>
          </a:p>
          <a:p>
            <a:pPr algn="ctr"/>
            <a:r>
              <a:rPr lang="en-US" sz="2000" b="0" dirty="0">
                <a:solidFill>
                  <a:schemeClr val="bg1"/>
                </a:solidFill>
              </a:rPr>
              <a:t>The sign.</a:t>
            </a:r>
          </a:p>
          <a:p>
            <a:pPr algn="ctr"/>
            <a:endParaRPr lang="en-US" sz="600" b="0" dirty="0">
              <a:solidFill>
                <a:schemeClr val="bg1"/>
              </a:solidFill>
            </a:endParaRPr>
          </a:p>
          <a:p>
            <a:pPr algn="ctr"/>
            <a:r>
              <a:rPr lang="en-US" sz="2000" b="0" dirty="0">
                <a:solidFill>
                  <a:schemeClr val="hlink"/>
                </a:solidFill>
              </a:rPr>
              <a:t>The “user” must determine this!</a:t>
            </a:r>
          </a:p>
        </p:txBody>
      </p:sp>
      <p:grpSp>
        <p:nvGrpSpPr>
          <p:cNvPr id="24585" name="Group 27"/>
          <p:cNvGrpSpPr>
            <a:grpSpLocks/>
          </p:cNvGrpSpPr>
          <p:nvPr/>
        </p:nvGrpSpPr>
        <p:grpSpPr bwMode="auto">
          <a:xfrm>
            <a:off x="834346" y="1383176"/>
            <a:ext cx="4075116" cy="3276610"/>
            <a:chOff x="553" y="1221"/>
            <a:chExt cx="2567" cy="2064"/>
          </a:xfrm>
        </p:grpSpPr>
        <p:sp>
          <p:nvSpPr>
            <p:cNvPr id="24586" name="Text Box 4"/>
            <p:cNvSpPr txBox="1">
              <a:spLocks noChangeArrowheads="1"/>
            </p:cNvSpPr>
            <p:nvPr/>
          </p:nvSpPr>
          <p:spPr bwMode="auto">
            <a:xfrm>
              <a:off x="2345" y="1484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24587" name="Text Box 5"/>
            <p:cNvSpPr txBox="1">
              <a:spLocks noChangeArrowheads="1"/>
            </p:cNvSpPr>
            <p:nvPr/>
          </p:nvSpPr>
          <p:spPr bwMode="auto">
            <a:xfrm>
              <a:off x="2486" y="2948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24588" name="Line 11"/>
            <p:cNvSpPr>
              <a:spLocks noChangeShapeType="1"/>
            </p:cNvSpPr>
            <p:nvPr/>
          </p:nvSpPr>
          <p:spPr bwMode="auto">
            <a:xfrm flipV="1">
              <a:off x="553" y="2722"/>
              <a:ext cx="228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9" name="Line 12"/>
            <p:cNvSpPr>
              <a:spLocks noChangeShapeType="1"/>
            </p:cNvSpPr>
            <p:nvPr/>
          </p:nvSpPr>
          <p:spPr bwMode="auto">
            <a:xfrm flipV="1">
              <a:off x="947" y="1490"/>
              <a:ext cx="0" cy="17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579" name="Object 13"/>
            <p:cNvGraphicFramePr>
              <a:graphicFrameLocks noChangeAspect="1"/>
            </p:cNvGraphicFramePr>
            <p:nvPr/>
          </p:nvGraphicFramePr>
          <p:xfrm>
            <a:off x="874" y="1221"/>
            <a:ext cx="175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1" name="Equation" r:id="rId6" imgW="139579" imgH="164957" progId="Equation.DSMT4">
                    <p:embed/>
                  </p:oleObj>
                </mc:Choice>
                <mc:Fallback>
                  <p:oleObj name="Equation" r:id="rId6" imgW="139579" imgH="164957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" y="1221"/>
                          <a:ext cx="175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0" name="Freeform 14"/>
            <p:cNvSpPr>
              <a:spLocks/>
            </p:cNvSpPr>
            <p:nvPr/>
          </p:nvSpPr>
          <p:spPr bwMode="auto">
            <a:xfrm>
              <a:off x="1164" y="1530"/>
              <a:ext cx="1180" cy="1678"/>
            </a:xfrm>
            <a:custGeom>
              <a:avLst/>
              <a:gdLst>
                <a:gd name="T0" fmla="*/ 0 w 1180"/>
                <a:gd name="T1" fmla="*/ 1678 h 1678"/>
                <a:gd name="T2" fmla="*/ 628 w 1180"/>
                <a:gd name="T3" fmla="*/ 816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580" name="Object 15"/>
            <p:cNvGraphicFramePr>
              <a:graphicFrameLocks noChangeAspect="1"/>
            </p:cNvGraphicFramePr>
            <p:nvPr/>
          </p:nvGraphicFramePr>
          <p:xfrm>
            <a:off x="2107" y="1974"/>
            <a:ext cx="35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2" name="Equation" r:id="rId8" imgW="279400" imgH="228600" progId="Equation.DSMT4">
                    <p:embed/>
                  </p:oleObj>
                </mc:Choice>
                <mc:Fallback>
                  <p:oleObj name="Equation" r:id="rId8" imgW="279400" imgH="22860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7" y="1974"/>
                          <a:ext cx="35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1" name="Object 16"/>
            <p:cNvGraphicFramePr>
              <a:graphicFrameLocks noChangeAspect="1"/>
            </p:cNvGraphicFramePr>
            <p:nvPr/>
          </p:nvGraphicFramePr>
          <p:xfrm>
            <a:off x="2939" y="2626"/>
            <a:ext cx="181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773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9" y="2626"/>
                          <a:ext cx="181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1" name="Line 17"/>
            <p:cNvSpPr>
              <a:spLocks noChangeShapeType="1"/>
            </p:cNvSpPr>
            <p:nvPr/>
          </p:nvSpPr>
          <p:spPr bwMode="auto">
            <a:xfrm>
              <a:off x="1854" y="2291"/>
              <a:ext cx="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2" name="Line 18"/>
            <p:cNvSpPr>
              <a:spLocks noChangeShapeType="1"/>
            </p:cNvSpPr>
            <p:nvPr/>
          </p:nvSpPr>
          <p:spPr bwMode="auto">
            <a:xfrm flipV="1">
              <a:off x="2067" y="2000"/>
              <a:ext cx="49" cy="6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Arc 19"/>
            <p:cNvSpPr>
              <a:spLocks/>
            </p:cNvSpPr>
            <p:nvPr/>
          </p:nvSpPr>
          <p:spPr bwMode="auto">
            <a:xfrm>
              <a:off x="1968" y="2171"/>
              <a:ext cx="108" cy="12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21"/>
            <p:cNvSpPr>
              <a:spLocks/>
            </p:cNvSpPr>
            <p:nvPr/>
          </p:nvSpPr>
          <p:spPr bwMode="auto">
            <a:xfrm flipH="1">
              <a:off x="1274" y="1487"/>
              <a:ext cx="1180" cy="1586"/>
            </a:xfrm>
            <a:custGeom>
              <a:avLst/>
              <a:gdLst>
                <a:gd name="T0" fmla="*/ 0 w 1180"/>
                <a:gd name="T1" fmla="*/ 1586 h 1678"/>
                <a:gd name="T2" fmla="*/ 628 w 1180"/>
                <a:gd name="T3" fmla="*/ 771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5" name="Oval 25"/>
            <p:cNvSpPr>
              <a:spLocks noChangeArrowheads="1"/>
            </p:cNvSpPr>
            <p:nvPr/>
          </p:nvSpPr>
          <p:spPr bwMode="auto">
            <a:xfrm>
              <a:off x="1813" y="2251"/>
              <a:ext cx="77" cy="7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6105133" y="2632775"/>
          <a:ext cx="21701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12" imgW="1054100" imgH="279400" progId="Equation.DSMT4">
                  <p:embed/>
                </p:oleObj>
              </mc:Choice>
              <mc:Fallback>
                <p:oleObj name="Equation" r:id="rId12" imgW="1054100" imgH="27940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133" y="2632775"/>
                        <a:ext cx="2170112" cy="5746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62000" y="5377543"/>
            <a:ext cx="4212772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The two sign choices correspond to going one way (e.g., “up”) or the other way (e.g., “down”) on the SDP.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2731325" y="1543795"/>
            <a:ext cx="3906981" cy="1223158"/>
          </a:xfrm>
          <a:prstGeom prst="rect">
            <a:avLst/>
          </a:prstGeom>
          <a:solidFill>
            <a:srgbClr val="CCFF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7062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913208" y="860797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Summary</a:t>
            </a: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3541713" y="4635500"/>
          <a:ext cx="21082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4" imgW="939392" imgH="393529" progId="Equation.DSMT4">
                  <p:embed/>
                </p:oleObj>
              </mc:Choice>
              <mc:Fallback>
                <p:oleObj name="Equation" r:id="rId4" imgW="939392" imgH="393529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4635500"/>
                        <a:ext cx="2108200" cy="8842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10"/>
          <p:cNvGraphicFramePr>
            <a:graphicFrameLocks noChangeAspect="1"/>
          </p:cNvGraphicFramePr>
          <p:nvPr/>
        </p:nvGraphicFramePr>
        <p:xfrm>
          <a:off x="3444422" y="5662160"/>
          <a:ext cx="248761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6" imgW="1054100" imgH="279400" progId="Equation.DSMT4">
                  <p:embed/>
                </p:oleObj>
              </mc:Choice>
              <mc:Fallback>
                <p:oleObj name="Equation" r:id="rId6" imgW="1054100" imgH="2794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422" y="5662160"/>
                        <a:ext cx="2487613" cy="6588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12"/>
          <p:cNvGraphicFramePr>
            <a:graphicFrameLocks noChangeAspect="1"/>
          </p:cNvGraphicFramePr>
          <p:nvPr/>
        </p:nvGraphicFramePr>
        <p:xfrm>
          <a:off x="1911350" y="3098800"/>
          <a:ext cx="5581650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8" imgW="2451100" imgH="508000" progId="Equation.DSMT4">
                  <p:embed/>
                </p:oleObj>
              </mc:Choice>
              <mc:Fallback>
                <p:oleObj name="Equation" r:id="rId8" imgW="2451100" imgH="5080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3098800"/>
                        <a:ext cx="5581650" cy="11572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14"/>
          <p:cNvGraphicFramePr>
            <a:graphicFrameLocks noChangeAspect="1"/>
          </p:cNvGraphicFramePr>
          <p:nvPr/>
        </p:nvGraphicFramePr>
        <p:xfrm>
          <a:off x="2895723" y="1760101"/>
          <a:ext cx="33575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10" imgW="1409088" imgH="380835" progId="Equation.DSMT4">
                  <p:embed/>
                </p:oleObj>
              </mc:Choice>
              <mc:Fallback>
                <p:oleObj name="Equation" r:id="rId10" imgW="1409088" imgH="380835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723" y="1760101"/>
                        <a:ext cx="3357563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72458" y="4708287"/>
            <a:ext cx="2434727" cy="738664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2"/>
                </a:solidFill>
              </a:rPr>
              <a:t>You must determine which sign is correct by looking at the direction along the SDP.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Text Box 3"/>
          <p:cNvSpPr txBox="1">
            <a:spLocks noChangeArrowheads="1"/>
          </p:cNvSpPr>
          <p:nvPr/>
        </p:nvSpPr>
        <p:spPr bwMode="auto">
          <a:xfrm>
            <a:off x="6082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26626" name="Object 27"/>
          <p:cNvGraphicFramePr>
            <a:graphicFrameLocks noChangeAspect="1"/>
          </p:cNvGraphicFramePr>
          <p:nvPr/>
        </p:nvGraphicFramePr>
        <p:xfrm>
          <a:off x="2209574" y="941614"/>
          <a:ext cx="4357687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Equation" r:id="rId4" imgW="1930400" imgH="393700" progId="Equation.DSMT4">
                  <p:embed/>
                </p:oleObj>
              </mc:Choice>
              <mc:Fallback>
                <p:oleObj name="Equation" r:id="rId4" imgW="1930400" imgH="39370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574" y="941614"/>
                        <a:ext cx="4357687" cy="8874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28"/>
          <p:cNvGraphicFramePr>
            <a:graphicFrameLocks noChangeAspect="1"/>
          </p:cNvGraphicFramePr>
          <p:nvPr/>
        </p:nvGraphicFramePr>
        <p:xfrm>
          <a:off x="2078038" y="5530850"/>
          <a:ext cx="16446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6" imgW="876300" imgH="508000" progId="Equation.DSMT4">
                  <p:embed/>
                </p:oleObj>
              </mc:Choice>
              <mc:Fallback>
                <p:oleObj name="Equation" r:id="rId6" imgW="876300" imgH="5080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5530850"/>
                        <a:ext cx="164465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29"/>
          <p:cNvGraphicFramePr>
            <a:graphicFrameLocks noChangeAspect="1"/>
          </p:cNvGraphicFramePr>
          <p:nvPr/>
        </p:nvGraphicFramePr>
        <p:xfrm>
          <a:off x="5803900" y="5164138"/>
          <a:ext cx="25257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8" imgW="1295400" imgH="254000" progId="Equation.DSMT4">
                  <p:embed/>
                </p:oleObj>
              </mc:Choice>
              <mc:Fallback>
                <p:oleObj name="Equation" r:id="rId8" imgW="1295400" imgH="254000" progId="Equation.DSMT4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5164138"/>
                        <a:ext cx="25257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30"/>
          <p:cNvGraphicFramePr>
            <a:graphicFrameLocks noChangeAspect="1"/>
          </p:cNvGraphicFramePr>
          <p:nvPr/>
        </p:nvGraphicFramePr>
        <p:xfrm>
          <a:off x="2876550" y="3652611"/>
          <a:ext cx="3089275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10" imgW="1358900" imgH="330200" progId="Equation.DSMT4">
                  <p:embed/>
                </p:oleObj>
              </mc:Choice>
              <mc:Fallback>
                <p:oleObj name="Equation" r:id="rId10" imgW="1358900" imgH="330200" progId="Equation.DSMT4">
                  <p:embed/>
                  <p:pic>
                    <p:nvPicPr>
                      <p:cNvPr id="0" name="Picture 1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3652611"/>
                        <a:ext cx="3089275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31"/>
          <p:cNvSpPr txBox="1">
            <a:spLocks noChangeArrowheads="1"/>
          </p:cNvSpPr>
          <p:nvPr/>
        </p:nvSpPr>
        <p:spPr bwMode="auto">
          <a:xfrm>
            <a:off x="1798638" y="3226707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749300" y="4905375"/>
            <a:ext cx="2328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Hence, we identify:</a:t>
            </a:r>
          </a:p>
        </p:txBody>
      </p:sp>
      <p:sp>
        <p:nvSpPr>
          <p:cNvPr id="26634" name="AutoShape 33"/>
          <p:cNvSpPr>
            <a:spLocks noChangeArrowheads="1"/>
          </p:cNvSpPr>
          <p:nvPr/>
        </p:nvSpPr>
        <p:spPr bwMode="auto">
          <a:xfrm>
            <a:off x="5655128" y="6085114"/>
            <a:ext cx="546100" cy="239486"/>
          </a:xfrm>
          <a:prstGeom prst="rightArrow">
            <a:avLst>
              <a:gd name="adj1" fmla="val 50000"/>
              <a:gd name="adj2" fmla="val 71667"/>
            </a:avLst>
          </a:prstGeom>
          <a:solidFill>
            <a:srgbClr val="CCFFFF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30" name="Object 34"/>
          <p:cNvGraphicFramePr>
            <a:graphicFrameLocks noChangeAspect="1"/>
          </p:cNvGraphicFramePr>
          <p:nvPr/>
        </p:nvGraphicFramePr>
        <p:xfrm>
          <a:off x="6410942" y="5922654"/>
          <a:ext cx="1689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12" imgW="711200" imgH="228600" progId="Equation.DSMT4">
                  <p:embed/>
                </p:oleObj>
              </mc:Choice>
              <mc:Fallback>
                <p:oleObj name="Equation" r:id="rId12" imgW="711200" imgH="228600" progId="Equation.DSMT4">
                  <p:embed/>
                  <p:pic>
                    <p:nvPicPr>
                      <p:cNvPr id="0" name="Picture 1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0942" y="5922654"/>
                        <a:ext cx="1689100" cy="5429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26691" name="Object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572299"/>
              </p:ext>
            </p:extLst>
          </p:nvPr>
        </p:nvGraphicFramePr>
        <p:xfrm>
          <a:off x="3186605" y="2068966"/>
          <a:ext cx="2644242" cy="827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14" imgW="1256755" imgH="393529" progId="Equation.DSMT4">
                  <p:embed/>
                </p:oleObj>
              </mc:Choice>
              <mc:Fallback>
                <p:oleObj name="Equation" r:id="rId14" imgW="1256755" imgH="393529" progId="Equation.DSMT4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605" y="2068966"/>
                        <a:ext cx="2644242" cy="827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71709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765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751376"/>
              </p:ext>
            </p:extLst>
          </p:nvPr>
        </p:nvGraphicFramePr>
        <p:xfrm>
          <a:off x="631640" y="4389842"/>
          <a:ext cx="3072370" cy="1961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4" imgW="1651000" imgH="1054100" progId="Equation.DSMT4">
                  <p:embed/>
                </p:oleObj>
              </mc:Choice>
              <mc:Fallback>
                <p:oleObj name="Equation" r:id="rId4" imgW="1651000" imgH="1054100" progId="Equation.DSMT4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40" y="4389842"/>
                        <a:ext cx="3072370" cy="1961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13"/>
          <p:cNvGraphicFramePr>
            <a:graphicFrameLocks noChangeAspect="1"/>
          </p:cNvGraphicFramePr>
          <p:nvPr/>
        </p:nvGraphicFramePr>
        <p:xfrm>
          <a:off x="674688" y="3163888"/>
          <a:ext cx="1909762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6" imgW="863225" imgH="253890" progId="Equation.DSMT4">
                  <p:embed/>
                </p:oleObj>
              </mc:Choice>
              <mc:Fallback>
                <p:oleObj name="Equation" r:id="rId6" imgW="863225" imgH="253890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8" y="3163888"/>
                        <a:ext cx="1909762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51844"/>
              </p:ext>
            </p:extLst>
          </p:nvPr>
        </p:nvGraphicFramePr>
        <p:xfrm>
          <a:off x="5592763" y="5545138"/>
          <a:ext cx="21923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8" imgW="1079280" imgH="393480" progId="Equation.DSMT4">
                  <p:embed/>
                </p:oleObj>
              </mc:Choice>
              <mc:Fallback>
                <p:oleObj name="Equation" r:id="rId8" imgW="1079280" imgH="393480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5545138"/>
                        <a:ext cx="2192337" cy="800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369806" y="819937"/>
            <a:ext cx="4987929" cy="2251084"/>
            <a:chOff x="2328863" y="695334"/>
            <a:chExt cx="4987929" cy="2251084"/>
          </a:xfrm>
        </p:grpSpPr>
        <p:graphicFrame>
          <p:nvGraphicFramePr>
            <p:cNvPr id="27653" name="Object 3"/>
            <p:cNvGraphicFramePr>
              <a:graphicFrameLocks noChangeAspect="1"/>
            </p:cNvGraphicFramePr>
            <p:nvPr/>
          </p:nvGraphicFramePr>
          <p:xfrm>
            <a:off x="2876551" y="2209815"/>
            <a:ext cx="519113" cy="731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5" name="Equation" r:id="rId10" imgW="279279" imgH="393529" progId="Equation.DSMT4">
                    <p:embed/>
                  </p:oleObj>
                </mc:Choice>
                <mc:Fallback>
                  <p:oleObj name="Equation" r:id="rId10" imgW="279279" imgH="393529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6551" y="2209815"/>
                          <a:ext cx="519113" cy="731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8" name="Line 4"/>
            <p:cNvSpPr>
              <a:spLocks noChangeShapeType="1"/>
            </p:cNvSpPr>
            <p:nvPr/>
          </p:nvSpPr>
          <p:spPr bwMode="auto">
            <a:xfrm>
              <a:off x="2328863" y="2043127"/>
              <a:ext cx="4606929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59" name="Line 5"/>
            <p:cNvSpPr>
              <a:spLocks noChangeShapeType="1"/>
            </p:cNvSpPr>
            <p:nvPr/>
          </p:nvSpPr>
          <p:spPr bwMode="auto">
            <a:xfrm>
              <a:off x="4497390" y="1162061"/>
              <a:ext cx="0" cy="13096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0" name="Line 6"/>
            <p:cNvSpPr>
              <a:spLocks noChangeShapeType="1"/>
            </p:cNvSpPr>
            <p:nvPr/>
          </p:nvSpPr>
          <p:spPr bwMode="auto">
            <a:xfrm flipH="1">
              <a:off x="3203576" y="1922476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1" name="Line 7"/>
            <p:cNvSpPr>
              <a:spLocks noChangeShapeType="1"/>
            </p:cNvSpPr>
            <p:nvPr/>
          </p:nvSpPr>
          <p:spPr bwMode="auto">
            <a:xfrm flipH="1">
              <a:off x="5741991" y="1939939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7654" name="Object 8"/>
            <p:cNvGraphicFramePr>
              <a:graphicFrameLocks noChangeAspect="1"/>
            </p:cNvGraphicFramePr>
            <p:nvPr/>
          </p:nvGraphicFramePr>
          <p:xfrm>
            <a:off x="5573716" y="2214578"/>
            <a:ext cx="306388" cy="7318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6" name="Equation" r:id="rId12" imgW="164957" imgH="393359" progId="Equation.DSMT4">
                    <p:embed/>
                  </p:oleObj>
                </mc:Choice>
                <mc:Fallback>
                  <p:oleObj name="Equation" r:id="rId12" imgW="164957" imgH="393359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3716" y="2214578"/>
                          <a:ext cx="306388" cy="7318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>
              <a:off x="3206751" y="2043127"/>
              <a:ext cx="255270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5" name="Text Box 15"/>
            <p:cNvSpPr txBox="1">
              <a:spLocks noChangeArrowheads="1"/>
            </p:cNvSpPr>
            <p:nvPr/>
          </p:nvSpPr>
          <p:spPr bwMode="auto">
            <a:xfrm>
              <a:off x="7019929" y="1831989"/>
              <a:ext cx="296863" cy="3968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7666" name="Text Box 16"/>
            <p:cNvSpPr txBox="1">
              <a:spLocks noChangeArrowheads="1"/>
            </p:cNvSpPr>
            <p:nvPr/>
          </p:nvSpPr>
          <p:spPr bwMode="auto">
            <a:xfrm>
              <a:off x="4397377" y="695334"/>
              <a:ext cx="296863" cy="3968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graphicFrame>
          <p:nvGraphicFramePr>
            <p:cNvPr id="27655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645802"/>
                </p:ext>
              </p:extLst>
            </p:nvPr>
          </p:nvGraphicFramePr>
          <p:xfrm>
            <a:off x="4659315" y="1465275"/>
            <a:ext cx="720726" cy="404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47" name="Equation" r:id="rId14" imgW="406080" imgH="228600" progId="Equation.DSMT4">
                    <p:embed/>
                  </p:oleObj>
                </mc:Choice>
                <mc:Fallback>
                  <p:oleObj name="Equation" r:id="rId14" imgW="406080" imgH="228600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9315" y="1465275"/>
                          <a:ext cx="720726" cy="4048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2" name="Oval 9"/>
            <p:cNvSpPr>
              <a:spLocks noChangeArrowheads="1"/>
            </p:cNvSpPr>
            <p:nvPr/>
          </p:nvSpPr>
          <p:spPr bwMode="auto">
            <a:xfrm>
              <a:off x="4429127" y="1960577"/>
              <a:ext cx="131763" cy="14605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4995081" y="2047525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3663068" y="2046404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Text Box 2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431800" y="4640261"/>
            <a:ext cx="185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SDP and SAP:</a:t>
            </a:r>
          </a:p>
        </p:txBody>
      </p:sp>
      <p:graphicFrame>
        <p:nvGraphicFramePr>
          <p:cNvPr id="286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978424"/>
              </p:ext>
            </p:extLst>
          </p:nvPr>
        </p:nvGraphicFramePr>
        <p:xfrm>
          <a:off x="2539171" y="1697717"/>
          <a:ext cx="4567237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Equation" r:id="rId4" imgW="2234880" imgH="507960" progId="Equation.DSMT4">
                  <p:embed/>
                </p:oleObj>
              </mc:Choice>
              <mc:Fallback>
                <p:oleObj name="Equation" r:id="rId4" imgW="2234880" imgH="50796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171" y="1697717"/>
                        <a:ext cx="4567237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15"/>
          <p:cNvGraphicFramePr>
            <a:graphicFrameLocks noChangeAspect="1"/>
          </p:cNvGraphicFramePr>
          <p:nvPr/>
        </p:nvGraphicFramePr>
        <p:xfrm>
          <a:off x="2444750" y="4571092"/>
          <a:ext cx="32972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Equation" r:id="rId6" imgW="1497950" imgH="253890" progId="Equation.DSMT4">
                  <p:embed/>
                </p:oleObj>
              </mc:Choice>
              <mc:Fallback>
                <p:oleObj name="Equation" r:id="rId6" imgW="1497950" imgH="25389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0" y="4571092"/>
                        <a:ext cx="329723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16"/>
          <p:cNvGraphicFramePr>
            <a:graphicFrameLocks noChangeAspect="1"/>
          </p:cNvGraphicFramePr>
          <p:nvPr/>
        </p:nvGraphicFramePr>
        <p:xfrm>
          <a:off x="2422525" y="5410200"/>
          <a:ext cx="56038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Equation" r:id="rId8" imgW="2514600" imgH="431800" progId="Equation.DSMT4">
                  <p:embed/>
                </p:oleObj>
              </mc:Choice>
              <mc:Fallback>
                <p:oleObj name="Equation" r:id="rId8" imgW="2514600" imgH="4318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5410200"/>
                        <a:ext cx="5603875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17"/>
          <p:cNvSpPr txBox="1">
            <a:spLocks noChangeArrowheads="1"/>
          </p:cNvSpPr>
          <p:nvPr/>
        </p:nvSpPr>
        <p:spPr bwMode="auto">
          <a:xfrm>
            <a:off x="727075" y="1131888"/>
            <a:ext cx="3160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Identify the SDP and SAP: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9" name="Right Arrow 8"/>
          <p:cNvSpPr/>
          <p:nvPr/>
        </p:nvSpPr>
        <p:spPr bwMode="auto">
          <a:xfrm>
            <a:off x="1686298" y="5569527"/>
            <a:ext cx="451262" cy="261257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2B623CB-7669-F681-38DC-4AB533178C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925791"/>
              </p:ext>
            </p:extLst>
          </p:nvPr>
        </p:nvGraphicFramePr>
        <p:xfrm>
          <a:off x="2705954" y="3106354"/>
          <a:ext cx="2363668" cy="89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tion" r:id="rId10" imgW="1346040" imgH="507960" progId="Equation.DSMT4">
                  <p:embed/>
                </p:oleObj>
              </mc:Choice>
              <mc:Fallback>
                <p:oleObj name="Equation" r:id="rId10" imgW="13460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05954" y="3106354"/>
                        <a:ext cx="2363668" cy="89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8">
            <a:extLst>
              <a:ext uri="{FF2B5EF4-FFF2-40B4-BE49-F238E27FC236}">
                <a16:creationId xmlns:a16="http://schemas.microsoft.com/office/drawing/2014/main" id="{B355BA98-B280-99FF-C000-A9C2931078D2}"/>
              </a:ext>
            </a:extLst>
          </p:cNvPr>
          <p:cNvSpPr/>
          <p:nvPr/>
        </p:nvSpPr>
        <p:spPr bwMode="auto">
          <a:xfrm>
            <a:off x="1776971" y="3403908"/>
            <a:ext cx="451262" cy="261257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CAAF395C-51BC-88E5-5EB6-228346B7A8B6}"/>
              </a:ext>
            </a:extLst>
          </p:cNvPr>
          <p:cNvSpPr/>
          <p:nvPr/>
        </p:nvSpPr>
        <p:spPr bwMode="auto">
          <a:xfrm>
            <a:off x="2449776" y="3152636"/>
            <a:ext cx="240637" cy="798394"/>
          </a:xfrm>
          <a:prstGeom prst="lef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6517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9698" name="Object 48"/>
          <p:cNvGraphicFramePr>
            <a:graphicFrameLocks noChangeAspect="1"/>
          </p:cNvGraphicFramePr>
          <p:nvPr/>
        </p:nvGraphicFramePr>
        <p:xfrm>
          <a:off x="725488" y="2262188"/>
          <a:ext cx="21224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name="Equation" r:id="rId4" imgW="952087" imgH="203112" progId="Equation.DSMT4">
                  <p:embed/>
                </p:oleObj>
              </mc:Choice>
              <mc:Fallback>
                <p:oleObj name="Equation" r:id="rId4" imgW="952087" imgH="203112" progId="Equation.DSMT4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2262188"/>
                        <a:ext cx="2122487" cy="452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58"/>
          <p:cNvGraphicFramePr>
            <a:graphicFrameLocks noChangeAspect="1"/>
          </p:cNvGraphicFramePr>
          <p:nvPr/>
        </p:nvGraphicFramePr>
        <p:xfrm>
          <a:off x="458788" y="4606925"/>
          <a:ext cx="31194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6" imgW="1320227" imgH="253890" progId="Equation.DSMT4">
                  <p:embed/>
                </p:oleObj>
              </mc:Choice>
              <mc:Fallback>
                <p:oleObj name="Equation" r:id="rId6" imgW="1320227" imgH="253890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4606925"/>
                        <a:ext cx="311943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Text Box 60"/>
          <p:cNvSpPr txBox="1">
            <a:spLocks noChangeArrowheads="1"/>
          </p:cNvSpPr>
          <p:nvPr/>
        </p:nvSpPr>
        <p:spPr bwMode="auto">
          <a:xfrm>
            <a:off x="338138" y="3400425"/>
            <a:ext cx="3335337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Examination of the </a:t>
            </a:r>
            <a:r>
              <a:rPr lang="en-US" sz="2400" b="0" i="1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sz="2000" b="0">
                <a:solidFill>
                  <a:schemeClr val="bg1"/>
                </a:solidFill>
              </a:rPr>
              <a:t> function reveals which of the two paths is the SDP.</a:t>
            </a:r>
          </a:p>
        </p:txBody>
      </p:sp>
      <p:sp>
        <p:nvSpPr>
          <p:cNvPr id="29707" name="Text Box 61"/>
          <p:cNvSpPr txBox="1">
            <a:spLocks noChangeArrowheads="1"/>
          </p:cNvSpPr>
          <p:nvPr/>
        </p:nvSpPr>
        <p:spPr bwMode="auto">
          <a:xfrm>
            <a:off x="801688" y="1725613"/>
            <a:ext cx="185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SDP and SAP:</a:t>
            </a:r>
          </a:p>
        </p:txBody>
      </p:sp>
      <p:grpSp>
        <p:nvGrpSpPr>
          <p:cNvPr id="29708" name="Group 63"/>
          <p:cNvGrpSpPr>
            <a:grpSpLocks/>
          </p:cNvGrpSpPr>
          <p:nvPr/>
        </p:nvGrpSpPr>
        <p:grpSpPr bwMode="auto">
          <a:xfrm>
            <a:off x="4238625" y="1882776"/>
            <a:ext cx="3916363" cy="3349625"/>
            <a:chOff x="2670" y="1186"/>
            <a:chExt cx="2467" cy="2110"/>
          </a:xfrm>
        </p:grpSpPr>
        <p:sp>
          <p:nvSpPr>
            <p:cNvPr id="29709" name="Line 10"/>
            <p:cNvSpPr>
              <a:spLocks noChangeShapeType="1"/>
            </p:cNvSpPr>
            <p:nvPr/>
          </p:nvSpPr>
          <p:spPr bwMode="auto">
            <a:xfrm flipV="1">
              <a:off x="2900" y="2303"/>
              <a:ext cx="2002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0" name="Object 20"/>
            <p:cNvGraphicFramePr>
              <a:graphicFrameLocks noChangeAspect="1"/>
            </p:cNvGraphicFramePr>
            <p:nvPr/>
          </p:nvGraphicFramePr>
          <p:xfrm>
            <a:off x="2670" y="2308"/>
            <a:ext cx="327" cy="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2" name="Equation" r:id="rId8" imgW="279279" imgH="393529" progId="Equation.DSMT4">
                    <p:embed/>
                  </p:oleObj>
                </mc:Choice>
                <mc:Fallback>
                  <p:oleObj name="Equation" r:id="rId8" imgW="279279" imgH="393529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0" y="2308"/>
                          <a:ext cx="327" cy="4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10" name="Text Box 8"/>
            <p:cNvSpPr txBox="1">
              <a:spLocks noChangeArrowheads="1"/>
            </p:cNvSpPr>
            <p:nvPr/>
          </p:nvSpPr>
          <p:spPr bwMode="auto">
            <a:xfrm>
              <a:off x="3967" y="1301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29711" name="Text Box 9"/>
            <p:cNvSpPr txBox="1">
              <a:spLocks noChangeArrowheads="1"/>
            </p:cNvSpPr>
            <p:nvPr/>
          </p:nvSpPr>
          <p:spPr bwMode="auto">
            <a:xfrm>
              <a:off x="3794" y="2871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29712" name="Line 11"/>
            <p:cNvSpPr>
              <a:spLocks noChangeShapeType="1"/>
            </p:cNvSpPr>
            <p:nvPr/>
          </p:nvSpPr>
          <p:spPr bwMode="auto">
            <a:xfrm flipV="1">
              <a:off x="3743" y="1459"/>
              <a:ext cx="0" cy="17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1" name="Object 12"/>
            <p:cNvGraphicFramePr>
              <a:graphicFrameLocks noChangeAspect="1"/>
            </p:cNvGraphicFramePr>
            <p:nvPr/>
          </p:nvGraphicFramePr>
          <p:xfrm>
            <a:off x="3662" y="1186"/>
            <a:ext cx="179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3" name="Equation" r:id="rId10" imgW="139579" imgH="164957" progId="Equation.DSMT4">
                    <p:embed/>
                  </p:oleObj>
                </mc:Choice>
                <mc:Fallback>
                  <p:oleObj name="Equation" r:id="rId10" imgW="139579" imgH="164957" progId="Equation.DSMT4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2" y="1186"/>
                          <a:ext cx="179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13" name="Freeform 13"/>
            <p:cNvSpPr>
              <a:spLocks/>
            </p:cNvSpPr>
            <p:nvPr/>
          </p:nvSpPr>
          <p:spPr bwMode="auto">
            <a:xfrm>
              <a:off x="3114" y="1604"/>
              <a:ext cx="1109" cy="1510"/>
            </a:xfrm>
            <a:custGeom>
              <a:avLst/>
              <a:gdLst>
                <a:gd name="T0" fmla="*/ 0 w 1180"/>
                <a:gd name="T1" fmla="*/ 1510 h 1678"/>
                <a:gd name="T2" fmla="*/ 590 w 1180"/>
                <a:gd name="T3" fmla="*/ 734 h 1678"/>
                <a:gd name="T4" fmla="*/ 1109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2" name="Object 14"/>
            <p:cNvGraphicFramePr>
              <a:graphicFrameLocks noChangeAspect="1"/>
            </p:cNvGraphicFramePr>
            <p:nvPr/>
          </p:nvGraphicFramePr>
          <p:xfrm>
            <a:off x="4088" y="2057"/>
            <a:ext cx="185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4" name="Equation" r:id="rId12" imgW="152202" imgH="177569" progId="Equation.DSMT4">
                    <p:embed/>
                  </p:oleObj>
                </mc:Choice>
                <mc:Fallback>
                  <p:oleObj name="Equation" r:id="rId12" imgW="152202" imgH="177569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8" y="2057"/>
                          <a:ext cx="185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3" name="Object 15"/>
            <p:cNvGraphicFramePr>
              <a:graphicFrameLocks noChangeAspect="1"/>
            </p:cNvGraphicFramePr>
            <p:nvPr/>
          </p:nvGraphicFramePr>
          <p:xfrm>
            <a:off x="4969" y="2229"/>
            <a:ext cx="1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5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9" y="2229"/>
                          <a:ext cx="168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14" name="Freeform 19"/>
            <p:cNvSpPr>
              <a:spLocks/>
            </p:cNvSpPr>
            <p:nvPr/>
          </p:nvSpPr>
          <p:spPr bwMode="auto">
            <a:xfrm flipH="1">
              <a:off x="3153" y="1519"/>
              <a:ext cx="1180" cy="1586"/>
            </a:xfrm>
            <a:custGeom>
              <a:avLst/>
              <a:gdLst>
                <a:gd name="T0" fmla="*/ 0 w 1180"/>
                <a:gd name="T1" fmla="*/ 1586 h 1678"/>
                <a:gd name="T2" fmla="*/ 628 w 1180"/>
                <a:gd name="T3" fmla="*/ 771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5" name="Line 21"/>
            <p:cNvSpPr>
              <a:spLocks noChangeShapeType="1"/>
            </p:cNvSpPr>
            <p:nvPr/>
          </p:nvSpPr>
          <p:spPr bwMode="auto">
            <a:xfrm flipH="1">
              <a:off x="3049" y="2236"/>
              <a:ext cx="0" cy="1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6" name="Line 22"/>
            <p:cNvSpPr>
              <a:spLocks noChangeShapeType="1"/>
            </p:cNvSpPr>
            <p:nvPr/>
          </p:nvSpPr>
          <p:spPr bwMode="auto">
            <a:xfrm flipH="1">
              <a:off x="4445" y="2247"/>
              <a:ext cx="0" cy="1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4" name="Object 23"/>
            <p:cNvGraphicFramePr>
              <a:graphicFrameLocks noChangeAspect="1"/>
            </p:cNvGraphicFramePr>
            <p:nvPr/>
          </p:nvGraphicFramePr>
          <p:xfrm>
            <a:off x="4518" y="2348"/>
            <a:ext cx="193" cy="4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6" name="Equation" r:id="rId16" imgW="164957" imgH="393359" progId="Equation.DSMT4">
                    <p:embed/>
                  </p:oleObj>
                </mc:Choice>
                <mc:Fallback>
                  <p:oleObj name="Equation" r:id="rId16" imgW="164957" imgH="393359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8" y="2348"/>
                          <a:ext cx="193" cy="4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18" name="Line 52"/>
            <p:cNvSpPr>
              <a:spLocks noChangeShapeType="1"/>
            </p:cNvSpPr>
            <p:nvPr/>
          </p:nvSpPr>
          <p:spPr bwMode="auto">
            <a:xfrm>
              <a:off x="4443" y="1471"/>
              <a:ext cx="0" cy="182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9" name="Line 53"/>
            <p:cNvSpPr>
              <a:spLocks noChangeShapeType="1"/>
            </p:cNvSpPr>
            <p:nvPr/>
          </p:nvSpPr>
          <p:spPr bwMode="auto">
            <a:xfrm>
              <a:off x="3047" y="2313"/>
              <a:ext cx="141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0" name="Line 55"/>
            <p:cNvSpPr>
              <a:spLocks noChangeShapeType="1"/>
            </p:cNvSpPr>
            <p:nvPr/>
          </p:nvSpPr>
          <p:spPr bwMode="auto">
            <a:xfrm>
              <a:off x="3044" y="1474"/>
              <a:ext cx="0" cy="182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1" name="Oval 51"/>
            <p:cNvSpPr>
              <a:spLocks noChangeArrowheads="1"/>
            </p:cNvSpPr>
            <p:nvPr/>
          </p:nvSpPr>
          <p:spPr bwMode="auto">
            <a:xfrm>
              <a:off x="3684" y="2259"/>
              <a:ext cx="106" cy="99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38</a:t>
            </a:fld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578220" y="3669481"/>
            <a:ext cx="3002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6300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0732" name="Text Box 46"/>
          <p:cNvSpPr txBox="1">
            <a:spLocks noChangeArrowheads="1"/>
          </p:cNvSpPr>
          <p:nvPr/>
        </p:nvSpPr>
        <p:spPr bwMode="auto">
          <a:xfrm>
            <a:off x="384175" y="1993900"/>
            <a:ext cx="40163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Vertical paths are added so that the path now has limits at infinity. </a:t>
            </a:r>
          </a:p>
        </p:txBody>
      </p:sp>
      <p:sp>
        <p:nvSpPr>
          <p:cNvPr id="30733" name="Text Box 48"/>
          <p:cNvSpPr txBox="1">
            <a:spLocks noChangeArrowheads="1"/>
          </p:cNvSpPr>
          <p:nvPr/>
        </p:nvSpPr>
        <p:spPr bwMode="auto">
          <a:xfrm>
            <a:off x="871311" y="3001963"/>
            <a:ext cx="26384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SDP</a:t>
            </a:r>
            <a:r>
              <a:rPr lang="en-US" sz="2000" b="0" dirty="0">
                <a:solidFill>
                  <a:schemeClr val="bg1"/>
                </a:solidFill>
              </a:rPr>
              <a:t> </a:t>
            </a:r>
            <a:r>
              <a:rPr lang="en-US" sz="2000" b="0" dirty="0">
                <a:solidFill>
                  <a:schemeClr val="bg2"/>
                </a:solidFill>
              </a:rPr>
              <a:t>=</a:t>
            </a:r>
            <a:r>
              <a:rPr lang="en-US" sz="2000" b="0" dirty="0">
                <a:solidFill>
                  <a:schemeClr val="bg1"/>
                </a:solidFill>
              </a:rPr>
              <a:t> </a:t>
            </a:r>
            <a:r>
              <a:rPr lang="en-US" sz="2400" b="0" i="1" dirty="0">
                <a:solidFill>
                  <a:schemeClr val="bg2"/>
                </a:solidFill>
                <a:latin typeface="Times New Roman" pitchFamily="18" charset="0"/>
              </a:rPr>
              <a:t>C</a:t>
            </a:r>
            <a:r>
              <a:rPr lang="en-US" sz="2000" b="0" dirty="0">
                <a:solidFill>
                  <a:schemeClr val="bg2"/>
                </a:solidFill>
              </a:rPr>
              <a:t> + </a:t>
            </a:r>
            <a:r>
              <a:rPr lang="en-US" sz="2400" b="0" i="1" dirty="0">
                <a:solidFill>
                  <a:srgbClr val="009900"/>
                </a:solidFill>
                <a:latin typeface="Times New Roman" pitchFamily="18" charset="0"/>
              </a:rPr>
              <a:t>C</a:t>
            </a:r>
            <a:r>
              <a:rPr lang="en-US" sz="2400" b="0" i="1" baseline="-25000" dirty="0">
                <a:solidFill>
                  <a:srgbClr val="009900"/>
                </a:solidFill>
                <a:latin typeface="Times New Roman" pitchFamily="18" charset="0"/>
              </a:rPr>
              <a:t>v</a:t>
            </a:r>
            <a:r>
              <a:rPr lang="en-US" sz="2400" b="0" baseline="-25000" dirty="0">
                <a:solidFill>
                  <a:srgbClr val="009900"/>
                </a:solidFill>
                <a:latin typeface="Times New Roman" pitchFamily="18" charset="0"/>
              </a:rPr>
              <a:t>1</a:t>
            </a:r>
            <a:r>
              <a:rPr lang="en-US" sz="2000" b="0" dirty="0">
                <a:solidFill>
                  <a:schemeClr val="bg2"/>
                </a:solidFill>
              </a:rPr>
              <a:t> + </a:t>
            </a:r>
            <a:r>
              <a:rPr lang="en-US" sz="2400" b="0" i="1" dirty="0">
                <a:solidFill>
                  <a:srgbClr val="009900"/>
                </a:solidFill>
                <a:latin typeface="Times New Roman" pitchFamily="18" charset="0"/>
              </a:rPr>
              <a:t>C</a:t>
            </a:r>
            <a:r>
              <a:rPr lang="en-US" sz="2400" b="0" i="1" baseline="-25000" dirty="0">
                <a:solidFill>
                  <a:srgbClr val="009900"/>
                </a:solidFill>
                <a:latin typeface="Times New Roman" pitchFamily="18" charset="0"/>
              </a:rPr>
              <a:t>v</a:t>
            </a:r>
            <a:r>
              <a:rPr lang="en-US" sz="2400" b="0" baseline="-25000" dirty="0">
                <a:solidFill>
                  <a:srgbClr val="009900"/>
                </a:solidFill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30722" name="Object 49"/>
          <p:cNvGraphicFramePr>
            <a:graphicFrameLocks noChangeAspect="1"/>
          </p:cNvGraphicFramePr>
          <p:nvPr/>
        </p:nvGraphicFramePr>
        <p:xfrm>
          <a:off x="1485900" y="4965700"/>
          <a:ext cx="1358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4" imgW="672808" imgH="393529" progId="Equation.DSMT4">
                  <p:embed/>
                </p:oleObj>
              </mc:Choice>
              <mc:Fallback>
                <p:oleObj name="Equation" r:id="rId4" imgW="672808" imgH="393529" progId="Equation.DSMT4">
                  <p:embed/>
                  <p:pic>
                    <p:nvPicPr>
                      <p:cNvPr id="0" name="Picture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4965700"/>
                        <a:ext cx="1358900" cy="8001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Text Box 51"/>
          <p:cNvSpPr txBox="1">
            <a:spLocks noChangeArrowheads="1"/>
          </p:cNvSpPr>
          <p:nvPr/>
        </p:nvSpPr>
        <p:spPr bwMode="auto">
          <a:xfrm>
            <a:off x="396649" y="4055835"/>
            <a:ext cx="38242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It is now clear which choice is correct for the departure angle: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637088" y="1739900"/>
            <a:ext cx="4052887" cy="3698875"/>
            <a:chOff x="4637088" y="1739900"/>
            <a:chExt cx="4052887" cy="3698875"/>
          </a:xfrm>
        </p:grpSpPr>
        <p:grpSp>
          <p:nvGrpSpPr>
            <p:cNvPr id="30731" name="Group 55"/>
            <p:cNvGrpSpPr>
              <a:grpSpLocks/>
            </p:cNvGrpSpPr>
            <p:nvPr/>
          </p:nvGrpSpPr>
          <p:grpSpPr bwMode="auto">
            <a:xfrm>
              <a:off x="4637088" y="1739900"/>
              <a:ext cx="4052887" cy="3698875"/>
              <a:chOff x="2921" y="1096"/>
              <a:chExt cx="2553" cy="2330"/>
            </a:xfrm>
          </p:grpSpPr>
          <p:sp>
            <p:nvSpPr>
              <p:cNvPr id="30735" name="Text Box 6"/>
              <p:cNvSpPr txBox="1">
                <a:spLocks noChangeArrowheads="1"/>
              </p:cNvSpPr>
              <p:nvPr/>
            </p:nvSpPr>
            <p:spPr bwMode="auto">
              <a:xfrm>
                <a:off x="3992" y="2842"/>
                <a:ext cx="44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solidFill>
                      <a:schemeClr val="hlink"/>
                    </a:solidFill>
                  </a:rPr>
                  <a:t>SDP</a:t>
                </a:r>
              </a:p>
            </p:txBody>
          </p:sp>
          <p:sp>
            <p:nvSpPr>
              <p:cNvPr id="30736" name="Line 7"/>
              <p:cNvSpPr>
                <a:spLocks noChangeShapeType="1"/>
              </p:cNvSpPr>
              <p:nvPr/>
            </p:nvSpPr>
            <p:spPr bwMode="auto">
              <a:xfrm flipV="1">
                <a:off x="3104" y="2297"/>
                <a:ext cx="2113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37" name="Line 8"/>
              <p:cNvSpPr>
                <a:spLocks noChangeShapeType="1"/>
              </p:cNvSpPr>
              <p:nvPr/>
            </p:nvSpPr>
            <p:spPr bwMode="auto">
              <a:xfrm flipV="1">
                <a:off x="3978" y="1442"/>
                <a:ext cx="0" cy="179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3" name="Object 9"/>
              <p:cNvGraphicFramePr>
                <a:graphicFrameLocks noChangeAspect="1"/>
              </p:cNvGraphicFramePr>
              <p:nvPr/>
            </p:nvGraphicFramePr>
            <p:xfrm>
              <a:off x="2921" y="1734"/>
              <a:ext cx="275" cy="2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5" name="Equation" r:id="rId6" imgW="215806" imgH="228501" progId="Equation.DSMT4">
                      <p:embed/>
                    </p:oleObj>
                  </mc:Choice>
                  <mc:Fallback>
                    <p:oleObj name="Equation" r:id="rId6" imgW="215806" imgH="228501" progId="Equation.DSMT4">
                      <p:embed/>
                      <p:pic>
                        <p:nvPicPr>
                          <p:cNvPr id="0" name="Picture 26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1" y="1734"/>
                            <a:ext cx="275" cy="2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24" name="Object 10"/>
              <p:cNvGraphicFramePr>
                <a:graphicFrameLocks noChangeAspect="1"/>
              </p:cNvGraphicFramePr>
              <p:nvPr/>
            </p:nvGraphicFramePr>
            <p:xfrm>
              <a:off x="5329" y="2235"/>
              <a:ext cx="145" cy="1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6" name="Equation" r:id="rId8" imgW="126835" imgH="139518" progId="Equation.DSMT4">
                      <p:embed/>
                    </p:oleObj>
                  </mc:Choice>
                  <mc:Fallback>
                    <p:oleObj name="Equation" r:id="rId8" imgW="126835" imgH="139518" progId="Equation.DSMT4">
                      <p:embed/>
                      <p:pic>
                        <p:nvPicPr>
                          <p:cNvPr id="0" name="Picture 2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9" y="2235"/>
                            <a:ext cx="145" cy="1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38" name="Freeform 11"/>
              <p:cNvSpPr>
                <a:spLocks/>
              </p:cNvSpPr>
              <p:nvPr/>
            </p:nvSpPr>
            <p:spPr bwMode="auto">
              <a:xfrm>
                <a:off x="3335" y="1096"/>
                <a:ext cx="1282" cy="2248"/>
              </a:xfrm>
              <a:custGeom>
                <a:avLst/>
                <a:gdLst>
                  <a:gd name="T0" fmla="*/ 1282 w 1282"/>
                  <a:gd name="T1" fmla="*/ 2248 h 2248"/>
                  <a:gd name="T2" fmla="*/ 1232 w 1282"/>
                  <a:gd name="T3" fmla="*/ 2032 h 2248"/>
                  <a:gd name="T4" fmla="*/ 1118 w 1282"/>
                  <a:gd name="T5" fmla="*/ 1793 h 2248"/>
                  <a:gd name="T6" fmla="*/ 1000 w 1282"/>
                  <a:gd name="T7" fmla="*/ 1624 h 2248"/>
                  <a:gd name="T8" fmla="*/ 818 w 1282"/>
                  <a:gd name="T9" fmla="*/ 1414 h 2248"/>
                  <a:gd name="T10" fmla="*/ 654 w 1282"/>
                  <a:gd name="T11" fmla="*/ 1217 h 2248"/>
                  <a:gd name="T12" fmla="*/ 408 w 1282"/>
                  <a:gd name="T13" fmla="*/ 912 h 2248"/>
                  <a:gd name="T14" fmla="*/ 264 w 1282"/>
                  <a:gd name="T15" fmla="*/ 720 h 2248"/>
                  <a:gd name="T16" fmla="*/ 128 w 1282"/>
                  <a:gd name="T17" fmla="*/ 496 h 2248"/>
                  <a:gd name="T18" fmla="*/ 40 w 1282"/>
                  <a:gd name="T19" fmla="*/ 224 h 2248"/>
                  <a:gd name="T20" fmla="*/ 0 w 1282"/>
                  <a:gd name="T21" fmla="*/ 0 h 22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82"/>
                  <a:gd name="T34" fmla="*/ 0 h 2248"/>
                  <a:gd name="T35" fmla="*/ 1282 w 1282"/>
                  <a:gd name="T36" fmla="*/ 2248 h 22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82" h="2248">
                    <a:moveTo>
                      <a:pt x="1282" y="2248"/>
                    </a:moveTo>
                    <a:cubicBezTo>
                      <a:pt x="1275" y="2212"/>
                      <a:pt x="1259" y="2108"/>
                      <a:pt x="1232" y="2032"/>
                    </a:cubicBezTo>
                    <a:cubicBezTo>
                      <a:pt x="1205" y="1956"/>
                      <a:pt x="1157" y="1861"/>
                      <a:pt x="1118" y="1793"/>
                    </a:cubicBezTo>
                    <a:cubicBezTo>
                      <a:pt x="1079" y="1725"/>
                      <a:pt x="1050" y="1687"/>
                      <a:pt x="1000" y="1624"/>
                    </a:cubicBezTo>
                    <a:cubicBezTo>
                      <a:pt x="950" y="1561"/>
                      <a:pt x="876" y="1482"/>
                      <a:pt x="818" y="1414"/>
                    </a:cubicBezTo>
                    <a:cubicBezTo>
                      <a:pt x="760" y="1346"/>
                      <a:pt x="722" y="1301"/>
                      <a:pt x="654" y="1217"/>
                    </a:cubicBezTo>
                    <a:cubicBezTo>
                      <a:pt x="586" y="1133"/>
                      <a:pt x="473" y="995"/>
                      <a:pt x="408" y="912"/>
                    </a:cubicBezTo>
                    <a:cubicBezTo>
                      <a:pt x="355" y="844"/>
                      <a:pt x="312" y="791"/>
                      <a:pt x="264" y="720"/>
                    </a:cubicBezTo>
                    <a:cubicBezTo>
                      <a:pt x="217" y="651"/>
                      <a:pt x="165" y="579"/>
                      <a:pt x="128" y="496"/>
                    </a:cubicBezTo>
                    <a:cubicBezTo>
                      <a:pt x="48" y="280"/>
                      <a:pt x="61" y="307"/>
                      <a:pt x="40" y="224"/>
                    </a:cubicBezTo>
                    <a:cubicBezTo>
                      <a:pt x="19" y="141"/>
                      <a:pt x="8" y="47"/>
                      <a:pt x="0" y="0"/>
                    </a:cubicBezTo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5" name="Object 12"/>
              <p:cNvGraphicFramePr>
                <a:graphicFrameLocks noChangeAspect="1"/>
              </p:cNvGraphicFramePr>
              <p:nvPr/>
            </p:nvGraphicFramePr>
            <p:xfrm>
              <a:off x="3007" y="2334"/>
              <a:ext cx="282" cy="39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7" name="Equation" r:id="rId10" imgW="279279" imgH="393529" progId="Equation.DSMT4">
                      <p:embed/>
                    </p:oleObj>
                  </mc:Choice>
                  <mc:Fallback>
                    <p:oleObj name="Equation" r:id="rId10" imgW="279279" imgH="393529" progId="Equation.DSMT4">
                      <p:embed/>
                      <p:pic>
                        <p:nvPicPr>
                          <p:cNvPr id="0" name="Picture 26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07" y="2334"/>
                            <a:ext cx="282" cy="39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39" name="Line 13"/>
              <p:cNvSpPr>
                <a:spLocks noChangeShapeType="1"/>
              </p:cNvSpPr>
              <p:nvPr/>
            </p:nvSpPr>
            <p:spPr bwMode="auto">
              <a:xfrm flipH="1">
                <a:off x="3284" y="2219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0" name="Line 14"/>
              <p:cNvSpPr>
                <a:spLocks noChangeShapeType="1"/>
              </p:cNvSpPr>
              <p:nvPr/>
            </p:nvSpPr>
            <p:spPr bwMode="auto">
              <a:xfrm flipH="1">
                <a:off x="4680" y="2230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6" name="Object 15"/>
              <p:cNvGraphicFramePr>
                <a:graphicFrameLocks noChangeAspect="1"/>
              </p:cNvGraphicFramePr>
              <p:nvPr/>
            </p:nvGraphicFramePr>
            <p:xfrm>
              <a:off x="4737" y="2269"/>
              <a:ext cx="158" cy="3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8" name="Equation" r:id="rId12" imgW="164957" imgH="393359" progId="Equation.DSMT4">
                      <p:embed/>
                    </p:oleObj>
                  </mc:Choice>
                  <mc:Fallback>
                    <p:oleObj name="Equation" r:id="rId12" imgW="164957" imgH="393359" progId="Equation.DSMT4">
                      <p:embed/>
                      <p:pic>
                        <p:nvPicPr>
                          <p:cNvPr id="0" name="Picture 27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7" y="2269"/>
                            <a:ext cx="158" cy="37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42" name="Line 17"/>
              <p:cNvSpPr>
                <a:spLocks noChangeShapeType="1"/>
              </p:cNvSpPr>
              <p:nvPr/>
            </p:nvSpPr>
            <p:spPr bwMode="auto">
              <a:xfrm>
                <a:off x="3285" y="1113"/>
                <a:ext cx="2" cy="1196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3" name="Line 18"/>
              <p:cNvSpPr>
                <a:spLocks noChangeShapeType="1"/>
              </p:cNvSpPr>
              <p:nvPr/>
            </p:nvSpPr>
            <p:spPr bwMode="auto">
              <a:xfrm>
                <a:off x="4673" y="2299"/>
                <a:ext cx="1" cy="1127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4" name="Line 19"/>
              <p:cNvSpPr>
                <a:spLocks noChangeShapeType="1"/>
              </p:cNvSpPr>
              <p:nvPr/>
            </p:nvSpPr>
            <p:spPr bwMode="auto">
              <a:xfrm flipH="1" flipV="1">
                <a:off x="3274" y="2298"/>
                <a:ext cx="1399" cy="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7" name="Object 24"/>
              <p:cNvGraphicFramePr>
                <a:graphicFrameLocks noChangeAspect="1"/>
              </p:cNvGraphicFramePr>
              <p:nvPr/>
            </p:nvGraphicFramePr>
            <p:xfrm>
              <a:off x="4722" y="2783"/>
              <a:ext cx="308" cy="2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19" name="Equation" r:id="rId14" imgW="241300" imgH="228600" progId="Equation.DSMT4">
                      <p:embed/>
                    </p:oleObj>
                  </mc:Choice>
                  <mc:Fallback>
                    <p:oleObj name="Equation" r:id="rId14" imgW="241300" imgH="228600" progId="Equation.DSMT4">
                      <p:embed/>
                      <p:pic>
                        <p:nvPicPr>
                          <p:cNvPr id="0" name="Picture 27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22" y="2783"/>
                            <a:ext cx="308" cy="2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28" name="Object 25"/>
              <p:cNvGraphicFramePr>
                <a:graphicFrameLocks noChangeAspect="1"/>
              </p:cNvGraphicFramePr>
              <p:nvPr/>
            </p:nvGraphicFramePr>
            <p:xfrm>
              <a:off x="4333" y="2005"/>
              <a:ext cx="194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20" name="Equation" r:id="rId16" imgW="152202" imgH="177569" progId="Equation.DSMT4">
                      <p:embed/>
                    </p:oleObj>
                  </mc:Choice>
                  <mc:Fallback>
                    <p:oleObj name="Equation" r:id="rId16" imgW="152202" imgH="177569" progId="Equation.DSMT4">
                      <p:embed/>
                      <p:pic>
                        <p:nvPicPr>
                          <p:cNvPr id="0" name="Picture 27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33" y="2005"/>
                            <a:ext cx="194" cy="22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29" name="Object 38"/>
              <p:cNvGraphicFramePr>
                <a:graphicFrameLocks noChangeAspect="1"/>
              </p:cNvGraphicFramePr>
              <p:nvPr/>
            </p:nvGraphicFramePr>
            <p:xfrm>
              <a:off x="3909" y="1195"/>
              <a:ext cx="157" cy="18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8921" name="Equation" r:id="rId18" imgW="139579" imgH="164957" progId="Equation.DSMT4">
                      <p:embed/>
                    </p:oleObj>
                  </mc:Choice>
                  <mc:Fallback>
                    <p:oleObj name="Equation" r:id="rId18" imgW="139579" imgH="164957" progId="Equation.DSMT4">
                      <p:embed/>
                      <p:pic>
                        <p:nvPicPr>
                          <p:cNvPr id="0" name="Picture 27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09" y="1195"/>
                            <a:ext cx="157" cy="18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749" name="Oval 45"/>
              <p:cNvSpPr>
                <a:spLocks noChangeArrowheads="1"/>
              </p:cNvSpPr>
              <p:nvPr/>
            </p:nvSpPr>
            <p:spPr bwMode="auto">
              <a:xfrm>
                <a:off x="3946" y="2253"/>
                <a:ext cx="86" cy="8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 bwMode="auto">
            <a:xfrm>
              <a:off x="6919420" y="3643958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5447708" y="3646230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7416764" y="4244454"/>
              <a:ext cx="0" cy="2183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215720" y="2595349"/>
              <a:ext cx="0" cy="2183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6745184" y="4168239"/>
              <a:ext cx="151488" cy="2035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383098" y="821516"/>
            <a:ext cx="220605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Path deformation:</a:t>
            </a:r>
          </a:p>
        </p:txBody>
      </p:sp>
      <p:sp>
        <p:nvSpPr>
          <p:cNvPr id="2061" name="Text Box 24"/>
          <p:cNvSpPr txBox="1">
            <a:spLocks noChangeArrowheads="1"/>
          </p:cNvSpPr>
          <p:nvPr/>
        </p:nvSpPr>
        <p:spPr bwMode="auto">
          <a:xfrm>
            <a:off x="558800" y="1301063"/>
            <a:ext cx="8040688" cy="1465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If the path does not go through a saddle point, we assume that it can be deformed to do so. </a:t>
            </a:r>
          </a:p>
          <a:p>
            <a:endParaRPr lang="en-US" b="0" dirty="0">
              <a:solidFill>
                <a:schemeClr val="bg1"/>
              </a:solidFill>
            </a:endParaRPr>
          </a:p>
          <a:p>
            <a:r>
              <a:rPr lang="en-US" b="0" dirty="0">
                <a:solidFill>
                  <a:schemeClr val="bg1"/>
                </a:solidFill>
              </a:rPr>
              <a:t>If any singularities are encountered during the path deformation, they must be accounted for (e.g., residue of captured poles). </a:t>
            </a:r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/>
        </p:nvGraphicFramePr>
        <p:xfrm>
          <a:off x="5631161" y="3186998"/>
          <a:ext cx="191928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939392" imgH="406224" progId="Equation.DSMT4">
                  <p:embed/>
                </p:oleObj>
              </mc:Choice>
              <mc:Fallback>
                <p:oleObj name="Equation" r:id="rId4" imgW="939392" imgH="406224" progId="Equation.DSMT4">
                  <p:embed/>
                  <p:pic>
                    <p:nvPicPr>
                      <p:cNvPr id="0" name="Picture 2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161" y="3186998"/>
                        <a:ext cx="1919288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68633"/>
              </p:ext>
            </p:extLst>
          </p:nvPr>
        </p:nvGraphicFramePr>
        <p:xfrm>
          <a:off x="5837238" y="4632325"/>
          <a:ext cx="25844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854000" imgH="406080" progId="Equation.DSMT4">
                  <p:embed/>
                </p:oleObj>
              </mc:Choice>
              <mc:Fallback>
                <p:oleObj name="Equation" r:id="rId6" imgW="1854000" imgH="406080" progId="Equation.DSMT4">
                  <p:embed/>
                  <p:pic>
                    <p:nvPicPr>
                      <p:cNvPr id="0" name="Picture 3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4632325"/>
                        <a:ext cx="2584450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85775" y="3165454"/>
            <a:ext cx="6569078" cy="3454422"/>
            <a:chOff x="485775" y="3165454"/>
            <a:chExt cx="6569078" cy="3454422"/>
          </a:xfrm>
        </p:grpSpPr>
        <p:sp>
          <p:nvSpPr>
            <p:cNvPr id="2063" name="Line 6"/>
            <p:cNvSpPr>
              <a:spLocks noChangeShapeType="1"/>
            </p:cNvSpPr>
            <p:nvPr/>
          </p:nvSpPr>
          <p:spPr bwMode="auto">
            <a:xfrm>
              <a:off x="485775" y="5688013"/>
              <a:ext cx="611346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4" name="Line 7"/>
            <p:cNvSpPr>
              <a:spLocks noChangeShapeType="1"/>
            </p:cNvSpPr>
            <p:nvPr/>
          </p:nvSpPr>
          <p:spPr bwMode="auto">
            <a:xfrm flipV="1">
              <a:off x="2441576" y="3644900"/>
              <a:ext cx="0" cy="29019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5" name="Freeform 8"/>
            <p:cNvSpPr>
              <a:spLocks/>
            </p:cNvSpPr>
            <p:nvPr/>
          </p:nvSpPr>
          <p:spPr bwMode="auto">
            <a:xfrm>
              <a:off x="1689802" y="4052888"/>
              <a:ext cx="2867026" cy="2566988"/>
            </a:xfrm>
            <a:custGeom>
              <a:avLst/>
              <a:gdLst>
                <a:gd name="T0" fmla="*/ 0 w 1806"/>
                <a:gd name="T1" fmla="*/ 0 h 1617"/>
                <a:gd name="T2" fmla="*/ 803 w 1806"/>
                <a:gd name="T3" fmla="*/ 476 h 1617"/>
                <a:gd name="T4" fmla="*/ 1351 w 1806"/>
                <a:gd name="T5" fmla="*/ 1315 h 1617"/>
                <a:gd name="T6" fmla="*/ 1806 w 1806"/>
                <a:gd name="T7" fmla="*/ 1617 h 16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6"/>
                <a:gd name="T13" fmla="*/ 0 h 1617"/>
                <a:gd name="T14" fmla="*/ 1806 w 1806"/>
                <a:gd name="T15" fmla="*/ 1617 h 16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6" h="1617">
                  <a:moveTo>
                    <a:pt x="0" y="0"/>
                  </a:moveTo>
                  <a:cubicBezTo>
                    <a:pt x="134" y="78"/>
                    <a:pt x="578" y="257"/>
                    <a:pt x="803" y="476"/>
                  </a:cubicBezTo>
                  <a:cubicBezTo>
                    <a:pt x="1028" y="695"/>
                    <a:pt x="1184" y="1125"/>
                    <a:pt x="1351" y="1315"/>
                  </a:cubicBezTo>
                  <a:cubicBezTo>
                    <a:pt x="1518" y="1505"/>
                    <a:pt x="1711" y="1554"/>
                    <a:pt x="1806" y="1617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6" name="Freeform 11"/>
            <p:cNvSpPr>
              <a:spLocks/>
            </p:cNvSpPr>
            <p:nvPr/>
          </p:nvSpPr>
          <p:spPr bwMode="auto">
            <a:xfrm>
              <a:off x="2461593" y="3165454"/>
              <a:ext cx="2867026" cy="2566988"/>
            </a:xfrm>
            <a:custGeom>
              <a:avLst/>
              <a:gdLst>
                <a:gd name="T0" fmla="*/ 0 w 1806"/>
                <a:gd name="T1" fmla="*/ 0 h 1617"/>
                <a:gd name="T2" fmla="*/ 803 w 1806"/>
                <a:gd name="T3" fmla="*/ 476 h 1617"/>
                <a:gd name="T4" fmla="*/ 1351 w 1806"/>
                <a:gd name="T5" fmla="*/ 1315 h 1617"/>
                <a:gd name="T6" fmla="*/ 1806 w 1806"/>
                <a:gd name="T7" fmla="*/ 1617 h 16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6"/>
                <a:gd name="T13" fmla="*/ 0 h 1617"/>
                <a:gd name="T14" fmla="*/ 1806 w 1806"/>
                <a:gd name="T15" fmla="*/ 1617 h 16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6" h="1617">
                  <a:moveTo>
                    <a:pt x="0" y="0"/>
                  </a:moveTo>
                  <a:cubicBezTo>
                    <a:pt x="134" y="78"/>
                    <a:pt x="578" y="257"/>
                    <a:pt x="803" y="476"/>
                  </a:cubicBezTo>
                  <a:cubicBezTo>
                    <a:pt x="1028" y="695"/>
                    <a:pt x="1184" y="1125"/>
                    <a:pt x="1351" y="1315"/>
                  </a:cubicBezTo>
                  <a:cubicBezTo>
                    <a:pt x="1518" y="1505"/>
                    <a:pt x="1711" y="1554"/>
                    <a:pt x="1806" y="1617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Line 12"/>
            <p:cNvSpPr>
              <a:spLocks noChangeShapeType="1"/>
            </p:cNvSpPr>
            <p:nvPr/>
          </p:nvSpPr>
          <p:spPr bwMode="auto">
            <a:xfrm>
              <a:off x="4049485" y="6329548"/>
              <a:ext cx="261257" cy="1781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8" name="Oval 13"/>
            <p:cNvSpPr>
              <a:spLocks noChangeArrowheads="1"/>
            </p:cNvSpPr>
            <p:nvPr/>
          </p:nvSpPr>
          <p:spPr bwMode="auto">
            <a:xfrm>
              <a:off x="3913286" y="4158343"/>
              <a:ext cx="157972" cy="16442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AutoShape 14"/>
            <p:cNvSpPr>
              <a:spLocks noChangeArrowheads="1"/>
            </p:cNvSpPr>
            <p:nvPr/>
          </p:nvSpPr>
          <p:spPr bwMode="auto">
            <a:xfrm rot="19441591">
              <a:off x="3322639" y="4492625"/>
              <a:ext cx="441325" cy="303213"/>
            </a:xfrm>
            <a:prstGeom prst="rightArrow">
              <a:avLst>
                <a:gd name="adj1" fmla="val 50000"/>
                <a:gd name="adj2" fmla="val 36387"/>
              </a:avLst>
            </a:prstGeom>
            <a:solidFill>
              <a:srgbClr val="CCFFFF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15"/>
            <p:cNvGraphicFramePr>
              <a:graphicFrameLocks noChangeAspect="1"/>
            </p:cNvGraphicFramePr>
            <p:nvPr/>
          </p:nvGraphicFramePr>
          <p:xfrm>
            <a:off x="3182939" y="6040438"/>
            <a:ext cx="269875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8" imgW="152202" imgH="177569" progId="Equation.DSMT4">
                    <p:embed/>
                  </p:oleObj>
                </mc:Choice>
                <mc:Fallback>
                  <p:oleObj name="Equation" r:id="rId8" imgW="152202" imgH="177569" progId="Equation.DSMT4">
                    <p:embed/>
                    <p:pic>
                      <p:nvPicPr>
                        <p:cNvPr id="0" name="Picture 3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2939" y="6040438"/>
                          <a:ext cx="269875" cy="433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3" name="Object 16"/>
            <p:cNvGraphicFramePr>
              <a:graphicFrameLocks noChangeAspect="1"/>
            </p:cNvGraphicFramePr>
            <p:nvPr/>
          </p:nvGraphicFramePr>
          <p:xfrm>
            <a:off x="3518808" y="3268849"/>
            <a:ext cx="431800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10" imgW="190335" imgH="177646" progId="Equation.DSMT4">
                    <p:embed/>
                  </p:oleObj>
                </mc:Choice>
                <mc:Fallback>
                  <p:oleObj name="Equation" r:id="rId10" imgW="190335" imgH="177646" progId="Equation.DSMT4">
                    <p:embed/>
                    <p:pic>
                      <p:nvPicPr>
                        <p:cNvPr id="0" name="Picture 3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8808" y="3268849"/>
                          <a:ext cx="431800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17"/>
            <p:cNvGraphicFramePr>
              <a:graphicFrameLocks noChangeAspect="1"/>
            </p:cNvGraphicFramePr>
            <p:nvPr/>
          </p:nvGraphicFramePr>
          <p:xfrm>
            <a:off x="6781803" y="5557838"/>
            <a:ext cx="27305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3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3" y="5557838"/>
                          <a:ext cx="273050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18"/>
            <p:cNvGraphicFramePr>
              <a:graphicFrameLocks noChangeAspect="1"/>
            </p:cNvGraphicFramePr>
            <p:nvPr/>
          </p:nvGraphicFramePr>
          <p:xfrm>
            <a:off x="2339913" y="3271775"/>
            <a:ext cx="249238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3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913" y="3271775"/>
                          <a:ext cx="249238" cy="293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19"/>
            <p:cNvGraphicFramePr>
              <a:graphicFrameLocks noChangeAspect="1"/>
            </p:cNvGraphicFramePr>
            <p:nvPr/>
          </p:nvGraphicFramePr>
          <p:xfrm>
            <a:off x="4122739" y="3979863"/>
            <a:ext cx="334963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3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2739" y="3979863"/>
                          <a:ext cx="334963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1" name="Text Box 25"/>
            <p:cNvSpPr txBox="1">
              <a:spLocks noChangeArrowheads="1"/>
            </p:cNvSpPr>
            <p:nvPr/>
          </p:nvSpPr>
          <p:spPr bwMode="auto">
            <a:xfrm>
              <a:off x="3851277" y="4989575"/>
              <a:ext cx="336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2072" name="Oval 26"/>
            <p:cNvSpPr>
              <a:spLocks noChangeArrowheads="1"/>
            </p:cNvSpPr>
            <p:nvPr/>
          </p:nvSpPr>
          <p:spPr bwMode="auto">
            <a:xfrm>
              <a:off x="3765551" y="4954588"/>
              <a:ext cx="476250" cy="476250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7" name="Object 28"/>
            <p:cNvGraphicFramePr>
              <a:graphicFrameLocks noChangeAspect="1"/>
            </p:cNvGraphicFramePr>
            <p:nvPr/>
          </p:nvGraphicFramePr>
          <p:xfrm>
            <a:off x="4238627" y="5254625"/>
            <a:ext cx="361950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Equation" r:id="rId18" imgW="203112" imgH="241195" progId="Equation.DSMT4">
                    <p:embed/>
                  </p:oleObj>
                </mc:Choice>
                <mc:Fallback>
                  <p:oleObj name="Equation" r:id="rId18" imgW="203112" imgH="241195" progId="Equation.DSMT4">
                    <p:embed/>
                    <p:pic>
                      <p:nvPicPr>
                        <p:cNvPr id="0" name="Picture 3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38627" y="5254625"/>
                          <a:ext cx="361950" cy="430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32"/>
            <p:cNvGraphicFramePr>
              <a:graphicFrameLocks noChangeAspect="1"/>
            </p:cNvGraphicFramePr>
            <p:nvPr/>
          </p:nvGraphicFramePr>
          <p:xfrm>
            <a:off x="3348039" y="4818063"/>
            <a:ext cx="36036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Equation" r:id="rId20" imgW="177646" imgH="241091" progId="Equation.DSMT4">
                    <p:embed/>
                  </p:oleObj>
                </mc:Choice>
                <mc:Fallback>
                  <p:oleObj name="Equation" r:id="rId20" imgW="177646" imgH="241091" progId="Equation.DSMT4">
                    <p:embed/>
                    <p:pic>
                      <p:nvPicPr>
                        <p:cNvPr id="0" name="Picture 3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8039" y="4818063"/>
                          <a:ext cx="360363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4771901" y="5413169"/>
              <a:ext cx="261257" cy="1781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800105" y="5296394"/>
              <a:ext cx="95002" cy="1068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Text Box 2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1563688" y="2525713"/>
            <a:ext cx="5934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solidFill>
                  <a:schemeClr val="bg1"/>
                </a:solidFill>
              </a:rPr>
              <a:t>(If we ignore the contributions of the vertical paths.)</a:t>
            </a:r>
          </a:p>
        </p:txBody>
      </p:sp>
      <p:graphicFrame>
        <p:nvGraphicFramePr>
          <p:cNvPr id="31746" name="Object 39"/>
          <p:cNvGraphicFramePr>
            <a:graphicFrameLocks noChangeAspect="1"/>
          </p:cNvGraphicFramePr>
          <p:nvPr/>
        </p:nvGraphicFramePr>
        <p:xfrm>
          <a:off x="2895600" y="3460750"/>
          <a:ext cx="377825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Equation" r:id="rId4" imgW="1930400" imgH="965200" progId="Equation.DSMT4">
                  <p:embed/>
                </p:oleObj>
              </mc:Choice>
              <mc:Fallback>
                <p:oleObj name="Equation" r:id="rId4" imgW="1930400" imgH="9652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60750"/>
                        <a:ext cx="3778250" cy="188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40"/>
          <p:cNvGraphicFramePr>
            <a:graphicFrameLocks noChangeAspect="1"/>
          </p:cNvGraphicFramePr>
          <p:nvPr/>
        </p:nvGraphicFramePr>
        <p:xfrm>
          <a:off x="2760663" y="5634038"/>
          <a:ext cx="33591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6" imgW="1803400" imgH="533400" progId="Equation.DSMT4">
                  <p:embed/>
                </p:oleObj>
              </mc:Choice>
              <mc:Fallback>
                <p:oleObj name="Equation" r:id="rId6" imgW="1803400" imgH="5334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5634038"/>
                        <a:ext cx="335915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Text Box 43"/>
          <p:cNvSpPr txBox="1">
            <a:spLocks noChangeArrowheads="1"/>
          </p:cNvSpPr>
          <p:nvPr/>
        </p:nvSpPr>
        <p:spPr bwMode="auto">
          <a:xfrm>
            <a:off x="2002745" y="5525180"/>
            <a:ext cx="465137" cy="40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1748" name="Object 45"/>
          <p:cNvGraphicFramePr>
            <a:graphicFrameLocks noChangeAspect="1"/>
          </p:cNvGraphicFramePr>
          <p:nvPr/>
        </p:nvGraphicFramePr>
        <p:xfrm>
          <a:off x="1930400" y="1206500"/>
          <a:ext cx="48641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8" imgW="2413000" imgH="508000" progId="Equation.DSMT4">
                  <p:embed/>
                </p:oleObj>
              </mc:Choice>
              <mc:Fallback>
                <p:oleObj name="Equation" r:id="rId8" imgW="2413000" imgH="5080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1206500"/>
                        <a:ext cx="4864100" cy="1016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46"/>
          <p:cNvSpPr txBox="1">
            <a:spLocks noChangeArrowheads="1"/>
          </p:cNvSpPr>
          <p:nvPr/>
        </p:nvSpPr>
        <p:spPr bwMode="auto">
          <a:xfrm>
            <a:off x="1699282" y="3201995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7824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08579" y="1541463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 we have</a:t>
            </a:r>
          </a:p>
        </p:txBody>
      </p:sp>
      <p:graphicFrame>
        <p:nvGraphicFramePr>
          <p:cNvPr id="32770" name="Object 7"/>
          <p:cNvGraphicFramePr>
            <a:graphicFrameLocks noChangeAspect="1"/>
          </p:cNvGraphicFramePr>
          <p:nvPr/>
        </p:nvGraphicFramePr>
        <p:xfrm>
          <a:off x="2312988" y="2240642"/>
          <a:ext cx="3670300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2" name="Equation" r:id="rId4" imgW="1739900" imgH="482600" progId="Equation.DSMT4">
                  <p:embed/>
                </p:oleObj>
              </mc:Choice>
              <mc:Fallback>
                <p:oleObj name="Equation" r:id="rId4" imgW="1739900" imgH="4826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2240642"/>
                        <a:ext cx="3670300" cy="1017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379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629094"/>
              </p:ext>
            </p:extLst>
          </p:nvPr>
        </p:nvGraphicFramePr>
        <p:xfrm>
          <a:off x="2800350" y="4464050"/>
          <a:ext cx="3184525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6" name="Equation" r:id="rId4" imgW="1307880" imgH="469800" progId="Equation.DSMT4">
                  <p:embed/>
                </p:oleObj>
              </mc:Choice>
              <mc:Fallback>
                <p:oleObj name="Equation" r:id="rId4" imgW="1307880" imgH="469800" progId="Equation.DSMT4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4464050"/>
                        <a:ext cx="3184525" cy="1128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40"/>
          <p:cNvGraphicFramePr>
            <a:graphicFrameLocks noChangeAspect="1"/>
          </p:cNvGraphicFramePr>
          <p:nvPr/>
        </p:nvGraphicFramePr>
        <p:xfrm>
          <a:off x="3846987" y="5768377"/>
          <a:ext cx="1518681" cy="798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7" name="Equation" r:id="rId6" imgW="748975" imgH="393529" progId="Equation.DSMT4">
                  <p:embed/>
                </p:oleObj>
              </mc:Choice>
              <mc:Fallback>
                <p:oleObj name="Equation" r:id="rId6" imgW="748975" imgH="393529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987" y="5768377"/>
                        <a:ext cx="1518681" cy="798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8" name="Text Box 45"/>
          <p:cNvSpPr txBox="1">
            <a:spLocks noChangeArrowheads="1"/>
          </p:cNvSpPr>
          <p:nvPr/>
        </p:nvSpPr>
        <p:spPr bwMode="auto">
          <a:xfrm>
            <a:off x="1632550" y="969906"/>
            <a:ext cx="537518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Examine the path </a:t>
            </a:r>
            <a:r>
              <a:rPr lang="en-US" sz="2400" b="0" i="1" dirty="0">
                <a:solidFill>
                  <a:schemeClr val="hlink"/>
                </a:solidFill>
                <a:latin typeface="Times New Roman" pitchFamily="18" charset="0"/>
              </a:rPr>
              <a:t>C</a:t>
            </a:r>
            <a:r>
              <a:rPr lang="en-US" sz="2000" b="0" i="1" baseline="-25000" dirty="0">
                <a:solidFill>
                  <a:schemeClr val="hlink"/>
                </a:solidFill>
                <a:latin typeface="+mn-lt"/>
              </a:rPr>
              <a:t>v</a:t>
            </a:r>
            <a:r>
              <a:rPr lang="en-US" sz="2000" b="0" baseline="-25000" dirty="0">
                <a:solidFill>
                  <a:schemeClr val="hlink"/>
                </a:solidFill>
                <a:latin typeface="+mn-lt"/>
              </a:rPr>
              <a:t>1</a:t>
            </a:r>
            <a:r>
              <a:rPr lang="en-US" sz="2000" b="0" dirty="0">
                <a:solidFill>
                  <a:schemeClr val="hlink"/>
                </a:solidFill>
              </a:rPr>
              <a:t> (the path </a:t>
            </a:r>
            <a:r>
              <a:rPr lang="en-US" sz="2400" b="0" i="1" dirty="0">
                <a:solidFill>
                  <a:schemeClr val="hlink"/>
                </a:solidFill>
                <a:latin typeface="Times New Roman" pitchFamily="18" charset="0"/>
              </a:rPr>
              <a:t>C</a:t>
            </a:r>
            <a:r>
              <a:rPr lang="en-US" sz="2000" b="0" i="1" baseline="-25000" dirty="0">
                <a:solidFill>
                  <a:schemeClr val="hlink"/>
                </a:solidFill>
                <a:latin typeface="+mn-lt"/>
              </a:rPr>
              <a:t>v</a:t>
            </a:r>
            <a:r>
              <a:rPr lang="en-US" sz="2000" b="0" baseline="-25000" dirty="0">
                <a:solidFill>
                  <a:schemeClr val="hlink"/>
                </a:solidFill>
                <a:latin typeface="+mn-lt"/>
              </a:rPr>
              <a:t>2</a:t>
            </a:r>
            <a:r>
              <a:rPr lang="en-US" sz="2000" b="0" dirty="0">
                <a:solidFill>
                  <a:schemeClr val="hlink"/>
                </a:solidFill>
              </a:rPr>
              <a:t> is similar).</a:t>
            </a:r>
          </a:p>
        </p:txBody>
      </p:sp>
      <p:sp>
        <p:nvSpPr>
          <p:cNvPr id="33809" name="Text Box 46"/>
          <p:cNvSpPr txBox="1">
            <a:spLocks noChangeArrowheads="1"/>
          </p:cNvSpPr>
          <p:nvPr/>
        </p:nvSpPr>
        <p:spPr bwMode="auto">
          <a:xfrm>
            <a:off x="3164054" y="5958940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Let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178050" y="1676400"/>
            <a:ext cx="4819787" cy="2592388"/>
            <a:chOff x="2178050" y="1676400"/>
            <a:chExt cx="4819787" cy="2592388"/>
          </a:xfrm>
        </p:grpSpPr>
        <p:sp>
          <p:nvSpPr>
            <p:cNvPr id="33802" name="Line 19"/>
            <p:cNvSpPr>
              <a:spLocks noChangeShapeType="1"/>
            </p:cNvSpPr>
            <p:nvPr/>
          </p:nvSpPr>
          <p:spPr bwMode="auto">
            <a:xfrm flipV="1">
              <a:off x="2251075" y="3405188"/>
              <a:ext cx="4297363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3" name="Line 20"/>
            <p:cNvSpPr>
              <a:spLocks noChangeShapeType="1"/>
            </p:cNvSpPr>
            <p:nvPr/>
          </p:nvSpPr>
          <p:spPr bwMode="auto">
            <a:xfrm flipV="1">
              <a:off x="4116388" y="2047875"/>
              <a:ext cx="0" cy="22209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794" name="Object 21"/>
            <p:cNvGraphicFramePr>
              <a:graphicFrameLocks noChangeAspect="1"/>
            </p:cNvGraphicFramePr>
            <p:nvPr/>
          </p:nvGraphicFramePr>
          <p:xfrm>
            <a:off x="4011386" y="1676400"/>
            <a:ext cx="237216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8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1386" y="1676400"/>
                          <a:ext cx="237216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5" name="Object 22"/>
            <p:cNvGraphicFramePr>
              <a:graphicFrameLocks noChangeAspect="1"/>
            </p:cNvGraphicFramePr>
            <p:nvPr/>
          </p:nvGraphicFramePr>
          <p:xfrm>
            <a:off x="2178050" y="2551113"/>
            <a:ext cx="436563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89" name="Equation" r:id="rId10" imgW="215806" imgH="228501" progId="Equation.DSMT4">
                    <p:embed/>
                  </p:oleObj>
                </mc:Choice>
                <mc:Fallback>
                  <p:oleObj name="Equation" r:id="rId10" imgW="215806" imgH="228501" progId="Equation.DSMT4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8050" y="2551113"/>
                          <a:ext cx="436563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6" name="Object 23"/>
            <p:cNvGraphicFramePr>
              <a:graphicFrameLocks noChangeAspect="1"/>
            </p:cNvGraphicFramePr>
            <p:nvPr/>
          </p:nvGraphicFramePr>
          <p:xfrm>
            <a:off x="6761616" y="3309256"/>
            <a:ext cx="236221" cy="260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0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1616" y="3309256"/>
                          <a:ext cx="236221" cy="260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7" name="Object 25"/>
            <p:cNvGraphicFramePr>
              <a:graphicFrameLocks noChangeAspect="1"/>
            </p:cNvGraphicFramePr>
            <p:nvPr/>
          </p:nvGraphicFramePr>
          <p:xfrm>
            <a:off x="2520950" y="3368675"/>
            <a:ext cx="447675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1" name="Equation" r:id="rId14" imgW="279279" imgH="393529" progId="Equation.DSMT4">
                    <p:embed/>
                  </p:oleObj>
                </mc:Choice>
                <mc:Fallback>
                  <p:oleObj name="Equation" r:id="rId14" imgW="279279" imgH="393529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0950" y="3368675"/>
                          <a:ext cx="447675" cy="631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04" name="Line 26"/>
            <p:cNvSpPr>
              <a:spLocks noChangeShapeType="1"/>
            </p:cNvSpPr>
            <p:nvPr/>
          </p:nvSpPr>
          <p:spPr bwMode="auto">
            <a:xfrm flipH="1">
              <a:off x="3014663" y="3281363"/>
              <a:ext cx="0" cy="2492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5" name="Line 27"/>
            <p:cNvSpPr>
              <a:spLocks noChangeShapeType="1"/>
            </p:cNvSpPr>
            <p:nvPr/>
          </p:nvSpPr>
          <p:spPr bwMode="auto">
            <a:xfrm flipH="1">
              <a:off x="5230813" y="3298825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798" name="Object 28"/>
            <p:cNvGraphicFramePr>
              <a:graphicFrameLocks noChangeAspect="1"/>
            </p:cNvGraphicFramePr>
            <p:nvPr/>
          </p:nvGraphicFramePr>
          <p:xfrm>
            <a:off x="5321300" y="3360738"/>
            <a:ext cx="250825" cy="598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992" name="Equation" r:id="rId16" imgW="164957" imgH="393359" progId="Equation.DSMT4">
                    <p:embed/>
                  </p:oleObj>
                </mc:Choice>
                <mc:Fallback>
                  <p:oleObj name="Equation" r:id="rId16" imgW="164957" imgH="393359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21300" y="3360738"/>
                          <a:ext cx="250825" cy="5984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06" name="Line 30"/>
            <p:cNvSpPr>
              <a:spLocks noChangeShapeType="1"/>
            </p:cNvSpPr>
            <p:nvPr/>
          </p:nvSpPr>
          <p:spPr bwMode="auto">
            <a:xfrm>
              <a:off x="3017838" y="2317750"/>
              <a:ext cx="1587" cy="110648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3016155" y="2743200"/>
              <a:ext cx="0" cy="2183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7062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4818" name="Object 16"/>
          <p:cNvGraphicFramePr>
            <a:graphicFrameLocks noChangeAspect="1"/>
          </p:cNvGraphicFramePr>
          <p:nvPr/>
        </p:nvGraphicFramePr>
        <p:xfrm>
          <a:off x="1303585" y="948259"/>
          <a:ext cx="6652883" cy="995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0" name="Equation" r:id="rId4" imgW="3048000" imgH="457200" progId="Equation.DSMT4">
                  <p:embed/>
                </p:oleObj>
              </mc:Choice>
              <mc:Fallback>
                <p:oleObj name="Equation" r:id="rId4" imgW="3048000" imgH="4572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585" y="948259"/>
                        <a:ext cx="6652883" cy="995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802056"/>
              </p:ext>
            </p:extLst>
          </p:nvPr>
        </p:nvGraphicFramePr>
        <p:xfrm>
          <a:off x="512763" y="4419600"/>
          <a:ext cx="419735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Equation" r:id="rId6" imgW="2463480" imgH="914400" progId="Equation.DSMT4">
                  <p:embed/>
                </p:oleObj>
              </mc:Choice>
              <mc:Fallback>
                <p:oleObj name="Equation" r:id="rId6" imgW="2463480" imgH="9144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4419600"/>
                        <a:ext cx="419735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31123"/>
              </p:ext>
            </p:extLst>
          </p:nvPr>
        </p:nvGraphicFramePr>
        <p:xfrm>
          <a:off x="5785859" y="5020170"/>
          <a:ext cx="1750965" cy="961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8" imgW="787400" imgH="431800" progId="Equation.DSMT4">
                  <p:embed/>
                </p:oleObj>
              </mc:Choice>
              <mc:Fallback>
                <p:oleObj name="Equation" r:id="rId8" imgW="787400" imgH="4318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5859" y="5020170"/>
                        <a:ext cx="1750965" cy="96153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590183"/>
              </p:ext>
            </p:extLst>
          </p:nvPr>
        </p:nvGraphicFramePr>
        <p:xfrm>
          <a:off x="2994783" y="2343975"/>
          <a:ext cx="30956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10" imgW="2032000" imgH="431800" progId="Equation.DSMT4">
                  <p:embed/>
                </p:oleObj>
              </mc:Choice>
              <mc:Fallback>
                <p:oleObj name="Equation" r:id="rId10" imgW="2032000" imgH="4318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783" y="2343975"/>
                        <a:ext cx="30956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Text Box 25"/>
          <p:cNvSpPr txBox="1">
            <a:spLocks noChangeArrowheads="1"/>
          </p:cNvSpPr>
          <p:nvPr/>
        </p:nvSpPr>
        <p:spPr bwMode="auto">
          <a:xfrm>
            <a:off x="2075997" y="2451327"/>
            <a:ext cx="7841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since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49687" y="4550228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 we have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9228" y="3766458"/>
            <a:ext cx="5367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Since </a:t>
            </a:r>
            <a:r>
              <a:rPr lang="en-US" sz="2000" b="0" dirty="0">
                <a:solidFill>
                  <a:schemeClr val="bg1"/>
                </a:solidFill>
                <a:sym typeface="Symbol"/>
              </a:rPr>
              <a:t> is becoming very large, we can write: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844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17543"/>
              </p:ext>
            </p:extLst>
          </p:nvPr>
        </p:nvGraphicFramePr>
        <p:xfrm>
          <a:off x="1933575" y="2185988"/>
          <a:ext cx="320675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4" name="Equation" r:id="rId4" imgW="1435100" imgH="431800" progId="Equation.DSMT4">
                  <p:embed/>
                </p:oleObj>
              </mc:Choice>
              <mc:Fallback>
                <p:oleObj name="Equation" r:id="rId4" imgW="1435100" imgH="431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2185988"/>
                        <a:ext cx="3206750" cy="9604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527629" y="1547813"/>
            <a:ext cx="10334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470466" y="3778398"/>
            <a:ext cx="822892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  <a:r>
              <a:rPr lang="en-US" sz="2000" b="0" i="1" dirty="0">
                <a:solidFill>
                  <a:schemeClr val="bg1"/>
                </a:solidFill>
              </a:rPr>
              <a:t>,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I</a:t>
            </a:r>
            <a:r>
              <a:rPr lang="en-US" sz="2000" b="0" i="1" baseline="-25000" dirty="0">
                <a:solidFill>
                  <a:schemeClr val="bg1"/>
                </a:solidFill>
                <a:latin typeface="+mn-lt"/>
              </a:rPr>
              <a:t>v</a:t>
            </a:r>
            <a:r>
              <a:rPr lang="en-US" sz="2000" b="0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2000" b="0" dirty="0">
                <a:solidFill>
                  <a:schemeClr val="bg1"/>
                </a:solidFill>
              </a:rPr>
              <a:t> is a much smaller term than what we obtain from the method of steepest descent, when </a:t>
            </a:r>
            <a:r>
              <a:rPr lang="en-US" sz="2000" b="0" dirty="0">
                <a:solidFill>
                  <a:schemeClr val="bg1"/>
                </a:solidFill>
                <a:sym typeface="Symbol"/>
              </a:rPr>
              <a:t> gets large, and we can ignore it.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844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526144" y="916441"/>
            <a:ext cx="52759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CC00FF"/>
                </a:solidFill>
              </a:rPr>
              <a:t>The Gamma (generalized factorial) function: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2235200" y="1424668"/>
          <a:ext cx="359727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8" name="Equation" r:id="rId4" imgW="1803400" imgH="482600" progId="Equation.DSMT4">
                  <p:embed/>
                </p:oleObj>
              </mc:Choice>
              <mc:Fallback>
                <p:oleObj name="Equation" r:id="rId4" imgW="1803400" imgH="482600" progId="Equation.DSMT4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1424668"/>
                        <a:ext cx="3597275" cy="9604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608832"/>
              </p:ext>
            </p:extLst>
          </p:nvPr>
        </p:nvGraphicFramePr>
        <p:xfrm>
          <a:off x="1199016" y="3899999"/>
          <a:ext cx="650875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Equation" r:id="rId6" imgW="3149600" imgH="482600" progId="Equation.DSMT4">
                  <p:embed/>
                </p:oleObj>
              </mc:Choice>
              <mc:Fallback>
                <p:oleObj name="Equation" r:id="rId6" imgW="3149600" imgH="482600" progId="Equation.DSMT4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016" y="3899999"/>
                        <a:ext cx="6508750" cy="99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4133439" y="5164825"/>
          <a:ext cx="892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8" imgW="431425" imgH="177646" progId="Equation.DSMT4">
                  <p:embed/>
                </p:oleObj>
              </mc:Choice>
              <mc:Fallback>
                <p:oleObj name="Equation" r:id="rId8" imgW="431425" imgH="177646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439" y="5164825"/>
                        <a:ext cx="8921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59638" y="514895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Let</a:t>
            </a:r>
          </a:p>
        </p:txBody>
      </p:sp>
      <p:graphicFrame>
        <p:nvGraphicFramePr>
          <p:cNvPr id="2099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00964"/>
              </p:ext>
            </p:extLst>
          </p:nvPr>
        </p:nvGraphicFramePr>
        <p:xfrm>
          <a:off x="877888" y="5667375"/>
          <a:ext cx="700246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Equation" r:id="rId10" imgW="3390900" imgH="469900" progId="Equation.DSMT4">
                  <p:embed/>
                </p:oleObj>
              </mc:Choice>
              <mc:Fallback>
                <p:oleObj name="Equation" r:id="rId10" imgW="3390900" imgH="46990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5667375"/>
                        <a:ext cx="7002462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739630"/>
              </p:ext>
            </p:extLst>
          </p:nvPr>
        </p:nvGraphicFramePr>
        <p:xfrm>
          <a:off x="634093" y="2846594"/>
          <a:ext cx="7766957" cy="529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Equation" r:id="rId12" imgW="3733800" imgH="254000" progId="Equation.DSMT4">
                  <p:embed/>
                </p:oleObj>
              </mc:Choice>
              <mc:Fallback>
                <p:oleObj name="Equation" r:id="rId12" imgW="3733800" imgH="254000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93" y="2846594"/>
                        <a:ext cx="7766957" cy="529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00462" y="4918557"/>
            <a:ext cx="26468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Note:</a:t>
            </a:r>
            <a:r>
              <a:rPr lang="en-US" sz="1400" b="0" dirty="0">
                <a:solidFill>
                  <a:srgbClr val="FF0000"/>
                </a:solidFill>
              </a:rPr>
              <a:t> There is no saddle point!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55AB10E-99EF-EDDA-B2EA-B479D2E83E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023658"/>
              </p:ext>
            </p:extLst>
          </p:nvPr>
        </p:nvGraphicFramePr>
        <p:xfrm>
          <a:off x="6578519" y="5204463"/>
          <a:ext cx="1301831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14" imgW="901440" imgH="253800" progId="Equation.DSMT4">
                  <p:embed/>
                </p:oleObj>
              </mc:Choice>
              <mc:Fallback>
                <p:oleObj name="Equation" r:id="rId14" imgW="901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578519" y="5204463"/>
                        <a:ext cx="1301831" cy="36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844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209927" name="Object 7"/>
          <p:cNvGraphicFramePr>
            <a:graphicFrameLocks noChangeAspect="1"/>
          </p:cNvGraphicFramePr>
          <p:nvPr/>
        </p:nvGraphicFramePr>
        <p:xfrm>
          <a:off x="1430038" y="976410"/>
          <a:ext cx="3935413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2" name="Equation" r:id="rId4" imgW="1905000" imgH="482600" progId="Equation.DSMT4">
                  <p:embed/>
                </p:oleObj>
              </mc:Choice>
              <mc:Fallback>
                <p:oleObj name="Equation" r:id="rId4" imgW="1905000" imgH="482600" progId="Equation.DSMT4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038" y="976410"/>
                        <a:ext cx="3935413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217284"/>
              </p:ext>
            </p:extLst>
          </p:nvPr>
        </p:nvGraphicFramePr>
        <p:xfrm>
          <a:off x="2232468" y="2498060"/>
          <a:ext cx="367347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3" name="Equation" r:id="rId6" imgW="1777229" imgH="482391" progId="Equation.DSMT4">
                  <p:embed/>
                </p:oleObj>
              </mc:Choice>
              <mc:Fallback>
                <p:oleObj name="Equation" r:id="rId6" imgW="1777229" imgH="482391" progId="Equation.DSMT4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468" y="2498060"/>
                        <a:ext cx="3673475" cy="99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587343" y="2126667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2109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832490"/>
              </p:ext>
            </p:extLst>
          </p:nvPr>
        </p:nvGraphicFramePr>
        <p:xfrm>
          <a:off x="635266" y="3891065"/>
          <a:ext cx="1459665" cy="45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8" imgW="812447" imgH="253890" progId="Equation.DSMT4">
                  <p:embed/>
                </p:oleObj>
              </mc:Choice>
              <mc:Fallback>
                <p:oleObj name="Equation" r:id="rId8" imgW="812447" imgH="253890" progId="Equation.DSMT4">
                  <p:embed/>
                  <p:pic>
                    <p:nvPicPr>
                      <p:cNvPr id="0" name="Picture 3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266" y="3891065"/>
                        <a:ext cx="1459665" cy="455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54847"/>
              </p:ext>
            </p:extLst>
          </p:nvPr>
        </p:nvGraphicFramePr>
        <p:xfrm>
          <a:off x="603291" y="4555093"/>
          <a:ext cx="1892874" cy="455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10" imgW="1054100" imgH="254000" progId="Equation.DSMT4">
                  <p:embed/>
                </p:oleObj>
              </mc:Choice>
              <mc:Fallback>
                <p:oleObj name="Equation" r:id="rId10" imgW="1054100" imgH="254000" progId="Equation.DSMT4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91" y="4555093"/>
                        <a:ext cx="1892874" cy="455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92550"/>
              </p:ext>
            </p:extLst>
          </p:nvPr>
        </p:nvGraphicFramePr>
        <p:xfrm>
          <a:off x="564057" y="5122920"/>
          <a:ext cx="1505194" cy="706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12" imgW="837836" imgH="393529" progId="Equation.DSMT4">
                  <p:embed/>
                </p:oleObj>
              </mc:Choice>
              <mc:Fallback>
                <p:oleObj name="Equation" r:id="rId12" imgW="837836" imgH="393529" progId="Equation.DSMT4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57" y="5122920"/>
                        <a:ext cx="1505194" cy="7063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554053"/>
              </p:ext>
            </p:extLst>
          </p:nvPr>
        </p:nvGraphicFramePr>
        <p:xfrm>
          <a:off x="6680187" y="3270552"/>
          <a:ext cx="635013" cy="380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tion" r:id="rId14" imgW="381000" imgH="228600" progId="Equation.DSMT4">
                  <p:embed/>
                </p:oleObj>
              </mc:Choice>
              <mc:Fallback>
                <p:oleObj name="Equation" r:id="rId14" imgW="381000" imgH="228600" progId="Equation.DSMT4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187" y="3270552"/>
                        <a:ext cx="635013" cy="3802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977766"/>
              </p:ext>
            </p:extLst>
          </p:nvPr>
        </p:nvGraphicFramePr>
        <p:xfrm>
          <a:off x="5905943" y="4424130"/>
          <a:ext cx="1963691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16" imgW="1206500" imgH="431800" progId="Equation.DSMT4">
                  <p:embed/>
                </p:oleObj>
              </mc:Choice>
              <mc:Fallback>
                <p:oleObj name="Equation" r:id="rId16" imgW="1206500" imgH="431800" progId="Equation.DSMT4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943" y="4424130"/>
                        <a:ext cx="1963691" cy="701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073537"/>
              </p:ext>
            </p:extLst>
          </p:nvPr>
        </p:nvGraphicFramePr>
        <p:xfrm>
          <a:off x="5497956" y="5230854"/>
          <a:ext cx="2151614" cy="462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18" imgW="1295400" imgH="279400" progId="Equation.DSMT4">
                  <p:embed/>
                </p:oleObj>
              </mc:Choice>
              <mc:Fallback>
                <p:oleObj name="Equation" r:id="rId18" imgW="1295400" imgH="279400" progId="Equation.DSMT4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956" y="5230854"/>
                        <a:ext cx="2151614" cy="462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921994"/>
              </p:ext>
            </p:extLst>
          </p:nvPr>
        </p:nvGraphicFramePr>
        <p:xfrm>
          <a:off x="4667250" y="5925004"/>
          <a:ext cx="3210746" cy="615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20" imgW="2044700" imgH="393700" progId="Equation.DSMT4">
                  <p:embed/>
                </p:oleObj>
              </mc:Choice>
              <mc:Fallback>
                <p:oleObj name="Equation" r:id="rId20" imgW="2044700" imgH="393700" progId="Equation.DSMT4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5925004"/>
                        <a:ext cx="3210746" cy="6154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581086"/>
              </p:ext>
            </p:extLst>
          </p:nvPr>
        </p:nvGraphicFramePr>
        <p:xfrm>
          <a:off x="6321414" y="3821085"/>
          <a:ext cx="1178031" cy="412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22" imgW="723586" imgH="253890" progId="Equation.DSMT4">
                  <p:embed/>
                </p:oleObj>
              </mc:Choice>
              <mc:Fallback>
                <p:oleObj name="Equation" r:id="rId22" imgW="723586" imgH="253890" progId="Equation.DSMT4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414" y="3821085"/>
                        <a:ext cx="1178031" cy="412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F10438B-8848-38FB-D74A-EA76D371A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004928"/>
              </p:ext>
            </p:extLst>
          </p:nvPr>
        </p:nvGraphicFramePr>
        <p:xfrm>
          <a:off x="564056" y="5938725"/>
          <a:ext cx="1448404" cy="670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24" imgW="850680" imgH="393480" progId="Equation.DSMT4">
                  <p:embed/>
                </p:oleObj>
              </mc:Choice>
              <mc:Fallback>
                <p:oleObj name="Equation" r:id="rId24" imgW="850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64056" y="5938725"/>
                        <a:ext cx="1448404" cy="6701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844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2099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054884"/>
              </p:ext>
            </p:extLst>
          </p:nvPr>
        </p:nvGraphicFramePr>
        <p:xfrm>
          <a:off x="1358900" y="2706688"/>
          <a:ext cx="43561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Equation" r:id="rId4" imgW="2108160" imgH="495000" progId="Equation.DSMT4">
                  <p:embed/>
                </p:oleObj>
              </mc:Choice>
              <mc:Fallback>
                <p:oleObj name="Equation" r:id="rId4" imgW="2108160" imgH="495000" progId="Equation.DSMT4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2706688"/>
                        <a:ext cx="43561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4034" y="2363981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11978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35667"/>
              </p:ext>
            </p:extLst>
          </p:nvPr>
        </p:nvGraphicFramePr>
        <p:xfrm>
          <a:off x="1200150" y="1236663"/>
          <a:ext cx="44894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6" imgW="2438280" imgH="507960" progId="Equation.DSMT4">
                  <p:embed/>
                </p:oleObj>
              </mc:Choice>
              <mc:Fallback>
                <p:oleObj name="Equation" r:id="rId6" imgW="2438280" imgH="507960" progId="Equation.DSMT4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236663"/>
                        <a:ext cx="448945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901" y="746957"/>
            <a:ext cx="21659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Recall the recipe:</a:t>
            </a:r>
          </a:p>
        </p:txBody>
      </p:sp>
      <p:graphicFrame>
        <p:nvGraphicFramePr>
          <p:cNvPr id="2119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810841"/>
              </p:ext>
            </p:extLst>
          </p:nvPr>
        </p:nvGraphicFramePr>
        <p:xfrm>
          <a:off x="754063" y="4568825"/>
          <a:ext cx="5334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8" imgW="1955520" imgH="253800" progId="Equation.DSMT4">
                  <p:embed/>
                </p:oleObj>
              </mc:Choice>
              <mc:Fallback>
                <p:oleObj name="Equation" r:id="rId8" imgW="1955520" imgH="253800" progId="Equation.DSMT4">
                  <p:embed/>
                  <p:pic>
                    <p:nvPicPr>
                      <p:cNvPr id="0" name="Picture 2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4568825"/>
                        <a:ext cx="5334000" cy="695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475508" y="3993869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52973" y="1484787"/>
            <a:ext cx="2664031" cy="138499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Note:</a:t>
            </a:r>
            <a:r>
              <a:rPr lang="en-US" sz="1400" b="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400" b="0" dirty="0">
                <a:solidFill>
                  <a:schemeClr val="bg2"/>
                </a:solidFill>
                <a:sym typeface="Symbol"/>
              </a:rPr>
              <a:t>The SDP is the positive real axis (see the derivation below).</a:t>
            </a:r>
            <a:endParaRPr lang="en-US" sz="1400" b="0" dirty="0">
              <a:solidFill>
                <a:schemeClr val="bg2"/>
              </a:solidFill>
            </a:endParaRPr>
          </a:p>
          <a:p>
            <a:pPr algn="ctr"/>
            <a:r>
              <a:rPr lang="en-US" sz="1400" b="0" dirty="0">
                <a:solidFill>
                  <a:schemeClr val="bg2"/>
                </a:solidFill>
              </a:rPr>
              <a:t>The departure angle is zero, not </a:t>
            </a:r>
            <a:r>
              <a:rPr lang="en-US" sz="1400" b="0" i="1" dirty="0">
                <a:solidFill>
                  <a:schemeClr val="bg2"/>
                </a:solidFill>
                <a:sym typeface="Symbol"/>
              </a:rPr>
              <a:t></a:t>
            </a:r>
            <a:r>
              <a:rPr lang="en-US" sz="1400" b="0" dirty="0">
                <a:solidFill>
                  <a:schemeClr val="bg2"/>
                </a:solidFill>
                <a:sym typeface="Symbol"/>
              </a:rPr>
              <a:t>, since we are integrating from </a:t>
            </a:r>
            <a:r>
              <a:rPr lang="en-US" sz="1400" b="0" dirty="0">
                <a:solidFill>
                  <a:schemeClr val="bg2"/>
                </a:solidFill>
                <a:latin typeface="+mn-lt"/>
                <a:sym typeface="Symbol"/>
              </a:rPr>
              <a:t>0</a:t>
            </a:r>
            <a:r>
              <a:rPr lang="en-US" sz="1400" b="0" dirty="0">
                <a:solidFill>
                  <a:schemeClr val="bg2"/>
                </a:solidFill>
                <a:sym typeface="Symbol"/>
              </a:rPr>
              <a:t> to . 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3889" y="5453458"/>
            <a:ext cx="4695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This is Sterling’s formula (leading term).</a:t>
            </a:r>
          </a:p>
        </p:txBody>
      </p:sp>
      <p:graphicFrame>
        <p:nvGraphicFramePr>
          <p:cNvPr id="21198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811258"/>
              </p:ext>
            </p:extLst>
          </p:nvPr>
        </p:nvGraphicFramePr>
        <p:xfrm>
          <a:off x="6234113" y="3238500"/>
          <a:ext cx="26955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10" imgW="1942920" imgH="1206360" progId="Equation.DSMT4">
                  <p:embed/>
                </p:oleObj>
              </mc:Choice>
              <mc:Fallback>
                <p:oleObj name="Equation" r:id="rId10" imgW="1942920" imgH="1206360" progId="Equation.DSMT4">
                  <p:embed/>
                  <p:pic>
                    <p:nvPicPr>
                      <p:cNvPr id="0" name="Picture 2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3238500"/>
                        <a:ext cx="2695575" cy="16764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6734551" y="5181326"/>
            <a:ext cx="1803286" cy="906648"/>
            <a:chOff x="6949473" y="5143447"/>
            <a:chExt cx="1803286" cy="906648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6949473" y="5660133"/>
              <a:ext cx="156119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" name="Straight Connector 4"/>
            <p:cNvCxnSpPr/>
            <p:nvPr/>
          </p:nvCxnSpPr>
          <p:spPr bwMode="auto">
            <a:xfrm>
              <a:off x="7194014" y="5378334"/>
              <a:ext cx="0" cy="60382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9259419"/>
                </p:ext>
              </p:extLst>
            </p:nvPr>
          </p:nvGraphicFramePr>
          <p:xfrm>
            <a:off x="8592560" y="5597879"/>
            <a:ext cx="160199" cy="176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0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92560" y="5597879"/>
                          <a:ext cx="160199" cy="17621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9537997"/>
                </p:ext>
              </p:extLst>
            </p:nvPr>
          </p:nvGraphicFramePr>
          <p:xfrm>
            <a:off x="7112914" y="5143447"/>
            <a:ext cx="168961" cy="199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1" name="Equation" r:id="rId14" imgW="139579" imgH="164957" progId="Equation.DSMT4">
                    <p:embed/>
                  </p:oleObj>
                </mc:Choice>
                <mc:Fallback>
                  <p:oleObj name="Equation" r:id="rId14" imgW="139579" imgH="164957" progId="Equation.DSMT4">
                    <p:embed/>
                    <p:pic>
                      <p:nvPicPr>
                        <p:cNvPr id="0" name="Picture 2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12914" y="5143447"/>
                          <a:ext cx="168961" cy="199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Connector 9"/>
            <p:cNvCxnSpPr/>
            <p:nvPr/>
          </p:nvCxnSpPr>
          <p:spPr bwMode="auto">
            <a:xfrm>
              <a:off x="7194014" y="5660133"/>
              <a:ext cx="120083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7755875" y="5651652"/>
              <a:ext cx="31948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 w="lg" len="med"/>
            </a:ln>
            <a:effectLst/>
          </p:spPr>
        </p:cxnSp>
        <p:sp>
          <p:nvSpPr>
            <p:cNvPr id="16" name="Oval 15"/>
            <p:cNvSpPr/>
            <p:nvPr/>
          </p:nvSpPr>
          <p:spPr bwMode="auto">
            <a:xfrm>
              <a:off x="7551922" y="5615906"/>
              <a:ext cx="90330" cy="9033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5555124"/>
                </p:ext>
              </p:extLst>
            </p:nvPr>
          </p:nvGraphicFramePr>
          <p:xfrm>
            <a:off x="7387117" y="5770458"/>
            <a:ext cx="466062" cy="279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2" name="Equation" r:id="rId16" imgW="381000" imgH="228600" progId="Equation.DSMT4">
                    <p:embed/>
                  </p:oleObj>
                </mc:Choice>
                <mc:Fallback>
                  <p:oleObj name="Equation" r:id="rId16" imgW="381000" imgH="228600" progId="Equation.DSMT4">
                    <p:embed/>
                    <p:pic>
                      <p:nvPicPr>
                        <p:cNvPr id="0" name="Picture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7117" y="5770458"/>
                          <a:ext cx="466062" cy="2796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7967173"/>
                </p:ext>
              </p:extLst>
            </p:nvPr>
          </p:nvGraphicFramePr>
          <p:xfrm>
            <a:off x="7794433" y="5282368"/>
            <a:ext cx="3556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13" name="Equation" r:id="rId18" imgW="355138" imgH="177569" progId="Equation.DSMT4">
                    <p:embed/>
                  </p:oleObj>
                </mc:Choice>
                <mc:Fallback>
                  <p:oleObj name="Equation" r:id="rId18" imgW="355138" imgH="177569" progId="Equation.DSMT4">
                    <p:embed/>
                    <p:pic>
                      <p:nvPicPr>
                        <p:cNvPr id="0" name="Picture 2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94433" y="5282368"/>
                          <a:ext cx="355600" cy="177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2044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189541"/>
              </p:ext>
            </p:extLst>
          </p:nvPr>
        </p:nvGraphicFramePr>
        <p:xfrm>
          <a:off x="580901" y="6370430"/>
          <a:ext cx="805338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20" imgW="7048440" imgH="253800" progId="Equation.DSMT4">
                  <p:embed/>
                </p:oleObj>
              </mc:Choice>
              <mc:Fallback>
                <p:oleObj name="Equation" r:id="rId20" imgW="7048440" imgH="253800" progId="Equation.DSMT4">
                  <p:embed/>
                  <p:pic>
                    <p:nvPicPr>
                      <p:cNvPr id="0" name="Picture 2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01" y="6370430"/>
                        <a:ext cx="805338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5F22623A-881A-6B51-0E1E-7DC2172D61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628721"/>
              </p:ext>
            </p:extLst>
          </p:nvPr>
        </p:nvGraphicFramePr>
        <p:xfrm>
          <a:off x="7079905" y="948934"/>
          <a:ext cx="855206" cy="384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22" imgW="507960" imgH="228600" progId="Equation.DSMT4">
                  <p:embed/>
                </p:oleObj>
              </mc:Choice>
              <mc:Fallback>
                <p:oleObj name="Equation" r:id="rId22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079905" y="948934"/>
                        <a:ext cx="855206" cy="38484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686562" y="899425"/>
            <a:ext cx="7829550" cy="1015663"/>
          </a:xfrm>
          <a:prstGeom prst="rect">
            <a:avLst/>
          </a:prstGeom>
          <a:solidFill>
            <a:srgbClr val="FFFF99"/>
          </a:solidFill>
          <a:ln w="28575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b="0" dirty="0">
                <a:solidFill>
                  <a:schemeClr val="bg2"/>
                </a:solidFill>
              </a:rPr>
              <a:t>We can obtain the </a:t>
            </a:r>
            <a:r>
              <a:rPr lang="en-US" sz="2000" b="0" u="sng" dirty="0">
                <a:solidFill>
                  <a:schemeClr val="bg2"/>
                </a:solidFill>
              </a:rPr>
              <a:t>complete asymptotic expansion</a:t>
            </a:r>
            <a:r>
              <a:rPr lang="en-US" sz="2000" b="0" dirty="0">
                <a:solidFill>
                  <a:schemeClr val="bg2"/>
                </a:solidFill>
              </a:rPr>
              <a:t> of the integral with the steepest-descent method</a:t>
            </a:r>
          </a:p>
          <a:p>
            <a:pPr algn="ctr"/>
            <a:r>
              <a:rPr lang="en-US" sz="2000" b="0" dirty="0">
                <a:solidFill>
                  <a:schemeClr val="bg2"/>
                </a:solidFill>
              </a:rPr>
              <a:t> (including as many higher-order terms as we wish).</a:t>
            </a:r>
          </a:p>
        </p:txBody>
      </p:sp>
      <p:graphicFrame>
        <p:nvGraphicFramePr>
          <p:cNvPr id="389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12752"/>
              </p:ext>
            </p:extLst>
          </p:nvPr>
        </p:nvGraphicFramePr>
        <p:xfrm>
          <a:off x="1838081" y="2170553"/>
          <a:ext cx="36576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Equation" r:id="rId4" imgW="1459866" imgH="330057" progId="Equation.DSMT4">
                  <p:embed/>
                </p:oleObj>
              </mc:Choice>
              <mc:Fallback>
                <p:oleObj name="Equation" r:id="rId4" imgW="1459866" imgH="330057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081" y="2170553"/>
                        <a:ext cx="3657600" cy="8270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087407"/>
              </p:ext>
            </p:extLst>
          </p:nvPr>
        </p:nvGraphicFramePr>
        <p:xfrm>
          <a:off x="1264389" y="4022136"/>
          <a:ext cx="62722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tion" r:id="rId6" imgW="3149600" imgH="482600" progId="Equation.DSMT4">
                  <p:embed/>
                </p:oleObj>
              </mc:Choice>
              <mc:Fallback>
                <p:oleObj name="Equation" r:id="rId6" imgW="3149600" imgH="482600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4389" y="4022136"/>
                        <a:ext cx="627221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31982" y="5250062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 we have</a:t>
            </a:r>
          </a:p>
        </p:txBody>
      </p:sp>
      <p:graphicFrame>
        <p:nvGraphicFramePr>
          <p:cNvPr id="38919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088350"/>
              </p:ext>
            </p:extLst>
          </p:nvPr>
        </p:nvGraphicFramePr>
        <p:xfrm>
          <a:off x="1954761" y="5741961"/>
          <a:ext cx="450850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8" imgW="1803400" imgH="355600" progId="Equation.DSMT4">
                  <p:embed/>
                </p:oleObj>
              </mc:Choice>
              <mc:Fallback>
                <p:oleObj name="Equation" r:id="rId8" imgW="1803400" imgH="35560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761" y="5741961"/>
                        <a:ext cx="450850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07534" y="3709241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Define: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07974" y="2296886"/>
            <a:ext cx="3107426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FF0000"/>
                </a:solidFill>
              </a:rPr>
              <a:t>The path is assumed to be deformed to the SDP.</a:t>
            </a:r>
          </a:p>
        </p:txBody>
      </p:sp>
      <p:graphicFrame>
        <p:nvGraphicFramePr>
          <p:cNvPr id="38956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955088"/>
              </p:ext>
            </p:extLst>
          </p:nvPr>
        </p:nvGraphicFramePr>
        <p:xfrm>
          <a:off x="7096447" y="5770990"/>
          <a:ext cx="664936" cy="77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10" imgW="393529" imgH="457002" progId="Equation.DSMT4">
                  <p:embed/>
                </p:oleObj>
              </mc:Choice>
              <mc:Fallback>
                <p:oleObj name="Equation" r:id="rId10" imgW="393529" imgH="457002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447" y="5770990"/>
                        <a:ext cx="664936" cy="772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113627"/>
              </p:ext>
            </p:extLst>
          </p:nvPr>
        </p:nvGraphicFramePr>
        <p:xfrm>
          <a:off x="4856495" y="3145317"/>
          <a:ext cx="1524214" cy="80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12" imgW="812447" imgH="431613" progId="Equation.DSMT4">
                  <p:embed/>
                </p:oleObj>
              </mc:Choice>
              <mc:Fallback>
                <p:oleObj name="Equation" r:id="rId12" imgW="812447" imgH="431613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495" y="3145317"/>
                        <a:ext cx="1524214" cy="80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302296" y="3321814"/>
            <a:ext cx="25362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Change of variables: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49</a:t>
            </a:fld>
            <a:endParaRPr lang="en-US"/>
          </a:p>
        </p:txBody>
      </p:sp>
      <p:graphicFrame>
        <p:nvGraphicFramePr>
          <p:cNvPr id="15360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71992"/>
              </p:ext>
            </p:extLst>
          </p:nvPr>
        </p:nvGraphicFramePr>
        <p:xfrm>
          <a:off x="2171059" y="1735740"/>
          <a:ext cx="4194397" cy="758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4" name="Equation" r:id="rId4" imgW="1828800" imgH="330200" progId="Equation.DSMT4">
                  <p:embed/>
                </p:oleObj>
              </mc:Choice>
              <mc:Fallback>
                <p:oleObj name="Equation" r:id="rId4" imgW="1828800" imgH="330200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059" y="1735740"/>
                        <a:ext cx="4194397" cy="758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49987" y="3020056"/>
            <a:ext cx="6942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(Extending the limits to infinity gives an </a:t>
            </a:r>
            <a:r>
              <a:rPr lang="en-US" b="0" u="sng" dirty="0">
                <a:solidFill>
                  <a:schemeClr val="bg1"/>
                </a:solidFill>
              </a:rPr>
              <a:t>exponentially small error</a:t>
            </a:r>
            <a:r>
              <a:rPr lang="en-US" b="0" dirty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b="0" dirty="0">
                <a:solidFill>
                  <a:schemeClr val="bg1"/>
                </a:solidFill>
              </a:rPr>
              <a:t> This does not affect the asymptotic expansion.)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55914" y="1088571"/>
            <a:ext cx="2230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can then write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45028" y="4082142"/>
            <a:ext cx="7017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can asymptotically evaluate this using </a:t>
            </a:r>
            <a:r>
              <a:rPr lang="en-US" sz="2000" b="0" u="sng" dirty="0">
                <a:solidFill>
                  <a:schemeClr val="bg1"/>
                </a:solidFill>
              </a:rPr>
              <a:t>Watson’s lemma</a:t>
            </a:r>
            <a:r>
              <a:rPr lang="en-US" sz="2000" b="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43771" y="4867717"/>
            <a:ext cx="3275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(Please see the next slide.)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7410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1879600" y="133223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Denote</a:t>
            </a:r>
          </a:p>
        </p:txBody>
      </p:sp>
      <p:sp>
        <p:nvSpPr>
          <p:cNvPr id="3079" name="Text Box 20"/>
          <p:cNvSpPr txBox="1">
            <a:spLocks noChangeArrowheads="1"/>
          </p:cNvSpPr>
          <p:nvPr/>
        </p:nvSpPr>
        <p:spPr bwMode="auto">
          <a:xfrm>
            <a:off x="765175" y="2392363"/>
            <a:ext cx="2752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Cauchy Reimann eqs.:</a:t>
            </a:r>
          </a:p>
        </p:txBody>
      </p:sp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3049588" y="1250125"/>
          <a:ext cx="29337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282700" imgH="254000" progId="Equation.DSMT4">
                  <p:embed/>
                </p:oleObj>
              </mc:Choice>
              <mc:Fallback>
                <p:oleObj name="Equation" r:id="rId4" imgW="1282700" imgH="2540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1250125"/>
                        <a:ext cx="2933700" cy="5810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319351"/>
              </p:ext>
            </p:extLst>
          </p:nvPr>
        </p:nvGraphicFramePr>
        <p:xfrm>
          <a:off x="4084103" y="2561507"/>
          <a:ext cx="1301239" cy="1734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647419" imgH="863225" progId="Equation.DSMT4">
                  <p:embed/>
                </p:oleObj>
              </mc:Choice>
              <mc:Fallback>
                <p:oleObj name="Equation" r:id="rId6" imgW="647419" imgH="863225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103" y="2561507"/>
                        <a:ext cx="1301239" cy="1734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 Box 24"/>
          <p:cNvSpPr txBox="1">
            <a:spLocks noChangeArrowheads="1"/>
          </p:cNvSpPr>
          <p:nvPr/>
        </p:nvSpPr>
        <p:spPr bwMode="auto">
          <a:xfrm>
            <a:off x="1244909" y="428148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07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569789"/>
              </p:ext>
            </p:extLst>
          </p:nvPr>
        </p:nvGraphicFramePr>
        <p:xfrm>
          <a:off x="2015107" y="4793868"/>
          <a:ext cx="5439229" cy="1628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3048000" imgH="914400" progId="Equation.DSMT4">
                  <p:embed/>
                </p:oleObj>
              </mc:Choice>
              <mc:Fallback>
                <p:oleObj name="Equation" r:id="rId8" imgW="3048000" imgH="9144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5107" y="4793868"/>
                        <a:ext cx="5439229" cy="16280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77966" y="5646344"/>
            <a:ext cx="1114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0" dirty="0">
                <a:solidFill>
                  <a:schemeClr val="bg2"/>
                </a:solidFill>
              </a:rPr>
              <a:t>(switch order)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50</a:t>
            </a:fld>
            <a:endParaRPr lang="en-US"/>
          </a:p>
        </p:txBody>
      </p:sp>
      <p:graphicFrame>
        <p:nvGraphicFramePr>
          <p:cNvPr id="153607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600288"/>
              </p:ext>
            </p:extLst>
          </p:nvPr>
        </p:nvGraphicFramePr>
        <p:xfrm>
          <a:off x="2503488" y="1500188"/>
          <a:ext cx="41656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8" name="Equation" r:id="rId4" imgW="1815840" imgH="330120" progId="Equation.DSMT4">
                  <p:embed/>
                </p:oleObj>
              </mc:Choice>
              <mc:Fallback>
                <p:oleObj name="Equation" r:id="rId4" imgW="1815840" imgH="330120" progId="Equation.DSMT4">
                  <p:embed/>
                  <p:pic>
                    <p:nvPicPr>
                      <p:cNvPr id="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1500188"/>
                        <a:ext cx="4165600" cy="7588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452137"/>
              </p:ext>
            </p:extLst>
          </p:nvPr>
        </p:nvGraphicFramePr>
        <p:xfrm>
          <a:off x="2386554" y="2772360"/>
          <a:ext cx="3874112" cy="73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6" imgW="1866090" imgH="355446" progId="Equation.DSMT4">
                  <p:embed/>
                </p:oleObj>
              </mc:Choice>
              <mc:Fallback>
                <p:oleObj name="Equation" r:id="rId6" imgW="1866090" imgH="355446" progId="Equation.DSMT4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554" y="2772360"/>
                        <a:ext cx="3874112" cy="7372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254826" y="860134"/>
            <a:ext cx="2813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Watson’s Lemma*</a:t>
            </a:r>
          </a:p>
        </p:txBody>
      </p:sp>
      <p:graphicFrame>
        <p:nvGraphicFramePr>
          <p:cNvPr id="153609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018026"/>
              </p:ext>
            </p:extLst>
          </p:nvPr>
        </p:nvGraphicFramePr>
        <p:xfrm>
          <a:off x="2197101" y="4484529"/>
          <a:ext cx="4597173" cy="842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Equation" r:id="rId8" imgW="2222500" imgH="406400" progId="Equation.DSMT4">
                  <p:embed/>
                </p:oleObj>
              </mc:Choice>
              <mc:Fallback>
                <p:oleObj name="Equation" r:id="rId8" imgW="2222500" imgH="406400" progId="Equation.DSMT4">
                  <p:embed/>
                  <p:pic>
                    <p:nvPicPr>
                      <p:cNvPr id="0" name="Object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1" y="4484529"/>
                        <a:ext cx="4597173" cy="84225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26051" y="4164235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3877" y="5487181"/>
            <a:ext cx="7895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Note:</a:t>
            </a:r>
            <a:r>
              <a:rPr lang="en-US" b="0" dirty="0">
                <a:solidFill>
                  <a:schemeClr val="bg1"/>
                </a:solidFill>
              </a:rPr>
              <a:t> The integral is zero for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b="0" dirty="0">
                <a:solidFill>
                  <a:schemeClr val="bg1"/>
                </a:solidFill>
                <a:latin typeface="+mn-lt"/>
              </a:rPr>
              <a:t> =</a:t>
            </a:r>
            <a:r>
              <a:rPr lang="en-US" b="0" dirty="0">
                <a:solidFill>
                  <a:schemeClr val="bg1"/>
                </a:solidFill>
              </a:rPr>
              <a:t> odd (the integrand is then an odd function).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7034151" y="2471057"/>
            <a:ext cx="1947553" cy="1223159"/>
            <a:chOff x="6947065" y="2683821"/>
            <a:chExt cx="1947553" cy="1223159"/>
          </a:xfrm>
        </p:grpSpPr>
        <p:sp>
          <p:nvSpPr>
            <p:cNvPr id="14" name="Rectangle 13"/>
            <p:cNvSpPr/>
            <p:nvPr/>
          </p:nvSpPr>
          <p:spPr bwMode="auto">
            <a:xfrm>
              <a:off x="6947065" y="2683821"/>
              <a:ext cx="1947553" cy="1223159"/>
            </a:xfrm>
            <a:prstGeom prst="rect">
              <a:avLst/>
            </a:prstGeom>
            <a:noFill/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53610" name="Object 10"/>
            <p:cNvGraphicFramePr>
              <a:graphicFrameLocks noChangeAspect="1"/>
            </p:cNvGraphicFramePr>
            <p:nvPr/>
          </p:nvGraphicFramePr>
          <p:xfrm>
            <a:off x="7065963" y="2808100"/>
            <a:ext cx="1663700" cy="1016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81" name="Equation" r:id="rId10" imgW="1435100" imgH="876300" progId="Equation.DSMT4">
                    <p:embed/>
                  </p:oleObj>
                </mc:Choice>
                <mc:Fallback>
                  <p:oleObj name="Equation" r:id="rId10" imgW="1435100" imgH="876300" progId="Equation.DSMT4">
                    <p:embed/>
                    <p:pic>
                      <p:nvPicPr>
                        <p:cNvPr id="0" name="Object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65963" y="2808100"/>
                          <a:ext cx="1663700" cy="1016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bg2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239486" y="3679319"/>
            <a:ext cx="6607629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Note:</a:t>
            </a:r>
            <a:r>
              <a:rPr lang="en-US" sz="1400" b="0" dirty="0">
                <a:solidFill>
                  <a:schemeClr val="bg2"/>
                </a:solidFill>
              </a:rPr>
              <a:t> We can use an equal sign if </a:t>
            </a:r>
            <a:r>
              <a:rPr lang="en-US" sz="1400" b="0" i="1" dirty="0">
                <a:solidFill>
                  <a:schemeClr val="bg2"/>
                </a:solidFill>
                <a:latin typeface="+mn-lt"/>
              </a:rPr>
              <a:t>h</a:t>
            </a:r>
            <a:r>
              <a:rPr lang="en-US" sz="1400" b="0" dirty="0">
                <a:solidFill>
                  <a:schemeClr val="bg2"/>
                </a:solidFill>
              </a:rPr>
              <a:t> is analytic at </a:t>
            </a:r>
            <a:r>
              <a:rPr lang="en-US" sz="1400" b="0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b="0" i="1" dirty="0">
                <a:solidFill>
                  <a:schemeClr val="bg2"/>
                </a:solidFill>
              </a:rPr>
              <a:t> </a:t>
            </a:r>
            <a:r>
              <a:rPr lang="en-US" sz="1400" b="0" dirty="0">
                <a:solidFill>
                  <a:schemeClr val="bg2"/>
                </a:solidFill>
                <a:latin typeface="+mn-lt"/>
              </a:rPr>
              <a:t>= 0</a:t>
            </a:r>
            <a:r>
              <a:rPr lang="en-US" sz="1400" b="0" dirty="0">
                <a:solidFill>
                  <a:schemeClr val="bg2"/>
                </a:solidFill>
              </a:rPr>
              <a:t>, which is usually the case.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7940" y="2438564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Assume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80459" y="6103911"/>
            <a:ext cx="64007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/>
            <a:r>
              <a:rPr lang="en-US" sz="1600" b="0" dirty="0">
                <a:solidFill>
                  <a:schemeClr val="bg1"/>
                </a:solidFill>
              </a:rPr>
              <a:t>* A different form of Watson’s lemma is discussed in Notes 16, where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s</a:t>
            </a:r>
            <a:r>
              <a:rPr lang="en-US" sz="1600" b="0" dirty="0">
                <a:solidFill>
                  <a:schemeClr val="bg1"/>
                </a:solidFill>
              </a:rPr>
              <a:t> goes from zero to infinity, and 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1600" b="0" dirty="0">
                <a:solidFill>
                  <a:schemeClr val="bg1"/>
                </a:solidFill>
              </a:rPr>
              <a:t> does not have to be an integer.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7"/>
          <p:cNvGraphicFramePr>
            <a:graphicFrameLocks noChangeAspect="1"/>
          </p:cNvGraphicFramePr>
          <p:nvPr/>
        </p:nvGraphicFramePr>
        <p:xfrm>
          <a:off x="490529" y="5352408"/>
          <a:ext cx="4627381" cy="1083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Equation" r:id="rId4" imgW="2222500" imgH="520700" progId="Equation.DSMT4">
                  <p:embed/>
                </p:oleObj>
              </mc:Choice>
              <mc:Fallback>
                <p:oleObj name="Equation" r:id="rId4" imgW="2222500" imgH="520700" progId="Equation.DSMT4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29" y="5352408"/>
                        <a:ext cx="4627381" cy="1083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2175" y="967262"/>
            <a:ext cx="327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Performing the integration, </a:t>
            </a:r>
          </a:p>
        </p:txBody>
      </p:sp>
      <p:graphicFrame>
        <p:nvGraphicFramePr>
          <p:cNvPr id="154630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48826"/>
              </p:ext>
            </p:extLst>
          </p:nvPr>
        </p:nvGraphicFramePr>
        <p:xfrm>
          <a:off x="598488" y="1501775"/>
          <a:ext cx="4397375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" name="Equation" r:id="rId6" imgW="1892300" imgH="546100" progId="Equation.DSMT4">
                  <p:embed/>
                </p:oleObj>
              </mc:Choice>
              <mc:Fallback>
                <p:oleObj name="Equation" r:id="rId6" imgW="1892300" imgH="546100" progId="Equation.DSMT4">
                  <p:embed/>
                  <p:pic>
                    <p:nvPicPr>
                      <p:cNvPr id="0" name="Picture 1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501775"/>
                        <a:ext cx="4397375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6423" y="4840236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then have</a:t>
            </a:r>
          </a:p>
        </p:txBody>
      </p:sp>
      <p:graphicFrame>
        <p:nvGraphicFramePr>
          <p:cNvPr id="1546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597820"/>
              </p:ext>
            </p:extLst>
          </p:nvPr>
        </p:nvGraphicFramePr>
        <p:xfrm>
          <a:off x="2148291" y="3379157"/>
          <a:ext cx="1651190" cy="43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8" imgW="965200" imgH="254000" progId="Equation.DSMT4">
                  <p:embed/>
                </p:oleObj>
              </mc:Choice>
              <mc:Fallback>
                <p:oleObj name="Equation" r:id="rId8" imgW="965200" imgH="254000" progId="Equation.DSMT4">
                  <p:embed/>
                  <p:pic>
                    <p:nvPicPr>
                      <p:cNvPr id="0" name="Picture 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291" y="3379157"/>
                        <a:ext cx="1651190" cy="435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12617" y="3001202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graphicFrame>
        <p:nvGraphicFramePr>
          <p:cNvPr id="1546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313294"/>
              </p:ext>
            </p:extLst>
          </p:nvPr>
        </p:nvGraphicFramePr>
        <p:xfrm>
          <a:off x="5181600" y="2062163"/>
          <a:ext cx="378460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10" imgW="2819400" imgH="2311400" progId="Equation.DSMT4">
                  <p:embed/>
                </p:oleObj>
              </mc:Choice>
              <mc:Fallback>
                <p:oleObj name="Equation" r:id="rId10" imgW="2819400" imgH="2311400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62163"/>
                        <a:ext cx="3784600" cy="3098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390775"/>
              </p:ext>
            </p:extLst>
          </p:nvPr>
        </p:nvGraphicFramePr>
        <p:xfrm>
          <a:off x="2151196" y="3843863"/>
          <a:ext cx="2175061" cy="86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Equation" r:id="rId12" imgW="1180588" imgH="469696" progId="Equation.DSMT4">
                  <p:embed/>
                </p:oleObj>
              </mc:Choice>
              <mc:Fallback>
                <p:oleObj name="Equation" r:id="rId12" imgW="1180588" imgH="469696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196" y="3843863"/>
                        <a:ext cx="2175061" cy="86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277837"/>
              </p:ext>
            </p:extLst>
          </p:nvPr>
        </p:nvGraphicFramePr>
        <p:xfrm>
          <a:off x="1737055" y="2536001"/>
          <a:ext cx="534987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Equation" r:id="rId4" imgW="2222500" imgH="533400" progId="Equation.DSMT4">
                  <p:embed/>
                </p:oleObj>
              </mc:Choice>
              <mc:Fallback>
                <p:oleObj name="Equation" r:id="rId4" imgW="2222500" imgH="5334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055" y="2536001"/>
                        <a:ext cx="5349875" cy="12842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26695" y="805260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graphicFrame>
        <p:nvGraphicFramePr>
          <p:cNvPr id="280583" name="Object 8"/>
          <p:cNvGraphicFramePr>
            <a:graphicFrameLocks noChangeAspect="1"/>
          </p:cNvGraphicFramePr>
          <p:nvPr/>
        </p:nvGraphicFramePr>
        <p:xfrm>
          <a:off x="2565424" y="1524925"/>
          <a:ext cx="3657600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6" imgW="1459866" imgH="330057" progId="Equation.DSMT4">
                  <p:embed/>
                </p:oleObj>
              </mc:Choice>
              <mc:Fallback>
                <p:oleObj name="Equation" r:id="rId6" imgW="1459866" imgH="330057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24" y="1524925"/>
                        <a:ext cx="3657600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4" name="Object 10"/>
          <p:cNvGraphicFramePr>
            <a:graphicFrameLocks noChangeAspect="1"/>
          </p:cNvGraphicFramePr>
          <p:nvPr/>
        </p:nvGraphicFramePr>
        <p:xfrm>
          <a:off x="2405494" y="4688148"/>
          <a:ext cx="43878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Equation" r:id="rId8" imgW="1866090" imgH="355446" progId="Equation.DSMT4">
                  <p:embed/>
                </p:oleObj>
              </mc:Choice>
              <mc:Fallback>
                <p:oleObj name="Equation" r:id="rId8" imgW="1866090" imgH="355446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494" y="4688148"/>
                        <a:ext cx="43878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5" name="Object 11"/>
          <p:cNvGraphicFramePr>
            <a:graphicFrameLocks noChangeAspect="1"/>
          </p:cNvGraphicFramePr>
          <p:nvPr/>
        </p:nvGraphicFramePr>
        <p:xfrm>
          <a:off x="1284905" y="5640964"/>
          <a:ext cx="62722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10" imgW="3149600" imgH="482600" progId="Equation.DSMT4">
                  <p:embed/>
                </p:oleObj>
              </mc:Choice>
              <mc:Fallback>
                <p:oleObj name="Equation" r:id="rId10" imgW="3149600" imgH="4826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905" y="5640964"/>
                        <a:ext cx="6272212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4234542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954410"/>
              </p:ext>
            </p:extLst>
          </p:nvPr>
        </p:nvGraphicFramePr>
        <p:xfrm>
          <a:off x="2777541" y="1550396"/>
          <a:ext cx="3069807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0" name="Equation" r:id="rId4" imgW="1384300" imgH="419100" progId="Equation.DSMT4">
                  <p:embed/>
                </p:oleObj>
              </mc:Choice>
              <mc:Fallback>
                <p:oleObj name="Equation" r:id="rId4" imgW="1384300" imgH="4191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541" y="1550396"/>
                        <a:ext cx="3069807" cy="92869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graphicFrame>
        <p:nvGraphicFramePr>
          <p:cNvPr id="28058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230527"/>
              </p:ext>
            </p:extLst>
          </p:nvPr>
        </p:nvGraphicFramePr>
        <p:xfrm>
          <a:off x="2459718" y="2955079"/>
          <a:ext cx="5203825" cy="614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Equation" r:id="rId6" imgW="2362200" imgH="279400" progId="Equation.DSMT4">
                  <p:embed/>
                </p:oleObj>
              </mc:Choice>
              <mc:Fallback>
                <p:oleObj name="Equation" r:id="rId6" imgW="2362200" imgH="2794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718" y="2955079"/>
                        <a:ext cx="5203825" cy="614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990882"/>
              </p:ext>
            </p:extLst>
          </p:nvPr>
        </p:nvGraphicFramePr>
        <p:xfrm>
          <a:off x="932113" y="3840330"/>
          <a:ext cx="70453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8" imgW="3962400" imgH="508000" progId="Equation.DSMT4">
                  <p:embed/>
                </p:oleObj>
              </mc:Choice>
              <mc:Fallback>
                <p:oleObj name="Equation" r:id="rId8" imgW="3962400" imgH="50800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113" y="3840330"/>
                        <a:ext cx="7045325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04612" y="2645228"/>
            <a:ext cx="1191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have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7358" y="962526"/>
            <a:ext cx="8135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Note:</a:t>
            </a:r>
            <a:r>
              <a:rPr lang="en-US" b="0" dirty="0">
                <a:solidFill>
                  <a:schemeClr val="bg1"/>
                </a:solidFill>
              </a:rPr>
              <a:t> Keeping only the leading term gives the usual steepest-descent result: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776932"/>
              </p:ext>
            </p:extLst>
          </p:nvPr>
        </p:nvGraphicFramePr>
        <p:xfrm>
          <a:off x="2478171" y="5315283"/>
          <a:ext cx="4372478" cy="832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Equation" r:id="rId10" imgW="2667000" imgH="508000" progId="Equation.DSMT4">
                  <p:embed/>
                </p:oleObj>
              </mc:Choice>
              <mc:Fallback>
                <p:oleObj name="Equation" r:id="rId10" imgW="2667000" imgH="50800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171" y="5315283"/>
                        <a:ext cx="4372478" cy="83285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Arrow 4"/>
          <p:cNvSpPr/>
          <p:nvPr/>
        </p:nvSpPr>
        <p:spPr bwMode="auto">
          <a:xfrm>
            <a:off x="1756614" y="5546559"/>
            <a:ext cx="372978" cy="288758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81654" name="Object 54"/>
          <p:cNvGraphicFramePr>
            <a:graphicFrameLocks noChangeAspect="1"/>
          </p:cNvGraphicFramePr>
          <p:nvPr/>
        </p:nvGraphicFramePr>
        <p:xfrm>
          <a:off x="6329363" y="1751013"/>
          <a:ext cx="1671637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12" imgW="1473120" imgH="457200" progId="Equation.DSMT4">
                  <p:embed/>
                </p:oleObj>
              </mc:Choice>
              <mc:Fallback>
                <p:oleObj name="Equation" r:id="rId12" imgW="1473120" imgH="4572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363" y="1751013"/>
                        <a:ext cx="1671637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85BBF20-EE8F-2D1F-D113-1FFA9F0E99D0}"/>
              </a:ext>
            </a:extLst>
          </p:cNvPr>
          <p:cNvSpPr txBox="1"/>
          <p:nvPr/>
        </p:nvSpPr>
        <p:spPr>
          <a:xfrm>
            <a:off x="3533894" y="6216554"/>
            <a:ext cx="2313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(our previous result)</a:t>
            </a:r>
          </a:p>
        </p:txBody>
      </p:sp>
    </p:spTree>
    <p:extLst>
      <p:ext uri="{BB962C8B-B14F-4D97-AF65-F5344CB8AC3E}">
        <p14:creationId xmlns:p14="http://schemas.microsoft.com/office/powerpoint/2010/main" val="12009983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6714699" y="1883391"/>
            <a:ext cx="2088107" cy="1378424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73510" y="685357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1710" y="2432706"/>
            <a:ext cx="1191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have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86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126667"/>
              </p:ext>
            </p:extLst>
          </p:nvPr>
        </p:nvGraphicFramePr>
        <p:xfrm>
          <a:off x="2759493" y="1101558"/>
          <a:ext cx="329882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4" name="Equation" r:id="rId4" imgW="1524000" imgH="482600" progId="Equation.DSMT4">
                  <p:embed/>
                </p:oleObj>
              </mc:Choice>
              <mc:Fallback>
                <p:oleObj name="Equation" r:id="rId4" imgW="1524000" imgH="482600" progId="Equation.DSMT4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493" y="1101558"/>
                        <a:ext cx="3298825" cy="10302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20622" y="5909480"/>
            <a:ext cx="29738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2"/>
                </a:solidFill>
              </a:rPr>
              <a:t>SDP: 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y</a:t>
            </a:r>
            <a:r>
              <a:rPr lang="en-US" b="0" dirty="0">
                <a:solidFill>
                  <a:schemeClr val="bg2"/>
                </a:solidFill>
                <a:latin typeface="+mn-lt"/>
              </a:rPr>
              <a:t> = 0 </a:t>
            </a:r>
            <a:r>
              <a:rPr lang="en-US" b="0" dirty="0">
                <a:solidFill>
                  <a:schemeClr val="bg2"/>
                </a:solidFill>
              </a:rPr>
              <a:t>(real axis)</a:t>
            </a:r>
          </a:p>
          <a:p>
            <a:r>
              <a:rPr lang="en-US" b="0" dirty="0">
                <a:solidFill>
                  <a:schemeClr val="bg2"/>
                </a:solidFill>
              </a:rPr>
              <a:t>SAP:  </a:t>
            </a:r>
            <a:r>
              <a:rPr lang="en-US" b="0" i="1" dirty="0">
                <a:solidFill>
                  <a:schemeClr val="bg2"/>
                </a:solidFill>
                <a:latin typeface="+mn-lt"/>
              </a:rPr>
              <a:t>x</a:t>
            </a:r>
            <a:r>
              <a:rPr lang="en-US" b="0" dirty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  <a:latin typeface="+mn-lt"/>
              </a:rPr>
              <a:t>= 0</a:t>
            </a:r>
            <a:r>
              <a:rPr lang="en-US" b="0" dirty="0">
                <a:solidFill>
                  <a:schemeClr val="bg2"/>
                </a:solidFill>
              </a:rPr>
              <a:t> (imaginary axis)</a:t>
            </a:r>
          </a:p>
        </p:txBody>
      </p:sp>
      <p:graphicFrame>
        <p:nvGraphicFramePr>
          <p:cNvPr id="198664" name="Object 11"/>
          <p:cNvGraphicFramePr>
            <a:graphicFrameLocks noChangeAspect="1"/>
          </p:cNvGraphicFramePr>
          <p:nvPr/>
        </p:nvGraphicFramePr>
        <p:xfrm>
          <a:off x="1240454" y="3702095"/>
          <a:ext cx="5791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Equation" r:id="rId6" imgW="2908300" imgH="292100" progId="Equation.DSMT4">
                  <p:embed/>
                </p:oleObj>
              </mc:Choice>
              <mc:Fallback>
                <p:oleObj name="Equation" r:id="rId6" imgW="2908300" imgH="292100" progId="Equation.DSMT4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454" y="3702095"/>
                        <a:ext cx="579120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5" name="Object 11"/>
          <p:cNvGraphicFramePr>
            <a:graphicFrameLocks noChangeAspect="1"/>
          </p:cNvGraphicFramePr>
          <p:nvPr/>
        </p:nvGraphicFramePr>
        <p:xfrm>
          <a:off x="3556333" y="4381568"/>
          <a:ext cx="187166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6" name="Equation" r:id="rId8" imgW="939392" imgH="253890" progId="Equation.DSMT4">
                  <p:embed/>
                </p:oleObj>
              </mc:Choice>
              <mc:Fallback>
                <p:oleObj name="Equation" r:id="rId8" imgW="939392" imgH="253890" progId="Equation.DSMT4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333" y="4381568"/>
                        <a:ext cx="1871663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6" name="Object 11"/>
          <p:cNvGraphicFramePr>
            <a:graphicFrameLocks noChangeAspect="1"/>
          </p:cNvGraphicFramePr>
          <p:nvPr/>
        </p:nvGraphicFramePr>
        <p:xfrm>
          <a:off x="3694618" y="2391721"/>
          <a:ext cx="154146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Equation" r:id="rId10" imgW="774364" imgH="253890" progId="Equation.DSMT4">
                  <p:embed/>
                </p:oleObj>
              </mc:Choice>
              <mc:Fallback>
                <p:oleObj name="Equation" r:id="rId10" imgW="774364" imgH="253890" progId="Equation.DSMT4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618" y="2391721"/>
                        <a:ext cx="154146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4744100" y="2956066"/>
          <a:ext cx="8096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8" name="Equation" r:id="rId12" imgW="406224" imgH="228501" progId="Equation.DSMT4">
                  <p:embed/>
                </p:oleObj>
              </mc:Choice>
              <mc:Fallback>
                <p:oleObj name="Equation" r:id="rId12" imgW="406224" imgH="228501" progId="Equation.DSMT4">
                  <p:embed/>
                  <p:pic>
                    <p:nvPicPr>
                      <p:cNvPr id="0" name="Picture 2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4100" y="2956066"/>
                        <a:ext cx="8096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ight Arrow 18"/>
          <p:cNvSpPr/>
          <p:nvPr/>
        </p:nvSpPr>
        <p:spPr bwMode="auto">
          <a:xfrm>
            <a:off x="4080689" y="3057096"/>
            <a:ext cx="450377" cy="259308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98668" name="Object 11"/>
          <p:cNvGraphicFramePr>
            <a:graphicFrameLocks noChangeAspect="1"/>
          </p:cNvGraphicFramePr>
          <p:nvPr/>
        </p:nvGraphicFramePr>
        <p:xfrm>
          <a:off x="2024063" y="5162550"/>
          <a:ext cx="54356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9" name="Equation" r:id="rId14" imgW="2730500" imgH="254000" progId="Equation.DSMT4">
                  <p:embed/>
                </p:oleObj>
              </mc:Choice>
              <mc:Fallback>
                <p:oleObj name="Equation" r:id="rId14" imgW="2730500" imgH="254000" progId="Equation.DSMT4">
                  <p:embed/>
                  <p:pic>
                    <p:nvPicPr>
                      <p:cNvPr id="0" name="Picture 2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5162550"/>
                        <a:ext cx="54356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Arrow 20"/>
          <p:cNvSpPr/>
          <p:nvPr/>
        </p:nvSpPr>
        <p:spPr bwMode="auto">
          <a:xfrm>
            <a:off x="2950190" y="4478734"/>
            <a:ext cx="450377" cy="259308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98669" name="Object 11"/>
          <p:cNvGraphicFramePr>
            <a:graphicFrameLocks noChangeAspect="1"/>
          </p:cNvGraphicFramePr>
          <p:nvPr/>
        </p:nvGraphicFramePr>
        <p:xfrm>
          <a:off x="7030257" y="2676549"/>
          <a:ext cx="14160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0" name="Equation" r:id="rId16" imgW="710891" imgH="253890" progId="Equation.DSMT4">
                  <p:embed/>
                </p:oleObj>
              </mc:Choice>
              <mc:Fallback>
                <p:oleObj name="Equation" r:id="rId16" imgW="710891" imgH="253890" progId="Equation.DSMT4">
                  <p:embed/>
                  <p:pic>
                    <p:nvPicPr>
                      <p:cNvPr id="0" name="Picture 2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0257" y="2676549"/>
                        <a:ext cx="14160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70" name="Object 11"/>
          <p:cNvGraphicFramePr>
            <a:graphicFrameLocks noChangeAspect="1"/>
          </p:cNvGraphicFramePr>
          <p:nvPr/>
        </p:nvGraphicFramePr>
        <p:xfrm>
          <a:off x="6858664" y="2091661"/>
          <a:ext cx="18462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1" name="Equation" r:id="rId18" imgW="926698" imgH="253890" progId="Equation.DSMT4">
                  <p:embed/>
                </p:oleObj>
              </mc:Choice>
              <mc:Fallback>
                <p:oleObj name="Equation" r:id="rId18" imgW="926698" imgH="253890" progId="Equation.DSMT4">
                  <p:embed/>
                  <p:pic>
                    <p:nvPicPr>
                      <p:cNvPr id="0" name="Picture 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664" y="2091661"/>
                        <a:ext cx="18462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86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75027"/>
              </p:ext>
            </p:extLst>
          </p:nvPr>
        </p:nvGraphicFramePr>
        <p:xfrm>
          <a:off x="2818276" y="723162"/>
          <a:ext cx="30591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8" name="Equation" r:id="rId4" imgW="1536700" imgH="482600" progId="Equation.DSMT4">
                  <p:embed/>
                </p:oleObj>
              </mc:Choice>
              <mc:Fallback>
                <p:oleObj name="Equation" r:id="rId4" imgW="1536700" imgH="482600" progId="Equation.DSMT4">
                  <p:embed/>
                  <p:pic>
                    <p:nvPicPr>
                      <p:cNvPr id="0" name="Picture 3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8276" y="723162"/>
                        <a:ext cx="3059112" cy="958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966102"/>
              </p:ext>
            </p:extLst>
          </p:nvPr>
        </p:nvGraphicFramePr>
        <p:xfrm>
          <a:off x="2037527" y="2404865"/>
          <a:ext cx="2421215" cy="1882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Equation" r:id="rId6" imgW="1435100" imgH="1117600" progId="Equation.DSMT4">
                  <p:embed/>
                </p:oleObj>
              </mc:Choice>
              <mc:Fallback>
                <p:oleObj name="Equation" r:id="rId6" imgW="1435100" imgH="1117600" progId="Equation.DSMT4">
                  <p:embed/>
                  <p:pic>
                    <p:nvPicPr>
                      <p:cNvPr id="0" name="Picture 3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527" y="2404865"/>
                        <a:ext cx="2421215" cy="18821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37019" y="1876534"/>
            <a:ext cx="1781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Also, we have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8488" y="4402023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364671" y="4894943"/>
          <a:ext cx="33543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0" name="Equation" r:id="rId8" imgW="1828800" imgH="190500" progId="Equation.DSMT4">
                  <p:embed/>
                </p:oleObj>
              </mc:Choice>
              <mc:Fallback>
                <p:oleObj name="Equation" r:id="rId8" imgW="1828800" imgH="190500" progId="Equation.DSMT4">
                  <p:embed/>
                  <p:pic>
                    <p:nvPicPr>
                      <p:cNvPr id="0" name="Picture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71" y="4894943"/>
                        <a:ext cx="3354388" cy="3429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754050"/>
              </p:ext>
            </p:extLst>
          </p:nvPr>
        </p:nvGraphicFramePr>
        <p:xfrm>
          <a:off x="2194374" y="5832475"/>
          <a:ext cx="46624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Equation" r:id="rId10" imgW="2641600" imgH="393700" progId="Equation.DSMT4">
                  <p:embed/>
                </p:oleObj>
              </mc:Choice>
              <mc:Fallback>
                <p:oleObj name="Equation" r:id="rId10" imgW="2641600" imgH="393700" progId="Equation.DSMT4">
                  <p:embed/>
                  <p:pic>
                    <p:nvPicPr>
                      <p:cNvPr id="0" name="Picture 3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4374" y="5832475"/>
                        <a:ext cx="4662488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95901" y="5409446"/>
            <a:ext cx="1760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then have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913598" y="3254379"/>
            <a:ext cx="4987929" cy="2038367"/>
            <a:chOff x="3913598" y="3254379"/>
            <a:chExt cx="4987929" cy="2038367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4544229" y="4980008"/>
            <a:ext cx="354012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2" name="Equation" r:id="rId12" imgW="190335" imgH="164957" progId="Equation.DSMT4">
                    <p:embed/>
                  </p:oleObj>
                </mc:Choice>
                <mc:Fallback>
                  <p:oleObj name="Equation" r:id="rId12" imgW="190335" imgH="164957" progId="Equation.DSMT4">
                    <p:embed/>
                    <p:pic>
                      <p:nvPicPr>
                        <p:cNvPr id="0" name="Picture 3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4229" y="4980008"/>
                          <a:ext cx="354012" cy="307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4"/>
            <p:cNvSpPr>
              <a:spLocks noChangeShapeType="1"/>
            </p:cNvSpPr>
            <p:nvPr/>
          </p:nvSpPr>
          <p:spPr bwMode="auto">
            <a:xfrm>
              <a:off x="3913598" y="4602172"/>
              <a:ext cx="4606929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6082125" y="3721106"/>
              <a:ext cx="0" cy="13096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"/>
            <p:cNvSpPr>
              <a:spLocks noChangeShapeType="1"/>
            </p:cNvSpPr>
            <p:nvPr/>
          </p:nvSpPr>
          <p:spPr bwMode="auto">
            <a:xfrm flipH="1">
              <a:off x="4776435" y="4493396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7326726" y="4498984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" name="Object 8"/>
            <p:cNvGraphicFramePr>
              <a:graphicFrameLocks noChangeAspect="1"/>
            </p:cNvGraphicFramePr>
            <p:nvPr/>
          </p:nvGraphicFramePr>
          <p:xfrm>
            <a:off x="7228691" y="4986358"/>
            <a:ext cx="165100" cy="306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3" name="Equation" r:id="rId14" imgW="88707" imgH="164742" progId="Equation.DSMT4">
                    <p:embed/>
                  </p:oleObj>
                </mc:Choice>
                <mc:Fallback>
                  <p:oleObj name="Equation" r:id="rId14" imgW="88707" imgH="164742" progId="Equation.DSMT4">
                    <p:embed/>
                    <p:pic>
                      <p:nvPicPr>
                        <p:cNvPr id="0" name="Picture 3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8691" y="4986358"/>
                          <a:ext cx="165100" cy="306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4171950" y="4602172"/>
              <a:ext cx="424815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8604664" y="4391034"/>
              <a:ext cx="296863" cy="3968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4" name="Text Box 16"/>
            <p:cNvSpPr txBox="1">
              <a:spLocks noChangeArrowheads="1"/>
            </p:cNvSpPr>
            <p:nvPr/>
          </p:nvSpPr>
          <p:spPr bwMode="auto">
            <a:xfrm>
              <a:off x="5982112" y="3254379"/>
              <a:ext cx="296863" cy="3968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graphicFrame>
          <p:nvGraphicFramePr>
            <p:cNvPr id="25" name="Object 18"/>
            <p:cNvGraphicFramePr>
              <a:graphicFrameLocks noChangeAspect="1"/>
            </p:cNvGraphicFramePr>
            <p:nvPr/>
          </p:nvGraphicFramePr>
          <p:xfrm>
            <a:off x="6137172" y="4095572"/>
            <a:ext cx="720726" cy="404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4" name="Equation" r:id="rId16" imgW="406224" imgH="228501" progId="Equation.DSMT4">
                    <p:embed/>
                  </p:oleObj>
                </mc:Choice>
                <mc:Fallback>
                  <p:oleObj name="Equation" r:id="rId16" imgW="406224" imgH="228501" progId="Equation.DSMT4">
                    <p:embed/>
                    <p:pic>
                      <p:nvPicPr>
                        <p:cNvPr id="0" name="Picture 3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7172" y="4095572"/>
                          <a:ext cx="720726" cy="4048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6013862" y="4519622"/>
              <a:ext cx="131763" cy="14605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>
              <a:off x="6579816" y="4600761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5247803" y="4599771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graphicFrame>
          <p:nvGraphicFramePr>
            <p:cNvPr id="201742" name="Object 18"/>
            <p:cNvGraphicFramePr>
              <a:graphicFrameLocks noChangeAspect="1"/>
            </p:cNvGraphicFramePr>
            <p:nvPr/>
          </p:nvGraphicFramePr>
          <p:xfrm>
            <a:off x="6428366" y="4720524"/>
            <a:ext cx="608012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5" name="Equation" r:id="rId18" imgW="342603" imgH="177646" progId="Equation.DSMT4">
                    <p:embed/>
                  </p:oleObj>
                </mc:Choice>
                <mc:Fallback>
                  <p:oleObj name="Equation" r:id="rId18" imgW="342603" imgH="177646" progId="Equation.DSMT4">
                    <p:embed/>
                    <p:pic>
                      <p:nvPicPr>
                        <p:cNvPr id="0" name="Picture 3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8366" y="4720524"/>
                          <a:ext cx="608012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1743" name="Object 18"/>
            <p:cNvGraphicFramePr>
              <a:graphicFrameLocks noChangeAspect="1"/>
            </p:cNvGraphicFramePr>
            <p:nvPr/>
          </p:nvGraphicFramePr>
          <p:xfrm>
            <a:off x="5214524" y="4707371"/>
            <a:ext cx="608012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6" name="Equation" r:id="rId20" imgW="342603" imgH="177646" progId="Equation.DSMT4">
                    <p:embed/>
                  </p:oleObj>
                </mc:Choice>
                <mc:Fallback>
                  <p:oleObj name="Equation" r:id="rId20" imgW="342603" imgH="177646" progId="Equation.DSMT4">
                    <p:embed/>
                    <p:pic>
                      <p:nvPicPr>
                        <p:cNvPr id="0" name="Picture 3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4524" y="4707371"/>
                          <a:ext cx="608012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1744" name="Object 18"/>
            <p:cNvGraphicFramePr>
              <a:graphicFrameLocks noChangeAspect="1"/>
            </p:cNvGraphicFramePr>
            <p:nvPr/>
          </p:nvGraphicFramePr>
          <p:xfrm>
            <a:off x="7586663" y="4083050"/>
            <a:ext cx="563562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07" name="Equation" r:id="rId22" imgW="317087" imgH="177569" progId="Equation.DSMT4">
                    <p:embed/>
                  </p:oleObj>
                </mc:Choice>
                <mc:Fallback>
                  <p:oleObj name="Equation" r:id="rId22" imgW="317087" imgH="177569" progId="Equation.DSMT4">
                    <p:embed/>
                    <p:pic>
                      <p:nvPicPr>
                        <p:cNvPr id="0" name="Picture 3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6663" y="4083050"/>
                          <a:ext cx="563562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682743"/>
              </p:ext>
            </p:extLst>
          </p:nvPr>
        </p:nvGraphicFramePr>
        <p:xfrm>
          <a:off x="456482" y="6029717"/>
          <a:ext cx="777241" cy="316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8" name="Equation" r:id="rId24" imgW="342751" imgH="139639" progId="Equation.DSMT4">
                  <p:embed/>
                </p:oleObj>
              </mc:Choice>
              <mc:Fallback>
                <p:oleObj name="Equation" r:id="rId24" imgW="342751" imgH="139639" progId="Equation.DSMT4">
                  <p:embed/>
                  <p:pic>
                    <p:nvPicPr>
                      <p:cNvPr id="0" name="Picture 3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82" y="6029717"/>
                        <a:ext cx="777241" cy="31665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Arrow 2"/>
          <p:cNvSpPr/>
          <p:nvPr/>
        </p:nvSpPr>
        <p:spPr bwMode="auto">
          <a:xfrm>
            <a:off x="1527559" y="6047037"/>
            <a:ext cx="372978" cy="259849"/>
          </a:xfrm>
          <a:prstGeom prst="rightArrow">
            <a:avLst>
              <a:gd name="adj1" fmla="val 50000"/>
              <a:gd name="adj2" fmla="val 54537"/>
            </a:avLst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678638"/>
              </p:ext>
            </p:extLst>
          </p:nvPr>
        </p:nvGraphicFramePr>
        <p:xfrm>
          <a:off x="5352233" y="2235428"/>
          <a:ext cx="328612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Equation" r:id="rId26" imgW="2463480" imgH="507960" progId="Equation.DSMT4">
                  <p:embed/>
                </p:oleObj>
              </mc:Choice>
              <mc:Fallback>
                <p:oleObj name="Equation" r:id="rId26" imgW="24634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352233" y="2235428"/>
                        <a:ext cx="3286125" cy="679450"/>
                      </a:xfrm>
                      <a:prstGeom prst="rect">
                        <a:avLst/>
                      </a:prstGeom>
                      <a:ln w="12700"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8663" name="Object 11"/>
          <p:cNvGraphicFramePr>
            <a:graphicFrameLocks noChangeAspect="1"/>
          </p:cNvGraphicFramePr>
          <p:nvPr/>
        </p:nvGraphicFramePr>
        <p:xfrm>
          <a:off x="2660296" y="1408988"/>
          <a:ext cx="3059112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2" name="Equation" r:id="rId4" imgW="1536033" imgH="1002865" progId="Equation.DSMT4">
                  <p:embed/>
                </p:oleObj>
              </mc:Choice>
              <mc:Fallback>
                <p:oleObj name="Equation" r:id="rId4" imgW="1536033" imgH="1002865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296" y="1408988"/>
                        <a:ext cx="3059112" cy="19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05324" y="101561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03783" name="Object 10"/>
          <p:cNvGraphicFramePr>
            <a:graphicFrameLocks noChangeAspect="1"/>
          </p:cNvGraphicFramePr>
          <p:nvPr/>
        </p:nvGraphicFramePr>
        <p:xfrm>
          <a:off x="2200275" y="4289425"/>
          <a:ext cx="43878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Equation" r:id="rId6" imgW="1866090" imgH="355446" progId="Equation.DSMT4">
                  <p:embed/>
                </p:oleObj>
              </mc:Choice>
              <mc:Fallback>
                <p:oleObj name="Equation" r:id="rId6" imgW="1866090" imgH="355446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289425"/>
                        <a:ext cx="43878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42074" y="3692713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Recall:</a:t>
            </a:r>
          </a:p>
        </p:txBody>
      </p:sp>
      <p:graphicFrame>
        <p:nvGraphicFramePr>
          <p:cNvPr id="203784" name="Object 11"/>
          <p:cNvGraphicFramePr>
            <a:graphicFrameLocks noChangeAspect="1"/>
          </p:cNvGraphicFramePr>
          <p:nvPr/>
        </p:nvGraphicFramePr>
        <p:xfrm>
          <a:off x="455163" y="5605873"/>
          <a:ext cx="3598222" cy="780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4" name="Equation" r:id="rId8" imgW="1930400" imgH="419100" progId="Equation.DSMT4">
                  <p:embed/>
                </p:oleObj>
              </mc:Choice>
              <mc:Fallback>
                <p:oleObj name="Equation" r:id="rId8" imgW="1930400" imgH="4191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63" y="5605873"/>
                        <a:ext cx="3598222" cy="7802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5" name="Object 9"/>
          <p:cNvGraphicFramePr>
            <a:graphicFrameLocks noChangeAspect="1"/>
          </p:cNvGraphicFramePr>
          <p:nvPr/>
        </p:nvGraphicFramePr>
        <p:xfrm>
          <a:off x="5295900" y="5665788"/>
          <a:ext cx="3522663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Equation" r:id="rId10" imgW="1943100" imgH="393700" progId="Equation.DSMT4">
                  <p:embed/>
                </p:oleObj>
              </mc:Choice>
              <mc:Fallback>
                <p:oleObj name="Equation" r:id="rId10" imgW="1943100" imgH="393700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5665788"/>
                        <a:ext cx="3522663" cy="712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Arrow 16"/>
          <p:cNvSpPr/>
          <p:nvPr/>
        </p:nvSpPr>
        <p:spPr bwMode="auto">
          <a:xfrm>
            <a:off x="4421881" y="5909478"/>
            <a:ext cx="450377" cy="259308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73711" y="785008"/>
            <a:ext cx="4600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 complete asymptotic expansion is</a:t>
            </a:r>
          </a:p>
        </p:txBody>
      </p:sp>
      <p:graphicFrame>
        <p:nvGraphicFramePr>
          <p:cNvPr id="204806" name="Object 7"/>
          <p:cNvGraphicFramePr>
            <a:graphicFrameLocks noChangeAspect="1"/>
          </p:cNvGraphicFramePr>
          <p:nvPr/>
        </p:nvGraphicFramePr>
        <p:xfrm>
          <a:off x="2019178" y="1268579"/>
          <a:ext cx="4709496" cy="110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6" name="Equation" r:id="rId4" imgW="2222500" imgH="520700" progId="Equation.DSMT4">
                  <p:embed/>
                </p:oleObj>
              </mc:Choice>
              <mc:Fallback>
                <p:oleObj name="Equation" r:id="rId4" imgW="2222500" imgH="520700" progId="Equation.DSMT4">
                  <p:embed/>
                  <p:pic>
                    <p:nvPicPr>
                      <p:cNvPr id="0" name="Picture 2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178" y="1268579"/>
                        <a:ext cx="4709496" cy="110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7333" y="2462316"/>
            <a:ext cx="2497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 we have:</a:t>
            </a:r>
          </a:p>
        </p:txBody>
      </p:sp>
      <p:graphicFrame>
        <p:nvGraphicFramePr>
          <p:cNvPr id="2048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87867"/>
              </p:ext>
            </p:extLst>
          </p:nvPr>
        </p:nvGraphicFramePr>
        <p:xfrm>
          <a:off x="2070295" y="2857078"/>
          <a:ext cx="4815754" cy="82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name="Equation" r:id="rId6" imgW="2667000" imgH="457200" progId="Equation.DSMT4">
                  <p:embed/>
                </p:oleObj>
              </mc:Choice>
              <mc:Fallback>
                <p:oleObj name="Equation" r:id="rId6" imgW="2667000" imgH="457200" progId="Equation.DSMT4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295" y="2857078"/>
                        <a:ext cx="4815754" cy="82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095212"/>
              </p:ext>
            </p:extLst>
          </p:nvPr>
        </p:nvGraphicFramePr>
        <p:xfrm>
          <a:off x="1468111" y="4568698"/>
          <a:ext cx="6020121" cy="79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Equation" r:id="rId8" imgW="3276600" imgH="431800" progId="Equation.DSMT4">
                  <p:embed/>
                </p:oleObj>
              </mc:Choice>
              <mc:Fallback>
                <p:oleObj name="Equation" r:id="rId8" imgW="3276600" imgH="431800" progId="Equation.DSMT4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111" y="4568698"/>
                        <a:ext cx="6020121" cy="790491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05484" y="3983028"/>
            <a:ext cx="952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 that</a:t>
            </a: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751388"/>
              </p:ext>
            </p:extLst>
          </p:nvPr>
        </p:nvGraphicFramePr>
        <p:xfrm>
          <a:off x="1298491" y="5925886"/>
          <a:ext cx="489426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Equation" r:id="rId10" imgW="3073320" imgH="431640" progId="Equation.DSMT4">
                  <p:embed/>
                </p:oleObj>
              </mc:Choice>
              <mc:Fallback>
                <p:oleObj name="Equation" r:id="rId10" imgW="3073320" imgH="431640" progId="Equation.DSMT4">
                  <p:embed/>
                  <p:pic>
                    <p:nvPicPr>
                      <p:cNvPr id="0" name="Picture 2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491" y="5925886"/>
                        <a:ext cx="4894263" cy="6889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62396" y="5435152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8651" y="6034454"/>
            <a:ext cx="2362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chemeClr val="bg2"/>
                </a:solidFill>
              </a:rPr>
              <a:t>(Please see the notes on the Gamma function.)</a:t>
            </a:r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6210300" y="3835970"/>
          <a:ext cx="2280557" cy="461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12" imgW="1943100" imgH="393700" progId="Equation.DSMT4">
                  <p:embed/>
                </p:oleObj>
              </mc:Choice>
              <mc:Fallback>
                <p:oleObj name="Equation" r:id="rId12" imgW="1943100" imgH="393700" progId="Equation.DSMT4">
                  <p:embed/>
                  <p:pic>
                    <p:nvPicPr>
                      <p:cNvPr id="0" name="Picture 2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3835970"/>
                        <a:ext cx="2280557" cy="46145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28601" y="0"/>
            <a:ext cx="8763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 (cont.)</a:t>
            </a:r>
          </a:p>
        </p:txBody>
      </p: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07654" y="1465262"/>
            <a:ext cx="2497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 we have:</a:t>
            </a:r>
          </a:p>
        </p:txBody>
      </p:sp>
      <p:graphicFrame>
        <p:nvGraphicFramePr>
          <p:cNvPr id="2058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620492"/>
              </p:ext>
            </p:extLst>
          </p:nvPr>
        </p:nvGraphicFramePr>
        <p:xfrm>
          <a:off x="944563" y="2044700"/>
          <a:ext cx="73310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0" name="Equation" r:id="rId4" imgW="3378200" imgH="469900" progId="Equation.DSMT4">
                  <p:embed/>
                </p:oleObj>
              </mc:Choice>
              <mc:Fallback>
                <p:oleObj name="Equation" r:id="rId4" imgW="3378200" imgH="4699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2044700"/>
                        <a:ext cx="7331075" cy="1009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75486" y="4626427"/>
            <a:ext cx="7922200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</a:t>
            </a:r>
            <a:r>
              <a:rPr lang="en-US" b="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b="0" dirty="0">
                <a:solidFill>
                  <a:schemeClr val="bg2"/>
                </a:solidFill>
              </a:rPr>
              <a:t>In a similar manner, we could (in principle) obtain higher-order terms in the asymptotic expansion of the Bessel function or the Gamma function.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06472" y="3698543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as</a:t>
            </a:r>
          </a:p>
        </p:txBody>
      </p:sp>
      <p:graphicFrame>
        <p:nvGraphicFramePr>
          <p:cNvPr id="205832" name="Object 8"/>
          <p:cNvGraphicFramePr>
            <a:graphicFrameLocks noChangeAspect="1"/>
          </p:cNvGraphicFramePr>
          <p:nvPr/>
        </p:nvGraphicFramePr>
        <p:xfrm>
          <a:off x="2905195" y="3700463"/>
          <a:ext cx="10477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1" name="Equation" r:id="rId6" imgW="482181" imgH="177646" progId="Equation.DSMT4">
                  <p:embed/>
                </p:oleObj>
              </mc:Choice>
              <mc:Fallback>
                <p:oleObj name="Equation" r:id="rId6" imgW="482181" imgH="177646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95" y="3700463"/>
                        <a:ext cx="104775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6800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1457158" y="1347203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93812"/>
              </p:ext>
            </p:extLst>
          </p:nvPr>
        </p:nvGraphicFramePr>
        <p:xfrm>
          <a:off x="2281071" y="991603"/>
          <a:ext cx="2163762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875920" imgH="444307" progId="Equation.DSMT4">
                  <p:embed/>
                </p:oleObj>
              </mc:Choice>
              <mc:Fallback>
                <p:oleObj name="Equation" r:id="rId4" imgW="875920" imgH="444307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071" y="991603"/>
                        <a:ext cx="2163762" cy="10985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3992563" y="2570844"/>
          <a:ext cx="11001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482391" imgH="228501" progId="Equation.DSMT4">
                  <p:embed/>
                </p:oleObj>
              </mc:Choice>
              <mc:Fallback>
                <p:oleObj name="Equation" r:id="rId6" imgW="482391" imgH="228501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2570844"/>
                        <a:ext cx="11001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38"/>
          <p:cNvGraphicFramePr>
            <a:graphicFrameLocks noChangeAspect="1"/>
          </p:cNvGraphicFramePr>
          <p:nvPr/>
        </p:nvGraphicFramePr>
        <p:xfrm>
          <a:off x="1544638" y="3865563"/>
          <a:ext cx="6154737" cy="175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857500" imgH="812800" progId="Equation.DSMT4">
                  <p:embed/>
                </p:oleObj>
              </mc:Choice>
              <mc:Fallback>
                <p:oleObj name="Equation" r:id="rId8" imgW="2857500" imgH="8128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3865563"/>
                        <a:ext cx="6154737" cy="175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39"/>
          <p:cNvSpPr>
            <a:spLocks noChangeShapeType="1"/>
          </p:cNvSpPr>
          <p:nvPr/>
        </p:nvSpPr>
        <p:spPr bwMode="auto">
          <a:xfrm>
            <a:off x="5213350" y="5549901"/>
            <a:ext cx="245811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" name="Text Box 40"/>
          <p:cNvSpPr txBox="1">
            <a:spLocks noChangeArrowheads="1"/>
          </p:cNvSpPr>
          <p:nvPr/>
        </p:nvSpPr>
        <p:spPr bwMode="auto">
          <a:xfrm>
            <a:off x="3312171" y="6138456"/>
            <a:ext cx="537556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(We can rotate coordinates to eliminate this term.)</a:t>
            </a:r>
          </a:p>
        </p:txBody>
      </p:sp>
      <p:sp>
        <p:nvSpPr>
          <p:cNvPr id="4106" name="Text Box 41"/>
          <p:cNvSpPr txBox="1">
            <a:spLocks noChangeArrowheads="1"/>
          </p:cNvSpPr>
          <p:nvPr/>
        </p:nvSpPr>
        <p:spPr bwMode="auto">
          <a:xfrm>
            <a:off x="325438" y="3567113"/>
            <a:ext cx="28400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Near the saddle point:</a:t>
            </a:r>
          </a:p>
        </p:txBody>
      </p:sp>
      <p:graphicFrame>
        <p:nvGraphicFramePr>
          <p:cNvPr id="4101" name="Object 42"/>
          <p:cNvGraphicFramePr>
            <a:graphicFrameLocks noChangeAspect="1"/>
          </p:cNvGraphicFramePr>
          <p:nvPr/>
        </p:nvGraphicFramePr>
        <p:xfrm>
          <a:off x="6065838" y="2533333"/>
          <a:ext cx="10429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457200" imgH="241300" progId="Equation.DSMT4">
                  <p:embed/>
                </p:oleObj>
              </mc:Choice>
              <mc:Fallback>
                <p:oleObj name="Equation" r:id="rId10" imgW="457200" imgH="241300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2533333"/>
                        <a:ext cx="1042987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43"/>
          <p:cNvSpPr txBox="1">
            <a:spLocks noChangeArrowheads="1"/>
          </p:cNvSpPr>
          <p:nvPr/>
        </p:nvSpPr>
        <p:spPr bwMode="auto">
          <a:xfrm>
            <a:off x="3543300" y="2616200"/>
            <a:ext cx="32573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If</a:t>
            </a:r>
          </a:p>
        </p:txBody>
      </p:sp>
      <p:sp>
        <p:nvSpPr>
          <p:cNvPr id="4108" name="Text Box 44"/>
          <p:cNvSpPr txBox="1">
            <a:spLocks noChangeArrowheads="1"/>
          </p:cNvSpPr>
          <p:nvPr/>
        </p:nvSpPr>
        <p:spPr bwMode="auto">
          <a:xfrm>
            <a:off x="5232400" y="2614613"/>
            <a:ext cx="6832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4109" name="AutoShape 45"/>
          <p:cNvSpPr>
            <a:spLocks noChangeArrowheads="1"/>
          </p:cNvSpPr>
          <p:nvPr/>
        </p:nvSpPr>
        <p:spPr bwMode="auto">
          <a:xfrm>
            <a:off x="2717800" y="2694971"/>
            <a:ext cx="584200" cy="228600"/>
          </a:xfrm>
          <a:prstGeom prst="rightArrow">
            <a:avLst>
              <a:gd name="adj1" fmla="val 50000"/>
              <a:gd name="adj2" fmla="val 63889"/>
            </a:avLst>
          </a:prstGeom>
          <a:solidFill>
            <a:srgbClr val="CCFF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 bwMode="auto">
          <a:xfrm flipV="1">
            <a:off x="6632368" y="5628905"/>
            <a:ext cx="0" cy="45031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4681508" y="1419725"/>
            <a:ext cx="40062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2"/>
                </a:solidFill>
              </a:rPr>
              <a:t>(The function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u</a:t>
            </a:r>
            <a:r>
              <a:rPr lang="en-US" sz="1400" b="0" dirty="0">
                <a:solidFill>
                  <a:schemeClr val="bg2"/>
                </a:solidFill>
              </a:rPr>
              <a:t> obeys the 2D Laplace equation.)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822325" y="1170305"/>
          <a:ext cx="78152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4445000" imgH="393700" progId="Equation.DSMT4">
                  <p:embed/>
                </p:oleObj>
              </mc:Choice>
              <mc:Fallback>
                <p:oleObj name="Equation" r:id="rId4" imgW="4445000" imgH="39370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1170305"/>
                        <a:ext cx="781526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1290638" y="2790584"/>
          <a:ext cx="57372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3352800" imgH="393700" progId="Equation.DSMT4">
                  <p:embed/>
                </p:oleObj>
              </mc:Choice>
              <mc:Fallback>
                <p:oleObj name="Equation" r:id="rId6" imgW="3352800" imgH="39370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0638" y="2790584"/>
                        <a:ext cx="57372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642938" y="2285759"/>
            <a:ext cx="451689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In the rotated coordinate system: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1061274" y="3981773"/>
            <a:ext cx="62309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Assume that the coordinate system is rotated so that </a:t>
            </a:r>
          </a:p>
        </p:txBody>
      </p:sp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3603496" y="4489138"/>
          <a:ext cx="8255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482391" imgH="228501" progId="Equation.DSMT4">
                  <p:embed/>
                </p:oleObj>
              </mc:Choice>
              <mc:Fallback>
                <p:oleObj name="Equation" r:id="rId8" imgW="482391" imgH="228501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496" y="4489138"/>
                        <a:ext cx="8255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4"/>
          <p:cNvGraphicFramePr>
            <a:graphicFrameLocks noChangeAspect="1"/>
          </p:cNvGraphicFramePr>
          <p:nvPr/>
        </p:nvGraphicFramePr>
        <p:xfrm>
          <a:off x="4800471" y="4468954"/>
          <a:ext cx="846138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495085" imgH="241195" progId="Equation.DSMT4">
                  <p:embed/>
                </p:oleObj>
              </mc:Choice>
              <mc:Fallback>
                <p:oleObj name="Equation" r:id="rId10" imgW="495085" imgH="241195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471" y="4468954"/>
                        <a:ext cx="846138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9742" y="5318162"/>
            <a:ext cx="8284028" cy="92333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</a:t>
            </a:r>
            <a:r>
              <a:rPr lang="en-US" b="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b="0" dirty="0">
                <a:solidFill>
                  <a:schemeClr val="bg2"/>
                </a:solidFill>
              </a:rPr>
              <a:t>The angle of rotation necessary to do this will be clear later </a:t>
            </a:r>
          </a:p>
          <a:p>
            <a:pPr algn="ctr"/>
            <a:r>
              <a:rPr lang="en-US" b="0" dirty="0">
                <a:solidFill>
                  <a:schemeClr val="bg2"/>
                </a:solidFill>
              </a:rPr>
              <a:t>(it is the departure angle </a:t>
            </a:r>
            <a:r>
              <a:rPr lang="en-US" b="0" i="1" dirty="0">
                <a:solidFill>
                  <a:schemeClr val="bg2"/>
                </a:solidFill>
                <a:sym typeface="Symbol"/>
              </a:rPr>
              <a:t></a:t>
            </a:r>
            <a:r>
              <a:rPr lang="en-US" b="0" baseline="-25000" dirty="0">
                <a:solidFill>
                  <a:schemeClr val="bg2"/>
                </a:solidFill>
                <a:latin typeface="+mn-lt"/>
                <a:sym typeface="Symbol"/>
              </a:rPr>
              <a:t>SDP</a:t>
            </a:r>
            <a:r>
              <a:rPr lang="en-US" b="0" dirty="0">
                <a:solidFill>
                  <a:schemeClr val="bg2"/>
                </a:solidFill>
                <a:sym typeface="Symbol"/>
              </a:rPr>
              <a:t> </a:t>
            </a:r>
            <a:r>
              <a:rPr lang="en-US" b="0" dirty="0">
                <a:solidFill>
                  <a:schemeClr val="bg2"/>
                </a:solidFill>
              </a:rPr>
              <a:t>of the steepest-descent path).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Text Box 2"/>
          <p:cNvSpPr txBox="1">
            <a:spLocks noChangeArrowheads="1"/>
          </p:cNvSpPr>
          <p:nvPr/>
        </p:nvSpPr>
        <p:spPr bwMode="auto">
          <a:xfrm>
            <a:off x="7004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6151" name="Text Box 22"/>
          <p:cNvSpPr txBox="1">
            <a:spLocks noChangeArrowheads="1"/>
          </p:cNvSpPr>
          <p:nvPr/>
        </p:nvSpPr>
        <p:spPr bwMode="auto">
          <a:xfrm>
            <a:off x="1055270" y="850718"/>
            <a:ext cx="66722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>
                <a:solidFill>
                  <a:srgbClr val="FF0000"/>
                </a:solidFill>
              </a:rPr>
              <a:t>The 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600" b="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b="0" dirty="0">
                <a:solidFill>
                  <a:srgbClr val="FF0000"/>
                </a:solidFill>
              </a:rPr>
              <a:t>(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2400" b="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,</a:t>
            </a:r>
            <a:r>
              <a:rPr lang="en-US" sz="1200" b="0" dirty="0">
                <a:solidFill>
                  <a:srgbClr val="FF0000"/>
                </a:solidFill>
              </a:rPr>
              <a:t> 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en-US" sz="2400" b="0" dirty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rgbClr val="FF0000"/>
                </a:solidFill>
              </a:rPr>
              <a:t>) function has a “saddle” shape near the SP: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120777" y="1644118"/>
            <a:ext cx="6525618" cy="4579708"/>
            <a:chOff x="1120777" y="1644118"/>
            <a:chExt cx="6525618" cy="4579708"/>
          </a:xfrm>
        </p:grpSpPr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 flipH="1">
              <a:off x="1600201" y="3613976"/>
              <a:ext cx="2616200" cy="21955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7" name="Object 19"/>
            <p:cNvGraphicFramePr>
              <a:graphicFrameLocks noChangeAspect="1"/>
            </p:cNvGraphicFramePr>
            <p:nvPr/>
          </p:nvGraphicFramePr>
          <p:xfrm>
            <a:off x="1120777" y="5842660"/>
            <a:ext cx="353940" cy="381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Equation" r:id="rId4" imgW="164814" imgH="177492" progId="Equation.DSMT4">
                    <p:embed/>
                  </p:oleObj>
                </mc:Choice>
                <mc:Fallback>
                  <p:oleObj name="Equation" r:id="rId4" imgW="164814" imgH="177492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0777" y="5842660"/>
                          <a:ext cx="353940" cy="381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5" name="Freeform 4"/>
            <p:cNvSpPr>
              <a:spLocks/>
            </p:cNvSpPr>
            <p:nvPr/>
          </p:nvSpPr>
          <p:spPr bwMode="auto">
            <a:xfrm>
              <a:off x="4613276" y="3783838"/>
              <a:ext cx="1520825" cy="801688"/>
            </a:xfrm>
            <a:custGeom>
              <a:avLst/>
              <a:gdLst>
                <a:gd name="T0" fmla="*/ 958 w 958"/>
                <a:gd name="T1" fmla="*/ 505 h 505"/>
                <a:gd name="T2" fmla="*/ 479 w 958"/>
                <a:gd name="T3" fmla="*/ 83 h 505"/>
                <a:gd name="T4" fmla="*/ 0 w 958"/>
                <a:gd name="T5" fmla="*/ 51 h 505"/>
                <a:gd name="T6" fmla="*/ 118 w 958"/>
                <a:gd name="T7" fmla="*/ 473 h 505"/>
                <a:gd name="T8" fmla="*/ 958 w 958"/>
                <a:gd name="T9" fmla="*/ 505 h 5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8"/>
                <a:gd name="T16" fmla="*/ 0 h 505"/>
                <a:gd name="T17" fmla="*/ 958 w 958"/>
                <a:gd name="T18" fmla="*/ 505 h 5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8" h="505">
                  <a:moveTo>
                    <a:pt x="958" y="505"/>
                  </a:moveTo>
                  <a:cubicBezTo>
                    <a:pt x="757" y="0"/>
                    <a:pt x="547" y="16"/>
                    <a:pt x="479" y="83"/>
                  </a:cubicBezTo>
                  <a:cubicBezTo>
                    <a:pt x="328" y="62"/>
                    <a:pt x="207" y="66"/>
                    <a:pt x="0" y="51"/>
                  </a:cubicBezTo>
                  <a:cubicBezTo>
                    <a:pt x="114" y="373"/>
                    <a:pt x="241" y="150"/>
                    <a:pt x="118" y="473"/>
                  </a:cubicBezTo>
                  <a:cubicBezTo>
                    <a:pt x="886" y="505"/>
                    <a:pt x="246" y="489"/>
                    <a:pt x="958" y="505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V="1">
              <a:off x="4208464" y="3620326"/>
              <a:ext cx="3033713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 flipH="1" flipV="1">
              <a:off x="4215739" y="2101933"/>
              <a:ext cx="661" cy="15089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8" name="Object 7"/>
            <p:cNvGraphicFramePr>
              <a:graphicFrameLocks noChangeAspect="1"/>
            </p:cNvGraphicFramePr>
            <p:nvPr/>
          </p:nvGraphicFramePr>
          <p:xfrm>
            <a:off x="7312726" y="3408218"/>
            <a:ext cx="333669" cy="4106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" name="Equation" r:id="rId6" imgW="164957" imgH="203024" progId="Equation.DSMT4">
                    <p:embed/>
                  </p:oleObj>
                </mc:Choice>
                <mc:Fallback>
                  <p:oleObj name="Equation" r:id="rId6" imgW="164957" imgH="203024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2726" y="3408218"/>
                          <a:ext cx="333669" cy="4106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8"/>
            <p:cNvGraphicFramePr>
              <a:graphicFrameLocks noChangeAspect="1"/>
            </p:cNvGraphicFramePr>
            <p:nvPr/>
          </p:nvGraphicFramePr>
          <p:xfrm>
            <a:off x="3734007" y="1644118"/>
            <a:ext cx="1004247" cy="3919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name="Equation" r:id="rId8" imgW="520474" imgH="203112" progId="Equation.DSMT4">
                    <p:embed/>
                  </p:oleObj>
                </mc:Choice>
                <mc:Fallback>
                  <p:oleObj name="Equation" r:id="rId8" imgW="520474" imgH="203112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4007" y="1644118"/>
                          <a:ext cx="1004247" cy="3919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4715" name="Freeform 11"/>
            <p:cNvSpPr>
              <a:spLocks/>
            </p:cNvSpPr>
            <p:nvPr/>
          </p:nvSpPr>
          <p:spPr bwMode="auto">
            <a:xfrm>
              <a:off x="1822451" y="3518726"/>
              <a:ext cx="3657600" cy="1757363"/>
            </a:xfrm>
            <a:custGeom>
              <a:avLst/>
              <a:gdLst/>
              <a:ahLst/>
              <a:cxnLst>
                <a:cxn ang="0">
                  <a:pos x="20" y="1040"/>
                </a:cxn>
                <a:cxn ang="0">
                  <a:pos x="336" y="0"/>
                </a:cxn>
                <a:cxn ang="0">
                  <a:pos x="2304" y="208"/>
                </a:cxn>
                <a:cxn ang="0">
                  <a:pos x="1940" y="1100"/>
                </a:cxn>
                <a:cxn ang="0">
                  <a:pos x="20" y="1040"/>
                </a:cxn>
              </a:cxnLst>
              <a:rect l="0" t="0" r="r" b="b"/>
              <a:pathLst>
                <a:path w="2304" h="1107">
                  <a:moveTo>
                    <a:pt x="20" y="1040"/>
                  </a:moveTo>
                  <a:cubicBezTo>
                    <a:pt x="0" y="624"/>
                    <a:pt x="49" y="150"/>
                    <a:pt x="336" y="0"/>
                  </a:cubicBezTo>
                  <a:cubicBezTo>
                    <a:pt x="972" y="244"/>
                    <a:pt x="1565" y="255"/>
                    <a:pt x="2304" y="208"/>
                  </a:cubicBezTo>
                  <a:cubicBezTo>
                    <a:pt x="2002" y="391"/>
                    <a:pt x="1926" y="757"/>
                    <a:pt x="1940" y="1100"/>
                  </a:cubicBezTo>
                  <a:cubicBezTo>
                    <a:pt x="1542" y="1033"/>
                    <a:pt x="344" y="1107"/>
                    <a:pt x="20" y="10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9" name="Freeform 12"/>
            <p:cNvSpPr>
              <a:spLocks/>
            </p:cNvSpPr>
            <p:nvPr/>
          </p:nvSpPr>
          <p:spPr bwMode="auto">
            <a:xfrm>
              <a:off x="4883151" y="3785426"/>
              <a:ext cx="1212850" cy="1485900"/>
            </a:xfrm>
            <a:custGeom>
              <a:avLst/>
              <a:gdLst>
                <a:gd name="T0" fmla="*/ 0 w 764"/>
                <a:gd name="T1" fmla="*/ 936 h 936"/>
                <a:gd name="T2" fmla="*/ 343 w 764"/>
                <a:gd name="T3" fmla="*/ 65 h 936"/>
                <a:gd name="T4" fmla="*/ 764 w 764"/>
                <a:gd name="T5" fmla="*/ 480 h 936"/>
                <a:gd name="T6" fmla="*/ 0 60000 65536"/>
                <a:gd name="T7" fmla="*/ 0 60000 65536"/>
                <a:gd name="T8" fmla="*/ 0 60000 65536"/>
                <a:gd name="T9" fmla="*/ 0 w 764"/>
                <a:gd name="T10" fmla="*/ 0 h 936"/>
                <a:gd name="T11" fmla="*/ 764 w 764"/>
                <a:gd name="T12" fmla="*/ 936 h 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4" h="936">
                  <a:moveTo>
                    <a:pt x="0" y="936"/>
                  </a:moveTo>
                  <a:cubicBezTo>
                    <a:pt x="8" y="928"/>
                    <a:pt x="1" y="227"/>
                    <a:pt x="343" y="65"/>
                  </a:cubicBezTo>
                  <a:cubicBezTo>
                    <a:pt x="591" y="0"/>
                    <a:pt x="649" y="274"/>
                    <a:pt x="764" y="48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Freeform 13"/>
            <p:cNvSpPr>
              <a:spLocks/>
            </p:cNvSpPr>
            <p:nvPr/>
          </p:nvSpPr>
          <p:spPr bwMode="auto">
            <a:xfrm rot="21266798">
              <a:off x="1511301" y="2872613"/>
              <a:ext cx="5238750" cy="1217613"/>
            </a:xfrm>
            <a:custGeom>
              <a:avLst/>
              <a:gdLst>
                <a:gd name="T0" fmla="*/ 0 w 3129"/>
                <a:gd name="T1" fmla="*/ 0 h 912"/>
                <a:gd name="T2" fmla="*/ 1492 w 3129"/>
                <a:gd name="T3" fmla="*/ 605 h 912"/>
                <a:gd name="T4" fmla="*/ 3300 w 3129"/>
                <a:gd name="T5" fmla="*/ 640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1" name="Freeform 14"/>
            <p:cNvSpPr>
              <a:spLocks/>
            </p:cNvSpPr>
            <p:nvPr/>
          </p:nvSpPr>
          <p:spPr bwMode="auto">
            <a:xfrm>
              <a:off x="1812926" y="3542538"/>
              <a:ext cx="515938" cy="1617663"/>
            </a:xfrm>
            <a:custGeom>
              <a:avLst/>
              <a:gdLst>
                <a:gd name="T0" fmla="*/ 10 w 325"/>
                <a:gd name="T1" fmla="*/ 1017 h 1019"/>
                <a:gd name="T2" fmla="*/ 325 w 325"/>
                <a:gd name="T3" fmla="*/ 0 h 1019"/>
                <a:gd name="T4" fmla="*/ 0 60000 65536"/>
                <a:gd name="T5" fmla="*/ 0 60000 65536"/>
                <a:gd name="T6" fmla="*/ 0 w 325"/>
                <a:gd name="T7" fmla="*/ 0 h 1019"/>
                <a:gd name="T8" fmla="*/ 325 w 325"/>
                <a:gd name="T9" fmla="*/ 1019 h 10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5" h="1019">
                  <a:moveTo>
                    <a:pt x="10" y="1017"/>
                  </a:moveTo>
                  <a:cubicBezTo>
                    <a:pt x="31" y="1019"/>
                    <a:pt x="0" y="87"/>
                    <a:pt x="3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Freeform 16"/>
            <p:cNvSpPr>
              <a:spLocks/>
            </p:cNvSpPr>
            <p:nvPr/>
          </p:nvSpPr>
          <p:spPr bwMode="auto">
            <a:xfrm>
              <a:off x="3325501" y="3829176"/>
              <a:ext cx="496888" cy="1362075"/>
            </a:xfrm>
            <a:custGeom>
              <a:avLst/>
              <a:gdLst>
                <a:gd name="T0" fmla="*/ 60 w 313"/>
                <a:gd name="T1" fmla="*/ 854 h 858"/>
                <a:gd name="T2" fmla="*/ 313 w 313"/>
                <a:gd name="T3" fmla="*/ 0 h 858"/>
                <a:gd name="T4" fmla="*/ 0 60000 65536"/>
                <a:gd name="T5" fmla="*/ 0 60000 65536"/>
                <a:gd name="T6" fmla="*/ 0 w 313"/>
                <a:gd name="T7" fmla="*/ 0 h 858"/>
                <a:gd name="T8" fmla="*/ 313 w 313"/>
                <a:gd name="T9" fmla="*/ 858 h 8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3" h="858">
                  <a:moveTo>
                    <a:pt x="60" y="854"/>
                  </a:moveTo>
                  <a:cubicBezTo>
                    <a:pt x="79" y="858"/>
                    <a:pt x="0" y="135"/>
                    <a:pt x="313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>
              <a:off x="3762376" y="3883213"/>
              <a:ext cx="2102" cy="8906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Oval 18"/>
            <p:cNvSpPr>
              <a:spLocks noChangeArrowheads="1"/>
            </p:cNvSpPr>
            <p:nvPr/>
          </p:nvSpPr>
          <p:spPr bwMode="auto">
            <a:xfrm>
              <a:off x="3690115" y="4725926"/>
              <a:ext cx="144463" cy="1444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46" name="Object 9"/>
            <p:cNvGraphicFramePr>
              <a:graphicFrameLocks noChangeAspect="1"/>
            </p:cNvGraphicFramePr>
            <p:nvPr/>
          </p:nvGraphicFramePr>
          <p:xfrm>
            <a:off x="3972812" y="4408225"/>
            <a:ext cx="334963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2812" y="4408225"/>
                          <a:ext cx="334963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CE20538-A14D-17DA-32DA-7851718BE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9541965"/>
              </p:ext>
            </p:extLst>
          </p:nvPr>
        </p:nvGraphicFramePr>
        <p:xfrm>
          <a:off x="2613026" y="5876861"/>
          <a:ext cx="57340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5733910" imgH="676411" progId="Equation.DSMT4">
                  <p:embed/>
                </p:oleObj>
              </mc:Choice>
              <mc:Fallback>
                <p:oleObj name="Equation" r:id="rId12" imgW="5733910" imgH="67641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13026" y="5876861"/>
                        <a:ext cx="5734050" cy="676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</a:p>
        </p:txBody>
      </p:sp>
      <p:sp>
        <p:nvSpPr>
          <p:cNvPr id="7176" name="Text Box 48"/>
          <p:cNvSpPr txBox="1">
            <a:spLocks noChangeArrowheads="1"/>
          </p:cNvSpPr>
          <p:nvPr/>
        </p:nvSpPr>
        <p:spPr bwMode="auto">
          <a:xfrm>
            <a:off x="1117852" y="5632093"/>
            <a:ext cx="7302350" cy="92333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Note:</a:t>
            </a:r>
            <a:r>
              <a:rPr lang="en-US" b="0" dirty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b="0" dirty="0">
                <a:solidFill>
                  <a:schemeClr val="bg2"/>
                </a:solidFill>
              </a:rPr>
              <a:t>The saddle does not necessarily open along one of the original axes (only when </a:t>
            </a:r>
            <a:r>
              <a:rPr lang="en-US" b="0" i="1" dirty="0" err="1">
                <a:solidFill>
                  <a:schemeClr val="bg2"/>
                </a:solidFill>
                <a:latin typeface="Times New Roman" pitchFamily="18" charset="0"/>
              </a:rPr>
              <a:t>u</a:t>
            </a:r>
            <a:r>
              <a:rPr lang="en-US" b="0" i="1" baseline="-25000" dirty="0" err="1">
                <a:solidFill>
                  <a:schemeClr val="bg2"/>
                </a:solidFill>
                <a:latin typeface="Times New Roman" pitchFamily="18" charset="0"/>
              </a:rPr>
              <a:t>xy</a:t>
            </a:r>
            <a:r>
              <a:rPr lang="en-US" b="0" dirty="0">
                <a:solidFill>
                  <a:schemeClr val="bg2"/>
                </a:solidFill>
              </a:rPr>
              <a:t> (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b="0" baseline="-25000" dirty="0">
                <a:solidFill>
                  <a:schemeClr val="bg2"/>
                </a:solidFill>
                <a:latin typeface="+mn-lt"/>
              </a:rPr>
              <a:t>0</a:t>
            </a:r>
            <a:r>
              <a:rPr lang="en-US" b="0" dirty="0">
                <a:solidFill>
                  <a:schemeClr val="bg2"/>
                </a:solidFill>
              </a:rPr>
              <a:t>, </a:t>
            </a:r>
            <a:r>
              <a:rPr lang="en-US" b="0" i="1" dirty="0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b="0" baseline="-25000" dirty="0">
                <a:solidFill>
                  <a:schemeClr val="bg2"/>
                </a:solidFill>
                <a:latin typeface="+mn-lt"/>
              </a:rPr>
              <a:t>0</a:t>
            </a:r>
            <a:r>
              <a:rPr lang="en-US" b="0" dirty="0">
                <a:solidFill>
                  <a:schemeClr val="bg2"/>
                </a:solidFill>
              </a:rPr>
              <a:t>)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b="0" dirty="0">
                <a:solidFill>
                  <a:schemeClr val="bg2"/>
                </a:solidFill>
              </a:rPr>
              <a:t> </a:t>
            </a:r>
            <a:r>
              <a:rPr lang="en-US" b="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chemeClr val="bg2"/>
                </a:solidFill>
              </a:rPr>
              <a:t>).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139012" y="1038682"/>
            <a:ext cx="6060414" cy="4022644"/>
            <a:chOff x="1700872" y="1093767"/>
            <a:chExt cx="6060414" cy="4022644"/>
          </a:xfrm>
        </p:grpSpPr>
        <p:sp>
          <p:nvSpPr>
            <p:cNvPr id="7177" name="Freeform 30"/>
            <p:cNvSpPr>
              <a:spLocks/>
            </p:cNvSpPr>
            <p:nvPr/>
          </p:nvSpPr>
          <p:spPr bwMode="auto">
            <a:xfrm>
              <a:off x="4617234" y="3277362"/>
              <a:ext cx="1427307" cy="1080881"/>
            </a:xfrm>
            <a:custGeom>
              <a:avLst/>
              <a:gdLst>
                <a:gd name="T0" fmla="*/ 1041 w 1041"/>
                <a:gd name="T1" fmla="*/ 560 h 560"/>
                <a:gd name="T2" fmla="*/ 465 w 1041"/>
                <a:gd name="T3" fmla="*/ 67 h 560"/>
                <a:gd name="T4" fmla="*/ 0 w 1041"/>
                <a:gd name="T5" fmla="*/ 35 h 560"/>
                <a:gd name="T6" fmla="*/ 93 w 1041"/>
                <a:gd name="T7" fmla="*/ 341 h 560"/>
                <a:gd name="T8" fmla="*/ 1041 w 1041"/>
                <a:gd name="T9" fmla="*/ 56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  <a:gd name="connsiteX0" fmla="*/ 9107 w 9107"/>
                <a:gd name="connsiteY0" fmla="*/ 10000 h 10000"/>
                <a:gd name="connsiteX1" fmla="*/ 3574 w 9107"/>
                <a:gd name="connsiteY1" fmla="*/ 1196 h 10000"/>
                <a:gd name="connsiteX2" fmla="*/ 685 w 9107"/>
                <a:gd name="connsiteY2" fmla="*/ 1724 h 10000"/>
                <a:gd name="connsiteX3" fmla="*/ 0 w 9107"/>
                <a:gd name="connsiteY3" fmla="*/ 6089 h 10000"/>
                <a:gd name="connsiteX4" fmla="*/ 9107 w 9107"/>
                <a:gd name="connsiteY4" fmla="*/ 10000 h 10000"/>
                <a:gd name="connsiteX0" fmla="*/ 11013 w 11013"/>
                <a:gd name="connsiteY0" fmla="*/ 10000 h 10000"/>
                <a:gd name="connsiteX1" fmla="*/ 4937 w 11013"/>
                <a:gd name="connsiteY1" fmla="*/ 1196 h 10000"/>
                <a:gd name="connsiteX2" fmla="*/ 1013 w 11013"/>
                <a:gd name="connsiteY2" fmla="*/ 6089 h 10000"/>
                <a:gd name="connsiteX3" fmla="*/ 11013 w 11013"/>
                <a:gd name="connsiteY3" fmla="*/ 10000 h 10000"/>
                <a:gd name="connsiteX0" fmla="*/ 11573 w 11573"/>
                <a:gd name="connsiteY0" fmla="*/ 10000 h 10000"/>
                <a:gd name="connsiteX1" fmla="*/ 5497 w 11573"/>
                <a:gd name="connsiteY1" fmla="*/ 1196 h 10000"/>
                <a:gd name="connsiteX2" fmla="*/ 3196 w 11573"/>
                <a:gd name="connsiteY2" fmla="*/ 2309 h 10000"/>
                <a:gd name="connsiteX3" fmla="*/ 1573 w 11573"/>
                <a:gd name="connsiteY3" fmla="*/ 6089 h 10000"/>
                <a:gd name="connsiteX4" fmla="*/ 11573 w 11573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73" h="10000">
                  <a:moveTo>
                    <a:pt x="11573" y="10000"/>
                  </a:moveTo>
                  <a:cubicBezTo>
                    <a:pt x="9516" y="982"/>
                    <a:pt x="6194" y="0"/>
                    <a:pt x="5497" y="1196"/>
                  </a:cubicBezTo>
                  <a:cubicBezTo>
                    <a:pt x="3924" y="152"/>
                    <a:pt x="3850" y="1494"/>
                    <a:pt x="3196" y="2309"/>
                  </a:cubicBezTo>
                  <a:cubicBezTo>
                    <a:pt x="2542" y="3124"/>
                    <a:pt x="0" y="5045"/>
                    <a:pt x="1573" y="6089"/>
                  </a:cubicBezTo>
                  <a:lnTo>
                    <a:pt x="11573" y="10000"/>
                  </a:ln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Line 31"/>
            <p:cNvSpPr>
              <a:spLocks noChangeShapeType="1"/>
            </p:cNvSpPr>
            <p:nvPr/>
          </p:nvSpPr>
          <p:spPr bwMode="auto">
            <a:xfrm>
              <a:off x="4259261" y="3005137"/>
              <a:ext cx="3074742" cy="45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9" name="Line 32"/>
            <p:cNvSpPr>
              <a:spLocks noChangeShapeType="1"/>
            </p:cNvSpPr>
            <p:nvPr/>
          </p:nvSpPr>
          <p:spPr bwMode="auto">
            <a:xfrm flipV="1">
              <a:off x="4267199" y="1608363"/>
              <a:ext cx="2969" cy="13975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0" name="Object 33"/>
            <p:cNvGraphicFramePr>
              <a:graphicFrameLocks noChangeAspect="1"/>
            </p:cNvGraphicFramePr>
            <p:nvPr/>
          </p:nvGraphicFramePr>
          <p:xfrm>
            <a:off x="7429499" y="2832100"/>
            <a:ext cx="331787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Equation" r:id="rId4" imgW="139579" imgH="164957" progId="Equation.DSMT4">
                    <p:embed/>
                  </p:oleObj>
                </mc:Choice>
                <mc:Fallback>
                  <p:oleObj name="Equation" r:id="rId4" imgW="139579" imgH="164957" progId="Equation.DSMT4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29499" y="2832100"/>
                          <a:ext cx="331787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34"/>
            <p:cNvGraphicFramePr>
              <a:graphicFrameLocks noChangeAspect="1"/>
            </p:cNvGraphicFramePr>
            <p:nvPr/>
          </p:nvGraphicFramePr>
          <p:xfrm>
            <a:off x="3773548" y="1093767"/>
            <a:ext cx="108585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6" imgW="457002" imgH="203112" progId="Equation.DSMT4">
                    <p:embed/>
                  </p:oleObj>
                </mc:Choice>
                <mc:Fallback>
                  <p:oleObj name="Equation" r:id="rId6" imgW="457002" imgH="203112" progId="Equation.DSMT4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3548" y="1093767"/>
                          <a:ext cx="108585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35"/>
            <p:cNvGraphicFramePr>
              <a:graphicFrameLocks noChangeAspect="1"/>
            </p:cNvGraphicFramePr>
            <p:nvPr/>
          </p:nvGraphicFramePr>
          <p:xfrm>
            <a:off x="3908425" y="4352925"/>
            <a:ext cx="334962" cy="463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8425" y="4352925"/>
                          <a:ext cx="334962" cy="463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0" name="Line 36"/>
            <p:cNvSpPr>
              <a:spLocks noChangeShapeType="1"/>
            </p:cNvSpPr>
            <p:nvPr/>
          </p:nvSpPr>
          <p:spPr bwMode="auto">
            <a:xfrm flipH="1">
              <a:off x="2113808" y="3009900"/>
              <a:ext cx="2153392" cy="143147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1429" name="Freeform 37"/>
            <p:cNvSpPr>
              <a:spLocks/>
            </p:cNvSpPr>
            <p:nvPr/>
          </p:nvSpPr>
          <p:spPr bwMode="auto">
            <a:xfrm>
              <a:off x="1873249" y="2517569"/>
              <a:ext cx="3553883" cy="2141744"/>
            </a:xfrm>
            <a:custGeom>
              <a:avLst/>
              <a:gdLst>
                <a:gd name="connsiteX0" fmla="*/ 0 w 9807"/>
                <a:gd name="connsiteY0" fmla="*/ 5400 h 10000"/>
                <a:gd name="connsiteX1" fmla="*/ 1887 w 9807"/>
                <a:gd name="connsiteY1" fmla="*/ 0 h 10000"/>
                <a:gd name="connsiteX2" fmla="*/ 9807 w 9807"/>
                <a:gd name="connsiteY2" fmla="*/ 3689 h 10000"/>
                <a:gd name="connsiteX3" fmla="*/ 7917 w 9807"/>
                <a:gd name="connsiteY3" fmla="*/ 10000 h 10000"/>
                <a:gd name="connsiteX4" fmla="*/ 0 w 9807"/>
                <a:gd name="connsiteY4" fmla="*/ 5400 h 10000"/>
                <a:gd name="connsiteX0" fmla="*/ 0 w 9638"/>
                <a:gd name="connsiteY0" fmla="*/ 5400 h 10000"/>
                <a:gd name="connsiteX1" fmla="*/ 1924 w 9638"/>
                <a:gd name="connsiteY1" fmla="*/ 0 h 10000"/>
                <a:gd name="connsiteX2" fmla="*/ 9638 w 9638"/>
                <a:gd name="connsiteY2" fmla="*/ 4077 h 10000"/>
                <a:gd name="connsiteX3" fmla="*/ 8073 w 9638"/>
                <a:gd name="connsiteY3" fmla="*/ 10000 h 10000"/>
                <a:gd name="connsiteX4" fmla="*/ 0 w 9638"/>
                <a:gd name="connsiteY4" fmla="*/ 5400 h 10000"/>
                <a:gd name="connsiteX0" fmla="*/ 0 w 10239"/>
                <a:gd name="connsiteY0" fmla="*/ 5400 h 10000"/>
                <a:gd name="connsiteX1" fmla="*/ 1996 w 10239"/>
                <a:gd name="connsiteY1" fmla="*/ 0 h 10000"/>
                <a:gd name="connsiteX2" fmla="*/ 10239 w 10239"/>
                <a:gd name="connsiteY2" fmla="*/ 4022 h 10000"/>
                <a:gd name="connsiteX3" fmla="*/ 8376 w 10239"/>
                <a:gd name="connsiteY3" fmla="*/ 10000 h 10000"/>
                <a:gd name="connsiteX4" fmla="*/ 0 w 10239"/>
                <a:gd name="connsiteY4" fmla="*/ 5400 h 10000"/>
                <a:gd name="connsiteX0" fmla="*/ 0 w 10069"/>
                <a:gd name="connsiteY0" fmla="*/ 5400 h 10000"/>
                <a:gd name="connsiteX1" fmla="*/ 1996 w 10069"/>
                <a:gd name="connsiteY1" fmla="*/ 0 h 10000"/>
                <a:gd name="connsiteX2" fmla="*/ 10069 w 10069"/>
                <a:gd name="connsiteY2" fmla="*/ 4077 h 10000"/>
                <a:gd name="connsiteX3" fmla="*/ 8376 w 10069"/>
                <a:gd name="connsiteY3" fmla="*/ 10000 h 10000"/>
                <a:gd name="connsiteX4" fmla="*/ 0 w 10069"/>
                <a:gd name="connsiteY4" fmla="*/ 5400 h 10000"/>
                <a:gd name="connsiteX0" fmla="*/ 0 w 10205"/>
                <a:gd name="connsiteY0" fmla="*/ 5400 h 10000"/>
                <a:gd name="connsiteX1" fmla="*/ 1996 w 10205"/>
                <a:gd name="connsiteY1" fmla="*/ 0 h 10000"/>
                <a:gd name="connsiteX2" fmla="*/ 10205 w 10205"/>
                <a:gd name="connsiteY2" fmla="*/ 3911 h 10000"/>
                <a:gd name="connsiteX3" fmla="*/ 8376 w 10205"/>
                <a:gd name="connsiteY3" fmla="*/ 10000 h 10000"/>
                <a:gd name="connsiteX4" fmla="*/ 0 w 10205"/>
                <a:gd name="connsiteY4" fmla="*/ 5400 h 10000"/>
                <a:gd name="connsiteX0" fmla="*/ 0 w 10205"/>
                <a:gd name="connsiteY0" fmla="*/ 5400 h 10000"/>
                <a:gd name="connsiteX1" fmla="*/ 1996 w 10205"/>
                <a:gd name="connsiteY1" fmla="*/ 0 h 10000"/>
                <a:gd name="connsiteX2" fmla="*/ 10205 w 10205"/>
                <a:gd name="connsiteY2" fmla="*/ 3911 h 10000"/>
                <a:gd name="connsiteX3" fmla="*/ 8376 w 10205"/>
                <a:gd name="connsiteY3" fmla="*/ 10000 h 10000"/>
                <a:gd name="connsiteX4" fmla="*/ 0 w 10205"/>
                <a:gd name="connsiteY4" fmla="*/ 54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05" h="10000">
                  <a:moveTo>
                    <a:pt x="0" y="5400"/>
                  </a:moveTo>
                  <a:cubicBezTo>
                    <a:pt x="63" y="2356"/>
                    <a:pt x="604" y="756"/>
                    <a:pt x="1996" y="0"/>
                  </a:cubicBezTo>
                  <a:cubicBezTo>
                    <a:pt x="4618" y="2822"/>
                    <a:pt x="6853" y="3422"/>
                    <a:pt x="10205" y="3911"/>
                  </a:cubicBezTo>
                  <a:cubicBezTo>
                    <a:pt x="8820" y="4889"/>
                    <a:pt x="8557" y="7519"/>
                    <a:pt x="8376" y="10000"/>
                  </a:cubicBezTo>
                  <a:cubicBezTo>
                    <a:pt x="6632" y="9067"/>
                    <a:pt x="1410" y="6244"/>
                    <a:pt x="0" y="540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38"/>
            <p:cNvSpPr>
              <a:spLocks/>
            </p:cNvSpPr>
            <p:nvPr/>
          </p:nvSpPr>
          <p:spPr bwMode="auto">
            <a:xfrm>
              <a:off x="4772085" y="3313216"/>
              <a:ext cx="1272518" cy="1337336"/>
            </a:xfrm>
            <a:custGeom>
              <a:avLst/>
              <a:gdLst>
                <a:gd name="T0" fmla="*/ 0 w 995"/>
                <a:gd name="T1" fmla="*/ 854 h 858"/>
                <a:gd name="T2" fmla="*/ 455 w 995"/>
                <a:gd name="T3" fmla="*/ 50 h 858"/>
                <a:gd name="T4" fmla="*/ 995 w 995"/>
                <a:gd name="T5" fmla="*/ 548 h 858"/>
                <a:gd name="T6" fmla="*/ 0 60000 65536"/>
                <a:gd name="T7" fmla="*/ 0 60000 65536"/>
                <a:gd name="T8" fmla="*/ 0 60000 65536"/>
                <a:gd name="T9" fmla="*/ 0 w 995"/>
                <a:gd name="T10" fmla="*/ 0 h 858"/>
                <a:gd name="T11" fmla="*/ 995 w 995"/>
                <a:gd name="T12" fmla="*/ 858 h 858"/>
                <a:gd name="connsiteX0" fmla="*/ 0 w 11077"/>
                <a:gd name="connsiteY0" fmla="*/ 9953 h 10000"/>
                <a:gd name="connsiteX1" fmla="*/ 4573 w 11077"/>
                <a:gd name="connsiteY1" fmla="*/ 583 h 10000"/>
                <a:gd name="connsiteX2" fmla="*/ 11077 w 11077"/>
                <a:gd name="connsiteY2" fmla="*/ 8567 h 10000"/>
                <a:gd name="connsiteX0" fmla="*/ 0 w 10588"/>
                <a:gd name="connsiteY0" fmla="*/ 9953 h 10000"/>
                <a:gd name="connsiteX1" fmla="*/ 4573 w 10588"/>
                <a:gd name="connsiteY1" fmla="*/ 583 h 10000"/>
                <a:gd name="connsiteX2" fmla="*/ 10588 w 10588"/>
                <a:gd name="connsiteY2" fmla="*/ 7259 h 10000"/>
                <a:gd name="connsiteX0" fmla="*/ 0 w 10294"/>
                <a:gd name="connsiteY0" fmla="*/ 9953 h 10000"/>
                <a:gd name="connsiteX1" fmla="*/ 4573 w 10294"/>
                <a:gd name="connsiteY1" fmla="*/ 583 h 10000"/>
                <a:gd name="connsiteX2" fmla="*/ 10294 w 10294"/>
                <a:gd name="connsiteY2" fmla="*/ 7346 h 10000"/>
                <a:gd name="connsiteX0" fmla="*/ 0 w 10490"/>
                <a:gd name="connsiteY0" fmla="*/ 9953 h 10000"/>
                <a:gd name="connsiteX1" fmla="*/ 4573 w 10490"/>
                <a:gd name="connsiteY1" fmla="*/ 583 h 10000"/>
                <a:gd name="connsiteX2" fmla="*/ 10490 w 10490"/>
                <a:gd name="connsiteY2" fmla="*/ 752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90" h="10000">
                  <a:moveTo>
                    <a:pt x="0" y="9953"/>
                  </a:moveTo>
                  <a:cubicBezTo>
                    <a:pt x="221" y="10000"/>
                    <a:pt x="995" y="2156"/>
                    <a:pt x="4573" y="583"/>
                  </a:cubicBezTo>
                  <a:cubicBezTo>
                    <a:pt x="7146" y="0"/>
                    <a:pt x="9415" y="5201"/>
                    <a:pt x="10490" y="752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3" name="Freeform 39"/>
            <p:cNvSpPr>
              <a:spLocks/>
            </p:cNvSpPr>
            <p:nvPr/>
          </p:nvSpPr>
          <p:spPr bwMode="auto">
            <a:xfrm>
              <a:off x="1837488" y="1977272"/>
              <a:ext cx="5015057" cy="1495297"/>
            </a:xfrm>
            <a:custGeom>
              <a:avLst/>
              <a:gdLst>
                <a:gd name="T0" fmla="*/ 0 w 3129"/>
                <a:gd name="T1" fmla="*/ 0 h 912"/>
                <a:gd name="T2" fmla="*/ 1415 w 3129"/>
                <a:gd name="T3" fmla="*/ 719 h 912"/>
                <a:gd name="T4" fmla="*/ 3129 w 3129"/>
                <a:gd name="T5" fmla="*/ 761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  <a:gd name="connsiteX0" fmla="*/ 0 w 10024"/>
                <a:gd name="connsiteY0" fmla="*/ 0 h 9426"/>
                <a:gd name="connsiteX1" fmla="*/ 4522 w 10024"/>
                <a:gd name="connsiteY1" fmla="*/ 7884 h 9426"/>
                <a:gd name="connsiteX2" fmla="*/ 10024 w 10024"/>
                <a:gd name="connsiteY2" fmla="*/ 7770 h 9426"/>
                <a:gd name="connsiteX0" fmla="*/ 0 w 10000"/>
                <a:gd name="connsiteY0" fmla="*/ 0 h 10348"/>
                <a:gd name="connsiteX1" fmla="*/ 4511 w 10000"/>
                <a:gd name="connsiteY1" fmla="*/ 8364 h 10348"/>
                <a:gd name="connsiteX2" fmla="*/ 10000 w 10000"/>
                <a:gd name="connsiteY2" fmla="*/ 8591 h 10348"/>
                <a:gd name="connsiteX0" fmla="*/ 0 w 10048"/>
                <a:gd name="connsiteY0" fmla="*/ 0 h 10609"/>
                <a:gd name="connsiteX1" fmla="*/ 4511 w 10048"/>
                <a:gd name="connsiteY1" fmla="*/ 8364 h 10609"/>
                <a:gd name="connsiteX2" fmla="*/ 10048 w 10048"/>
                <a:gd name="connsiteY2" fmla="*/ 8852 h 10609"/>
                <a:gd name="connsiteX0" fmla="*/ 0 w 10048"/>
                <a:gd name="connsiteY0" fmla="*/ 0 h 10870"/>
                <a:gd name="connsiteX1" fmla="*/ 4511 w 10048"/>
                <a:gd name="connsiteY1" fmla="*/ 8625 h 10870"/>
                <a:gd name="connsiteX2" fmla="*/ 10048 w 10048"/>
                <a:gd name="connsiteY2" fmla="*/ 9113 h 10870"/>
                <a:gd name="connsiteX0" fmla="*/ 0 w 10072"/>
                <a:gd name="connsiteY0" fmla="*/ 0 h 10609"/>
                <a:gd name="connsiteX1" fmla="*/ 4535 w 10072"/>
                <a:gd name="connsiteY1" fmla="*/ 8364 h 10609"/>
                <a:gd name="connsiteX2" fmla="*/ 10072 w 10072"/>
                <a:gd name="connsiteY2" fmla="*/ 8852 h 10609"/>
                <a:gd name="connsiteX0" fmla="*/ 0 w 10072"/>
                <a:gd name="connsiteY0" fmla="*/ 0 h 10957"/>
                <a:gd name="connsiteX1" fmla="*/ 4535 w 10072"/>
                <a:gd name="connsiteY1" fmla="*/ 8712 h 10957"/>
                <a:gd name="connsiteX2" fmla="*/ 10072 w 10072"/>
                <a:gd name="connsiteY2" fmla="*/ 9200 h 10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72" h="10957">
                  <a:moveTo>
                    <a:pt x="0" y="0"/>
                  </a:moveTo>
                  <a:cubicBezTo>
                    <a:pt x="386" y="2071"/>
                    <a:pt x="2540" y="7142"/>
                    <a:pt x="4535" y="8712"/>
                  </a:cubicBezTo>
                  <a:cubicBezTo>
                    <a:pt x="6199" y="10189"/>
                    <a:pt x="8529" y="10957"/>
                    <a:pt x="10072" y="920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4" name="Freeform 40"/>
            <p:cNvSpPr>
              <a:spLocks/>
            </p:cNvSpPr>
            <p:nvPr/>
          </p:nvSpPr>
          <p:spPr bwMode="auto">
            <a:xfrm>
              <a:off x="1851026" y="2543895"/>
              <a:ext cx="696994" cy="1112118"/>
            </a:xfrm>
            <a:custGeom>
              <a:avLst/>
              <a:gdLst>
                <a:gd name="T0" fmla="*/ 0 w 425"/>
                <a:gd name="T1" fmla="*/ 704 h 694"/>
                <a:gd name="T2" fmla="*/ 454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  <a:gd name="connsiteX0" fmla="*/ 0 w 9341"/>
                <a:gd name="connsiteY0" fmla="*/ 9731 h 9789"/>
                <a:gd name="connsiteX1" fmla="*/ 9341 w 9341"/>
                <a:gd name="connsiteY1" fmla="*/ 0 h 9789"/>
                <a:gd name="connsiteX0" fmla="*/ 0 w 10353"/>
                <a:gd name="connsiteY0" fmla="*/ 10049 h 10108"/>
                <a:gd name="connsiteX1" fmla="*/ 10353 w 10353"/>
                <a:gd name="connsiteY1" fmla="*/ 0 h 10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353" h="10108">
                  <a:moveTo>
                    <a:pt x="0" y="10049"/>
                  </a:moveTo>
                  <a:cubicBezTo>
                    <a:pt x="579" y="10108"/>
                    <a:pt x="856" y="839"/>
                    <a:pt x="10353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5" name="Freeform 42"/>
            <p:cNvSpPr>
              <a:spLocks/>
            </p:cNvSpPr>
            <p:nvPr/>
          </p:nvSpPr>
          <p:spPr bwMode="auto">
            <a:xfrm>
              <a:off x="3563687" y="3201800"/>
              <a:ext cx="693737" cy="1066800"/>
            </a:xfrm>
            <a:custGeom>
              <a:avLst/>
              <a:gdLst>
                <a:gd name="T0" fmla="*/ 0 w 437"/>
                <a:gd name="T1" fmla="*/ 669 h 672"/>
                <a:gd name="T2" fmla="*/ 437 w 437"/>
                <a:gd name="T3" fmla="*/ 0 h 672"/>
                <a:gd name="T4" fmla="*/ 0 60000 65536"/>
                <a:gd name="T5" fmla="*/ 0 60000 65536"/>
                <a:gd name="T6" fmla="*/ 0 w 437"/>
                <a:gd name="T7" fmla="*/ 0 h 672"/>
                <a:gd name="T8" fmla="*/ 437 w 437"/>
                <a:gd name="T9" fmla="*/ 672 h 6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7" h="672">
                  <a:moveTo>
                    <a:pt x="0" y="669"/>
                  </a:moveTo>
                  <a:cubicBezTo>
                    <a:pt x="21" y="672"/>
                    <a:pt x="95" y="112"/>
                    <a:pt x="437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6" name="Line 43"/>
            <p:cNvSpPr>
              <a:spLocks noChangeShapeType="1"/>
            </p:cNvSpPr>
            <p:nvPr/>
          </p:nvSpPr>
          <p:spPr bwMode="auto">
            <a:xfrm>
              <a:off x="4269549" y="3199513"/>
              <a:ext cx="619" cy="8314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3" name="Object 45"/>
            <p:cNvGraphicFramePr>
              <a:graphicFrameLocks noChangeAspect="1"/>
            </p:cNvGraphicFramePr>
            <p:nvPr/>
          </p:nvGraphicFramePr>
          <p:xfrm>
            <a:off x="1700872" y="4421785"/>
            <a:ext cx="301625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0872" y="4421785"/>
                          <a:ext cx="301625" cy="331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8" name="Line 46"/>
            <p:cNvSpPr>
              <a:spLocks noChangeShapeType="1"/>
            </p:cNvSpPr>
            <p:nvPr/>
          </p:nvSpPr>
          <p:spPr bwMode="auto">
            <a:xfrm>
              <a:off x="4269674" y="4008168"/>
              <a:ext cx="1691740" cy="67070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4" name="Object 33"/>
            <p:cNvGraphicFramePr>
              <a:graphicFrameLocks noChangeAspect="1"/>
            </p:cNvGraphicFramePr>
            <p:nvPr/>
          </p:nvGraphicFramePr>
          <p:xfrm>
            <a:off x="6245473" y="4466629"/>
            <a:ext cx="328509" cy="404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8" name="Equation" r:id="rId12" imgW="164957" imgH="203024" progId="Equation.DSMT4">
                    <p:embed/>
                  </p:oleObj>
                </mc:Choice>
                <mc:Fallback>
                  <p:oleObj name="Equation" r:id="rId12" imgW="164957" imgH="203024" progId="Equation.DSMT4">
                    <p:embed/>
                    <p:pic>
                      <p:nvPicPr>
                        <p:cNvPr id="0" name="Picture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5473" y="4466629"/>
                          <a:ext cx="328509" cy="404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Line 46"/>
            <p:cNvSpPr>
              <a:spLocks noChangeShapeType="1"/>
            </p:cNvSpPr>
            <p:nvPr/>
          </p:nvSpPr>
          <p:spPr bwMode="auto">
            <a:xfrm flipH="1">
              <a:off x="2914650" y="4019054"/>
              <a:ext cx="1331764" cy="7624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2510476" y="4748157"/>
            <a:ext cx="341951" cy="368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9" name="Equation" r:id="rId14" imgW="164814" imgH="177492" progId="Equation.DSMT4">
                    <p:embed/>
                  </p:oleObj>
                </mc:Choice>
                <mc:Fallback>
                  <p:oleObj name="Equation" r:id="rId14" imgW="164814" imgH="177492" progId="Equation.DSMT4">
                    <p:embed/>
                    <p:pic>
                      <p:nvPicPr>
                        <p:cNvPr id="0" name="Picture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0476" y="4748157"/>
                          <a:ext cx="341951" cy="368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7" name="Oval 44"/>
            <p:cNvSpPr>
              <a:spLocks noChangeArrowheads="1"/>
            </p:cNvSpPr>
            <p:nvPr/>
          </p:nvSpPr>
          <p:spPr bwMode="auto">
            <a:xfrm>
              <a:off x="4198937" y="3934278"/>
              <a:ext cx="144462" cy="1444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56743" y="1443210"/>
            <a:ext cx="3591500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chemeClr val="bg2"/>
                </a:solidFill>
              </a:rPr>
              <a:t>This is what the saddle looks like in the </a:t>
            </a:r>
            <a:r>
              <a:rPr lang="en-US" b="0" u="sng" dirty="0">
                <a:solidFill>
                  <a:schemeClr val="bg2"/>
                </a:solidFill>
              </a:rPr>
              <a:t>original</a:t>
            </a:r>
            <a:r>
              <a:rPr lang="en-US" b="0" dirty="0">
                <a:solidFill>
                  <a:schemeClr val="bg2"/>
                </a:solidFill>
              </a:rPr>
              <a:t> coordinate system.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14827</TotalTime>
  <Words>1848</Words>
  <Application>Microsoft Office PowerPoint</Application>
  <PresentationFormat>On-screen Show (4:3)</PresentationFormat>
  <Paragraphs>392</Paragraphs>
  <Slides>58</Slides>
  <Notes>58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5" baseType="lpstr">
      <vt:lpstr>Times New Roman</vt:lpstr>
      <vt:lpstr>Arial</vt:lpstr>
      <vt:lpstr>Wingdings</vt:lpstr>
      <vt:lpstr>Symbol</vt:lpstr>
      <vt:lpstr>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1219</cp:revision>
  <cp:lastPrinted>1999-08-25T18:07:04Z</cp:lastPrinted>
  <dcterms:created xsi:type="dcterms:W3CDTF">1999-08-24T13:57:19Z</dcterms:created>
  <dcterms:modified xsi:type="dcterms:W3CDTF">2023-11-02T00:39:29Z</dcterms:modified>
</cp:coreProperties>
</file>