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333" r:id="rId2"/>
    <p:sldId id="412" r:id="rId3"/>
    <p:sldId id="470" r:id="rId4"/>
    <p:sldId id="480" r:id="rId5"/>
    <p:sldId id="471" r:id="rId6"/>
    <p:sldId id="479" r:id="rId7"/>
    <p:sldId id="469" r:id="rId8"/>
    <p:sldId id="472" r:id="rId9"/>
    <p:sldId id="482" r:id="rId10"/>
    <p:sldId id="481" r:id="rId11"/>
    <p:sldId id="475" r:id="rId12"/>
    <p:sldId id="474" r:id="rId13"/>
    <p:sldId id="476" r:id="rId14"/>
    <p:sldId id="477" r:id="rId15"/>
    <p:sldId id="478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9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FF"/>
    <a:srgbClr val="CC00FF"/>
    <a:srgbClr val="9933FF"/>
    <a:srgbClr val="66FFFF"/>
    <a:srgbClr val="FFFFCC"/>
    <a:srgbClr val="FFFF66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 autoAdjust="0"/>
  </p:normalViewPr>
  <p:slideViewPr>
    <p:cSldViewPr snapToGrid="0">
      <p:cViewPr>
        <p:scale>
          <a:sx n="140" d="100"/>
          <a:sy n="140" d="100"/>
        </p:scale>
        <p:origin x="3396" y="462"/>
      </p:cViewPr>
      <p:guideLst>
        <p:guide orient="horz" pos="2159"/>
        <p:guide pos="29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ACDA40AF-2F2B-4BCA-AC20-5E31F8873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8467C431-F630-44CF-8E33-F8067FC0B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F0B9E7-3FCE-4BA4-A50C-390EB30C005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65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A2BFF8-F84F-4F71-97D7-40A4814DC14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2"/>
                </a:solidFill>
                <a:latin typeface="+mn-lt"/>
              </a:defRPr>
            </a:lvl1pPr>
          </a:lstStyle>
          <a:p>
            <a:fld id="{38623FBB-6F9D-43A3-B7F5-10CF2C76C4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28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32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0.e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3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2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062573" y="106580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</a:t>
            </a:r>
            <a:r>
              <a:rPr lang="en-US" sz="36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6382 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263283" y="4179340"/>
            <a:ext cx="6335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3200" dirty="0">
                <a:solidFill>
                  <a:schemeClr val="bg1"/>
                </a:solidFill>
              </a:rPr>
              <a:t>Watson’s Lemma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992504" y="2599350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585339" y="2018325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025802" y="3529001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16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3248" y="217708"/>
            <a:ext cx="2364138" cy="2612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672946" y="2928252"/>
            <a:ext cx="2086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chemeClr val="bg1"/>
                </a:solidFill>
              </a:rPr>
              <a:t>George N. Watson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51783" y="1469574"/>
            <a:ext cx="627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then have the “standard” form (with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t</a:t>
            </a:r>
            <a:r>
              <a:rPr lang="en-US" sz="2000" b="0" dirty="0">
                <a:solidFill>
                  <a:schemeClr val="bg1"/>
                </a:solidFill>
              </a:rPr>
              <a:t> </a:t>
            </a:r>
            <a:r>
              <a:rPr lang="en-US" sz="2000" b="0" dirty="0">
                <a:solidFill>
                  <a:schemeClr val="bg1"/>
                </a:solidFill>
                <a:sym typeface="Symbol" panose="05050102010706020507" pitchFamily="18" charset="2"/>
              </a:rPr>
              <a:t> </a:t>
            </a:r>
            <a:r>
              <a:rPr lang="en-US" sz="2000" b="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s</a:t>
            </a:r>
            <a:r>
              <a:rPr lang="en-US" sz="2000" b="0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,  </a:t>
            </a:r>
            <a:r>
              <a:rPr lang="en-US" sz="2000" b="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g</a:t>
            </a:r>
            <a:r>
              <a:rPr lang="en-US" sz="2000" b="0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b="0" dirty="0">
                <a:solidFill>
                  <a:schemeClr val="bg1"/>
                </a:solidFill>
                <a:sym typeface="Symbol" panose="05050102010706020507" pitchFamily="18" charset="2"/>
              </a:rPr>
              <a:t> </a:t>
            </a:r>
            <a:r>
              <a:rPr lang="en-US" sz="2000" b="0" i="1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f</a:t>
            </a:r>
            <a:r>
              <a:rPr lang="en-US" sz="2000" b="0" dirty="0">
                <a:solidFill>
                  <a:schemeClr val="bg1"/>
                </a:solidFill>
                <a:latin typeface="+mn-lt"/>
                <a:sym typeface="Symbol" panose="05050102010706020507" pitchFamily="18" charset="2"/>
              </a:rPr>
              <a:t> </a:t>
            </a:r>
            <a:r>
              <a:rPr lang="en-US" sz="2000" b="0" dirty="0">
                <a:solidFill>
                  <a:schemeClr val="bg1"/>
                </a:solidFill>
                <a:sym typeface="Symbol" panose="05050102010706020507" pitchFamily="18" charset="2"/>
              </a:rPr>
              <a:t>)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367624" name="Object 8"/>
          <p:cNvGraphicFramePr>
            <a:graphicFrameLocks noChangeAspect="1"/>
          </p:cNvGraphicFramePr>
          <p:nvPr/>
        </p:nvGraphicFramePr>
        <p:xfrm>
          <a:off x="1132334" y="1968498"/>
          <a:ext cx="2682875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482600" progId="Equation.DSMT4">
                  <p:embed/>
                </p:oleObj>
              </mc:Choice>
              <mc:Fallback>
                <p:oleObj name="Equation" r:id="rId3" imgW="1333500" imgH="482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2334" y="1968498"/>
                        <a:ext cx="2682875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5" name="Object 9"/>
          <p:cNvGraphicFramePr>
            <a:graphicFrameLocks noChangeAspect="1"/>
          </p:cNvGraphicFramePr>
          <p:nvPr/>
        </p:nvGraphicFramePr>
        <p:xfrm>
          <a:off x="1567533" y="3057969"/>
          <a:ext cx="2733717" cy="784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71600" imgH="393700" progId="Equation.DSMT4">
                  <p:embed/>
                </p:oleObj>
              </mc:Choice>
              <mc:Fallback>
                <p:oleObj name="Equation" r:id="rId5" imgW="1371600" imgH="3937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7533" y="3057969"/>
                        <a:ext cx="2733717" cy="7846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6" name="Object 10"/>
          <p:cNvGraphicFramePr>
            <a:graphicFrameLocks noChangeAspect="1"/>
          </p:cNvGraphicFramePr>
          <p:nvPr/>
        </p:nvGraphicFramePr>
        <p:xfrm>
          <a:off x="4905822" y="3003537"/>
          <a:ext cx="32512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251200" imgH="1003300" progId="Equation.DSMT4">
                  <p:embed/>
                </p:oleObj>
              </mc:Choice>
              <mc:Fallback>
                <p:oleObj name="Equation" r:id="rId7" imgW="3251200" imgH="10033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822" y="3003537"/>
                        <a:ext cx="32512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7627" name="Object 11"/>
          <p:cNvGraphicFramePr>
            <a:graphicFrameLocks noChangeAspect="1"/>
          </p:cNvGraphicFramePr>
          <p:nvPr/>
        </p:nvGraphicFramePr>
        <p:xfrm>
          <a:off x="2538859" y="4392604"/>
          <a:ext cx="3405648" cy="1006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19300" imgH="596900" progId="Equation.DSMT4">
                  <p:embed/>
                </p:oleObj>
              </mc:Choice>
              <mc:Fallback>
                <p:oleObj name="Equation" r:id="rId9" imgW="2019300" imgH="5969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859" y="4392604"/>
                        <a:ext cx="3405648" cy="1006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921336" y="4147450"/>
            <a:ext cx="455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67628" name="Object 12"/>
          <p:cNvGraphicFramePr>
            <a:graphicFrameLocks noChangeAspect="1"/>
          </p:cNvGraphicFramePr>
          <p:nvPr/>
        </p:nvGraphicFramePr>
        <p:xfrm>
          <a:off x="1594528" y="5619065"/>
          <a:ext cx="1893276" cy="825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990170" imgH="431613" progId="Equation.DSMT4">
                  <p:embed/>
                </p:oleObj>
              </mc:Choice>
              <mc:Fallback>
                <p:oleObj name="Equation" r:id="rId11" imgW="990170" imgH="431613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4528" y="5619065"/>
                        <a:ext cx="1893276" cy="8252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ight Arrow 20"/>
          <p:cNvSpPr/>
          <p:nvPr/>
        </p:nvSpPr>
        <p:spPr bwMode="auto">
          <a:xfrm>
            <a:off x="936169" y="5867396"/>
            <a:ext cx="391886" cy="272143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676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129382"/>
              </p:ext>
            </p:extLst>
          </p:nvPr>
        </p:nvGraphicFramePr>
        <p:xfrm>
          <a:off x="4080328" y="5593444"/>
          <a:ext cx="4597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4584700" imgH="787400" progId="Equation.DSMT4">
                  <p:embed/>
                </p:oleObj>
              </mc:Choice>
              <mc:Fallback>
                <p:oleObj name="Equation" r:id="rId13" imgW="4584700" imgH="7874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0328" y="5593444"/>
                        <a:ext cx="4597400" cy="7874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10270" y="859972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6596740" y="2688773"/>
            <a:ext cx="2111828" cy="2166257"/>
          </a:xfrm>
          <a:prstGeom prst="rect">
            <a:avLst/>
          </a:prstGeom>
          <a:solidFill>
            <a:srgbClr val="FFCC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78354" y="1513116"/>
            <a:ext cx="2137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So we now have:</a:t>
            </a:r>
          </a:p>
        </p:txBody>
      </p:sp>
      <p:graphicFrame>
        <p:nvGraphicFramePr>
          <p:cNvPr id="338951" name="Object 8"/>
          <p:cNvGraphicFramePr>
            <a:graphicFrameLocks noChangeAspect="1"/>
          </p:cNvGraphicFramePr>
          <p:nvPr/>
        </p:nvGraphicFramePr>
        <p:xfrm>
          <a:off x="6641875" y="2694213"/>
          <a:ext cx="1887537" cy="189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54100" imgH="1054100" progId="Equation.DSMT4">
                  <p:embed/>
                </p:oleObj>
              </mc:Choice>
              <mc:Fallback>
                <p:oleObj name="Equation" r:id="rId3" imgW="1054100" imgH="1054100" progId="Equation.DSMT4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1875" y="2694213"/>
                        <a:ext cx="1887537" cy="189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953" name="Object 8"/>
          <p:cNvGraphicFramePr>
            <a:graphicFrameLocks noChangeAspect="1"/>
          </p:cNvGraphicFramePr>
          <p:nvPr/>
        </p:nvGraphicFramePr>
        <p:xfrm>
          <a:off x="3613831" y="3416754"/>
          <a:ext cx="21621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90170" imgH="431613" progId="Equation.DSMT4">
                  <p:embed/>
                </p:oleObj>
              </mc:Choice>
              <mc:Fallback>
                <p:oleObj name="Equation" r:id="rId5" imgW="990170" imgH="431613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831" y="3416754"/>
                        <a:ext cx="216217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676527" y="3200399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3399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1020"/>
              </p:ext>
            </p:extLst>
          </p:nvPr>
        </p:nvGraphicFramePr>
        <p:xfrm>
          <a:off x="2581024" y="1816437"/>
          <a:ext cx="31750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33500" imgH="482600" progId="Equation.DSMT4">
                  <p:embed/>
                </p:oleObj>
              </mc:Choice>
              <mc:Fallback>
                <p:oleObj name="Equation" r:id="rId7" imgW="1333500" imgH="4826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024" y="1816437"/>
                        <a:ext cx="3175000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7" name="Object 7"/>
          <p:cNvGraphicFramePr>
            <a:graphicFrameLocks noChangeAspect="1"/>
          </p:cNvGraphicFramePr>
          <p:nvPr/>
        </p:nvGraphicFramePr>
        <p:xfrm>
          <a:off x="1429658" y="5237844"/>
          <a:ext cx="53498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47900" imgH="444500" progId="Equation.DSMT4">
                  <p:embed/>
                </p:oleObj>
              </mc:Choice>
              <mc:Fallback>
                <p:oleObj name="Equation" r:id="rId9" imgW="2247900" imgH="4445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9658" y="5237844"/>
                        <a:ext cx="5349875" cy="106045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640898" y="4506686"/>
            <a:ext cx="22447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then plug into: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270" y="838200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graphicFrame>
        <p:nvGraphicFramePr>
          <p:cNvPr id="339978" name="Object 7"/>
          <p:cNvGraphicFramePr>
            <a:graphicFrameLocks noChangeAspect="1"/>
          </p:cNvGraphicFramePr>
          <p:nvPr/>
        </p:nvGraphicFramePr>
        <p:xfrm>
          <a:off x="2486481" y="2461243"/>
          <a:ext cx="3435347" cy="1063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100" imgH="482600" progId="Equation.DSMT4">
                  <p:embed/>
                </p:oleObj>
              </mc:Choice>
              <mc:Fallback>
                <p:oleObj name="Equation" r:id="rId3" imgW="1562100" imgH="4826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6481" y="2461243"/>
                        <a:ext cx="3435347" cy="1063461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99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692636"/>
              </p:ext>
            </p:extLst>
          </p:nvPr>
        </p:nvGraphicFramePr>
        <p:xfrm>
          <a:off x="784119" y="4184783"/>
          <a:ext cx="7821038" cy="934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19500" imgH="431800" progId="Equation.DSMT4">
                  <p:embed/>
                </p:oleObj>
              </mc:Choice>
              <mc:Fallback>
                <p:oleObj name="Equation" r:id="rId5" imgW="3619500" imgH="4318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119" y="4184783"/>
                        <a:ext cx="7821038" cy="93461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44311" y="1618161"/>
            <a:ext cx="3496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then have the final result:</a:t>
            </a:r>
          </a:p>
        </p:txBody>
      </p:sp>
      <p:graphicFrame>
        <p:nvGraphicFramePr>
          <p:cNvPr id="339980" name="Object 9"/>
          <p:cNvGraphicFramePr>
            <a:graphicFrameLocks noChangeAspect="1"/>
          </p:cNvGraphicFramePr>
          <p:nvPr/>
        </p:nvGraphicFramePr>
        <p:xfrm>
          <a:off x="3773488" y="5649231"/>
          <a:ext cx="15795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23586" imgH="203112" progId="Equation.DSMT4">
                  <p:embed/>
                </p:oleObj>
              </mc:Choice>
              <mc:Fallback>
                <p:oleObj name="Equation" r:id="rId7" imgW="723586" imgH="203112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3488" y="5649231"/>
                        <a:ext cx="15795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0270" y="838200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25210" y="1175658"/>
            <a:ext cx="34967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Proof of Watson’s Lemma:</a:t>
            </a:r>
          </a:p>
        </p:txBody>
      </p:sp>
      <p:graphicFrame>
        <p:nvGraphicFramePr>
          <p:cNvPr id="33485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7377110"/>
              </p:ext>
            </p:extLst>
          </p:nvPr>
        </p:nvGraphicFramePr>
        <p:xfrm>
          <a:off x="945891" y="1660527"/>
          <a:ext cx="7452241" cy="894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606800" imgH="431800" progId="Equation.DSMT4">
                  <p:embed/>
                </p:oleObj>
              </mc:Choice>
              <mc:Fallback>
                <p:oleObj name="Equation" r:id="rId3" imgW="3606800" imgH="431800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5891" y="1660527"/>
                        <a:ext cx="7452241" cy="894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</a:t>
            </a:r>
          </a:p>
        </p:txBody>
      </p:sp>
      <p:graphicFrame>
        <p:nvGraphicFramePr>
          <p:cNvPr id="342022" name="Object 28"/>
          <p:cNvGraphicFramePr>
            <a:graphicFrameLocks noChangeAspect="1"/>
          </p:cNvGraphicFramePr>
          <p:nvPr/>
        </p:nvGraphicFramePr>
        <p:xfrm>
          <a:off x="1417184" y="3521983"/>
          <a:ext cx="6819900" cy="288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492500" imgH="1473200" progId="Equation.DSMT4">
                  <p:embed/>
                </p:oleObj>
              </mc:Choice>
              <mc:Fallback>
                <p:oleObj name="Equation" r:id="rId5" imgW="3492500" imgH="1473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184" y="3521983"/>
                        <a:ext cx="6819900" cy="288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1114" y="3037114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Therefore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graphicFrame>
        <p:nvGraphicFramePr>
          <p:cNvPr id="342022" name="Object 28"/>
          <p:cNvGraphicFramePr>
            <a:graphicFrameLocks noChangeAspect="1"/>
          </p:cNvGraphicFramePr>
          <p:nvPr/>
        </p:nvGraphicFramePr>
        <p:xfrm>
          <a:off x="2325688" y="1295993"/>
          <a:ext cx="334803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14500" imgH="469900" progId="Equation.DSMT4">
                  <p:embed/>
                </p:oleObj>
              </mc:Choice>
              <mc:Fallback>
                <p:oleObj name="Equation" r:id="rId3" imgW="1714500" imgH="4699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1295993"/>
                        <a:ext cx="3348037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96685" y="805539"/>
            <a:ext cx="23585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need to show: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1485" y="2297209"/>
            <a:ext cx="710837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b="0" dirty="0">
                <a:solidFill>
                  <a:schemeClr val="bg1"/>
                </a:solidFill>
              </a:rPr>
              <a:t>From the definition of “small o” we have the following statement: </a:t>
            </a:r>
          </a:p>
          <a:p>
            <a:pPr>
              <a:spcAft>
                <a:spcPts val="600"/>
              </a:spcAft>
            </a:pPr>
            <a:r>
              <a:rPr lang="en-US" b="0" dirty="0">
                <a:solidFill>
                  <a:schemeClr val="bg1"/>
                </a:solidFill>
              </a:rPr>
              <a:t>For </a:t>
            </a:r>
            <a:r>
              <a:rPr lang="en-US" b="0" u="sng" dirty="0">
                <a:solidFill>
                  <a:schemeClr val="bg1"/>
                </a:solidFill>
              </a:rPr>
              <a:t>any</a:t>
            </a:r>
            <a:r>
              <a:rPr lang="en-US" b="0" dirty="0">
                <a:solidFill>
                  <a:schemeClr val="bg1"/>
                </a:solidFill>
              </a:rPr>
              <a:t> </a:t>
            </a:r>
            <a:r>
              <a:rPr lang="en-US" b="0" i="1" dirty="0">
                <a:solidFill>
                  <a:schemeClr val="bg1"/>
                </a:solidFill>
                <a:latin typeface="+mn-lt"/>
                <a:sym typeface="Symbol"/>
              </a:rPr>
              <a:t></a:t>
            </a:r>
            <a:r>
              <a:rPr lang="en-US" b="0" dirty="0">
                <a:solidFill>
                  <a:schemeClr val="bg1"/>
                </a:solidFill>
                <a:sym typeface="Symbol"/>
              </a:rPr>
              <a:t>  we can choose a  small enough so that</a:t>
            </a:r>
            <a:r>
              <a:rPr lang="en-US" b="0" dirty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343044" name="Object 28"/>
          <p:cNvGraphicFramePr>
            <a:graphicFrameLocks noChangeAspect="1"/>
          </p:cNvGraphicFramePr>
          <p:nvPr/>
        </p:nvGraphicFramePr>
        <p:xfrm>
          <a:off x="3042516" y="3153222"/>
          <a:ext cx="26289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46200" imgH="279400" progId="Equation.DSMT4">
                  <p:embed/>
                </p:oleObj>
              </mc:Choice>
              <mc:Fallback>
                <p:oleObj name="Equation" r:id="rId5" imgW="1346200" imgH="2794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2516" y="3153222"/>
                        <a:ext cx="26289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5" name="Object 28"/>
          <p:cNvGraphicFramePr>
            <a:graphicFrameLocks noChangeAspect="1"/>
          </p:cNvGraphicFramePr>
          <p:nvPr/>
        </p:nvGraphicFramePr>
        <p:xfrm>
          <a:off x="1742483" y="3867149"/>
          <a:ext cx="6689725" cy="264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543300" imgH="1397000" progId="Equation.DSMT4">
                  <p:embed/>
                </p:oleObj>
              </mc:Choice>
              <mc:Fallback>
                <p:oleObj name="Equation" r:id="rId7" imgW="3543300" imgH="13970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2483" y="3867149"/>
                        <a:ext cx="6689725" cy="264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1008149" y="4148920"/>
            <a:ext cx="457200" cy="30122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99357"/>
              </p:ext>
            </p:extLst>
          </p:nvPr>
        </p:nvGraphicFramePr>
        <p:xfrm>
          <a:off x="7555605" y="4715376"/>
          <a:ext cx="124142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42145" imgH="1332107" progId="Equation.DSMT4">
                  <p:embed/>
                </p:oleObj>
              </mc:Choice>
              <mc:Fallback>
                <p:oleObj name="Equation" r:id="rId9" imgW="1242145" imgH="1332107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605" y="4715376"/>
                        <a:ext cx="1241425" cy="1331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Appendix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8084" y="1230082"/>
            <a:ext cx="426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0" dirty="0">
                <a:solidFill>
                  <a:schemeClr val="bg1"/>
                </a:solidFill>
              </a:rPr>
              <a:t>For a large enough </a:t>
            </a:r>
            <a:r>
              <a:rPr lang="en-US" sz="2000" b="0" dirty="0">
                <a:solidFill>
                  <a:schemeClr val="bg1"/>
                </a:solidFill>
                <a:sym typeface="Symbol"/>
              </a:rPr>
              <a:t>, we have</a:t>
            </a:r>
            <a:endParaRPr lang="en-US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343045" name="Object 28"/>
          <p:cNvGraphicFramePr>
            <a:graphicFrameLocks noChangeAspect="1"/>
          </p:cNvGraphicFramePr>
          <p:nvPr/>
        </p:nvGraphicFramePr>
        <p:xfrm>
          <a:off x="1754188" y="1803400"/>
          <a:ext cx="34448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65300" imgH="419100" progId="Equation.DSMT4">
                  <p:embed/>
                </p:oleObj>
              </mc:Choice>
              <mc:Fallback>
                <p:oleObj name="Equation" r:id="rId3" imgW="1765300" imgH="41910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8" y="1803400"/>
                        <a:ext cx="3444875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6" name="Object 28"/>
          <p:cNvGraphicFramePr>
            <a:graphicFrameLocks noChangeAspect="1"/>
          </p:cNvGraphicFramePr>
          <p:nvPr/>
        </p:nvGraphicFramePr>
        <p:xfrm>
          <a:off x="3335338" y="5232400"/>
          <a:ext cx="33464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714500" imgH="469900" progId="Equation.DSMT4">
                  <p:embed/>
                </p:oleObj>
              </mc:Choice>
              <mc:Fallback>
                <p:oleObj name="Equation" r:id="rId5" imgW="1714500" imgH="4699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5338" y="5232400"/>
                        <a:ext cx="334645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3287" name="Object 7"/>
          <p:cNvGraphicFramePr>
            <a:graphicFrameLocks noChangeAspect="1"/>
          </p:cNvGraphicFramePr>
          <p:nvPr/>
        </p:nvGraphicFramePr>
        <p:xfrm>
          <a:off x="3314700" y="2962275"/>
          <a:ext cx="376713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30400" imgH="469900" progId="Equation.DSMT4">
                  <p:embed/>
                </p:oleObj>
              </mc:Choice>
              <mc:Fallback>
                <p:oleObj name="Equation" r:id="rId7" imgW="1930400" imgH="46990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0" y="2962275"/>
                        <a:ext cx="3767138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ight Arrow 14"/>
          <p:cNvSpPr/>
          <p:nvPr/>
        </p:nvSpPr>
        <p:spPr bwMode="auto">
          <a:xfrm>
            <a:off x="2509069" y="3261814"/>
            <a:ext cx="457200" cy="27052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4655" y="4571997"/>
            <a:ext cx="4267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0" dirty="0">
                <a:solidFill>
                  <a:schemeClr val="bg1"/>
                </a:solidFill>
              </a:rPr>
              <a:t>Since this is true for any </a:t>
            </a:r>
            <a:r>
              <a:rPr lang="en-US" sz="2000" b="0" i="1" dirty="0">
                <a:solidFill>
                  <a:schemeClr val="bg1"/>
                </a:solidFill>
                <a:sym typeface="Symbol"/>
              </a:rPr>
              <a:t></a:t>
            </a:r>
            <a:r>
              <a:rPr lang="en-US" sz="2000" b="0" dirty="0">
                <a:solidFill>
                  <a:schemeClr val="bg1"/>
                </a:solidFill>
                <a:sym typeface="Symbol"/>
              </a:rPr>
              <a:t>, we have</a:t>
            </a:r>
            <a:endParaRPr lang="en-US" sz="20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35430" y="903509"/>
            <a:ext cx="7913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2575" indent="-282575">
              <a:buFont typeface="Wingdings" pitchFamily="2" charset="2"/>
              <a:buChar char="v"/>
            </a:pPr>
            <a:r>
              <a:rPr lang="en-US" sz="2000" b="0" dirty="0">
                <a:solidFill>
                  <a:schemeClr val="bg1"/>
                </a:solidFill>
              </a:rPr>
              <a:t>Watson’s Lemma gives us a way to obtain the </a:t>
            </a:r>
            <a:r>
              <a:rPr lang="en-US" sz="2000" b="0" u="sng" dirty="0">
                <a:solidFill>
                  <a:schemeClr val="bg1"/>
                </a:solidFill>
              </a:rPr>
              <a:t>complete</a:t>
            </a:r>
            <a:r>
              <a:rPr lang="en-US" sz="2000" b="0" dirty="0">
                <a:solidFill>
                  <a:schemeClr val="bg1"/>
                </a:solidFill>
              </a:rPr>
              <a:t> asymptotic expansion of integrals on the real axis that have an </a:t>
            </a:r>
            <a:r>
              <a:rPr lang="en-US" sz="2000" b="0" u="sng" dirty="0">
                <a:solidFill>
                  <a:schemeClr val="bg1"/>
                </a:solidFill>
              </a:rPr>
              <a:t>exponential</a:t>
            </a:r>
            <a:r>
              <a:rPr lang="en-US" sz="2000" b="0" dirty="0">
                <a:solidFill>
                  <a:schemeClr val="bg1"/>
                </a:solidFill>
              </a:rPr>
              <a:t> type of kernel.</a:t>
            </a:r>
          </a:p>
        </p:txBody>
      </p:sp>
      <p:graphicFrame>
        <p:nvGraphicFramePr>
          <p:cNvPr id="1027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432548"/>
              </p:ext>
            </p:extLst>
          </p:nvPr>
        </p:nvGraphicFramePr>
        <p:xfrm>
          <a:off x="1359146" y="2178755"/>
          <a:ext cx="31750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482600" progId="Equation.DSMT4">
                  <p:embed/>
                </p:oleObj>
              </mc:Choice>
              <mc:Fallback>
                <p:oleObj name="Equation" r:id="rId3" imgW="1333500" imgH="4826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9146" y="2178755"/>
                        <a:ext cx="3175000" cy="11509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71525" y="4100664"/>
            <a:ext cx="20217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More generally: </a:t>
            </a: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431885"/>
              </p:ext>
            </p:extLst>
          </p:nvPr>
        </p:nvGraphicFramePr>
        <p:xfrm>
          <a:off x="1446902" y="4440745"/>
          <a:ext cx="329565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84300" imgH="482600" progId="Equation.DSMT4">
                  <p:embed/>
                </p:oleObj>
              </mc:Choice>
              <mc:Fallback>
                <p:oleObj name="Equation" r:id="rId5" imgW="1384300" imgH="4826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902" y="4440745"/>
                        <a:ext cx="3295650" cy="11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5185636" y="2350047"/>
            <a:ext cx="2952842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Note:</a:t>
            </a:r>
          </a:p>
          <a:p>
            <a:pPr algn="ctr"/>
            <a:r>
              <a:rPr lang="en-US" sz="1400" b="0" dirty="0">
                <a:solidFill>
                  <a:schemeClr val="bg2"/>
                </a:solidFill>
              </a:rPr>
              <a:t>As </a:t>
            </a:r>
            <a:r>
              <a:rPr lang="en-US" sz="1400" b="0" dirty="0">
                <a:solidFill>
                  <a:schemeClr val="bg2"/>
                </a:solidFill>
                <a:sym typeface="Symbol"/>
              </a:rPr>
              <a:t> gets large, the main contribution to the integral comes from the region near </a:t>
            </a:r>
            <a:r>
              <a:rPr lang="en-US" sz="1400" b="0" i="1" dirty="0">
                <a:solidFill>
                  <a:schemeClr val="bg2"/>
                </a:solidFill>
                <a:latin typeface="+mn-lt"/>
                <a:sym typeface="Symbol"/>
              </a:rPr>
              <a:t>s</a:t>
            </a:r>
            <a:r>
              <a:rPr lang="en-US" sz="1400" b="0" dirty="0">
                <a:solidFill>
                  <a:schemeClr val="bg2"/>
                </a:solidFill>
                <a:latin typeface="+mn-lt"/>
                <a:sym typeface="Symbol"/>
              </a:rPr>
              <a:t> = 0</a:t>
            </a:r>
            <a:r>
              <a:rPr lang="en-US" sz="1400" b="0" dirty="0">
                <a:solidFill>
                  <a:schemeClr val="bg2"/>
                </a:solidFill>
                <a:sym typeface="Symbol"/>
              </a:rPr>
              <a:t>.</a:t>
            </a:r>
            <a:endParaRPr lang="en-US" sz="1400" b="0" dirty="0">
              <a:solidFill>
                <a:schemeClr val="bg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430" y="5969655"/>
            <a:ext cx="84465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2"/>
                </a:solidFill>
              </a:rPr>
              <a:t>N. </a:t>
            </a:r>
            <a:r>
              <a:rPr lang="en-US" sz="1400" b="0" dirty="0" err="1">
                <a:solidFill>
                  <a:schemeClr val="bg2"/>
                </a:solidFill>
              </a:rPr>
              <a:t>Bleistein</a:t>
            </a:r>
            <a:r>
              <a:rPr lang="en-US" sz="1400" b="0" dirty="0">
                <a:solidFill>
                  <a:schemeClr val="bg2"/>
                </a:solidFill>
              </a:rPr>
              <a:t> and R. </a:t>
            </a:r>
            <a:r>
              <a:rPr lang="en-US" sz="1400" b="0" dirty="0" err="1">
                <a:solidFill>
                  <a:schemeClr val="bg2"/>
                </a:solidFill>
              </a:rPr>
              <a:t>Handlesman</a:t>
            </a:r>
            <a:r>
              <a:rPr lang="en-US" sz="1400" b="0" dirty="0">
                <a:solidFill>
                  <a:schemeClr val="bg2"/>
                </a:solidFill>
              </a:rPr>
              <a:t>, </a:t>
            </a:r>
            <a:r>
              <a:rPr lang="en-US" sz="1400" b="0" i="1" dirty="0">
                <a:solidFill>
                  <a:schemeClr val="bg2"/>
                </a:solidFill>
              </a:rPr>
              <a:t>Asymptotic Expansions of Integrals</a:t>
            </a:r>
            <a:r>
              <a:rPr lang="en-US" sz="1400" b="0" dirty="0">
                <a:solidFill>
                  <a:schemeClr val="bg2"/>
                </a:solidFill>
              </a:rPr>
              <a:t>, Holt, Rinehart, and Winston, 1975 </a:t>
            </a:r>
          </a:p>
          <a:p>
            <a:r>
              <a:rPr lang="en-US" sz="1400" b="0" dirty="0">
                <a:solidFill>
                  <a:schemeClr val="bg2"/>
                </a:solidFill>
              </a:rPr>
              <a:t>(reprinted by Dover, 2010).</a:t>
            </a:r>
            <a:endParaRPr lang="en-US" sz="1400" b="0" i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79199" y="4682148"/>
            <a:ext cx="3566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This form can be converted to the form above – please see extension given later.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B6A529-B1B0-9819-4539-22559F04EE30}"/>
              </a:ext>
            </a:extLst>
          </p:cNvPr>
          <p:cNvSpPr txBox="1"/>
          <p:nvPr/>
        </p:nvSpPr>
        <p:spPr>
          <a:xfrm>
            <a:off x="960407" y="3435386"/>
            <a:ext cx="3889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2"/>
                </a:solidFill>
              </a:rPr>
              <a:t>Note:</a:t>
            </a:r>
            <a:r>
              <a:rPr lang="en-US" sz="1400" b="0" dirty="0">
                <a:solidFill>
                  <a:schemeClr val="bg2"/>
                </a:solidFill>
              </a:rPr>
              <a:t> </a:t>
            </a:r>
            <a:r>
              <a:rPr lang="en-US" sz="1400" b="0" i="1" dirty="0">
                <a:solidFill>
                  <a:schemeClr val="bg2"/>
                </a:solidFill>
                <a:latin typeface="+mn-lt"/>
              </a:rPr>
              <a:t>f</a:t>
            </a:r>
            <a:r>
              <a:rPr lang="en-US" sz="600" b="0" i="1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1400" b="0" dirty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1400" b="0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b="0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400" b="0" dirty="0">
                <a:solidFill>
                  <a:schemeClr val="bg2"/>
                </a:solidFill>
              </a:rPr>
              <a:t> does not have to be analytic at </a:t>
            </a:r>
            <a:r>
              <a:rPr lang="en-US" sz="1400" b="0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400" b="0" dirty="0">
                <a:solidFill>
                  <a:schemeClr val="bg2"/>
                </a:solidFill>
                <a:latin typeface="+mn-lt"/>
              </a:rPr>
              <a:t> = 0</a:t>
            </a:r>
            <a:r>
              <a:rPr lang="en-US" sz="1400" b="0" dirty="0">
                <a:solidFill>
                  <a:schemeClr val="bg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84564"/>
              </p:ext>
            </p:extLst>
          </p:nvPr>
        </p:nvGraphicFramePr>
        <p:xfrm>
          <a:off x="2559505" y="970015"/>
          <a:ext cx="31750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482600" progId="Equation.DSMT4">
                  <p:embed/>
                </p:oleObj>
              </mc:Choice>
              <mc:Fallback>
                <p:oleObj name="Equation" r:id="rId3" imgW="1333500" imgH="4826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505" y="970015"/>
                        <a:ext cx="3175000" cy="11509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938373"/>
              </p:ext>
            </p:extLst>
          </p:nvPr>
        </p:nvGraphicFramePr>
        <p:xfrm>
          <a:off x="2149116" y="2817166"/>
          <a:ext cx="3227116" cy="866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12900" imgH="431800" progId="Equation.DSMT4">
                  <p:embed/>
                </p:oleObj>
              </mc:Choice>
              <mc:Fallback>
                <p:oleObj name="Equation" r:id="rId5" imgW="1612900" imgH="4318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116" y="2817166"/>
                        <a:ext cx="3227116" cy="866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81203" y="2462427"/>
            <a:ext cx="11817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Assume: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39506" y="2847121"/>
            <a:ext cx="2786743" cy="83099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sz="1600" b="0" dirty="0">
                <a:solidFill>
                  <a:schemeClr val="bg2"/>
                </a:solidFill>
              </a:rPr>
              <a:t>This may or may not be a converging series.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graphicFrame>
        <p:nvGraphicFramePr>
          <p:cNvPr id="33588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064747"/>
              </p:ext>
            </p:extLst>
          </p:nvPr>
        </p:nvGraphicFramePr>
        <p:xfrm>
          <a:off x="6706761" y="1048541"/>
          <a:ext cx="1243012" cy="1331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27100" imgH="990600" progId="Equation.DSMT4">
                  <p:embed/>
                </p:oleObj>
              </mc:Choice>
              <mc:Fallback>
                <p:oleObj name="Equation" r:id="rId7" imgW="927100" imgH="9906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6761" y="1048541"/>
                        <a:ext cx="1243012" cy="1331912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bg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6701" y="3995463"/>
            <a:ext cx="8479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Note</a:t>
            </a:r>
            <a:r>
              <a:rPr lang="en-US" sz="1600" b="0" dirty="0">
                <a:solidFill>
                  <a:schemeClr val="bg2"/>
                </a:solidFill>
              </a:rPr>
              <a:t>: The numbers </a:t>
            </a:r>
            <a:r>
              <a:rPr lang="en-US" sz="1600" b="0" i="1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</a:t>
            </a:r>
            <a:r>
              <a:rPr lang="en-US" sz="1600" b="0" i="1" baseline="-25000" dirty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n</a:t>
            </a:r>
            <a:r>
              <a:rPr lang="en-US" sz="1600" b="0" dirty="0">
                <a:solidFill>
                  <a:schemeClr val="bg2"/>
                </a:solidFill>
                <a:sym typeface="Symbol" panose="05050102010706020507" pitchFamily="18" charset="2"/>
              </a:rPr>
              <a:t> are real numbers (not necessarily integers). Branch cuts are allowed!</a:t>
            </a:r>
            <a:endParaRPr lang="en-US" sz="1600" b="0" dirty="0">
              <a:solidFill>
                <a:schemeClr val="bg2"/>
              </a:solidFill>
            </a:endParaRPr>
          </a:p>
        </p:txBody>
      </p:sp>
      <p:graphicFrame>
        <p:nvGraphicFramePr>
          <p:cNvPr id="335945" name="Object 73"/>
          <p:cNvGraphicFramePr>
            <a:graphicFrameLocks noChangeAspect="1"/>
          </p:cNvGraphicFramePr>
          <p:nvPr/>
        </p:nvGraphicFramePr>
        <p:xfrm>
          <a:off x="1962150" y="5390018"/>
          <a:ext cx="4926013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921000" imgH="431800" progId="Equation.DSMT4">
                  <p:embed/>
                </p:oleObj>
              </mc:Choice>
              <mc:Fallback>
                <p:oleObj name="Equation" r:id="rId9" imgW="2921000" imgH="431800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5390018"/>
                        <a:ext cx="4926013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927010" y="4853569"/>
            <a:ext cx="2962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This assumption means: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8131426"/>
              </p:ext>
            </p:extLst>
          </p:nvPr>
        </p:nvGraphicFramePr>
        <p:xfrm>
          <a:off x="2900727" y="1383992"/>
          <a:ext cx="31750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482600" progId="Equation.DSMT4">
                  <p:embed/>
                </p:oleObj>
              </mc:Choice>
              <mc:Fallback>
                <p:oleObj name="Equation" r:id="rId3" imgW="1333500" imgH="482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0727" y="1383992"/>
                        <a:ext cx="3175000" cy="11509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938373"/>
              </p:ext>
            </p:extLst>
          </p:nvPr>
        </p:nvGraphicFramePr>
        <p:xfrm>
          <a:off x="2443032" y="2936909"/>
          <a:ext cx="3227116" cy="866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612900" imgH="431800" progId="Equation.DSMT4">
                  <p:embed/>
                </p:oleObj>
              </mc:Choice>
              <mc:Fallback>
                <p:oleObj name="Equation" r:id="rId5" imgW="1612900" imgH="431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032" y="2936909"/>
                        <a:ext cx="3227116" cy="8664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805399" y="3943175"/>
            <a:ext cx="769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</a:t>
            </a:r>
          </a:p>
        </p:txBody>
      </p:sp>
      <p:graphicFrame>
        <p:nvGraphicFramePr>
          <p:cNvPr id="3358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108680"/>
              </p:ext>
            </p:extLst>
          </p:nvPr>
        </p:nvGraphicFramePr>
        <p:xfrm>
          <a:off x="2309510" y="4205296"/>
          <a:ext cx="5398694" cy="1097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501900" imgH="508000" progId="Equation.DSMT4">
                  <p:embed/>
                </p:oleObj>
              </mc:Choice>
              <mc:Fallback>
                <p:oleObj name="Equation" r:id="rId7" imgW="2501900" imgH="508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510" y="4205296"/>
                        <a:ext cx="5398694" cy="10978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54192" y="5427297"/>
            <a:ext cx="8366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</a:rPr>
              <a:t>In words: </a:t>
            </a:r>
            <a:r>
              <a:rPr lang="en-US" sz="1600" b="0" dirty="0">
                <a:solidFill>
                  <a:schemeClr val="bg2"/>
                </a:solidFill>
              </a:rPr>
              <a:t>We can plug in the complete asymptotic series for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f 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(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s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)</a:t>
            </a:r>
            <a:r>
              <a:rPr lang="en-US" sz="1600" b="0" dirty="0">
                <a:solidFill>
                  <a:schemeClr val="bg2"/>
                </a:solidFill>
              </a:rPr>
              <a:t> into the integral and integrate term-by-term to generate the complete asymptotic expansion of the integral. 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91269" y="6195426"/>
            <a:ext cx="6361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Please see the Appendix for a proof of Watson’s Lemma.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4953" y="838200"/>
            <a:ext cx="398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Statement of Watson’s Lemma: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64551" y="2748607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/>
        </p:nvGraphicFramePr>
        <p:xfrm>
          <a:off x="3070906" y="849767"/>
          <a:ext cx="31750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482600" progId="Equation.DSMT4">
                  <p:embed/>
                </p:oleObj>
              </mc:Choice>
              <mc:Fallback>
                <p:oleObj name="Equation" r:id="rId3" imgW="1333500" imgH="4826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906" y="849767"/>
                        <a:ext cx="3175000" cy="11509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46984" y="1992086"/>
            <a:ext cx="1831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then have:</a:t>
            </a:r>
          </a:p>
        </p:txBody>
      </p:sp>
      <p:graphicFrame>
        <p:nvGraphicFramePr>
          <p:cNvPr id="3358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44553"/>
              </p:ext>
            </p:extLst>
          </p:nvPr>
        </p:nvGraphicFramePr>
        <p:xfrm>
          <a:off x="2178126" y="2609500"/>
          <a:ext cx="4719401" cy="935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47900" imgH="444500" progId="Equation.DSMT4">
                  <p:embed/>
                </p:oleObj>
              </mc:Choice>
              <mc:Fallback>
                <p:oleObj name="Equation" r:id="rId5" imgW="2247900" imgH="4445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126" y="2609500"/>
                        <a:ext cx="4719401" cy="93547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graphicFrame>
        <p:nvGraphicFramePr>
          <p:cNvPr id="3369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476321"/>
              </p:ext>
            </p:extLst>
          </p:nvPr>
        </p:nvGraphicFramePr>
        <p:xfrm>
          <a:off x="5468938" y="3933825"/>
          <a:ext cx="306546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84400" imgH="1905000" progId="Equation.DSMT4">
                  <p:embed/>
                </p:oleObj>
              </mc:Choice>
              <mc:Fallback>
                <p:oleObj name="Equation" r:id="rId7" imgW="2184400" imgH="19050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3933825"/>
                        <a:ext cx="3065462" cy="2667000"/>
                      </a:xfrm>
                      <a:prstGeom prst="rect">
                        <a:avLst/>
                      </a:prstGeom>
                      <a:solidFill>
                        <a:srgbClr val="DDDDDD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69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2846245"/>
              </p:ext>
            </p:extLst>
          </p:nvPr>
        </p:nvGraphicFramePr>
        <p:xfrm>
          <a:off x="1095317" y="4656203"/>
          <a:ext cx="3202895" cy="859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12900" imgH="431800" progId="Equation.DSMT4">
                  <p:embed/>
                </p:oleObj>
              </mc:Choice>
              <mc:Fallback>
                <p:oleObj name="Equation" r:id="rId9" imgW="1612900" imgH="4318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17" y="4656203"/>
                        <a:ext cx="3202895" cy="8599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2411" y="431074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if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295370"/>
              </p:ext>
            </p:extLst>
          </p:nvPr>
        </p:nvGraphicFramePr>
        <p:xfrm>
          <a:off x="2984500" y="1666769"/>
          <a:ext cx="3175000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33500" imgH="482600" progId="Equation.DSMT4">
                  <p:embed/>
                </p:oleObj>
              </mc:Choice>
              <mc:Fallback>
                <p:oleObj name="Equation" r:id="rId3" imgW="1333500" imgH="482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1666769"/>
                        <a:ext cx="3175000" cy="115093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587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141493"/>
              </p:ext>
            </p:extLst>
          </p:nvPr>
        </p:nvGraphicFramePr>
        <p:xfrm>
          <a:off x="1905148" y="4960871"/>
          <a:ext cx="534987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47900" imgH="444500" progId="Equation.DSMT4">
                  <p:embed/>
                </p:oleObj>
              </mc:Choice>
              <mc:Fallback>
                <p:oleObj name="Equation" r:id="rId5" imgW="2247900" imgH="4445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148" y="4960871"/>
                        <a:ext cx="5349875" cy="10604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graphicFrame>
        <p:nvGraphicFramePr>
          <p:cNvPr id="3369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35593"/>
              </p:ext>
            </p:extLst>
          </p:nvPr>
        </p:nvGraphicFramePr>
        <p:xfrm>
          <a:off x="3080063" y="3112540"/>
          <a:ext cx="3193737" cy="857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12900" imgH="431800" progId="Equation.DSMT4">
                  <p:embed/>
                </p:oleObj>
              </mc:Choice>
              <mc:Fallback>
                <p:oleObj name="Equation" r:id="rId7" imgW="1612900" imgH="431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0063" y="3112540"/>
                        <a:ext cx="3193737" cy="8574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5519" y="4289262"/>
            <a:ext cx="1866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Then we have: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44886" y="936433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24397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337582" y="2177144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Use:</a:t>
            </a:r>
          </a:p>
        </p:txBody>
      </p:sp>
      <p:graphicFrame>
        <p:nvGraphicFramePr>
          <p:cNvPr id="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872130"/>
              </p:ext>
            </p:extLst>
          </p:nvPr>
        </p:nvGraphicFramePr>
        <p:xfrm>
          <a:off x="2836404" y="968827"/>
          <a:ext cx="2961145" cy="103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84300" imgH="482600" progId="Equation.DSMT4">
                  <p:embed/>
                </p:oleObj>
              </mc:Choice>
              <mc:Fallback>
                <p:oleObj name="Equation" r:id="rId3" imgW="1384300" imgH="482600" progId="Equation.DSMT4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404" y="968827"/>
                        <a:ext cx="2961145" cy="103411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310827"/>
              </p:ext>
            </p:extLst>
          </p:nvPr>
        </p:nvGraphicFramePr>
        <p:xfrm>
          <a:off x="2335213" y="2189163"/>
          <a:ext cx="227012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2680" imgH="228600" progId="Equation.DSMT4">
                  <p:embed/>
                </p:oleObj>
              </mc:Choice>
              <mc:Fallback>
                <p:oleObj name="Equation" r:id="rId5" imgW="1282680" imgH="22860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5213" y="2189163"/>
                        <a:ext cx="2270125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3" name="Object 4"/>
          <p:cNvGraphicFramePr>
            <a:graphicFrameLocks noChangeAspect="1"/>
          </p:cNvGraphicFramePr>
          <p:nvPr/>
        </p:nvGraphicFramePr>
        <p:xfrm>
          <a:off x="2161044" y="2889789"/>
          <a:ext cx="4435700" cy="1068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06600" imgH="482600" progId="Equation.DSMT4">
                  <p:embed/>
                </p:oleObj>
              </mc:Choice>
              <mc:Fallback>
                <p:oleObj name="Equation" r:id="rId7" imgW="2006600" imgH="4826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044" y="2889789"/>
                        <a:ext cx="4435700" cy="10687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4854" name="Object 6"/>
          <p:cNvGraphicFramePr>
            <a:graphicFrameLocks noChangeAspect="1"/>
          </p:cNvGraphicFramePr>
          <p:nvPr/>
        </p:nvGraphicFramePr>
        <p:xfrm>
          <a:off x="3119212" y="4262666"/>
          <a:ext cx="2835274" cy="1068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282700" imgH="482600" progId="Equation.DSMT4">
                  <p:embed/>
                </p:oleObj>
              </mc:Choice>
              <mc:Fallback>
                <p:oleObj name="Equation" r:id="rId9" imgW="1282700" imgH="4826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212" y="4262666"/>
                        <a:ext cx="2835274" cy="106838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 bwMode="auto">
          <a:xfrm>
            <a:off x="1458686" y="3233057"/>
            <a:ext cx="478971" cy="315686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CCFFFF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55780" y="5685490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3348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520480"/>
              </p:ext>
            </p:extLst>
          </p:nvPr>
        </p:nvGraphicFramePr>
        <p:xfrm>
          <a:off x="4903562" y="5685490"/>
          <a:ext cx="2935022" cy="804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485255" imgH="406224" progId="Equation.DSMT4">
                  <p:embed/>
                </p:oleObj>
              </mc:Choice>
              <mc:Fallback>
                <p:oleObj name="Equation" r:id="rId11" imgW="1485255" imgH="406224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562" y="5685490"/>
                        <a:ext cx="2935022" cy="8048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382612" y="4114800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36991" y="4514910"/>
            <a:ext cx="2569028" cy="584775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>
                <a:solidFill>
                  <a:schemeClr val="bg2"/>
                </a:solidFill>
              </a:rPr>
              <a:t>Hence, we need only  to consider the case </a:t>
            </a:r>
            <a:r>
              <a:rPr lang="en-US" sz="1600" b="0" i="1" dirty="0">
                <a:solidFill>
                  <a:schemeClr val="bg2"/>
                </a:solidFill>
                <a:latin typeface="+mn-lt"/>
              </a:rPr>
              <a:t>n</a:t>
            </a:r>
            <a:r>
              <a:rPr lang="en-US" sz="1600" b="0" dirty="0">
                <a:solidFill>
                  <a:schemeClr val="bg2"/>
                </a:solidFill>
                <a:latin typeface="+mn-lt"/>
              </a:rPr>
              <a:t> = 1</a:t>
            </a:r>
            <a:r>
              <a:rPr lang="en-US" sz="1600" b="0" dirty="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9608" y="893148"/>
            <a:ext cx="1495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Extension: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FC162F3-4011-36CD-3209-287B7BC2D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6782232"/>
              </p:ext>
            </p:extLst>
          </p:nvPr>
        </p:nvGraphicFramePr>
        <p:xfrm>
          <a:off x="6236991" y="1368937"/>
          <a:ext cx="1103591" cy="299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749160" imgH="203040" progId="Equation.DSMT4">
                  <p:embed/>
                </p:oleObj>
              </mc:Choice>
              <mc:Fallback>
                <p:oleObj name="Equation" r:id="rId13" imgW="749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236991" y="1368937"/>
                        <a:ext cx="1103591" cy="29927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30013" y="1001486"/>
            <a:ext cx="1553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335879" name="Object 4"/>
          <p:cNvGraphicFramePr>
            <a:graphicFrameLocks noChangeAspect="1"/>
          </p:cNvGraphicFramePr>
          <p:nvPr/>
        </p:nvGraphicFramePr>
        <p:xfrm>
          <a:off x="2579638" y="1709880"/>
          <a:ext cx="3363961" cy="10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100" imgH="482600" progId="Equation.DSMT4">
                  <p:embed/>
                </p:oleObj>
              </mc:Choice>
              <mc:Fallback>
                <p:oleObj name="Equation" r:id="rId3" imgW="1562100" imgH="4826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9638" y="1709880"/>
                        <a:ext cx="3363961" cy="10413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2264229" y="4974771"/>
            <a:ext cx="425631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4163782" y="3809979"/>
            <a:ext cx="0" cy="24656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38015" name="Object 95"/>
          <p:cNvGraphicFramePr>
            <a:graphicFrameLocks noChangeAspect="1"/>
          </p:cNvGraphicFramePr>
          <p:nvPr/>
        </p:nvGraphicFramePr>
        <p:xfrm>
          <a:off x="6598564" y="4817381"/>
          <a:ext cx="270330" cy="29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6720" imgH="139680" progId="Equation.DSMT4">
                  <p:embed/>
                </p:oleObj>
              </mc:Choice>
              <mc:Fallback>
                <p:oleObj name="Equation" r:id="rId5" imgW="126720" imgH="139680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8564" y="4817381"/>
                        <a:ext cx="270330" cy="29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16" name="Object 96"/>
          <p:cNvGraphicFramePr>
            <a:graphicFrameLocks noChangeAspect="1"/>
          </p:cNvGraphicFramePr>
          <p:nvPr/>
        </p:nvGraphicFramePr>
        <p:xfrm>
          <a:off x="4043133" y="3311975"/>
          <a:ext cx="256722" cy="30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680" imgH="164880" progId="Equation.DSMT4">
                  <p:embed/>
                </p:oleObj>
              </mc:Choice>
              <mc:Fallback>
                <p:oleObj name="Equation" r:id="rId7" imgW="139680" imgH="16488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3133" y="3311975"/>
                        <a:ext cx="256722" cy="3033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20"/>
          <p:cNvSpPr/>
          <p:nvPr/>
        </p:nvSpPr>
        <p:spPr bwMode="auto">
          <a:xfrm>
            <a:off x="4114802" y="4931228"/>
            <a:ext cx="87086" cy="87086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Freeform 59"/>
          <p:cNvSpPr>
            <a:spLocks/>
          </p:cNvSpPr>
          <p:nvPr/>
        </p:nvSpPr>
        <p:spPr bwMode="auto">
          <a:xfrm rot="16200000" flipH="1">
            <a:off x="3670402" y="4516319"/>
            <a:ext cx="42863" cy="904875"/>
          </a:xfrm>
          <a:custGeom>
            <a:avLst/>
            <a:gdLst>
              <a:gd name="T0" fmla="*/ 2147483647 w 429"/>
              <a:gd name="T1" fmla="*/ 0 h 2254"/>
              <a:gd name="T2" fmla="*/ 2147483647 w 429"/>
              <a:gd name="T3" fmla="*/ 2147483647 h 2254"/>
              <a:gd name="T4" fmla="*/ 2147483647 w 429"/>
              <a:gd name="T5" fmla="*/ 2147483647 h 2254"/>
              <a:gd name="T6" fmla="*/ 2147483647 w 429"/>
              <a:gd name="T7" fmla="*/ 2147483647 h 2254"/>
              <a:gd name="T8" fmla="*/ 2147483647 w 429"/>
              <a:gd name="T9" fmla="*/ 2147483647 h 2254"/>
              <a:gd name="T10" fmla="*/ 2147483647 w 429"/>
              <a:gd name="T11" fmla="*/ 2147483647 h 2254"/>
              <a:gd name="T12" fmla="*/ 2147483647 w 429"/>
              <a:gd name="T13" fmla="*/ 2147483647 h 2254"/>
              <a:gd name="T14" fmla="*/ 2147483647 w 429"/>
              <a:gd name="T15" fmla="*/ 2147483647 h 2254"/>
              <a:gd name="T16" fmla="*/ 2147483647 w 429"/>
              <a:gd name="T17" fmla="*/ 2147483647 h 22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9"/>
              <a:gd name="T28" fmla="*/ 0 h 2254"/>
              <a:gd name="T29" fmla="*/ 429 w 429"/>
              <a:gd name="T30" fmla="*/ 2254 h 22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9" h="2254">
                <a:moveTo>
                  <a:pt x="310" y="0"/>
                </a:moveTo>
                <a:cubicBezTo>
                  <a:pt x="176" y="73"/>
                  <a:pt x="43" y="147"/>
                  <a:pt x="62" y="220"/>
                </a:cubicBezTo>
                <a:cubicBezTo>
                  <a:pt x="81" y="293"/>
                  <a:pt x="419" y="346"/>
                  <a:pt x="424" y="441"/>
                </a:cubicBezTo>
                <a:cubicBezTo>
                  <a:pt x="429" y="536"/>
                  <a:pt x="95" y="669"/>
                  <a:pt x="90" y="789"/>
                </a:cubicBezTo>
                <a:cubicBezTo>
                  <a:pt x="85" y="909"/>
                  <a:pt x="407" y="1050"/>
                  <a:pt x="396" y="1159"/>
                </a:cubicBezTo>
                <a:cubicBezTo>
                  <a:pt x="385" y="1268"/>
                  <a:pt x="31" y="1352"/>
                  <a:pt x="26" y="1444"/>
                </a:cubicBezTo>
                <a:cubicBezTo>
                  <a:pt x="21" y="1536"/>
                  <a:pt x="367" y="1637"/>
                  <a:pt x="367" y="1714"/>
                </a:cubicBezTo>
                <a:cubicBezTo>
                  <a:pt x="367" y="1791"/>
                  <a:pt x="52" y="1816"/>
                  <a:pt x="26" y="1906"/>
                </a:cubicBezTo>
                <a:cubicBezTo>
                  <a:pt x="0" y="1996"/>
                  <a:pt x="105" y="2125"/>
                  <a:pt x="211" y="2254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4" name="Freeform 60"/>
          <p:cNvSpPr>
            <a:spLocks/>
          </p:cNvSpPr>
          <p:nvPr/>
        </p:nvSpPr>
        <p:spPr bwMode="auto">
          <a:xfrm rot="16200000" flipH="1">
            <a:off x="2743302" y="4529019"/>
            <a:ext cx="42863" cy="904875"/>
          </a:xfrm>
          <a:custGeom>
            <a:avLst/>
            <a:gdLst>
              <a:gd name="T0" fmla="*/ 2147483647 w 429"/>
              <a:gd name="T1" fmla="*/ 0 h 2254"/>
              <a:gd name="T2" fmla="*/ 2147483647 w 429"/>
              <a:gd name="T3" fmla="*/ 2147483647 h 2254"/>
              <a:gd name="T4" fmla="*/ 2147483647 w 429"/>
              <a:gd name="T5" fmla="*/ 2147483647 h 2254"/>
              <a:gd name="T6" fmla="*/ 2147483647 w 429"/>
              <a:gd name="T7" fmla="*/ 2147483647 h 2254"/>
              <a:gd name="T8" fmla="*/ 2147483647 w 429"/>
              <a:gd name="T9" fmla="*/ 2147483647 h 2254"/>
              <a:gd name="T10" fmla="*/ 2147483647 w 429"/>
              <a:gd name="T11" fmla="*/ 2147483647 h 2254"/>
              <a:gd name="T12" fmla="*/ 2147483647 w 429"/>
              <a:gd name="T13" fmla="*/ 2147483647 h 2254"/>
              <a:gd name="T14" fmla="*/ 2147483647 w 429"/>
              <a:gd name="T15" fmla="*/ 2147483647 h 2254"/>
              <a:gd name="T16" fmla="*/ 2147483647 w 429"/>
              <a:gd name="T17" fmla="*/ 2147483647 h 22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9"/>
              <a:gd name="T28" fmla="*/ 0 h 2254"/>
              <a:gd name="T29" fmla="*/ 429 w 429"/>
              <a:gd name="T30" fmla="*/ 2254 h 22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9" h="2254">
                <a:moveTo>
                  <a:pt x="310" y="0"/>
                </a:moveTo>
                <a:cubicBezTo>
                  <a:pt x="176" y="73"/>
                  <a:pt x="43" y="147"/>
                  <a:pt x="62" y="220"/>
                </a:cubicBezTo>
                <a:cubicBezTo>
                  <a:pt x="81" y="293"/>
                  <a:pt x="419" y="346"/>
                  <a:pt x="424" y="441"/>
                </a:cubicBezTo>
                <a:cubicBezTo>
                  <a:pt x="429" y="536"/>
                  <a:pt x="95" y="669"/>
                  <a:pt x="90" y="789"/>
                </a:cubicBezTo>
                <a:cubicBezTo>
                  <a:pt x="85" y="909"/>
                  <a:pt x="407" y="1050"/>
                  <a:pt x="396" y="1159"/>
                </a:cubicBezTo>
                <a:cubicBezTo>
                  <a:pt x="385" y="1268"/>
                  <a:pt x="31" y="1352"/>
                  <a:pt x="26" y="1444"/>
                </a:cubicBezTo>
                <a:cubicBezTo>
                  <a:pt x="21" y="1536"/>
                  <a:pt x="367" y="1637"/>
                  <a:pt x="367" y="1714"/>
                </a:cubicBezTo>
                <a:cubicBezTo>
                  <a:pt x="367" y="1791"/>
                  <a:pt x="52" y="1816"/>
                  <a:pt x="26" y="1906"/>
                </a:cubicBezTo>
                <a:cubicBezTo>
                  <a:pt x="0" y="1996"/>
                  <a:pt x="105" y="2125"/>
                  <a:pt x="211" y="2254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5" name="Freeform 61"/>
          <p:cNvSpPr>
            <a:spLocks/>
          </p:cNvSpPr>
          <p:nvPr/>
        </p:nvSpPr>
        <p:spPr bwMode="auto">
          <a:xfrm rot="16200000" flipH="1">
            <a:off x="1841602" y="4529019"/>
            <a:ext cx="42863" cy="904875"/>
          </a:xfrm>
          <a:custGeom>
            <a:avLst/>
            <a:gdLst>
              <a:gd name="T0" fmla="*/ 2147483647 w 429"/>
              <a:gd name="T1" fmla="*/ 0 h 2254"/>
              <a:gd name="T2" fmla="*/ 2147483647 w 429"/>
              <a:gd name="T3" fmla="*/ 2147483647 h 2254"/>
              <a:gd name="T4" fmla="*/ 2147483647 w 429"/>
              <a:gd name="T5" fmla="*/ 2147483647 h 2254"/>
              <a:gd name="T6" fmla="*/ 2147483647 w 429"/>
              <a:gd name="T7" fmla="*/ 2147483647 h 2254"/>
              <a:gd name="T8" fmla="*/ 2147483647 w 429"/>
              <a:gd name="T9" fmla="*/ 2147483647 h 2254"/>
              <a:gd name="T10" fmla="*/ 2147483647 w 429"/>
              <a:gd name="T11" fmla="*/ 2147483647 h 2254"/>
              <a:gd name="T12" fmla="*/ 2147483647 w 429"/>
              <a:gd name="T13" fmla="*/ 2147483647 h 2254"/>
              <a:gd name="T14" fmla="*/ 2147483647 w 429"/>
              <a:gd name="T15" fmla="*/ 2147483647 h 2254"/>
              <a:gd name="T16" fmla="*/ 2147483647 w 429"/>
              <a:gd name="T17" fmla="*/ 2147483647 h 225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29"/>
              <a:gd name="T28" fmla="*/ 0 h 2254"/>
              <a:gd name="T29" fmla="*/ 429 w 429"/>
              <a:gd name="T30" fmla="*/ 2254 h 225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29" h="2254">
                <a:moveTo>
                  <a:pt x="310" y="0"/>
                </a:moveTo>
                <a:cubicBezTo>
                  <a:pt x="176" y="73"/>
                  <a:pt x="43" y="147"/>
                  <a:pt x="62" y="220"/>
                </a:cubicBezTo>
                <a:cubicBezTo>
                  <a:pt x="81" y="293"/>
                  <a:pt x="419" y="346"/>
                  <a:pt x="424" y="441"/>
                </a:cubicBezTo>
                <a:cubicBezTo>
                  <a:pt x="429" y="536"/>
                  <a:pt x="95" y="669"/>
                  <a:pt x="90" y="789"/>
                </a:cubicBezTo>
                <a:cubicBezTo>
                  <a:pt x="85" y="909"/>
                  <a:pt x="407" y="1050"/>
                  <a:pt x="396" y="1159"/>
                </a:cubicBezTo>
                <a:cubicBezTo>
                  <a:pt x="385" y="1268"/>
                  <a:pt x="31" y="1352"/>
                  <a:pt x="26" y="1444"/>
                </a:cubicBezTo>
                <a:cubicBezTo>
                  <a:pt x="21" y="1536"/>
                  <a:pt x="367" y="1637"/>
                  <a:pt x="367" y="1714"/>
                </a:cubicBezTo>
                <a:cubicBezTo>
                  <a:pt x="367" y="1791"/>
                  <a:pt x="52" y="1816"/>
                  <a:pt x="26" y="1906"/>
                </a:cubicBezTo>
                <a:cubicBezTo>
                  <a:pt x="0" y="1996"/>
                  <a:pt x="105" y="2125"/>
                  <a:pt x="211" y="2254"/>
                </a:cubicBezTo>
              </a:path>
            </a:pathLst>
          </a:custGeom>
          <a:noFill/>
          <a:ln w="285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4212771" y="4974767"/>
            <a:ext cx="189411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855029" y="4972009"/>
            <a:ext cx="370114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graphicFrame>
        <p:nvGraphicFramePr>
          <p:cNvPr id="338017" name="Object 97"/>
          <p:cNvGraphicFramePr>
            <a:graphicFrameLocks noChangeAspect="1"/>
          </p:cNvGraphicFramePr>
          <p:nvPr/>
        </p:nvGraphicFramePr>
        <p:xfrm>
          <a:off x="5378224" y="4471760"/>
          <a:ext cx="260576" cy="3040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8224" y="4471760"/>
                        <a:ext cx="260576" cy="3040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8623FBB-6F9D-43A3-B7F5-10CF2C76C4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10270" y="859972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 (cont.)</a:t>
            </a:r>
          </a:p>
        </p:txBody>
      </p:sp>
      <p:graphicFrame>
        <p:nvGraphicFramePr>
          <p:cNvPr id="335879" name="Object 4"/>
          <p:cNvGraphicFramePr>
            <a:graphicFrameLocks noChangeAspect="1"/>
          </p:cNvGraphicFramePr>
          <p:nvPr/>
        </p:nvGraphicFramePr>
        <p:xfrm>
          <a:off x="2677610" y="1535708"/>
          <a:ext cx="3363961" cy="10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62100" imgH="482600" progId="Equation.DSMT4">
                  <p:embed/>
                </p:oleObj>
              </mc:Choice>
              <mc:Fallback>
                <p:oleObj name="Equation" r:id="rId3" imgW="1562100" imgH="482600" progId="Equation.DSMT4">
                  <p:embed/>
                  <p:pic>
                    <p:nvPicPr>
                      <p:cNvPr id="0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610" y="1535708"/>
                        <a:ext cx="3363961" cy="10413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71525" y="37465"/>
            <a:ext cx="780097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Watson’s Lemma (cont.)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4421" y="2899445"/>
            <a:ext cx="8040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We first convert the integral into the “standard form” using </a:t>
            </a:r>
            <a:r>
              <a:rPr lang="en-US" sz="2000" b="0" i="1" dirty="0">
                <a:solidFill>
                  <a:schemeClr val="bg1"/>
                </a:solidFill>
                <a:latin typeface="+mn-lt"/>
              </a:rPr>
              <a:t>n</a:t>
            </a:r>
            <a:r>
              <a:rPr lang="en-US" sz="2000" b="0" dirty="0">
                <a:solidFill>
                  <a:schemeClr val="bg1"/>
                </a:solidFill>
                <a:latin typeface="+mn-lt"/>
              </a:rPr>
              <a:t> = 2 </a:t>
            </a:r>
            <a:r>
              <a:rPr lang="en-US" sz="2000" b="0" dirty="0">
                <a:solidFill>
                  <a:schemeClr val="bg1"/>
                </a:solidFill>
              </a:rPr>
              <a:t>in our previous formula:</a:t>
            </a:r>
          </a:p>
        </p:txBody>
      </p:sp>
      <p:graphicFrame>
        <p:nvGraphicFramePr>
          <p:cNvPr id="3379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201743"/>
              </p:ext>
            </p:extLst>
          </p:nvPr>
        </p:nvGraphicFramePr>
        <p:xfrm>
          <a:off x="1091906" y="3657859"/>
          <a:ext cx="6234311" cy="100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84500" imgH="482600" progId="Equation.DSMT4">
                  <p:embed/>
                </p:oleObj>
              </mc:Choice>
              <mc:Fallback>
                <p:oleObj name="Equation" r:id="rId5" imgW="2984500" imgH="482600" progId="Equation.DSMT4">
                  <p:embed/>
                  <p:pic>
                    <p:nvPicPr>
                      <p:cNvPr id="0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906" y="3657859"/>
                        <a:ext cx="6234311" cy="10097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70998"/>
              </p:ext>
            </p:extLst>
          </p:nvPr>
        </p:nvGraphicFramePr>
        <p:xfrm>
          <a:off x="2812429" y="4853016"/>
          <a:ext cx="2937851" cy="80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485255" imgH="406224" progId="Equation.DSMT4">
                  <p:embed/>
                </p:oleObj>
              </mc:Choice>
              <mc:Fallback>
                <p:oleObj name="Equation" r:id="rId7" imgW="1485255" imgH="406224" progId="Equation.DSMT4">
                  <p:embed/>
                  <p:pic>
                    <p:nvPicPr>
                      <p:cNvPr id="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2429" y="4853016"/>
                        <a:ext cx="2937851" cy="806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749930"/>
              </p:ext>
            </p:extLst>
          </p:nvPr>
        </p:nvGraphicFramePr>
        <p:xfrm>
          <a:off x="3105017" y="5767636"/>
          <a:ext cx="3243035" cy="801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00200" imgH="393700" progId="Equation.DSMT4">
                  <p:embed/>
                </p:oleObj>
              </mc:Choice>
              <mc:Fallback>
                <p:oleObj name="Equation" r:id="rId9" imgW="1600200" imgH="393700" progId="Equation.DSMT4">
                  <p:embed/>
                  <p:pic>
                    <p:nvPicPr>
                      <p:cNvPr id="0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017" y="5767636"/>
                        <a:ext cx="3243035" cy="8015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96812" y="4818075"/>
            <a:ext cx="883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chemeClr val="bg1"/>
                </a:solidFill>
              </a:rPr>
              <a:t>where</a:t>
            </a:r>
          </a:p>
        </p:txBody>
      </p:sp>
      <p:graphicFrame>
        <p:nvGraphicFramePr>
          <p:cNvPr id="3379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844817"/>
              </p:ext>
            </p:extLst>
          </p:nvPr>
        </p:nvGraphicFramePr>
        <p:xfrm>
          <a:off x="6415882" y="1832637"/>
          <a:ext cx="16033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850531" imgH="253890" progId="Equation.DSMT4">
                  <p:embed/>
                </p:oleObj>
              </mc:Choice>
              <mc:Fallback>
                <p:oleObj name="Equation" r:id="rId11" imgW="850531" imgH="253890" progId="Equation.DSMT4">
                  <p:embed/>
                  <p:pic>
                    <p:nvPicPr>
                      <p:cNvPr id="0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882" y="1832637"/>
                        <a:ext cx="1603375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14145</TotalTime>
  <Words>468</Words>
  <Application>Microsoft Office PowerPoint</Application>
  <PresentationFormat>On-screen Show (4:3)</PresentationFormat>
  <Paragraphs>97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Wingdings</vt:lpstr>
      <vt:lpstr>Times New Roman</vt:lpstr>
      <vt:lpstr>Soaring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1167</cp:revision>
  <cp:lastPrinted>1999-08-25T18:07:04Z</cp:lastPrinted>
  <dcterms:created xsi:type="dcterms:W3CDTF">1999-08-24T13:57:19Z</dcterms:created>
  <dcterms:modified xsi:type="dcterms:W3CDTF">2023-11-01T03:19:56Z</dcterms:modified>
</cp:coreProperties>
</file>