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82" r:id="rId3"/>
    <p:sldId id="269" r:id="rId4"/>
    <p:sldId id="270" r:id="rId5"/>
    <p:sldId id="283" r:id="rId6"/>
    <p:sldId id="271" r:id="rId7"/>
    <p:sldId id="272" r:id="rId8"/>
    <p:sldId id="273" r:id="rId9"/>
    <p:sldId id="275" r:id="rId10"/>
    <p:sldId id="285" r:id="rId11"/>
    <p:sldId id="276" r:id="rId12"/>
    <p:sldId id="287" r:id="rId13"/>
    <p:sldId id="281" r:id="rId14"/>
    <p:sldId id="286" r:id="rId15"/>
    <p:sldId id="296" r:id="rId16"/>
    <p:sldId id="288" r:id="rId17"/>
    <p:sldId id="274" r:id="rId18"/>
    <p:sldId id="277" r:id="rId19"/>
    <p:sldId id="278" r:id="rId20"/>
    <p:sldId id="293" r:id="rId21"/>
    <p:sldId id="294" r:id="rId22"/>
    <p:sldId id="290" r:id="rId23"/>
    <p:sldId id="292" r:id="rId24"/>
    <p:sldId id="279" r:id="rId25"/>
    <p:sldId id="289" r:id="rId26"/>
    <p:sldId id="291" r:id="rId27"/>
    <p:sldId id="295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FF00FF"/>
    <a:srgbClr val="6600CC"/>
    <a:srgbClr val="FF66FF"/>
    <a:srgbClr val="66FFFF"/>
    <a:srgbClr val="C5FFFF"/>
    <a:srgbClr val="FFFF66"/>
    <a:srgbClr val="00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907" autoAdjust="0"/>
    <p:restoredTop sz="90929"/>
  </p:normalViewPr>
  <p:slideViewPr>
    <p:cSldViewPr snapToGrid="0">
      <p:cViewPr varScale="1">
        <p:scale>
          <a:sx n="111" d="100"/>
          <a:sy n="111" d="100"/>
        </p:scale>
        <p:origin x="2316" y="11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8.wmf"/><Relationship Id="rId7" Type="http://schemas.openxmlformats.org/officeDocument/2006/relationships/image" Target="../media/image10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image" Target="../media/image13.wmf"/><Relationship Id="rId4" Type="http://schemas.openxmlformats.org/officeDocument/2006/relationships/image" Target="../media/image29.wmf"/><Relationship Id="rId9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F650CE3-5447-460F-9244-C18F53388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DE76E7-6DC9-4FBE-9EFC-5377E732CE4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B7635A-20CD-49FC-B6AC-B7607D93761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0F38DB-189C-481C-B4E5-D55FA03B0C7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59304-C859-4A6B-B088-8582488751B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D436CB-F99D-4D36-B360-2554A1DC8D5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59304-C859-4A6B-B088-8582488751B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4F978B-9A7F-4011-958C-145234A5B4B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84C7F4-C1D2-4217-A755-16B67B2CA63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4F978B-9A7F-4011-958C-145234A5B4B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84C7F4-C1D2-4217-A755-16B67B2CA63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20C6EE-77A0-444C-8D58-F15F7DA71D5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57E140-EC2A-4547-8F3D-B7A5F7BF98B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20C6EE-77A0-444C-8D58-F15F7DA71D5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900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20C6EE-77A0-444C-8D58-F15F7DA71D5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900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20C6EE-77A0-444C-8D58-F15F7DA71D5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20C6EE-77A0-444C-8D58-F15F7DA71D5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538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0416F-EB38-4A42-8073-280F5EAEB74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0416F-EB38-4A42-8073-280F5EAEB74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0416F-EB38-4A42-8073-280F5EAEB74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0416F-EB38-4A42-8073-280F5EAEB74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81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B67A3-72E4-4CD1-BA9E-8D951BFB521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2148A1-D04F-4883-8845-62033E45A8A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3E6CF-A84D-48B7-9616-A1A15E41A36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3272BC-1DD5-4742-8172-02ACD1221CC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1490C6-12C4-4466-BFC1-847DE8D54F8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9CBDE-8B73-4141-A0B8-2474E502A7B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1BE298-6A62-42D8-9495-CE9A46D205C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56A2E-A91D-4639-976C-948167DC4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23AB8-4DF7-4CCC-B7EF-6F21B972E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E1155-D688-4F66-937C-42ABFD36B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1E299-7FB3-4026-A523-440E0030A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586A5-8A38-4065-AB2F-09CE8CD77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6F6BE-C29B-457B-A5B1-8E2F672DA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3E774-B5FC-44E4-A39A-DD813255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9E89A-3834-42EF-8728-A45798704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80380-C700-4ABF-9331-EDCB34A9A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7508F-B476-491A-9B8F-791E15152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6EBEB-5FFD-4C3D-8E1E-A49A19AF5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151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A9EF962-1B1D-4BAE-84E2-AE0A6D5D2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w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5" Type="http://schemas.openxmlformats.org/officeDocument/2006/relationships/image" Target="../media/image7.jpeg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6.jpeg"/><Relationship Id="rId9" Type="http://schemas.openxmlformats.org/officeDocument/2006/relationships/image" Target="../media/image2.wmf"/><Relationship Id="rId14" Type="http://schemas.openxmlformats.org/officeDocument/2006/relationships/oleObject" Target="../embeddings/oleObject5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1.wmf"/><Relationship Id="rId4" Type="http://schemas.openxmlformats.org/officeDocument/2006/relationships/oleObject" Target="../embeddings/oleObject5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52.wmf"/><Relationship Id="rId4" Type="http://schemas.openxmlformats.org/officeDocument/2006/relationships/oleObject" Target="../embeddings/oleObject5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53.wmf"/><Relationship Id="rId4" Type="http://schemas.openxmlformats.org/officeDocument/2006/relationships/oleObject" Target="../embeddings/oleObject5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56.wmf"/><Relationship Id="rId4" Type="http://schemas.openxmlformats.org/officeDocument/2006/relationships/oleObject" Target="../embeddings/oleObject5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58.wmf"/><Relationship Id="rId4" Type="http://schemas.openxmlformats.org/officeDocument/2006/relationships/oleObject" Target="../embeddings/oleObject5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5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61.wmf"/><Relationship Id="rId4" Type="http://schemas.openxmlformats.org/officeDocument/2006/relationships/oleObject" Target="../embeddings/oleObject6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6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65.wmf"/><Relationship Id="rId4" Type="http://schemas.openxmlformats.org/officeDocument/2006/relationships/oleObject" Target="../embeddings/oleObject64.bin"/><Relationship Id="rId9" Type="http://schemas.openxmlformats.org/officeDocument/2006/relationships/image" Target="../media/image6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71.wmf"/><Relationship Id="rId5" Type="http://schemas.openxmlformats.org/officeDocument/2006/relationships/image" Target="../media/image68.wmf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7.bin"/><Relationship Id="rId9" Type="http://schemas.openxmlformats.org/officeDocument/2006/relationships/image" Target="../media/image7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7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72.bin"/><Relationship Id="rId5" Type="http://schemas.openxmlformats.org/officeDocument/2006/relationships/image" Target="../media/image72.wmf"/><Relationship Id="rId10" Type="http://schemas.openxmlformats.org/officeDocument/2006/relationships/image" Target="../media/image75.jpeg"/><Relationship Id="rId4" Type="http://schemas.openxmlformats.org/officeDocument/2006/relationships/oleObject" Target="../embeddings/oleObject71.bin"/><Relationship Id="rId9" Type="http://schemas.openxmlformats.org/officeDocument/2006/relationships/image" Target="../media/image7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7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75.bin"/><Relationship Id="rId5" Type="http://schemas.openxmlformats.org/officeDocument/2006/relationships/image" Target="../media/image76.wmf"/><Relationship Id="rId4" Type="http://schemas.openxmlformats.org/officeDocument/2006/relationships/oleObject" Target="../embeddings/oleObject74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image" Target="../media/image82.wmf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79.wmf"/><Relationship Id="rId12" Type="http://schemas.openxmlformats.org/officeDocument/2006/relationships/oleObject" Target="../embeddings/oleObject8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81.wmf"/><Relationship Id="rId5" Type="http://schemas.openxmlformats.org/officeDocument/2006/relationships/image" Target="../media/image78.wmf"/><Relationship Id="rId15" Type="http://schemas.openxmlformats.org/officeDocument/2006/relationships/image" Target="../media/image83.wmf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6.bin"/><Relationship Id="rId9" Type="http://schemas.openxmlformats.org/officeDocument/2006/relationships/image" Target="../media/image80.wmf"/><Relationship Id="rId14" Type="http://schemas.openxmlformats.org/officeDocument/2006/relationships/oleObject" Target="../embeddings/oleObject81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88.wmf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85.wmf"/><Relationship Id="rId12" Type="http://schemas.openxmlformats.org/officeDocument/2006/relationships/oleObject" Target="../embeddings/oleObject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87.wmf"/><Relationship Id="rId5" Type="http://schemas.openxmlformats.org/officeDocument/2006/relationships/image" Target="../media/image84.wmf"/><Relationship Id="rId15" Type="http://schemas.openxmlformats.org/officeDocument/2006/relationships/image" Target="../media/image89.wmf"/><Relationship Id="rId10" Type="http://schemas.openxmlformats.org/officeDocument/2006/relationships/oleObject" Target="../embeddings/oleObject85.bin"/><Relationship Id="rId4" Type="http://schemas.openxmlformats.org/officeDocument/2006/relationships/oleObject" Target="../embeddings/oleObject82.bin"/><Relationship Id="rId9" Type="http://schemas.openxmlformats.org/officeDocument/2006/relationships/image" Target="../media/image86.wmf"/><Relationship Id="rId14" Type="http://schemas.openxmlformats.org/officeDocument/2006/relationships/oleObject" Target="../embeddings/oleObject8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5.wmf"/><Relationship Id="rId26" Type="http://schemas.openxmlformats.org/officeDocument/2006/relationships/image" Target="../media/image19.wmf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16.bin"/><Relationship Id="rId7" Type="http://schemas.openxmlformats.org/officeDocument/2006/relationships/image" Target="../media/image10.wmf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29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18.wmf"/><Relationship Id="rId32" Type="http://schemas.openxmlformats.org/officeDocument/2006/relationships/image" Target="../media/image22.wmf"/><Relationship Id="rId5" Type="http://schemas.openxmlformats.org/officeDocument/2006/relationships/image" Target="../media/image9.wmf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20.wmf"/><Relationship Id="rId10" Type="http://schemas.openxmlformats.org/officeDocument/2006/relationships/oleObject" Target="../embeddings/oleObject10.bin"/><Relationship Id="rId19" Type="http://schemas.openxmlformats.org/officeDocument/2006/relationships/oleObject" Target="../embeddings/oleObject15.bin"/><Relationship Id="rId31" Type="http://schemas.openxmlformats.org/officeDocument/2006/relationships/oleObject" Target="../embeddings/oleObject21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Relationship Id="rId14" Type="http://schemas.openxmlformats.org/officeDocument/2006/relationships/image" Target="../media/image13.wmf"/><Relationship Id="rId22" Type="http://schemas.openxmlformats.org/officeDocument/2006/relationships/image" Target="../media/image17.wmf"/><Relationship Id="rId27" Type="http://schemas.openxmlformats.org/officeDocument/2006/relationships/oleObject" Target="../embeddings/oleObject19.bin"/><Relationship Id="rId30" Type="http://schemas.openxmlformats.org/officeDocument/2006/relationships/image" Target="../media/image2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jpeg"/><Relationship Id="rId11" Type="http://schemas.openxmlformats.org/officeDocument/2006/relationships/image" Target="../media/image25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31.bin"/><Relationship Id="rId26" Type="http://schemas.openxmlformats.org/officeDocument/2006/relationships/image" Target="../media/image33.wmf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11.bin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10.wmf"/><Relationship Id="rId25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9.wmf"/><Relationship Id="rId24" Type="http://schemas.openxmlformats.org/officeDocument/2006/relationships/image" Target="../media/image13.wmf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23" Type="http://schemas.openxmlformats.org/officeDocument/2006/relationships/oleObject" Target="../embeddings/oleObject12.bin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30.bin"/><Relationship Id="rId22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2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138138" y="2219325"/>
            <a:ext cx="2666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latin typeface="Arial" charset="0"/>
              </a:rPr>
              <a:t> David R. Jackson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308350" y="64135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ECE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6382 </a:t>
            </a: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1563688" y="3981450"/>
            <a:ext cx="60055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200" dirty="0">
                <a:solidFill>
                  <a:srgbClr val="0000FF"/>
                </a:solidFill>
                <a:latin typeface="Arial" charset="0"/>
              </a:rPr>
              <a:t>Differentiation of Functions of a Complex Variable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670959" y="5800725"/>
            <a:ext cx="54425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latin typeface="Arial" charset="0"/>
              </a:rPr>
              <a:t> Notes are adapted from D. R. Wilton, Dept. of ECE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6F6BE-C29B-457B-A5B1-8E2F672DAEB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52850" y="3267075"/>
            <a:ext cx="166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Notes 2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730973" y="1638300"/>
            <a:ext cx="153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latin typeface="Arial" charset="0"/>
              </a:rPr>
              <a:t> Fall 2023</a:t>
            </a:r>
          </a:p>
        </p:txBody>
      </p:sp>
      <p:pic>
        <p:nvPicPr>
          <p:cNvPr id="10" name="Picture 33" descr="Cauch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4400" y="477838"/>
            <a:ext cx="1036559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2" descr="Rieman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4400" y="1949667"/>
            <a:ext cx="1039812" cy="1262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" name="Group 25"/>
          <p:cNvGrpSpPr/>
          <p:nvPr/>
        </p:nvGrpSpPr>
        <p:grpSpPr>
          <a:xfrm>
            <a:off x="6792862" y="1049846"/>
            <a:ext cx="1870075" cy="1619125"/>
            <a:chOff x="6792862" y="1049846"/>
            <a:chExt cx="1870075" cy="1619125"/>
          </a:xfrm>
        </p:grpSpPr>
        <p:sp>
          <p:nvSpPr>
            <p:cNvPr id="13" name="Line 90"/>
            <p:cNvSpPr>
              <a:spLocks noChangeShapeType="1"/>
            </p:cNvSpPr>
            <p:nvPr/>
          </p:nvSpPr>
          <p:spPr bwMode="auto">
            <a:xfrm>
              <a:off x="7373887" y="1306896"/>
              <a:ext cx="0" cy="1362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91"/>
            <p:cNvSpPr>
              <a:spLocks noChangeShapeType="1"/>
            </p:cNvSpPr>
            <p:nvPr/>
          </p:nvSpPr>
          <p:spPr bwMode="auto">
            <a:xfrm>
              <a:off x="6792862" y="1992696"/>
              <a:ext cx="12668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92"/>
            <p:cNvSpPr>
              <a:spLocks noChangeArrowheads="1"/>
            </p:cNvSpPr>
            <p:nvPr/>
          </p:nvSpPr>
          <p:spPr bwMode="auto">
            <a:xfrm>
              <a:off x="7742187" y="1367221"/>
              <a:ext cx="53975" cy="5397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94"/>
            <p:cNvSpPr>
              <a:spLocks noChangeShapeType="1"/>
            </p:cNvSpPr>
            <p:nvPr/>
          </p:nvSpPr>
          <p:spPr bwMode="auto">
            <a:xfrm>
              <a:off x="7792987" y="1411671"/>
              <a:ext cx="203200" cy="82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7" name="Object 96"/>
            <p:cNvGraphicFramePr>
              <a:graphicFrameLocks noChangeAspect="1"/>
            </p:cNvGraphicFramePr>
            <p:nvPr/>
          </p:nvGraphicFramePr>
          <p:xfrm>
            <a:off x="7604075" y="1154496"/>
            <a:ext cx="185738" cy="185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Equation" r:id="rId6" imgW="126725" imgH="126725" progId="Equation.DSMT4">
                    <p:embed/>
                  </p:oleObj>
                </mc:Choice>
                <mc:Fallback>
                  <p:oleObj name="Equation" r:id="rId6" imgW="126725" imgH="126725" progId="Equation.DSMT4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04075" y="1154496"/>
                          <a:ext cx="185738" cy="185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97"/>
            <p:cNvGraphicFramePr>
              <a:graphicFrameLocks noChangeAspect="1"/>
            </p:cNvGraphicFramePr>
            <p:nvPr/>
          </p:nvGraphicFramePr>
          <p:xfrm>
            <a:off x="8050162" y="1471996"/>
            <a:ext cx="612775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Equation" r:id="rId8" imgW="418918" imgH="165028" progId="Equation.DSMT4">
                    <p:embed/>
                  </p:oleObj>
                </mc:Choice>
                <mc:Fallback>
                  <p:oleObj name="Equation" r:id="rId8" imgW="418918" imgH="165028" progId="Equation.DSMT4">
                    <p:embed/>
                    <p:pic>
                      <p:nvPicPr>
                        <p:cNvPr id="0" name="Picture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50162" y="1471996"/>
                          <a:ext cx="612775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Oval 98"/>
            <p:cNvSpPr>
              <a:spLocks noChangeArrowheads="1"/>
            </p:cNvSpPr>
            <p:nvPr/>
          </p:nvSpPr>
          <p:spPr bwMode="auto">
            <a:xfrm>
              <a:off x="8003898" y="1478346"/>
              <a:ext cx="53975" cy="5397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3" name="Object 101"/>
            <p:cNvGraphicFramePr>
              <a:graphicFrameLocks noChangeAspect="1"/>
            </p:cNvGraphicFramePr>
            <p:nvPr/>
          </p:nvGraphicFramePr>
          <p:xfrm>
            <a:off x="8159700" y="1884746"/>
            <a:ext cx="185738" cy="204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0" name="Picture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59700" y="1884746"/>
                          <a:ext cx="185738" cy="2047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102"/>
            <p:cNvGraphicFramePr>
              <a:graphicFrameLocks noChangeAspect="1"/>
            </p:cNvGraphicFramePr>
            <p:nvPr/>
          </p:nvGraphicFramePr>
          <p:xfrm>
            <a:off x="7274450" y="1049846"/>
            <a:ext cx="204788" cy="242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Equation" r:id="rId12" imgW="139579" imgH="164957" progId="Equation.DSMT4">
                    <p:embed/>
                  </p:oleObj>
                </mc:Choice>
                <mc:Fallback>
                  <p:oleObj name="Equation" r:id="rId12" imgW="139579" imgH="164957" progId="Equation.DSMT4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74450" y="1049846"/>
                          <a:ext cx="204788" cy="2428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117"/>
            <p:cNvGraphicFramePr>
              <a:graphicFrameLocks noChangeAspect="1"/>
            </p:cNvGraphicFramePr>
            <p:nvPr/>
          </p:nvGraphicFramePr>
          <p:xfrm>
            <a:off x="7861250" y="1191009"/>
            <a:ext cx="222250" cy="179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Equation" r:id="rId14" imgW="203024" imgH="164957" progId="Equation.DSMT4">
                    <p:embed/>
                  </p:oleObj>
                </mc:Choice>
                <mc:Fallback>
                  <p:oleObj name="Equation" r:id="rId14" imgW="203024" imgH="164957" progId="Equation.DSMT4">
                    <p:embed/>
                    <p:pic>
                      <p:nvPicPr>
                        <p:cNvPr id="0" name="Picture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61250" y="1191009"/>
                          <a:ext cx="222250" cy="179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0"/>
            <a:ext cx="8601075" cy="8763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Applying the Cauchy – Riemann Conditions (cont.)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3533775" y="1362075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309593"/>
              </p:ext>
            </p:extLst>
          </p:nvPr>
        </p:nvGraphicFramePr>
        <p:xfrm>
          <a:off x="180975" y="1457325"/>
          <a:ext cx="8888413" cy="442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4" imgW="6210000" imgH="3085920" progId="Equation.DSMT4">
                  <p:embed/>
                </p:oleObj>
              </mc:Choice>
              <mc:Fallback>
                <p:oleObj name="Equation" r:id="rId4" imgW="6210000" imgH="3085920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1457325"/>
                        <a:ext cx="8888413" cy="442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15"/>
          <p:cNvGraphicFramePr>
            <a:graphicFrameLocks noChangeAspect="1"/>
          </p:cNvGraphicFramePr>
          <p:nvPr/>
        </p:nvGraphicFramePr>
        <p:xfrm>
          <a:off x="5849938" y="2989263"/>
          <a:ext cx="24257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6" imgW="1828800" imgH="660400" progId="Equation.DSMT4">
                  <p:embed/>
                </p:oleObj>
              </mc:Choice>
              <mc:Fallback>
                <p:oleObj name="Equation" r:id="rId6" imgW="1828800" imgH="66040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938" y="2989263"/>
                        <a:ext cx="24257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Freeform 29"/>
          <p:cNvSpPr>
            <a:spLocks/>
          </p:cNvSpPr>
          <p:nvPr/>
        </p:nvSpPr>
        <p:spPr bwMode="auto">
          <a:xfrm>
            <a:off x="5070475" y="3856038"/>
            <a:ext cx="228600" cy="295275"/>
          </a:xfrm>
          <a:custGeom>
            <a:avLst/>
            <a:gdLst>
              <a:gd name="T0" fmla="*/ 0 w 408"/>
              <a:gd name="T1" fmla="*/ 2147483647 h 528"/>
              <a:gd name="T2" fmla="*/ 2147483647 w 408"/>
              <a:gd name="T3" fmla="*/ 2147483647 h 528"/>
              <a:gd name="T4" fmla="*/ 2147483647 w 408"/>
              <a:gd name="T5" fmla="*/ 2147483647 h 528"/>
              <a:gd name="T6" fmla="*/ 2147483647 w 408"/>
              <a:gd name="T7" fmla="*/ 0 h 528"/>
              <a:gd name="T8" fmla="*/ 2147483647 w 408"/>
              <a:gd name="T9" fmla="*/ 2147483647 h 528"/>
              <a:gd name="T10" fmla="*/ 2147483647 w 408"/>
              <a:gd name="T11" fmla="*/ 2147483647 h 528"/>
              <a:gd name="T12" fmla="*/ 0 w 408"/>
              <a:gd name="T13" fmla="*/ 2147483647 h 5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528"/>
              <a:gd name="T23" fmla="*/ 408 w 408"/>
              <a:gd name="T24" fmla="*/ 528 h 5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528">
                <a:moveTo>
                  <a:pt x="0" y="342"/>
                </a:moveTo>
                <a:lnTo>
                  <a:pt x="60" y="528"/>
                </a:lnTo>
                <a:lnTo>
                  <a:pt x="408" y="126"/>
                </a:lnTo>
                <a:lnTo>
                  <a:pt x="348" y="0"/>
                </a:lnTo>
                <a:lnTo>
                  <a:pt x="84" y="408"/>
                </a:lnTo>
                <a:lnTo>
                  <a:pt x="60" y="276"/>
                </a:lnTo>
                <a:lnTo>
                  <a:pt x="0" y="342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Freeform 29"/>
          <p:cNvSpPr>
            <a:spLocks/>
          </p:cNvSpPr>
          <p:nvPr/>
        </p:nvSpPr>
        <p:spPr bwMode="auto">
          <a:xfrm>
            <a:off x="2613025" y="4703763"/>
            <a:ext cx="228600" cy="295275"/>
          </a:xfrm>
          <a:custGeom>
            <a:avLst/>
            <a:gdLst>
              <a:gd name="T0" fmla="*/ 0 w 408"/>
              <a:gd name="T1" fmla="*/ 2147483647 h 528"/>
              <a:gd name="T2" fmla="*/ 2147483647 w 408"/>
              <a:gd name="T3" fmla="*/ 2147483647 h 528"/>
              <a:gd name="T4" fmla="*/ 2147483647 w 408"/>
              <a:gd name="T5" fmla="*/ 2147483647 h 528"/>
              <a:gd name="T6" fmla="*/ 2147483647 w 408"/>
              <a:gd name="T7" fmla="*/ 0 h 528"/>
              <a:gd name="T8" fmla="*/ 2147483647 w 408"/>
              <a:gd name="T9" fmla="*/ 2147483647 h 528"/>
              <a:gd name="T10" fmla="*/ 2147483647 w 408"/>
              <a:gd name="T11" fmla="*/ 2147483647 h 528"/>
              <a:gd name="T12" fmla="*/ 0 w 408"/>
              <a:gd name="T13" fmla="*/ 2147483647 h 5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528"/>
              <a:gd name="T23" fmla="*/ 408 w 408"/>
              <a:gd name="T24" fmla="*/ 528 h 5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528">
                <a:moveTo>
                  <a:pt x="0" y="342"/>
                </a:moveTo>
                <a:lnTo>
                  <a:pt x="60" y="528"/>
                </a:lnTo>
                <a:lnTo>
                  <a:pt x="408" y="126"/>
                </a:lnTo>
                <a:lnTo>
                  <a:pt x="348" y="0"/>
                </a:lnTo>
                <a:lnTo>
                  <a:pt x="84" y="408"/>
                </a:lnTo>
                <a:lnTo>
                  <a:pt x="60" y="276"/>
                </a:lnTo>
                <a:lnTo>
                  <a:pt x="0" y="342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6130926" y="1038095"/>
            <a:ext cx="1852481" cy="1876555"/>
            <a:chOff x="6130926" y="1038095"/>
            <a:chExt cx="1852481" cy="1876555"/>
          </a:xfrm>
        </p:grpSpPr>
        <p:sp>
          <p:nvSpPr>
            <p:cNvPr id="9228" name="Oval 8"/>
            <p:cNvSpPr>
              <a:spLocks noChangeArrowheads="1"/>
            </p:cNvSpPr>
            <p:nvPr/>
          </p:nvSpPr>
          <p:spPr bwMode="auto">
            <a:xfrm>
              <a:off x="6130926" y="1581150"/>
              <a:ext cx="1333501" cy="1333500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Line 9"/>
            <p:cNvSpPr>
              <a:spLocks noChangeShapeType="1"/>
            </p:cNvSpPr>
            <p:nvPr/>
          </p:nvSpPr>
          <p:spPr bwMode="auto">
            <a:xfrm>
              <a:off x="6813551" y="1489075"/>
              <a:ext cx="0" cy="1390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10"/>
            <p:cNvSpPr>
              <a:spLocks noChangeShapeType="1"/>
            </p:cNvSpPr>
            <p:nvPr/>
          </p:nvSpPr>
          <p:spPr bwMode="auto">
            <a:xfrm>
              <a:off x="6134101" y="2262188"/>
              <a:ext cx="14414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Text Box 13"/>
            <p:cNvSpPr txBox="1">
              <a:spLocks noChangeArrowheads="1"/>
            </p:cNvSpPr>
            <p:nvPr/>
          </p:nvSpPr>
          <p:spPr bwMode="auto">
            <a:xfrm>
              <a:off x="6954839" y="1841500"/>
              <a:ext cx="3032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 dirty="0"/>
                <a:t>D</a:t>
              </a:r>
              <a:endParaRPr lang="en-US" sz="1600" baseline="-25000" dirty="0"/>
            </a:p>
          </p:txBody>
        </p:sp>
        <p:sp>
          <p:nvSpPr>
            <p:cNvPr id="9234" name="Oval 14"/>
            <p:cNvSpPr>
              <a:spLocks noChangeArrowheads="1"/>
            </p:cNvSpPr>
            <p:nvPr/>
          </p:nvSpPr>
          <p:spPr bwMode="auto">
            <a:xfrm>
              <a:off x="6765926" y="221615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2" name="Object 17"/>
            <p:cNvGraphicFramePr>
              <a:graphicFrameLocks noChangeAspect="1"/>
            </p:cNvGraphicFramePr>
            <p:nvPr/>
          </p:nvGraphicFramePr>
          <p:xfrm>
            <a:off x="7713311" y="2113808"/>
            <a:ext cx="270096" cy="2959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8" name="Equation" r:id="rId8" imgW="126835" imgH="139518" progId="Equation.DSMT4">
                    <p:embed/>
                  </p:oleObj>
                </mc:Choice>
                <mc:Fallback>
                  <p:oleObj name="Equation" r:id="rId8" imgW="126835" imgH="139518" progId="Equation.DSMT4">
                    <p:embed/>
                    <p:pic>
                      <p:nvPicPr>
                        <p:cNvPr id="0" name="Picture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13311" y="2113808"/>
                          <a:ext cx="270096" cy="2959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7"/>
            <p:cNvGraphicFramePr>
              <a:graphicFrameLocks noChangeAspect="1"/>
            </p:cNvGraphicFramePr>
            <p:nvPr/>
          </p:nvGraphicFramePr>
          <p:xfrm>
            <a:off x="6699950" y="1038095"/>
            <a:ext cx="270865" cy="319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9" name="Equation" r:id="rId10" imgW="139579" imgH="164957" progId="Equation.DSMT4">
                    <p:embed/>
                  </p:oleObj>
                </mc:Choice>
                <mc:Fallback>
                  <p:oleObj name="Equation" r:id="rId10" imgW="139579" imgH="164957" progId="Equation.DSMT4">
                    <p:embed/>
                    <p:pic>
                      <p:nvPicPr>
                        <p:cNvPr id="0" name="Picture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99950" y="1038095"/>
                          <a:ext cx="270865" cy="3192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TextBox 2"/>
          <p:cNvSpPr txBox="1"/>
          <p:nvPr/>
        </p:nvSpPr>
        <p:spPr>
          <a:xfrm>
            <a:off x="1475341" y="6114840"/>
            <a:ext cx="5891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singularity is a point where the function is </a:t>
            </a:r>
            <a:r>
              <a:rPr lang="en-US" sz="1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analytic.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3533775" y="1362075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/>
        </p:nvGraphicFramePr>
        <p:xfrm>
          <a:off x="463550" y="930275"/>
          <a:ext cx="5930900" cy="570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4" imgW="3860800" imgH="3721100" progId="Equation.DSMT4">
                  <p:embed/>
                </p:oleObj>
              </mc:Choice>
              <mc:Fallback>
                <p:oleObj name="Equation" r:id="rId4" imgW="3860800" imgH="37211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930275"/>
                        <a:ext cx="5930900" cy="570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7"/>
          <p:cNvGraphicFramePr>
            <a:graphicFrameLocks noChangeAspect="1"/>
          </p:cNvGraphicFramePr>
          <p:nvPr/>
        </p:nvGraphicFramePr>
        <p:xfrm>
          <a:off x="5281613" y="5949950"/>
          <a:ext cx="3243262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6" imgW="2159000" imgH="469900" progId="Equation.DSMT4">
                  <p:embed/>
                </p:oleObj>
              </mc:Choice>
              <mc:Fallback>
                <p:oleObj name="Equation" r:id="rId6" imgW="2159000" imgH="46990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613" y="5949950"/>
                        <a:ext cx="3243262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Freeform 29"/>
          <p:cNvSpPr>
            <a:spLocks/>
          </p:cNvSpPr>
          <p:nvPr/>
        </p:nvSpPr>
        <p:spPr bwMode="auto">
          <a:xfrm>
            <a:off x="3670300" y="3903663"/>
            <a:ext cx="228600" cy="295275"/>
          </a:xfrm>
          <a:custGeom>
            <a:avLst/>
            <a:gdLst>
              <a:gd name="T0" fmla="*/ 0 w 408"/>
              <a:gd name="T1" fmla="*/ 2147483647 h 528"/>
              <a:gd name="T2" fmla="*/ 2147483647 w 408"/>
              <a:gd name="T3" fmla="*/ 2147483647 h 528"/>
              <a:gd name="T4" fmla="*/ 2147483647 w 408"/>
              <a:gd name="T5" fmla="*/ 2147483647 h 528"/>
              <a:gd name="T6" fmla="*/ 2147483647 w 408"/>
              <a:gd name="T7" fmla="*/ 0 h 528"/>
              <a:gd name="T8" fmla="*/ 2147483647 w 408"/>
              <a:gd name="T9" fmla="*/ 2147483647 h 528"/>
              <a:gd name="T10" fmla="*/ 2147483647 w 408"/>
              <a:gd name="T11" fmla="*/ 2147483647 h 528"/>
              <a:gd name="T12" fmla="*/ 0 w 408"/>
              <a:gd name="T13" fmla="*/ 2147483647 h 5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528"/>
              <a:gd name="T23" fmla="*/ 408 w 408"/>
              <a:gd name="T24" fmla="*/ 528 h 5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528">
                <a:moveTo>
                  <a:pt x="0" y="342"/>
                </a:moveTo>
                <a:lnTo>
                  <a:pt x="60" y="528"/>
                </a:lnTo>
                <a:lnTo>
                  <a:pt x="408" y="126"/>
                </a:lnTo>
                <a:lnTo>
                  <a:pt x="348" y="0"/>
                </a:lnTo>
                <a:lnTo>
                  <a:pt x="84" y="408"/>
                </a:lnTo>
                <a:lnTo>
                  <a:pt x="60" y="276"/>
                </a:lnTo>
                <a:lnTo>
                  <a:pt x="0" y="342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Freeform 29"/>
          <p:cNvSpPr>
            <a:spLocks/>
          </p:cNvSpPr>
          <p:nvPr/>
        </p:nvSpPr>
        <p:spPr bwMode="auto">
          <a:xfrm>
            <a:off x="6518275" y="3875088"/>
            <a:ext cx="228600" cy="295275"/>
          </a:xfrm>
          <a:custGeom>
            <a:avLst/>
            <a:gdLst>
              <a:gd name="T0" fmla="*/ 0 w 408"/>
              <a:gd name="T1" fmla="*/ 2147483647 h 528"/>
              <a:gd name="T2" fmla="*/ 2147483647 w 408"/>
              <a:gd name="T3" fmla="*/ 2147483647 h 528"/>
              <a:gd name="T4" fmla="*/ 2147483647 w 408"/>
              <a:gd name="T5" fmla="*/ 2147483647 h 528"/>
              <a:gd name="T6" fmla="*/ 2147483647 w 408"/>
              <a:gd name="T7" fmla="*/ 0 h 528"/>
              <a:gd name="T8" fmla="*/ 2147483647 w 408"/>
              <a:gd name="T9" fmla="*/ 2147483647 h 528"/>
              <a:gd name="T10" fmla="*/ 2147483647 w 408"/>
              <a:gd name="T11" fmla="*/ 2147483647 h 528"/>
              <a:gd name="T12" fmla="*/ 0 w 408"/>
              <a:gd name="T13" fmla="*/ 2147483647 h 5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528"/>
              <a:gd name="T23" fmla="*/ 408 w 408"/>
              <a:gd name="T24" fmla="*/ 528 h 5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528">
                <a:moveTo>
                  <a:pt x="0" y="342"/>
                </a:moveTo>
                <a:lnTo>
                  <a:pt x="60" y="528"/>
                </a:lnTo>
                <a:lnTo>
                  <a:pt x="408" y="126"/>
                </a:lnTo>
                <a:lnTo>
                  <a:pt x="348" y="0"/>
                </a:lnTo>
                <a:lnTo>
                  <a:pt x="84" y="408"/>
                </a:lnTo>
                <a:lnTo>
                  <a:pt x="60" y="276"/>
                </a:lnTo>
                <a:lnTo>
                  <a:pt x="0" y="342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0"/>
            <a:ext cx="8601075" cy="7048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Applying the Cauchy – Riemann Conditions (cont.)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41525" y="0"/>
            <a:ext cx="4933950" cy="5905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Differentiation Rules </a:t>
            </a:r>
            <a:r>
              <a:rPr 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(cont.)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533775" y="1362075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939409" y="1646629"/>
          <a:ext cx="6713537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4" imgW="4711700" imgH="1498600" progId="Equation.DSMT4">
                  <p:embed/>
                </p:oleObj>
              </mc:Choice>
              <mc:Fallback>
                <p:oleObj name="Equation" r:id="rId4" imgW="4711700" imgH="14986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409" y="1646629"/>
                        <a:ext cx="6713537" cy="216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3141" y="4450361"/>
            <a:ext cx="7918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Note:</a:t>
            </a:r>
            <a:r>
              <a:rPr lang="en-US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The above “brute-force” derivation, directly using the definition of the derivative, is exactly what is done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usual calculus, with </a:t>
            </a:r>
            <a:r>
              <a:rPr lang="en-US" sz="1600" i="1" dirty="0">
                <a:solidFill>
                  <a:srgbClr val="0000FF"/>
                </a:solidFill>
                <a:latin typeface="+mn-lt"/>
                <a:cs typeface="Arial" pitchFamily="34" charset="0"/>
              </a:rPr>
              <a:t>x</a:t>
            </a:r>
            <a:r>
              <a:rPr lang="en-US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being used there instead of </a:t>
            </a:r>
            <a:r>
              <a:rPr lang="en-US" sz="1600" i="1" dirty="0">
                <a:solidFill>
                  <a:srgbClr val="0000FF"/>
                </a:solidFill>
                <a:latin typeface="+mn-lt"/>
                <a:cs typeface="Arial" pitchFamily="34" charset="0"/>
              </a:rPr>
              <a:t>z</a:t>
            </a:r>
            <a:r>
              <a:rPr lang="en-US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12700"/>
            <a:ext cx="7772400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Differentiation Rules</a:t>
            </a:r>
            <a:endParaRPr lang="en-US" sz="24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533775" y="1362075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417513" y="1422400"/>
          <a:ext cx="8158162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4" imgW="5537160" imgH="2768400" progId="Equation.DSMT4">
                  <p:embed/>
                </p:oleObj>
              </mc:Choice>
              <mc:Fallback>
                <p:oleObj name="Equation" r:id="rId4" imgW="5537160" imgH="27684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1422400"/>
                        <a:ext cx="8158162" cy="420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41525" y="0"/>
            <a:ext cx="4933950" cy="5905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Differentiation Rules</a:t>
            </a:r>
            <a:endParaRPr lang="en-US" sz="24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533775" y="1362075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509588" y="1327150"/>
          <a:ext cx="7981950" cy="339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4" imgW="5600700" imgH="2349500" progId="Equation.DSMT4">
                  <p:embed/>
                </p:oleObj>
              </mc:Choice>
              <mc:Fallback>
                <p:oleObj name="Equation" r:id="rId4" imgW="5600700" imgH="23495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1327150"/>
                        <a:ext cx="7981950" cy="339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7429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Theorem Related to </a:t>
            </a:r>
            <a:r>
              <a:rPr lang="en-US" sz="28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z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*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70413" y="1159824"/>
            <a:ext cx="3393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If </a:t>
            </a:r>
            <a:r>
              <a:rPr lang="en-US" sz="2000" dirty="0"/>
              <a:t> </a:t>
            </a:r>
            <a:r>
              <a:rPr lang="en-US" sz="2000" i="1" dirty="0"/>
              <a:t>f</a:t>
            </a:r>
            <a:r>
              <a:rPr lang="en-US" sz="2000" dirty="0"/>
              <a:t>  = </a:t>
            </a:r>
            <a:r>
              <a:rPr lang="en-US" sz="2000" i="1" dirty="0"/>
              <a:t>f </a:t>
            </a:r>
            <a:r>
              <a:rPr lang="en-US" sz="2000" dirty="0"/>
              <a:t>(</a:t>
            </a:r>
            <a:r>
              <a:rPr lang="en-US" sz="2000" i="1" dirty="0" err="1"/>
              <a:t>z,z</a:t>
            </a:r>
            <a:r>
              <a:rPr lang="en-US" sz="2000" dirty="0"/>
              <a:t>*)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 analytic, then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3360718" y="1954315"/>
          <a:ext cx="1005445" cy="712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4" imgW="609336" imgH="431613" progId="Equation.DSMT4">
                  <p:embed/>
                </p:oleObj>
              </mc:Choice>
              <mc:Fallback>
                <p:oleObj name="Equation" r:id="rId4" imgW="609336" imgH="431613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718" y="1954315"/>
                        <a:ext cx="1005445" cy="712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5238" y="2997909"/>
            <a:ext cx="7249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(An analytic function cannot vary with </a:t>
            </a:r>
            <a:r>
              <a:rPr lang="en-US" sz="1600" i="1" dirty="0">
                <a:latin typeface="+mn-lt"/>
                <a:cs typeface="Arial" pitchFamily="34" charset="0"/>
              </a:rPr>
              <a:t>z</a:t>
            </a:r>
            <a:r>
              <a:rPr lang="en-US" sz="1600" dirty="0">
                <a:latin typeface="+mn-lt"/>
                <a:cs typeface="Arial" pitchFamily="34" charset="0"/>
              </a:rPr>
              <a:t>*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and therefore cannot be a function of </a:t>
            </a:r>
            <a:r>
              <a:rPr lang="en-US" sz="1600" i="1" dirty="0">
                <a:latin typeface="+mn-lt"/>
                <a:cs typeface="Arial" pitchFamily="34" charset="0"/>
              </a:rPr>
              <a:t>z*</a:t>
            </a:r>
            <a:r>
              <a:rPr lang="en-US" sz="1600" dirty="0">
                <a:latin typeface="+mn-lt"/>
                <a:cs typeface="Arial" pitchFamily="34" charset="0"/>
              </a:rPr>
              <a:t>,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except in a trivial way.)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6840" y="4147456"/>
            <a:ext cx="8610049" cy="646331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Arial" pitchFamily="34" charset="0"/>
                <a:cs typeface="Arial" pitchFamily="34" charset="0"/>
              </a:rPr>
              <a:t>All functions that contain </a:t>
            </a:r>
            <a:r>
              <a:rPr lang="en-US" sz="1800" i="1" dirty="0">
                <a:latin typeface="+mn-lt"/>
                <a:cs typeface="Arial" pitchFamily="34" charset="0"/>
              </a:rPr>
              <a:t>z</a:t>
            </a:r>
            <a:r>
              <a:rPr lang="en-US" sz="1800" dirty="0">
                <a:latin typeface="+mn-lt"/>
                <a:cs typeface="Arial" pitchFamily="34" charset="0"/>
              </a:rPr>
              <a:t>*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are therefore not analytic, except for some trivial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cases</a:t>
            </a:r>
          </a:p>
          <a:p>
            <a:pPr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 (where the function does not really vary with </a:t>
            </a:r>
            <a:r>
              <a:rPr lang="en-US" sz="1800" i="1" dirty="0">
                <a:cs typeface="Arial" pitchFamily="34" charset="0"/>
              </a:rPr>
              <a:t>z</a:t>
            </a:r>
            <a:r>
              <a:rPr lang="en-US" sz="1800" dirty="0" smtClean="0">
                <a:cs typeface="Arial" pitchFamily="34" charset="0"/>
              </a:rPr>
              <a:t>*)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533775" y="1362075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508462"/>
              </p:ext>
            </p:extLst>
          </p:nvPr>
        </p:nvGraphicFramePr>
        <p:xfrm>
          <a:off x="815975" y="1163638"/>
          <a:ext cx="7386638" cy="420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4" imgW="5460840" imgH="3111480" progId="Equation.DSMT4">
                  <p:embed/>
                </p:oleObj>
              </mc:Choice>
              <mc:Fallback>
                <p:oleObj name="Equation" r:id="rId4" imgW="5460840" imgH="311148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1163638"/>
                        <a:ext cx="7386638" cy="420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7429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Theorem Related to </a:t>
            </a:r>
            <a:r>
              <a:rPr lang="en-US" sz="28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z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* (cont.)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621974" y="961900"/>
            <a:ext cx="5058888" cy="2002363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7429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Proof of </a:t>
            </a:r>
            <a:r>
              <a:rPr lang="en-US" sz="28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* Theorem</a:t>
            </a:r>
          </a:p>
        </p:txBody>
      </p:sp>
      <p:sp>
        <p:nvSpPr>
          <p:cNvPr id="11268" name="Text Box 12"/>
          <p:cNvSpPr txBox="1">
            <a:spLocks noChangeArrowheads="1"/>
          </p:cNvSpPr>
          <p:nvPr/>
        </p:nvSpPr>
        <p:spPr bwMode="auto">
          <a:xfrm>
            <a:off x="3533775" y="1362075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126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802169"/>
              </p:ext>
            </p:extLst>
          </p:nvPr>
        </p:nvGraphicFramePr>
        <p:xfrm>
          <a:off x="712788" y="1270000"/>
          <a:ext cx="7250112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4" imgW="4584600" imgH="3174840" progId="Equation.DSMT4">
                  <p:embed/>
                </p:oleObj>
              </mc:Choice>
              <mc:Fallback>
                <p:oleObj name="Equation" r:id="rId4" imgW="4584600" imgH="317484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1270000"/>
                        <a:ext cx="7250112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24498" y="1116281"/>
            <a:ext cx="3393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If </a:t>
            </a:r>
            <a:r>
              <a:rPr lang="en-US" sz="2000" dirty="0"/>
              <a:t> </a:t>
            </a:r>
            <a:r>
              <a:rPr lang="en-US" sz="2000" i="1" dirty="0"/>
              <a:t>f</a:t>
            </a:r>
            <a:r>
              <a:rPr lang="en-US" sz="2000" dirty="0"/>
              <a:t>  = </a:t>
            </a:r>
            <a:r>
              <a:rPr lang="en-US" sz="2000" i="1" dirty="0"/>
              <a:t>f </a:t>
            </a:r>
            <a:r>
              <a:rPr lang="en-US" sz="2000" dirty="0"/>
              <a:t>(</a:t>
            </a:r>
            <a:r>
              <a:rPr lang="en-US" sz="2000" i="1" dirty="0" err="1"/>
              <a:t>z,z</a:t>
            </a:r>
            <a:r>
              <a:rPr lang="en-US" sz="2000" dirty="0"/>
              <a:t>*)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 analytic, then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5668488" y="1562429"/>
          <a:ext cx="1005445" cy="712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6" imgW="609336" imgH="431613" progId="Equation.DSMT4">
                  <p:embed/>
                </p:oleObj>
              </mc:Choice>
              <mc:Fallback>
                <p:oleObj name="Equation" r:id="rId6" imgW="609336" imgH="431613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8488" y="1562429"/>
                        <a:ext cx="1005445" cy="712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47552" y="2322994"/>
            <a:ext cx="4983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(An analytic function cannot vary with </a:t>
            </a:r>
            <a:r>
              <a:rPr lang="en-US" sz="1400" i="1" dirty="0">
                <a:latin typeface="+mn-lt"/>
                <a:cs typeface="Arial" pitchFamily="34" charset="0"/>
              </a:rPr>
              <a:t>z</a:t>
            </a:r>
            <a:r>
              <a:rPr lang="en-US" sz="1400" dirty="0">
                <a:latin typeface="+mn-lt"/>
                <a:cs typeface="Arial" pitchFamily="34" charset="0"/>
              </a:rPr>
              <a:t>*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and therefore cannot really be a function of </a:t>
            </a:r>
            <a:r>
              <a:rPr lang="en-US" sz="1400" i="1" dirty="0">
                <a:latin typeface="+mn-lt"/>
                <a:cs typeface="Arial" pitchFamily="34" charset="0"/>
              </a:rPr>
              <a:t>z*,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except in a trivial way.)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533775" y="1362075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877169" y="827271"/>
          <a:ext cx="7292999" cy="5708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4" imgW="4775200" imgH="3733800" progId="Equation.DSMT4">
                  <p:embed/>
                </p:oleObj>
              </mc:Choice>
              <mc:Fallback>
                <p:oleObj name="Equation" r:id="rId4" imgW="4775200" imgH="37338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169" y="827271"/>
                        <a:ext cx="7292999" cy="5708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7429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Theorem Related to </a:t>
            </a:r>
            <a:r>
              <a:rPr lang="en-US" sz="28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z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* (cont.)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Entire Functions</a:t>
            </a:r>
            <a:endParaRPr lang="en-US" sz="24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533775" y="1362075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484518"/>
              </p:ext>
            </p:extLst>
          </p:nvPr>
        </p:nvGraphicFramePr>
        <p:xfrm>
          <a:off x="1457325" y="2213321"/>
          <a:ext cx="5781675" cy="257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4" imgW="3759200" imgH="1676400" progId="Equation.DSMT4">
                  <p:embed/>
                </p:oleObj>
              </mc:Choice>
              <mc:Fallback>
                <p:oleObj name="Equation" r:id="rId4" imgW="3759200" imgH="16764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2213321"/>
                        <a:ext cx="5781675" cy="2579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68102" y="968029"/>
            <a:ext cx="6160117" cy="707886"/>
          </a:xfrm>
          <a:prstGeom prst="rect">
            <a:avLst/>
          </a:prstGeom>
          <a:solidFill>
            <a:srgbClr val="C5FFFF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A function that is analytic everywhere in the </a:t>
            </a:r>
            <a:r>
              <a:rPr lang="en-US" sz="2000" u="sng" dirty="0">
                <a:latin typeface="Arial" pitchFamily="34" charset="0"/>
                <a:cs typeface="Arial" pitchFamily="34" charset="0"/>
              </a:rPr>
              <a:t>finite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* complex plane is called “entire”.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7283" y="5273580"/>
            <a:ext cx="7667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* A function is said to be analytic everywhere in the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finite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complex plane if it is analytic everywhere except possibly at infinity.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336840"/>
              </p:ext>
            </p:extLst>
          </p:nvPr>
        </p:nvGraphicFramePr>
        <p:xfrm>
          <a:off x="3258354" y="6137458"/>
          <a:ext cx="1309688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6" imgW="825500" imgH="203200" progId="Equation.DSMT4">
                  <p:embed/>
                </p:oleObj>
              </mc:Choice>
              <mc:Fallback>
                <p:oleObj name="Equation" r:id="rId6" imgW="825500" imgH="2032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8354" y="6137458"/>
                        <a:ext cx="1309688" cy="3222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1904" y="609038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Analytic at infinity: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17097" y="6102906"/>
            <a:ext cx="3443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Is the function analytic at </a:t>
            </a:r>
            <a:r>
              <a:rPr lang="en-US" sz="1800" i="1" dirty="0">
                <a:latin typeface="+mn-lt"/>
                <a:cs typeface="Arial" panose="020B0604020202020204" pitchFamily="34" charset="0"/>
              </a:rPr>
              <a:t>w</a:t>
            </a:r>
            <a:r>
              <a:rPr lang="en-US" sz="1800" dirty="0">
                <a:latin typeface="+mn-lt"/>
                <a:cs typeface="Arial" panose="020B0604020202020204" pitchFamily="34" charset="0"/>
              </a:rPr>
              <a:t> = 0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153400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Functions of a Complex Variable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843544"/>
              </p:ext>
            </p:extLst>
          </p:nvPr>
        </p:nvGraphicFramePr>
        <p:xfrm>
          <a:off x="622300" y="1498600"/>
          <a:ext cx="76073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3987720" imgH="2234880" progId="Equation.DSMT4">
                  <p:embed/>
                </p:oleObj>
              </mc:Choice>
              <mc:Fallback>
                <p:oleObj name="Equation" r:id="rId4" imgW="3987720" imgH="223488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1498600"/>
                        <a:ext cx="7607300" cy="426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Combinations of Analytic Functions</a:t>
            </a:r>
            <a:endParaRPr lang="en-US" sz="24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533775" y="1362075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899881"/>
              </p:ext>
            </p:extLst>
          </p:nvPr>
        </p:nvGraphicFramePr>
        <p:xfrm>
          <a:off x="925513" y="2260600"/>
          <a:ext cx="6969125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4" imgW="4533900" imgH="1803400" progId="Equation.DSMT4">
                  <p:embed/>
                </p:oleObj>
              </mc:Choice>
              <mc:Fallback>
                <p:oleObj name="Equation" r:id="rId4" imgW="4533900" imgH="18034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2260600"/>
                        <a:ext cx="6969125" cy="276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58372" y="1271394"/>
            <a:ext cx="3517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Combinations of functions:</a:t>
            </a:r>
          </a:p>
        </p:txBody>
      </p:sp>
    </p:spTree>
    <p:extLst>
      <p:ext uri="{BB962C8B-B14F-4D97-AF65-F5344CB8AC3E}">
        <p14:creationId xmlns:p14="http://schemas.microsoft.com/office/powerpoint/2010/main" val="2317451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533775" y="1362075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899881"/>
              </p:ext>
            </p:extLst>
          </p:nvPr>
        </p:nvGraphicFramePr>
        <p:xfrm>
          <a:off x="1448254" y="1734910"/>
          <a:ext cx="35274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4" imgW="2298600" imgH="660240" progId="Equation.DSMT4">
                  <p:embed/>
                </p:oleObj>
              </mc:Choice>
              <mc:Fallback>
                <p:oleObj name="Equation" r:id="rId4" imgW="2298600" imgH="66024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8254" y="1734910"/>
                        <a:ext cx="3527425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24636" y="1009450"/>
            <a:ext cx="19191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Infinite series: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5377" y="4021155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137355"/>
              </p:ext>
            </p:extLst>
          </p:nvPr>
        </p:nvGraphicFramePr>
        <p:xfrm>
          <a:off x="1801070" y="5211793"/>
          <a:ext cx="29638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6" imgW="2082800" imgH="266700" progId="Equation.DSMT4">
                  <p:embed/>
                </p:oleObj>
              </mc:Choice>
              <mc:Fallback>
                <p:oleObj name="Equation" r:id="rId6" imgW="2082800" imgH="2667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070" y="5211793"/>
                        <a:ext cx="2963862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450250"/>
              </p:ext>
            </p:extLst>
          </p:nvPr>
        </p:nvGraphicFramePr>
        <p:xfrm>
          <a:off x="1815089" y="4526474"/>
          <a:ext cx="11144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8" imgW="799753" imgH="393529" progId="Equation.DSMT4">
                  <p:embed/>
                </p:oleObj>
              </mc:Choice>
              <mc:Fallback>
                <p:oleObj name="Equation" r:id="rId8" imgW="799753" imgH="393529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5089" y="4526474"/>
                        <a:ext cx="111442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450830" y="4526474"/>
            <a:ext cx="320542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The first form is analytic everywhere except </a:t>
            </a:r>
            <a:r>
              <a:rPr lang="en-US" sz="1400" i="1" dirty="0">
                <a:latin typeface="+mn-lt"/>
                <a:cs typeface="Arial" pitchFamily="34" charset="0"/>
              </a:rPr>
              <a:t>z</a:t>
            </a:r>
            <a:r>
              <a:rPr lang="en-US" sz="1400" dirty="0">
                <a:latin typeface="+mn-lt"/>
                <a:cs typeface="Arial" pitchFamily="34" charset="0"/>
              </a:rPr>
              <a:t> = 1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600" dirty="0">
              <a:latin typeface="Arial" pitchFamily="34" charset="0"/>
              <a:cs typeface="Arial" pitchFamily="34" charset="0"/>
            </a:endParaRP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The second form is analytic for </a:t>
            </a:r>
            <a:r>
              <a:rPr lang="en-US" sz="1400" dirty="0">
                <a:latin typeface="+mn-lt"/>
                <a:cs typeface="Arial" pitchFamily="34" charset="0"/>
              </a:rPr>
              <a:t>|</a:t>
            </a:r>
            <a:r>
              <a:rPr lang="en-US" sz="1400" i="1" dirty="0">
                <a:latin typeface="+mn-lt"/>
                <a:cs typeface="Arial" pitchFamily="34" charset="0"/>
              </a:rPr>
              <a:t>z</a:t>
            </a:r>
            <a:r>
              <a:rPr lang="en-US" sz="1400" dirty="0">
                <a:latin typeface="+mn-lt"/>
                <a:cs typeface="Arial" pitchFamily="34" charset="0"/>
              </a:rPr>
              <a:t>| &lt; 1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(the series does not converge on or outside the unit circle).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12775" y="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j-ea"/>
                <a:cs typeface="+mj-cs"/>
              </a:rPr>
              <a:t>Combinations of Analytic Functions (cont.)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564" y="3069772"/>
            <a:ext cx="8709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“somewhere” might depend on the form used to represent the function.</a:t>
            </a:r>
          </a:p>
        </p:txBody>
      </p:sp>
    </p:spTree>
    <p:extLst>
      <p:ext uri="{BB962C8B-B14F-4D97-AF65-F5344CB8AC3E}">
        <p14:creationId xmlns:p14="http://schemas.microsoft.com/office/powerpoint/2010/main" val="2317451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21099" y="1517073"/>
            <a:ext cx="5713397" cy="338554"/>
          </a:xfrm>
          <a:prstGeom prst="rect">
            <a:avLst/>
          </a:prstGeom>
          <a:solidFill>
            <a:srgbClr val="C5FFFF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Composite functions of analytic functions are also analytic.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569" y="4227986"/>
            <a:ext cx="7260802" cy="338554"/>
          </a:xfrm>
          <a:prstGeom prst="rect">
            <a:avLst/>
          </a:prstGeom>
          <a:solidFill>
            <a:srgbClr val="C5FFFF"/>
          </a:solidFill>
        </p:spPr>
        <p:txBody>
          <a:bodyPr wrap="square" rtlCol="0">
            <a:spAutoFit/>
          </a:bodyPr>
          <a:lstStyle/>
          <a:p>
            <a:r>
              <a:rPr lang="en-US" sz="1600" u="sng" dirty="0">
                <a:latin typeface="Arial" pitchFamily="34" charset="0"/>
                <a:cs typeface="Arial" pitchFamily="34" charset="0"/>
              </a:rPr>
              <a:t>Derivatives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of analytic functions are also analytic (proof given later).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238047"/>
              </p:ext>
            </p:extLst>
          </p:nvPr>
        </p:nvGraphicFramePr>
        <p:xfrm>
          <a:off x="3115020" y="2190769"/>
          <a:ext cx="1190625" cy="78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4" imgW="774364" imgH="507780" progId="Equation.DSMT4">
                  <p:embed/>
                </p:oleObj>
              </mc:Choice>
              <mc:Fallback>
                <p:oleObj name="Equation" r:id="rId4" imgW="774364" imgH="507780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5020" y="2190769"/>
                        <a:ext cx="1190625" cy="78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099614"/>
              </p:ext>
            </p:extLst>
          </p:nvPr>
        </p:nvGraphicFramePr>
        <p:xfrm>
          <a:off x="2671822" y="3147134"/>
          <a:ext cx="2326462" cy="396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6" imgW="1638300" imgH="279400" progId="Equation.DSMT4">
                  <p:embed/>
                </p:oleObj>
              </mc:Choice>
              <mc:Fallback>
                <p:oleObj name="Equation" r:id="rId6" imgW="1638300" imgH="27940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822" y="3147134"/>
                        <a:ext cx="2326462" cy="3967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473481"/>
              </p:ext>
            </p:extLst>
          </p:nvPr>
        </p:nvGraphicFramePr>
        <p:xfrm>
          <a:off x="3029296" y="4910155"/>
          <a:ext cx="1352550" cy="819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8" imgW="838200" imgH="508000" progId="Equation.DSMT4">
                  <p:embed/>
                </p:oleObj>
              </mc:Choice>
              <mc:Fallback>
                <p:oleObj name="Equation" r:id="rId8" imgW="838200" imgH="50800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9296" y="4910155"/>
                        <a:ext cx="1352550" cy="8197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206618" y="3179694"/>
            <a:ext cx="87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analytic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58900" y="5351124"/>
            <a:ext cx="87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analytic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5080" y="807280"/>
            <a:ext cx="1452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12775" y="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j-ea"/>
                <a:cs typeface="+mj-cs"/>
              </a:rPr>
              <a:t>Combination of Analytic Functions (cont.)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Derivatives of Analytic Function</a:t>
            </a:r>
            <a:endParaRPr lang="en-US" sz="24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533775" y="899369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48011" y="756671"/>
            <a:ext cx="4701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theorem (proven later)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4371" y="1658836"/>
            <a:ext cx="6507582" cy="400110"/>
          </a:xfrm>
          <a:prstGeom prst="rect">
            <a:avLst/>
          </a:prstGeom>
          <a:solidFill>
            <a:srgbClr val="C5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u="sng" dirty="0">
                <a:latin typeface="Arial" pitchFamily="34" charset="0"/>
                <a:cs typeface="Arial" pitchFamily="34" charset="0"/>
              </a:rPr>
              <a:t>derivative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of an analytic function is also analytic.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749683"/>
              </p:ext>
            </p:extLst>
          </p:nvPr>
        </p:nvGraphicFramePr>
        <p:xfrm>
          <a:off x="3303836" y="2319594"/>
          <a:ext cx="1642736" cy="410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4" imgW="1015559" imgH="253890" progId="Equation.DSMT4">
                  <p:embed/>
                </p:oleObj>
              </mc:Choice>
              <mc:Fallback>
                <p:oleObj name="Equation" r:id="rId4" imgW="1015559" imgH="25389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836" y="2319594"/>
                        <a:ext cx="1642736" cy="4106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own Arrow 3"/>
          <p:cNvSpPr/>
          <p:nvPr/>
        </p:nvSpPr>
        <p:spPr>
          <a:xfrm>
            <a:off x="3977089" y="2894302"/>
            <a:ext cx="231354" cy="284427"/>
          </a:xfrm>
          <a:prstGeom prst="downArrow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412409"/>
              </p:ext>
            </p:extLst>
          </p:nvPr>
        </p:nvGraphicFramePr>
        <p:xfrm>
          <a:off x="3359063" y="3509332"/>
          <a:ext cx="1587508" cy="387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6" imgW="1040948" imgH="253890" progId="Equation.DSMT4">
                  <p:embed/>
                </p:oleObj>
              </mc:Choice>
              <mc:Fallback>
                <p:oleObj name="Equation" r:id="rId6" imgW="1040948" imgH="25389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063" y="3509332"/>
                        <a:ext cx="1587508" cy="3871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680969"/>
              </p:ext>
            </p:extLst>
          </p:nvPr>
        </p:nvGraphicFramePr>
        <p:xfrm>
          <a:off x="3320949" y="4675583"/>
          <a:ext cx="1839863" cy="432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8" imgW="1079032" imgH="253890" progId="Equation.DSMT4">
                  <p:embed/>
                </p:oleObj>
              </mc:Choice>
              <mc:Fallback>
                <p:oleObj name="Equation" r:id="rId8" imgW="1079032" imgH="25389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0949" y="4675583"/>
                        <a:ext cx="1839863" cy="4329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own Arrow 12"/>
          <p:cNvSpPr/>
          <p:nvPr/>
        </p:nvSpPr>
        <p:spPr>
          <a:xfrm>
            <a:off x="4009527" y="4084918"/>
            <a:ext cx="231354" cy="284427"/>
          </a:xfrm>
          <a:prstGeom prst="downArrow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061110" y="5266257"/>
            <a:ext cx="231354" cy="284427"/>
          </a:xfrm>
          <a:prstGeom prst="downArrow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016270"/>
              </p:ext>
            </p:extLst>
          </p:nvPr>
        </p:nvGraphicFramePr>
        <p:xfrm>
          <a:off x="4019930" y="5721663"/>
          <a:ext cx="356690" cy="832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10" imgW="76035" imgH="177415" progId="Equation.DSMT4">
                  <p:embed/>
                </p:oleObj>
              </mc:Choice>
              <mc:Fallback>
                <p:oleObj name="Equation" r:id="rId10" imgW="76035" imgH="177415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930" y="5721663"/>
                        <a:ext cx="356690" cy="8322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660117" y="3623253"/>
            <a:ext cx="2952521" cy="923330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Hence,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derivatives of an analytic function are also analytic.</a:t>
            </a:r>
          </a:p>
        </p:txBody>
      </p:sp>
    </p:spTree>
    <p:extLst>
      <p:ext uri="{BB962C8B-B14F-4D97-AF65-F5344CB8AC3E}">
        <p14:creationId xmlns:p14="http://schemas.microsoft.com/office/powerpoint/2010/main" val="1779064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3175"/>
            <a:ext cx="7772400" cy="11303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Real and Imaginary Parts of Analytic Functions</a:t>
            </a:r>
            <a:b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Are Harmonic Functions</a:t>
            </a:r>
            <a:endParaRPr lang="en-US" sz="24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3533775" y="1362075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96972"/>
              </p:ext>
            </p:extLst>
          </p:nvPr>
        </p:nvGraphicFramePr>
        <p:xfrm>
          <a:off x="1147763" y="1473200"/>
          <a:ext cx="56546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4" imgW="3733800" imgH="254000" progId="Equation.DSMT4">
                  <p:embed/>
                </p:oleObj>
              </mc:Choice>
              <mc:Fallback>
                <p:oleObj name="Equation" r:id="rId4" imgW="3733800" imgH="25400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1473200"/>
                        <a:ext cx="56546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AutoShape 6"/>
          <p:cNvSpPr>
            <a:spLocks noChangeArrowheads="1"/>
          </p:cNvSpPr>
          <p:nvPr/>
        </p:nvSpPr>
        <p:spPr bwMode="auto">
          <a:xfrm>
            <a:off x="2684028" y="5168900"/>
            <a:ext cx="3328268" cy="1346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This result is extensively used </a:t>
            </a:r>
          </a:p>
          <a:p>
            <a:pPr algn="ctr"/>
            <a:r>
              <a:rPr lang="en-US" sz="1600" dirty="0">
                <a:latin typeface="Arial" charset="0"/>
                <a:cs typeface="Arial" charset="0"/>
              </a:rPr>
              <a:t>in </a:t>
            </a:r>
            <a:r>
              <a:rPr lang="en-US" sz="1600" u="sng" dirty="0">
                <a:latin typeface="Arial" charset="0"/>
                <a:cs typeface="Arial" charset="0"/>
              </a:rPr>
              <a:t>conformal mapping</a:t>
            </a:r>
            <a:r>
              <a:rPr lang="en-US" sz="1600" dirty="0">
                <a:latin typeface="Arial" charset="0"/>
                <a:cs typeface="Arial" charset="0"/>
              </a:rPr>
              <a:t> to solve </a:t>
            </a:r>
          </a:p>
          <a:p>
            <a:pPr algn="ctr"/>
            <a:r>
              <a:rPr lang="en-US" sz="1600" dirty="0">
                <a:latin typeface="Arial" charset="0"/>
                <a:cs typeface="Arial" charset="0"/>
              </a:rPr>
              <a:t>electrostatics and other problems </a:t>
            </a:r>
          </a:p>
          <a:p>
            <a:pPr algn="ctr"/>
            <a:r>
              <a:rPr lang="en-US" sz="1600" dirty="0">
                <a:latin typeface="Arial" charset="0"/>
                <a:cs typeface="Arial" charset="0"/>
              </a:rPr>
              <a:t>involving the 2D Laplace equation</a:t>
            </a:r>
          </a:p>
          <a:p>
            <a:pPr algn="ctr"/>
            <a:r>
              <a:rPr lang="en-US" sz="1600" dirty="0">
                <a:latin typeface="Arial" charset="0"/>
                <a:cs typeface="Arial" charset="0"/>
              </a:rPr>
              <a:t> (discussed later).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707801"/>
              </p:ext>
            </p:extLst>
          </p:nvPr>
        </p:nvGraphicFramePr>
        <p:xfrm>
          <a:off x="2905919" y="2297131"/>
          <a:ext cx="3352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Equation" r:id="rId6" imgW="1675673" imgH="266584" progId="Equation.DSMT4">
                  <p:embed/>
                </p:oleObj>
              </mc:Choice>
              <mc:Fallback>
                <p:oleObj name="Equation" r:id="rId6" imgW="1675673" imgH="266584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919" y="2297131"/>
                        <a:ext cx="3352800" cy="5334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Arrow 10"/>
          <p:cNvSpPr/>
          <p:nvPr/>
        </p:nvSpPr>
        <p:spPr>
          <a:xfrm>
            <a:off x="2256312" y="2422566"/>
            <a:ext cx="391886" cy="237507"/>
          </a:xfrm>
          <a:prstGeom prst="rightArrow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6916" y="3185606"/>
            <a:ext cx="8538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functions </a:t>
            </a:r>
            <a:r>
              <a:rPr lang="en-US" sz="2000" i="1" dirty="0">
                <a:latin typeface="+mn-lt"/>
                <a:cs typeface="Arial" panose="020B0604020202020204" pitchFamily="34" charset="0"/>
              </a:rPr>
              <a:t>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000" i="1" dirty="0">
                <a:latin typeface="+mn-lt"/>
                <a:cs typeface="Arial" panose="020B0604020202020204" pitchFamily="34" charset="0"/>
              </a:rPr>
              <a:t>v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harmonic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(i.e., they satisfy Laplace’s equation)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941770"/>
              </p:ext>
            </p:extLst>
          </p:nvPr>
        </p:nvGraphicFramePr>
        <p:xfrm>
          <a:off x="3404951" y="3871406"/>
          <a:ext cx="1660525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8" imgW="1155700" imgH="508000" progId="Equation.DSMT4">
                  <p:embed/>
                </p:oleObj>
              </mc:Choice>
              <mc:Fallback>
                <p:oleObj name="Equation" r:id="rId8" imgW="1155700" imgH="50800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4951" y="3871406"/>
                        <a:ext cx="1660525" cy="72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39510" y="404546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Notation:</a:t>
            </a:r>
          </a:p>
        </p:txBody>
      </p:sp>
      <p:sp>
        <p:nvSpPr>
          <p:cNvPr id="6" name="Left Brace 5"/>
          <p:cNvSpPr/>
          <p:nvPr/>
        </p:nvSpPr>
        <p:spPr>
          <a:xfrm>
            <a:off x="3216925" y="3871406"/>
            <a:ext cx="188026" cy="72866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643946" y="6417109"/>
            <a:ext cx="19062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Pierre-Simon Laplace</a:t>
            </a:r>
          </a:p>
        </p:txBody>
      </p:sp>
      <p:pic>
        <p:nvPicPr>
          <p:cNvPr id="14369" name="Picture 33" descr="Image result for Laplace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009" y="3990924"/>
            <a:ext cx="1576166" cy="2355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3175"/>
            <a:ext cx="7772400" cy="9493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Real and Imaginary Parts of Analytic Functions</a:t>
            </a:r>
            <a:b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Are Harmonic Functions (cont.)</a:t>
            </a:r>
            <a:endParaRPr lang="en-US" sz="24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3533775" y="1362075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715509" y="2739572"/>
          <a:ext cx="7440612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4" imgW="4914720" imgH="2514600" progId="Equation.DSMT4">
                  <p:embed/>
                </p:oleObj>
              </mc:Choice>
              <mc:Fallback>
                <p:oleObj name="Equation" r:id="rId4" imgW="4914720" imgH="25146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509" y="2739572"/>
                        <a:ext cx="7440612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AutoShape 6"/>
          <p:cNvSpPr>
            <a:spLocks noChangeArrowheads="1"/>
          </p:cNvSpPr>
          <p:nvPr/>
        </p:nvSpPr>
        <p:spPr bwMode="auto">
          <a:xfrm>
            <a:off x="1236893" y="1533442"/>
            <a:ext cx="5648649" cy="9366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i="1" dirty="0">
                <a:latin typeface="+mn-lt"/>
                <a:cs typeface="Arial" charset="0"/>
              </a:rPr>
              <a:t>      f  </a:t>
            </a:r>
            <a:r>
              <a:rPr lang="en-US" sz="1600" i="1" dirty="0">
                <a:latin typeface="Arial" charset="0"/>
                <a:cs typeface="Arial" charset="0"/>
              </a:rPr>
              <a:t>is analytic  </a:t>
            </a:r>
            <a:r>
              <a:rPr lang="en-US" sz="1600" i="1" dirty="0">
                <a:latin typeface="Arial" charset="0"/>
                <a:cs typeface="Arial" charset="0"/>
                <a:sym typeface="Symbol" panose="05050102010706020507" pitchFamily="18" charset="2"/>
              </a:rPr>
              <a:t>  </a:t>
            </a:r>
            <a:r>
              <a:rPr lang="en-US" sz="1600" i="1" dirty="0" err="1"/>
              <a:t>df</a:t>
            </a:r>
            <a:r>
              <a:rPr lang="en-US" sz="1600" i="1" dirty="0"/>
              <a:t> </a:t>
            </a:r>
            <a:r>
              <a:rPr lang="en-US" sz="1600" dirty="0"/>
              <a:t>/ </a:t>
            </a:r>
            <a:r>
              <a:rPr lang="en-US" sz="1600" i="1" dirty="0" err="1"/>
              <a:t>dz</a:t>
            </a:r>
            <a:r>
              <a:rPr lang="en-US" sz="1600" dirty="0"/>
              <a:t> </a:t>
            </a:r>
            <a:r>
              <a:rPr lang="en-US" sz="1600" dirty="0">
                <a:latin typeface="Arial" charset="0"/>
                <a:cs typeface="Arial" charset="0"/>
              </a:rPr>
              <a:t>is also analytic (see slide 23)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1272" y="985653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Proof </a:t>
            </a:r>
          </a:p>
        </p:txBody>
      </p:sp>
      <p:graphicFrame>
        <p:nvGraphicFramePr>
          <p:cNvPr id="69653" name="Object 21"/>
          <p:cNvGraphicFramePr>
            <a:graphicFrameLocks noChangeAspect="1"/>
          </p:cNvGraphicFramePr>
          <p:nvPr/>
        </p:nvGraphicFramePr>
        <p:xfrm>
          <a:off x="5788025" y="2851150"/>
          <a:ext cx="312896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6" imgW="2298600" imgH="279360" progId="Equation.DSMT4">
                  <p:embed/>
                </p:oleObj>
              </mc:Choice>
              <mc:Fallback>
                <p:oleObj name="Equation" r:id="rId6" imgW="2298600" imgH="27936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2851150"/>
                        <a:ext cx="312896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3175"/>
            <a:ext cx="7772400" cy="11207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Real and Imaginary Parts of Analytic Functions</a:t>
            </a:r>
            <a:b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Are Harmonic Functions (cont.)</a:t>
            </a:r>
            <a:endParaRPr lang="en-US" sz="24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3581400" y="1628775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8480" y="1537325"/>
            <a:ext cx="1394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Example: </a:t>
            </a: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95888"/>
              </p:ext>
            </p:extLst>
          </p:nvPr>
        </p:nvGraphicFramePr>
        <p:xfrm>
          <a:off x="2440877" y="1520729"/>
          <a:ext cx="16652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4" imgW="914003" imgH="266584" progId="Equation.DSMT4">
                  <p:embed/>
                </p:oleObj>
              </mc:Choice>
              <mc:Fallback>
                <p:oleObj name="Equation" r:id="rId4" imgW="914003" imgH="266584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0877" y="1520729"/>
                        <a:ext cx="16652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505234"/>
              </p:ext>
            </p:extLst>
          </p:nvPr>
        </p:nvGraphicFramePr>
        <p:xfrm>
          <a:off x="1708651" y="2379245"/>
          <a:ext cx="40957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Equation" r:id="rId6" imgW="2602370" imgH="317362" progId="Equation.DSMT4">
                  <p:embed/>
                </p:oleObj>
              </mc:Choice>
              <mc:Fallback>
                <p:oleObj name="Equation" r:id="rId6" imgW="2602370" imgH="317362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651" y="2379245"/>
                        <a:ext cx="409575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419023"/>
              </p:ext>
            </p:extLst>
          </p:nvPr>
        </p:nvGraphicFramePr>
        <p:xfrm>
          <a:off x="2679473" y="3670300"/>
          <a:ext cx="16287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quation" r:id="rId8" imgW="1066337" imgH="266584" progId="Equation.DSMT4">
                  <p:embed/>
                </p:oleObj>
              </mc:Choice>
              <mc:Fallback>
                <p:oleObj name="Equation" r:id="rId8" imgW="1066337" imgH="266584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473" y="3670300"/>
                        <a:ext cx="162877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078703"/>
              </p:ext>
            </p:extLst>
          </p:nvPr>
        </p:nvGraphicFramePr>
        <p:xfrm>
          <a:off x="2677886" y="4143375"/>
          <a:ext cx="138271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Equation" r:id="rId10" imgW="850531" imgH="253890" progId="Equation.DSMT4">
                  <p:embed/>
                </p:oleObj>
              </mc:Choice>
              <mc:Fallback>
                <p:oleObj name="Equation" r:id="rId10" imgW="850531" imgH="253890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7886" y="4143375"/>
                        <a:ext cx="1382712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ight Arrow 11"/>
          <p:cNvSpPr/>
          <p:nvPr/>
        </p:nvSpPr>
        <p:spPr>
          <a:xfrm>
            <a:off x="1743075" y="4010025"/>
            <a:ext cx="361950" cy="219075"/>
          </a:xfrm>
          <a:prstGeom prst="rightArrow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>
            <a:off x="2419350" y="3733800"/>
            <a:ext cx="180975" cy="78105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1395663" y="5115780"/>
          <a:ext cx="2607094" cy="697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Equation" r:id="rId12" imgW="1752600" imgH="469900" progId="Equation.DSMT4">
                  <p:embed/>
                </p:oleObj>
              </mc:Choice>
              <mc:Fallback>
                <p:oleObj name="Equation" r:id="rId12" imgW="1752600" imgH="469900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663" y="5115780"/>
                        <a:ext cx="2607094" cy="6979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2" name="Object 8"/>
          <p:cNvGraphicFramePr>
            <a:graphicFrameLocks noChangeAspect="1"/>
          </p:cNvGraphicFramePr>
          <p:nvPr/>
        </p:nvGraphicFramePr>
        <p:xfrm>
          <a:off x="4813591" y="5121928"/>
          <a:ext cx="2740882" cy="739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Equation" r:id="rId14" imgW="1739900" imgH="469900" progId="Equation.DSMT4">
                  <p:embed/>
                </p:oleObj>
              </mc:Choice>
              <mc:Fallback>
                <p:oleObj name="Equation" r:id="rId14" imgW="1739900" imgH="469900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591" y="5121928"/>
                        <a:ext cx="2740882" cy="7398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3175"/>
            <a:ext cx="7772400" cy="11207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Real and Imaginary Parts of Analytic Functions</a:t>
            </a:r>
            <a:b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Are Harmonic Functions (cont.)</a:t>
            </a:r>
            <a:endParaRPr lang="en-US" sz="24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3581400" y="1628775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8480" y="1537325"/>
            <a:ext cx="1394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Example: </a:t>
            </a: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767422"/>
              </p:ext>
            </p:extLst>
          </p:nvPr>
        </p:nvGraphicFramePr>
        <p:xfrm>
          <a:off x="2360797" y="1532595"/>
          <a:ext cx="21050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Equation" r:id="rId4" imgW="1155700" imgH="254000" progId="Equation.DSMT4">
                  <p:embed/>
                </p:oleObj>
              </mc:Choice>
              <mc:Fallback>
                <p:oleObj name="Equation" r:id="rId4" imgW="1155700" imgH="2540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797" y="1532595"/>
                        <a:ext cx="210502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501235"/>
              </p:ext>
            </p:extLst>
          </p:nvPr>
        </p:nvGraphicFramePr>
        <p:xfrm>
          <a:off x="1289050" y="2428875"/>
          <a:ext cx="493553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6" imgW="3136900" imgH="254000" progId="Equation.DSMT4">
                  <p:embed/>
                </p:oleObj>
              </mc:Choice>
              <mc:Fallback>
                <p:oleObj name="Equation" r:id="rId6" imgW="3136900" imgH="2540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2428875"/>
                        <a:ext cx="4935538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173502"/>
              </p:ext>
            </p:extLst>
          </p:nvPr>
        </p:nvGraphicFramePr>
        <p:xfrm>
          <a:off x="2585178" y="3679825"/>
          <a:ext cx="20161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8" imgW="1320227" imgH="253890" progId="Equation.DSMT4">
                  <p:embed/>
                </p:oleObj>
              </mc:Choice>
              <mc:Fallback>
                <p:oleObj name="Equation" r:id="rId8" imgW="1320227" imgH="25389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5178" y="3679825"/>
                        <a:ext cx="201612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606229"/>
              </p:ext>
            </p:extLst>
          </p:nvPr>
        </p:nvGraphicFramePr>
        <p:xfrm>
          <a:off x="2571040" y="4143375"/>
          <a:ext cx="212566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10" imgW="1307532" imgH="253890" progId="Equation.DSMT4">
                  <p:embed/>
                </p:oleObj>
              </mc:Choice>
              <mc:Fallback>
                <p:oleObj name="Equation" r:id="rId10" imgW="1307532" imgH="25389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040" y="4143375"/>
                        <a:ext cx="2125662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ight Arrow 11"/>
          <p:cNvSpPr/>
          <p:nvPr/>
        </p:nvSpPr>
        <p:spPr>
          <a:xfrm>
            <a:off x="1743075" y="4010025"/>
            <a:ext cx="361950" cy="219075"/>
          </a:xfrm>
          <a:prstGeom prst="rightArrow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>
            <a:off x="2419350" y="3733800"/>
            <a:ext cx="180975" cy="78105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27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792551"/>
              </p:ext>
            </p:extLst>
          </p:nvPr>
        </p:nvGraphicFramePr>
        <p:xfrm>
          <a:off x="677863" y="5017294"/>
          <a:ext cx="4532312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Equation" r:id="rId12" imgW="3048000" imgH="444500" progId="Equation.DSMT4">
                  <p:embed/>
                </p:oleObj>
              </mc:Choice>
              <mc:Fallback>
                <p:oleObj name="Equation" r:id="rId12" imgW="3048000" imgH="4445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5017294"/>
                        <a:ext cx="4532312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931835"/>
              </p:ext>
            </p:extLst>
          </p:nvPr>
        </p:nvGraphicFramePr>
        <p:xfrm>
          <a:off x="717550" y="5743575"/>
          <a:ext cx="4760913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14" imgW="3022560" imgH="444240" progId="Equation.DSMT4">
                  <p:embed/>
                </p:oleObj>
              </mc:Choice>
              <mc:Fallback>
                <p:oleObj name="Equation" r:id="rId14" imgW="3022560" imgH="44424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5743575"/>
                        <a:ext cx="4760913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838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0075" y="3175"/>
            <a:ext cx="8153400" cy="8445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Differentiation of Functions of a Complex Variable</a:t>
            </a:r>
          </a:p>
        </p:txBody>
      </p:sp>
      <p:graphicFrame>
        <p:nvGraphicFramePr>
          <p:cNvPr id="2050" name="Object 89"/>
          <p:cNvGraphicFramePr>
            <a:graphicFrameLocks noChangeAspect="1"/>
          </p:cNvGraphicFramePr>
          <p:nvPr/>
        </p:nvGraphicFramePr>
        <p:xfrm>
          <a:off x="593725" y="1241425"/>
          <a:ext cx="6923088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4" imgW="3530600" imgH="635000" progId="Equation.DSMT4">
                  <p:embed/>
                </p:oleObj>
              </mc:Choice>
              <mc:Fallback>
                <p:oleObj name="Equation" r:id="rId4" imgW="3530600" imgH="635000" progId="Equation.DSMT4">
                  <p:embed/>
                  <p:pic>
                    <p:nvPicPr>
                      <p:cNvPr id="0" name="Picture 2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1241425"/>
                        <a:ext cx="6923088" cy="124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4" name="Line 90"/>
          <p:cNvSpPr>
            <a:spLocks noChangeShapeType="1"/>
          </p:cNvSpPr>
          <p:nvPr/>
        </p:nvSpPr>
        <p:spPr bwMode="auto">
          <a:xfrm>
            <a:off x="2349500" y="5080000"/>
            <a:ext cx="0" cy="136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5" name="Line 91"/>
          <p:cNvSpPr>
            <a:spLocks noChangeShapeType="1"/>
          </p:cNvSpPr>
          <p:nvPr/>
        </p:nvSpPr>
        <p:spPr bwMode="auto">
          <a:xfrm>
            <a:off x="1768475" y="5765800"/>
            <a:ext cx="1266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6" name="Oval 92"/>
          <p:cNvSpPr>
            <a:spLocks noChangeArrowheads="1"/>
          </p:cNvSpPr>
          <p:nvPr/>
        </p:nvSpPr>
        <p:spPr bwMode="auto">
          <a:xfrm>
            <a:off x="2717800" y="5140325"/>
            <a:ext cx="53975" cy="539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Line 94"/>
          <p:cNvSpPr>
            <a:spLocks noChangeShapeType="1"/>
          </p:cNvSpPr>
          <p:nvPr/>
        </p:nvSpPr>
        <p:spPr bwMode="auto">
          <a:xfrm>
            <a:off x="2768600" y="5184775"/>
            <a:ext cx="203200" cy="82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8" name="Object 96"/>
          <p:cNvGraphicFramePr>
            <a:graphicFrameLocks noChangeAspect="1"/>
          </p:cNvGraphicFramePr>
          <p:nvPr/>
        </p:nvGraphicFramePr>
        <p:xfrm>
          <a:off x="2579688" y="4927600"/>
          <a:ext cx="185738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6" imgW="126725" imgH="126725" progId="Equation.DSMT4">
                  <p:embed/>
                </p:oleObj>
              </mc:Choice>
              <mc:Fallback>
                <p:oleObj name="Equation" r:id="rId6" imgW="126725" imgH="126725" progId="Equation.DSMT4">
                  <p:embed/>
                  <p:pic>
                    <p:nvPicPr>
                      <p:cNvPr id="0" name="Picture 2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688" y="4927600"/>
                        <a:ext cx="185738" cy="18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97"/>
          <p:cNvGraphicFramePr>
            <a:graphicFrameLocks noChangeAspect="1"/>
          </p:cNvGraphicFramePr>
          <p:nvPr/>
        </p:nvGraphicFramePr>
        <p:xfrm>
          <a:off x="3025775" y="5245100"/>
          <a:ext cx="612775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8" imgW="418918" imgH="165028" progId="Equation.DSMT4">
                  <p:embed/>
                </p:oleObj>
              </mc:Choice>
              <mc:Fallback>
                <p:oleObj name="Equation" r:id="rId8" imgW="418918" imgH="165028" progId="Equation.DSMT4">
                  <p:embed/>
                  <p:pic>
                    <p:nvPicPr>
                      <p:cNvPr id="0" name="Picture 2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775" y="5245100"/>
                        <a:ext cx="612775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" name="Oval 98"/>
          <p:cNvSpPr>
            <a:spLocks noChangeArrowheads="1"/>
          </p:cNvSpPr>
          <p:nvPr/>
        </p:nvSpPr>
        <p:spPr bwMode="auto">
          <a:xfrm>
            <a:off x="2968625" y="5251450"/>
            <a:ext cx="53975" cy="539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79" name="Group 127"/>
          <p:cNvGrpSpPr>
            <a:grpSpLocks/>
          </p:cNvGrpSpPr>
          <p:nvPr/>
        </p:nvGrpSpPr>
        <p:grpSpPr bwMode="auto">
          <a:xfrm>
            <a:off x="1581151" y="5175250"/>
            <a:ext cx="301625" cy="301625"/>
            <a:chOff x="1164" y="2918"/>
            <a:chExt cx="190" cy="190"/>
          </a:xfrm>
        </p:grpSpPr>
        <p:graphicFrame>
          <p:nvGraphicFramePr>
            <p:cNvPr id="2063" name="Object 99"/>
            <p:cNvGraphicFramePr>
              <a:graphicFrameLocks noChangeAspect="1"/>
            </p:cNvGraphicFramePr>
            <p:nvPr/>
          </p:nvGraphicFramePr>
          <p:xfrm>
            <a:off x="1209" y="2952"/>
            <a:ext cx="117" cy="1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Equation" r:id="rId10" imgW="126725" imgH="126725" progId="Equation.DSMT4">
                    <p:embed/>
                  </p:oleObj>
                </mc:Choice>
                <mc:Fallback>
                  <p:oleObj name="Equation" r:id="rId10" imgW="126725" imgH="126725" progId="Equation.DSMT4">
                    <p:embed/>
                    <p:pic>
                      <p:nvPicPr>
                        <p:cNvPr id="0" name="Picture 2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9" y="2952"/>
                          <a:ext cx="117" cy="1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0" name="Oval 100"/>
            <p:cNvSpPr>
              <a:spLocks noChangeArrowheads="1"/>
            </p:cNvSpPr>
            <p:nvPr/>
          </p:nvSpPr>
          <p:spPr bwMode="auto">
            <a:xfrm>
              <a:off x="1164" y="2918"/>
              <a:ext cx="190" cy="19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060" name="Object 101"/>
          <p:cNvGraphicFramePr>
            <a:graphicFrameLocks noChangeAspect="1"/>
          </p:cNvGraphicFramePr>
          <p:nvPr/>
        </p:nvGraphicFramePr>
        <p:xfrm>
          <a:off x="3135313" y="5657850"/>
          <a:ext cx="185738" cy="20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11" imgW="126835" imgH="139518" progId="Equation.DSMT4">
                  <p:embed/>
                </p:oleObj>
              </mc:Choice>
              <mc:Fallback>
                <p:oleObj name="Equation" r:id="rId11" imgW="126835" imgH="139518" progId="Equation.DSMT4">
                  <p:embed/>
                  <p:pic>
                    <p:nvPicPr>
                      <p:cNvPr id="0" name="Picture 2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5657850"/>
                        <a:ext cx="185738" cy="204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02"/>
          <p:cNvGraphicFramePr>
            <a:graphicFrameLocks noChangeAspect="1"/>
          </p:cNvGraphicFramePr>
          <p:nvPr/>
        </p:nvGraphicFramePr>
        <p:xfrm>
          <a:off x="2250063" y="4822950"/>
          <a:ext cx="204788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13" imgW="139579" imgH="164957" progId="Equation.DSMT4">
                  <p:embed/>
                </p:oleObj>
              </mc:Choice>
              <mc:Fallback>
                <p:oleObj name="Equation" r:id="rId13" imgW="139579" imgH="164957" progId="Equation.DSMT4">
                  <p:embed/>
                  <p:pic>
                    <p:nvPicPr>
                      <p:cNvPr id="0" name="Picture 2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0063" y="4822950"/>
                        <a:ext cx="204788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17"/>
          <p:cNvGraphicFramePr>
            <a:graphicFrameLocks noChangeAspect="1"/>
          </p:cNvGraphicFramePr>
          <p:nvPr/>
        </p:nvGraphicFramePr>
        <p:xfrm>
          <a:off x="2836863" y="4964113"/>
          <a:ext cx="22225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15" imgW="203024" imgH="164957" progId="Equation.DSMT4">
                  <p:embed/>
                </p:oleObj>
              </mc:Choice>
              <mc:Fallback>
                <p:oleObj name="Equation" r:id="rId15" imgW="203024" imgH="164957" progId="Equation.DSMT4">
                  <p:embed/>
                  <p:pic>
                    <p:nvPicPr>
                      <p:cNvPr id="0" name="Picture 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863" y="4964113"/>
                        <a:ext cx="22225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5410200" y="4745038"/>
            <a:ext cx="1925638" cy="1779587"/>
            <a:chOff x="5410200" y="4745038"/>
            <a:chExt cx="1925638" cy="1779587"/>
          </a:xfrm>
        </p:grpSpPr>
        <p:sp>
          <p:nvSpPr>
            <p:cNvPr id="2068" name="Line 105"/>
            <p:cNvSpPr>
              <a:spLocks noChangeShapeType="1"/>
            </p:cNvSpPr>
            <p:nvPr/>
          </p:nvSpPr>
          <p:spPr bwMode="auto">
            <a:xfrm>
              <a:off x="6038850" y="5162550"/>
              <a:ext cx="0" cy="1362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Line 106"/>
            <p:cNvSpPr>
              <a:spLocks noChangeShapeType="1"/>
            </p:cNvSpPr>
            <p:nvPr/>
          </p:nvSpPr>
          <p:spPr bwMode="auto">
            <a:xfrm>
              <a:off x="5457825" y="5848350"/>
              <a:ext cx="12668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Oval 107"/>
            <p:cNvSpPr>
              <a:spLocks noChangeArrowheads="1"/>
            </p:cNvSpPr>
            <p:nvPr/>
          </p:nvSpPr>
          <p:spPr bwMode="auto">
            <a:xfrm>
              <a:off x="6584950" y="5365750"/>
              <a:ext cx="53975" cy="5397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Line 108"/>
            <p:cNvSpPr>
              <a:spLocks noChangeShapeType="1"/>
            </p:cNvSpPr>
            <p:nvPr/>
          </p:nvSpPr>
          <p:spPr bwMode="auto">
            <a:xfrm flipH="1" flipV="1">
              <a:off x="6445250" y="5140325"/>
              <a:ext cx="152400" cy="225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2" name="Object 109"/>
            <p:cNvGraphicFramePr>
              <a:graphicFrameLocks noChangeAspect="1"/>
            </p:cNvGraphicFramePr>
            <p:nvPr/>
          </p:nvGraphicFramePr>
          <p:xfrm>
            <a:off x="6635750" y="5232400"/>
            <a:ext cx="538163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Equation" r:id="rId17" imgW="368140" imgH="253890" progId="Equation.DSMT4">
                    <p:embed/>
                  </p:oleObj>
                </mc:Choice>
                <mc:Fallback>
                  <p:oleObj name="Equation" r:id="rId17" imgW="368140" imgH="253890" progId="Equation.DSMT4">
                    <p:embed/>
                    <p:pic>
                      <p:nvPicPr>
                        <p:cNvPr id="0" name="Picture 2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35750" y="5232400"/>
                          <a:ext cx="538163" cy="371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110"/>
            <p:cNvGraphicFramePr>
              <a:graphicFrameLocks noChangeAspect="1"/>
            </p:cNvGraphicFramePr>
            <p:nvPr/>
          </p:nvGraphicFramePr>
          <p:xfrm>
            <a:off x="6408738" y="4745038"/>
            <a:ext cx="927100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Equation" r:id="rId19" imgW="634725" imgH="253890" progId="Equation.DSMT4">
                    <p:embed/>
                  </p:oleObj>
                </mc:Choice>
                <mc:Fallback>
                  <p:oleObj name="Equation" r:id="rId19" imgW="634725" imgH="253890" progId="Equation.DSMT4">
                    <p:embed/>
                    <p:pic>
                      <p:nvPicPr>
                        <p:cNvPr id="0" name="Picture 2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8738" y="4745038"/>
                          <a:ext cx="927100" cy="371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2" name="Oval 111"/>
            <p:cNvSpPr>
              <a:spLocks noChangeArrowheads="1"/>
            </p:cNvSpPr>
            <p:nvPr/>
          </p:nvSpPr>
          <p:spPr bwMode="auto">
            <a:xfrm>
              <a:off x="6403975" y="5095875"/>
              <a:ext cx="53975" cy="5397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4" name="Object 112"/>
            <p:cNvGraphicFramePr>
              <a:graphicFrameLocks noChangeAspect="1"/>
            </p:cNvGraphicFramePr>
            <p:nvPr/>
          </p:nvGraphicFramePr>
          <p:xfrm>
            <a:off x="5451475" y="5289550"/>
            <a:ext cx="222250" cy="204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Equation" r:id="rId21" imgW="152334" imgH="139639" progId="Equation.DSMT4">
                    <p:embed/>
                  </p:oleObj>
                </mc:Choice>
                <mc:Fallback>
                  <p:oleObj name="Equation" r:id="rId21" imgW="152334" imgH="139639" progId="Equation.DSMT4">
                    <p:embed/>
                    <p:pic>
                      <p:nvPicPr>
                        <p:cNvPr id="0" name="Picture 2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1475" y="5289550"/>
                          <a:ext cx="222250" cy="2047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3" name="Oval 113"/>
            <p:cNvSpPr>
              <a:spLocks noChangeArrowheads="1"/>
            </p:cNvSpPr>
            <p:nvPr/>
          </p:nvSpPr>
          <p:spPr bwMode="auto">
            <a:xfrm>
              <a:off x="5410200" y="5219700"/>
              <a:ext cx="301625" cy="30162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5" name="Object 114"/>
            <p:cNvGraphicFramePr>
              <a:graphicFrameLocks noChangeAspect="1"/>
            </p:cNvGraphicFramePr>
            <p:nvPr/>
          </p:nvGraphicFramePr>
          <p:xfrm>
            <a:off x="6815138" y="5749925"/>
            <a:ext cx="185738" cy="204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name="Equation" r:id="rId23" imgW="126835" imgH="139518" progId="Equation.DSMT4">
                    <p:embed/>
                  </p:oleObj>
                </mc:Choice>
                <mc:Fallback>
                  <p:oleObj name="Equation" r:id="rId23" imgW="126835" imgH="139518" progId="Equation.DSMT4">
                    <p:embed/>
                    <p:pic>
                      <p:nvPicPr>
                        <p:cNvPr id="0" name="Picture 2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5138" y="5749925"/>
                          <a:ext cx="185738" cy="2047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6" name="Object 115"/>
            <p:cNvGraphicFramePr>
              <a:graphicFrameLocks noChangeAspect="1"/>
            </p:cNvGraphicFramePr>
            <p:nvPr/>
          </p:nvGraphicFramePr>
          <p:xfrm>
            <a:off x="5959475" y="4924425"/>
            <a:ext cx="168275" cy="204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" name="Equation" r:id="rId25" imgW="114201" imgH="139579" progId="Equation.DSMT4">
                    <p:embed/>
                  </p:oleObj>
                </mc:Choice>
                <mc:Fallback>
                  <p:oleObj name="Equation" r:id="rId25" imgW="114201" imgH="139579" progId="Equation.DSMT4">
                    <p:embed/>
                    <p:pic>
                      <p:nvPicPr>
                        <p:cNvPr id="0" name="Picture 2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9475" y="4924425"/>
                          <a:ext cx="168275" cy="2047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7" name="Object 118"/>
            <p:cNvGraphicFramePr>
              <a:graphicFrameLocks noChangeAspect="1"/>
            </p:cNvGraphicFramePr>
            <p:nvPr/>
          </p:nvGraphicFramePr>
          <p:xfrm>
            <a:off x="6216650" y="5270500"/>
            <a:ext cx="261938" cy="220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" name="Equation" r:id="rId27" imgW="241195" imgH="203112" progId="Equation.DSMT4">
                    <p:embed/>
                  </p:oleObj>
                </mc:Choice>
                <mc:Fallback>
                  <p:oleObj name="Equation" r:id="rId27" imgW="241195" imgH="203112" progId="Equation.DSMT4">
                    <p:embed/>
                    <p:pic>
                      <p:nvPicPr>
                        <p:cNvPr id="0" name="Picture 2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6650" y="5270500"/>
                          <a:ext cx="261938" cy="2206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51" name="Object 122"/>
          <p:cNvGraphicFramePr>
            <a:graphicFrameLocks noChangeAspect="1"/>
          </p:cNvGraphicFramePr>
          <p:nvPr/>
        </p:nvGraphicFramePr>
        <p:xfrm>
          <a:off x="604838" y="2979738"/>
          <a:ext cx="7831137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29" imgW="4343400" imgH="685800" progId="Equation.DSMT4">
                  <p:embed/>
                </p:oleObj>
              </mc:Choice>
              <mc:Fallback>
                <p:oleObj name="Equation" r:id="rId29" imgW="4343400" imgH="685800" progId="Equation.DSMT4">
                  <p:embed/>
                  <p:pic>
                    <p:nvPicPr>
                      <p:cNvPr id="0" name="Picture 2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2979738"/>
                        <a:ext cx="7831137" cy="1235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7" name="AutoShape 126"/>
          <p:cNvSpPr>
            <a:spLocks noChangeArrowheads="1"/>
          </p:cNvSpPr>
          <p:nvPr/>
        </p:nvSpPr>
        <p:spPr bwMode="auto">
          <a:xfrm>
            <a:off x="4048125" y="5619750"/>
            <a:ext cx="828675" cy="3429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2232" name="Object 184"/>
          <p:cNvGraphicFramePr>
            <a:graphicFrameLocks noChangeAspect="1"/>
          </p:cNvGraphicFramePr>
          <p:nvPr/>
        </p:nvGraphicFramePr>
        <p:xfrm>
          <a:off x="3981718" y="4976796"/>
          <a:ext cx="941966" cy="384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31" imgW="622030" imgH="253890" progId="Equation.DSMT4">
                  <p:embed/>
                </p:oleObj>
              </mc:Choice>
              <mc:Fallback>
                <p:oleObj name="Equation" r:id="rId31" imgW="622030" imgH="253890" progId="Equation.DSMT4">
                  <p:embed/>
                  <p:pic>
                    <p:nvPicPr>
                      <p:cNvPr id="0" name="Picture 2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718" y="4976796"/>
                        <a:ext cx="941966" cy="38447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6286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Cauchy – Riemann Conditions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627351"/>
              </p:ext>
            </p:extLst>
          </p:nvPr>
        </p:nvGraphicFramePr>
        <p:xfrm>
          <a:off x="212725" y="1555750"/>
          <a:ext cx="6775450" cy="497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4" imgW="4495680" imgH="3301920" progId="Equation.DSMT4">
                  <p:embed/>
                </p:oleObj>
              </mc:Choice>
              <mc:Fallback>
                <p:oleObj name="Equation" r:id="rId4" imgW="4495680" imgH="330192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1555750"/>
                        <a:ext cx="6775450" cy="4976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6" name="Picture 32" descr="Rieman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70738" y="3355975"/>
            <a:ext cx="1771650" cy="215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33" descr="Cauch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58038" y="923925"/>
            <a:ext cx="1687512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95242" y="2924175"/>
            <a:ext cx="2026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Augustin-Louis Cauchy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31987" y="5514975"/>
            <a:ext cx="1686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Bernhard Riemann</a:t>
            </a:r>
          </a:p>
        </p:txBody>
      </p:sp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3830253" y="934135"/>
          <a:ext cx="2837888" cy="394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8" imgW="1828800" imgH="254000" progId="Equation.DSMT4">
                  <p:embed/>
                </p:oleObj>
              </mc:Choice>
              <mc:Fallback>
                <p:oleObj name="Equation" r:id="rId8" imgW="1828800" imgH="2540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0253" y="934135"/>
                        <a:ext cx="2837888" cy="394151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1381080" y="947153"/>
          <a:ext cx="1394584" cy="323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0" imgW="876300" imgH="203200" progId="Equation.DSMT4">
                  <p:embed/>
                </p:oleObj>
              </mc:Choice>
              <mc:Fallback>
                <p:oleObj name="Equation" r:id="rId10" imgW="876300" imgH="20320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080" y="947153"/>
                        <a:ext cx="1394584" cy="32338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2013" y="895149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pitchFamily="34" charset="0"/>
                <a:cs typeface="Arial" pitchFamily="34" charset="0"/>
              </a:rPr>
              <a:t>Denote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8286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Cauchy – Riemann Conditions (cont.)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323506"/>
              </p:ext>
            </p:extLst>
          </p:nvPr>
        </p:nvGraphicFramePr>
        <p:xfrm>
          <a:off x="805569" y="1069975"/>
          <a:ext cx="4298950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4" imgW="2501900" imgH="660400" progId="Equation.DSMT4">
                  <p:embed/>
                </p:oleObj>
              </mc:Choice>
              <mc:Fallback>
                <p:oleObj name="Equation" r:id="rId4" imgW="2501900" imgH="660400" progId="Equation.DSMT4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569" y="1069975"/>
                        <a:ext cx="4298950" cy="1135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476170"/>
              </p:ext>
            </p:extLst>
          </p:nvPr>
        </p:nvGraphicFramePr>
        <p:xfrm>
          <a:off x="2062726" y="2588186"/>
          <a:ext cx="757833" cy="252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6" imgW="532937" imgH="177646" progId="Equation.DSMT4">
                  <p:embed/>
                </p:oleObj>
              </mc:Choice>
              <mc:Fallback>
                <p:oleObj name="Equation" r:id="rId6" imgW="532937" imgH="177646" progId="Equation.DSMT4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726" y="2588186"/>
                        <a:ext cx="757833" cy="2526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6188"/>
              </p:ext>
            </p:extLst>
          </p:nvPr>
        </p:nvGraphicFramePr>
        <p:xfrm>
          <a:off x="4201760" y="2565223"/>
          <a:ext cx="821796" cy="292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8" imgW="571252" imgH="203112" progId="Equation.DSMT4">
                  <p:embed/>
                </p:oleObj>
              </mc:Choice>
              <mc:Fallback>
                <p:oleObj name="Equation" r:id="rId8" imgW="571252" imgH="203112" progId="Equation.DSMT4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1760" y="2565223"/>
                        <a:ext cx="821796" cy="2921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309636"/>
              </p:ext>
            </p:extLst>
          </p:nvPr>
        </p:nvGraphicFramePr>
        <p:xfrm>
          <a:off x="821708" y="5741506"/>
          <a:ext cx="75819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10" imgW="4889500" imgH="393700" progId="Equation.DSMT4">
                  <p:embed/>
                </p:oleObj>
              </mc:Choice>
              <mc:Fallback>
                <p:oleObj name="Equation" r:id="rId10" imgW="4889500" imgH="393700" progId="Equation.DSMT4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708" y="5741506"/>
                        <a:ext cx="7581900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ight Brace 2"/>
          <p:cNvSpPr/>
          <p:nvPr/>
        </p:nvSpPr>
        <p:spPr>
          <a:xfrm rot="5400000">
            <a:off x="2210577" y="1737390"/>
            <a:ext cx="259620" cy="112718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 rot="5400000">
            <a:off x="4459477" y="1738749"/>
            <a:ext cx="259620" cy="112718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878167"/>
              </p:ext>
            </p:extLst>
          </p:nvPr>
        </p:nvGraphicFramePr>
        <p:xfrm>
          <a:off x="805569" y="3075139"/>
          <a:ext cx="6305550" cy="138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12" imgW="3594100" imgH="787400" progId="Equation.DSMT4">
                  <p:embed/>
                </p:oleObj>
              </mc:Choice>
              <mc:Fallback>
                <p:oleObj name="Equation" r:id="rId12" imgW="3594100" imgH="787400" progId="Equation.DSMT4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569" y="3075139"/>
                        <a:ext cx="6305550" cy="1382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051032"/>
              </p:ext>
            </p:extLst>
          </p:nvPr>
        </p:nvGraphicFramePr>
        <p:xfrm>
          <a:off x="1981889" y="4611538"/>
          <a:ext cx="3167062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14" imgW="1638300" imgH="419100" progId="Equation.DSMT4">
                  <p:embed/>
                </p:oleObj>
              </mc:Choice>
              <mc:Fallback>
                <p:oleObj name="Equation" r:id="rId14" imgW="1638300" imgH="419100" progId="Equation.DSMT4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889" y="4611538"/>
                        <a:ext cx="3167062" cy="800100"/>
                      </a:xfrm>
                      <a:prstGeom prst="rect">
                        <a:avLst/>
                      </a:prstGeom>
                      <a:solidFill>
                        <a:srgbClr val="C5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01498" y="4802808"/>
            <a:ext cx="3350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Cauchy-Riemann equations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409486" y="1133774"/>
            <a:ext cx="1683588" cy="1650701"/>
            <a:chOff x="6409486" y="1133774"/>
            <a:chExt cx="1683588" cy="1650701"/>
          </a:xfrm>
        </p:grpSpPr>
        <p:sp>
          <p:nvSpPr>
            <p:cNvPr id="14" name="Line 90"/>
            <p:cNvSpPr>
              <a:spLocks noChangeShapeType="1"/>
            </p:cNvSpPr>
            <p:nvPr/>
          </p:nvSpPr>
          <p:spPr bwMode="auto">
            <a:xfrm>
              <a:off x="6990511" y="1422400"/>
              <a:ext cx="0" cy="1362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91"/>
            <p:cNvSpPr>
              <a:spLocks noChangeShapeType="1"/>
            </p:cNvSpPr>
            <p:nvPr/>
          </p:nvSpPr>
          <p:spPr bwMode="auto">
            <a:xfrm>
              <a:off x="6409486" y="2108200"/>
              <a:ext cx="12668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92"/>
            <p:cNvSpPr>
              <a:spLocks noChangeArrowheads="1"/>
            </p:cNvSpPr>
            <p:nvPr/>
          </p:nvSpPr>
          <p:spPr bwMode="auto">
            <a:xfrm>
              <a:off x="7427822" y="1551736"/>
              <a:ext cx="53975" cy="5397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94"/>
            <p:cNvSpPr>
              <a:spLocks noChangeShapeType="1"/>
            </p:cNvSpPr>
            <p:nvPr/>
          </p:nvSpPr>
          <p:spPr bwMode="auto">
            <a:xfrm flipV="1">
              <a:off x="7478621" y="1587260"/>
              <a:ext cx="276525" cy="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" name="Object 9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7588701"/>
                </p:ext>
              </p:extLst>
            </p:nvPr>
          </p:nvGraphicFramePr>
          <p:xfrm>
            <a:off x="7220699" y="1520166"/>
            <a:ext cx="185738" cy="185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0" name="Equation" r:id="rId16" imgW="126725" imgH="126725" progId="Equation.DSMT4">
                    <p:embed/>
                  </p:oleObj>
                </mc:Choice>
                <mc:Fallback>
                  <p:oleObj name="Equation" r:id="rId16" imgW="126725" imgH="126725" progId="Equation.DSMT4">
                    <p:embed/>
                    <p:pic>
                      <p:nvPicPr>
                        <p:cNvPr id="2058" name="Object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20699" y="1520166"/>
                          <a:ext cx="185738" cy="185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9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38322909"/>
                </p:ext>
              </p:extLst>
            </p:nvPr>
          </p:nvGraphicFramePr>
          <p:xfrm>
            <a:off x="7498122" y="1678503"/>
            <a:ext cx="567576" cy="194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" name="Equation" r:id="rId18" imgW="520560" imgH="177480" progId="Equation.DSMT4">
                    <p:embed/>
                  </p:oleObj>
                </mc:Choice>
                <mc:Fallback>
                  <p:oleObj name="Equation" r:id="rId18" imgW="520560" imgH="177480" progId="Equation.DSMT4">
                    <p:embed/>
                    <p:pic>
                      <p:nvPicPr>
                        <p:cNvPr id="2059" name="Object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98122" y="1678503"/>
                          <a:ext cx="567576" cy="19432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Oval 98"/>
            <p:cNvSpPr>
              <a:spLocks noChangeArrowheads="1"/>
            </p:cNvSpPr>
            <p:nvPr/>
          </p:nvSpPr>
          <p:spPr bwMode="auto">
            <a:xfrm>
              <a:off x="7782161" y="1559344"/>
              <a:ext cx="53975" cy="5397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127"/>
            <p:cNvGrpSpPr>
              <a:grpSpLocks/>
            </p:cNvGrpSpPr>
            <p:nvPr/>
          </p:nvGrpSpPr>
          <p:grpSpPr bwMode="auto">
            <a:xfrm>
              <a:off x="6437822" y="1483144"/>
              <a:ext cx="301625" cy="301625"/>
              <a:chOff x="1164" y="2918"/>
              <a:chExt cx="190" cy="190"/>
            </a:xfrm>
          </p:grpSpPr>
          <p:graphicFrame>
            <p:nvGraphicFramePr>
              <p:cNvPr id="22" name="Object 99"/>
              <p:cNvGraphicFramePr>
                <a:graphicFrameLocks noChangeAspect="1"/>
              </p:cNvGraphicFramePr>
              <p:nvPr/>
            </p:nvGraphicFramePr>
            <p:xfrm>
              <a:off x="1209" y="2952"/>
              <a:ext cx="117" cy="1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42" name="Equation" r:id="rId20" imgW="126725" imgH="126725" progId="Equation.DSMT4">
                      <p:embed/>
                    </p:oleObj>
                  </mc:Choice>
                  <mc:Fallback>
                    <p:oleObj name="Equation" r:id="rId20" imgW="126725" imgH="126725" progId="Equation.DSMT4">
                      <p:embed/>
                      <p:pic>
                        <p:nvPicPr>
                          <p:cNvPr id="2063" name="Object 9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09" y="2952"/>
                            <a:ext cx="117" cy="11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" name="Oval 100"/>
              <p:cNvSpPr>
                <a:spLocks noChangeArrowheads="1"/>
              </p:cNvSpPr>
              <p:nvPr/>
            </p:nvSpPr>
            <p:spPr bwMode="auto">
              <a:xfrm>
                <a:off x="1164" y="2918"/>
                <a:ext cx="190" cy="19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4" name="Object 1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8609478"/>
                </p:ext>
              </p:extLst>
            </p:nvPr>
          </p:nvGraphicFramePr>
          <p:xfrm>
            <a:off x="7776324" y="2000250"/>
            <a:ext cx="185738" cy="204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3" name="Equation" r:id="rId21" imgW="126835" imgH="139518" progId="Equation.DSMT4">
                    <p:embed/>
                  </p:oleObj>
                </mc:Choice>
                <mc:Fallback>
                  <p:oleObj name="Equation" r:id="rId21" imgW="126835" imgH="139518" progId="Equation.DSMT4">
                    <p:embed/>
                    <p:pic>
                      <p:nvPicPr>
                        <p:cNvPr id="2060" name="Object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76324" y="2000250"/>
                          <a:ext cx="185738" cy="2047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10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5089493"/>
                </p:ext>
              </p:extLst>
            </p:nvPr>
          </p:nvGraphicFramePr>
          <p:xfrm>
            <a:off x="6891074" y="1165350"/>
            <a:ext cx="204788" cy="242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4" name="Equation" r:id="rId23" imgW="139579" imgH="164957" progId="Equation.DSMT4">
                    <p:embed/>
                  </p:oleObj>
                </mc:Choice>
                <mc:Fallback>
                  <p:oleObj name="Equation" r:id="rId23" imgW="139579" imgH="164957" progId="Equation.DSMT4">
                    <p:embed/>
                    <p:pic>
                      <p:nvPicPr>
                        <p:cNvPr id="2061" name="Object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91074" y="1165350"/>
                          <a:ext cx="204788" cy="2428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354643"/>
                </p:ext>
              </p:extLst>
            </p:nvPr>
          </p:nvGraphicFramePr>
          <p:xfrm>
            <a:off x="7521574" y="1291775"/>
            <a:ext cx="5715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5" name="Equation" r:id="rId25" imgW="571320" imgH="203040" progId="Equation.DSMT4">
                    <p:embed/>
                  </p:oleObj>
                </mc:Choice>
                <mc:Fallback>
                  <p:oleObj name="Equation" r:id="rId25" imgW="57132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7521574" y="1291775"/>
                          <a:ext cx="571500" cy="203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Line 94"/>
            <p:cNvSpPr>
              <a:spLocks noChangeShapeType="1"/>
            </p:cNvSpPr>
            <p:nvPr/>
          </p:nvSpPr>
          <p:spPr bwMode="auto">
            <a:xfrm rot="16200000" flipV="1">
              <a:off x="7311844" y="1385976"/>
              <a:ext cx="276525" cy="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Oval 98"/>
            <p:cNvSpPr>
              <a:spLocks noChangeArrowheads="1"/>
            </p:cNvSpPr>
            <p:nvPr/>
          </p:nvSpPr>
          <p:spPr bwMode="auto">
            <a:xfrm>
              <a:off x="7434229" y="1133774"/>
              <a:ext cx="53975" cy="5397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298172"/>
              </p:ext>
            </p:extLst>
          </p:nvPr>
        </p:nvGraphicFramePr>
        <p:xfrm>
          <a:off x="263380" y="977900"/>
          <a:ext cx="8515350" cy="553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4" imgW="5740200" imgH="3733560" progId="Equation.DSMT4">
                  <p:embed/>
                </p:oleObj>
              </mc:Choice>
              <mc:Fallback>
                <p:oleObj name="Equation" r:id="rId4" imgW="5740200" imgH="373356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80" y="977900"/>
                        <a:ext cx="8515350" cy="553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5572526" y="3823703"/>
          <a:ext cx="3268663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6" imgW="2286000" imgH="1091880" progId="Equation.DSMT4">
                  <p:embed/>
                </p:oleObj>
              </mc:Choice>
              <mc:Fallback>
                <p:oleObj name="Equation" r:id="rId6" imgW="2286000" imgH="109188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526" y="3823703"/>
                        <a:ext cx="3268663" cy="15621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8286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Cauchy – Riemann Conditions (cont.)</a:t>
            </a:r>
          </a:p>
        </p:txBody>
      </p:sp>
      <p:graphicFrame>
        <p:nvGraphicFramePr>
          <p:cNvPr id="5169" name="Object 49"/>
          <p:cNvGraphicFramePr>
            <a:graphicFrameLocks noChangeAspect="1"/>
          </p:cNvGraphicFramePr>
          <p:nvPr/>
        </p:nvGraphicFramePr>
        <p:xfrm>
          <a:off x="6464194" y="1632857"/>
          <a:ext cx="2416426" cy="1896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8" imgW="4334746" imgH="3401975" progId="Equation.DSMT4">
                  <p:embed/>
                </p:oleObj>
              </mc:Choice>
              <mc:Fallback>
                <p:oleObj name="Equation" r:id="rId8" imgW="4334746" imgH="3401975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4194" y="1632857"/>
                        <a:ext cx="2416426" cy="1896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35966" y="3007320"/>
            <a:ext cx="1837362" cy="30777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Arbitrary direction </a:t>
            </a:r>
            <a:r>
              <a:rPr lang="en-US" sz="1400" dirty="0">
                <a:latin typeface="Arial" pitchFamily="34" charset="0"/>
                <a:cs typeface="Arial" pitchFamily="34" charset="0"/>
                <a:sym typeface="Symbol"/>
              </a:rPr>
              <a:t></a:t>
            </a:r>
            <a:r>
              <a:rPr lang="en-US" sz="1400" i="1" dirty="0">
                <a:latin typeface="+mn-lt"/>
                <a:cs typeface="Arial" pitchFamily="34" charset="0"/>
                <a:sym typeface="Symbol"/>
              </a:rPr>
              <a:t>z</a:t>
            </a:r>
            <a:endParaRPr lang="en-US" sz="1400" i="1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211138" y="1882775"/>
          <a:ext cx="8302625" cy="422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4" imgW="5537200" imgH="2819400" progId="Equation.DSMT4">
                  <p:embed/>
                </p:oleObj>
              </mc:Choice>
              <mc:Fallback>
                <p:oleObj name="Equation" r:id="rId4" imgW="5537200" imgH="28194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8" y="1882775"/>
                        <a:ext cx="8302625" cy="422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8286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Cauchy – Riemann Conditions (cont.)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8836" y="997527"/>
            <a:ext cx="7358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Hence, we have the following equivalent statements: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973903"/>
              </p:ext>
            </p:extLst>
          </p:nvPr>
        </p:nvGraphicFramePr>
        <p:xfrm>
          <a:off x="133350" y="992188"/>
          <a:ext cx="8848725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4" imgW="5384800" imgH="431800" progId="Equation.DSMT4">
                  <p:embed/>
                </p:oleObj>
              </mc:Choice>
              <mc:Fallback>
                <p:oleObj name="Equation" r:id="rId4" imgW="5384800" imgH="431800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" y="992188"/>
                        <a:ext cx="8848725" cy="709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16"/>
          <p:cNvSpPr txBox="1">
            <a:spLocks noChangeArrowheads="1"/>
          </p:cNvSpPr>
          <p:nvPr/>
        </p:nvSpPr>
        <p:spPr bwMode="auto">
          <a:xfrm>
            <a:off x="3543300" y="3181350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7171" name="Object 17"/>
          <p:cNvGraphicFramePr>
            <a:graphicFrameLocks noChangeAspect="1"/>
          </p:cNvGraphicFramePr>
          <p:nvPr/>
        </p:nvGraphicFramePr>
        <p:xfrm>
          <a:off x="3300207" y="2324018"/>
          <a:ext cx="5345112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6" imgW="3289300" imgH="482600" progId="Equation.DSMT4">
                  <p:embed/>
                </p:oleObj>
              </mc:Choice>
              <mc:Fallback>
                <p:oleObj name="Equation" r:id="rId6" imgW="3289300" imgH="482600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207" y="2324018"/>
                        <a:ext cx="5345112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8286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Cauchy – Riemann Conditions (cont.)</a:t>
            </a:r>
          </a:p>
        </p:txBody>
      </p:sp>
      <p:graphicFrame>
        <p:nvGraphicFramePr>
          <p:cNvPr id="7173" name="Object 3"/>
          <p:cNvGraphicFramePr>
            <a:graphicFrameLocks noChangeAspect="1"/>
          </p:cNvGraphicFramePr>
          <p:nvPr/>
        </p:nvGraphicFramePr>
        <p:xfrm>
          <a:off x="1095375" y="4638675"/>
          <a:ext cx="7283450" cy="183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8" imgW="4432300" imgH="1117600" progId="Equation.DSMT4">
                  <p:embed/>
                </p:oleObj>
              </mc:Choice>
              <mc:Fallback>
                <p:oleObj name="Equation" r:id="rId8" imgW="4432300" imgH="1117600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75" y="4638675"/>
                        <a:ext cx="7283450" cy="183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1102096" y="2244725"/>
            <a:ext cx="1790329" cy="1801049"/>
            <a:chOff x="1102096" y="2244725"/>
            <a:chExt cx="1790329" cy="1801049"/>
          </a:xfrm>
        </p:grpSpPr>
        <p:sp>
          <p:nvSpPr>
            <p:cNvPr id="7178" name="Line 5"/>
            <p:cNvSpPr>
              <a:spLocks noChangeShapeType="1"/>
            </p:cNvSpPr>
            <p:nvPr/>
          </p:nvSpPr>
          <p:spPr bwMode="auto">
            <a:xfrm>
              <a:off x="1616446" y="2655124"/>
              <a:ext cx="0" cy="1390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6"/>
            <p:cNvSpPr>
              <a:spLocks noChangeShapeType="1"/>
            </p:cNvSpPr>
            <p:nvPr/>
          </p:nvSpPr>
          <p:spPr bwMode="auto">
            <a:xfrm>
              <a:off x="1102096" y="3428237"/>
              <a:ext cx="14414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Freeform 11"/>
            <p:cNvSpPr>
              <a:spLocks/>
            </p:cNvSpPr>
            <p:nvPr/>
          </p:nvSpPr>
          <p:spPr bwMode="auto">
            <a:xfrm>
              <a:off x="1957759" y="2551937"/>
              <a:ext cx="766763" cy="798513"/>
            </a:xfrm>
            <a:custGeom>
              <a:avLst/>
              <a:gdLst>
                <a:gd name="T0" fmla="*/ 3 w 715"/>
                <a:gd name="T1" fmla="*/ 48 h 744"/>
                <a:gd name="T2" fmla="*/ 9 w 715"/>
                <a:gd name="T3" fmla="*/ 84 h 744"/>
                <a:gd name="T4" fmla="*/ 51 w 715"/>
                <a:gd name="T5" fmla="*/ 104 h 744"/>
                <a:gd name="T6" fmla="*/ 78 w 715"/>
                <a:gd name="T7" fmla="*/ 77 h 744"/>
                <a:gd name="T8" fmla="*/ 78 w 715"/>
                <a:gd name="T9" fmla="*/ 43 h 744"/>
                <a:gd name="T10" fmla="*/ 98 w 715"/>
                <a:gd name="T11" fmla="*/ 22 h 744"/>
                <a:gd name="T12" fmla="*/ 64 w 715"/>
                <a:gd name="T13" fmla="*/ 2 h 744"/>
                <a:gd name="T14" fmla="*/ 31 w 715"/>
                <a:gd name="T15" fmla="*/ 9 h 744"/>
                <a:gd name="T16" fmla="*/ 28 w 715"/>
                <a:gd name="T17" fmla="*/ 34 h 744"/>
                <a:gd name="T18" fmla="*/ 3 w 715"/>
                <a:gd name="T19" fmla="*/ 48 h 7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15"/>
                <a:gd name="T31" fmla="*/ 0 h 744"/>
                <a:gd name="T32" fmla="*/ 715 w 715"/>
                <a:gd name="T33" fmla="*/ 744 h 7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15" h="744">
                  <a:moveTo>
                    <a:pt x="22" y="342"/>
                  </a:moveTo>
                  <a:cubicBezTo>
                    <a:pt x="0" y="400"/>
                    <a:pt x="10" y="528"/>
                    <a:pt x="67" y="594"/>
                  </a:cubicBezTo>
                  <a:cubicBezTo>
                    <a:pt x="124" y="660"/>
                    <a:pt x="282" y="744"/>
                    <a:pt x="363" y="736"/>
                  </a:cubicBezTo>
                  <a:cubicBezTo>
                    <a:pt x="444" y="728"/>
                    <a:pt x="523" y="616"/>
                    <a:pt x="555" y="544"/>
                  </a:cubicBezTo>
                  <a:cubicBezTo>
                    <a:pt x="587" y="472"/>
                    <a:pt x="531" y="368"/>
                    <a:pt x="555" y="304"/>
                  </a:cubicBezTo>
                  <a:cubicBezTo>
                    <a:pt x="579" y="240"/>
                    <a:pt x="715" y="208"/>
                    <a:pt x="699" y="160"/>
                  </a:cubicBezTo>
                  <a:cubicBezTo>
                    <a:pt x="683" y="112"/>
                    <a:pt x="539" y="32"/>
                    <a:pt x="459" y="16"/>
                  </a:cubicBezTo>
                  <a:cubicBezTo>
                    <a:pt x="379" y="0"/>
                    <a:pt x="263" y="26"/>
                    <a:pt x="219" y="64"/>
                  </a:cubicBezTo>
                  <a:cubicBezTo>
                    <a:pt x="175" y="102"/>
                    <a:pt x="229" y="200"/>
                    <a:pt x="196" y="246"/>
                  </a:cubicBezTo>
                  <a:cubicBezTo>
                    <a:pt x="163" y="292"/>
                    <a:pt x="44" y="284"/>
                    <a:pt x="22" y="342"/>
                  </a:cubicBezTo>
                  <a:close/>
                </a:path>
              </a:pathLst>
            </a:custGeom>
            <a:solidFill>
              <a:schemeClr val="folHlink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Text Box 12"/>
            <p:cNvSpPr txBox="1">
              <a:spLocks noChangeArrowheads="1"/>
            </p:cNvSpPr>
            <p:nvPr/>
          </p:nvSpPr>
          <p:spPr bwMode="auto">
            <a:xfrm>
              <a:off x="2253034" y="2550349"/>
              <a:ext cx="3032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/>
                <a:t>D</a:t>
              </a:r>
              <a:endParaRPr lang="en-US" sz="1600" baseline="-25000"/>
            </a:p>
          </p:txBody>
        </p:sp>
        <p:sp>
          <p:nvSpPr>
            <p:cNvPr id="7184" name="Freeform 14"/>
            <p:cNvSpPr>
              <a:spLocks/>
            </p:cNvSpPr>
            <p:nvPr/>
          </p:nvSpPr>
          <p:spPr bwMode="auto">
            <a:xfrm flipV="1">
              <a:off x="2081584" y="2847212"/>
              <a:ext cx="395288" cy="411163"/>
            </a:xfrm>
            <a:custGeom>
              <a:avLst/>
              <a:gdLst>
                <a:gd name="T0" fmla="*/ 0 w 715"/>
                <a:gd name="T1" fmla="*/ 2 h 744"/>
                <a:gd name="T2" fmla="*/ 0 w 715"/>
                <a:gd name="T3" fmla="*/ 3 h 744"/>
                <a:gd name="T4" fmla="*/ 2 w 715"/>
                <a:gd name="T5" fmla="*/ 4 h 744"/>
                <a:gd name="T6" fmla="*/ 3 w 715"/>
                <a:gd name="T7" fmla="*/ 3 h 744"/>
                <a:gd name="T8" fmla="*/ 3 w 715"/>
                <a:gd name="T9" fmla="*/ 2 h 744"/>
                <a:gd name="T10" fmla="*/ 3 w 715"/>
                <a:gd name="T11" fmla="*/ 1 h 744"/>
                <a:gd name="T12" fmla="*/ 2 w 715"/>
                <a:gd name="T13" fmla="*/ 0 h 744"/>
                <a:gd name="T14" fmla="*/ 1 w 715"/>
                <a:gd name="T15" fmla="*/ 0 h 744"/>
                <a:gd name="T16" fmla="*/ 1 w 715"/>
                <a:gd name="T17" fmla="*/ 1 h 744"/>
                <a:gd name="T18" fmla="*/ 0 w 715"/>
                <a:gd name="T19" fmla="*/ 2 h 7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15"/>
                <a:gd name="T31" fmla="*/ 0 h 744"/>
                <a:gd name="T32" fmla="*/ 715 w 715"/>
                <a:gd name="T33" fmla="*/ 744 h 7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15" h="744">
                  <a:moveTo>
                    <a:pt x="22" y="342"/>
                  </a:moveTo>
                  <a:cubicBezTo>
                    <a:pt x="0" y="400"/>
                    <a:pt x="10" y="528"/>
                    <a:pt x="67" y="594"/>
                  </a:cubicBezTo>
                  <a:cubicBezTo>
                    <a:pt x="124" y="660"/>
                    <a:pt x="282" y="744"/>
                    <a:pt x="363" y="736"/>
                  </a:cubicBezTo>
                  <a:cubicBezTo>
                    <a:pt x="444" y="728"/>
                    <a:pt x="523" y="616"/>
                    <a:pt x="555" y="544"/>
                  </a:cubicBezTo>
                  <a:cubicBezTo>
                    <a:pt x="587" y="472"/>
                    <a:pt x="531" y="368"/>
                    <a:pt x="555" y="304"/>
                  </a:cubicBezTo>
                  <a:cubicBezTo>
                    <a:pt x="579" y="240"/>
                    <a:pt x="715" y="208"/>
                    <a:pt x="699" y="160"/>
                  </a:cubicBezTo>
                  <a:cubicBezTo>
                    <a:pt x="683" y="112"/>
                    <a:pt x="539" y="32"/>
                    <a:pt x="459" y="16"/>
                  </a:cubicBezTo>
                  <a:cubicBezTo>
                    <a:pt x="379" y="0"/>
                    <a:pt x="263" y="26"/>
                    <a:pt x="219" y="64"/>
                  </a:cubicBezTo>
                  <a:cubicBezTo>
                    <a:pt x="175" y="102"/>
                    <a:pt x="229" y="200"/>
                    <a:pt x="196" y="246"/>
                  </a:cubicBezTo>
                  <a:cubicBezTo>
                    <a:pt x="163" y="292"/>
                    <a:pt x="44" y="284"/>
                    <a:pt x="22" y="342"/>
                  </a:cubicBez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74" name="Object 20"/>
            <p:cNvGraphicFramePr>
              <a:graphicFrameLocks noChangeAspect="1"/>
            </p:cNvGraphicFramePr>
            <p:nvPr/>
          </p:nvGraphicFramePr>
          <p:xfrm>
            <a:off x="2659063" y="3305175"/>
            <a:ext cx="233362" cy="25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2"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0" name="Picture 1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9063" y="3305175"/>
                          <a:ext cx="233362" cy="2555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20"/>
            <p:cNvGraphicFramePr>
              <a:graphicFrameLocks noChangeAspect="1"/>
            </p:cNvGraphicFramePr>
            <p:nvPr/>
          </p:nvGraphicFramePr>
          <p:xfrm>
            <a:off x="1495425" y="2244725"/>
            <a:ext cx="257175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3" name="Equation" r:id="rId12" imgW="139579" imgH="164957" progId="Equation.DSMT4">
                    <p:embed/>
                  </p:oleObj>
                </mc:Choice>
                <mc:Fallback>
                  <p:oleObj name="Equation" r:id="rId12" imgW="139579" imgH="164957" progId="Equation.DSMT4">
                    <p:embed/>
                    <p:pic>
                      <p:nvPicPr>
                        <p:cNvPr id="0" name="Picture 1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5425" y="2244725"/>
                          <a:ext cx="257175" cy="301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7143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Applying the Cauchy – Riemann Conditions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533775" y="1362075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669925" y="912813"/>
          <a:ext cx="7562850" cy="569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4" imgW="5105400" imgH="3835400" progId="Equation.DSMT4">
                  <p:embed/>
                </p:oleObj>
              </mc:Choice>
              <mc:Fallback>
                <p:oleObj name="Equation" r:id="rId4" imgW="5105400" imgH="38354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912813"/>
                        <a:ext cx="7562850" cy="569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Freeform 29"/>
          <p:cNvSpPr>
            <a:spLocks/>
          </p:cNvSpPr>
          <p:nvPr/>
        </p:nvSpPr>
        <p:spPr bwMode="auto">
          <a:xfrm>
            <a:off x="2536825" y="1884363"/>
            <a:ext cx="228600" cy="295275"/>
          </a:xfrm>
          <a:custGeom>
            <a:avLst/>
            <a:gdLst>
              <a:gd name="T0" fmla="*/ 0 w 408"/>
              <a:gd name="T1" fmla="*/ 2147483647 h 528"/>
              <a:gd name="T2" fmla="*/ 2147483647 w 408"/>
              <a:gd name="T3" fmla="*/ 2147483647 h 528"/>
              <a:gd name="T4" fmla="*/ 2147483647 w 408"/>
              <a:gd name="T5" fmla="*/ 2147483647 h 528"/>
              <a:gd name="T6" fmla="*/ 2147483647 w 408"/>
              <a:gd name="T7" fmla="*/ 0 h 528"/>
              <a:gd name="T8" fmla="*/ 2147483647 w 408"/>
              <a:gd name="T9" fmla="*/ 2147483647 h 528"/>
              <a:gd name="T10" fmla="*/ 2147483647 w 408"/>
              <a:gd name="T11" fmla="*/ 2147483647 h 528"/>
              <a:gd name="T12" fmla="*/ 0 w 408"/>
              <a:gd name="T13" fmla="*/ 2147483647 h 5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528"/>
              <a:gd name="T23" fmla="*/ 408 w 408"/>
              <a:gd name="T24" fmla="*/ 528 h 5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528">
                <a:moveTo>
                  <a:pt x="0" y="342"/>
                </a:moveTo>
                <a:lnTo>
                  <a:pt x="60" y="528"/>
                </a:lnTo>
                <a:lnTo>
                  <a:pt x="408" y="126"/>
                </a:lnTo>
                <a:lnTo>
                  <a:pt x="348" y="0"/>
                </a:lnTo>
                <a:lnTo>
                  <a:pt x="84" y="408"/>
                </a:lnTo>
                <a:lnTo>
                  <a:pt x="60" y="276"/>
                </a:lnTo>
                <a:lnTo>
                  <a:pt x="0" y="342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2917825" y="5067300"/>
          <a:ext cx="4064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6" imgW="203112" imgH="228501" progId="Equation.DSMT4">
                  <p:embed/>
                </p:oleObj>
              </mc:Choice>
              <mc:Fallback>
                <p:oleObj name="Equation" r:id="rId6" imgW="203112" imgH="228501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825" y="5067300"/>
                        <a:ext cx="4064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Freeform 29"/>
          <p:cNvSpPr>
            <a:spLocks/>
          </p:cNvSpPr>
          <p:nvPr/>
        </p:nvSpPr>
        <p:spPr bwMode="auto">
          <a:xfrm>
            <a:off x="2517775" y="2551113"/>
            <a:ext cx="228600" cy="295275"/>
          </a:xfrm>
          <a:custGeom>
            <a:avLst/>
            <a:gdLst>
              <a:gd name="T0" fmla="*/ 0 w 408"/>
              <a:gd name="T1" fmla="*/ 2147483647 h 528"/>
              <a:gd name="T2" fmla="*/ 2147483647 w 408"/>
              <a:gd name="T3" fmla="*/ 2147483647 h 528"/>
              <a:gd name="T4" fmla="*/ 2147483647 w 408"/>
              <a:gd name="T5" fmla="*/ 2147483647 h 528"/>
              <a:gd name="T6" fmla="*/ 2147483647 w 408"/>
              <a:gd name="T7" fmla="*/ 0 h 528"/>
              <a:gd name="T8" fmla="*/ 2147483647 w 408"/>
              <a:gd name="T9" fmla="*/ 2147483647 h 528"/>
              <a:gd name="T10" fmla="*/ 2147483647 w 408"/>
              <a:gd name="T11" fmla="*/ 2147483647 h 528"/>
              <a:gd name="T12" fmla="*/ 0 w 408"/>
              <a:gd name="T13" fmla="*/ 2147483647 h 5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528"/>
              <a:gd name="T23" fmla="*/ 408 w 408"/>
              <a:gd name="T24" fmla="*/ 528 h 5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528">
                <a:moveTo>
                  <a:pt x="0" y="342"/>
                </a:moveTo>
                <a:lnTo>
                  <a:pt x="60" y="528"/>
                </a:lnTo>
                <a:lnTo>
                  <a:pt x="408" y="126"/>
                </a:lnTo>
                <a:lnTo>
                  <a:pt x="348" y="0"/>
                </a:lnTo>
                <a:lnTo>
                  <a:pt x="84" y="408"/>
                </a:lnTo>
                <a:lnTo>
                  <a:pt x="60" y="276"/>
                </a:lnTo>
                <a:lnTo>
                  <a:pt x="0" y="342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Freeform 29"/>
          <p:cNvSpPr>
            <a:spLocks/>
          </p:cNvSpPr>
          <p:nvPr/>
        </p:nvSpPr>
        <p:spPr bwMode="auto">
          <a:xfrm>
            <a:off x="2879725" y="5741988"/>
            <a:ext cx="228600" cy="295275"/>
          </a:xfrm>
          <a:custGeom>
            <a:avLst/>
            <a:gdLst>
              <a:gd name="T0" fmla="*/ 0 w 408"/>
              <a:gd name="T1" fmla="*/ 2147483647 h 528"/>
              <a:gd name="T2" fmla="*/ 2147483647 w 408"/>
              <a:gd name="T3" fmla="*/ 2147483647 h 528"/>
              <a:gd name="T4" fmla="*/ 2147483647 w 408"/>
              <a:gd name="T5" fmla="*/ 2147483647 h 528"/>
              <a:gd name="T6" fmla="*/ 2147483647 w 408"/>
              <a:gd name="T7" fmla="*/ 0 h 528"/>
              <a:gd name="T8" fmla="*/ 2147483647 w 408"/>
              <a:gd name="T9" fmla="*/ 2147483647 h 528"/>
              <a:gd name="T10" fmla="*/ 2147483647 w 408"/>
              <a:gd name="T11" fmla="*/ 2147483647 h 528"/>
              <a:gd name="T12" fmla="*/ 0 w 408"/>
              <a:gd name="T13" fmla="*/ 2147483647 h 5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528"/>
              <a:gd name="T23" fmla="*/ 408 w 408"/>
              <a:gd name="T24" fmla="*/ 528 h 5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528">
                <a:moveTo>
                  <a:pt x="0" y="342"/>
                </a:moveTo>
                <a:lnTo>
                  <a:pt x="60" y="528"/>
                </a:lnTo>
                <a:lnTo>
                  <a:pt x="408" y="126"/>
                </a:lnTo>
                <a:lnTo>
                  <a:pt x="348" y="0"/>
                </a:lnTo>
                <a:lnTo>
                  <a:pt x="84" y="408"/>
                </a:lnTo>
                <a:lnTo>
                  <a:pt x="60" y="276"/>
                </a:lnTo>
                <a:lnTo>
                  <a:pt x="0" y="342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9E89A-3834-42EF-8728-A4579870415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2706</TotalTime>
  <Words>673</Words>
  <Application>Microsoft Office PowerPoint</Application>
  <PresentationFormat>On-screen Show (4:3)</PresentationFormat>
  <Paragraphs>133</Paragraphs>
  <Slides>27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Symbol</vt:lpstr>
      <vt:lpstr>Times New Roman</vt:lpstr>
      <vt:lpstr>Default Design</vt:lpstr>
      <vt:lpstr>Equation</vt:lpstr>
      <vt:lpstr>MathType 7.0 Equation</vt:lpstr>
      <vt:lpstr>PowerPoint Presentation</vt:lpstr>
      <vt:lpstr>Functions of a Complex Variable</vt:lpstr>
      <vt:lpstr>Differentiation of Functions of a Complex Variable</vt:lpstr>
      <vt:lpstr>The Cauchy – Riemann Conditions</vt:lpstr>
      <vt:lpstr>The Cauchy – Riemann Conditions (cont.)</vt:lpstr>
      <vt:lpstr>The Cauchy – Riemann Conditions (cont.)</vt:lpstr>
      <vt:lpstr>The Cauchy – Riemann Conditions (cont.)</vt:lpstr>
      <vt:lpstr>The Cauchy – Riemann Conditions (cont.)</vt:lpstr>
      <vt:lpstr>Applying the Cauchy – Riemann Conditions</vt:lpstr>
      <vt:lpstr>Applying the Cauchy – Riemann Conditions (cont.)</vt:lpstr>
      <vt:lpstr>Applying the Cauchy – Riemann Conditions (cont.)</vt:lpstr>
      <vt:lpstr>Differentiation Rules (cont.)</vt:lpstr>
      <vt:lpstr>Differentiation Rules</vt:lpstr>
      <vt:lpstr>Differentiation Rules</vt:lpstr>
      <vt:lpstr>A Theorem Related to z*</vt:lpstr>
      <vt:lpstr>A Theorem Related to z* (cont.)</vt:lpstr>
      <vt:lpstr>Proof of z* Theorem</vt:lpstr>
      <vt:lpstr>A Theorem Related to z* (cont.)</vt:lpstr>
      <vt:lpstr>Entire Functions</vt:lpstr>
      <vt:lpstr>Combinations of Analytic Functions</vt:lpstr>
      <vt:lpstr>PowerPoint Presentation</vt:lpstr>
      <vt:lpstr>PowerPoint Presentation</vt:lpstr>
      <vt:lpstr>Derivatives of Analytic Function</vt:lpstr>
      <vt:lpstr>Real and Imaginary Parts of Analytic Functions Are Harmonic Functions</vt:lpstr>
      <vt:lpstr>Real and Imaginary Parts of Analytic Functions Are Harmonic Functions (cont.)</vt:lpstr>
      <vt:lpstr>Real and Imaginary Parts of Analytic Functions Are Harmonic Functions (cont.)</vt:lpstr>
      <vt:lpstr>Real and Imaginary Parts of Analytic Functions Are Harmonic Functions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David Jackson</dc:creator>
  <cp:lastModifiedBy>Jackson, David R</cp:lastModifiedBy>
  <cp:revision>212</cp:revision>
  <dcterms:created xsi:type="dcterms:W3CDTF">1601-01-01T00:00:00Z</dcterms:created>
  <dcterms:modified xsi:type="dcterms:W3CDTF">2023-08-24T01:00:01Z</dcterms:modified>
</cp:coreProperties>
</file>