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3"/>
  </p:notesMasterIdLst>
  <p:sldIdLst>
    <p:sldId id="25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9" r:id="rId16"/>
    <p:sldId id="316" r:id="rId17"/>
    <p:sldId id="317" r:id="rId18"/>
    <p:sldId id="318" r:id="rId19"/>
    <p:sldId id="343" r:id="rId20"/>
    <p:sldId id="344" r:id="rId21"/>
    <p:sldId id="345" r:id="rId22"/>
    <p:sldId id="315" r:id="rId23"/>
    <p:sldId id="323" r:id="rId24"/>
    <p:sldId id="324" r:id="rId25"/>
    <p:sldId id="327" r:id="rId26"/>
    <p:sldId id="262" r:id="rId27"/>
    <p:sldId id="337" r:id="rId28"/>
    <p:sldId id="346" r:id="rId29"/>
    <p:sldId id="349" r:id="rId30"/>
    <p:sldId id="350" r:id="rId31"/>
    <p:sldId id="338" r:id="rId32"/>
    <p:sldId id="339" r:id="rId33"/>
    <p:sldId id="340" r:id="rId34"/>
    <p:sldId id="263" r:id="rId35"/>
    <p:sldId id="341" r:id="rId36"/>
    <p:sldId id="331" r:id="rId37"/>
    <p:sldId id="302" r:id="rId38"/>
    <p:sldId id="330" r:id="rId39"/>
    <p:sldId id="285" r:id="rId40"/>
    <p:sldId id="332" r:id="rId41"/>
    <p:sldId id="328" r:id="rId42"/>
    <p:sldId id="347" r:id="rId43"/>
    <p:sldId id="275" r:id="rId44"/>
    <p:sldId id="299" r:id="rId45"/>
    <p:sldId id="325" r:id="rId46"/>
    <p:sldId id="326" r:id="rId47"/>
    <p:sldId id="348" r:id="rId48"/>
    <p:sldId id="336" r:id="rId49"/>
    <p:sldId id="329" r:id="rId50"/>
    <p:sldId id="335" r:id="rId51"/>
    <p:sldId id="333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0000FF"/>
    <a:srgbClr val="CC00FF"/>
    <a:srgbClr val="66FFFF"/>
    <a:srgbClr val="FFFF99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7.wmf"/><Relationship Id="rId7" Type="http://schemas.openxmlformats.org/officeDocument/2006/relationships/image" Target="../media/image92.wmf"/><Relationship Id="rId2" Type="http://schemas.openxmlformats.org/officeDocument/2006/relationships/image" Target="../media/image86.wmf"/><Relationship Id="rId1" Type="http://schemas.openxmlformats.org/officeDocument/2006/relationships/image" Target="../media/image89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8.wmf"/><Relationship Id="rId9" Type="http://schemas.openxmlformats.org/officeDocument/2006/relationships/image" Target="../media/image9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image" Target="../media/image152.wmf"/><Relationship Id="rId3" Type="http://schemas.openxmlformats.org/officeDocument/2006/relationships/image" Target="../media/image142.wmf"/><Relationship Id="rId7" Type="http://schemas.openxmlformats.org/officeDocument/2006/relationships/image" Target="../media/image146.wmf"/><Relationship Id="rId12" Type="http://schemas.openxmlformats.org/officeDocument/2006/relationships/image" Target="../media/image151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11" Type="http://schemas.openxmlformats.org/officeDocument/2006/relationships/image" Target="../media/image150.wmf"/><Relationship Id="rId5" Type="http://schemas.openxmlformats.org/officeDocument/2006/relationships/image" Target="../media/image144.wmf"/><Relationship Id="rId10" Type="http://schemas.openxmlformats.org/officeDocument/2006/relationships/image" Target="../media/image149.wmf"/><Relationship Id="rId4" Type="http://schemas.openxmlformats.org/officeDocument/2006/relationships/image" Target="../media/image143.wmf"/><Relationship Id="rId9" Type="http://schemas.openxmlformats.org/officeDocument/2006/relationships/image" Target="../media/image148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image" Target="../media/image152.wmf"/><Relationship Id="rId3" Type="http://schemas.openxmlformats.org/officeDocument/2006/relationships/image" Target="../media/image142.wmf"/><Relationship Id="rId7" Type="http://schemas.openxmlformats.org/officeDocument/2006/relationships/image" Target="../media/image146.wmf"/><Relationship Id="rId12" Type="http://schemas.openxmlformats.org/officeDocument/2006/relationships/image" Target="../media/image151.wmf"/><Relationship Id="rId2" Type="http://schemas.openxmlformats.org/officeDocument/2006/relationships/image" Target="../media/image141.wmf"/><Relationship Id="rId1" Type="http://schemas.openxmlformats.org/officeDocument/2006/relationships/image" Target="../media/image153.wmf"/><Relationship Id="rId6" Type="http://schemas.openxmlformats.org/officeDocument/2006/relationships/image" Target="../media/image145.wmf"/><Relationship Id="rId11" Type="http://schemas.openxmlformats.org/officeDocument/2006/relationships/image" Target="../media/image150.wmf"/><Relationship Id="rId5" Type="http://schemas.openxmlformats.org/officeDocument/2006/relationships/image" Target="../media/image144.wmf"/><Relationship Id="rId10" Type="http://schemas.openxmlformats.org/officeDocument/2006/relationships/image" Target="../media/image149.wmf"/><Relationship Id="rId4" Type="http://schemas.openxmlformats.org/officeDocument/2006/relationships/image" Target="../media/image143.wmf"/><Relationship Id="rId9" Type="http://schemas.openxmlformats.org/officeDocument/2006/relationships/image" Target="../media/image148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image" Target="../media/image166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12" Type="http://schemas.openxmlformats.org/officeDocument/2006/relationships/image" Target="../media/image165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11" Type="http://schemas.openxmlformats.org/officeDocument/2006/relationships/image" Target="../media/image164.wmf"/><Relationship Id="rId5" Type="http://schemas.openxmlformats.org/officeDocument/2006/relationships/image" Target="../media/image158.wmf"/><Relationship Id="rId10" Type="http://schemas.openxmlformats.org/officeDocument/2006/relationships/image" Target="../media/image163.wmf"/><Relationship Id="rId4" Type="http://schemas.openxmlformats.org/officeDocument/2006/relationships/image" Target="../media/image157.wmf"/><Relationship Id="rId9" Type="http://schemas.openxmlformats.org/officeDocument/2006/relationships/image" Target="../media/image162.wmf"/><Relationship Id="rId14" Type="http://schemas.openxmlformats.org/officeDocument/2006/relationships/image" Target="../media/image167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5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wmf"/><Relationship Id="rId2" Type="http://schemas.openxmlformats.org/officeDocument/2006/relationships/image" Target="../media/image178.wmf"/><Relationship Id="rId1" Type="http://schemas.openxmlformats.org/officeDocument/2006/relationships/image" Target="../media/image177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wmf"/><Relationship Id="rId2" Type="http://schemas.openxmlformats.org/officeDocument/2006/relationships/image" Target="../media/image181.wmf"/><Relationship Id="rId1" Type="http://schemas.openxmlformats.org/officeDocument/2006/relationships/image" Target="../media/image180.wmf"/><Relationship Id="rId4" Type="http://schemas.openxmlformats.org/officeDocument/2006/relationships/image" Target="../media/image18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2AA7B6-804F-47EA-9A3A-DF59D0BD8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C097C-9E82-4741-9D2D-0F9DB33953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67829-0330-43E9-A9C7-6599A2CA05DA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DC6C8-C854-4285-9D31-76765DFEC5F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DC6C8-C854-4285-9D31-76765DFEC5F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21794-261E-45FE-A629-0BE9E699921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1826B-75C5-41AA-B4ED-1EC9AC2CE37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170A-0098-41E0-B84E-5F03967ACCB6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F800A-AD54-4518-9445-6A6432B2B552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F998A-F6D7-42E1-95A6-07DE8EE763C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17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F800A-AD54-4518-9445-6A6432B2B552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1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92992-53BA-46A7-9FE7-C233ABF4533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1826B-75C5-41AA-B4ED-1EC9AC2CE37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1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06608-5BEE-4F85-B75A-020AF259D1B5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61C7B-E91C-49B2-92A5-26B92791892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E2E76-2211-4D93-ACD9-C4D828B2A3F5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E2E76-2211-4D93-ACD9-C4D828B2A3F5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075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236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1FA7A-F7E0-4721-9946-55F6E3C5CF4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E2B3-B9DB-4055-B9A5-38E15767B30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01667-5B28-4049-AF5E-6C4ACD0BA38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01667-5B28-4049-AF5E-6C4ACD0BA38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01667-5B28-4049-AF5E-6C4ACD0BA38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BD860-1B74-427F-B4E0-A6D3ED55820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BD860-1B74-427F-B4E0-A6D3ED55820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5E36-F63A-4493-B951-9DCE6182AD9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5E36-F63A-4493-B951-9DCE6182AD9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C20FB-AD92-4FD7-9063-B4174B18CAA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5E36-F63A-4493-B951-9DCE6182AD9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A8A73-23AE-48C4-804B-AA816310804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709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50207-DDDC-449D-9ADA-2C71E30494A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D31D7-8716-4285-A942-E575886D96E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D31D7-8716-4285-A942-E575886D96E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D31D7-8716-4285-A942-E575886D96E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A8A73-23AE-48C4-804B-AA816310804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49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A8A73-23AE-48C4-804B-AA816310804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A8A73-23AE-48C4-804B-AA816310804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50207-DDDC-449D-9ADA-2C71E30494A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C6540-FB2D-49B8-9286-58CCF725082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50207-DDDC-449D-9ADA-2C71E30494A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4FB12-D82F-4091-99BA-3412CE95514E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5006E-FDF5-4CCB-88E2-67AA7A8468F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807A6-E926-46C4-B441-1F3A729D086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67829-0330-43E9-A9C7-6599A2CA05D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E286-680E-4451-8089-3D267E7B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B94F-A2B9-4781-9C44-A8E9F3346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AE3D-8451-487A-BAFD-2D625C2C1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8A75-90CB-4DDC-BFB4-50BB3DF6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80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14C8A-717D-434C-8464-05DDCCAE1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55E3-65FE-492E-893A-D3C57842C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BA33-E7FE-490E-B84C-450E1CD5B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ABB4-66CA-4930-905C-D8F35B4C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0C8A9-6997-4133-AC8D-A68C46C5E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AE7CC-023E-48AB-BE4B-8E1A01237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FC74-CFC2-4167-AE36-A2C51AB60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566D0-FF94-44B7-B339-7B291DE3B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98770"/>
            <a:ext cx="1905000" cy="35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00AB68CC-F160-420C-AB03-3AAFC31F42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98770"/>
            <a:ext cx="1905000" cy="35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00AB68CC-F160-420C-AB03-3AAFC31F42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6.e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7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7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8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8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91.bin"/><Relationship Id="rId3" Type="http://schemas.openxmlformats.org/officeDocument/2006/relationships/notesSlide" Target="../notesSlides/notesSlide28.xml"/><Relationship Id="rId21" Type="http://schemas.openxmlformats.org/officeDocument/2006/relationships/image" Target="../media/image94.wmf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88.wmf"/><Relationship Id="rId5" Type="http://schemas.openxmlformats.org/officeDocument/2006/relationships/image" Target="../media/image89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8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9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4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3.wmf"/><Relationship Id="rId5" Type="http://schemas.openxmlformats.org/officeDocument/2006/relationships/image" Target="../media/image100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0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0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07.bin"/><Relationship Id="rId5" Type="http://schemas.openxmlformats.org/officeDocument/2006/relationships/image" Target="../media/image108.wmf"/><Relationship Id="rId4" Type="http://schemas.openxmlformats.org/officeDocument/2006/relationships/oleObject" Target="../embeddings/oleObject10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110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2.bin"/><Relationship Id="rId5" Type="http://schemas.openxmlformats.org/officeDocument/2006/relationships/image" Target="../media/image113.wmf"/><Relationship Id="rId4" Type="http://schemas.openxmlformats.org/officeDocument/2006/relationships/oleObject" Target="../embeddings/oleObject1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115.wmf"/><Relationship Id="rId4" Type="http://schemas.openxmlformats.org/officeDocument/2006/relationships/oleObject" Target="../embeddings/oleObject11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120.wmf"/><Relationship Id="rId5" Type="http://schemas.openxmlformats.org/officeDocument/2006/relationships/image" Target="../media/image117.wmf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1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121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2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23.bin"/><Relationship Id="rId5" Type="http://schemas.openxmlformats.org/officeDocument/2006/relationships/image" Target="../media/image124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26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31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28.wmf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30.wmf"/><Relationship Id="rId5" Type="http://schemas.openxmlformats.org/officeDocument/2006/relationships/image" Target="../media/image127.wmf"/><Relationship Id="rId10" Type="http://schemas.openxmlformats.org/officeDocument/2006/relationships/oleObject" Target="../embeddings/oleObject128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2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31.bin"/><Relationship Id="rId5" Type="http://schemas.openxmlformats.org/officeDocument/2006/relationships/image" Target="../media/image132.wmf"/><Relationship Id="rId4" Type="http://schemas.openxmlformats.org/officeDocument/2006/relationships/oleObject" Target="../embeddings/oleObject130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33.bin"/><Relationship Id="rId5" Type="http://schemas.openxmlformats.org/officeDocument/2006/relationships/image" Target="../media/image134.wmf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36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36.bin"/><Relationship Id="rId5" Type="http://schemas.openxmlformats.org/officeDocument/2006/relationships/image" Target="../media/image137.wmf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39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144.wmf"/><Relationship Id="rId18" Type="http://schemas.openxmlformats.org/officeDocument/2006/relationships/oleObject" Target="../embeddings/oleObject145.bin"/><Relationship Id="rId26" Type="http://schemas.openxmlformats.org/officeDocument/2006/relationships/oleObject" Target="../embeddings/oleObject149.bin"/><Relationship Id="rId3" Type="http://schemas.openxmlformats.org/officeDocument/2006/relationships/notesSlide" Target="../notesSlides/notesSlide43.xml"/><Relationship Id="rId21" Type="http://schemas.openxmlformats.org/officeDocument/2006/relationships/image" Target="../media/image148.wmf"/><Relationship Id="rId7" Type="http://schemas.openxmlformats.org/officeDocument/2006/relationships/image" Target="../media/image141.wmf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146.wmf"/><Relationship Id="rId25" Type="http://schemas.openxmlformats.org/officeDocument/2006/relationships/image" Target="../media/image15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6.bin"/><Relationship Id="rId29" Type="http://schemas.openxmlformats.org/officeDocument/2006/relationships/image" Target="../media/image152.wmf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143.wmf"/><Relationship Id="rId24" Type="http://schemas.openxmlformats.org/officeDocument/2006/relationships/oleObject" Target="../embeddings/oleObject148.bin"/><Relationship Id="rId5" Type="http://schemas.openxmlformats.org/officeDocument/2006/relationships/image" Target="../media/image140.wmf"/><Relationship Id="rId15" Type="http://schemas.openxmlformats.org/officeDocument/2006/relationships/image" Target="../media/image145.wmf"/><Relationship Id="rId23" Type="http://schemas.openxmlformats.org/officeDocument/2006/relationships/image" Target="../media/image149.wmf"/><Relationship Id="rId28" Type="http://schemas.openxmlformats.org/officeDocument/2006/relationships/oleObject" Target="../embeddings/oleObject150.bin"/><Relationship Id="rId10" Type="http://schemas.openxmlformats.org/officeDocument/2006/relationships/oleObject" Target="../embeddings/oleObject141.bin"/><Relationship Id="rId19" Type="http://schemas.openxmlformats.org/officeDocument/2006/relationships/image" Target="../media/image147.wmf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142.wmf"/><Relationship Id="rId14" Type="http://schemas.openxmlformats.org/officeDocument/2006/relationships/oleObject" Target="../embeddings/oleObject143.bin"/><Relationship Id="rId22" Type="http://schemas.openxmlformats.org/officeDocument/2006/relationships/oleObject" Target="../embeddings/oleObject147.bin"/><Relationship Id="rId27" Type="http://schemas.openxmlformats.org/officeDocument/2006/relationships/image" Target="../media/image151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144.wmf"/><Relationship Id="rId18" Type="http://schemas.openxmlformats.org/officeDocument/2006/relationships/oleObject" Target="../embeddings/oleObject158.bin"/><Relationship Id="rId26" Type="http://schemas.openxmlformats.org/officeDocument/2006/relationships/oleObject" Target="../embeddings/oleObject162.bin"/><Relationship Id="rId3" Type="http://schemas.openxmlformats.org/officeDocument/2006/relationships/notesSlide" Target="../notesSlides/notesSlide44.xml"/><Relationship Id="rId21" Type="http://schemas.openxmlformats.org/officeDocument/2006/relationships/image" Target="../media/image148.wmf"/><Relationship Id="rId7" Type="http://schemas.openxmlformats.org/officeDocument/2006/relationships/image" Target="../media/image141.wmf"/><Relationship Id="rId12" Type="http://schemas.openxmlformats.org/officeDocument/2006/relationships/oleObject" Target="../embeddings/oleObject155.bin"/><Relationship Id="rId17" Type="http://schemas.openxmlformats.org/officeDocument/2006/relationships/image" Target="../media/image146.wmf"/><Relationship Id="rId25" Type="http://schemas.openxmlformats.org/officeDocument/2006/relationships/image" Target="../media/image15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57.bin"/><Relationship Id="rId20" Type="http://schemas.openxmlformats.org/officeDocument/2006/relationships/oleObject" Target="../embeddings/oleObject159.bin"/><Relationship Id="rId29" Type="http://schemas.openxmlformats.org/officeDocument/2006/relationships/image" Target="../media/image152.wmf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143.wmf"/><Relationship Id="rId24" Type="http://schemas.openxmlformats.org/officeDocument/2006/relationships/oleObject" Target="../embeddings/oleObject161.bin"/><Relationship Id="rId5" Type="http://schemas.openxmlformats.org/officeDocument/2006/relationships/image" Target="../media/image153.wmf"/><Relationship Id="rId15" Type="http://schemas.openxmlformats.org/officeDocument/2006/relationships/image" Target="../media/image145.wmf"/><Relationship Id="rId23" Type="http://schemas.openxmlformats.org/officeDocument/2006/relationships/image" Target="../media/image149.wmf"/><Relationship Id="rId28" Type="http://schemas.openxmlformats.org/officeDocument/2006/relationships/oleObject" Target="../embeddings/oleObject163.bin"/><Relationship Id="rId10" Type="http://schemas.openxmlformats.org/officeDocument/2006/relationships/oleObject" Target="../embeddings/oleObject154.bin"/><Relationship Id="rId19" Type="http://schemas.openxmlformats.org/officeDocument/2006/relationships/image" Target="../media/image147.wmf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142.wmf"/><Relationship Id="rId14" Type="http://schemas.openxmlformats.org/officeDocument/2006/relationships/oleObject" Target="../embeddings/oleObject156.bin"/><Relationship Id="rId22" Type="http://schemas.openxmlformats.org/officeDocument/2006/relationships/oleObject" Target="../embeddings/oleObject160.bin"/><Relationship Id="rId27" Type="http://schemas.openxmlformats.org/officeDocument/2006/relationships/image" Target="../media/image151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image" Target="../media/image158.wmf"/><Relationship Id="rId18" Type="http://schemas.openxmlformats.org/officeDocument/2006/relationships/oleObject" Target="../embeddings/oleObject171.bin"/><Relationship Id="rId26" Type="http://schemas.openxmlformats.org/officeDocument/2006/relationships/oleObject" Target="../embeddings/oleObject175.bin"/><Relationship Id="rId3" Type="http://schemas.openxmlformats.org/officeDocument/2006/relationships/notesSlide" Target="../notesSlides/notesSlide45.xml"/><Relationship Id="rId21" Type="http://schemas.openxmlformats.org/officeDocument/2006/relationships/image" Target="../media/image162.wmf"/><Relationship Id="rId7" Type="http://schemas.openxmlformats.org/officeDocument/2006/relationships/image" Target="../media/image155.wmf"/><Relationship Id="rId12" Type="http://schemas.openxmlformats.org/officeDocument/2006/relationships/oleObject" Target="../embeddings/oleObject168.bin"/><Relationship Id="rId17" Type="http://schemas.openxmlformats.org/officeDocument/2006/relationships/image" Target="../media/image160.wmf"/><Relationship Id="rId25" Type="http://schemas.openxmlformats.org/officeDocument/2006/relationships/image" Target="../media/image16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70.bin"/><Relationship Id="rId20" Type="http://schemas.openxmlformats.org/officeDocument/2006/relationships/oleObject" Target="../embeddings/oleObject172.bin"/><Relationship Id="rId29" Type="http://schemas.openxmlformats.org/officeDocument/2006/relationships/image" Target="../media/image166.wmf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65.bin"/><Relationship Id="rId11" Type="http://schemas.openxmlformats.org/officeDocument/2006/relationships/image" Target="../media/image157.wmf"/><Relationship Id="rId24" Type="http://schemas.openxmlformats.org/officeDocument/2006/relationships/oleObject" Target="../embeddings/oleObject174.bin"/><Relationship Id="rId5" Type="http://schemas.openxmlformats.org/officeDocument/2006/relationships/image" Target="../media/image154.wmf"/><Relationship Id="rId15" Type="http://schemas.openxmlformats.org/officeDocument/2006/relationships/image" Target="../media/image159.wmf"/><Relationship Id="rId23" Type="http://schemas.openxmlformats.org/officeDocument/2006/relationships/image" Target="../media/image163.wmf"/><Relationship Id="rId28" Type="http://schemas.openxmlformats.org/officeDocument/2006/relationships/oleObject" Target="../embeddings/oleObject176.bin"/><Relationship Id="rId10" Type="http://schemas.openxmlformats.org/officeDocument/2006/relationships/oleObject" Target="../embeddings/oleObject167.bin"/><Relationship Id="rId19" Type="http://schemas.openxmlformats.org/officeDocument/2006/relationships/image" Target="../media/image161.wmf"/><Relationship Id="rId31" Type="http://schemas.openxmlformats.org/officeDocument/2006/relationships/image" Target="../media/image167.wmf"/><Relationship Id="rId4" Type="http://schemas.openxmlformats.org/officeDocument/2006/relationships/oleObject" Target="../embeddings/oleObject164.bin"/><Relationship Id="rId9" Type="http://schemas.openxmlformats.org/officeDocument/2006/relationships/image" Target="../media/image156.wmf"/><Relationship Id="rId14" Type="http://schemas.openxmlformats.org/officeDocument/2006/relationships/oleObject" Target="../embeddings/oleObject169.bin"/><Relationship Id="rId22" Type="http://schemas.openxmlformats.org/officeDocument/2006/relationships/oleObject" Target="../embeddings/oleObject173.bin"/><Relationship Id="rId27" Type="http://schemas.openxmlformats.org/officeDocument/2006/relationships/image" Target="../media/image165.wmf"/><Relationship Id="rId30" Type="http://schemas.openxmlformats.org/officeDocument/2006/relationships/oleObject" Target="../embeddings/oleObject177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79.bin"/><Relationship Id="rId5" Type="http://schemas.openxmlformats.org/officeDocument/2006/relationships/image" Target="../media/image168.wmf"/><Relationship Id="rId4" Type="http://schemas.openxmlformats.org/officeDocument/2006/relationships/oleObject" Target="../embeddings/oleObject178.bin"/><Relationship Id="rId9" Type="http://schemas.openxmlformats.org/officeDocument/2006/relationships/image" Target="../media/image134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2.bin"/><Relationship Id="rId13" Type="http://schemas.openxmlformats.org/officeDocument/2006/relationships/image" Target="../media/image174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171.wmf"/><Relationship Id="rId12" Type="http://schemas.openxmlformats.org/officeDocument/2006/relationships/oleObject" Target="../embeddings/oleObject184.bin"/><Relationship Id="rId17" Type="http://schemas.openxmlformats.org/officeDocument/2006/relationships/image" Target="../media/image17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6.bin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81.bin"/><Relationship Id="rId11" Type="http://schemas.openxmlformats.org/officeDocument/2006/relationships/image" Target="../media/image173.wmf"/><Relationship Id="rId5" Type="http://schemas.openxmlformats.org/officeDocument/2006/relationships/image" Target="../media/image170.wmf"/><Relationship Id="rId15" Type="http://schemas.openxmlformats.org/officeDocument/2006/relationships/image" Target="../media/image175.wmf"/><Relationship Id="rId10" Type="http://schemas.openxmlformats.org/officeDocument/2006/relationships/oleObject" Target="../embeddings/oleObject183.bin"/><Relationship Id="rId4" Type="http://schemas.openxmlformats.org/officeDocument/2006/relationships/oleObject" Target="../embeddings/oleObject180.bin"/><Relationship Id="rId9" Type="http://schemas.openxmlformats.org/officeDocument/2006/relationships/image" Target="../media/image172.wmf"/><Relationship Id="rId14" Type="http://schemas.openxmlformats.org/officeDocument/2006/relationships/oleObject" Target="../embeddings/oleObject18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1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34.bin"/><Relationship Id="rId5" Type="http://schemas.openxmlformats.org/officeDocument/2006/relationships/image" Target="../media/image135.wmf"/><Relationship Id="rId4" Type="http://schemas.openxmlformats.org/officeDocument/2006/relationships/oleObject" Target="../embeddings/oleObject133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88.bin"/><Relationship Id="rId5" Type="http://schemas.openxmlformats.org/officeDocument/2006/relationships/image" Target="../media/image177.wmf"/><Relationship Id="rId4" Type="http://schemas.openxmlformats.org/officeDocument/2006/relationships/oleObject" Target="../embeddings/oleObject187.bin"/><Relationship Id="rId9" Type="http://schemas.openxmlformats.org/officeDocument/2006/relationships/image" Target="../media/image17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91.bin"/><Relationship Id="rId11" Type="http://schemas.openxmlformats.org/officeDocument/2006/relationships/image" Target="../media/image183.wmf"/><Relationship Id="rId5" Type="http://schemas.openxmlformats.org/officeDocument/2006/relationships/image" Target="../media/image180.wmf"/><Relationship Id="rId10" Type="http://schemas.openxmlformats.org/officeDocument/2006/relationships/oleObject" Target="../embeddings/oleObject193.bin"/><Relationship Id="rId4" Type="http://schemas.openxmlformats.org/officeDocument/2006/relationships/oleObject" Target="../embeddings/oleObject190.bin"/><Relationship Id="rId9" Type="http://schemas.openxmlformats.org/officeDocument/2006/relationships/image" Target="../media/image18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80921" y="8318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AE7CC-023E-48AB-BE4B-8E1A012371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55735" y="5894671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from D. R. Wilton, Dept. of ECE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72711" y="2187575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645057" y="1606550"/>
            <a:ext cx="1537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31050" y="3980053"/>
            <a:ext cx="6335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Bessel Functions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181702" y="3305709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219200" y="2198914"/>
            <a:ext cx="6433457" cy="3570515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7752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186423"/>
              </p:ext>
            </p:extLst>
          </p:nvPr>
        </p:nvGraphicFramePr>
        <p:xfrm>
          <a:off x="2153342" y="4909865"/>
          <a:ext cx="35718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4" imgW="1689100" imgH="279400" progId="Equation.DSMT4">
                  <p:embed/>
                </p:oleObj>
              </mc:Choice>
              <mc:Fallback>
                <p:oleObj name="Equation" r:id="rId4" imgW="1689100" imgH="279400" progId="Equation.DSMT4">
                  <p:embed/>
                  <p:pic>
                    <p:nvPicPr>
                      <p:cNvPr id="0" name="Picture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342" y="4909865"/>
                        <a:ext cx="357187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519102" y="698107"/>
            <a:ext cx="15023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Summary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  <p:graphicFrame>
        <p:nvGraphicFramePr>
          <p:cNvPr id="345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574490"/>
              </p:ext>
            </p:extLst>
          </p:nvPr>
        </p:nvGraphicFramePr>
        <p:xfrm>
          <a:off x="2182479" y="4130340"/>
          <a:ext cx="413861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6" imgW="1790700" imgH="279400" progId="Equation.DSMT4">
                  <p:embed/>
                </p:oleObj>
              </mc:Choice>
              <mc:Fallback>
                <p:oleObj name="Equation" r:id="rId6" imgW="1790700" imgH="279400" progId="Equation.DSMT4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479" y="4130340"/>
                        <a:ext cx="413861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78965"/>
              </p:ext>
            </p:extLst>
          </p:nvPr>
        </p:nvGraphicFramePr>
        <p:xfrm>
          <a:off x="2134938" y="3373439"/>
          <a:ext cx="49022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8" imgW="2032000" imgH="279400" progId="Equation.DSMT4">
                  <p:embed/>
                </p:oleObj>
              </mc:Choice>
              <mc:Fallback>
                <p:oleObj name="Equation" r:id="rId8" imgW="2032000" imgH="279400" progId="Equation.DSMT4">
                  <p:embed/>
                  <p:pic>
                    <p:nvPicPr>
                      <p:cNvPr id="0" name="Picture 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938" y="3373439"/>
                        <a:ext cx="490220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076531"/>
              </p:ext>
            </p:extLst>
          </p:nvPr>
        </p:nvGraphicFramePr>
        <p:xfrm>
          <a:off x="2127426" y="2436824"/>
          <a:ext cx="44989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10" imgW="1777229" imgH="253890" progId="Equation.DSMT4">
                  <p:embed/>
                </p:oleObj>
              </mc:Choice>
              <mc:Fallback>
                <p:oleObj name="Equation" r:id="rId10" imgW="1777229" imgH="253890" progId="Equation.DSMT4">
                  <p:embed/>
                  <p:pic>
                    <p:nvPicPr>
                      <p:cNvPr id="0" name="Picture 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426" y="2436824"/>
                        <a:ext cx="44989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7" name="Object 9"/>
          <p:cNvGraphicFramePr>
            <a:graphicFrameLocks noChangeAspect="1"/>
          </p:cNvGraphicFramePr>
          <p:nvPr/>
        </p:nvGraphicFramePr>
        <p:xfrm>
          <a:off x="3570061" y="5947681"/>
          <a:ext cx="16779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12" imgW="774364" imgH="253890" progId="Equation.DSMT4">
                  <p:embed/>
                </p:oleObj>
              </mc:Choice>
              <mc:Fallback>
                <p:oleObj name="Equation" r:id="rId12" imgW="774364" imgH="253890" progId="Equation.DSMT4">
                  <p:embed/>
                  <p:pic>
                    <p:nvPicPr>
                      <p:cNvPr id="0" name="Picture 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061" y="5947681"/>
                        <a:ext cx="1677988" cy="550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3093810" y="1305832"/>
          <a:ext cx="27447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14" imgW="927100" imgH="228600" progId="Equation.DSMT4">
                  <p:embed/>
                </p:oleObj>
              </mc:Choice>
              <mc:Fallback>
                <p:oleObj name="Equation" r:id="rId14" imgW="927100" imgH="228600" progId="Equation.DSMT4">
                  <p:embed/>
                  <p:pic>
                    <p:nvPicPr>
                      <p:cNvPr id="0" name="Picture 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810" y="1305832"/>
                        <a:ext cx="27447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7137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References for Bessel Functions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613" y="1529939"/>
            <a:ext cx="85146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M. R. Spiegel, </a:t>
            </a:r>
            <a:r>
              <a:rPr lang="en-US" sz="1800" i="1" dirty="0">
                <a:solidFill>
                  <a:srgbClr val="000000"/>
                </a:solidFill>
                <a:latin typeface="Arial" pitchFamily="34" charset="0"/>
              </a:rPr>
              <a:t>Schaum’s Outline Mathematical Handbook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McGraw-Hill, 4</a:t>
            </a:r>
            <a:r>
              <a:rPr lang="en-US" sz="1800" baseline="30000" dirty="0">
                <a:solidFill>
                  <a:srgbClr val="000000"/>
                </a:solidFill>
                <a:latin typeface="Arial" pitchFamily="34" charset="0"/>
              </a:rPr>
              <a:t>th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 Edition, 2012.</a:t>
            </a:r>
          </a:p>
          <a:p>
            <a:pPr>
              <a:buFont typeface="Wingdings" pitchFamily="2" charset="2"/>
              <a:buChar char="§"/>
            </a:pPr>
            <a:endParaRPr 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M. Abramowitz and I. E.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</a:rPr>
              <a:t>Stegun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1800" i="1" dirty="0">
                <a:solidFill>
                  <a:srgbClr val="000000"/>
                </a:solidFill>
                <a:latin typeface="Arial" pitchFamily="34" charset="0"/>
              </a:rPr>
              <a:t>Handbook of Mathematical Functions with Formulas, Graphs, and Mathematical Tables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National Bureau of Standards,  Government Printing Office, Tenth Printing, 1972.</a:t>
            </a:r>
          </a:p>
          <a:p>
            <a:pPr marL="166688" indent="-166688"/>
            <a:endParaRPr 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sz="1800" dirty="0" err="1">
                <a:solidFill>
                  <a:srgbClr val="000000"/>
                </a:solidFill>
                <a:latin typeface="Arial" pitchFamily="34" charset="0"/>
              </a:rPr>
              <a:t>NIST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 online Digital Library of Mathematical Functions (http://dlmf.nist.gov).</a:t>
            </a:r>
          </a:p>
          <a:p>
            <a:pPr marL="166688" indent="-166688"/>
            <a:endParaRPr 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 N. N.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</a:rPr>
              <a:t>Lebedev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1800" i="1" dirty="0">
                <a:solidFill>
                  <a:srgbClr val="000000"/>
                </a:solidFill>
                <a:latin typeface="Arial" pitchFamily="34" charset="0"/>
              </a:rPr>
              <a:t>Special Functions &amp; Their Applications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Dover Publications, New York, 1972. </a:t>
            </a:r>
          </a:p>
          <a:p>
            <a:pPr marL="166688" indent="-166688"/>
            <a:endParaRPr 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G. N. Watson, “A Treatise on the Theory of Bessel Functions” (2</a:t>
            </a:r>
            <a:r>
              <a:rPr lang="en-US" sz="1800" baseline="30000" dirty="0">
                <a:solidFill>
                  <a:srgbClr val="000000"/>
                </a:solidFill>
                <a:latin typeface="Arial" pitchFamily="34" charset="0"/>
              </a:rPr>
              <a:t>nd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 Ed.), Cambridge University Press, 1995.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7137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Plot of Bessel Functions</a:t>
            </a:r>
          </a:p>
        </p:txBody>
      </p:sp>
      <p:pic>
        <p:nvPicPr>
          <p:cNvPr id="281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0150" y="1308100"/>
            <a:ext cx="6381750" cy="441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81615" name="Rectangle 15"/>
          <p:cNvSpPr>
            <a:spLocks noChangeArrowheads="1"/>
          </p:cNvSpPr>
          <p:nvPr/>
        </p:nvSpPr>
        <p:spPr bwMode="auto">
          <a:xfrm>
            <a:off x="1246188" y="2840038"/>
            <a:ext cx="400050" cy="15938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1616" name="Rectangle 16"/>
          <p:cNvSpPr>
            <a:spLocks noChangeArrowheads="1"/>
          </p:cNvSpPr>
          <p:nvPr/>
        </p:nvSpPr>
        <p:spPr bwMode="auto">
          <a:xfrm>
            <a:off x="1301750" y="1217613"/>
            <a:ext cx="400050" cy="708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1617" name="Rectangle 17"/>
          <p:cNvSpPr>
            <a:spLocks noChangeArrowheads="1"/>
          </p:cNvSpPr>
          <p:nvPr/>
        </p:nvSpPr>
        <p:spPr bwMode="auto">
          <a:xfrm>
            <a:off x="1274763" y="5000625"/>
            <a:ext cx="400050" cy="708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1618" name="Rectangle 18"/>
          <p:cNvSpPr>
            <a:spLocks noChangeArrowheads="1"/>
          </p:cNvSpPr>
          <p:nvPr/>
        </p:nvSpPr>
        <p:spPr bwMode="auto">
          <a:xfrm>
            <a:off x="7232650" y="5583238"/>
            <a:ext cx="333375" cy="2079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1619" name="Rectangle 19"/>
          <p:cNvSpPr>
            <a:spLocks noChangeArrowheads="1"/>
          </p:cNvSpPr>
          <p:nvPr/>
        </p:nvSpPr>
        <p:spPr bwMode="auto">
          <a:xfrm>
            <a:off x="1717675" y="5597525"/>
            <a:ext cx="333375" cy="2079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4465638" y="5589588"/>
            <a:ext cx="319087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81621" name="Text Box 21"/>
          <p:cNvSpPr txBox="1">
            <a:spLocks noChangeArrowheads="1"/>
          </p:cNvSpPr>
          <p:nvPr/>
        </p:nvSpPr>
        <p:spPr bwMode="auto">
          <a:xfrm>
            <a:off x="668338" y="3122613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J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2538413" y="1704975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</a:rPr>
              <a:t>n </a:t>
            </a:r>
            <a:r>
              <a:rPr lang="en-US" sz="2000">
                <a:solidFill>
                  <a:srgbClr val="000000"/>
                </a:solidFill>
              </a:rPr>
              <a:t>=</a:t>
            </a:r>
            <a:r>
              <a:rPr lang="en-US" sz="2000" i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1623" name="Text Box 23"/>
          <p:cNvSpPr txBox="1">
            <a:spLocks noChangeArrowheads="1"/>
          </p:cNvSpPr>
          <p:nvPr/>
        </p:nvSpPr>
        <p:spPr bwMode="auto">
          <a:xfrm>
            <a:off x="3244850" y="2217738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0033"/>
                </a:solidFill>
              </a:rPr>
              <a:t>n </a:t>
            </a:r>
            <a:r>
              <a:rPr lang="en-US" sz="2000">
                <a:solidFill>
                  <a:srgbClr val="FF0033"/>
                </a:solidFill>
              </a:rPr>
              <a:t>=</a:t>
            </a:r>
            <a:r>
              <a:rPr lang="en-US" sz="2000" i="1">
                <a:solidFill>
                  <a:srgbClr val="FF0033"/>
                </a:solidFill>
              </a:rPr>
              <a:t> </a:t>
            </a:r>
            <a:r>
              <a:rPr lang="en-US" sz="2000">
                <a:solidFill>
                  <a:srgbClr val="FF0033"/>
                </a:solidFill>
              </a:rPr>
              <a:t>1</a:t>
            </a:r>
          </a:p>
        </p:txBody>
      </p:sp>
      <p:sp>
        <p:nvSpPr>
          <p:cNvPr id="281624" name="Text Box 24"/>
          <p:cNvSpPr txBox="1">
            <a:spLocks noChangeArrowheads="1"/>
          </p:cNvSpPr>
          <p:nvPr/>
        </p:nvSpPr>
        <p:spPr bwMode="auto">
          <a:xfrm>
            <a:off x="4324350" y="2705100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FF"/>
                </a:solidFill>
              </a:rPr>
              <a:t>n </a:t>
            </a:r>
            <a:r>
              <a:rPr lang="en-US" sz="2000">
                <a:solidFill>
                  <a:srgbClr val="0000FF"/>
                </a:solidFill>
              </a:rPr>
              <a:t>=</a:t>
            </a:r>
            <a:r>
              <a:rPr lang="en-US" sz="2000" i="1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graphicFrame>
        <p:nvGraphicFramePr>
          <p:cNvPr id="281625" name="Object 25"/>
          <p:cNvGraphicFramePr>
            <a:graphicFrameLocks noChangeAspect="1"/>
          </p:cNvGraphicFramePr>
          <p:nvPr/>
        </p:nvGraphicFramePr>
        <p:xfrm>
          <a:off x="4592864" y="1717974"/>
          <a:ext cx="2210707" cy="54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5" imgW="927100" imgH="228600" progId="Equation.DSMT4">
                  <p:embed/>
                </p:oleObj>
              </mc:Choice>
              <mc:Fallback>
                <p:oleObj name="Equation" r:id="rId5" imgW="927100" imgH="2286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864" y="1717974"/>
                        <a:ext cx="2210707" cy="54466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81626" name="Object 26"/>
          <p:cNvGraphicFramePr>
            <a:graphicFrameLocks noChangeAspect="1"/>
          </p:cNvGraphicFramePr>
          <p:nvPr/>
        </p:nvGraphicFramePr>
        <p:xfrm>
          <a:off x="5819775" y="2460955"/>
          <a:ext cx="8064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7" imgW="355138" imgH="177569" progId="Equation.DSMT4">
                  <p:embed/>
                </p:oleObj>
              </mc:Choice>
              <mc:Fallback>
                <p:oleObj name="Equation" r:id="rId7" imgW="355138" imgH="177569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2460955"/>
                        <a:ext cx="806450" cy="403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005228"/>
              </p:ext>
            </p:extLst>
          </p:nvPr>
        </p:nvGraphicFramePr>
        <p:xfrm>
          <a:off x="1654175" y="6115050"/>
          <a:ext cx="19113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9" imgW="1129810" imgH="253890" progId="Equation.DSMT4">
                  <p:embed/>
                </p:oleObj>
              </mc:Choice>
              <mc:Fallback>
                <p:oleObj name="Equation" r:id="rId9" imgW="1129810" imgH="25389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6115050"/>
                        <a:ext cx="191135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870857" y="0"/>
            <a:ext cx="75329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Plot of Bessel Functions (cont.)</a:t>
            </a:r>
          </a:p>
        </p:txBody>
      </p:sp>
      <p:pic>
        <p:nvPicPr>
          <p:cNvPr id="2836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338" y="1073150"/>
            <a:ext cx="6951662" cy="461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7372350" y="5561013"/>
            <a:ext cx="333375" cy="2079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3657" name="Text Box 9"/>
          <p:cNvSpPr txBox="1">
            <a:spLocks noChangeArrowheads="1"/>
          </p:cNvSpPr>
          <p:nvPr/>
        </p:nvSpPr>
        <p:spPr bwMode="auto">
          <a:xfrm>
            <a:off x="4533900" y="5556250"/>
            <a:ext cx="319088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1577975" y="5513388"/>
            <a:ext cx="333375" cy="2079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087438" y="4821238"/>
            <a:ext cx="400050" cy="115093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135063" y="1009650"/>
            <a:ext cx="400050" cy="708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714375" y="2716213"/>
            <a:ext cx="842963" cy="9429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3658" name="Text Box 10"/>
          <p:cNvSpPr txBox="1">
            <a:spLocks noChangeArrowheads="1"/>
          </p:cNvSpPr>
          <p:nvPr/>
        </p:nvSpPr>
        <p:spPr bwMode="auto">
          <a:xfrm>
            <a:off x="601663" y="2762250"/>
            <a:ext cx="877887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Y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283659" name="Text Box 11"/>
          <p:cNvSpPr txBox="1">
            <a:spLocks noChangeArrowheads="1"/>
          </p:cNvSpPr>
          <p:nvPr/>
        </p:nvSpPr>
        <p:spPr bwMode="auto">
          <a:xfrm>
            <a:off x="1916113" y="1385888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</a:rPr>
              <a:t>n </a:t>
            </a:r>
            <a:r>
              <a:rPr lang="en-US" sz="2000">
                <a:solidFill>
                  <a:srgbClr val="000000"/>
                </a:solidFill>
              </a:rPr>
              <a:t>=</a:t>
            </a:r>
            <a:r>
              <a:rPr lang="en-US" sz="2000" i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3660" name="Text Box 12"/>
          <p:cNvSpPr txBox="1">
            <a:spLocks noChangeArrowheads="1"/>
          </p:cNvSpPr>
          <p:nvPr/>
        </p:nvSpPr>
        <p:spPr bwMode="auto">
          <a:xfrm>
            <a:off x="2330450" y="1760538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0033"/>
                </a:solidFill>
              </a:rPr>
              <a:t>n </a:t>
            </a:r>
            <a:r>
              <a:rPr lang="en-US" sz="2000">
                <a:solidFill>
                  <a:srgbClr val="FF0033"/>
                </a:solidFill>
              </a:rPr>
              <a:t>=</a:t>
            </a:r>
            <a:r>
              <a:rPr lang="en-US" sz="2000" i="1">
                <a:solidFill>
                  <a:srgbClr val="FF0033"/>
                </a:solidFill>
              </a:rPr>
              <a:t> </a:t>
            </a:r>
            <a:r>
              <a:rPr lang="en-US" sz="2000">
                <a:solidFill>
                  <a:srgbClr val="FF0033"/>
                </a:solidFill>
              </a:rPr>
              <a:t>1</a:t>
            </a:r>
          </a:p>
        </p:txBody>
      </p:sp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2882900" y="2163763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FF"/>
                </a:solidFill>
              </a:rPr>
              <a:t>n </a:t>
            </a:r>
            <a:r>
              <a:rPr lang="en-US" sz="2000">
                <a:solidFill>
                  <a:srgbClr val="0000FF"/>
                </a:solidFill>
              </a:rPr>
              <a:t>=</a:t>
            </a:r>
            <a:r>
              <a:rPr lang="en-US" sz="2000" i="1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graphicFrame>
        <p:nvGraphicFramePr>
          <p:cNvPr id="283663" name="Object 15"/>
          <p:cNvGraphicFramePr>
            <a:graphicFrameLocks noChangeAspect="1"/>
          </p:cNvGraphicFramePr>
          <p:nvPr/>
        </p:nvGraphicFramePr>
        <p:xfrm>
          <a:off x="3979863" y="3093140"/>
          <a:ext cx="2344737" cy="54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5" imgW="990600" imgH="228600" progId="Equation.DSMT4">
                  <p:embed/>
                </p:oleObj>
              </mc:Choice>
              <mc:Fallback>
                <p:oleObj name="Equation" r:id="rId5" imgW="990600" imgH="228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3093140"/>
                        <a:ext cx="2344737" cy="54064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757078"/>
              </p:ext>
            </p:extLst>
          </p:nvPr>
        </p:nvGraphicFramePr>
        <p:xfrm>
          <a:off x="739775" y="6242050"/>
          <a:ext cx="50149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7" imgW="3086100" imgH="254000" progId="Equation.DSMT4">
                  <p:embed/>
                </p:oleObj>
              </mc:Choice>
              <mc:Fallback>
                <p:oleObj name="Equation" r:id="rId7" imgW="3086100" imgH="2540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6242050"/>
                        <a:ext cx="50149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592681" y="1894568"/>
            <a:ext cx="5153025" cy="1643289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Frobenius Solution</a:t>
            </a:r>
          </a:p>
        </p:txBody>
      </p:sp>
      <p:graphicFrame>
        <p:nvGraphicFramePr>
          <p:cNvPr id="284683" name="Object 11"/>
          <p:cNvGraphicFramePr>
            <a:graphicFrameLocks noChangeAspect="1"/>
          </p:cNvGraphicFramePr>
          <p:nvPr/>
        </p:nvGraphicFramePr>
        <p:xfrm>
          <a:off x="2008379" y="2036987"/>
          <a:ext cx="454025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4" imgW="1854200" imgH="508000" progId="Equation.DSMT4">
                  <p:embed/>
                </p:oleObj>
              </mc:Choice>
              <mc:Fallback>
                <p:oleObj name="Equation" r:id="rId4" imgW="1854200" imgH="5080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379" y="2036987"/>
                        <a:ext cx="454025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69822"/>
              </p:ext>
            </p:extLst>
          </p:nvPr>
        </p:nvGraphicFramePr>
        <p:xfrm>
          <a:off x="3299016" y="3605995"/>
          <a:ext cx="19589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6" imgW="799753" imgH="253890" progId="Equation.DSMT4">
                  <p:embed/>
                </p:oleObj>
              </mc:Choice>
              <mc:Fallback>
                <p:oleObj name="Equation" r:id="rId6" imgW="799753" imgH="25389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016" y="3605995"/>
                        <a:ext cx="19589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365125" y="1162050"/>
            <a:ext cx="24513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Arial" pitchFamily="34" charset="0"/>
              </a:rPr>
              <a:t>Frobenius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 solution*: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3737" y="4380888"/>
            <a:ext cx="3605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series always converges.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0708" y="6185098"/>
            <a:ext cx="7288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+mj-lt"/>
              </a:rPr>
              <a:t>* The </a:t>
            </a:r>
            <a:r>
              <a:rPr lang="en-US" sz="1400" dirty="0" err="1">
                <a:solidFill>
                  <a:schemeClr val="bg2"/>
                </a:solidFill>
                <a:latin typeface="+mj-lt"/>
              </a:rPr>
              <a:t>Frobenius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 series is a generalized Taylor series that has a </a:t>
            </a:r>
            <a:r>
              <a:rPr lang="en-US" sz="1400" u="sng" dirty="0">
                <a:solidFill>
                  <a:schemeClr val="bg2"/>
                </a:solidFill>
                <a:latin typeface="+mj-lt"/>
              </a:rPr>
              <a:t>non-integer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 set of powers.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075957"/>
              </p:ext>
            </p:extLst>
          </p:nvPr>
        </p:nvGraphicFramePr>
        <p:xfrm>
          <a:off x="900113" y="5080000"/>
          <a:ext cx="67341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8" imgW="4140200" imgH="254000" progId="Equation.DSMT4">
                  <p:embed/>
                </p:oleObj>
              </mc:Choice>
              <mc:Fallback>
                <p:oleObj name="Equation" r:id="rId8" imgW="4140200" imgH="2540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80000"/>
                        <a:ext cx="67341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38200" y="1045029"/>
            <a:ext cx="7565571" cy="892628"/>
          </a:xfrm>
          <a:prstGeom prst="rect">
            <a:avLst/>
          </a:prstGeom>
          <a:solidFill>
            <a:srgbClr val="CCFFFF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745786" y="3826579"/>
            <a:ext cx="8402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Note: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2020888" y="3548886"/>
            <a:ext cx="3981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Bessel equation is unchanged by 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2979738" y="4110706"/>
            <a:ext cx="30652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is </a:t>
            </a:r>
            <a:r>
              <a:rPr lang="en-US" sz="2000" u="sng" dirty="0">
                <a:solidFill>
                  <a:srgbClr val="000000"/>
                </a:solidFill>
                <a:latin typeface="Arial" pitchFamily="34" charset="0"/>
              </a:rPr>
              <a:t>always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a valid solution </a:t>
            </a:r>
            <a:endParaRPr lang="en-US" sz="2000" i="1" dirty="0">
              <a:solidFill>
                <a:srgbClr val="000000"/>
              </a:solidFill>
            </a:endParaRPr>
          </a:p>
        </p:txBody>
      </p:sp>
      <p:graphicFrame>
        <p:nvGraphicFramePr>
          <p:cNvPr id="278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449099"/>
              </p:ext>
            </p:extLst>
          </p:nvPr>
        </p:nvGraphicFramePr>
        <p:xfrm>
          <a:off x="5314661" y="1271755"/>
          <a:ext cx="1047750" cy="43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4" imgW="368140" imgH="152334" progId="Equation.DSMT4">
                  <p:embed/>
                </p:oleObj>
              </mc:Choice>
              <mc:Fallback>
                <p:oleObj name="Equation" r:id="rId4" imgW="368140" imgH="152334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661" y="1271755"/>
                        <a:ext cx="1047750" cy="43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41" name="Object 13"/>
          <p:cNvGraphicFramePr>
            <a:graphicFrameLocks noChangeAspect="1"/>
          </p:cNvGraphicFramePr>
          <p:nvPr/>
        </p:nvGraphicFramePr>
        <p:xfrm>
          <a:off x="1059090" y="2507436"/>
          <a:ext cx="3251654" cy="59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6" imgW="1384300" imgH="254000" progId="Equation.DSMT4">
                  <p:embed/>
                </p:oleObj>
              </mc:Choice>
              <mc:Fallback>
                <p:oleObj name="Equation" r:id="rId6" imgW="1384300" imgH="254000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090" y="2507436"/>
                        <a:ext cx="3251654" cy="596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42" name="AutoShape 14"/>
          <p:cNvSpPr>
            <a:spLocks/>
          </p:cNvSpPr>
          <p:nvPr/>
        </p:nvSpPr>
        <p:spPr bwMode="auto">
          <a:xfrm>
            <a:off x="1731008" y="3633251"/>
            <a:ext cx="292100" cy="830262"/>
          </a:xfrm>
          <a:prstGeom prst="leftBrace">
            <a:avLst>
              <a:gd name="adj1" fmla="val 33152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2785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123877"/>
              </p:ext>
            </p:extLst>
          </p:nvPr>
        </p:nvGraphicFramePr>
        <p:xfrm>
          <a:off x="2022475" y="4050381"/>
          <a:ext cx="9985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8" imgW="444307" imgH="228501" progId="Equation.DSMT4">
                  <p:embed/>
                </p:oleObj>
              </mc:Choice>
              <mc:Fallback>
                <p:oleObj name="Equation" r:id="rId8" imgW="444307" imgH="228501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4050381"/>
                        <a:ext cx="99853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650977"/>
              </p:ext>
            </p:extLst>
          </p:nvPr>
        </p:nvGraphicFramePr>
        <p:xfrm>
          <a:off x="6027738" y="3601274"/>
          <a:ext cx="13525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10" imgW="596641" imgH="165028" progId="Equation.DSMT4">
                  <p:embed/>
                </p:oleObj>
              </mc:Choice>
              <mc:Fallback>
                <p:oleObj name="Equation" r:id="rId10" imgW="596641" imgH="165028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3601274"/>
                        <a:ext cx="13525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47" name="Text Box 19"/>
          <p:cNvSpPr txBox="1">
            <a:spLocks noChangeArrowheads="1"/>
          </p:cNvSpPr>
          <p:nvPr/>
        </p:nvSpPr>
        <p:spPr bwMode="auto">
          <a:xfrm>
            <a:off x="4541837" y="2643773"/>
            <a:ext cx="294343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These are two </a:t>
            </a:r>
            <a:r>
              <a:rPr lang="en-US" sz="1600" dirty="0">
                <a:solidFill>
                  <a:schemeClr val="bg2"/>
                </a:solidFill>
                <a:latin typeface="Arial" pitchFamily="34" charset="0"/>
              </a:rPr>
              <a:t>valid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solutions. 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1323373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Non-Integer Order</a:t>
            </a:r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946149" y="5353226"/>
            <a:ext cx="7191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These are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</a:rPr>
              <a:t>linearly independent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when </a:t>
            </a:r>
            <a:r>
              <a:rPr lang="en-US" i="1" dirty="0">
                <a:solidFill>
                  <a:srgbClr val="0000FF"/>
                </a:solidFill>
                <a:latin typeface="Arial" pitchFamily="34" charset="0"/>
                <a:sym typeface="Symbol"/>
              </a:rPr>
              <a:t>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is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not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an integer: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278552" name="Object 24"/>
          <p:cNvGraphicFramePr>
            <a:graphicFrameLocks noChangeAspect="1"/>
          </p:cNvGraphicFramePr>
          <p:nvPr/>
        </p:nvGraphicFramePr>
        <p:xfrm>
          <a:off x="1774841" y="5962349"/>
          <a:ext cx="5193850" cy="480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12" imgW="2616200" imgH="241300" progId="Equation.DSMT4">
                  <p:embed/>
                </p:oleObj>
              </mc:Choice>
              <mc:Fallback>
                <p:oleObj name="Equation" r:id="rId12" imgW="2616200" imgH="24130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41" y="5962349"/>
                        <a:ext cx="5193850" cy="480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52826" y="1270535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</a:rPr>
              <a:t>Non-integer order: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9567" name="Object 15"/>
          <p:cNvGraphicFramePr>
            <a:graphicFrameLocks noChangeAspect="1"/>
          </p:cNvGraphicFramePr>
          <p:nvPr/>
        </p:nvGraphicFramePr>
        <p:xfrm>
          <a:off x="1933586" y="1847311"/>
          <a:ext cx="48990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4" imgW="1905000" imgH="419100" progId="Equation.DSMT4">
                  <p:embed/>
                </p:oleObj>
              </mc:Choice>
              <mc:Fallback>
                <p:oleObj name="Equation" r:id="rId4" imgW="1905000" imgH="4191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86" y="1847311"/>
                        <a:ext cx="4899025" cy="1077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326571" y="0"/>
            <a:ext cx="855617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Non-Integer Order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2968" y="1041628"/>
            <a:ext cx="44294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Bessel function of second kind: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966327" y="3172438"/>
            <a:ext cx="3121367" cy="46166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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  …-2, -1, 0, 1, 2 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168" y="4872789"/>
            <a:ext cx="845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</a:rPr>
              <a:t>This definition gives the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Y</a:t>
            </a:r>
            <a:r>
              <a:rPr lang="en-US" sz="1800" i="1" baseline="-2500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</a:t>
            </a:r>
            <a:r>
              <a:rPr lang="en-US" sz="120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US" sz="180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)</a:t>
            </a:r>
            <a:r>
              <a:rPr lang="en-US" sz="180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anose="05050102010706020507" pitchFamily="18" charset="2"/>
              </a:rPr>
              <a:t>function a nice (simple) asymptotic form for large </a:t>
            </a:r>
            <a:r>
              <a:rPr lang="en-US" sz="180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anose="05050102010706020507" pitchFamily="18" charset="2"/>
              </a:rPr>
              <a:t>.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823876" y="905234"/>
            <a:ext cx="7478486" cy="1012371"/>
          </a:xfrm>
          <a:prstGeom prst="rect">
            <a:avLst/>
          </a:prstGeom>
          <a:solidFill>
            <a:srgbClr val="CCFFFF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1400375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Integer Order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9021" y="1229627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</a:rPr>
              <a:t>Integer order:</a:t>
            </a:r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23582"/>
              </p:ext>
            </p:extLst>
          </p:nvPr>
        </p:nvGraphicFramePr>
        <p:xfrm>
          <a:off x="5056915" y="1272150"/>
          <a:ext cx="1047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4" imgW="368300" imgH="139700" progId="Equation.DSMT4">
                  <p:embed/>
                </p:oleObj>
              </mc:Choice>
              <mc:Fallback>
                <p:oleObj name="Equation" r:id="rId4" imgW="368300" imgH="1397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915" y="1272150"/>
                        <a:ext cx="10477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642245"/>
              </p:ext>
            </p:extLst>
          </p:nvPr>
        </p:nvGraphicFramePr>
        <p:xfrm>
          <a:off x="1668892" y="4133312"/>
          <a:ext cx="48990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6" imgW="1905000" imgH="419100" progId="Equation.DSMT4">
                  <p:embed/>
                </p:oleObj>
              </mc:Choice>
              <mc:Fallback>
                <p:oleObj name="Equation" r:id="rId6" imgW="1905000" imgH="4191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892" y="4133312"/>
                        <a:ext cx="489902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46506"/>
              </p:ext>
            </p:extLst>
          </p:nvPr>
        </p:nvGraphicFramePr>
        <p:xfrm>
          <a:off x="1118956" y="2747072"/>
          <a:ext cx="26431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8" imgW="1079032" imgH="266584" progId="Equation.DSMT4">
                  <p:embed/>
                </p:oleObj>
              </mc:Choice>
              <mc:Fallback>
                <p:oleObj name="Equation" r:id="rId8" imgW="1079032" imgH="266584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956" y="2747072"/>
                        <a:ext cx="2643188" cy="654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60363" y="1573963"/>
            <a:ext cx="8493125" cy="31575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1306286" y="0"/>
            <a:ext cx="67491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Integer Order (cont.)</a:t>
            </a: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365125" y="824663"/>
            <a:ext cx="461376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From the Frobenius solution we have:</a:t>
            </a:r>
          </a:p>
        </p:txBody>
      </p:sp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558800" y="2139113"/>
          <a:ext cx="78581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4" imgW="3898900" imgH="990600" progId="Equation.DSMT4">
                  <p:embed/>
                </p:oleObj>
              </mc:Choice>
              <mc:Fallback>
                <p:oleObj name="Equation" r:id="rId4" imgW="3898900" imgH="9906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139113"/>
                        <a:ext cx="7858125" cy="199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905914"/>
              </p:ext>
            </p:extLst>
          </p:nvPr>
        </p:nvGraphicFramePr>
        <p:xfrm>
          <a:off x="892175" y="5875338"/>
          <a:ext cx="4876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6" imgW="2870200" imgH="419100" progId="Equation.DSMT4">
                  <p:embed/>
                </p:oleObj>
              </mc:Choice>
              <mc:Fallback>
                <p:oleObj name="Equation" r:id="rId6" imgW="2870200" imgH="4191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5875338"/>
                        <a:ext cx="48768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400429" y="5405354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8177" y="4845132"/>
            <a:ext cx="5835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</a:rPr>
              <a:t>Schaum’s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 Outline Mathematical Handbook, Eq. (24.9))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5611" y="1091591"/>
            <a:ext cx="2666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the branch point at </a:t>
            </a:r>
            <a:r>
              <a:rPr lang="en-US" sz="1400" i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= 0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525253" y="1347761"/>
            <a:ext cx="1660358" cy="9382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801084"/>
              </p:ext>
            </p:extLst>
          </p:nvPr>
        </p:nvGraphicFramePr>
        <p:xfrm>
          <a:off x="7146955" y="5527528"/>
          <a:ext cx="1158604" cy="27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8" imgW="850531" imgH="203112" progId="Equation.DSMT4">
                  <p:embed/>
                </p:oleObj>
              </mc:Choice>
              <mc:Fallback>
                <p:oleObj name="Equation" r:id="rId8" imgW="850531" imgH="203112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55" y="5527528"/>
                        <a:ext cx="1158604" cy="275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950637" y="5807566"/>
            <a:ext cx="15862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solidFill>
                  <a:schemeClr val="bg2"/>
                </a:solidFill>
                <a:latin typeface="Arial" charset="0"/>
              </a:rPr>
              <a:t>(Euler’s constant)</a:t>
            </a:r>
          </a:p>
        </p:txBody>
      </p:sp>
    </p:spTree>
    <p:extLst>
      <p:ext uri="{BB962C8B-B14F-4D97-AF65-F5344CB8AC3E}">
        <p14:creationId xmlns:p14="http://schemas.microsoft.com/office/powerpoint/2010/main" val="6745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062472"/>
              </p:ext>
            </p:extLst>
          </p:nvPr>
        </p:nvGraphicFramePr>
        <p:xfrm>
          <a:off x="1438192" y="2321843"/>
          <a:ext cx="27098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4" imgW="1244600" imgH="241300" progId="Equation.DSMT4">
                  <p:embed/>
                </p:oleObj>
              </mc:Choice>
              <mc:Fallback>
                <p:oleObj name="Equation" r:id="rId4" imgW="1244600" imgH="2413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192" y="2321843"/>
                        <a:ext cx="2709862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963242" y="4566309"/>
            <a:ext cx="6947736" cy="707886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functions </a:t>
            </a:r>
            <a:r>
              <a:rPr lang="en-US" sz="2000" i="1" dirty="0">
                <a:solidFill>
                  <a:srgbClr val="000000"/>
                </a:solidFill>
                <a:latin typeface="+mn-lt"/>
              </a:rPr>
              <a:t>J</a:t>
            </a:r>
            <a:r>
              <a:rPr lang="en-US" sz="2000" i="1" baseline="-25000" dirty="0">
                <a:solidFill>
                  <a:srgbClr val="000000"/>
                </a:solidFill>
                <a:latin typeface="+mn-lt"/>
                <a:sym typeface="Symbol" panose="05050102010706020507" pitchFamily="18" charset="2"/>
              </a:rPr>
              <a:t>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and </a:t>
            </a:r>
            <a:r>
              <a:rPr lang="en-US" sz="2000" i="1" dirty="0">
                <a:solidFill>
                  <a:srgbClr val="000000"/>
                </a:solidFill>
                <a:latin typeface="+mn-lt"/>
              </a:rPr>
              <a:t>J</a:t>
            </a:r>
            <a:r>
              <a:rPr lang="en-US" sz="2000" i="1" baseline="-25000" dirty="0">
                <a:solidFill>
                  <a:srgbClr val="000000"/>
                </a:solidFill>
                <a:latin typeface="+mn-lt"/>
              </a:rPr>
              <a:t>-</a:t>
            </a:r>
            <a:r>
              <a:rPr lang="en-US" sz="2000" i="1" baseline="-25000" dirty="0">
                <a:solidFill>
                  <a:srgbClr val="000000"/>
                </a:solidFill>
                <a:latin typeface="+mn-lt"/>
                <a:sym typeface="Symbol" panose="05050102010706020507" pitchFamily="18" charset="2"/>
              </a:rPr>
              <a:t>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are no longer linearly independent 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when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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is an integer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293899" name="Text Box 11"/>
          <p:cNvSpPr txBox="1">
            <a:spLocks noChangeArrowheads="1"/>
          </p:cNvSpPr>
          <p:nvPr/>
        </p:nvSpPr>
        <p:spPr bwMode="auto">
          <a:xfrm>
            <a:off x="714793" y="1650498"/>
            <a:ext cx="24176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Symmetry property:</a:t>
            </a:r>
          </a:p>
        </p:txBody>
      </p:sp>
      <p:graphicFrame>
        <p:nvGraphicFramePr>
          <p:cNvPr id="2939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669755"/>
              </p:ext>
            </p:extLst>
          </p:nvPr>
        </p:nvGraphicFramePr>
        <p:xfrm>
          <a:off x="1436353" y="3135228"/>
          <a:ext cx="26273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6" imgW="1206500" imgH="241300" progId="Equation.DSMT4">
                  <p:embed/>
                </p:oleObj>
              </mc:Choice>
              <mc:Fallback>
                <p:oleObj name="Equation" r:id="rId6" imgW="1206500" imgH="2413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353" y="3135228"/>
                        <a:ext cx="2627312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06286" y="0"/>
            <a:ext cx="67491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Integer Order (cont.)</a:t>
            </a:r>
          </a:p>
        </p:txBody>
      </p:sp>
    </p:spTree>
    <p:extLst>
      <p:ext uri="{BB962C8B-B14F-4D97-AF65-F5344CB8AC3E}">
        <p14:creationId xmlns:p14="http://schemas.microsoft.com/office/powerpoint/2010/main" val="6402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1063625" y="0"/>
            <a:ext cx="72469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</a:t>
            </a:r>
          </a:p>
        </p:txBody>
      </p:sp>
      <p:sp>
        <p:nvSpPr>
          <p:cNvPr id="247839" name="Text Box 31"/>
          <p:cNvSpPr txBox="1">
            <a:spLocks noChangeArrowheads="1"/>
          </p:cNvSpPr>
          <p:nvPr/>
        </p:nvSpPr>
        <p:spPr bwMode="auto">
          <a:xfrm>
            <a:off x="575128" y="992188"/>
            <a:ext cx="2428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Helmholtz equation:</a:t>
            </a:r>
            <a:endParaRPr lang="en-US" sz="2000" i="1" dirty="0">
              <a:solidFill>
                <a:srgbClr val="0000FF"/>
              </a:solidFill>
            </a:endParaRPr>
          </a:p>
        </p:txBody>
      </p:sp>
      <p:graphicFrame>
        <p:nvGraphicFramePr>
          <p:cNvPr id="247884" name="Object 76"/>
          <p:cNvGraphicFramePr>
            <a:graphicFrameLocks noChangeAspect="1"/>
          </p:cNvGraphicFramePr>
          <p:nvPr/>
        </p:nvGraphicFramePr>
        <p:xfrm>
          <a:off x="3083152" y="1350055"/>
          <a:ext cx="27447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4" imgW="927100" imgH="228600" progId="Equation.DSMT4">
                  <p:embed/>
                </p:oleObj>
              </mc:Choice>
              <mc:Fallback>
                <p:oleObj name="Equation" r:id="rId4" imgW="927100" imgH="2286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3152" y="1350055"/>
                        <a:ext cx="27447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86" name="Object 78"/>
          <p:cNvGraphicFramePr>
            <a:graphicFrameLocks noChangeAspect="1"/>
          </p:cNvGraphicFramePr>
          <p:nvPr/>
        </p:nvGraphicFramePr>
        <p:xfrm>
          <a:off x="1423199" y="2977465"/>
          <a:ext cx="5916295" cy="1103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6" imgW="2590800" imgH="482600" progId="Equation.DSMT4">
                  <p:embed/>
                </p:oleObj>
              </mc:Choice>
              <mc:Fallback>
                <p:oleObj name="Equation" r:id="rId6" imgW="2590800" imgH="4826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199" y="2977465"/>
                        <a:ext cx="5916295" cy="1103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87" name="Text Box 79"/>
          <p:cNvSpPr txBox="1">
            <a:spLocks noChangeArrowheads="1"/>
          </p:cNvSpPr>
          <p:nvPr/>
        </p:nvSpPr>
        <p:spPr bwMode="auto">
          <a:xfrm>
            <a:off x="735013" y="4548188"/>
            <a:ext cx="285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Separation of variables:</a:t>
            </a:r>
            <a:endParaRPr lang="en-US" sz="2000" i="1">
              <a:solidFill>
                <a:srgbClr val="0000FF"/>
              </a:solidFill>
            </a:endParaRPr>
          </a:p>
        </p:txBody>
      </p:sp>
      <p:sp>
        <p:nvSpPr>
          <p:cNvPr id="247888" name="Text Box 80"/>
          <p:cNvSpPr txBox="1">
            <a:spLocks noChangeArrowheads="1"/>
          </p:cNvSpPr>
          <p:nvPr/>
        </p:nvSpPr>
        <p:spPr bwMode="auto">
          <a:xfrm>
            <a:off x="1581150" y="528955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  <a:latin typeface="Arial" pitchFamily="34" charset="0"/>
              </a:rPr>
              <a:t>let</a:t>
            </a:r>
            <a:endParaRPr lang="en-US" sz="2000" i="1">
              <a:solidFill>
                <a:srgbClr val="FFFFFF"/>
              </a:solidFill>
            </a:endParaRPr>
          </a:p>
        </p:txBody>
      </p:sp>
      <p:graphicFrame>
        <p:nvGraphicFramePr>
          <p:cNvPr id="247889" name="Object 81"/>
          <p:cNvGraphicFramePr>
            <a:graphicFrameLocks noChangeAspect="1"/>
          </p:cNvGraphicFramePr>
          <p:nvPr/>
        </p:nvGraphicFramePr>
        <p:xfrm>
          <a:off x="2157413" y="5164138"/>
          <a:ext cx="44989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8" imgW="1777229" imgH="253890" progId="Equation.DSMT4">
                  <p:embed/>
                </p:oleObj>
              </mc:Choice>
              <mc:Fallback>
                <p:oleObj name="Equation" r:id="rId8" imgW="1777229" imgH="25389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5164138"/>
                        <a:ext cx="44989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90" name="Text Box 82"/>
          <p:cNvSpPr txBox="1">
            <a:spLocks noChangeArrowheads="1"/>
          </p:cNvSpPr>
          <p:nvPr/>
        </p:nvSpPr>
        <p:spPr bwMode="auto">
          <a:xfrm>
            <a:off x="1189038" y="6080125"/>
            <a:ext cx="605005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Substitute into previous equation and divide by </a:t>
            </a:r>
            <a:r>
              <a:rPr lang="en-US" i="1" dirty="0">
                <a:solidFill>
                  <a:srgbClr val="0000FF"/>
                </a:solidFill>
                <a:latin typeface="Symbol" pitchFamily="18" charset="2"/>
                <a:sym typeface="Symbol"/>
              </a:rPr>
              <a:t></a:t>
            </a:r>
            <a:r>
              <a:rPr lang="en-US" dirty="0">
                <a:solidFill>
                  <a:srgbClr val="0000FF"/>
                </a:solidFill>
                <a:latin typeface="Symbol" pitchFamily="18" charset="2"/>
                <a:sym typeface="Symbol"/>
              </a:rPr>
              <a:t>.</a:t>
            </a:r>
            <a:r>
              <a:rPr lang="en-US" i="1" dirty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Symbol" pitchFamily="18" charset="2"/>
              </a:rPr>
              <a:t> 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542472" y="2309359"/>
            <a:ext cx="313419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In cylindrical coordinates:</a:t>
            </a:r>
            <a:endParaRPr lang="en-US" sz="2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38200" y="1045029"/>
            <a:ext cx="7565571" cy="892628"/>
          </a:xfrm>
          <a:prstGeom prst="rect">
            <a:avLst/>
          </a:prstGeom>
          <a:solidFill>
            <a:srgbClr val="CCFFFF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1055915" y="0"/>
            <a:ext cx="7467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for General Orders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32510" y="1258504"/>
            <a:ext cx="3799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</a:rPr>
              <a:t>Properties for General Orders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779296"/>
            <a:ext cx="8265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  <a:latin typeface="+mj-lt"/>
              </a:rPr>
              <a:t>In the following discussion, the order can be an integer or a non-integer value, as indicated.</a:t>
            </a:r>
          </a:p>
        </p:txBody>
      </p:sp>
      <p:graphicFrame>
        <p:nvGraphicFramePr>
          <p:cNvPr id="221185" name="Object 1"/>
          <p:cNvGraphicFramePr>
            <a:graphicFrameLocks noChangeAspect="1"/>
          </p:cNvGraphicFramePr>
          <p:nvPr/>
        </p:nvGraphicFramePr>
        <p:xfrm>
          <a:off x="2611436" y="4074658"/>
          <a:ext cx="4687511" cy="80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4" imgW="2373870" imgH="406224" progId="Equation.DSMT4">
                  <p:embed/>
                </p:oleObj>
              </mc:Choice>
              <mc:Fallback>
                <p:oleObj name="Equation" r:id="rId4" imgW="2373870" imgH="406224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6" y="4074658"/>
                        <a:ext cx="4687511" cy="80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0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48937" y="915384"/>
            <a:ext cx="42242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33"/>
                </a:solidFill>
                <a:latin typeface="Arial" pitchFamily="34" charset="0"/>
              </a:rPr>
              <a:t>Small-Argument Properties (</a:t>
            </a:r>
            <a:r>
              <a:rPr lang="en-US" sz="2000" i="1" dirty="0">
                <a:solidFill>
                  <a:srgbClr val="FF0033"/>
                </a:solidFill>
                <a:latin typeface="Times New Roman"/>
                <a:sym typeface="Symbol"/>
              </a:rPr>
              <a:t>x</a:t>
            </a:r>
            <a:r>
              <a:rPr lang="en-US" sz="2000" dirty="0">
                <a:solidFill>
                  <a:srgbClr val="FF0033"/>
                </a:solidFill>
                <a:latin typeface="Arial" pitchFamily="34" charset="0"/>
                <a:sym typeface="Symbol"/>
              </a:rPr>
              <a:t> </a:t>
            </a:r>
            <a:r>
              <a:rPr lang="en-US" sz="2000" dirty="0">
                <a:solidFill>
                  <a:srgbClr val="FF0033"/>
                </a:solidFill>
                <a:latin typeface="Times New Roman"/>
                <a:sym typeface="Symbol"/>
              </a:rPr>
              <a:t></a:t>
            </a:r>
            <a:r>
              <a:rPr lang="en-US" sz="2000" dirty="0">
                <a:solidFill>
                  <a:srgbClr val="FF0033"/>
                </a:solidFill>
                <a:latin typeface="Arial" pitchFamily="34" charset="0"/>
                <a:sym typeface="Symbol"/>
              </a:rPr>
              <a:t> </a:t>
            </a:r>
            <a:r>
              <a:rPr lang="en-US" sz="2000" dirty="0">
                <a:solidFill>
                  <a:srgbClr val="FF0033"/>
                </a:solidFill>
                <a:latin typeface="Times New Roman"/>
                <a:sym typeface="Symbol"/>
              </a:rPr>
              <a:t>0</a:t>
            </a:r>
            <a:r>
              <a:rPr lang="en-US" sz="2000" dirty="0">
                <a:solidFill>
                  <a:srgbClr val="FF0033"/>
                </a:solidFill>
                <a:latin typeface="Arial" pitchFamily="34" charset="0"/>
                <a:sym typeface="Symbol"/>
              </a:rPr>
              <a:t>)</a:t>
            </a:r>
            <a:r>
              <a:rPr lang="en-US" sz="2000" dirty="0">
                <a:solidFill>
                  <a:srgbClr val="FF0033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1361874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Small-Argument Formulas</a:t>
            </a: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471941" y="5867174"/>
            <a:ext cx="820261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For </a:t>
            </a:r>
            <a:r>
              <a:rPr lang="en-US" sz="1800" u="sng" dirty="0">
                <a:solidFill>
                  <a:srgbClr val="0000FF"/>
                </a:solidFill>
                <a:latin typeface="Arial" pitchFamily="34" charset="0"/>
              </a:rPr>
              <a:t>order zero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, the Bessel function of the second kind behaves </a:t>
            </a:r>
            <a:r>
              <a:rPr lang="en-US" sz="1800" u="sng" dirty="0">
                <a:solidFill>
                  <a:srgbClr val="0000FF"/>
                </a:solidFill>
                <a:latin typeface="Arial" pitchFamily="34" charset="0"/>
              </a:rPr>
              <a:t>logarithmically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 rather than algebraically.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9456" y="290648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Examples:</a:t>
            </a:r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4898118" y="3508374"/>
          <a:ext cx="164465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4" imgW="965200" imgH="736600" progId="Equation.DSMT4">
                  <p:embed/>
                </p:oleObj>
              </mc:Choice>
              <mc:Fallback>
                <p:oleObj name="Equation" r:id="rId4" imgW="965200" imgH="7366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118" y="3508374"/>
                        <a:ext cx="1644650" cy="1241425"/>
                      </a:xfrm>
                      <a:prstGeom prst="rect">
                        <a:avLst/>
                      </a:prstGeom>
                      <a:solidFill>
                        <a:srgbClr val="FFE7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9351"/>
              </p:ext>
            </p:extLst>
          </p:nvPr>
        </p:nvGraphicFramePr>
        <p:xfrm>
          <a:off x="613469" y="1620777"/>
          <a:ext cx="3943405" cy="292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6" imgW="1917700" imgH="1422400" progId="Equation.DSMT4">
                  <p:embed/>
                </p:oleObj>
              </mc:Choice>
              <mc:Fallback>
                <p:oleObj name="Equation" r:id="rId6" imgW="1917700" imgH="14224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69" y="1620777"/>
                        <a:ext cx="3943405" cy="2928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57519"/>
              </p:ext>
            </p:extLst>
          </p:nvPr>
        </p:nvGraphicFramePr>
        <p:xfrm>
          <a:off x="4867958" y="2207511"/>
          <a:ext cx="2840741" cy="42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8" imgW="1892300" imgH="279400" progId="Equation.DSMT4">
                  <p:embed/>
                </p:oleObj>
              </mc:Choice>
              <mc:Fallback>
                <p:oleObj name="Equation" r:id="rId8" imgW="1892300" imgH="2794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958" y="2207511"/>
                        <a:ext cx="2840741" cy="422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47849"/>
              </p:ext>
            </p:extLst>
          </p:nvPr>
        </p:nvGraphicFramePr>
        <p:xfrm>
          <a:off x="4799101" y="1696417"/>
          <a:ext cx="1892393" cy="391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10" imgW="2377419" imgH="492465" progId="Equation.DSMT4">
                  <p:embed/>
                </p:oleObj>
              </mc:Choice>
              <mc:Fallback>
                <p:oleObj name="Equation" r:id="rId10" imgW="2377419" imgH="492465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101" y="1696417"/>
                        <a:ext cx="1892393" cy="391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0" name="Object 126"/>
          <p:cNvGraphicFramePr>
            <a:graphicFrameLocks noChangeAspect="1"/>
          </p:cNvGraphicFramePr>
          <p:nvPr/>
        </p:nvGraphicFramePr>
        <p:xfrm>
          <a:off x="6691494" y="2897977"/>
          <a:ext cx="2256564" cy="2600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12" imgW="1498600" imgH="1727200" progId="Equation.DSMT4">
                  <p:embed/>
                </p:oleObj>
              </mc:Choice>
              <mc:Fallback>
                <p:oleObj name="Equation" r:id="rId12" imgW="1498600" imgH="172720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494" y="2897977"/>
                        <a:ext cx="2256564" cy="2600786"/>
                      </a:xfrm>
                      <a:prstGeom prst="rect">
                        <a:avLst/>
                      </a:prstGeom>
                      <a:solidFill>
                        <a:srgbClr val="FFE7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795" name="Object 3"/>
          <p:cNvGraphicFramePr>
            <a:graphicFrameLocks noChangeAspect="1"/>
          </p:cNvGraphicFramePr>
          <p:nvPr/>
        </p:nvGraphicFramePr>
        <p:xfrm>
          <a:off x="3675289" y="1990272"/>
          <a:ext cx="12827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4" imgW="444307" imgH="139639" progId="Equation.DSMT4">
                  <p:embed/>
                </p:oleObj>
              </mc:Choice>
              <mc:Fallback>
                <p:oleObj name="Equation" r:id="rId4" imgW="444307" imgH="139639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289" y="1990272"/>
                        <a:ext cx="1282700" cy="403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796" name="Object 4"/>
          <p:cNvGraphicFramePr>
            <a:graphicFrameLocks noChangeAspect="1"/>
          </p:cNvGraphicFramePr>
          <p:nvPr/>
        </p:nvGraphicFramePr>
        <p:xfrm>
          <a:off x="2266950" y="2771775"/>
          <a:ext cx="4202113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6" imgW="1930400" imgH="990600" progId="Equation.DSMT4">
                  <p:embed/>
                </p:oleObj>
              </mc:Choice>
              <mc:Fallback>
                <p:oleObj name="Equation" r:id="rId6" imgW="1930400" imgH="9906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771775"/>
                        <a:ext cx="4202113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1485900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Asymptotic Formulas</a:t>
            </a:r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777649" y="1228952"/>
            <a:ext cx="314380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Asymptotic Formulas: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1958072" y="0"/>
            <a:ext cx="52562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Hankel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Functions</a:t>
            </a:r>
          </a:p>
        </p:txBody>
      </p:sp>
      <p:graphicFrame>
        <p:nvGraphicFramePr>
          <p:cNvPr id="290819" name="Object 3"/>
          <p:cNvGraphicFramePr>
            <a:graphicFrameLocks noChangeAspect="1"/>
          </p:cNvGraphicFramePr>
          <p:nvPr/>
        </p:nvGraphicFramePr>
        <p:xfrm>
          <a:off x="2698750" y="1093788"/>
          <a:ext cx="371316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4" imgW="1498600" imgH="508000" progId="Equation.DSMT4">
                  <p:embed/>
                </p:oleObj>
              </mc:Choice>
              <mc:Fallback>
                <p:oleObj name="Equation" r:id="rId4" imgW="1498600" imgH="5080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1093788"/>
                        <a:ext cx="3713163" cy="1257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0" name="Object 4"/>
          <p:cNvGraphicFramePr>
            <a:graphicFrameLocks noChangeAspect="1"/>
          </p:cNvGraphicFramePr>
          <p:nvPr/>
        </p:nvGraphicFramePr>
        <p:xfrm>
          <a:off x="869820" y="2836481"/>
          <a:ext cx="17192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6" imgW="710891" imgH="190417" progId="Equation.DSMT4">
                  <p:embed/>
                </p:oleObj>
              </mc:Choice>
              <mc:Fallback>
                <p:oleObj name="Equation" r:id="rId6" imgW="710891" imgH="190417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820" y="2836481"/>
                        <a:ext cx="1719263" cy="460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389078"/>
              </p:ext>
            </p:extLst>
          </p:nvPr>
        </p:nvGraphicFramePr>
        <p:xfrm>
          <a:off x="2051368" y="3630732"/>
          <a:ext cx="3212395" cy="1800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8" imgW="1587500" imgH="889000" progId="Equation.DSMT4">
                  <p:embed/>
                </p:oleObj>
              </mc:Choice>
              <mc:Fallback>
                <p:oleObj name="Equation" r:id="rId8" imgW="1587500" imgH="8890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368" y="3630732"/>
                        <a:ext cx="3212395" cy="1800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6163478" y="3744411"/>
            <a:ext cx="19944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Incoming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wave*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6207413" y="4706080"/>
            <a:ext cx="19944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Outgoing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wave*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8072" y="6027141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These are valid for arbitrary order </a:t>
            </a:r>
            <a:r>
              <a:rPr lang="en-US" sz="1800" i="1" dirty="0">
                <a:solidFill>
                  <a:srgbClr val="0000FF"/>
                </a:solidFill>
                <a:latin typeface="Times New Roman"/>
                <a:sym typeface="Symbol"/>
              </a:rPr>
              <a:t>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sym typeface="Symbol"/>
              </a:rPr>
              <a:t>.</a:t>
            </a:r>
            <a:endParaRPr lang="en-US" sz="18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8582"/>
              </p:ext>
            </p:extLst>
          </p:nvPr>
        </p:nvGraphicFramePr>
        <p:xfrm>
          <a:off x="5510213" y="5351463"/>
          <a:ext cx="34496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10" imgW="2666880" imgH="279360" progId="Equation.DSMT4">
                  <p:embed/>
                </p:oleObj>
              </mc:Choice>
              <mc:Fallback>
                <p:oleObj name="Equation" r:id="rId10" imgW="2666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10213" y="5351463"/>
                        <a:ext cx="3449637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1620615" y="0"/>
            <a:ext cx="598849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Hankel Functions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3786" y="1312734"/>
            <a:ext cx="220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Useful identity:</a:t>
            </a:r>
          </a:p>
        </p:txBody>
      </p:sp>
      <p:graphicFrame>
        <p:nvGraphicFramePr>
          <p:cNvPr id="155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61525"/>
              </p:ext>
            </p:extLst>
          </p:nvPr>
        </p:nvGraphicFramePr>
        <p:xfrm>
          <a:off x="1209675" y="2106385"/>
          <a:ext cx="393223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4" imgW="1727200" imgH="279400" progId="Equation.DSMT4">
                  <p:embed/>
                </p:oleObj>
              </mc:Choice>
              <mc:Fallback>
                <p:oleObj name="Equation" r:id="rId4" imgW="1727200" imgH="27940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2106385"/>
                        <a:ext cx="3932238" cy="636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32795" y="3772683"/>
            <a:ext cx="601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This is a symmetry property of the Hankel function.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926" y="4980710"/>
            <a:ext cx="8514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N. N.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</a:rPr>
              <a:t>Lebedev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1800" i="1" dirty="0">
                <a:solidFill>
                  <a:srgbClr val="000000"/>
                </a:solidFill>
                <a:latin typeface="Arial" pitchFamily="34" charset="0"/>
              </a:rPr>
              <a:t>Special Functions &amp; Their Applications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, Dover Publications, New York, 1972.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263531"/>
              </p:ext>
            </p:extLst>
          </p:nvPr>
        </p:nvGraphicFramePr>
        <p:xfrm>
          <a:off x="2466816" y="2985163"/>
          <a:ext cx="1200242" cy="47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6" imgW="647419" imgH="253890" progId="Equation.DSMT4">
                  <p:embed/>
                </p:oleObj>
              </mc:Choice>
              <mc:Fallback>
                <p:oleObj name="Equation" r:id="rId6" imgW="647419" imgH="25389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816" y="2985163"/>
                        <a:ext cx="1200242" cy="47068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335712" y="1037091"/>
            <a:ext cx="1997007" cy="1956480"/>
            <a:chOff x="6335712" y="1037091"/>
            <a:chExt cx="1997007" cy="195648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7195457" y="1426029"/>
              <a:ext cx="0" cy="156754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7162800" y="1447801"/>
              <a:ext cx="0" cy="156754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7489372" y="1915886"/>
              <a:ext cx="87086" cy="87086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6727372" y="2351316"/>
              <a:ext cx="87086" cy="87086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55729" name="Object 81"/>
            <p:cNvGraphicFramePr>
              <a:graphicFrameLocks noChangeAspect="1"/>
            </p:cNvGraphicFramePr>
            <p:nvPr/>
          </p:nvGraphicFramePr>
          <p:xfrm>
            <a:off x="7693478" y="1656443"/>
            <a:ext cx="198664" cy="220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0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3478" y="1656443"/>
                          <a:ext cx="198664" cy="220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730" name="Object 82"/>
            <p:cNvGraphicFramePr>
              <a:graphicFrameLocks noChangeAspect="1"/>
            </p:cNvGraphicFramePr>
            <p:nvPr/>
          </p:nvGraphicFramePr>
          <p:xfrm>
            <a:off x="6335712" y="2460624"/>
            <a:ext cx="332331" cy="195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1" name="Equation" r:id="rId10" imgW="215526" imgH="126780" progId="Equation.DSMT4">
                    <p:embed/>
                  </p:oleObj>
                </mc:Choice>
                <mc:Fallback>
                  <p:oleObj name="Equation" r:id="rId10" imgW="215526" imgH="126780" progId="Equation.DSMT4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5712" y="2460624"/>
                          <a:ext cx="332331" cy="195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731" name="Object 83"/>
            <p:cNvGraphicFramePr>
              <a:graphicFrameLocks noChangeAspect="1"/>
            </p:cNvGraphicFramePr>
            <p:nvPr/>
          </p:nvGraphicFramePr>
          <p:xfrm>
            <a:off x="8091488" y="2087107"/>
            <a:ext cx="241231" cy="264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2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1488" y="2087107"/>
                          <a:ext cx="241231" cy="264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732" name="Object 84"/>
            <p:cNvGraphicFramePr>
              <a:graphicFrameLocks noChangeAspect="1"/>
            </p:cNvGraphicFramePr>
            <p:nvPr/>
          </p:nvGraphicFramePr>
          <p:xfrm>
            <a:off x="7071631" y="1037091"/>
            <a:ext cx="243568" cy="288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3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1631" y="1037091"/>
                          <a:ext cx="243568" cy="288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Generating Function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839470"/>
              </p:ext>
            </p:extLst>
          </p:nvPr>
        </p:nvGraphicFramePr>
        <p:xfrm>
          <a:off x="2388148" y="1781835"/>
          <a:ext cx="4070239" cy="1004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4" imgW="1892300" imgH="469900" progId="Equation.DSMT4">
                  <p:embed/>
                </p:oleObj>
              </mc:Choice>
              <mc:Fallback>
                <p:oleObj name="Equation" r:id="rId4" imgW="1892300" imgH="4699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8148" y="1781835"/>
                        <a:ext cx="4070239" cy="10049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5325" y="783064"/>
            <a:ext cx="7591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integer order Bessel function of the first kind can also be defined through a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generating function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err="1" smtClean="0">
                <a:solidFill>
                  <a:srgbClr val="0000FF"/>
                </a:solidFill>
              </a:rPr>
              <a:t>,</a:t>
            </a:r>
            <a:r>
              <a:rPr lang="en-US" i="1" dirty="0" err="1" smtClean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FF"/>
                </a:solidFill>
              </a:rPr>
              <a:t>):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812209"/>
              </p:ext>
            </p:extLst>
          </p:nvPr>
        </p:nvGraphicFramePr>
        <p:xfrm>
          <a:off x="727911" y="3998662"/>
          <a:ext cx="8240713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6" imgW="5613120" imgH="914400" progId="Equation.DSMT4">
                  <p:embed/>
                </p:oleObj>
              </mc:Choice>
              <mc:Fallback>
                <p:oleObj name="Equation" r:id="rId6" imgW="5613120" imgH="9144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911" y="3998662"/>
                        <a:ext cx="8240713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9754" y="3064541"/>
            <a:ext cx="7591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generating function definition leads to various useful identities and representations: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8635" y="574765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(Please see next slides.)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586" y="2143125"/>
            <a:ext cx="1715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(derivation omitted)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Generating Function (cont.)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6013"/>
              </p:ext>
            </p:extLst>
          </p:nvPr>
        </p:nvGraphicFramePr>
        <p:xfrm>
          <a:off x="511175" y="1643063"/>
          <a:ext cx="7493000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4" imgW="4025880" imgH="749160" progId="Equation.DSMT4">
                  <p:embed/>
                </p:oleObj>
              </mc:Choice>
              <mc:Fallback>
                <p:oleObj name="Equation" r:id="rId4" imgW="4025880" imgH="74916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1643063"/>
                        <a:ext cx="7493000" cy="138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744" y="1088571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Plane-wave expansion:</a:t>
            </a:r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56430"/>
              </p:ext>
            </p:extLst>
          </p:nvPr>
        </p:nvGraphicFramePr>
        <p:xfrm>
          <a:off x="2794000" y="4094163"/>
          <a:ext cx="31480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6" imgW="1752480" imgH="545760" progId="Equation.DSMT4">
                  <p:embed/>
                </p:oleObj>
              </mc:Choice>
              <mc:Fallback>
                <p:oleObj name="Equation" r:id="rId6" imgW="1752480" imgH="54576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4094163"/>
                        <a:ext cx="314801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3658" y="3418113"/>
            <a:ext cx="6338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Hence, using the generating function identity, we have: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379366"/>
              </p:ext>
            </p:extLst>
          </p:nvPr>
        </p:nvGraphicFramePr>
        <p:xfrm>
          <a:off x="2819316" y="5625264"/>
          <a:ext cx="3480607" cy="79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8" imgW="1879600" imgH="431800" progId="Equation.DSMT4">
                  <p:embed/>
                </p:oleObj>
              </mc:Choice>
              <mc:Fallback>
                <p:oleObj name="Equation" r:id="rId8" imgW="1879600" imgH="4318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16" y="5625264"/>
                        <a:ext cx="3480607" cy="7995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96144" y="4985656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Generating Function (cont.)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565860"/>
              </p:ext>
            </p:extLst>
          </p:nvPr>
        </p:nvGraphicFramePr>
        <p:xfrm>
          <a:off x="1621018" y="2054351"/>
          <a:ext cx="3619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4" imgW="1955520" imgH="431640" progId="Equation.DSMT4">
                  <p:embed/>
                </p:oleObj>
              </mc:Choice>
              <mc:Fallback>
                <p:oleObj name="Equation" r:id="rId4" imgW="1955520" imgH="431640" progId="Equation.DSMT4">
                  <p:embed/>
                  <p:pic>
                    <p:nvPicPr>
                      <p:cNvPr id="2109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018" y="2054351"/>
                        <a:ext cx="3619500" cy="800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97D10D2-114A-44A0-5ED6-C986971C55AF}"/>
              </a:ext>
            </a:extLst>
          </p:cNvPr>
          <p:cNvSpPr txBox="1"/>
          <p:nvPr/>
        </p:nvSpPr>
        <p:spPr>
          <a:xfrm>
            <a:off x="453224" y="1017768"/>
            <a:ext cx="8030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plane wave expansion is very useful for solving scattering problems in cylindrical coordinates: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278BA4-7D55-1F3E-7744-9C71739A4BD0}"/>
              </a:ext>
            </a:extLst>
          </p:cNvPr>
          <p:cNvSpPr txBox="1"/>
          <p:nvPr/>
        </p:nvSpPr>
        <p:spPr>
          <a:xfrm>
            <a:off x="5851155" y="2187646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(using </a:t>
            </a:r>
            <a:r>
              <a:rPr lang="en-US" sz="1800" i="1" dirty="0">
                <a:latin typeface="+mn-lt"/>
                <a:cs typeface="Arial" panose="020B0604020202020204" pitchFamily="34" charset="0"/>
              </a:rPr>
              <a:t>j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instead of </a:t>
            </a:r>
            <a:r>
              <a:rPr lang="en-US" sz="1800" i="1" dirty="0" err="1">
                <a:latin typeface="+mn-lt"/>
                <a:cs typeface="Arial" panose="020B0604020202020204" pitchFamily="34" charset="0"/>
              </a:rPr>
              <a:t>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DB8F52B-72D9-7B3F-6CB7-41218720F948}"/>
              </a:ext>
            </a:extLst>
          </p:cNvPr>
          <p:cNvSpPr txBox="1"/>
          <p:nvPr/>
        </p:nvSpPr>
        <p:spPr>
          <a:xfrm>
            <a:off x="2110352" y="5896265"/>
            <a:ext cx="471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Top view of scattering of a cylinder by a plane wave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DA96659-EB5D-0C52-9C3F-EA85E22BAAD0}"/>
              </a:ext>
            </a:extLst>
          </p:cNvPr>
          <p:cNvGrpSpPr/>
          <p:nvPr/>
        </p:nvGrpSpPr>
        <p:grpSpPr>
          <a:xfrm>
            <a:off x="1556988" y="3424446"/>
            <a:ext cx="5399598" cy="2199444"/>
            <a:chOff x="1144988" y="3381294"/>
            <a:chExt cx="5399598" cy="2199444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1497720-9E5C-C591-F003-8FFE49A3806A}"/>
                </a:ext>
              </a:extLst>
            </p:cNvPr>
            <p:cNvSpPr/>
            <p:nvPr/>
          </p:nvSpPr>
          <p:spPr>
            <a:xfrm>
              <a:off x="3645301" y="4492487"/>
              <a:ext cx="898129" cy="89812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08C245E6-F6C8-50F7-F705-38B9C331BD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8893" y="3678913"/>
              <a:ext cx="0" cy="1901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7825FC04-F4A6-FE79-B2F1-D0ADB0EA92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4988" y="4918751"/>
              <a:ext cx="50700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Line 55">
              <a:extLst>
                <a:ext uri="{FF2B5EF4-FFF2-40B4-BE49-F238E27FC236}">
                  <a16:creationId xmlns:a16="http://schemas.microsoft.com/office/drawing/2014/main" id="{D9559587-9547-C7DD-8908-B7BABD8D9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9481" y="4621888"/>
              <a:ext cx="0" cy="593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Line 56">
              <a:extLst>
                <a:ext uri="{FF2B5EF4-FFF2-40B4-BE49-F238E27FC236}">
                  <a16:creationId xmlns:a16="http://schemas.microsoft.com/office/drawing/2014/main" id="{B2EA9881-CD50-F00A-CC45-2973B2C51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256" y="4625063"/>
              <a:ext cx="0" cy="593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Line 57">
              <a:extLst>
                <a:ext uri="{FF2B5EF4-FFF2-40B4-BE49-F238E27FC236}">
                  <a16:creationId xmlns:a16="http://schemas.microsoft.com/office/drawing/2014/main" id="{2821A4F7-D0EE-F520-5156-CD2334BDC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1731" y="4621888"/>
              <a:ext cx="0" cy="593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" name="Freeform 58">
              <a:extLst>
                <a:ext uri="{FF2B5EF4-FFF2-40B4-BE49-F238E27FC236}">
                  <a16:creationId xmlns:a16="http://schemas.microsoft.com/office/drawing/2014/main" id="{F49CC719-50B2-9E11-AF82-0FF4B5C92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795" y="4763792"/>
              <a:ext cx="1127125" cy="277813"/>
            </a:xfrm>
            <a:custGeom>
              <a:avLst/>
              <a:gdLst>
                <a:gd name="T0" fmla="*/ 0 w 710"/>
                <a:gd name="T1" fmla="*/ 99 h 175"/>
                <a:gd name="T2" fmla="*/ 48 w 710"/>
                <a:gd name="T3" fmla="*/ 13 h 175"/>
                <a:gd name="T4" fmla="*/ 124 w 710"/>
                <a:gd name="T5" fmla="*/ 175 h 175"/>
                <a:gd name="T6" fmla="*/ 196 w 710"/>
                <a:gd name="T7" fmla="*/ 15 h 175"/>
                <a:gd name="T8" fmla="*/ 272 w 710"/>
                <a:gd name="T9" fmla="*/ 175 h 175"/>
                <a:gd name="T10" fmla="*/ 346 w 710"/>
                <a:gd name="T11" fmla="*/ 15 h 175"/>
                <a:gd name="T12" fmla="*/ 412 w 710"/>
                <a:gd name="T13" fmla="*/ 171 h 175"/>
                <a:gd name="T14" fmla="*/ 492 w 710"/>
                <a:gd name="T15" fmla="*/ 15 h 175"/>
                <a:gd name="T16" fmla="*/ 562 w 710"/>
                <a:gd name="T17" fmla="*/ 173 h 175"/>
                <a:gd name="T18" fmla="*/ 626 w 710"/>
                <a:gd name="T19" fmla="*/ 17 h 175"/>
                <a:gd name="T20" fmla="*/ 690 w 710"/>
                <a:gd name="T21" fmla="*/ 103 h 175"/>
                <a:gd name="T22" fmla="*/ 710 w 710"/>
                <a:gd name="T23" fmla="*/ 101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0"/>
                <a:gd name="T37" fmla="*/ 0 h 175"/>
                <a:gd name="T38" fmla="*/ 710 w 710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0" h="175">
                  <a:moveTo>
                    <a:pt x="0" y="99"/>
                  </a:moveTo>
                  <a:cubicBezTo>
                    <a:pt x="8" y="85"/>
                    <a:pt x="27" y="0"/>
                    <a:pt x="48" y="13"/>
                  </a:cubicBezTo>
                  <a:cubicBezTo>
                    <a:pt x="69" y="26"/>
                    <a:pt x="99" y="175"/>
                    <a:pt x="124" y="175"/>
                  </a:cubicBezTo>
                  <a:cubicBezTo>
                    <a:pt x="149" y="175"/>
                    <a:pt x="171" y="15"/>
                    <a:pt x="196" y="15"/>
                  </a:cubicBezTo>
                  <a:cubicBezTo>
                    <a:pt x="221" y="15"/>
                    <a:pt x="247" y="175"/>
                    <a:pt x="272" y="175"/>
                  </a:cubicBezTo>
                  <a:cubicBezTo>
                    <a:pt x="297" y="175"/>
                    <a:pt x="323" y="16"/>
                    <a:pt x="346" y="15"/>
                  </a:cubicBezTo>
                  <a:cubicBezTo>
                    <a:pt x="369" y="14"/>
                    <a:pt x="388" y="171"/>
                    <a:pt x="412" y="171"/>
                  </a:cubicBezTo>
                  <a:cubicBezTo>
                    <a:pt x="436" y="171"/>
                    <a:pt x="467" y="15"/>
                    <a:pt x="492" y="15"/>
                  </a:cubicBezTo>
                  <a:cubicBezTo>
                    <a:pt x="517" y="15"/>
                    <a:pt x="540" y="173"/>
                    <a:pt x="562" y="173"/>
                  </a:cubicBezTo>
                  <a:cubicBezTo>
                    <a:pt x="584" y="173"/>
                    <a:pt x="605" y="29"/>
                    <a:pt x="626" y="17"/>
                  </a:cubicBezTo>
                  <a:cubicBezTo>
                    <a:pt x="647" y="5"/>
                    <a:pt x="676" y="89"/>
                    <a:pt x="690" y="103"/>
                  </a:cubicBezTo>
                  <a:cubicBezTo>
                    <a:pt x="704" y="117"/>
                    <a:pt x="706" y="101"/>
                    <a:pt x="710" y="10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2" name="Line 61">
              <a:extLst>
                <a:ext uri="{FF2B5EF4-FFF2-40B4-BE49-F238E27FC236}">
                  <a16:creationId xmlns:a16="http://schemas.microsoft.com/office/drawing/2014/main" id="{AB78F869-D9BD-EA4D-AE58-90A12A2C8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7241" y="4910649"/>
              <a:ext cx="155575" cy="317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5D35506-A6C5-BF2F-950E-CFC4719204DA}"/>
                </a:ext>
              </a:extLst>
            </p:cNvPr>
            <p:cNvCxnSpPr>
              <a:endCxn id="49" idx="7"/>
            </p:cNvCxnSpPr>
            <p:nvPr/>
          </p:nvCxnSpPr>
          <p:spPr>
            <a:xfrm flipV="1">
              <a:off x="4094365" y="4624015"/>
              <a:ext cx="317537" cy="2866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" name="Object 52">
              <a:extLst>
                <a:ext uri="{FF2B5EF4-FFF2-40B4-BE49-F238E27FC236}">
                  <a16:creationId xmlns:a16="http://schemas.microsoft.com/office/drawing/2014/main" id="{F9AA441D-1D6C-4B23-DDD5-E14969CA44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0194783"/>
                </p:ext>
              </p:extLst>
            </p:nvPr>
          </p:nvGraphicFramePr>
          <p:xfrm>
            <a:off x="6330011" y="4807632"/>
            <a:ext cx="214575" cy="236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5"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330011" y="4807632"/>
                          <a:ext cx="214575" cy="2360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>
              <a:extLst>
                <a:ext uri="{FF2B5EF4-FFF2-40B4-BE49-F238E27FC236}">
                  <a16:creationId xmlns:a16="http://schemas.microsoft.com/office/drawing/2014/main" id="{A1F293F6-CEA6-7ADE-7BC3-18C490D1AD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1046794"/>
                </p:ext>
              </p:extLst>
            </p:nvPr>
          </p:nvGraphicFramePr>
          <p:xfrm>
            <a:off x="4000458" y="3381294"/>
            <a:ext cx="202246" cy="2390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6"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000458" y="3381294"/>
                          <a:ext cx="202246" cy="2390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A79C4FFE-A70C-09DD-5F87-489F1D1D01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6403849"/>
                </p:ext>
              </p:extLst>
            </p:nvPr>
          </p:nvGraphicFramePr>
          <p:xfrm>
            <a:off x="4113309" y="4557490"/>
            <a:ext cx="174818" cy="19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7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113309" y="4557490"/>
                          <a:ext cx="174818" cy="19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6AAE217-B45F-CBF3-1860-CEDD1CB069FD}"/>
                </a:ext>
              </a:extLst>
            </p:cNvPr>
            <p:cNvSpPr txBox="1"/>
            <p:nvPr/>
          </p:nvSpPr>
          <p:spPr>
            <a:xfrm>
              <a:off x="1724593" y="4239842"/>
              <a:ext cx="1111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Plane wave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6348D8C-C4BE-A14E-DDC3-D1D8B491CD96}"/>
                </a:ext>
              </a:extLst>
            </p:cNvPr>
            <p:cNvSpPr txBox="1"/>
            <p:nvPr/>
          </p:nvSpPr>
          <p:spPr>
            <a:xfrm>
              <a:off x="4546556" y="4112429"/>
              <a:ext cx="841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Cylinder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55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713644"/>
              </p:ext>
            </p:extLst>
          </p:nvPr>
        </p:nvGraphicFramePr>
        <p:xfrm>
          <a:off x="493713" y="2108269"/>
          <a:ext cx="4821237" cy="74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Equation" r:id="rId4" imgW="2793960" imgH="431640" progId="Equation.DSMT4">
                  <p:embed/>
                </p:oleObj>
              </mc:Choice>
              <mc:Fallback>
                <p:oleObj name="Equation" r:id="rId4" imgW="2793960" imgH="431640" progId="Equation.DSMT4">
                  <p:embed/>
                  <p:pic>
                    <p:nvPicPr>
                      <p:cNvPr id="2109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2108269"/>
                        <a:ext cx="4821237" cy="746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97D10D2-114A-44A0-5ED6-C986971C55AF}"/>
              </a:ext>
            </a:extLst>
          </p:cNvPr>
          <p:cNvSpPr txBox="1"/>
          <p:nvPr/>
        </p:nvSpPr>
        <p:spPr>
          <a:xfrm>
            <a:off x="453224" y="836793"/>
            <a:ext cx="803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r>
              <a:rPr lang="en-US" sz="2000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Acoustic plane-wave scattering by a </a:t>
            </a:r>
            <a:r>
              <a:rPr lang="en-US" sz="2000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cylinder. </a:t>
            </a:r>
            <a:endParaRPr lang="en-US" sz="2000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278BA4-7D55-1F3E-7744-9C71739A4BD0}"/>
              </a:ext>
            </a:extLst>
          </p:cNvPr>
          <p:cNvSpPr txBox="1"/>
          <p:nvPr/>
        </p:nvSpPr>
        <p:spPr>
          <a:xfrm>
            <a:off x="5546355" y="2235271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(using </a:t>
            </a:r>
            <a:r>
              <a:rPr lang="en-US" sz="1800" i="1" dirty="0">
                <a:latin typeface="+mn-lt"/>
                <a:cs typeface="Arial" panose="020B0604020202020204" pitchFamily="34" charset="0"/>
              </a:rPr>
              <a:t>j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instead of </a:t>
            </a:r>
            <a:r>
              <a:rPr lang="en-US" sz="1800" i="1" dirty="0" err="1">
                <a:latin typeface="+mn-lt"/>
                <a:cs typeface="Arial" panose="020B0604020202020204" pitchFamily="34" charset="0"/>
              </a:rPr>
              <a:t>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DA96659-EB5D-0C52-9C3F-EA85E22BAAD0}"/>
              </a:ext>
            </a:extLst>
          </p:cNvPr>
          <p:cNvGrpSpPr/>
          <p:nvPr/>
        </p:nvGrpSpPr>
        <p:grpSpPr>
          <a:xfrm>
            <a:off x="575913" y="4700796"/>
            <a:ext cx="5399598" cy="1923218"/>
            <a:chOff x="1144988" y="3657519"/>
            <a:chExt cx="5399598" cy="192321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1497720-9E5C-C591-F003-8FFE49A3806A}"/>
                </a:ext>
              </a:extLst>
            </p:cNvPr>
            <p:cNvSpPr/>
            <p:nvPr/>
          </p:nvSpPr>
          <p:spPr>
            <a:xfrm>
              <a:off x="3645301" y="4492487"/>
              <a:ext cx="898129" cy="89812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08C245E6-F6C8-50F7-F705-38B9C331BD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8893" y="3976397"/>
              <a:ext cx="0" cy="1604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7825FC04-F4A6-FE79-B2F1-D0ADB0EA92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4988" y="4918751"/>
              <a:ext cx="50700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Line 55">
              <a:extLst>
                <a:ext uri="{FF2B5EF4-FFF2-40B4-BE49-F238E27FC236}">
                  <a16:creationId xmlns:a16="http://schemas.microsoft.com/office/drawing/2014/main" id="{D9559587-9547-C7DD-8908-B7BABD8D9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9481" y="4621888"/>
              <a:ext cx="0" cy="593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Line 56">
              <a:extLst>
                <a:ext uri="{FF2B5EF4-FFF2-40B4-BE49-F238E27FC236}">
                  <a16:creationId xmlns:a16="http://schemas.microsoft.com/office/drawing/2014/main" id="{B2EA9881-CD50-F00A-CC45-2973B2C51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256" y="4625063"/>
              <a:ext cx="0" cy="593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Line 57">
              <a:extLst>
                <a:ext uri="{FF2B5EF4-FFF2-40B4-BE49-F238E27FC236}">
                  <a16:creationId xmlns:a16="http://schemas.microsoft.com/office/drawing/2014/main" id="{2821A4F7-D0EE-F520-5156-CD2334BDC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1731" y="4621888"/>
              <a:ext cx="0" cy="593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" name="Freeform 58">
              <a:extLst>
                <a:ext uri="{FF2B5EF4-FFF2-40B4-BE49-F238E27FC236}">
                  <a16:creationId xmlns:a16="http://schemas.microsoft.com/office/drawing/2014/main" id="{F49CC719-50B2-9E11-AF82-0FF4B5C92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795" y="4763792"/>
              <a:ext cx="1127125" cy="277813"/>
            </a:xfrm>
            <a:custGeom>
              <a:avLst/>
              <a:gdLst>
                <a:gd name="T0" fmla="*/ 0 w 710"/>
                <a:gd name="T1" fmla="*/ 99 h 175"/>
                <a:gd name="T2" fmla="*/ 48 w 710"/>
                <a:gd name="T3" fmla="*/ 13 h 175"/>
                <a:gd name="T4" fmla="*/ 124 w 710"/>
                <a:gd name="T5" fmla="*/ 175 h 175"/>
                <a:gd name="T6" fmla="*/ 196 w 710"/>
                <a:gd name="T7" fmla="*/ 15 h 175"/>
                <a:gd name="T8" fmla="*/ 272 w 710"/>
                <a:gd name="T9" fmla="*/ 175 h 175"/>
                <a:gd name="T10" fmla="*/ 346 w 710"/>
                <a:gd name="T11" fmla="*/ 15 h 175"/>
                <a:gd name="T12" fmla="*/ 412 w 710"/>
                <a:gd name="T13" fmla="*/ 171 h 175"/>
                <a:gd name="T14" fmla="*/ 492 w 710"/>
                <a:gd name="T15" fmla="*/ 15 h 175"/>
                <a:gd name="T16" fmla="*/ 562 w 710"/>
                <a:gd name="T17" fmla="*/ 173 h 175"/>
                <a:gd name="T18" fmla="*/ 626 w 710"/>
                <a:gd name="T19" fmla="*/ 17 h 175"/>
                <a:gd name="T20" fmla="*/ 690 w 710"/>
                <a:gd name="T21" fmla="*/ 103 h 175"/>
                <a:gd name="T22" fmla="*/ 710 w 710"/>
                <a:gd name="T23" fmla="*/ 101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0"/>
                <a:gd name="T37" fmla="*/ 0 h 175"/>
                <a:gd name="T38" fmla="*/ 710 w 710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0" h="175">
                  <a:moveTo>
                    <a:pt x="0" y="99"/>
                  </a:moveTo>
                  <a:cubicBezTo>
                    <a:pt x="8" y="85"/>
                    <a:pt x="27" y="0"/>
                    <a:pt x="48" y="13"/>
                  </a:cubicBezTo>
                  <a:cubicBezTo>
                    <a:pt x="69" y="26"/>
                    <a:pt x="99" y="175"/>
                    <a:pt x="124" y="175"/>
                  </a:cubicBezTo>
                  <a:cubicBezTo>
                    <a:pt x="149" y="175"/>
                    <a:pt x="171" y="15"/>
                    <a:pt x="196" y="15"/>
                  </a:cubicBezTo>
                  <a:cubicBezTo>
                    <a:pt x="221" y="15"/>
                    <a:pt x="247" y="175"/>
                    <a:pt x="272" y="175"/>
                  </a:cubicBezTo>
                  <a:cubicBezTo>
                    <a:pt x="297" y="175"/>
                    <a:pt x="323" y="16"/>
                    <a:pt x="346" y="15"/>
                  </a:cubicBezTo>
                  <a:cubicBezTo>
                    <a:pt x="369" y="14"/>
                    <a:pt x="388" y="171"/>
                    <a:pt x="412" y="171"/>
                  </a:cubicBezTo>
                  <a:cubicBezTo>
                    <a:pt x="436" y="171"/>
                    <a:pt x="467" y="15"/>
                    <a:pt x="492" y="15"/>
                  </a:cubicBezTo>
                  <a:cubicBezTo>
                    <a:pt x="517" y="15"/>
                    <a:pt x="540" y="173"/>
                    <a:pt x="562" y="173"/>
                  </a:cubicBezTo>
                  <a:cubicBezTo>
                    <a:pt x="584" y="173"/>
                    <a:pt x="605" y="29"/>
                    <a:pt x="626" y="17"/>
                  </a:cubicBezTo>
                  <a:cubicBezTo>
                    <a:pt x="647" y="5"/>
                    <a:pt x="676" y="89"/>
                    <a:pt x="690" y="103"/>
                  </a:cubicBezTo>
                  <a:cubicBezTo>
                    <a:pt x="704" y="117"/>
                    <a:pt x="706" y="101"/>
                    <a:pt x="710" y="10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2" name="Line 61">
              <a:extLst>
                <a:ext uri="{FF2B5EF4-FFF2-40B4-BE49-F238E27FC236}">
                  <a16:creationId xmlns:a16="http://schemas.microsoft.com/office/drawing/2014/main" id="{AB78F869-D9BD-EA4D-AE58-90A12A2C8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7241" y="4910649"/>
              <a:ext cx="155575" cy="317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5D35506-A6C5-BF2F-950E-CFC4719204DA}"/>
                </a:ext>
              </a:extLst>
            </p:cNvPr>
            <p:cNvCxnSpPr>
              <a:endCxn id="49" idx="7"/>
            </p:cNvCxnSpPr>
            <p:nvPr/>
          </p:nvCxnSpPr>
          <p:spPr>
            <a:xfrm flipV="1">
              <a:off x="4094365" y="4624015"/>
              <a:ext cx="317537" cy="2866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" name="Object 52">
              <a:extLst>
                <a:ext uri="{FF2B5EF4-FFF2-40B4-BE49-F238E27FC236}">
                  <a16:creationId xmlns:a16="http://schemas.microsoft.com/office/drawing/2014/main" id="{F9AA441D-1D6C-4B23-DDD5-E14969CA44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0194783"/>
                </p:ext>
              </p:extLst>
            </p:nvPr>
          </p:nvGraphicFramePr>
          <p:xfrm>
            <a:off x="6330011" y="4807632"/>
            <a:ext cx="214575" cy="236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2"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53" name="Object 52">
                          <a:extLst>
                            <a:ext uri="{FF2B5EF4-FFF2-40B4-BE49-F238E27FC236}">
                              <a16:creationId xmlns:a16="http://schemas.microsoft.com/office/drawing/2014/main" id="{F9AA441D-1D6C-4B23-DDD5-E14969CA44D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330011" y="4807632"/>
                          <a:ext cx="214575" cy="2360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>
              <a:extLst>
                <a:ext uri="{FF2B5EF4-FFF2-40B4-BE49-F238E27FC236}">
                  <a16:creationId xmlns:a16="http://schemas.microsoft.com/office/drawing/2014/main" id="{A1F293F6-CEA6-7ADE-7BC3-18C490D1AD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2145879"/>
                </p:ext>
              </p:extLst>
            </p:nvPr>
          </p:nvGraphicFramePr>
          <p:xfrm>
            <a:off x="4000458" y="3657519"/>
            <a:ext cx="202246" cy="2390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3"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54" name="Object 53">
                          <a:extLst>
                            <a:ext uri="{FF2B5EF4-FFF2-40B4-BE49-F238E27FC236}">
                              <a16:creationId xmlns:a16="http://schemas.microsoft.com/office/drawing/2014/main" id="{A1F293F6-CEA6-7ADE-7BC3-18C490D1ADD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000458" y="3657519"/>
                          <a:ext cx="202246" cy="2390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A79C4FFE-A70C-09DD-5F87-489F1D1D01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6403849"/>
                </p:ext>
              </p:extLst>
            </p:nvPr>
          </p:nvGraphicFramePr>
          <p:xfrm>
            <a:off x="4113309" y="4557490"/>
            <a:ext cx="174818" cy="19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4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A79C4FFE-A70C-09DD-5F87-489F1D1D01C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113309" y="4557490"/>
                          <a:ext cx="174818" cy="19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6AAE217-B45F-CBF3-1860-CEDD1CB069FD}"/>
                </a:ext>
              </a:extLst>
            </p:cNvPr>
            <p:cNvSpPr txBox="1"/>
            <p:nvPr/>
          </p:nvSpPr>
          <p:spPr>
            <a:xfrm>
              <a:off x="1724593" y="4239842"/>
              <a:ext cx="1111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Plane wave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6348D8C-C4BE-A14E-DDC3-D1D8B491CD96}"/>
                </a:ext>
              </a:extLst>
            </p:cNvPr>
            <p:cNvSpPr txBox="1"/>
            <p:nvPr/>
          </p:nvSpPr>
          <p:spPr>
            <a:xfrm>
              <a:off x="4546556" y="4112429"/>
              <a:ext cx="841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Cylinder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62175" y="1457325"/>
            <a:ext cx="4445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</a:t>
            </a:r>
            <a:r>
              <a:rPr lang="en-US" sz="12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sz="20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sz="2000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sz="20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en-US" sz="2000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sz="20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en-US" sz="20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=</a:t>
            </a:r>
            <a:r>
              <a:rPr lang="en-US" sz="2000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acoustic pressure function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967620"/>
              </p:ext>
            </p:extLst>
          </p:nvPr>
        </p:nvGraphicFramePr>
        <p:xfrm>
          <a:off x="1624013" y="2835275"/>
          <a:ext cx="4743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5" name="Equation" r:id="rId12" imgW="2641320" imgH="431640" progId="Equation.DSMT4">
                  <p:embed/>
                </p:oleObj>
              </mc:Choice>
              <mc:Fallback>
                <p:oleObj name="Equation" r:id="rId12" imgW="2641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24013" y="2835275"/>
                        <a:ext cx="474345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3733800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Acoustic “hard” cylinder:</a:t>
            </a:r>
            <a:endParaRPr lang="en-US" sz="1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78601"/>
              </p:ext>
            </p:extLst>
          </p:nvPr>
        </p:nvGraphicFramePr>
        <p:xfrm>
          <a:off x="6407150" y="4211638"/>
          <a:ext cx="21494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6" name="Equation" r:id="rId14" imgW="1091880" imgH="393480" progId="Equation.DSMT4">
                  <p:embed/>
                </p:oleObj>
              </mc:Choice>
              <mc:Fallback>
                <p:oleObj name="Equation" r:id="rId14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07150" y="4211638"/>
                        <a:ext cx="2149475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298653"/>
              </p:ext>
            </p:extLst>
          </p:nvPr>
        </p:nvGraphicFramePr>
        <p:xfrm>
          <a:off x="1133475" y="3892550"/>
          <a:ext cx="40751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" name="Equation" r:id="rId16" imgW="2450880" imgH="253800" progId="Equation.DSMT4">
                  <p:embed/>
                </p:oleObj>
              </mc:Choice>
              <mc:Fallback>
                <p:oleObj name="Equation" r:id="rId16" imgW="245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33475" y="3892550"/>
                        <a:ext cx="4075113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50820"/>
              </p:ext>
            </p:extLst>
          </p:nvPr>
        </p:nvGraphicFramePr>
        <p:xfrm>
          <a:off x="6819900" y="5126038"/>
          <a:ext cx="12636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" name="Equation" r:id="rId18" imgW="787320" imgH="431640" progId="Equation.DSMT4">
                  <p:embed/>
                </p:oleObj>
              </mc:Choice>
              <mc:Fallback>
                <p:oleObj name="Equation" r:id="rId18" imgW="787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19900" y="5126038"/>
                        <a:ext cx="1263650" cy="69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952671"/>
              </p:ext>
            </p:extLst>
          </p:nvPr>
        </p:nvGraphicFramePr>
        <p:xfrm>
          <a:off x="6467474" y="5951537"/>
          <a:ext cx="2332299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9" name="Equation" r:id="rId20" imgW="1638000" imgH="228600" progId="Equation.DSMT4">
                  <p:embed/>
                </p:oleObj>
              </mc:Choice>
              <mc:Fallback>
                <p:oleObj name="Equation" r:id="rId20" imgW="1638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467474" y="5951537"/>
                        <a:ext cx="2332299" cy="32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61975" y="30099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Assume:</a:t>
            </a:r>
            <a:endParaRPr lang="en-US" sz="1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90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685382"/>
              </p:ext>
            </p:extLst>
          </p:nvPr>
        </p:nvGraphicFramePr>
        <p:xfrm>
          <a:off x="1384300" y="3270250"/>
          <a:ext cx="60896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7" name="Equation" r:id="rId4" imgW="3530520" imgH="431640" progId="Equation.DSMT4">
                  <p:embed/>
                </p:oleObj>
              </mc:Choice>
              <mc:Fallback>
                <p:oleObj name="Equation" r:id="rId4" imgW="3530520" imgH="431640" progId="Equation.DSMT4">
                  <p:embed/>
                  <p:pic>
                    <p:nvPicPr>
                      <p:cNvPr id="2109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270250"/>
                        <a:ext cx="6089650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445110"/>
              </p:ext>
            </p:extLst>
          </p:nvPr>
        </p:nvGraphicFramePr>
        <p:xfrm>
          <a:off x="438150" y="1981200"/>
          <a:ext cx="44862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8" name="Equation" r:id="rId6" imgW="2641320" imgH="431640" progId="Equation.DSMT4">
                  <p:embed/>
                </p:oleObj>
              </mc:Choice>
              <mc:Fallback>
                <p:oleObj name="Equation" r:id="rId6" imgW="264132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8150" y="1981200"/>
                        <a:ext cx="448627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832096"/>
              </p:ext>
            </p:extLst>
          </p:nvPr>
        </p:nvGraphicFramePr>
        <p:xfrm>
          <a:off x="517336" y="1143000"/>
          <a:ext cx="3737164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9" name="Equation" r:id="rId8" imgW="2336760" imgH="431640" progId="Equation.DSMT4">
                  <p:embed/>
                </p:oleObj>
              </mc:Choice>
              <mc:Fallback>
                <p:oleObj name="Equation" r:id="rId8" imgW="2336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7336" y="1143000"/>
                        <a:ext cx="3737164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9746"/>
              </p:ext>
            </p:extLst>
          </p:nvPr>
        </p:nvGraphicFramePr>
        <p:xfrm>
          <a:off x="5834062" y="1722437"/>
          <a:ext cx="2215379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0" name="Equation" r:id="rId10" imgW="1473120" imgH="419040" progId="Equation.DSMT4">
                  <p:embed/>
                </p:oleObj>
              </mc:Choice>
              <mc:Fallback>
                <p:oleObj name="Equation" r:id="rId10" imgW="14731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34062" y="1722437"/>
                        <a:ext cx="2215379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/>
          <p:cNvSpPr/>
          <p:nvPr/>
        </p:nvSpPr>
        <p:spPr>
          <a:xfrm>
            <a:off x="4962525" y="1257300"/>
            <a:ext cx="304800" cy="1438275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234304"/>
              </p:ext>
            </p:extLst>
          </p:nvPr>
        </p:nvGraphicFramePr>
        <p:xfrm>
          <a:off x="3025775" y="4667249"/>
          <a:ext cx="2470150" cy="108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Equation" r:id="rId12" imgW="1130040" imgH="495000" progId="Equation.DSMT4">
                  <p:embed/>
                </p:oleObj>
              </mc:Choice>
              <mc:Fallback>
                <p:oleObj name="Equation" r:id="rId12" imgW="1130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25775" y="4667249"/>
                        <a:ext cx="2470150" cy="10824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2209800" y="5038725"/>
            <a:ext cx="381000" cy="295275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  <p:graphicFrame>
        <p:nvGraphicFramePr>
          <p:cNvPr id="321542" name="Object 6"/>
          <p:cNvGraphicFramePr>
            <a:graphicFrameLocks noChangeAspect="1"/>
          </p:cNvGraphicFramePr>
          <p:nvPr/>
        </p:nvGraphicFramePr>
        <p:xfrm>
          <a:off x="1621957" y="941112"/>
          <a:ext cx="5664367" cy="10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4" imgW="2590800" imgH="482600" progId="Equation.DSMT4">
                  <p:embed/>
                </p:oleObj>
              </mc:Choice>
              <mc:Fallback>
                <p:oleObj name="Equation" r:id="rId4" imgW="2590800" imgH="4826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957" y="941112"/>
                        <a:ext cx="5664367" cy="105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1581150" y="528955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  <a:latin typeface="Arial" pitchFamily="34" charset="0"/>
              </a:rPr>
              <a:t>let</a:t>
            </a:r>
            <a:endParaRPr lang="en-US" sz="2000" i="1">
              <a:solidFill>
                <a:srgbClr val="FFFFFF"/>
              </a:solidFill>
            </a:endParaRP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5121275" y="2500313"/>
          <a:ext cx="33575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6" imgW="1765300" imgH="254000" progId="Equation.DSMT4">
                  <p:embed/>
                </p:oleObj>
              </mc:Choice>
              <mc:Fallback>
                <p:oleObj name="Equation" r:id="rId6" imgW="1765300" imgH="2540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2500313"/>
                        <a:ext cx="335756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47" name="Object 11"/>
          <p:cNvGraphicFramePr>
            <a:graphicFrameLocks noChangeAspect="1"/>
          </p:cNvGraphicFramePr>
          <p:nvPr/>
        </p:nvGraphicFramePr>
        <p:xfrm>
          <a:off x="893763" y="3695700"/>
          <a:ext cx="7229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8" imgW="3797300" imgH="482600" progId="Equation.DSMT4">
                  <p:embed/>
                </p:oleObj>
              </mc:Choice>
              <mc:Fallback>
                <p:oleObj name="Equation" r:id="rId8" imgW="3797300" imgH="48260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695700"/>
                        <a:ext cx="72294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49" name="Object 13"/>
          <p:cNvGraphicFramePr>
            <a:graphicFrameLocks noChangeAspect="1"/>
          </p:cNvGraphicFramePr>
          <p:nvPr/>
        </p:nvGraphicFramePr>
        <p:xfrm>
          <a:off x="2218841" y="5543000"/>
          <a:ext cx="4461092" cy="91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0" imgW="2235200" imgH="457200" progId="Equation.DSMT4">
                  <p:embed/>
                </p:oleObj>
              </mc:Choice>
              <mc:Fallback>
                <p:oleObj name="Equation" r:id="rId10" imgW="2235200" imgH="4572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841" y="5543000"/>
                        <a:ext cx="4461092" cy="911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50" name="AutoShape 14"/>
          <p:cNvSpPr>
            <a:spLocks noChangeArrowheads="1"/>
          </p:cNvSpPr>
          <p:nvPr/>
        </p:nvSpPr>
        <p:spPr bwMode="auto">
          <a:xfrm>
            <a:off x="4290150" y="2496684"/>
            <a:ext cx="420688" cy="434975"/>
          </a:xfrm>
          <a:prstGeom prst="downArrow">
            <a:avLst>
              <a:gd name="adj1" fmla="val 50000"/>
              <a:gd name="adj2" fmla="val 2584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21551" name="AutoShape 15"/>
          <p:cNvSpPr>
            <a:spLocks noChangeArrowheads="1"/>
          </p:cNvSpPr>
          <p:nvPr/>
        </p:nvSpPr>
        <p:spPr bwMode="auto">
          <a:xfrm>
            <a:off x="4289425" y="4840288"/>
            <a:ext cx="420688" cy="434975"/>
          </a:xfrm>
          <a:prstGeom prst="downArrow">
            <a:avLst>
              <a:gd name="adj1" fmla="val 50000"/>
              <a:gd name="adj2" fmla="val 2584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4977266" y="4833216"/>
            <a:ext cx="172835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Divide by </a:t>
            </a:r>
            <a:r>
              <a:rPr lang="en-US" i="1" dirty="0">
                <a:solidFill>
                  <a:srgbClr val="0000FF"/>
                </a:solidFill>
                <a:latin typeface="Symbol" pitchFamily="18" charset="2"/>
                <a:sym typeface="Symbol"/>
              </a:rPr>
              <a:t></a:t>
            </a:r>
            <a:r>
              <a:rPr lang="en-US" i="1" dirty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Symbol" pitchFamily="18" charset="2"/>
              </a:rPr>
              <a:t>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Generating Function (cont.)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3913" y="1153886"/>
            <a:ext cx="5338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Integral representation of Bessel function:</a:t>
            </a:r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21685"/>
              </p:ext>
            </p:extLst>
          </p:nvPr>
        </p:nvGraphicFramePr>
        <p:xfrm>
          <a:off x="3301224" y="1800916"/>
          <a:ext cx="3678144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4" imgW="2184400" imgH="431800" progId="Equation.DSMT4">
                  <p:embed/>
                </p:oleObj>
              </mc:Choice>
              <mc:Fallback>
                <p:oleObj name="Equation" r:id="rId4" imgW="2184400" imgH="4318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224" y="1800916"/>
                        <a:ext cx="3678144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1090613" y="2985861"/>
          <a:ext cx="50879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6" imgW="3441700" imgH="508000" progId="Equation.DSMT4">
                  <p:embed/>
                </p:oleObj>
              </mc:Choice>
              <mc:Fallback>
                <p:oleObj name="Equation" r:id="rId6" imgW="3441700" imgH="5080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2985861"/>
                        <a:ext cx="50879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4147"/>
              </p:ext>
            </p:extLst>
          </p:nvPr>
        </p:nvGraphicFramePr>
        <p:xfrm>
          <a:off x="2594881" y="5102906"/>
          <a:ext cx="3522889" cy="88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8" imgW="1930400" imgH="482600" progId="Equation.DSMT4">
                  <p:embed/>
                </p:oleObj>
              </mc:Choice>
              <mc:Fallback>
                <p:oleObj name="Equation" r:id="rId8" imgW="1930400" imgH="4826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881" y="5102906"/>
                        <a:ext cx="3522889" cy="880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5" name="Object 7"/>
          <p:cNvGraphicFramePr>
            <a:graphicFrameLocks noChangeAspect="1"/>
          </p:cNvGraphicFramePr>
          <p:nvPr/>
        </p:nvGraphicFramePr>
        <p:xfrm>
          <a:off x="2214788" y="4047219"/>
          <a:ext cx="4314378" cy="905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10" imgW="2298700" imgH="482600" progId="Equation.DSMT4">
                  <p:embed/>
                </p:oleObj>
              </mc:Choice>
              <mc:Fallback>
                <p:oleObj name="Equation" r:id="rId10" imgW="2298700" imgH="4826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788" y="4047219"/>
                        <a:ext cx="4314378" cy="905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1892410" y="5388428"/>
            <a:ext cx="404475" cy="261258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3206" y="1911517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 with: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735247"/>
              </p:ext>
            </p:extLst>
          </p:nvPr>
        </p:nvGraphicFramePr>
        <p:xfrm>
          <a:off x="6848475" y="3048000"/>
          <a:ext cx="20415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12" imgW="1714320" imgH="685800" progId="Equation.DSMT4">
                  <p:embed/>
                </p:oleObj>
              </mc:Choice>
              <mc:Fallback>
                <p:oleObj name="Equation" r:id="rId12" imgW="17143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48475" y="3048000"/>
                        <a:ext cx="2041525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Generating Function (cont.)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376733"/>
              </p:ext>
            </p:extLst>
          </p:nvPr>
        </p:nvGraphicFramePr>
        <p:xfrm>
          <a:off x="715963" y="2776538"/>
          <a:ext cx="50355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4" imgW="2590800" imgH="203200" progId="Equation.DSMT4">
                  <p:embed/>
                </p:oleObj>
              </mc:Choice>
              <mc:Fallback>
                <p:oleObj name="Equation" r:id="rId4" imgW="2590800" imgH="2032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2776538"/>
                        <a:ext cx="503555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6828" y="914401"/>
            <a:ext cx="6191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Integral representation of Bessel function (cont.):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2603047" y="1550761"/>
          <a:ext cx="35226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6" imgW="3517900" imgH="876300" progId="Equation.DSMT4">
                  <p:embed/>
                </p:oleObj>
              </mc:Choice>
              <mc:Fallback>
                <p:oleObj name="Equation" r:id="rId6" imgW="3517900" imgH="8763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047" y="1550761"/>
                        <a:ext cx="35226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2055359" y="3641046"/>
          <a:ext cx="4849812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8" imgW="2819400" imgH="1447800" progId="Equation.DSMT4">
                  <p:embed/>
                </p:oleObj>
              </mc:Choice>
              <mc:Fallback>
                <p:oleObj name="Equation" r:id="rId8" imgW="2819400" imgH="14478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359" y="3641046"/>
                        <a:ext cx="4849812" cy="249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49152" y="5498432"/>
            <a:ext cx="1835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Periodic integrand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041234" y="5077326"/>
            <a:ext cx="1659792" cy="5542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Generating Function (cont.)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5057" y="925286"/>
            <a:ext cx="6191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Integral representation of Bessel function (cont.):</a:t>
            </a:r>
          </a:p>
        </p:txBody>
      </p:sp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779009" y="1462542"/>
          <a:ext cx="6205537" cy="415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4" imgW="3606800" imgH="2413000" progId="Equation.DSMT4">
                  <p:embed/>
                </p:oleObj>
              </mc:Choice>
              <mc:Fallback>
                <p:oleObj name="Equation" r:id="rId4" imgW="3606800" imgH="24130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009" y="1462542"/>
                        <a:ext cx="6205537" cy="415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60028" y="452845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odd function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061857" y="3799114"/>
            <a:ext cx="1556657" cy="8273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4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071642"/>
              </p:ext>
            </p:extLst>
          </p:nvPr>
        </p:nvGraphicFramePr>
        <p:xfrm>
          <a:off x="3151188" y="5756275"/>
          <a:ext cx="33274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6" imgW="2044440" imgH="482400" progId="Equation.DSMT4">
                  <p:embed/>
                </p:oleObj>
              </mc:Choice>
              <mc:Fallback>
                <p:oleObj name="Equation" r:id="rId6" imgW="2044440" imgH="4824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5756275"/>
                        <a:ext cx="3327400" cy="7858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Arrow 14"/>
          <p:cNvSpPr/>
          <p:nvPr/>
        </p:nvSpPr>
        <p:spPr>
          <a:xfrm>
            <a:off x="2525486" y="6019799"/>
            <a:ext cx="304800" cy="261258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33490" y="6000750"/>
            <a:ext cx="1744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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is relabeled as </a:t>
            </a:r>
            <a:r>
              <a:rPr lang="en-US" sz="14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164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6725" y="88582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Many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recurrence relations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can be derived from the generating function.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1981427" y="1471160"/>
          <a:ext cx="4706937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4" imgW="3314700" imgH="2324100" progId="Equation.DSMT4">
                  <p:embed/>
                </p:oleObj>
              </mc:Choice>
              <mc:Fallback>
                <p:oleObj name="Equation" r:id="rId4" imgW="3314700" imgH="232410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427" y="1471160"/>
                        <a:ext cx="4706937" cy="329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22564" y="4992461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 LHS use: </a:t>
            </a:r>
          </a:p>
        </p:txBody>
      </p:sp>
      <p:graphicFrame>
        <p:nvGraphicFramePr>
          <p:cNvPr id="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588278"/>
              </p:ext>
            </p:extLst>
          </p:nvPr>
        </p:nvGraphicFramePr>
        <p:xfrm>
          <a:off x="2611892" y="5062049"/>
          <a:ext cx="23526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6" imgW="1447172" imgH="203112" progId="Equation.DSMT4">
                  <p:embed/>
                </p:oleObj>
              </mc:Choice>
              <mc:Fallback>
                <p:oleObj name="Equation" r:id="rId6" imgW="1447172" imgH="203112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892" y="5062049"/>
                        <a:ext cx="23526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0" name="Object 84"/>
          <p:cNvGraphicFramePr>
            <a:graphicFrameLocks noChangeAspect="1"/>
          </p:cNvGraphicFramePr>
          <p:nvPr/>
        </p:nvGraphicFramePr>
        <p:xfrm>
          <a:off x="2301875" y="5641069"/>
          <a:ext cx="43878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8" imgW="4381500" imgH="698500" progId="Equation.DSMT4">
                  <p:embed/>
                </p:oleObj>
              </mc:Choice>
              <mc:Fallback>
                <p:oleObj name="Equation" r:id="rId8" imgW="4381500" imgH="6985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5641069"/>
                        <a:ext cx="43878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164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5171" y="2661557"/>
            <a:ext cx="383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Equating like powers of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t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yields: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6802"/>
              </p:ext>
            </p:extLst>
          </p:nvPr>
        </p:nvGraphicFramePr>
        <p:xfrm>
          <a:off x="2434293" y="3527424"/>
          <a:ext cx="3818772" cy="864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4" imgW="1739900" imgH="393700" progId="Equation.DSMT4">
                  <p:embed/>
                </p:oleObj>
              </mc:Choice>
              <mc:Fallback>
                <p:oleObj name="Equation" r:id="rId4" imgW="1739900" imgH="3937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293" y="3527424"/>
                        <a:ext cx="3818772" cy="86410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6" name="Object 6"/>
          <p:cNvGraphicFramePr>
            <a:graphicFrameLocks noChangeAspect="1"/>
          </p:cNvGraphicFramePr>
          <p:nvPr/>
        </p:nvGraphicFramePr>
        <p:xfrm>
          <a:off x="1365704" y="1362982"/>
          <a:ext cx="43878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Equation" r:id="rId6" imgW="4381500" imgH="698500" progId="Equation.DSMT4">
                  <p:embed/>
                </p:oleObj>
              </mc:Choice>
              <mc:Fallback>
                <p:oleObj name="Equation" r:id="rId6" imgW="4381500" imgH="6985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704" y="1362982"/>
                        <a:ext cx="43878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164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896938" y="3341688"/>
          <a:ext cx="77470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4" imgW="4533900" imgH="838200" progId="Equation.DSMT4">
                  <p:embed/>
                </p:oleObj>
              </mc:Choice>
              <mc:Fallback>
                <p:oleObj name="Equation" r:id="rId4" imgW="4533900" imgH="8382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341688"/>
                        <a:ext cx="7747000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730499" y="1308099"/>
          <a:ext cx="3146425" cy="71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6" imgW="1739900" imgH="393700" progId="Equation.DSMT4">
                  <p:embed/>
                </p:oleObj>
              </mc:Choice>
              <mc:Fallback>
                <p:oleObj name="Equation" r:id="rId6" imgW="1739900" imgH="3937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499" y="1308099"/>
                        <a:ext cx="3146425" cy="71196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2900" y="250507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This can then be used to generate other useful recurrence relations: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943" y="0"/>
            <a:ext cx="7772400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16117"/>
              </p:ext>
            </p:extLst>
          </p:nvPr>
        </p:nvGraphicFramePr>
        <p:xfrm>
          <a:off x="2913230" y="1387978"/>
          <a:ext cx="2682514" cy="693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6" name="Equation" r:id="rId4" imgW="1816100" imgH="469900" progId="Equation.DSMT4">
                  <p:embed/>
                </p:oleObj>
              </mc:Choice>
              <mc:Fallback>
                <p:oleObj name="Equation" r:id="rId4" imgW="1816100" imgH="46990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230" y="1387978"/>
                        <a:ext cx="2682514" cy="693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637841"/>
              </p:ext>
            </p:extLst>
          </p:nvPr>
        </p:nvGraphicFramePr>
        <p:xfrm>
          <a:off x="1645151" y="4958767"/>
          <a:ext cx="23891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7" name="Equation" r:id="rId6" imgW="1511300" imgH="431800" progId="Equation.DSMT4">
                  <p:embed/>
                </p:oleObj>
              </mc:Choice>
              <mc:Fallback>
                <p:oleObj name="Equation" r:id="rId6" imgW="1511300" imgH="43180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5151" y="4958767"/>
                        <a:ext cx="2389188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0099" y="4446673"/>
            <a:ext cx="373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Also, we have, for the RHS: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6008773"/>
            <a:ext cx="383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Equating like powers of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t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yields: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661699"/>
              </p:ext>
            </p:extLst>
          </p:nvPr>
        </p:nvGraphicFramePr>
        <p:xfrm>
          <a:off x="4790574" y="5854032"/>
          <a:ext cx="3162300" cy="71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8" name="Equation" r:id="rId8" imgW="1752600" imgH="393700" progId="Equation.DSMT4">
                  <p:embed/>
                </p:oleObj>
              </mc:Choice>
              <mc:Fallback>
                <p:oleObj name="Equation" r:id="rId8" imgW="1752600" imgH="39370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574" y="5854032"/>
                        <a:ext cx="3162300" cy="71037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6224" y="830176"/>
            <a:ext cx="7941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Another recurrence relation for the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derivative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of the Bessel function: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099" y="2037851"/>
            <a:ext cx="1971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the LHS: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174868"/>
              </p:ext>
            </p:extLst>
          </p:nvPr>
        </p:nvGraphicFramePr>
        <p:xfrm>
          <a:off x="2058402" y="2267701"/>
          <a:ext cx="5677904" cy="1966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9" name="Equation" r:id="rId10" imgW="4546600" imgH="1574800" progId="Equation.DSMT4">
                  <p:embed/>
                </p:oleObj>
              </mc:Choice>
              <mc:Fallback>
                <p:oleObj name="Equation" r:id="rId10" imgW="4546600" imgH="157480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402" y="2267701"/>
                        <a:ext cx="5677904" cy="1966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943" y="0"/>
            <a:ext cx="7772400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327362"/>
              </p:ext>
            </p:extLst>
          </p:nvPr>
        </p:nvGraphicFramePr>
        <p:xfrm>
          <a:off x="2782888" y="2322429"/>
          <a:ext cx="28908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4" imgW="1828800" imgH="393700" progId="Equation.DSMT4">
                  <p:embed/>
                </p:oleObj>
              </mc:Choice>
              <mc:Fallback>
                <p:oleObj name="Equation" r:id="rId4" imgW="1828800" imgH="3937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2322429"/>
                        <a:ext cx="2890837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181251" name="Object 3"/>
          <p:cNvGraphicFramePr>
            <a:graphicFrameLocks noChangeAspect="1"/>
          </p:cNvGraphicFramePr>
          <p:nvPr/>
        </p:nvGraphicFramePr>
        <p:xfrm>
          <a:off x="3038475" y="1050925"/>
          <a:ext cx="27241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6" imgW="1752600" imgH="393700" progId="Equation.DSMT4">
                  <p:embed/>
                </p:oleObj>
              </mc:Choice>
              <mc:Fallback>
                <p:oleObj name="Equation" r:id="rId6" imgW="1752600" imgH="3937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1050925"/>
                        <a:ext cx="2724150" cy="611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3450" y="1866900"/>
            <a:ext cx="451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Then use the previous identity: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812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21830"/>
              </p:ext>
            </p:extLst>
          </p:nvPr>
        </p:nvGraphicFramePr>
        <p:xfrm>
          <a:off x="3050422" y="4804027"/>
          <a:ext cx="2941303" cy="1415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8" imgW="1688367" imgH="812447" progId="Equation.DSMT4">
                  <p:embed/>
                </p:oleObj>
              </mc:Choice>
              <mc:Fallback>
                <p:oleObj name="Equation" r:id="rId8" imgW="1688367" imgH="812447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422" y="4804027"/>
                        <a:ext cx="2941303" cy="141560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9408" y="4181475"/>
            <a:ext cx="191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This yields: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1233" y="32956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This can be used to replace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J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Arial" pitchFamily="34" charset="0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latin typeface="+mn-lt"/>
                <a:cs typeface="Arial" pitchFamily="34" charset="0"/>
              </a:rPr>
              <a:t>+1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J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Arial" pitchFamily="34" charset="0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latin typeface="+mn-lt"/>
                <a:cs typeface="Arial" pitchFamily="34" charset="0"/>
              </a:rPr>
              <a:t>-1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.</a:t>
            </a:r>
            <a:endParaRPr lang="en-US" baseline="-25000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01914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11268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1028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5170" y="902154"/>
            <a:ext cx="76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same recurrence formulas actually apply to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Bessel functions of all orders.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649" y="1823354"/>
            <a:ext cx="76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Z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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(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)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denotes any Bessel, Neumann, or Hankel function of order </a:t>
            </a:r>
            <a:r>
              <a:rPr lang="en-US" sz="20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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, then we have: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85257" y="2830283"/>
            <a:ext cx="5519057" cy="3429000"/>
            <a:chOff x="1861457" y="2743197"/>
            <a:chExt cx="5519057" cy="3429000"/>
          </a:xfrm>
        </p:grpSpPr>
        <p:sp>
          <p:nvSpPr>
            <p:cNvPr id="13" name="Rectangle 12"/>
            <p:cNvSpPr/>
            <p:nvPr/>
          </p:nvSpPr>
          <p:spPr>
            <a:xfrm>
              <a:off x="1861457" y="2743197"/>
              <a:ext cx="5519057" cy="342900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266" name="Object 1030"/>
            <p:cNvGraphicFramePr>
              <a:graphicFrameLocks noChangeAspect="1"/>
            </p:cNvGraphicFramePr>
            <p:nvPr/>
          </p:nvGraphicFramePr>
          <p:xfrm>
            <a:off x="2178957" y="5287509"/>
            <a:ext cx="4745703" cy="735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1" name="Equation" r:id="rId4" imgW="2540000" imgH="393700" progId="Equation.DSMT4">
                    <p:embed/>
                  </p:oleObj>
                </mc:Choice>
                <mc:Fallback>
                  <p:oleObj name="Equation" r:id="rId4" imgW="2540000" imgH="393700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8957" y="5287509"/>
                          <a:ext cx="4745703" cy="735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2743201" y="2792639"/>
            <a:ext cx="3087050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2" name="Equation" r:id="rId6" imgW="1777229" imgH="393529" progId="Equation.DSMT4">
                    <p:embed/>
                  </p:oleObj>
                </mc:Choice>
                <mc:Fallback>
                  <p:oleObj name="Equation" r:id="rId6" imgW="1777229" imgH="393529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1" y="2792639"/>
                          <a:ext cx="3087050" cy="682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2684463" y="3664177"/>
            <a:ext cx="3581400" cy="1431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3" name="Equation" r:id="rId8" imgW="2095500" imgH="838200" progId="Equation.DSMT4">
                    <p:embed/>
                  </p:oleObj>
                </mc:Choice>
                <mc:Fallback>
                  <p:oleObj name="Equation" r:id="rId8" imgW="2095500" imgH="838200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4463" y="3664177"/>
                          <a:ext cx="3581400" cy="1431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01914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11268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1028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11267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414756"/>
              </p:ext>
            </p:extLst>
          </p:nvPr>
        </p:nvGraphicFramePr>
        <p:xfrm>
          <a:off x="2245633" y="2666303"/>
          <a:ext cx="4641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4" imgW="2933700" imgH="241300" progId="Equation.DSMT4">
                  <p:embed/>
                </p:oleObj>
              </mc:Choice>
              <mc:Fallback>
                <p:oleObj name="Equation" r:id="rId4" imgW="2933700" imgH="24130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633" y="2666303"/>
                        <a:ext cx="46418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8715" y="1400173"/>
            <a:ext cx="3629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 of integral identity:</a:t>
            </a:r>
          </a:p>
        </p:txBody>
      </p:sp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2144486" y="1776186"/>
          <a:ext cx="4240776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2" name="Equation" r:id="rId6" imgW="2552700" imgH="393700" progId="Equation.DSMT4">
                  <p:embed/>
                </p:oleObj>
              </mc:Choice>
              <mc:Fallback>
                <p:oleObj name="Equation" r:id="rId6" imgW="2552700" imgH="39370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486" y="1776186"/>
                        <a:ext cx="4240776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72982"/>
              </p:ext>
            </p:extLst>
          </p:nvPr>
        </p:nvGraphicFramePr>
        <p:xfrm>
          <a:off x="2695575" y="3649663"/>
          <a:ext cx="43354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3" name="Equation" r:id="rId8" imgW="2743200" imgH="393480" progId="Equation.DSMT4">
                  <p:embed/>
                </p:oleObj>
              </mc:Choice>
              <mc:Fallback>
                <p:oleObj name="Equation" r:id="rId8" imgW="2743200" imgH="39348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3649663"/>
                        <a:ext cx="433546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3022600" y="5824538"/>
          <a:ext cx="322720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4" name="Equation" r:id="rId10" imgW="1828800" imgH="304800" progId="Equation.DSMT4">
                  <p:embed/>
                </p:oleObj>
              </mc:Choice>
              <mc:Fallback>
                <p:oleObj name="Equation" r:id="rId10" imgW="1828800" imgH="304800" progId="Equation.DSMT4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5824538"/>
                        <a:ext cx="3227202" cy="5381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3041650" y="4481513"/>
          <a:ext cx="2963759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5" name="Equation" r:id="rId12" imgW="1600200" imgH="304800" progId="Equation.DSMT4">
                  <p:embed/>
                </p:oleObj>
              </mc:Choice>
              <mc:Fallback>
                <p:oleObj name="Equation" r:id="rId12" imgW="1600200" imgH="304800" progId="Equation.DSMT4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4481513"/>
                        <a:ext cx="2963759" cy="5667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52500" y="5255796"/>
            <a:ext cx="2419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Similarly, we have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0090" y="3141246"/>
            <a:ext cx="111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0231" y="820510"/>
            <a:ext cx="765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Integral identities also follow from the recurrence identities.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06725" y="1961148"/>
            <a:ext cx="2393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(multiplying both sides by </a:t>
            </a:r>
            <a:r>
              <a:rPr lang="en-US" sz="1400" i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209800" y="4638675"/>
            <a:ext cx="352425" cy="247650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1297951" y="5664328"/>
            <a:ext cx="12902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Hence,</a:t>
            </a:r>
            <a:endParaRPr lang="en-US" sz="2000" i="1" dirty="0">
              <a:solidFill>
                <a:srgbClr val="0000FF"/>
              </a:solidFill>
            </a:endParaRP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2244722" y="3126870"/>
          <a:ext cx="4319362" cy="924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4" imgW="1955800" imgH="419100" progId="Equation.DSMT4">
                  <p:embed/>
                </p:oleObj>
              </mc:Choice>
              <mc:Fallback>
                <p:oleObj name="Equation" r:id="rId4" imgW="1955800" imgH="419100" progId="Equation.DSMT4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2" y="3126870"/>
                        <a:ext cx="4319362" cy="924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1" name="AutoShape 7"/>
          <p:cNvSpPr>
            <a:spLocks/>
          </p:cNvSpPr>
          <p:nvPr/>
        </p:nvSpPr>
        <p:spPr bwMode="auto">
          <a:xfrm rot="-5400000">
            <a:off x="2249488" y="4179887"/>
            <a:ext cx="350838" cy="963613"/>
          </a:xfrm>
          <a:prstGeom prst="leftBrace">
            <a:avLst>
              <a:gd name="adj1" fmla="val 2288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72392" name="AutoShape 8"/>
          <p:cNvSpPr>
            <a:spLocks/>
          </p:cNvSpPr>
          <p:nvPr/>
        </p:nvSpPr>
        <p:spPr bwMode="auto">
          <a:xfrm rot="-5400000">
            <a:off x="5399088" y="2509838"/>
            <a:ext cx="350837" cy="4332287"/>
          </a:xfrm>
          <a:prstGeom prst="leftBrace">
            <a:avLst>
              <a:gd name="adj1" fmla="val 10290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272393" name="Object 9"/>
          <p:cNvGraphicFramePr>
            <a:graphicFrameLocks noChangeAspect="1"/>
          </p:cNvGraphicFramePr>
          <p:nvPr/>
        </p:nvGraphicFramePr>
        <p:xfrm>
          <a:off x="2091647" y="4545829"/>
          <a:ext cx="771298" cy="474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6" imgW="330057" imgH="203112" progId="Equation.DSMT4">
                  <p:embed/>
                </p:oleObj>
              </mc:Choice>
              <mc:Fallback>
                <p:oleObj name="Equation" r:id="rId6" imgW="330057" imgH="203112" progId="Equation.DSMT4">
                  <p:embed/>
                  <p:pic>
                    <p:nvPicPr>
                      <p:cNvPr id="0" name="Picture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647" y="4545829"/>
                        <a:ext cx="771298" cy="474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4" name="Object 10"/>
          <p:cNvGraphicFramePr>
            <a:graphicFrameLocks noChangeAspect="1"/>
          </p:cNvGraphicFramePr>
          <p:nvPr/>
        </p:nvGraphicFramePr>
        <p:xfrm>
          <a:off x="4362680" y="4517569"/>
          <a:ext cx="1094104" cy="46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8" imgW="482391" imgH="203112" progId="Equation.DSMT4">
                  <p:embed/>
                </p:oleObj>
              </mc:Choice>
              <mc:Fallback>
                <p:oleObj name="Equation" r:id="rId8" imgW="482391" imgH="203112" progId="Equation.DSMT4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680" y="4517569"/>
                        <a:ext cx="1094104" cy="460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7268024" y="1286092"/>
            <a:ext cx="525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272396" name="AutoShape 12"/>
          <p:cNvSpPr>
            <a:spLocks/>
          </p:cNvSpPr>
          <p:nvPr/>
        </p:nvSpPr>
        <p:spPr bwMode="auto">
          <a:xfrm rot="-5400000">
            <a:off x="4760120" y="2572087"/>
            <a:ext cx="236537" cy="3458488"/>
          </a:xfrm>
          <a:prstGeom prst="leftBrace">
            <a:avLst>
              <a:gd name="adj1" fmla="val 137051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72397" name="AutoShape 13"/>
          <p:cNvSpPr>
            <a:spLocks/>
          </p:cNvSpPr>
          <p:nvPr/>
        </p:nvSpPr>
        <p:spPr bwMode="auto">
          <a:xfrm rot="-5400000">
            <a:off x="2337594" y="3836194"/>
            <a:ext cx="234950" cy="735012"/>
          </a:xfrm>
          <a:prstGeom prst="leftBrace">
            <a:avLst>
              <a:gd name="adj1" fmla="val 2607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72398" name="Text Box 14"/>
          <p:cNvSpPr txBox="1">
            <a:spLocks noChangeArrowheads="1"/>
          </p:cNvSpPr>
          <p:nvPr/>
        </p:nvSpPr>
        <p:spPr bwMode="auto">
          <a:xfrm>
            <a:off x="1010389" y="2542956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Therefore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72399" name="Object 15"/>
          <p:cNvGraphicFramePr>
            <a:graphicFrameLocks noChangeAspect="1"/>
          </p:cNvGraphicFramePr>
          <p:nvPr/>
        </p:nvGraphicFramePr>
        <p:xfrm>
          <a:off x="1901308" y="1077683"/>
          <a:ext cx="4917882" cy="100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0" imgW="2235200" imgH="457200" progId="Equation.DSMT4">
                  <p:embed/>
                </p:oleObj>
              </mc:Choice>
              <mc:Fallback>
                <p:oleObj name="Equation" r:id="rId10" imgW="2235200" imgH="45720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308" y="1077683"/>
                        <a:ext cx="4917882" cy="100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392385"/>
              </p:ext>
            </p:extLst>
          </p:nvPr>
        </p:nvGraphicFramePr>
        <p:xfrm>
          <a:off x="2596212" y="5998065"/>
          <a:ext cx="2670278" cy="49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2" imgW="1371600" imgH="254000" progId="Equation.DSMT4">
                  <p:embed/>
                </p:oleObj>
              </mc:Choice>
              <mc:Fallback>
                <p:oleObj name="Equation" r:id="rId12" imgW="1371600" imgH="254000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212" y="5998065"/>
                        <a:ext cx="2670278" cy="494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01914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 (cont.)</a:t>
            </a:r>
          </a:p>
        </p:txBody>
      </p:sp>
      <p:sp>
        <p:nvSpPr>
          <p:cNvPr id="11268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1028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83091" y="1349564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Examples:</a:t>
            </a:r>
          </a:p>
        </p:txBody>
      </p:sp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2434255" y="2279343"/>
          <a:ext cx="27574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tion" r:id="rId4" imgW="1358900" imgH="279400" progId="Equation.DSMT4">
                  <p:embed/>
                </p:oleObj>
              </mc:Choice>
              <mc:Fallback>
                <p:oleObj name="Equation" r:id="rId4" imgW="1358900" imgH="2794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255" y="2279343"/>
                        <a:ext cx="275748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2437145" y="3237529"/>
          <a:ext cx="25511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Equation" r:id="rId6" imgW="1257300" imgH="279400" progId="Equation.DSMT4">
                  <p:embed/>
                </p:oleObj>
              </mc:Choice>
              <mc:Fallback>
                <p:oleObj name="Equation" r:id="rId6" imgW="1257300" imgH="2794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7145" y="3237529"/>
                        <a:ext cx="25511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03234" y="2350685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First one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</a:t>
            </a:r>
            <a:r>
              <a:rPr lang="en-US" dirty="0">
                <a:sym typeface="Symbol"/>
              </a:rPr>
              <a:t> = 1)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05506" y="3249588"/>
            <a:ext cx="25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Second one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</a:t>
            </a:r>
            <a:r>
              <a:rPr lang="en-US" dirty="0">
                <a:sym typeface="Symbol"/>
              </a:rPr>
              <a:t> = 0)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0486" y="0"/>
            <a:ext cx="7772400" cy="6985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Wronskians</a:t>
            </a:r>
          </a:p>
        </p:txBody>
      </p:sp>
      <p:sp>
        <p:nvSpPr>
          <p:cNvPr id="13316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1028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21731" y="4931923"/>
            <a:ext cx="8049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For </a:t>
            </a:r>
            <a:r>
              <a:rPr lang="en-US" sz="1800" i="1" dirty="0">
                <a:latin typeface="+mn-lt"/>
                <a:cs typeface="Arial" pitchFamily="34" charset="0"/>
                <a:sym typeface="Symbol"/>
              </a:rPr>
              <a:t> </a:t>
            </a:r>
            <a:r>
              <a:rPr lang="en-US" sz="1800" dirty="0">
                <a:latin typeface="+mn-lt"/>
                <a:cs typeface="Arial" pitchFamily="34" charset="0"/>
                <a:sym typeface="Symbol"/>
              </a:rPr>
              <a:t> </a:t>
            </a:r>
            <a:r>
              <a:rPr lang="en-US" sz="1800" i="1" dirty="0">
                <a:latin typeface="+mn-lt"/>
                <a:cs typeface="Arial" pitchFamily="34" charset="0"/>
                <a:sym typeface="Symbol"/>
              </a:rPr>
              <a:t>n</a:t>
            </a:r>
            <a:r>
              <a:rPr lang="en-US" sz="1800" dirty="0">
                <a:latin typeface="Arial" pitchFamily="34" charset="0"/>
                <a:cs typeface="Arial" pitchFamily="34" charset="0"/>
                <a:sym typeface="Symbol"/>
              </a:rPr>
              <a:t>, the Wronskian is [</a:t>
            </a:r>
            <a:r>
              <a:rPr lang="en-US" sz="1800" i="1" dirty="0">
                <a:latin typeface="+mn-lt"/>
                <a:cs typeface="Arial" pitchFamily="34" charset="0"/>
                <a:sym typeface="Symbol"/>
              </a:rPr>
              <a:t>J</a:t>
            </a:r>
            <a:r>
              <a:rPr lang="en-US" sz="1800" i="1" baseline="-25000" dirty="0">
                <a:latin typeface="+mn-lt"/>
                <a:cs typeface="Arial" pitchFamily="34" charset="0"/>
                <a:sym typeface="Symbol" panose="05050102010706020507" pitchFamily="18" charset="2"/>
              </a:rPr>
              <a:t></a:t>
            </a:r>
            <a:r>
              <a:rPr lang="en-US" sz="1800" dirty="0">
                <a:latin typeface="+mn-lt"/>
                <a:cs typeface="Arial" pitchFamily="34" charset="0"/>
                <a:sym typeface="Symbol" panose="05050102010706020507" pitchFamily="18" charset="2"/>
              </a:rPr>
              <a:t>,</a:t>
            </a:r>
            <a:r>
              <a:rPr lang="en-US" sz="1800" dirty="0"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 </a:t>
            </a:r>
            <a:r>
              <a:rPr lang="en-US" sz="1800" i="1" dirty="0">
                <a:latin typeface="+mn-lt"/>
                <a:cs typeface="Arial" pitchFamily="34" charset="0"/>
                <a:sym typeface="Symbol"/>
              </a:rPr>
              <a:t>J</a:t>
            </a:r>
            <a:r>
              <a:rPr lang="en-US" sz="1800" i="1" baseline="-25000" dirty="0">
                <a:latin typeface="+mn-lt"/>
                <a:cs typeface="Arial" pitchFamily="34" charset="0"/>
                <a:sym typeface="Symbol"/>
              </a:rPr>
              <a:t>-</a:t>
            </a:r>
            <a:r>
              <a:rPr lang="en-US" sz="1800" i="1" baseline="-25000" dirty="0">
                <a:latin typeface="+mn-lt"/>
                <a:cs typeface="Arial" pitchFamily="34" charset="0"/>
                <a:sym typeface="Symbol" panose="05050102010706020507" pitchFamily="18" charset="2"/>
              </a:rPr>
              <a:t></a:t>
            </a:r>
            <a:r>
              <a:rPr lang="en-US" sz="1800" dirty="0"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] is </a:t>
            </a:r>
            <a:r>
              <a:rPr lang="en-US" sz="1800" dirty="0">
                <a:latin typeface="Arial" pitchFamily="34" charset="0"/>
                <a:cs typeface="Arial" pitchFamily="34" charset="0"/>
                <a:sym typeface="Symbol"/>
              </a:rPr>
              <a:t>not identically zero (in fact, it is not zero anywhere), and hence the two functions are linearly independent.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13088"/>
              </p:ext>
            </p:extLst>
          </p:nvPr>
        </p:nvGraphicFramePr>
        <p:xfrm>
          <a:off x="444652" y="1193827"/>
          <a:ext cx="68580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Equation" r:id="rId4" imgW="3987800" imgH="393700" progId="Equation.DSMT4">
                  <p:embed/>
                </p:oleObj>
              </mc:Choice>
              <mc:Fallback>
                <p:oleObj name="Equation" r:id="rId4" imgW="3987800" imgH="393700" progId="Equation.DSMT4">
                  <p:embed/>
                  <p:pic>
                    <p:nvPicPr>
                      <p:cNvPr id="3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2" y="1193827"/>
                        <a:ext cx="6858000" cy="6746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35102" y="6129438"/>
            <a:ext cx="433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(Please see Appendix A for a derivation.)</a:t>
            </a:r>
          </a:p>
        </p:txBody>
      </p:sp>
      <p:graphicFrame>
        <p:nvGraphicFramePr>
          <p:cNvPr id="4" name="Object 1030">
            <a:extLst>
              <a:ext uri="{FF2B5EF4-FFF2-40B4-BE49-F238E27FC236}">
                <a16:creationId xmlns:a16="http://schemas.microsoft.com/office/drawing/2014/main" id="{8247F597-FB22-B97F-8A5E-98DBDF1C2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070684"/>
              </p:ext>
            </p:extLst>
          </p:nvPr>
        </p:nvGraphicFramePr>
        <p:xfrm>
          <a:off x="444652" y="2370492"/>
          <a:ext cx="6357937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Equation" r:id="rId6" imgW="3695700" imgH="812800" progId="Equation.DSMT4">
                  <p:embed/>
                </p:oleObj>
              </mc:Choice>
              <mc:Fallback>
                <p:oleObj name="Equation" r:id="rId6" imgW="3695700" imgH="812800" progId="Equation.DSMT4">
                  <p:embed/>
                  <p:pic>
                    <p:nvPicPr>
                      <p:cNvPr id="13314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2" y="2370492"/>
                        <a:ext cx="6357937" cy="1398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30">
            <a:extLst>
              <a:ext uri="{FF2B5EF4-FFF2-40B4-BE49-F238E27FC236}">
                <a16:creationId xmlns:a16="http://schemas.microsoft.com/office/drawing/2014/main" id="{56AB0E79-F6D0-5269-3931-4B66A899D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379189"/>
              </p:ext>
            </p:extLst>
          </p:nvPr>
        </p:nvGraphicFramePr>
        <p:xfrm>
          <a:off x="6958532" y="2731441"/>
          <a:ext cx="11795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Equation" r:id="rId8" imgW="685800" imgH="482600" progId="Equation.DSMT4">
                  <p:embed/>
                </p:oleObj>
              </mc:Choice>
              <mc:Fallback>
                <p:oleObj name="Equation" r:id="rId8" imgW="685800" imgH="482600" progId="Equation.DSMT4">
                  <p:embed/>
                  <p:pic>
                    <p:nvPicPr>
                      <p:cNvPr id="175107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532" y="2731441"/>
                        <a:ext cx="1179513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4098322-9191-E3B8-1B79-5BCAD62F3AE7}"/>
              </a:ext>
            </a:extLst>
          </p:cNvPr>
          <p:cNvSpPr txBox="1"/>
          <p:nvPr/>
        </p:nvSpPr>
        <p:spPr>
          <a:xfrm>
            <a:off x="7588666" y="1300939"/>
            <a:ext cx="145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see the note below.</a:t>
            </a:r>
          </a:p>
        </p:txBody>
      </p:sp>
    </p:spTree>
    <p:extLst>
      <p:ext uri="{BB962C8B-B14F-4D97-AF65-F5344CB8AC3E}">
        <p14:creationId xmlns:p14="http://schemas.microsoft.com/office/powerpoint/2010/main" val="1717960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7288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Fourier-Bessel Series 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15363" name="Object 0"/>
          <p:cNvGraphicFramePr>
            <a:graphicFrameLocks noChangeAspect="1"/>
          </p:cNvGraphicFramePr>
          <p:nvPr/>
        </p:nvGraphicFramePr>
        <p:xfrm>
          <a:off x="1798865" y="1623332"/>
          <a:ext cx="4645479" cy="86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Equation" r:id="rId4" imgW="2311400" imgH="431800" progId="Equation.DSMT4">
                  <p:embed/>
                </p:oleObj>
              </mc:Choice>
              <mc:Fallback>
                <p:oleObj name="Equation" r:id="rId4" imgW="2311400" imgH="4318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865" y="1623332"/>
                        <a:ext cx="4645479" cy="8669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2736" y="929551"/>
            <a:ext cx="2876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Fourier-Bessel series:</a:t>
            </a:r>
          </a:p>
        </p:txBody>
      </p:sp>
      <p:graphicFrame>
        <p:nvGraphicFramePr>
          <p:cNvPr id="4" name="Object 0"/>
          <p:cNvGraphicFramePr>
            <a:graphicFrameLocks noChangeAspect="1"/>
          </p:cNvGraphicFramePr>
          <p:nvPr/>
        </p:nvGraphicFramePr>
        <p:xfrm>
          <a:off x="1232807" y="2952297"/>
          <a:ext cx="56800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8" name="Equation" r:id="rId6" imgW="3162300" imgH="241300" progId="Equation.DSMT4">
                  <p:embed/>
                </p:oleObj>
              </mc:Choice>
              <mc:Fallback>
                <p:oleObj name="Equation" r:id="rId6" imgW="3162300" imgH="24130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807" y="2952297"/>
                        <a:ext cx="56800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29760" y="1531807"/>
            <a:ext cx="1781103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  <a:sym typeface="Symbol"/>
              </a:rPr>
              <a:t>The order </a:t>
            </a:r>
            <a:r>
              <a:rPr lang="en-US" sz="1600" i="1" dirty="0">
                <a:latin typeface="Arial" pitchFamily="34" charset="0"/>
                <a:cs typeface="Arial" pitchFamily="34" charset="0"/>
                <a:sym typeface="Symbol"/>
              </a:rPr>
              <a:t></a:t>
            </a:r>
            <a:r>
              <a:rPr lang="en-US" sz="1600" dirty="0">
                <a:latin typeface="Arial" pitchFamily="34" charset="0"/>
                <a:cs typeface="Arial" pitchFamily="34" charset="0"/>
                <a:sym typeface="Symbol"/>
              </a:rPr>
              <a:t> and the length </a:t>
            </a:r>
            <a:r>
              <a:rPr lang="en-US" sz="1600" i="1" dirty="0">
                <a:latin typeface="+mn-lt"/>
                <a:cs typeface="Arial" pitchFamily="34" charset="0"/>
                <a:sym typeface="Symbol"/>
              </a:rPr>
              <a:t>a</a:t>
            </a:r>
            <a:r>
              <a:rPr lang="en-US" sz="1600" dirty="0">
                <a:latin typeface="Arial" pitchFamily="34" charset="0"/>
                <a:cs typeface="Arial" pitchFamily="34" charset="0"/>
                <a:sym typeface="Symbol"/>
              </a:rPr>
              <a:t> are arbitrary here.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1503363" y="4759325"/>
          <a:ext cx="595471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Equation" r:id="rId8" imgW="2921000" imgH="495300" progId="Equation.DSMT4">
                  <p:embed/>
                </p:oleObj>
              </mc:Choice>
              <mc:Fallback>
                <p:oleObj name="Equation" r:id="rId8" imgW="2921000" imgH="49530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759325"/>
                        <a:ext cx="5954712" cy="1009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5800" y="4082142"/>
            <a:ext cx="3512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coefficients are given by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204168-6B79-F296-1075-2E33CDEF9ABD}"/>
              </a:ext>
            </a:extLst>
          </p:cNvPr>
          <p:cNvSpPr txBox="1"/>
          <p:nvPr/>
        </p:nvSpPr>
        <p:spPr>
          <a:xfrm>
            <a:off x="2235102" y="6129438"/>
            <a:ext cx="433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(Please see Appendix B for a derivation.)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91028" y="0"/>
            <a:ext cx="7772400" cy="8545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Addition Theorems </a:t>
            </a:r>
          </a:p>
        </p:txBody>
      </p:sp>
      <p:sp>
        <p:nvSpPr>
          <p:cNvPr id="18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1430338" y="3949700"/>
          <a:ext cx="6332537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1" name="Equation" r:id="rId4" imgW="3759200" imgH="1422400" progId="Equation.DSMT4">
                  <p:embed/>
                </p:oleObj>
              </mc:Choice>
              <mc:Fallback>
                <p:oleObj name="Equation" r:id="rId4" imgW="3759200" imgH="1422400" progId="Equation.DSMT4">
                  <p:embed/>
                  <p:pic>
                    <p:nvPicPr>
                      <p:cNvPr id="0" name="Picture 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3949700"/>
                        <a:ext cx="6332537" cy="238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18A75-90CB-4DDC-BFB4-50BB3DF6C09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01412" y="3374836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Shifting from global origin to local origin: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71977" y="1303565"/>
            <a:ext cx="412976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Addition theorems allow cylindrical harmonics in one coordinate system to be expanded in terms of those of a </a:t>
            </a:r>
            <a:r>
              <a:rPr lang="en-US" sz="1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shifted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coordinate system.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2536" y="1022578"/>
            <a:ext cx="3370489" cy="2301008"/>
            <a:chOff x="512536" y="1118834"/>
            <a:chExt cx="3370489" cy="2301008"/>
          </a:xfrm>
        </p:grpSpPr>
        <p:graphicFrame>
          <p:nvGraphicFramePr>
            <p:cNvPr id="1843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4154428"/>
                </p:ext>
              </p:extLst>
            </p:nvPr>
          </p:nvGraphicFramePr>
          <p:xfrm>
            <a:off x="3309711" y="1865680"/>
            <a:ext cx="2794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2" name="Equation" r:id="rId6" imgW="164957" imgH="203024" progId="Equation.DSMT4">
                    <p:embed/>
                  </p:oleObj>
                </mc:Choice>
                <mc:Fallback>
                  <p:oleObj name="Equation" r:id="rId6" imgW="164957" imgH="203024" progId="Equation.DSMT4">
                    <p:embed/>
                    <p:pic>
                      <p:nvPicPr>
                        <p:cNvPr id="0" name="Picture 6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711" y="1865680"/>
                          <a:ext cx="279400" cy="344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6193236"/>
                </p:ext>
              </p:extLst>
            </p:nvPr>
          </p:nvGraphicFramePr>
          <p:xfrm>
            <a:off x="3196320" y="1466894"/>
            <a:ext cx="297996" cy="382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3" name="Equation" r:id="rId8" imgW="177646" imgH="228402" progId="Equation.DSMT4">
                    <p:embed/>
                  </p:oleObj>
                </mc:Choice>
                <mc:Fallback>
                  <p:oleObj name="Equation" r:id="rId8" imgW="177646" imgH="228402" progId="Equation.DSMT4">
                    <p:embed/>
                    <p:pic>
                      <p:nvPicPr>
                        <p:cNvPr id="0" name="Picture 6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320" y="1466894"/>
                          <a:ext cx="297996" cy="382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145676"/>
                </p:ext>
              </p:extLst>
            </p:nvPr>
          </p:nvGraphicFramePr>
          <p:xfrm>
            <a:off x="1965098" y="1628853"/>
            <a:ext cx="290513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4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6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5098" y="1628853"/>
                          <a:ext cx="290513" cy="363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flipV="1">
              <a:off x="1245961" y="1533892"/>
              <a:ext cx="0" cy="1885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512536" y="2829292"/>
              <a:ext cx="29813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 flipV="1">
              <a:off x="1245961" y="1210042"/>
              <a:ext cx="2019300" cy="160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 flipV="1">
              <a:off x="1245961" y="2257792"/>
              <a:ext cx="1695450" cy="5524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5"/>
            <p:cNvSpPr>
              <a:spLocks noChangeShapeType="1"/>
            </p:cNvSpPr>
            <p:nvPr/>
          </p:nvSpPr>
          <p:spPr bwMode="auto">
            <a:xfrm flipV="1">
              <a:off x="2941411" y="1241663"/>
              <a:ext cx="354665" cy="10066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9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81165"/>
                </p:ext>
              </p:extLst>
            </p:nvPr>
          </p:nvGraphicFramePr>
          <p:xfrm>
            <a:off x="1746024" y="2326055"/>
            <a:ext cx="198438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5" name="Equation" r:id="rId12" imgW="126835" imgH="202936" progId="Equation.DSMT4">
                    <p:embed/>
                  </p:oleObj>
                </mc:Choice>
                <mc:Fallback>
                  <p:oleObj name="Equation" r:id="rId12" imgW="126835" imgH="202936" progId="Equation.DSMT4">
                    <p:embed/>
                    <p:pic>
                      <p:nvPicPr>
                        <p:cNvPr id="0" name="Picture 6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024" y="2326055"/>
                          <a:ext cx="198438" cy="319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1" name="Arc 17"/>
            <p:cNvSpPr>
              <a:spLocks/>
            </p:cNvSpPr>
            <p:nvPr/>
          </p:nvSpPr>
          <p:spPr bwMode="auto">
            <a:xfrm flipV="1">
              <a:off x="1284061" y="2487980"/>
              <a:ext cx="485775" cy="339725"/>
            </a:xfrm>
            <a:custGeom>
              <a:avLst/>
              <a:gdLst>
                <a:gd name="T0" fmla="*/ 0 w 21600"/>
                <a:gd name="T1" fmla="*/ 0 h 14305"/>
                <a:gd name="T2" fmla="*/ 0 w 21600"/>
                <a:gd name="T3" fmla="*/ 0 h 14305"/>
                <a:gd name="T4" fmla="*/ 0 w 21600"/>
                <a:gd name="T5" fmla="*/ 0 h 143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305"/>
                <a:gd name="T11" fmla="*/ 21600 w 21600"/>
                <a:gd name="T12" fmla="*/ 14305 h 14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305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5422"/>
                    <a:pt x="19766" y="10394"/>
                    <a:pt x="16428" y="14305"/>
                  </a:cubicBezTo>
                </a:path>
                <a:path w="21600" h="14305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5422"/>
                    <a:pt x="19766" y="10394"/>
                    <a:pt x="16428" y="14305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Arc 18"/>
            <p:cNvSpPr>
              <a:spLocks/>
            </p:cNvSpPr>
            <p:nvPr/>
          </p:nvSpPr>
          <p:spPr bwMode="auto">
            <a:xfrm flipV="1">
              <a:off x="791936" y="2526080"/>
              <a:ext cx="1384300" cy="293688"/>
            </a:xfrm>
            <a:custGeom>
              <a:avLst/>
              <a:gdLst>
                <a:gd name="T0" fmla="*/ 0 w 21600"/>
                <a:gd name="T1" fmla="*/ 0 h 6575"/>
                <a:gd name="T2" fmla="*/ 0 w 21600"/>
                <a:gd name="T3" fmla="*/ 0 h 6575"/>
                <a:gd name="T4" fmla="*/ 0 w 21600"/>
                <a:gd name="T5" fmla="*/ 0 h 65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6575"/>
                <a:gd name="T11" fmla="*/ 21600 w 21600"/>
                <a:gd name="T12" fmla="*/ 6575 h 65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6575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2413"/>
                    <a:pt x="21284" y="4534"/>
                    <a:pt x="20662" y="6574"/>
                  </a:cubicBezTo>
                </a:path>
                <a:path w="21600" h="6575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2413"/>
                    <a:pt x="21284" y="4534"/>
                    <a:pt x="20662" y="6574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0201809"/>
                </p:ext>
              </p:extLst>
            </p:nvPr>
          </p:nvGraphicFramePr>
          <p:xfrm>
            <a:off x="2557463" y="2296886"/>
            <a:ext cx="323437" cy="411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6" name="Equation" r:id="rId14" imgW="190417" imgH="241195" progId="Equation.DSMT4">
                    <p:embed/>
                  </p:oleObj>
                </mc:Choice>
                <mc:Fallback>
                  <p:oleObj name="Equation" r:id="rId14" imgW="190417" imgH="241195" progId="Equation.DSMT4">
                    <p:embed/>
                    <p:pic>
                      <p:nvPicPr>
                        <p:cNvPr id="0" name="Picture 6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7463" y="2296886"/>
                          <a:ext cx="323437" cy="4113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>
              <a:off x="2422620" y="2257792"/>
              <a:ext cx="112204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1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215"/>
                </p:ext>
              </p:extLst>
            </p:nvPr>
          </p:nvGraphicFramePr>
          <p:xfrm>
            <a:off x="2168299" y="2503714"/>
            <a:ext cx="250623" cy="340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7" name="Equation" r:id="rId16" imgW="177646" imgH="241091" progId="Equation.DSMT4">
                    <p:embed/>
                  </p:oleObj>
                </mc:Choice>
                <mc:Fallback>
                  <p:oleObj name="Equation" r:id="rId16" imgW="177646" imgH="241091" progId="Equation.DSMT4">
                    <p:embed/>
                    <p:pic>
                      <p:nvPicPr>
                        <p:cNvPr id="0" name="Picture 6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8299" y="2503714"/>
                          <a:ext cx="250623" cy="340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4" name="Arc 22"/>
            <p:cNvSpPr>
              <a:spLocks/>
            </p:cNvSpPr>
            <p:nvPr/>
          </p:nvSpPr>
          <p:spPr bwMode="auto">
            <a:xfrm flipV="1">
              <a:off x="2846161" y="1795830"/>
              <a:ext cx="485775" cy="458788"/>
            </a:xfrm>
            <a:custGeom>
              <a:avLst/>
              <a:gdLst>
                <a:gd name="T0" fmla="*/ 0 w 21600"/>
                <a:gd name="T1" fmla="*/ 0 h 19290"/>
                <a:gd name="T2" fmla="*/ 0 w 21600"/>
                <a:gd name="T3" fmla="*/ 0 h 19290"/>
                <a:gd name="T4" fmla="*/ 0 w 21600"/>
                <a:gd name="T5" fmla="*/ 0 h 192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90"/>
                <a:gd name="T11" fmla="*/ 21600 w 21600"/>
                <a:gd name="T12" fmla="*/ 19290 h 19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90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8220"/>
                    <a:pt x="17244" y="15520"/>
                    <a:pt x="10257" y="19290"/>
                  </a:cubicBezTo>
                </a:path>
                <a:path w="21600" h="19290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8220"/>
                    <a:pt x="17244" y="15520"/>
                    <a:pt x="10257" y="19290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3920942"/>
                </p:ext>
              </p:extLst>
            </p:nvPr>
          </p:nvGraphicFramePr>
          <p:xfrm>
            <a:off x="3616348" y="2721239"/>
            <a:ext cx="214312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8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6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348" y="2721239"/>
                          <a:ext cx="214312" cy="236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606077"/>
                </p:ext>
              </p:extLst>
            </p:nvPr>
          </p:nvGraphicFramePr>
          <p:xfrm>
            <a:off x="1136650" y="1138832"/>
            <a:ext cx="236538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9" name="Equation" r:id="rId20" imgW="139579" imgH="164957" progId="Equation.DSMT4">
                    <p:embed/>
                  </p:oleObj>
                </mc:Choice>
                <mc:Fallback>
                  <p:oleObj name="Equation" r:id="rId20" imgW="139579" imgH="164957" progId="Equation.DSMT4">
                    <p:embed/>
                    <p:pic>
                      <p:nvPicPr>
                        <p:cNvPr id="0" name="Picture 6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650" y="1138832"/>
                          <a:ext cx="236538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Oval 25"/>
            <p:cNvSpPr/>
            <p:nvPr/>
          </p:nvSpPr>
          <p:spPr>
            <a:xfrm>
              <a:off x="3241485" y="1118834"/>
              <a:ext cx="122830" cy="12283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rot="16200000">
              <a:off x="2640252" y="2260064"/>
              <a:ext cx="6064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8014504"/>
                </p:ext>
              </p:extLst>
            </p:nvPr>
          </p:nvGraphicFramePr>
          <p:xfrm>
            <a:off x="3603625" y="2079625"/>
            <a:ext cx="27940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0" name="Equation" r:id="rId22" imgW="164814" imgH="177492" progId="Equation.DSMT4">
                    <p:embed/>
                  </p:oleObj>
                </mc:Choice>
                <mc:Fallback>
                  <p:oleObj name="Equation" r:id="rId22" imgW="164814" imgH="177492" progId="Equation.DSMT4">
                    <p:embed/>
                    <p:pic>
                      <p:nvPicPr>
                        <p:cNvPr id="0" name="Picture 6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3625" y="2079625"/>
                          <a:ext cx="279400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8914604"/>
                </p:ext>
              </p:extLst>
            </p:nvPr>
          </p:nvGraphicFramePr>
          <p:xfrm>
            <a:off x="2794000" y="1600200"/>
            <a:ext cx="279400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1" name="Equation" r:id="rId24" imgW="164957" imgH="203024" progId="Equation.DSMT4">
                    <p:embed/>
                  </p:oleObj>
                </mc:Choice>
                <mc:Fallback>
                  <p:oleObj name="Equation" r:id="rId24" imgW="164957" imgH="203024" progId="Equation.DSMT4">
                    <p:embed/>
                    <p:pic>
                      <p:nvPicPr>
                        <p:cNvPr id="0" name="Picture 6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000" y="1600200"/>
                          <a:ext cx="279400" cy="346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34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9238598"/>
                </p:ext>
              </p:extLst>
            </p:nvPr>
          </p:nvGraphicFramePr>
          <p:xfrm>
            <a:off x="2081890" y="2139042"/>
            <a:ext cx="258535" cy="310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2" name="Equation" r:id="rId26" imgW="190500" imgH="228600" progId="Equation.DSMT4">
                    <p:embed/>
                  </p:oleObj>
                </mc:Choice>
                <mc:Fallback>
                  <p:oleObj name="Equation" r:id="rId26" imgW="190500" imgH="228600" progId="Equation.DSMT4">
                    <p:embed/>
                    <p:pic>
                      <p:nvPicPr>
                        <p:cNvPr id="0" name="Picture 6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890" y="2139042"/>
                          <a:ext cx="258535" cy="310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9883533"/>
                </p:ext>
              </p:extLst>
            </p:nvPr>
          </p:nvGraphicFramePr>
          <p:xfrm>
            <a:off x="1643228" y="2047875"/>
            <a:ext cx="241074" cy="261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3" name="Equation" r:id="rId28" imgW="152268" imgH="164957" progId="Equation.DSMT4">
                    <p:embed/>
                  </p:oleObj>
                </mc:Choice>
                <mc:Fallback>
                  <p:oleObj name="Equation" r:id="rId28" imgW="152268" imgH="164957" progId="Equation.DSMT4">
                    <p:embed/>
                    <p:pic>
                      <p:nvPicPr>
                        <p:cNvPr id="0" name="Picture 6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228" y="2047875"/>
                          <a:ext cx="241074" cy="2611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91028" y="0"/>
            <a:ext cx="7772400" cy="8545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Addition Theorems (cont.) </a:t>
            </a:r>
          </a:p>
        </p:txBody>
      </p:sp>
      <p:sp>
        <p:nvSpPr>
          <p:cNvPr id="18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22568"/>
              </p:ext>
            </p:extLst>
          </p:nvPr>
        </p:nvGraphicFramePr>
        <p:xfrm>
          <a:off x="1292225" y="4000500"/>
          <a:ext cx="6684963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5" name="Equation" r:id="rId4" imgW="3962400" imgH="1422400" progId="Equation.DSMT4">
                  <p:embed/>
                </p:oleObj>
              </mc:Choice>
              <mc:Fallback>
                <p:oleObj name="Equation" r:id="rId4" imgW="3962400" imgH="1422400" progId="Equation.DSMT4">
                  <p:embed/>
                  <p:pic>
                    <p:nvPicPr>
                      <p:cNvPr id="0" name="Picture 5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000500"/>
                        <a:ext cx="6684963" cy="238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18A75-90CB-4DDC-BFB4-50BB3DF6C09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89834" y="344015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Shifting from local origin to global origin: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536" y="1010546"/>
            <a:ext cx="3370489" cy="2301008"/>
            <a:chOff x="512536" y="1118834"/>
            <a:chExt cx="3370489" cy="2301008"/>
          </a:xfrm>
        </p:grpSpPr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7048639"/>
                </p:ext>
              </p:extLst>
            </p:nvPr>
          </p:nvGraphicFramePr>
          <p:xfrm>
            <a:off x="3309711" y="1865680"/>
            <a:ext cx="2794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56" name="Equation" r:id="rId6" imgW="164957" imgH="203024" progId="Equation.DSMT4">
                    <p:embed/>
                  </p:oleObj>
                </mc:Choice>
                <mc:Fallback>
                  <p:oleObj name="Equation" r:id="rId6" imgW="164957" imgH="203024" progId="Equation.DSMT4">
                    <p:embed/>
                    <p:pic>
                      <p:nvPicPr>
                        <p:cNvPr id="0" name="Picture 5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711" y="1865680"/>
                          <a:ext cx="279400" cy="344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2893064"/>
                </p:ext>
              </p:extLst>
            </p:nvPr>
          </p:nvGraphicFramePr>
          <p:xfrm>
            <a:off x="3196320" y="1466894"/>
            <a:ext cx="297996" cy="382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57" name="Equation" r:id="rId8" imgW="177646" imgH="228402" progId="Equation.DSMT4">
                    <p:embed/>
                  </p:oleObj>
                </mc:Choice>
                <mc:Fallback>
                  <p:oleObj name="Equation" r:id="rId8" imgW="177646" imgH="228402" progId="Equation.DSMT4">
                    <p:embed/>
                    <p:pic>
                      <p:nvPicPr>
                        <p:cNvPr id="0" name="Picture 5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320" y="1466894"/>
                          <a:ext cx="297996" cy="382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1258738"/>
                </p:ext>
              </p:extLst>
            </p:nvPr>
          </p:nvGraphicFramePr>
          <p:xfrm>
            <a:off x="1965098" y="1628853"/>
            <a:ext cx="290513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58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5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5098" y="1628853"/>
                          <a:ext cx="290513" cy="363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1245961" y="1533892"/>
              <a:ext cx="0" cy="1885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12536" y="2829292"/>
              <a:ext cx="29813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1245961" y="1210042"/>
              <a:ext cx="2019300" cy="160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1245961" y="2257792"/>
              <a:ext cx="1695450" cy="5524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941411" y="1241663"/>
              <a:ext cx="354665" cy="10066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007642"/>
                </p:ext>
              </p:extLst>
            </p:nvPr>
          </p:nvGraphicFramePr>
          <p:xfrm>
            <a:off x="1746024" y="2326055"/>
            <a:ext cx="198438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59" name="Equation" r:id="rId12" imgW="126835" imgH="202936" progId="Equation.DSMT4">
                    <p:embed/>
                  </p:oleObj>
                </mc:Choice>
                <mc:Fallback>
                  <p:oleObj name="Equation" r:id="rId12" imgW="126835" imgH="202936" progId="Equation.DSMT4">
                    <p:embed/>
                    <p:pic>
                      <p:nvPicPr>
                        <p:cNvPr id="0" name="Picture 5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024" y="2326055"/>
                          <a:ext cx="198438" cy="319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Arc 17"/>
            <p:cNvSpPr>
              <a:spLocks/>
            </p:cNvSpPr>
            <p:nvPr/>
          </p:nvSpPr>
          <p:spPr bwMode="auto">
            <a:xfrm flipV="1">
              <a:off x="1284061" y="2487980"/>
              <a:ext cx="485775" cy="339725"/>
            </a:xfrm>
            <a:custGeom>
              <a:avLst/>
              <a:gdLst>
                <a:gd name="T0" fmla="*/ 0 w 21600"/>
                <a:gd name="T1" fmla="*/ 0 h 14305"/>
                <a:gd name="T2" fmla="*/ 0 w 21600"/>
                <a:gd name="T3" fmla="*/ 0 h 14305"/>
                <a:gd name="T4" fmla="*/ 0 w 21600"/>
                <a:gd name="T5" fmla="*/ 0 h 143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305"/>
                <a:gd name="T11" fmla="*/ 21600 w 21600"/>
                <a:gd name="T12" fmla="*/ 14305 h 14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305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5422"/>
                    <a:pt x="19766" y="10394"/>
                    <a:pt x="16428" y="14305"/>
                  </a:cubicBezTo>
                </a:path>
                <a:path w="21600" h="14305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5422"/>
                    <a:pt x="19766" y="10394"/>
                    <a:pt x="16428" y="14305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18"/>
            <p:cNvSpPr>
              <a:spLocks/>
            </p:cNvSpPr>
            <p:nvPr/>
          </p:nvSpPr>
          <p:spPr bwMode="auto">
            <a:xfrm flipV="1">
              <a:off x="791936" y="2526080"/>
              <a:ext cx="1384300" cy="293688"/>
            </a:xfrm>
            <a:custGeom>
              <a:avLst/>
              <a:gdLst>
                <a:gd name="T0" fmla="*/ 0 w 21600"/>
                <a:gd name="T1" fmla="*/ 0 h 6575"/>
                <a:gd name="T2" fmla="*/ 0 w 21600"/>
                <a:gd name="T3" fmla="*/ 0 h 6575"/>
                <a:gd name="T4" fmla="*/ 0 w 21600"/>
                <a:gd name="T5" fmla="*/ 0 h 65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6575"/>
                <a:gd name="T11" fmla="*/ 21600 w 21600"/>
                <a:gd name="T12" fmla="*/ 6575 h 65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6575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2413"/>
                    <a:pt x="21284" y="4534"/>
                    <a:pt x="20662" y="6574"/>
                  </a:cubicBezTo>
                </a:path>
                <a:path w="21600" h="6575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2413"/>
                    <a:pt x="21284" y="4534"/>
                    <a:pt x="20662" y="6574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8191614"/>
                </p:ext>
              </p:extLst>
            </p:nvPr>
          </p:nvGraphicFramePr>
          <p:xfrm>
            <a:off x="2557463" y="2296886"/>
            <a:ext cx="323437" cy="411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0" name="Equation" r:id="rId14" imgW="190417" imgH="241195" progId="Equation.DSMT4">
                    <p:embed/>
                  </p:oleObj>
                </mc:Choice>
                <mc:Fallback>
                  <p:oleObj name="Equation" r:id="rId14" imgW="190417" imgH="241195" progId="Equation.DSMT4">
                    <p:embed/>
                    <p:pic>
                      <p:nvPicPr>
                        <p:cNvPr id="0" name="Picture 5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7463" y="2296886"/>
                          <a:ext cx="323437" cy="4113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422620" y="2257792"/>
              <a:ext cx="112204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315000"/>
                </p:ext>
              </p:extLst>
            </p:nvPr>
          </p:nvGraphicFramePr>
          <p:xfrm>
            <a:off x="2168299" y="2503714"/>
            <a:ext cx="250623" cy="340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1" name="Equation" r:id="rId16" imgW="177646" imgH="241091" progId="Equation.DSMT4">
                    <p:embed/>
                  </p:oleObj>
                </mc:Choice>
                <mc:Fallback>
                  <p:oleObj name="Equation" r:id="rId16" imgW="177646" imgH="241091" progId="Equation.DSMT4">
                    <p:embed/>
                    <p:pic>
                      <p:nvPicPr>
                        <p:cNvPr id="0" name="Picture 5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8299" y="2503714"/>
                          <a:ext cx="250623" cy="340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Arc 22"/>
            <p:cNvSpPr>
              <a:spLocks/>
            </p:cNvSpPr>
            <p:nvPr/>
          </p:nvSpPr>
          <p:spPr bwMode="auto">
            <a:xfrm flipV="1">
              <a:off x="2846161" y="1795830"/>
              <a:ext cx="485775" cy="458788"/>
            </a:xfrm>
            <a:custGeom>
              <a:avLst/>
              <a:gdLst>
                <a:gd name="T0" fmla="*/ 0 w 21600"/>
                <a:gd name="T1" fmla="*/ 0 h 19290"/>
                <a:gd name="T2" fmla="*/ 0 w 21600"/>
                <a:gd name="T3" fmla="*/ 0 h 19290"/>
                <a:gd name="T4" fmla="*/ 0 w 21600"/>
                <a:gd name="T5" fmla="*/ 0 h 192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90"/>
                <a:gd name="T11" fmla="*/ 21600 w 21600"/>
                <a:gd name="T12" fmla="*/ 19290 h 19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90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8220"/>
                    <a:pt x="17244" y="15520"/>
                    <a:pt x="10257" y="19290"/>
                  </a:cubicBezTo>
                </a:path>
                <a:path w="21600" h="19290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8220"/>
                    <a:pt x="17244" y="15520"/>
                    <a:pt x="10257" y="19290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1439954"/>
                </p:ext>
              </p:extLst>
            </p:nvPr>
          </p:nvGraphicFramePr>
          <p:xfrm>
            <a:off x="3616348" y="2721239"/>
            <a:ext cx="214312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2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5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348" y="2721239"/>
                          <a:ext cx="214312" cy="236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6595082"/>
                </p:ext>
              </p:extLst>
            </p:nvPr>
          </p:nvGraphicFramePr>
          <p:xfrm>
            <a:off x="1136650" y="1138832"/>
            <a:ext cx="236538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3" name="Equation" r:id="rId20" imgW="139579" imgH="164957" progId="Equation.DSMT4">
                    <p:embed/>
                  </p:oleObj>
                </mc:Choice>
                <mc:Fallback>
                  <p:oleObj name="Equation" r:id="rId20" imgW="139579" imgH="164957" progId="Equation.DSMT4">
                    <p:embed/>
                    <p:pic>
                      <p:nvPicPr>
                        <p:cNvPr id="0" name="Picture 5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650" y="1138832"/>
                          <a:ext cx="236538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Oval 28"/>
            <p:cNvSpPr/>
            <p:nvPr/>
          </p:nvSpPr>
          <p:spPr>
            <a:xfrm>
              <a:off x="3241485" y="1118834"/>
              <a:ext cx="122830" cy="12283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rot="16200000">
              <a:off x="2640252" y="2260064"/>
              <a:ext cx="6064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1649133"/>
                </p:ext>
              </p:extLst>
            </p:nvPr>
          </p:nvGraphicFramePr>
          <p:xfrm>
            <a:off x="3603625" y="2079625"/>
            <a:ext cx="27940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4" name="Equation" r:id="rId22" imgW="164814" imgH="177492" progId="Equation.DSMT4">
                    <p:embed/>
                  </p:oleObj>
                </mc:Choice>
                <mc:Fallback>
                  <p:oleObj name="Equation" r:id="rId22" imgW="164814" imgH="177492" progId="Equation.DSMT4">
                    <p:embed/>
                    <p:pic>
                      <p:nvPicPr>
                        <p:cNvPr id="0" name="Picture 5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3625" y="2079625"/>
                          <a:ext cx="279400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4373058"/>
                </p:ext>
              </p:extLst>
            </p:nvPr>
          </p:nvGraphicFramePr>
          <p:xfrm>
            <a:off x="2794000" y="1600200"/>
            <a:ext cx="279400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5" name="Equation" r:id="rId24" imgW="164957" imgH="203024" progId="Equation.DSMT4">
                    <p:embed/>
                  </p:oleObj>
                </mc:Choice>
                <mc:Fallback>
                  <p:oleObj name="Equation" r:id="rId24" imgW="164957" imgH="203024" progId="Equation.DSMT4">
                    <p:embed/>
                    <p:pic>
                      <p:nvPicPr>
                        <p:cNvPr id="0" name="Picture 5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000" y="1600200"/>
                          <a:ext cx="279400" cy="346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645194"/>
                </p:ext>
              </p:extLst>
            </p:nvPr>
          </p:nvGraphicFramePr>
          <p:xfrm>
            <a:off x="2081890" y="2139042"/>
            <a:ext cx="258535" cy="310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6" name="Equation" r:id="rId26" imgW="190500" imgH="228600" progId="Equation.DSMT4">
                    <p:embed/>
                  </p:oleObj>
                </mc:Choice>
                <mc:Fallback>
                  <p:oleObj name="Equation" r:id="rId26" imgW="190500" imgH="228600" progId="Equation.DSMT4">
                    <p:embed/>
                    <p:pic>
                      <p:nvPicPr>
                        <p:cNvPr id="0" name="Picture 5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890" y="2139042"/>
                          <a:ext cx="258535" cy="310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8442098"/>
                </p:ext>
              </p:extLst>
            </p:nvPr>
          </p:nvGraphicFramePr>
          <p:xfrm>
            <a:off x="1643228" y="2047875"/>
            <a:ext cx="241074" cy="261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7" name="Equation" r:id="rId28" imgW="152268" imgH="164957" progId="Equation.DSMT4">
                    <p:embed/>
                  </p:oleObj>
                </mc:Choice>
                <mc:Fallback>
                  <p:oleObj name="Equation" r:id="rId28" imgW="152268" imgH="164957" progId="Equation.DSMT4">
                    <p:embed/>
                    <p:pic>
                      <p:nvPicPr>
                        <p:cNvPr id="0" name="Picture 5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228" y="2047875"/>
                          <a:ext cx="241074" cy="2611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91028" y="0"/>
            <a:ext cx="7772400" cy="8545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Addition Theorems (cont.) </a:t>
            </a:r>
          </a:p>
        </p:txBody>
      </p:sp>
      <p:sp>
        <p:nvSpPr>
          <p:cNvPr id="18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18A75-90CB-4DDC-BFB4-50BB3DF6C09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763810" y="3910275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Special case (</a:t>
            </a:r>
            <a:r>
              <a:rPr lang="en-US" sz="1800" i="1" dirty="0">
                <a:solidFill>
                  <a:srgbClr val="FF0000"/>
                </a:solidFill>
                <a:latin typeface="+mn-lt"/>
                <a:cs typeface="Arial" pitchFamily="34" charset="0"/>
              </a:rPr>
              <a:t>n</a:t>
            </a:r>
            <a:r>
              <a:rPr lang="en-US" sz="1800" dirty="0">
                <a:solidFill>
                  <a:srgbClr val="FF0000"/>
                </a:solidFill>
                <a:latin typeface="+mn-lt"/>
                <a:cs typeface="Arial" pitchFamily="34" charset="0"/>
              </a:rPr>
              <a:t> = 0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</a:p>
        </p:txBody>
      </p:sp>
      <p:graphicFrame>
        <p:nvGraphicFramePr>
          <p:cNvPr id="1546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928052"/>
              </p:ext>
            </p:extLst>
          </p:nvPr>
        </p:nvGraphicFramePr>
        <p:xfrm>
          <a:off x="1385220" y="4384999"/>
          <a:ext cx="5453063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2" name="Equation" r:id="rId4" imgW="3238500" imgH="1346200" progId="Equation.DSMT4">
                  <p:embed/>
                </p:oleObj>
              </mc:Choice>
              <mc:Fallback>
                <p:oleObj name="Equation" r:id="rId4" imgW="3238500" imgH="1346200" progId="Equation.DSMT4">
                  <p:embed/>
                  <p:pic>
                    <p:nvPicPr>
                      <p:cNvPr id="0" name="Picture 5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220" y="4384999"/>
                        <a:ext cx="5453063" cy="2268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46" name="Object 5"/>
          <p:cNvGraphicFramePr>
            <a:graphicFrameLocks noChangeAspect="1"/>
          </p:cNvGraphicFramePr>
          <p:nvPr/>
        </p:nvGraphicFramePr>
        <p:xfrm>
          <a:off x="5572125" y="1651000"/>
          <a:ext cx="2346325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3" name="Equation" r:id="rId6" imgW="1536700" imgH="1066800" progId="Equation.DSMT4">
                  <p:embed/>
                </p:oleObj>
              </mc:Choice>
              <mc:Fallback>
                <p:oleObj name="Equation" r:id="rId6" imgW="1536700" imgH="1066800" progId="Equation.DSMT4">
                  <p:embed/>
                  <p:pic>
                    <p:nvPicPr>
                      <p:cNvPr id="0" name="Picture 5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1651000"/>
                        <a:ext cx="2346325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24568" y="1006229"/>
            <a:ext cx="3370489" cy="2301008"/>
            <a:chOff x="512536" y="1118834"/>
            <a:chExt cx="3370489" cy="2301008"/>
          </a:xfrm>
        </p:grpSpPr>
        <p:graphicFrame>
          <p:nvGraphicFramePr>
            <p:cNvPr id="1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7048639"/>
                </p:ext>
              </p:extLst>
            </p:nvPr>
          </p:nvGraphicFramePr>
          <p:xfrm>
            <a:off x="3309711" y="1865680"/>
            <a:ext cx="2794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4" name="Equation" r:id="rId8" imgW="164957" imgH="203024" progId="Equation.DSMT4">
                    <p:embed/>
                  </p:oleObj>
                </mc:Choice>
                <mc:Fallback>
                  <p:oleObj name="Equation" r:id="rId8" imgW="164957" imgH="203024" progId="Equation.DSMT4">
                    <p:embed/>
                    <p:pic>
                      <p:nvPicPr>
                        <p:cNvPr id="0" name="Picture 5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711" y="1865680"/>
                          <a:ext cx="279400" cy="344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2893064"/>
                </p:ext>
              </p:extLst>
            </p:nvPr>
          </p:nvGraphicFramePr>
          <p:xfrm>
            <a:off x="3196320" y="1466894"/>
            <a:ext cx="297996" cy="382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5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5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320" y="1466894"/>
                          <a:ext cx="297996" cy="382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1258738"/>
                </p:ext>
              </p:extLst>
            </p:nvPr>
          </p:nvGraphicFramePr>
          <p:xfrm>
            <a:off x="1965098" y="1628853"/>
            <a:ext cx="290513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6" name="Equation" r:id="rId12" imgW="152334" imgH="190417" progId="Equation.DSMT4">
                    <p:embed/>
                  </p:oleObj>
                </mc:Choice>
                <mc:Fallback>
                  <p:oleObj name="Equation" r:id="rId12" imgW="152334" imgH="190417" progId="Equation.DSMT4">
                    <p:embed/>
                    <p:pic>
                      <p:nvPicPr>
                        <p:cNvPr id="0" name="Picture 5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5098" y="1628853"/>
                          <a:ext cx="290513" cy="363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1245961" y="1533892"/>
              <a:ext cx="0" cy="1885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12536" y="2829292"/>
              <a:ext cx="29813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1245961" y="1210042"/>
              <a:ext cx="2019300" cy="160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245961" y="2257792"/>
              <a:ext cx="1695450" cy="5524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2941411" y="1241663"/>
              <a:ext cx="354665" cy="10066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007642"/>
                </p:ext>
              </p:extLst>
            </p:nvPr>
          </p:nvGraphicFramePr>
          <p:xfrm>
            <a:off x="1746024" y="2326055"/>
            <a:ext cx="198438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7" name="Equation" r:id="rId14" imgW="126835" imgH="202936" progId="Equation.DSMT4">
                    <p:embed/>
                  </p:oleObj>
                </mc:Choice>
                <mc:Fallback>
                  <p:oleObj name="Equation" r:id="rId14" imgW="126835" imgH="202936" progId="Equation.DSMT4">
                    <p:embed/>
                    <p:pic>
                      <p:nvPicPr>
                        <p:cNvPr id="0" name="Picture 5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024" y="2326055"/>
                          <a:ext cx="198438" cy="319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Arc 17"/>
            <p:cNvSpPr>
              <a:spLocks/>
            </p:cNvSpPr>
            <p:nvPr/>
          </p:nvSpPr>
          <p:spPr bwMode="auto">
            <a:xfrm flipV="1">
              <a:off x="1284061" y="2487980"/>
              <a:ext cx="485775" cy="339725"/>
            </a:xfrm>
            <a:custGeom>
              <a:avLst/>
              <a:gdLst>
                <a:gd name="T0" fmla="*/ 0 w 21600"/>
                <a:gd name="T1" fmla="*/ 0 h 14305"/>
                <a:gd name="T2" fmla="*/ 0 w 21600"/>
                <a:gd name="T3" fmla="*/ 0 h 14305"/>
                <a:gd name="T4" fmla="*/ 0 w 21600"/>
                <a:gd name="T5" fmla="*/ 0 h 143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305"/>
                <a:gd name="T11" fmla="*/ 21600 w 21600"/>
                <a:gd name="T12" fmla="*/ 14305 h 14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305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5422"/>
                    <a:pt x="19766" y="10394"/>
                    <a:pt x="16428" y="14305"/>
                  </a:cubicBezTo>
                </a:path>
                <a:path w="21600" h="14305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5422"/>
                    <a:pt x="19766" y="10394"/>
                    <a:pt x="16428" y="14305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18"/>
            <p:cNvSpPr>
              <a:spLocks/>
            </p:cNvSpPr>
            <p:nvPr/>
          </p:nvSpPr>
          <p:spPr bwMode="auto">
            <a:xfrm flipV="1">
              <a:off x="791936" y="2526080"/>
              <a:ext cx="1384300" cy="293688"/>
            </a:xfrm>
            <a:custGeom>
              <a:avLst/>
              <a:gdLst>
                <a:gd name="T0" fmla="*/ 0 w 21600"/>
                <a:gd name="T1" fmla="*/ 0 h 6575"/>
                <a:gd name="T2" fmla="*/ 0 w 21600"/>
                <a:gd name="T3" fmla="*/ 0 h 6575"/>
                <a:gd name="T4" fmla="*/ 0 w 21600"/>
                <a:gd name="T5" fmla="*/ 0 h 65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6575"/>
                <a:gd name="T11" fmla="*/ 21600 w 21600"/>
                <a:gd name="T12" fmla="*/ 6575 h 65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6575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2413"/>
                    <a:pt x="21284" y="4534"/>
                    <a:pt x="20662" y="6574"/>
                  </a:cubicBezTo>
                </a:path>
                <a:path w="21600" h="6575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2413"/>
                    <a:pt x="21284" y="4534"/>
                    <a:pt x="20662" y="6574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8191614"/>
                </p:ext>
              </p:extLst>
            </p:nvPr>
          </p:nvGraphicFramePr>
          <p:xfrm>
            <a:off x="2557463" y="2296886"/>
            <a:ext cx="323437" cy="411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8" name="Equation" r:id="rId16" imgW="190417" imgH="241195" progId="Equation.DSMT4">
                    <p:embed/>
                  </p:oleObj>
                </mc:Choice>
                <mc:Fallback>
                  <p:oleObj name="Equation" r:id="rId16" imgW="190417" imgH="241195" progId="Equation.DSMT4">
                    <p:embed/>
                    <p:pic>
                      <p:nvPicPr>
                        <p:cNvPr id="0" name="Picture 5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7463" y="2296886"/>
                          <a:ext cx="323437" cy="4113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422620" y="2257792"/>
              <a:ext cx="112204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315000"/>
                </p:ext>
              </p:extLst>
            </p:nvPr>
          </p:nvGraphicFramePr>
          <p:xfrm>
            <a:off x="2168299" y="2503714"/>
            <a:ext cx="250623" cy="340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9" name="Equation" r:id="rId18" imgW="177646" imgH="241091" progId="Equation.DSMT4">
                    <p:embed/>
                  </p:oleObj>
                </mc:Choice>
                <mc:Fallback>
                  <p:oleObj name="Equation" r:id="rId18" imgW="177646" imgH="241091" progId="Equation.DSMT4">
                    <p:embed/>
                    <p:pic>
                      <p:nvPicPr>
                        <p:cNvPr id="0" name="Picture 5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8299" y="2503714"/>
                          <a:ext cx="250623" cy="340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Arc 22"/>
            <p:cNvSpPr>
              <a:spLocks/>
            </p:cNvSpPr>
            <p:nvPr/>
          </p:nvSpPr>
          <p:spPr bwMode="auto">
            <a:xfrm flipV="1">
              <a:off x="2846161" y="1795830"/>
              <a:ext cx="485775" cy="458788"/>
            </a:xfrm>
            <a:custGeom>
              <a:avLst/>
              <a:gdLst>
                <a:gd name="T0" fmla="*/ 0 w 21600"/>
                <a:gd name="T1" fmla="*/ 0 h 19290"/>
                <a:gd name="T2" fmla="*/ 0 w 21600"/>
                <a:gd name="T3" fmla="*/ 0 h 19290"/>
                <a:gd name="T4" fmla="*/ 0 w 21600"/>
                <a:gd name="T5" fmla="*/ 0 h 192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90"/>
                <a:gd name="T11" fmla="*/ 21600 w 21600"/>
                <a:gd name="T12" fmla="*/ 19290 h 19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90" fill="none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8220"/>
                    <a:pt x="17244" y="15520"/>
                    <a:pt x="10257" y="19290"/>
                  </a:cubicBezTo>
                </a:path>
                <a:path w="21600" h="19290" stroke="0" extrusionOk="0">
                  <a:moveTo>
                    <a:pt x="21598" y="-1"/>
                  </a:moveTo>
                  <a:cubicBezTo>
                    <a:pt x="21599" y="93"/>
                    <a:pt x="21600" y="187"/>
                    <a:pt x="21600" y="281"/>
                  </a:cubicBezTo>
                  <a:cubicBezTo>
                    <a:pt x="21600" y="8220"/>
                    <a:pt x="17244" y="15520"/>
                    <a:pt x="10257" y="19290"/>
                  </a:cubicBezTo>
                  <a:lnTo>
                    <a:pt x="0" y="2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1439954"/>
                </p:ext>
              </p:extLst>
            </p:nvPr>
          </p:nvGraphicFramePr>
          <p:xfrm>
            <a:off x="3616348" y="2721239"/>
            <a:ext cx="214312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0" name="Equation" r:id="rId20" imgW="126835" imgH="139518" progId="Equation.DSMT4">
                    <p:embed/>
                  </p:oleObj>
                </mc:Choice>
                <mc:Fallback>
                  <p:oleObj name="Equation" r:id="rId20" imgW="126835" imgH="139518" progId="Equation.DSMT4">
                    <p:embed/>
                    <p:pic>
                      <p:nvPicPr>
                        <p:cNvPr id="0" name="Picture 5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348" y="2721239"/>
                          <a:ext cx="214312" cy="236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6595082"/>
                </p:ext>
              </p:extLst>
            </p:nvPr>
          </p:nvGraphicFramePr>
          <p:xfrm>
            <a:off x="1136650" y="1138832"/>
            <a:ext cx="236538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1" name="Equation" r:id="rId22" imgW="139579" imgH="164957" progId="Equation.DSMT4">
                    <p:embed/>
                  </p:oleObj>
                </mc:Choice>
                <mc:Fallback>
                  <p:oleObj name="Equation" r:id="rId22" imgW="139579" imgH="164957" progId="Equation.DSMT4">
                    <p:embed/>
                    <p:pic>
                      <p:nvPicPr>
                        <p:cNvPr id="0" name="Picture 5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650" y="1138832"/>
                          <a:ext cx="236538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>
            <a:xfrm>
              <a:off x="3241485" y="1118834"/>
              <a:ext cx="122830" cy="12283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ine 20"/>
            <p:cNvSpPr>
              <a:spLocks noChangeShapeType="1"/>
            </p:cNvSpPr>
            <p:nvPr/>
          </p:nvSpPr>
          <p:spPr bwMode="auto">
            <a:xfrm rot="16200000">
              <a:off x="2640252" y="2260064"/>
              <a:ext cx="6064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1649133"/>
                </p:ext>
              </p:extLst>
            </p:nvPr>
          </p:nvGraphicFramePr>
          <p:xfrm>
            <a:off x="3603625" y="2079625"/>
            <a:ext cx="27940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2" name="Equation" r:id="rId24" imgW="164814" imgH="177492" progId="Equation.DSMT4">
                    <p:embed/>
                  </p:oleObj>
                </mc:Choice>
                <mc:Fallback>
                  <p:oleObj name="Equation" r:id="rId24" imgW="164814" imgH="177492" progId="Equation.DSMT4">
                    <p:embed/>
                    <p:pic>
                      <p:nvPicPr>
                        <p:cNvPr id="0" name="Picture 5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3625" y="2079625"/>
                          <a:ext cx="279400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4373058"/>
                </p:ext>
              </p:extLst>
            </p:nvPr>
          </p:nvGraphicFramePr>
          <p:xfrm>
            <a:off x="2794000" y="1600200"/>
            <a:ext cx="279400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3" name="Equation" r:id="rId26" imgW="164957" imgH="203024" progId="Equation.DSMT4">
                    <p:embed/>
                  </p:oleObj>
                </mc:Choice>
                <mc:Fallback>
                  <p:oleObj name="Equation" r:id="rId26" imgW="164957" imgH="203024" progId="Equation.DSMT4">
                    <p:embed/>
                    <p:pic>
                      <p:nvPicPr>
                        <p:cNvPr id="0" name="Picture 5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000" y="1600200"/>
                          <a:ext cx="279400" cy="346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645194"/>
                </p:ext>
              </p:extLst>
            </p:nvPr>
          </p:nvGraphicFramePr>
          <p:xfrm>
            <a:off x="2081890" y="2139042"/>
            <a:ext cx="258535" cy="310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4" name="Equation" r:id="rId28" imgW="190500" imgH="228600" progId="Equation.DSMT4">
                    <p:embed/>
                  </p:oleObj>
                </mc:Choice>
                <mc:Fallback>
                  <p:oleObj name="Equation" r:id="rId28" imgW="190500" imgH="228600" progId="Equation.DSMT4">
                    <p:embed/>
                    <p:pic>
                      <p:nvPicPr>
                        <p:cNvPr id="0" name="Picture 6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890" y="2139042"/>
                          <a:ext cx="258535" cy="310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8442098"/>
                </p:ext>
              </p:extLst>
            </p:nvPr>
          </p:nvGraphicFramePr>
          <p:xfrm>
            <a:off x="1643228" y="2047875"/>
            <a:ext cx="241074" cy="261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5" name="Equation" r:id="rId30" imgW="152268" imgH="164957" progId="Equation.DSMT4">
                    <p:embed/>
                  </p:oleObj>
                </mc:Choice>
                <mc:Fallback>
                  <p:oleObj name="Equation" r:id="rId30" imgW="152268" imgH="164957" progId="Equation.DSMT4">
                    <p:embed/>
                    <p:pic>
                      <p:nvPicPr>
                        <p:cNvPr id="0" name="Picture 6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228" y="2047875"/>
                          <a:ext cx="241074" cy="2611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Box 35"/>
          <p:cNvSpPr txBox="1"/>
          <p:nvPr/>
        </p:nvSpPr>
        <p:spPr>
          <a:xfrm>
            <a:off x="1243294" y="3447492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Shifting from local origin to global origin: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0486" y="0"/>
            <a:ext cx="7772400" cy="6985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Appendix A: Wronskians</a:t>
            </a:r>
          </a:p>
        </p:txBody>
      </p:sp>
      <p:sp>
        <p:nvSpPr>
          <p:cNvPr id="13316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1028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030"/>
          <p:cNvGraphicFramePr>
            <a:graphicFrameLocks noChangeAspect="1"/>
          </p:cNvGraphicFramePr>
          <p:nvPr/>
        </p:nvGraphicFramePr>
        <p:xfrm>
          <a:off x="449972" y="1781330"/>
          <a:ext cx="6469229" cy="79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Equation" r:id="rId4" imgW="4127500" imgH="508000" progId="Equation.DSMT4">
                  <p:embed/>
                </p:oleObj>
              </mc:Choice>
              <mc:Fallback>
                <p:oleObj name="Equation" r:id="rId4" imgW="4127500" imgH="508000" progId="Equation.DSMT4">
                  <p:embed/>
                  <p:pic>
                    <p:nvPicPr>
                      <p:cNvPr id="13314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72" y="1781330"/>
                        <a:ext cx="6469229" cy="7967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7098393" y="1729161"/>
          <a:ext cx="1817264" cy="208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4" name="Equation" r:id="rId6" imgW="1663700" imgH="1905000" progId="Equation.DSMT4">
                  <p:embed/>
                </p:oleObj>
              </mc:Choice>
              <mc:Fallback>
                <p:oleObj name="Equation" r:id="rId6" imgW="1663700" imgH="1905000" progId="Equation.DSMT4">
                  <p:embed/>
                  <p:pic>
                    <p:nvPicPr>
                      <p:cNvPr id="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8393" y="1729161"/>
                        <a:ext cx="1817264" cy="2080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338" y="5764554"/>
            <a:ext cx="8049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For </a:t>
            </a:r>
            <a:r>
              <a:rPr lang="en-US" sz="1800" i="1" dirty="0">
                <a:latin typeface="+mn-lt"/>
                <a:cs typeface="Arial" pitchFamily="34" charset="0"/>
                <a:sym typeface="Symbol"/>
              </a:rPr>
              <a:t> </a:t>
            </a:r>
            <a:r>
              <a:rPr lang="en-US" sz="1800" dirty="0">
                <a:latin typeface="+mn-lt"/>
                <a:cs typeface="Arial" pitchFamily="34" charset="0"/>
                <a:sym typeface="Symbol"/>
              </a:rPr>
              <a:t> </a:t>
            </a:r>
            <a:r>
              <a:rPr lang="en-US" sz="1800" i="1" dirty="0">
                <a:latin typeface="+mn-lt"/>
                <a:cs typeface="Arial" pitchFamily="34" charset="0"/>
                <a:sym typeface="Symbol"/>
              </a:rPr>
              <a:t>n</a:t>
            </a:r>
            <a:r>
              <a:rPr lang="en-US" sz="1800" dirty="0">
                <a:latin typeface="Arial" pitchFamily="34" charset="0"/>
                <a:cs typeface="Arial" pitchFamily="34" charset="0"/>
                <a:sym typeface="Symbol"/>
              </a:rPr>
              <a:t>, the Wronskian is not identically zero (in fact, it is not zero anywhere), and hence the two functions are linearly independent.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5" y="939100"/>
            <a:ext cx="782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From the Sturm-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Liouville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properties, the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Wronskians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for the Bessel differential equation are found to have the following form:</a:t>
            </a:r>
          </a:p>
        </p:txBody>
      </p:sp>
      <p:graphicFrame>
        <p:nvGraphicFramePr>
          <p:cNvPr id="3" name="Object 1030"/>
          <p:cNvGraphicFramePr>
            <a:graphicFrameLocks noChangeAspect="1"/>
          </p:cNvGraphicFramePr>
          <p:nvPr/>
        </p:nvGraphicFramePr>
        <p:xfrm>
          <a:off x="849313" y="4222750"/>
          <a:ext cx="68580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Equation" r:id="rId8" imgW="3987800" imgH="393700" progId="Equation.DSMT4">
                  <p:embed/>
                </p:oleObj>
              </mc:Choice>
              <mc:Fallback>
                <p:oleObj name="Equation" r:id="rId8" imgW="3987800" imgH="393700" progId="Equation.DSMT4">
                  <p:embed/>
                  <p:pic>
                    <p:nvPicPr>
                      <p:cNvPr id="3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222750"/>
                        <a:ext cx="6858000" cy="6746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1475" y="2860817"/>
            <a:ext cx="6626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constant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can be found using the small-argument approximations for the Bessel functions (keep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k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 = 0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term in the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Frobenius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series). The result is: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7400" y="5094514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(Please see next slide.)</a:t>
            </a:r>
          </a:p>
        </p:txBody>
      </p:sp>
    </p:spTree>
    <p:extLst>
      <p:ext uri="{BB962C8B-B14F-4D97-AF65-F5344CB8AC3E}">
        <p14:creationId xmlns:p14="http://schemas.microsoft.com/office/powerpoint/2010/main" val="8999799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3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032074"/>
              </p:ext>
            </p:extLst>
          </p:nvPr>
        </p:nvGraphicFramePr>
        <p:xfrm>
          <a:off x="845232" y="3855583"/>
          <a:ext cx="80724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9" name="Equation" r:id="rId4" imgW="4927600" imgH="444500" progId="Equation.DSMT4">
                  <p:embed/>
                </p:oleObj>
              </mc:Choice>
              <mc:Fallback>
                <p:oleObj name="Equation" r:id="rId4" imgW="4927600" imgH="4445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232" y="3855583"/>
                        <a:ext cx="8072437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1213983" y="892629"/>
          <a:ext cx="2952511" cy="78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0" name="Equation" r:id="rId6" imgW="1866090" imgH="495085" progId="Equation.DSMT4">
                  <p:embed/>
                </p:oleObj>
              </mc:Choice>
              <mc:Fallback>
                <p:oleObj name="Equation" r:id="rId6" imgW="1866090" imgH="495085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3983" y="892629"/>
                        <a:ext cx="2952511" cy="783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7" name="Object 7"/>
          <p:cNvGraphicFramePr>
            <a:graphicFrameLocks noChangeAspect="1"/>
          </p:cNvGraphicFramePr>
          <p:nvPr/>
        </p:nvGraphicFramePr>
        <p:xfrm>
          <a:off x="1848530" y="1883908"/>
          <a:ext cx="4135482" cy="78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1" name="Equation" r:id="rId8" imgW="2552700" imgH="482600" progId="Equation.DSMT4">
                  <p:embed/>
                </p:oleObj>
              </mc:Choice>
              <mc:Fallback>
                <p:oleObj name="Equation" r:id="rId8" imgW="2552700" imgH="48260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530" y="1883908"/>
                        <a:ext cx="4135482" cy="78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Arrow 15"/>
          <p:cNvSpPr/>
          <p:nvPr/>
        </p:nvSpPr>
        <p:spPr>
          <a:xfrm>
            <a:off x="1219200" y="2177143"/>
            <a:ext cx="370114" cy="21771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303950"/>
              </p:ext>
            </p:extLst>
          </p:nvPr>
        </p:nvGraphicFramePr>
        <p:xfrm>
          <a:off x="1851142" y="2904217"/>
          <a:ext cx="4552673" cy="74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2" name="Equation" r:id="rId10" imgW="2959100" imgH="482600" progId="Equation.DSMT4">
                  <p:embed/>
                </p:oleObj>
              </mc:Choice>
              <mc:Fallback>
                <p:oleObj name="Equation" r:id="rId10" imgW="2959100" imgH="4826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142" y="2904217"/>
                        <a:ext cx="4552673" cy="742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Arrow 17"/>
          <p:cNvSpPr/>
          <p:nvPr/>
        </p:nvSpPr>
        <p:spPr>
          <a:xfrm>
            <a:off x="1177361" y="3145972"/>
            <a:ext cx="370114" cy="21771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99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752546"/>
              </p:ext>
            </p:extLst>
          </p:nvPr>
        </p:nvGraphicFramePr>
        <p:xfrm>
          <a:off x="6440714" y="4711901"/>
          <a:ext cx="1723572" cy="2015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3" name="Equation" r:id="rId12" imgW="1574800" imgH="1841500" progId="Equation.DSMT4">
                  <p:embed/>
                </p:oleObj>
              </mc:Choice>
              <mc:Fallback>
                <p:oleObj name="Equation" r:id="rId12" imgW="1574800" imgH="18415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714" y="4711901"/>
                        <a:ext cx="1723572" cy="2015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57172"/>
              </p:ext>
            </p:extLst>
          </p:nvPr>
        </p:nvGraphicFramePr>
        <p:xfrm>
          <a:off x="2831508" y="5646712"/>
          <a:ext cx="23987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4" name="Equation" r:id="rId14" imgW="1256755" imgH="393529" progId="Equation.DSMT4">
                  <p:embed/>
                </p:oleObj>
              </mc:Choice>
              <mc:Fallback>
                <p:oleObj name="Equation" r:id="rId14" imgW="1256755" imgH="393529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508" y="5646712"/>
                        <a:ext cx="2398713" cy="752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ight Arrow 22"/>
          <p:cNvSpPr/>
          <p:nvPr/>
        </p:nvSpPr>
        <p:spPr>
          <a:xfrm>
            <a:off x="304227" y="4036306"/>
            <a:ext cx="370114" cy="21771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97504" y="5921828"/>
            <a:ext cx="370114" cy="21771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431756" y="4907165"/>
            <a:ext cx="370114" cy="21771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090139"/>
              </p:ext>
            </p:extLst>
          </p:nvPr>
        </p:nvGraphicFramePr>
        <p:xfrm>
          <a:off x="2135856" y="4722514"/>
          <a:ext cx="2773028" cy="75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5" name="Equation" r:id="rId16" imgW="1637589" imgH="444307" progId="Equation.DSMT4">
                  <p:embed/>
                </p:oleObj>
              </mc:Choice>
              <mc:Fallback>
                <p:oleObj name="Equation" r:id="rId16" imgW="1637589" imgH="444307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856" y="4722514"/>
                        <a:ext cx="2773028" cy="753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026">
            <a:extLst>
              <a:ext uri="{FF2B5EF4-FFF2-40B4-BE49-F238E27FC236}">
                <a16:creationId xmlns:a16="http://schemas.microsoft.com/office/drawing/2014/main" id="{571C8008-6EB0-4BAE-94A7-CF2873B56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486" y="0"/>
            <a:ext cx="7772400" cy="6985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Appendix A (cont.)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1028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030"/>
          <p:cNvGraphicFramePr>
            <a:graphicFrameLocks noChangeAspect="1"/>
          </p:cNvGraphicFramePr>
          <p:nvPr/>
        </p:nvGraphicFramePr>
        <p:xfrm>
          <a:off x="1449388" y="2173288"/>
          <a:ext cx="6357937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4" imgW="3695700" imgH="812800" progId="Equation.DSMT4">
                  <p:embed/>
                </p:oleObj>
              </mc:Choice>
              <mc:Fallback>
                <p:oleObj name="Equation" r:id="rId4" imgW="3695700" imgH="8128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2173288"/>
                        <a:ext cx="6357937" cy="1398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4275" y="1433015"/>
            <a:ext cx="2233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Similarly, we have</a:t>
            </a:r>
          </a:p>
        </p:txBody>
      </p:sp>
      <p:graphicFrame>
        <p:nvGraphicFramePr>
          <p:cNvPr id="175107" name="Object 1030"/>
          <p:cNvGraphicFramePr>
            <a:graphicFrameLocks noChangeAspect="1"/>
          </p:cNvGraphicFramePr>
          <p:nvPr/>
        </p:nvGraphicFramePr>
        <p:xfrm>
          <a:off x="6670675" y="3902075"/>
          <a:ext cx="11795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6" imgW="685800" imgH="482600" progId="Equation.DSMT4">
                  <p:embed/>
                </p:oleObj>
              </mc:Choice>
              <mc:Fallback>
                <p:oleObj name="Equation" r:id="rId6" imgW="685800" imgH="4826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3902075"/>
                        <a:ext cx="1179513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026">
            <a:extLst>
              <a:ext uri="{FF2B5EF4-FFF2-40B4-BE49-F238E27FC236}">
                <a16:creationId xmlns:a16="http://schemas.microsoft.com/office/drawing/2014/main" id="{7BF1C2F1-D684-AF3D-2CD8-B59FC6094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6" y="0"/>
            <a:ext cx="7772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Appendix A (cont.)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7288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Appendix B: Fourier-Bessel Series 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1430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15363" name="Object 0"/>
          <p:cNvGraphicFramePr>
            <a:graphicFrameLocks noChangeAspect="1"/>
          </p:cNvGraphicFramePr>
          <p:nvPr/>
        </p:nvGraphicFramePr>
        <p:xfrm>
          <a:off x="2256064" y="1416503"/>
          <a:ext cx="41513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4" imgW="2311400" imgH="431800" progId="Equation.DSMT4">
                  <p:embed/>
                </p:oleObj>
              </mc:Choice>
              <mc:Fallback>
                <p:oleObj name="Equation" r:id="rId4" imgW="2311400" imgH="43180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064" y="1416503"/>
                        <a:ext cx="415131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6269" y="864162"/>
            <a:ext cx="5867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derive the Fourier-Bessel expansion, start with: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76897" y="2429330"/>
            <a:ext cx="7257115" cy="720725"/>
            <a:chOff x="500697" y="2614387"/>
            <a:chExt cx="7257115" cy="720725"/>
          </a:xfrm>
        </p:grpSpPr>
        <p:sp>
          <p:nvSpPr>
            <p:cNvPr id="15" name="TextBox 14"/>
            <p:cNvSpPr txBox="1"/>
            <p:nvPr/>
          </p:nvSpPr>
          <p:spPr>
            <a:xfrm>
              <a:off x="500697" y="2765154"/>
              <a:ext cx="72571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Multiply both sides by                         and integrate from </a:t>
              </a:r>
              <a:r>
                <a:rPr lang="en-US" sz="2000" dirty="0">
                  <a:solidFill>
                    <a:srgbClr val="0000FF"/>
                  </a:solidFill>
                  <a:latin typeface="+mn-lt"/>
                  <a:cs typeface="Arial" pitchFamily="34" charset="0"/>
                </a:rPr>
                <a:t>0</a:t>
              </a:r>
              <a:r>
                <a:rPr lang="en-US" sz="2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to </a:t>
              </a:r>
              <a:r>
                <a:rPr lang="en-US" sz="2000" i="1" dirty="0">
                  <a:solidFill>
                    <a:srgbClr val="0000FF"/>
                  </a:solidFill>
                  <a:latin typeface="+mn-lt"/>
                  <a:cs typeface="Arial" pitchFamily="34" charset="0"/>
                </a:rPr>
                <a:t>a</a:t>
              </a:r>
              <a:r>
                <a:rPr lang="en-US" sz="1200" i="1" dirty="0">
                  <a:solidFill>
                    <a:srgbClr val="0000FF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en-US" sz="2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203783" name="Object 7"/>
            <p:cNvGraphicFramePr>
              <a:graphicFrameLocks noChangeAspect="1"/>
            </p:cNvGraphicFramePr>
            <p:nvPr/>
          </p:nvGraphicFramePr>
          <p:xfrm>
            <a:off x="3150960" y="2614387"/>
            <a:ext cx="1417638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6" name="Equation" r:id="rId6" imgW="850531" imgH="431613" progId="Equation.DSMT4">
                    <p:embed/>
                  </p:oleObj>
                </mc:Choice>
                <mc:Fallback>
                  <p:oleObj name="Equation" r:id="rId6" imgW="850531" imgH="431613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0960" y="2614387"/>
                          <a:ext cx="1417638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3784" name="Object 8"/>
          <p:cNvGraphicFramePr>
            <a:graphicFrameLocks noChangeAspect="1"/>
          </p:cNvGraphicFramePr>
          <p:nvPr/>
        </p:nvGraphicFramePr>
        <p:xfrm>
          <a:off x="953407" y="3360713"/>
          <a:ext cx="6710136" cy="23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8" imgW="6985000" imgH="2476500" progId="Equation.DSMT4">
                  <p:embed/>
                </p:oleObj>
              </mc:Choice>
              <mc:Fallback>
                <p:oleObj name="Equation" r:id="rId8" imgW="6985000" imgH="24765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407" y="3360713"/>
                        <a:ext cx="6710136" cy="237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41310" y="6018512"/>
            <a:ext cx="5853792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See Notes 18 for a derivation of the orthogonality when </a:t>
            </a:r>
            <a:r>
              <a:rPr lang="en-US" sz="1600" i="1" dirty="0">
                <a:latin typeface="+mn-lt"/>
                <a:cs typeface="Arial" pitchFamily="34" charset="0"/>
              </a:rPr>
              <a:t>m</a:t>
            </a:r>
            <a:r>
              <a:rPr lang="en-US" sz="1600" dirty="0">
                <a:latin typeface="+mn-lt"/>
                <a:cs typeface="Arial" pitchFamily="34" charset="0"/>
              </a:rPr>
              <a:t> </a:t>
            </a:r>
            <a:r>
              <a:rPr lang="en-US" sz="1600" dirty="0">
                <a:latin typeface="+mn-lt"/>
                <a:cs typeface="Arial" pitchFamily="34" charset="0"/>
                <a:sym typeface="Symbol"/>
              </a:rPr>
              <a:t> </a:t>
            </a:r>
            <a:r>
              <a:rPr lang="en-US" sz="1600" i="1" dirty="0">
                <a:latin typeface="+mn-lt"/>
                <a:cs typeface="Arial" pitchFamily="34" charset="0"/>
                <a:sym typeface="Symbol"/>
              </a:rPr>
              <a:t>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28506" y="5116285"/>
            <a:ext cx="260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(using orthogonality + result from next slide)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2143050" y="102452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68490"/>
              </p:ext>
            </p:extLst>
          </p:nvPr>
        </p:nvGraphicFramePr>
        <p:xfrm>
          <a:off x="3578977" y="1284121"/>
          <a:ext cx="1398587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4" imgW="609336" imgH="393529" progId="Equation.DSMT4">
                  <p:embed/>
                </p:oleObj>
              </mc:Choice>
              <mc:Fallback>
                <p:oleObj name="Equation" r:id="rId4" imgW="609336" imgH="393529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977" y="1284121"/>
                        <a:ext cx="1398587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37" name="Object 5"/>
          <p:cNvGraphicFramePr>
            <a:graphicFrameLocks noChangeAspect="1"/>
          </p:cNvGraphicFramePr>
          <p:nvPr/>
        </p:nvGraphicFramePr>
        <p:xfrm>
          <a:off x="1331913" y="2565400"/>
          <a:ext cx="60340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6" imgW="2501900" imgH="279400" progId="Equation.DSMT4">
                  <p:embed/>
                </p:oleObj>
              </mc:Choice>
              <mc:Fallback>
                <p:oleObj name="Equation" r:id="rId6" imgW="2501900" imgH="2794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565400"/>
                        <a:ext cx="6034087" cy="6746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687388" y="3997325"/>
            <a:ext cx="7258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Next, to isolate the </a:t>
            </a:r>
            <a:r>
              <a:rPr lang="en-US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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-dependent term,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multiply  Eq. (1) by </a:t>
            </a:r>
            <a:r>
              <a:rPr lang="en-US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</a:t>
            </a:r>
            <a:r>
              <a:rPr lang="en-US" sz="800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baseline="30000" dirty="0">
                <a:solidFill>
                  <a:srgbClr val="0000FF"/>
                </a:solidFill>
                <a:latin typeface="Times New Roman"/>
                <a:sym typeface="Symbol" pitchFamily="18" charset="2"/>
              </a:rPr>
              <a:t>2</a:t>
            </a:r>
            <a:r>
              <a:rPr lang="en-US" i="1" baseline="30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:</a:t>
            </a:r>
            <a:endParaRPr lang="en-US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74440" name="AutoShape 8"/>
          <p:cNvSpPr>
            <a:spLocks/>
          </p:cNvSpPr>
          <p:nvPr/>
        </p:nvSpPr>
        <p:spPr bwMode="auto">
          <a:xfrm rot="-5400000">
            <a:off x="1838325" y="5400676"/>
            <a:ext cx="350837" cy="963612"/>
          </a:xfrm>
          <a:prstGeom prst="leftBrace">
            <a:avLst>
              <a:gd name="adj1" fmla="val 2288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274447" name="Object 15"/>
          <p:cNvGraphicFramePr>
            <a:graphicFrameLocks noChangeAspect="1"/>
          </p:cNvGraphicFramePr>
          <p:nvPr/>
        </p:nvGraphicFramePr>
        <p:xfrm>
          <a:off x="1828800" y="4711700"/>
          <a:ext cx="5045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8" imgW="2514600" imgH="457200" progId="Equation.DSMT4">
                  <p:embed/>
                </p:oleObj>
              </mc:Choice>
              <mc:Fallback>
                <p:oleObj name="Equation" r:id="rId8" imgW="2514600" imgH="4572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11700"/>
                        <a:ext cx="50450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470136"/>
              </p:ext>
            </p:extLst>
          </p:nvPr>
        </p:nvGraphicFramePr>
        <p:xfrm>
          <a:off x="1374775" y="1839913"/>
          <a:ext cx="597852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Equation" r:id="rId4" imgW="3466800" imgH="533160" progId="Equation.DSMT4">
                  <p:embed/>
                </p:oleObj>
              </mc:Choice>
              <mc:Fallback>
                <p:oleObj name="Equation" r:id="rId4" imgW="3466800" imgH="53316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839913"/>
                        <a:ext cx="5978525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14C8A-717D-434C-8464-05DDCCAE1D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59650" y="823415"/>
            <a:ext cx="4924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Derivation of the orthogonality formula</a:t>
            </a:r>
          </a:p>
        </p:txBody>
      </p:sp>
      <p:graphicFrame>
        <p:nvGraphicFramePr>
          <p:cNvPr id="19661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46609"/>
              </p:ext>
            </p:extLst>
          </p:nvPr>
        </p:nvGraphicFramePr>
        <p:xfrm>
          <a:off x="1143000" y="3067050"/>
          <a:ext cx="67183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3" name="Equation" r:id="rId6" imgW="4394160" imgH="2311200" progId="Equation.DSMT4">
                  <p:embed/>
                </p:oleObj>
              </mc:Choice>
              <mc:Fallback>
                <p:oleObj name="Equation" r:id="rId6" imgW="4394160" imgH="231120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67050"/>
                        <a:ext cx="6718300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6486523" y="3190875"/>
            <a:ext cx="523875" cy="12382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6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32219"/>
              </p:ext>
            </p:extLst>
          </p:nvPr>
        </p:nvGraphicFramePr>
        <p:xfrm>
          <a:off x="6259512" y="5153275"/>
          <a:ext cx="23336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4" name="Equation" r:id="rId8" imgW="1701800" imgH="609600" progId="Equation.DSMT4">
                  <p:embed/>
                </p:oleObj>
              </mc:Choice>
              <mc:Fallback>
                <p:oleObj name="Equation" r:id="rId8" imgW="1701800" imgH="60960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2" y="5153275"/>
                        <a:ext cx="2333625" cy="8366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4962525" y="5229225"/>
            <a:ext cx="390525" cy="7905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4700" y="1413965"/>
            <a:ext cx="5851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Start with this integral identity (derivation omitted):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4700" y="2894925"/>
            <a:ext cx="2409634" cy="400110"/>
            <a:chOff x="354700" y="2880554"/>
            <a:chExt cx="2409634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354700" y="2880554"/>
              <a:ext cx="2409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Choose                  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7608170"/>
                </p:ext>
              </p:extLst>
            </p:nvPr>
          </p:nvGraphicFramePr>
          <p:xfrm>
            <a:off x="1444493" y="2902046"/>
            <a:ext cx="1171575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5" name="Equation" r:id="rId10" imgW="711200" imgH="228600" progId="Equation.DSMT4">
                    <p:embed/>
                  </p:oleObj>
                </mc:Choice>
                <mc:Fallback>
                  <p:oleObj name="Equation" r:id="rId10" imgW="711200" imgH="228600" progId="Equation.DSMT4">
                    <p:embed/>
                    <p:pic>
                      <p:nvPicPr>
                        <p:cNvPr id="0" name="Picture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4493" y="2902046"/>
                          <a:ext cx="1171575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Rectangle 1026">
            <a:extLst>
              <a:ext uri="{FF2B5EF4-FFF2-40B4-BE49-F238E27FC236}">
                <a16:creationId xmlns:a16="http://schemas.microsoft.com/office/drawing/2014/main" id="{C5417683-4A3F-1A70-C12D-9F7D3D56E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6" y="0"/>
            <a:ext cx="7772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Appendix B (cont.)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972399"/>
              </p:ext>
            </p:extLst>
          </p:nvPr>
        </p:nvGraphicFramePr>
        <p:xfrm>
          <a:off x="2081213" y="1697485"/>
          <a:ext cx="44132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4" imgW="2019300" imgH="457200" progId="Equation.DSMT4">
                  <p:embed/>
                </p:oleObj>
              </mc:Choice>
              <mc:Fallback>
                <p:oleObj name="Equation" r:id="rId4" imgW="2019300" imgH="45720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1697485"/>
                        <a:ext cx="44132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4" name="AutoShape 8"/>
          <p:cNvSpPr>
            <a:spLocks/>
          </p:cNvSpPr>
          <p:nvPr/>
        </p:nvSpPr>
        <p:spPr bwMode="auto">
          <a:xfrm rot="-5400000">
            <a:off x="1865313" y="2365822"/>
            <a:ext cx="350837" cy="963613"/>
          </a:xfrm>
          <a:prstGeom prst="leftBrace">
            <a:avLst>
              <a:gd name="adj1" fmla="val 2288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0585" name="AutoShape 9"/>
          <p:cNvSpPr>
            <a:spLocks/>
          </p:cNvSpPr>
          <p:nvPr/>
        </p:nvSpPr>
        <p:spPr bwMode="auto">
          <a:xfrm rot="-5400000">
            <a:off x="5014913" y="1152972"/>
            <a:ext cx="350838" cy="4332287"/>
          </a:xfrm>
          <a:prstGeom prst="leftBrace">
            <a:avLst>
              <a:gd name="adj1" fmla="val 10290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280586" name="Object 10"/>
          <p:cNvGraphicFramePr>
            <a:graphicFrameLocks noChangeAspect="1"/>
          </p:cNvGraphicFramePr>
          <p:nvPr/>
        </p:nvGraphicFramePr>
        <p:xfrm>
          <a:off x="1782763" y="3304035"/>
          <a:ext cx="9144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6" imgW="342751" imgH="203112" progId="Equation.DSMT4">
                  <p:embed/>
                </p:oleObj>
              </mc:Choice>
              <mc:Fallback>
                <p:oleObj name="Equation" r:id="rId6" imgW="342751" imgH="203112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3304035"/>
                        <a:ext cx="91440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7" name="Object 11"/>
          <p:cNvGraphicFramePr>
            <a:graphicFrameLocks noChangeAspect="1"/>
          </p:cNvGraphicFramePr>
          <p:nvPr/>
        </p:nvGraphicFramePr>
        <p:xfrm>
          <a:off x="4343400" y="3273872"/>
          <a:ext cx="9255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8" imgW="355292" imgH="203024" progId="Equation.DSMT4">
                  <p:embed/>
                </p:oleObj>
              </mc:Choice>
              <mc:Fallback>
                <p:oleObj name="Equation" r:id="rId8" imgW="355292" imgH="203024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73872"/>
                        <a:ext cx="9255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8" name="Text Box 12"/>
          <p:cNvSpPr txBox="1">
            <a:spLocks noChangeArrowheads="1"/>
          </p:cNvSpPr>
          <p:nvPr/>
        </p:nvSpPr>
        <p:spPr bwMode="auto">
          <a:xfrm>
            <a:off x="7229696" y="2006819"/>
            <a:ext cx="525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(2)</a:t>
            </a:r>
          </a:p>
        </p:txBody>
      </p:sp>
      <p:sp>
        <p:nvSpPr>
          <p:cNvPr id="280589" name="AutoShape 13"/>
          <p:cNvSpPr>
            <a:spLocks/>
          </p:cNvSpPr>
          <p:nvPr/>
        </p:nvSpPr>
        <p:spPr bwMode="auto">
          <a:xfrm rot="-5400000">
            <a:off x="4633120" y="1114078"/>
            <a:ext cx="220662" cy="3629025"/>
          </a:xfrm>
          <a:prstGeom prst="leftBrace">
            <a:avLst>
              <a:gd name="adj1" fmla="val 137051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0590" name="AutoShape 14"/>
          <p:cNvSpPr>
            <a:spLocks/>
          </p:cNvSpPr>
          <p:nvPr/>
        </p:nvSpPr>
        <p:spPr bwMode="auto">
          <a:xfrm rot="-5400000">
            <a:off x="2153444" y="2541241"/>
            <a:ext cx="234950" cy="735012"/>
          </a:xfrm>
          <a:prstGeom prst="leftBrace">
            <a:avLst>
              <a:gd name="adj1" fmla="val 2607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911225" y="114821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1751025" y="4259910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graphicFrame>
        <p:nvGraphicFramePr>
          <p:cNvPr id="2805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50078"/>
              </p:ext>
            </p:extLst>
          </p:nvPr>
        </p:nvGraphicFramePr>
        <p:xfrm>
          <a:off x="3086100" y="4435922"/>
          <a:ext cx="27765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0" imgW="1269449" imgH="393529" progId="Equation.DSMT4">
                  <p:embed/>
                </p:oleObj>
              </mc:Choice>
              <mc:Fallback>
                <p:oleObj name="Equation" r:id="rId10" imgW="1269449" imgH="393529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435922"/>
                        <a:ext cx="277653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94" name="Object 18"/>
          <p:cNvGraphicFramePr>
            <a:graphicFrameLocks noChangeAspect="1"/>
          </p:cNvGraphicFramePr>
          <p:nvPr/>
        </p:nvGraphicFramePr>
        <p:xfrm>
          <a:off x="1927678" y="5670317"/>
          <a:ext cx="5137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2" imgW="2222500" imgH="279400" progId="Equation.DSMT4">
                  <p:embed/>
                </p:oleObj>
              </mc:Choice>
              <mc:Fallback>
                <p:oleObj name="Equation" r:id="rId12" imgW="2222500" imgH="27940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678" y="5670317"/>
                        <a:ext cx="5137150" cy="6461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1171802" y="5266411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so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76288" y="4027707"/>
            <a:ext cx="1780674" cy="132343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600" dirty="0">
                <a:solidFill>
                  <a:schemeClr val="bg2"/>
                </a:solidFill>
                <a:latin typeface="+mj-lt"/>
              </a:rPr>
              <a:t> </a:t>
            </a:r>
          </a:p>
          <a:p>
            <a:pPr algn="ctr"/>
            <a:r>
              <a:rPr lang="en-US" sz="1600" dirty="0">
                <a:solidFill>
                  <a:schemeClr val="bg2"/>
                </a:solidFill>
                <a:latin typeface="+mj-lt"/>
              </a:rPr>
              <a:t>If </a:t>
            </a:r>
            <a:r>
              <a:rPr lang="en-US" sz="1600" i="1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</a:t>
            </a:r>
            <a:r>
              <a:rPr lang="en-US" sz="1600" dirty="0">
                <a:solidFill>
                  <a:schemeClr val="bg2"/>
                </a:solidFill>
                <a:latin typeface="+mj-lt"/>
                <a:sym typeface="Symbol" panose="05050102010706020507" pitchFamily="18" charset="2"/>
              </a:rPr>
              <a:t> is allowed to change by </a:t>
            </a:r>
            <a:r>
              <a:rPr lang="en-US" sz="16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2</a:t>
            </a:r>
            <a:r>
              <a:rPr lang="en-US" sz="1600" i="1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</a:t>
            </a:r>
            <a:r>
              <a:rPr lang="en-US" sz="1600" dirty="0">
                <a:solidFill>
                  <a:schemeClr val="bg2"/>
                </a:solidFill>
                <a:latin typeface="+mj-lt"/>
                <a:sym typeface="Symbol" panose="05050102010706020507" pitchFamily="18" charset="2"/>
              </a:rPr>
              <a:t>, then </a:t>
            </a:r>
            <a:r>
              <a:rPr lang="en-US" sz="1600" i="1" dirty="0">
                <a:solidFill>
                  <a:schemeClr val="bg2"/>
                </a:solidFill>
                <a:latin typeface="+mj-lt"/>
                <a:sym typeface="Symbol" panose="05050102010706020507" pitchFamily="18" charset="2"/>
              </a:rPr>
              <a:t></a:t>
            </a:r>
            <a:r>
              <a:rPr lang="en-US" sz="1600" dirty="0">
                <a:solidFill>
                  <a:schemeClr val="bg2"/>
                </a:solidFill>
                <a:latin typeface="+mj-lt"/>
                <a:sym typeface="Symbol" panose="05050102010706020507" pitchFamily="18" charset="2"/>
              </a:rPr>
              <a:t> must be an integer.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656091" y="1091520"/>
            <a:ext cx="32159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From Eq. (2) we then have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graphicFrame>
        <p:nvGraphicFramePr>
          <p:cNvPr id="2754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654629"/>
              </p:ext>
            </p:extLst>
          </p:nvPr>
        </p:nvGraphicFramePr>
        <p:xfrm>
          <a:off x="1927225" y="1846263"/>
          <a:ext cx="4760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2044700" imgH="457200" progId="Equation.DSMT4">
                  <p:embed/>
                </p:oleObj>
              </mc:Choice>
              <mc:Fallback>
                <p:oleObj name="Equation" r:id="rId4" imgW="2044700" imgH="4572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1846263"/>
                        <a:ext cx="476091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71" name="Text Box 15"/>
          <p:cNvSpPr txBox="1">
            <a:spLocks noChangeArrowheads="1"/>
          </p:cNvSpPr>
          <p:nvPr/>
        </p:nvSpPr>
        <p:spPr bwMode="auto">
          <a:xfrm>
            <a:off x="604838" y="4797142"/>
            <a:ext cx="433484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First, multiply by </a:t>
            </a:r>
            <a:r>
              <a:rPr lang="en-US" sz="2000" i="1" dirty="0">
                <a:solidFill>
                  <a:srgbClr val="0000FF"/>
                </a:solidFill>
              </a:rPr>
              <a:t>R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and collect terms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754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040463"/>
              </p:ext>
            </p:extLst>
          </p:nvPr>
        </p:nvGraphicFramePr>
        <p:xfrm>
          <a:off x="1558925" y="5332413"/>
          <a:ext cx="56927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2324100" imgH="279400" progId="Equation.DSMT4">
                  <p:embed/>
                </p:oleObj>
              </mc:Choice>
              <mc:Fallback>
                <p:oleObj name="Equation" r:id="rId6" imgW="2324100" imgH="2794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5332413"/>
                        <a:ext cx="56927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73" name="Text Box 17"/>
          <p:cNvSpPr txBox="1">
            <a:spLocks noChangeArrowheads="1"/>
          </p:cNvSpPr>
          <p:nvPr/>
        </p:nvSpPr>
        <p:spPr bwMode="auto">
          <a:xfrm>
            <a:off x="1679374" y="3529899"/>
            <a:ext cx="54562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The next goal is to solve this equation for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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).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2140177" y="1200831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Define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1096963" y="2162175"/>
            <a:ext cx="833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Then,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1282700" y="3544888"/>
            <a:ext cx="1538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Next, define</a:t>
            </a:r>
            <a:endParaRPr lang="en-US" sz="2000" i="1">
              <a:solidFill>
                <a:srgbClr val="0000FF"/>
              </a:solidFill>
            </a:endParaRPr>
          </a:p>
        </p:txBody>
      </p:sp>
      <p:graphicFrame>
        <p:nvGraphicFramePr>
          <p:cNvPr id="276490" name="Object 10"/>
          <p:cNvGraphicFramePr>
            <a:graphicFrameLocks noChangeAspect="1"/>
          </p:cNvGraphicFramePr>
          <p:nvPr/>
        </p:nvGraphicFramePr>
        <p:xfrm>
          <a:off x="3310522" y="1121230"/>
          <a:ext cx="1883587" cy="59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4" imgW="799753" imgH="253890" progId="Equation.DSMT4">
                  <p:embed/>
                </p:oleObj>
              </mc:Choice>
              <mc:Fallback>
                <p:oleObj name="Equation" r:id="rId4" imgW="799753" imgH="25389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522" y="1121230"/>
                        <a:ext cx="1883587" cy="59882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2187575" y="1958975"/>
          <a:ext cx="47672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6" imgW="2070100" imgH="355600" progId="Equation.DSMT4">
                  <p:embed/>
                </p:oleObj>
              </mc:Choice>
              <mc:Fallback>
                <p:oleObj name="Equation" r:id="rId6" imgW="2070100" imgH="355600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958975"/>
                        <a:ext cx="476726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92" name="Object 12"/>
          <p:cNvGraphicFramePr>
            <a:graphicFrameLocks noChangeAspect="1"/>
          </p:cNvGraphicFramePr>
          <p:nvPr/>
        </p:nvGraphicFramePr>
        <p:xfrm>
          <a:off x="3370263" y="3287713"/>
          <a:ext cx="166528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8" imgW="787400" imgH="457200" progId="Equation.DSMT4">
                  <p:embed/>
                </p:oleObj>
              </mc:Choice>
              <mc:Fallback>
                <p:oleObj name="Equation" r:id="rId8" imgW="787400" imgH="45720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3287713"/>
                        <a:ext cx="1665287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93" name="Object 13"/>
          <p:cNvGraphicFramePr>
            <a:graphicFrameLocks noChangeAspect="1"/>
          </p:cNvGraphicFramePr>
          <p:nvPr/>
        </p:nvGraphicFramePr>
        <p:xfrm>
          <a:off x="2163062" y="4636400"/>
          <a:ext cx="3977857" cy="86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10" imgW="1930400" imgH="419100" progId="Equation.DSMT4">
                  <p:embed/>
                </p:oleObj>
              </mc:Choice>
              <mc:Fallback>
                <p:oleObj name="Equation" r:id="rId10" imgW="1930400" imgH="41910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062" y="4636400"/>
                        <a:ext cx="3977857" cy="86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94" name="Object 14"/>
          <p:cNvGraphicFramePr>
            <a:graphicFrameLocks noChangeAspect="1"/>
          </p:cNvGraphicFramePr>
          <p:nvPr/>
        </p:nvGraphicFramePr>
        <p:xfrm>
          <a:off x="3185309" y="5933431"/>
          <a:ext cx="2084753" cy="489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2" imgW="1079032" imgH="253890" progId="Equation.DSMT4">
                  <p:embed/>
                </p:oleObj>
              </mc:Choice>
              <mc:Fallback>
                <p:oleObj name="Equation" r:id="rId12" imgW="1079032" imgH="25389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309" y="5933431"/>
                        <a:ext cx="2084753" cy="489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5" name="AutoShape 15"/>
          <p:cNvSpPr>
            <a:spLocks/>
          </p:cNvSpPr>
          <p:nvPr/>
        </p:nvSpPr>
        <p:spPr bwMode="auto">
          <a:xfrm>
            <a:off x="3130550" y="3278188"/>
            <a:ext cx="195263" cy="957262"/>
          </a:xfrm>
          <a:prstGeom prst="leftBrace">
            <a:avLst>
              <a:gd name="adj1" fmla="val 40854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723900" y="4826000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Note that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2442588" y="5941813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and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719138" y="1350963"/>
            <a:ext cx="18303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Then we have</a:t>
            </a:r>
            <a:endParaRPr lang="en-US" sz="20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07860" y="2103438"/>
            <a:ext cx="318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33"/>
                </a:solidFill>
                <a:latin typeface="Arial" pitchFamily="34" charset="0"/>
              </a:rPr>
              <a:t>Bessel equation of order </a:t>
            </a:r>
            <a:r>
              <a:rPr lang="en-US" i="1" dirty="0">
                <a:solidFill>
                  <a:srgbClr val="FF0033"/>
                </a:solidFill>
                <a:latin typeface="Arial" pitchFamily="34" charset="0"/>
                <a:sym typeface="Symbol" pitchFamily="18" charset="2"/>
              </a:rPr>
              <a:t></a:t>
            </a:r>
            <a:endParaRPr lang="en-US" i="1" dirty="0">
              <a:solidFill>
                <a:srgbClr val="FF0033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818563" y="3128963"/>
            <a:ext cx="327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Two independent solutions:</a:t>
            </a:r>
            <a:endParaRPr lang="en-US" sz="2000" i="1" dirty="0">
              <a:solidFill>
                <a:srgbClr val="000000"/>
              </a:solidFill>
            </a:endParaRPr>
          </a:p>
        </p:txBody>
      </p:sp>
      <p:graphicFrame>
        <p:nvGraphicFramePr>
          <p:cNvPr id="277515" name="Object 11"/>
          <p:cNvGraphicFramePr>
            <a:graphicFrameLocks noChangeAspect="1"/>
          </p:cNvGraphicFramePr>
          <p:nvPr/>
        </p:nvGraphicFramePr>
        <p:xfrm>
          <a:off x="2674938" y="1231900"/>
          <a:ext cx="4368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4" imgW="1701800" imgH="279400" progId="Equation.DSMT4">
                  <p:embed/>
                </p:oleObj>
              </mc:Choice>
              <mc:Fallback>
                <p:oleObj name="Equation" r:id="rId4" imgW="1701800" imgH="2794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231900"/>
                        <a:ext cx="4368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7" name="Object 13"/>
          <p:cNvGraphicFramePr>
            <a:graphicFrameLocks noChangeAspect="1"/>
          </p:cNvGraphicFramePr>
          <p:nvPr/>
        </p:nvGraphicFramePr>
        <p:xfrm>
          <a:off x="2907698" y="4351204"/>
          <a:ext cx="3359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6" imgW="1473200" imgH="228600" progId="Equation.DSMT4">
                  <p:embed/>
                </p:oleObj>
              </mc:Choice>
              <mc:Fallback>
                <p:oleObj name="Equation" r:id="rId6" imgW="1473200" imgH="2286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7698" y="4351204"/>
                        <a:ext cx="3359150" cy="520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21" name="Object 17"/>
          <p:cNvGraphicFramePr>
            <a:graphicFrameLocks noChangeAspect="1"/>
          </p:cNvGraphicFramePr>
          <p:nvPr/>
        </p:nvGraphicFramePr>
        <p:xfrm>
          <a:off x="4149725" y="3100388"/>
          <a:ext cx="169068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8" imgW="761669" imgH="228501" progId="Equation.DSMT4">
                  <p:embed/>
                </p:oleObj>
              </mc:Choice>
              <mc:Fallback>
                <p:oleObj name="Equation" r:id="rId8" imgW="761669" imgH="228501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3100388"/>
                        <a:ext cx="169068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22" name="Text Box 18"/>
          <p:cNvSpPr txBox="1">
            <a:spLocks noChangeArrowheads="1"/>
          </p:cNvSpPr>
          <p:nvPr/>
        </p:nvSpPr>
        <p:spPr bwMode="auto">
          <a:xfrm>
            <a:off x="1816247" y="3991104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77524" name="Object 20"/>
          <p:cNvGraphicFramePr>
            <a:graphicFrameLocks noChangeAspect="1"/>
          </p:cNvGraphicFramePr>
          <p:nvPr/>
        </p:nvGraphicFramePr>
        <p:xfrm>
          <a:off x="3436989" y="5716411"/>
          <a:ext cx="35718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10" imgW="1689100" imgH="279400" progId="Equation.DSMT4">
                  <p:embed/>
                </p:oleObj>
              </mc:Choice>
              <mc:Fallback>
                <p:oleObj name="Equation" r:id="rId10" imgW="1689100" imgH="2794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89" y="5716411"/>
                        <a:ext cx="3571875" cy="5921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093073" y="5234481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Therefore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Cylindrical Wave Functions (cont.)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4897</TotalTime>
  <Words>1488</Words>
  <Application>Microsoft Office PowerPoint</Application>
  <PresentationFormat>On-screen Show (4:3)</PresentationFormat>
  <Paragraphs>312</Paragraphs>
  <Slides>50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Symbol</vt:lpstr>
      <vt:lpstr>Times New Roman</vt:lpstr>
      <vt:lpstr>Wingdings</vt:lpstr>
      <vt:lpstr>Default Design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Generating Function</vt:lpstr>
      <vt:lpstr>Generating Function (cont.)</vt:lpstr>
      <vt:lpstr>Generating Function (cont.)</vt:lpstr>
      <vt:lpstr>Example</vt:lpstr>
      <vt:lpstr>Example (cont.)</vt:lpstr>
      <vt:lpstr>Generating Function (cont.)</vt:lpstr>
      <vt:lpstr>Generating Function (cont.)</vt:lpstr>
      <vt:lpstr>Generating Function (cont.)</vt:lpstr>
      <vt:lpstr>Recurrence Relations</vt:lpstr>
      <vt:lpstr>Recurrence Relations (cont.)</vt:lpstr>
      <vt:lpstr>Recurrence Relations (cont.)</vt:lpstr>
      <vt:lpstr>Recurrence Relations (cont.)</vt:lpstr>
      <vt:lpstr>Recurrence Relations (cont.)</vt:lpstr>
      <vt:lpstr>Recurrence Relations (cont.)</vt:lpstr>
      <vt:lpstr>Recurrence Relations (cont.)</vt:lpstr>
      <vt:lpstr>Recurrence Relations (cont.)</vt:lpstr>
      <vt:lpstr>Wronskians</vt:lpstr>
      <vt:lpstr>Fourier-Bessel Series </vt:lpstr>
      <vt:lpstr>Addition Theorems </vt:lpstr>
      <vt:lpstr>Addition Theorems (cont.) </vt:lpstr>
      <vt:lpstr>Addition Theorems (cont.) </vt:lpstr>
      <vt:lpstr>Appendix A: Wronskians</vt:lpstr>
      <vt:lpstr>Appendix A (cont.)</vt:lpstr>
      <vt:lpstr>PowerPoint Presentation</vt:lpstr>
      <vt:lpstr>Appendix B: Fourier-Bessel Series 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Wilton</dc:creator>
  <cp:lastModifiedBy>Jackson, David R</cp:lastModifiedBy>
  <cp:revision>282</cp:revision>
  <dcterms:created xsi:type="dcterms:W3CDTF">2007-10-05T21:31:04Z</dcterms:created>
  <dcterms:modified xsi:type="dcterms:W3CDTF">2023-11-21T02:22:16Z</dcterms:modified>
</cp:coreProperties>
</file>