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6" r:id="rId3"/>
    <p:sldId id="257" r:id="rId4"/>
    <p:sldId id="258" r:id="rId5"/>
    <p:sldId id="277" r:id="rId6"/>
    <p:sldId id="279" r:id="rId7"/>
    <p:sldId id="280" r:id="rId8"/>
    <p:sldId id="281" r:id="rId9"/>
    <p:sldId id="282" r:id="rId10"/>
    <p:sldId id="259" r:id="rId11"/>
    <p:sldId id="287" r:id="rId12"/>
    <p:sldId id="260" r:id="rId13"/>
    <p:sldId id="261" r:id="rId14"/>
    <p:sldId id="285" r:id="rId15"/>
    <p:sldId id="263" r:id="rId16"/>
    <p:sldId id="304" r:id="rId17"/>
    <p:sldId id="300" r:id="rId18"/>
    <p:sldId id="284" r:id="rId19"/>
    <p:sldId id="262" r:id="rId20"/>
    <p:sldId id="289" r:id="rId21"/>
    <p:sldId id="288" r:id="rId22"/>
    <p:sldId id="308" r:id="rId23"/>
    <p:sldId id="264" r:id="rId24"/>
    <p:sldId id="301" r:id="rId25"/>
    <p:sldId id="265" r:id="rId26"/>
    <p:sldId id="266" r:id="rId27"/>
    <p:sldId id="305" r:id="rId28"/>
    <p:sldId id="267" r:id="rId29"/>
    <p:sldId id="290" r:id="rId30"/>
    <p:sldId id="268" r:id="rId31"/>
    <p:sldId id="269" r:id="rId32"/>
    <p:sldId id="286" r:id="rId33"/>
    <p:sldId id="307" r:id="rId34"/>
    <p:sldId id="275" r:id="rId35"/>
    <p:sldId id="272" r:id="rId36"/>
    <p:sldId id="273" r:id="rId37"/>
    <p:sldId id="274" r:id="rId38"/>
    <p:sldId id="283" r:id="rId39"/>
    <p:sldId id="291" r:id="rId40"/>
    <p:sldId id="292" r:id="rId41"/>
    <p:sldId id="293" r:id="rId42"/>
    <p:sldId id="302" r:id="rId43"/>
    <p:sldId id="306" r:id="rId44"/>
    <p:sldId id="311" r:id="rId45"/>
    <p:sldId id="294" r:id="rId46"/>
    <p:sldId id="295" r:id="rId47"/>
    <p:sldId id="297" r:id="rId48"/>
    <p:sldId id="303" r:id="rId49"/>
    <p:sldId id="296" r:id="rId50"/>
    <p:sldId id="310" r:id="rId51"/>
    <p:sldId id="309" r:id="rId52"/>
    <p:sldId id="298" r:id="rId53"/>
    <p:sldId id="299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CCFF"/>
    <a:srgbClr val="CC00CC"/>
    <a:srgbClr val="00FFFF"/>
    <a:srgbClr val="CCFFFF"/>
    <a:srgbClr val="FFFF99"/>
    <a:srgbClr val="CCECFF"/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208" autoAdjust="0"/>
    <p:restoredTop sz="87047" autoAdjust="0"/>
  </p:normalViewPr>
  <p:slideViewPr>
    <p:cSldViewPr snapToGrid="0">
      <p:cViewPr varScale="1">
        <p:scale>
          <a:sx n="111" d="100"/>
          <a:sy n="111" d="100"/>
        </p:scale>
        <p:origin x="231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37.wmf"/><Relationship Id="rId7" Type="http://schemas.openxmlformats.org/officeDocument/2006/relationships/image" Target="../media/image52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40.wmf"/><Relationship Id="rId5" Type="http://schemas.openxmlformats.org/officeDocument/2006/relationships/image" Target="../media/image51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15.wmf"/><Relationship Id="rId7" Type="http://schemas.openxmlformats.org/officeDocument/2006/relationships/image" Target="../media/image64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55.wmf"/><Relationship Id="rId5" Type="http://schemas.openxmlformats.org/officeDocument/2006/relationships/image" Target="../media/image63.wmf"/><Relationship Id="rId10" Type="http://schemas.openxmlformats.org/officeDocument/2006/relationships/image" Target="../media/image66.wmf"/><Relationship Id="rId4" Type="http://schemas.openxmlformats.org/officeDocument/2006/relationships/image" Target="../media/image16.wmf"/><Relationship Id="rId9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16.wmf"/><Relationship Id="rId7" Type="http://schemas.openxmlformats.org/officeDocument/2006/relationships/image" Target="../media/image71.wmf"/><Relationship Id="rId2" Type="http://schemas.openxmlformats.org/officeDocument/2006/relationships/image" Target="../media/image15.wmf"/><Relationship Id="rId1" Type="http://schemas.openxmlformats.org/officeDocument/2006/relationships/image" Target="../media/image67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74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9.wmf"/><Relationship Id="rId1" Type="http://schemas.openxmlformats.org/officeDocument/2006/relationships/image" Target="../media/image75.wmf"/><Relationship Id="rId5" Type="http://schemas.openxmlformats.org/officeDocument/2006/relationships/image" Target="../media/image37.wmf"/><Relationship Id="rId4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81.wmf"/><Relationship Id="rId3" Type="http://schemas.openxmlformats.org/officeDocument/2006/relationships/image" Target="../media/image4.wmf"/><Relationship Id="rId7" Type="http://schemas.openxmlformats.org/officeDocument/2006/relationships/image" Target="../media/image78.wmf"/><Relationship Id="rId12" Type="http://schemas.openxmlformats.org/officeDocument/2006/relationships/image" Target="../media/image80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11.wmf"/><Relationship Id="rId11" Type="http://schemas.openxmlformats.org/officeDocument/2006/relationships/image" Target="../media/image79.wmf"/><Relationship Id="rId5" Type="http://schemas.openxmlformats.org/officeDocument/2006/relationships/image" Target="../media/image7.wmf"/><Relationship Id="rId15" Type="http://schemas.openxmlformats.org/officeDocument/2006/relationships/image" Target="../media/image83.wmf"/><Relationship Id="rId10" Type="http://schemas.openxmlformats.org/officeDocument/2006/relationships/image" Target="../media/image16.wmf"/><Relationship Id="rId4" Type="http://schemas.openxmlformats.org/officeDocument/2006/relationships/image" Target="../media/image5.wmf"/><Relationship Id="rId9" Type="http://schemas.openxmlformats.org/officeDocument/2006/relationships/image" Target="../media/image15.wmf"/><Relationship Id="rId1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79.wmf"/><Relationship Id="rId3" Type="http://schemas.openxmlformats.org/officeDocument/2006/relationships/image" Target="../media/image76.wmf"/><Relationship Id="rId7" Type="http://schemas.openxmlformats.org/officeDocument/2006/relationships/image" Target="../media/image7.wmf"/><Relationship Id="rId12" Type="http://schemas.openxmlformats.org/officeDocument/2006/relationships/image" Target="../media/image16.wmf"/><Relationship Id="rId17" Type="http://schemas.openxmlformats.org/officeDocument/2006/relationships/image" Target="../media/image88.wmf"/><Relationship Id="rId2" Type="http://schemas.openxmlformats.org/officeDocument/2006/relationships/image" Target="../media/image85.wmf"/><Relationship Id="rId16" Type="http://schemas.openxmlformats.org/officeDocument/2006/relationships/image" Target="../media/image82.wmf"/><Relationship Id="rId1" Type="http://schemas.openxmlformats.org/officeDocument/2006/relationships/image" Target="../media/image84.wmf"/><Relationship Id="rId6" Type="http://schemas.openxmlformats.org/officeDocument/2006/relationships/image" Target="../media/image5.wmf"/><Relationship Id="rId11" Type="http://schemas.openxmlformats.org/officeDocument/2006/relationships/image" Target="../media/image15.wmf"/><Relationship Id="rId5" Type="http://schemas.openxmlformats.org/officeDocument/2006/relationships/image" Target="../media/image4.wmf"/><Relationship Id="rId15" Type="http://schemas.openxmlformats.org/officeDocument/2006/relationships/image" Target="../media/image87.wmf"/><Relationship Id="rId10" Type="http://schemas.openxmlformats.org/officeDocument/2006/relationships/image" Target="../media/image13.wmf"/><Relationship Id="rId4" Type="http://schemas.openxmlformats.org/officeDocument/2006/relationships/image" Target="../media/image77.wmf"/><Relationship Id="rId9" Type="http://schemas.openxmlformats.org/officeDocument/2006/relationships/image" Target="../media/image86.wmf"/><Relationship Id="rId1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79.wmf"/><Relationship Id="rId3" Type="http://schemas.openxmlformats.org/officeDocument/2006/relationships/image" Target="../media/image76.wmf"/><Relationship Id="rId7" Type="http://schemas.openxmlformats.org/officeDocument/2006/relationships/image" Target="../media/image7.wmf"/><Relationship Id="rId12" Type="http://schemas.openxmlformats.org/officeDocument/2006/relationships/image" Target="../media/image16.wmf"/><Relationship Id="rId2" Type="http://schemas.openxmlformats.org/officeDocument/2006/relationships/image" Target="../media/image90.wmf"/><Relationship Id="rId16" Type="http://schemas.openxmlformats.org/officeDocument/2006/relationships/image" Target="../media/image88.wmf"/><Relationship Id="rId1" Type="http://schemas.openxmlformats.org/officeDocument/2006/relationships/image" Target="../media/image89.wmf"/><Relationship Id="rId6" Type="http://schemas.openxmlformats.org/officeDocument/2006/relationships/image" Target="../media/image5.wmf"/><Relationship Id="rId11" Type="http://schemas.openxmlformats.org/officeDocument/2006/relationships/image" Target="../media/image15.wmf"/><Relationship Id="rId5" Type="http://schemas.openxmlformats.org/officeDocument/2006/relationships/image" Target="../media/image4.wmf"/><Relationship Id="rId15" Type="http://schemas.openxmlformats.org/officeDocument/2006/relationships/image" Target="../media/image82.wmf"/><Relationship Id="rId10" Type="http://schemas.openxmlformats.org/officeDocument/2006/relationships/image" Target="../media/image13.wmf"/><Relationship Id="rId4" Type="http://schemas.openxmlformats.org/officeDocument/2006/relationships/image" Target="../media/image77.wmf"/><Relationship Id="rId9" Type="http://schemas.openxmlformats.org/officeDocument/2006/relationships/image" Target="../media/image86.wmf"/><Relationship Id="rId14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80.wmf"/><Relationship Id="rId18" Type="http://schemas.openxmlformats.org/officeDocument/2006/relationships/image" Target="../media/image94.wmf"/><Relationship Id="rId3" Type="http://schemas.openxmlformats.org/officeDocument/2006/relationships/image" Target="../media/image77.wmf"/><Relationship Id="rId7" Type="http://schemas.openxmlformats.org/officeDocument/2006/relationships/image" Target="../media/image11.wmf"/><Relationship Id="rId12" Type="http://schemas.openxmlformats.org/officeDocument/2006/relationships/image" Target="../media/image79.wmf"/><Relationship Id="rId17" Type="http://schemas.openxmlformats.org/officeDocument/2006/relationships/image" Target="../media/image93.wmf"/><Relationship Id="rId2" Type="http://schemas.openxmlformats.org/officeDocument/2006/relationships/image" Target="../media/image76.wmf"/><Relationship Id="rId16" Type="http://schemas.openxmlformats.org/officeDocument/2006/relationships/image" Target="../media/image92.wmf"/><Relationship Id="rId20" Type="http://schemas.openxmlformats.org/officeDocument/2006/relationships/image" Target="../media/image96.wmf"/><Relationship Id="rId1" Type="http://schemas.openxmlformats.org/officeDocument/2006/relationships/image" Target="../media/image91.wmf"/><Relationship Id="rId6" Type="http://schemas.openxmlformats.org/officeDocument/2006/relationships/image" Target="../media/image7.wmf"/><Relationship Id="rId11" Type="http://schemas.openxmlformats.org/officeDocument/2006/relationships/image" Target="../media/image16.wmf"/><Relationship Id="rId5" Type="http://schemas.openxmlformats.org/officeDocument/2006/relationships/image" Target="../media/image5.wmf"/><Relationship Id="rId15" Type="http://schemas.openxmlformats.org/officeDocument/2006/relationships/image" Target="../media/image88.wmf"/><Relationship Id="rId10" Type="http://schemas.openxmlformats.org/officeDocument/2006/relationships/image" Target="../media/image15.wmf"/><Relationship Id="rId19" Type="http://schemas.openxmlformats.org/officeDocument/2006/relationships/image" Target="../media/image95.wmf"/><Relationship Id="rId4" Type="http://schemas.openxmlformats.org/officeDocument/2006/relationships/image" Target="../media/image4.wmf"/><Relationship Id="rId9" Type="http://schemas.openxmlformats.org/officeDocument/2006/relationships/image" Target="../media/image13.wmf"/><Relationship Id="rId14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6.wmf"/><Relationship Id="rId7" Type="http://schemas.openxmlformats.org/officeDocument/2006/relationships/image" Target="../media/image108.wmf"/><Relationship Id="rId2" Type="http://schemas.openxmlformats.org/officeDocument/2006/relationships/image" Target="../media/image15.wmf"/><Relationship Id="rId1" Type="http://schemas.openxmlformats.org/officeDocument/2006/relationships/image" Target="../media/image106.wmf"/><Relationship Id="rId6" Type="http://schemas.openxmlformats.org/officeDocument/2006/relationships/image" Target="../media/image107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11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5.wmf"/><Relationship Id="rId5" Type="http://schemas.openxmlformats.org/officeDocument/2006/relationships/image" Target="../media/image54.wmf"/><Relationship Id="rId4" Type="http://schemas.openxmlformats.org/officeDocument/2006/relationships/image" Target="../media/image1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5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13.wmf"/><Relationship Id="rId1" Type="http://schemas.openxmlformats.org/officeDocument/2006/relationships/image" Target="../media/image118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113.wmf"/><Relationship Id="rId1" Type="http://schemas.openxmlformats.org/officeDocument/2006/relationships/image" Target="../media/image1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5" Type="http://schemas.openxmlformats.org/officeDocument/2006/relationships/image" Target="../media/image54.wmf"/><Relationship Id="rId4" Type="http://schemas.openxmlformats.org/officeDocument/2006/relationships/image" Target="../media/image11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54.wmf"/><Relationship Id="rId1" Type="http://schemas.openxmlformats.org/officeDocument/2006/relationships/image" Target="../media/image11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08.wmf"/><Relationship Id="rId1" Type="http://schemas.openxmlformats.org/officeDocument/2006/relationships/image" Target="../media/image129.wmf"/><Relationship Id="rId4" Type="http://schemas.openxmlformats.org/officeDocument/2006/relationships/image" Target="../media/image13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5.wmf"/><Relationship Id="rId5" Type="http://schemas.openxmlformats.org/officeDocument/2006/relationships/image" Target="../media/image130.wmf"/><Relationship Id="rId4" Type="http://schemas.openxmlformats.org/officeDocument/2006/relationships/image" Target="../media/image10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31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0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29.wmf"/><Relationship Id="rId5" Type="http://schemas.openxmlformats.org/officeDocument/2006/relationships/image" Target="../media/image25.wmf"/><Relationship Id="rId10" Type="http://schemas.openxmlformats.org/officeDocument/2006/relationships/image" Target="../media/image28.wmf"/><Relationship Id="rId4" Type="http://schemas.openxmlformats.org/officeDocument/2006/relationships/image" Target="../media/image24.wmf"/><Relationship Id="rId9" Type="http://schemas.openxmlformats.org/officeDocument/2006/relationships/image" Target="../media/image16.wmf"/><Relationship Id="rId14" Type="http://schemas.openxmlformats.org/officeDocument/2006/relationships/image" Target="../media/image32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6.wmf"/><Relationship Id="rId1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23.wmf"/><Relationship Id="rId12" Type="http://schemas.openxmlformats.org/officeDocument/2006/relationships/image" Target="../media/image15.wmf"/><Relationship Id="rId17" Type="http://schemas.openxmlformats.org/officeDocument/2006/relationships/image" Target="../media/image159.wmf"/><Relationship Id="rId2" Type="http://schemas.openxmlformats.org/officeDocument/2006/relationships/image" Target="../media/image154.wmf"/><Relationship Id="rId16" Type="http://schemas.openxmlformats.org/officeDocument/2006/relationships/image" Target="../media/image30.wmf"/><Relationship Id="rId20" Type="http://schemas.openxmlformats.org/officeDocument/2006/relationships/image" Target="../media/image162.wmf"/><Relationship Id="rId1" Type="http://schemas.openxmlformats.org/officeDocument/2006/relationships/image" Target="../media/image153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157.wmf"/><Relationship Id="rId15" Type="http://schemas.openxmlformats.org/officeDocument/2006/relationships/image" Target="../media/image29.wmf"/><Relationship Id="rId10" Type="http://schemas.openxmlformats.org/officeDocument/2006/relationships/image" Target="../media/image158.wmf"/><Relationship Id="rId19" Type="http://schemas.openxmlformats.org/officeDocument/2006/relationships/image" Target="../media/image161.wmf"/><Relationship Id="rId4" Type="http://schemas.openxmlformats.org/officeDocument/2006/relationships/image" Target="../media/image156.wmf"/><Relationship Id="rId9" Type="http://schemas.openxmlformats.org/officeDocument/2006/relationships/image" Target="../media/image25.wmf"/><Relationship Id="rId14" Type="http://schemas.openxmlformats.org/officeDocument/2006/relationships/image" Target="../media/image28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67.wmf"/><Relationship Id="rId7" Type="http://schemas.openxmlformats.org/officeDocument/2006/relationships/image" Target="../media/image169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68.wmf"/><Relationship Id="rId11" Type="http://schemas.openxmlformats.org/officeDocument/2006/relationships/image" Target="../media/image172.wmf"/><Relationship Id="rId5" Type="http://schemas.openxmlformats.org/officeDocument/2006/relationships/image" Target="../media/image16.wmf"/><Relationship Id="rId10" Type="http://schemas.openxmlformats.org/officeDocument/2006/relationships/image" Target="../media/image171.wmf"/><Relationship Id="rId4" Type="http://schemas.openxmlformats.org/officeDocument/2006/relationships/image" Target="../media/image15.wmf"/><Relationship Id="rId9" Type="http://schemas.openxmlformats.org/officeDocument/2006/relationships/image" Target="../media/image15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6.wmf"/><Relationship Id="rId7" Type="http://schemas.openxmlformats.org/officeDocument/2006/relationships/image" Target="../media/image159.wmf"/><Relationship Id="rId2" Type="http://schemas.openxmlformats.org/officeDocument/2006/relationships/image" Target="../media/image15.wmf"/><Relationship Id="rId1" Type="http://schemas.openxmlformats.org/officeDocument/2006/relationships/image" Target="../media/image173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10" Type="http://schemas.openxmlformats.org/officeDocument/2006/relationships/image" Target="../media/image175.wmf"/><Relationship Id="rId4" Type="http://schemas.openxmlformats.org/officeDocument/2006/relationships/image" Target="../media/image168.wmf"/><Relationship Id="rId9" Type="http://schemas.openxmlformats.org/officeDocument/2006/relationships/image" Target="../media/image17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77.wmf"/><Relationship Id="rId7" Type="http://schemas.openxmlformats.org/officeDocument/2006/relationships/image" Target="../media/image16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5.wmf"/><Relationship Id="rId5" Type="http://schemas.openxmlformats.org/officeDocument/2006/relationships/image" Target="../media/image179.wmf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image" Target="../media/image180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86.wmf"/><Relationship Id="rId18" Type="http://schemas.openxmlformats.org/officeDocument/2006/relationships/image" Target="../media/image191.wmf"/><Relationship Id="rId3" Type="http://schemas.openxmlformats.org/officeDocument/2006/relationships/image" Target="../media/image15.wmf"/><Relationship Id="rId7" Type="http://schemas.openxmlformats.org/officeDocument/2006/relationships/image" Target="../media/image170.wmf"/><Relationship Id="rId12" Type="http://schemas.openxmlformats.org/officeDocument/2006/relationships/image" Target="../media/image185.wmf"/><Relationship Id="rId17" Type="http://schemas.openxmlformats.org/officeDocument/2006/relationships/image" Target="../media/image190.wmf"/><Relationship Id="rId2" Type="http://schemas.openxmlformats.org/officeDocument/2006/relationships/image" Target="../media/image182.wmf"/><Relationship Id="rId16" Type="http://schemas.openxmlformats.org/officeDocument/2006/relationships/image" Target="../media/image189.wmf"/><Relationship Id="rId1" Type="http://schemas.openxmlformats.org/officeDocument/2006/relationships/image" Target="../media/image173.wmf"/><Relationship Id="rId6" Type="http://schemas.openxmlformats.org/officeDocument/2006/relationships/image" Target="../media/image169.wmf"/><Relationship Id="rId11" Type="http://schemas.openxmlformats.org/officeDocument/2006/relationships/image" Target="../media/image184.wmf"/><Relationship Id="rId5" Type="http://schemas.openxmlformats.org/officeDocument/2006/relationships/image" Target="../media/image168.wmf"/><Relationship Id="rId15" Type="http://schemas.openxmlformats.org/officeDocument/2006/relationships/image" Target="../media/image188.wmf"/><Relationship Id="rId10" Type="http://schemas.openxmlformats.org/officeDocument/2006/relationships/image" Target="../media/image183.wmf"/><Relationship Id="rId19" Type="http://schemas.openxmlformats.org/officeDocument/2006/relationships/image" Target="../media/image192.emf"/><Relationship Id="rId4" Type="http://schemas.openxmlformats.org/officeDocument/2006/relationships/image" Target="../media/image16.wmf"/><Relationship Id="rId9" Type="http://schemas.openxmlformats.org/officeDocument/2006/relationships/image" Target="../media/image171.wmf"/><Relationship Id="rId14" Type="http://schemas.openxmlformats.org/officeDocument/2006/relationships/image" Target="../media/image187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202.wmf"/><Relationship Id="rId18" Type="http://schemas.openxmlformats.org/officeDocument/2006/relationships/image" Target="../media/image186.wmf"/><Relationship Id="rId3" Type="http://schemas.openxmlformats.org/officeDocument/2006/relationships/image" Target="../media/image195.wmf"/><Relationship Id="rId21" Type="http://schemas.openxmlformats.org/officeDocument/2006/relationships/image" Target="../media/image189.wmf"/><Relationship Id="rId7" Type="http://schemas.openxmlformats.org/officeDocument/2006/relationships/image" Target="../media/image16.wmf"/><Relationship Id="rId12" Type="http://schemas.openxmlformats.org/officeDocument/2006/relationships/image" Target="../media/image201.wmf"/><Relationship Id="rId17" Type="http://schemas.openxmlformats.org/officeDocument/2006/relationships/image" Target="../media/image185.wmf"/><Relationship Id="rId2" Type="http://schemas.openxmlformats.org/officeDocument/2006/relationships/image" Target="../media/image194.wmf"/><Relationship Id="rId16" Type="http://schemas.openxmlformats.org/officeDocument/2006/relationships/image" Target="../media/image205.wmf"/><Relationship Id="rId20" Type="http://schemas.openxmlformats.org/officeDocument/2006/relationships/image" Target="../media/image188.wmf"/><Relationship Id="rId1" Type="http://schemas.openxmlformats.org/officeDocument/2006/relationships/image" Target="../media/image193.wmf"/><Relationship Id="rId6" Type="http://schemas.openxmlformats.org/officeDocument/2006/relationships/image" Target="../media/image15.wmf"/><Relationship Id="rId11" Type="http://schemas.openxmlformats.org/officeDocument/2006/relationships/image" Target="../media/image200.wmf"/><Relationship Id="rId24" Type="http://schemas.openxmlformats.org/officeDocument/2006/relationships/image" Target="../media/image207.wmf"/><Relationship Id="rId5" Type="http://schemas.openxmlformats.org/officeDocument/2006/relationships/image" Target="../media/image197.wmf"/><Relationship Id="rId15" Type="http://schemas.openxmlformats.org/officeDocument/2006/relationships/image" Target="../media/image204.wmf"/><Relationship Id="rId23" Type="http://schemas.openxmlformats.org/officeDocument/2006/relationships/image" Target="../media/image191.wmf"/><Relationship Id="rId10" Type="http://schemas.openxmlformats.org/officeDocument/2006/relationships/image" Target="../media/image199.wmf"/><Relationship Id="rId19" Type="http://schemas.openxmlformats.org/officeDocument/2006/relationships/image" Target="../media/image206.wmf"/><Relationship Id="rId4" Type="http://schemas.openxmlformats.org/officeDocument/2006/relationships/image" Target="../media/image196.wmf"/><Relationship Id="rId9" Type="http://schemas.openxmlformats.org/officeDocument/2006/relationships/image" Target="../media/image198.wmf"/><Relationship Id="rId14" Type="http://schemas.openxmlformats.org/officeDocument/2006/relationships/image" Target="../media/image203.wmf"/><Relationship Id="rId22" Type="http://schemas.openxmlformats.org/officeDocument/2006/relationships/image" Target="../media/image190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image" Target="../media/image16.wmf"/><Relationship Id="rId7" Type="http://schemas.openxmlformats.org/officeDocument/2006/relationships/image" Target="../media/image200.wmf"/><Relationship Id="rId2" Type="http://schemas.openxmlformats.org/officeDocument/2006/relationships/image" Target="../media/image15.wmf"/><Relationship Id="rId1" Type="http://schemas.openxmlformats.org/officeDocument/2006/relationships/image" Target="../media/image208.wmf"/><Relationship Id="rId6" Type="http://schemas.openxmlformats.org/officeDocument/2006/relationships/image" Target="../media/image199.wmf"/><Relationship Id="rId11" Type="http://schemas.openxmlformats.org/officeDocument/2006/relationships/image" Target="../media/image210.wmf"/><Relationship Id="rId5" Type="http://schemas.openxmlformats.org/officeDocument/2006/relationships/image" Target="../media/image198.wmf"/><Relationship Id="rId10" Type="http://schemas.openxmlformats.org/officeDocument/2006/relationships/image" Target="../media/image203.wmf"/><Relationship Id="rId4" Type="http://schemas.openxmlformats.org/officeDocument/2006/relationships/image" Target="../media/image170.wmf"/><Relationship Id="rId9" Type="http://schemas.openxmlformats.org/officeDocument/2006/relationships/image" Target="../media/image202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image" Target="../media/image214.wmf"/><Relationship Id="rId3" Type="http://schemas.openxmlformats.org/officeDocument/2006/relationships/image" Target="../media/image15.wmf"/><Relationship Id="rId7" Type="http://schemas.openxmlformats.org/officeDocument/2006/relationships/image" Target="../media/image199.wmf"/><Relationship Id="rId12" Type="http://schemas.openxmlformats.org/officeDocument/2006/relationships/image" Target="../media/image213.wmf"/><Relationship Id="rId2" Type="http://schemas.openxmlformats.org/officeDocument/2006/relationships/image" Target="../media/image208.wmf"/><Relationship Id="rId1" Type="http://schemas.openxmlformats.org/officeDocument/2006/relationships/image" Target="../media/image211.wmf"/><Relationship Id="rId6" Type="http://schemas.openxmlformats.org/officeDocument/2006/relationships/image" Target="../media/image198.wmf"/><Relationship Id="rId11" Type="http://schemas.openxmlformats.org/officeDocument/2006/relationships/image" Target="../media/image203.wmf"/><Relationship Id="rId5" Type="http://schemas.openxmlformats.org/officeDocument/2006/relationships/image" Target="../media/image170.wmf"/><Relationship Id="rId10" Type="http://schemas.openxmlformats.org/officeDocument/2006/relationships/image" Target="../media/image202.wmf"/><Relationship Id="rId4" Type="http://schemas.openxmlformats.org/officeDocument/2006/relationships/image" Target="../media/image16.wmf"/><Relationship Id="rId9" Type="http://schemas.openxmlformats.org/officeDocument/2006/relationships/image" Target="../media/image212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image" Target="../media/image222.wmf"/><Relationship Id="rId3" Type="http://schemas.openxmlformats.org/officeDocument/2006/relationships/image" Target="../media/image217.wmf"/><Relationship Id="rId7" Type="http://schemas.openxmlformats.org/officeDocument/2006/relationships/image" Target="../media/image218.wmf"/><Relationship Id="rId12" Type="http://schemas.openxmlformats.org/officeDocument/2006/relationships/image" Target="../media/image221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170.wmf"/><Relationship Id="rId11" Type="http://schemas.openxmlformats.org/officeDocument/2006/relationships/image" Target="../media/image202.wmf"/><Relationship Id="rId5" Type="http://schemas.openxmlformats.org/officeDocument/2006/relationships/image" Target="../media/image16.wmf"/><Relationship Id="rId10" Type="http://schemas.openxmlformats.org/officeDocument/2006/relationships/image" Target="../media/image220.wmf"/><Relationship Id="rId4" Type="http://schemas.openxmlformats.org/officeDocument/2006/relationships/image" Target="../media/image15.wmf"/><Relationship Id="rId9" Type="http://schemas.openxmlformats.org/officeDocument/2006/relationships/image" Target="../media/image20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0.wmf"/><Relationship Id="rId2" Type="http://schemas.openxmlformats.org/officeDocument/2006/relationships/image" Target="../media/image22.wmf"/><Relationship Id="rId1" Type="http://schemas.openxmlformats.org/officeDocument/2006/relationships/image" Target="../media/image33.wmf"/><Relationship Id="rId6" Type="http://schemas.openxmlformats.org/officeDocument/2006/relationships/image" Target="../media/image34.wmf"/><Relationship Id="rId11" Type="http://schemas.openxmlformats.org/officeDocument/2006/relationships/image" Target="../media/image29.wmf"/><Relationship Id="rId5" Type="http://schemas.openxmlformats.org/officeDocument/2006/relationships/image" Target="../media/image25.wmf"/><Relationship Id="rId10" Type="http://schemas.openxmlformats.org/officeDocument/2006/relationships/image" Target="../media/image28.wmf"/><Relationship Id="rId4" Type="http://schemas.openxmlformats.org/officeDocument/2006/relationships/image" Target="../media/image24.wmf"/><Relationship Id="rId9" Type="http://schemas.openxmlformats.org/officeDocument/2006/relationships/image" Target="../media/image1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image" Target="../media/image232.wmf"/><Relationship Id="rId7" Type="http://schemas.openxmlformats.org/officeDocument/2006/relationships/image" Target="../media/image236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Relationship Id="rId6" Type="http://schemas.openxmlformats.org/officeDocument/2006/relationships/image" Target="../media/image235.wmf"/><Relationship Id="rId11" Type="http://schemas.openxmlformats.org/officeDocument/2006/relationships/image" Target="../media/image240.wmf"/><Relationship Id="rId5" Type="http://schemas.openxmlformats.org/officeDocument/2006/relationships/image" Target="../media/image234.wmf"/><Relationship Id="rId10" Type="http://schemas.openxmlformats.org/officeDocument/2006/relationships/image" Target="../media/image239.wmf"/><Relationship Id="rId4" Type="http://schemas.openxmlformats.org/officeDocument/2006/relationships/image" Target="../media/image233.wmf"/><Relationship Id="rId9" Type="http://schemas.openxmlformats.org/officeDocument/2006/relationships/image" Target="../media/image238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image" Target="../media/image212.wmf"/><Relationship Id="rId3" Type="http://schemas.openxmlformats.org/officeDocument/2006/relationships/image" Target="../media/image242.wmf"/><Relationship Id="rId7" Type="http://schemas.openxmlformats.org/officeDocument/2006/relationships/image" Target="../media/image170.wmf"/><Relationship Id="rId12" Type="http://schemas.openxmlformats.org/officeDocument/2006/relationships/image" Target="../media/image221.wmf"/><Relationship Id="rId2" Type="http://schemas.openxmlformats.org/officeDocument/2006/relationships/image" Target="../media/image217.wmf"/><Relationship Id="rId1" Type="http://schemas.openxmlformats.org/officeDocument/2006/relationships/image" Target="../media/image241.wmf"/><Relationship Id="rId6" Type="http://schemas.openxmlformats.org/officeDocument/2006/relationships/image" Target="../media/image16.wmf"/><Relationship Id="rId11" Type="http://schemas.openxmlformats.org/officeDocument/2006/relationships/image" Target="../media/image202.wmf"/><Relationship Id="rId5" Type="http://schemas.openxmlformats.org/officeDocument/2006/relationships/image" Target="../media/image15.wmf"/><Relationship Id="rId10" Type="http://schemas.openxmlformats.org/officeDocument/2006/relationships/image" Target="../media/image200.wmf"/><Relationship Id="rId4" Type="http://schemas.openxmlformats.org/officeDocument/2006/relationships/image" Target="../media/image243.wmf"/><Relationship Id="rId9" Type="http://schemas.openxmlformats.org/officeDocument/2006/relationships/image" Target="../media/image219.wmf"/><Relationship Id="rId14" Type="http://schemas.openxmlformats.org/officeDocument/2006/relationships/image" Target="../media/image24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7" Type="http://schemas.openxmlformats.org/officeDocument/2006/relationships/image" Target="../media/image251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6" Type="http://schemas.openxmlformats.org/officeDocument/2006/relationships/image" Target="../media/image250.wmf"/><Relationship Id="rId5" Type="http://schemas.openxmlformats.org/officeDocument/2006/relationships/image" Target="../media/image249.wmf"/><Relationship Id="rId4" Type="http://schemas.openxmlformats.org/officeDocument/2006/relationships/image" Target="../media/image2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1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16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5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7.wmf"/><Relationship Id="rId7" Type="http://schemas.openxmlformats.org/officeDocument/2006/relationships/image" Target="../media/image4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50.wmf"/><Relationship Id="rId4" Type="http://schemas.openxmlformats.org/officeDocument/2006/relationships/image" Target="../media/image38.wmf"/><Relationship Id="rId9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5DFBE7-D893-4F58-9CE9-68B4E9DFB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F8BE6-F590-4785-B875-48F6C0E78F9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12297-60EF-46DC-A0A6-E3E5EDFE2A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2FD25-42D3-4D44-83E2-0EB0FA5742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83BAF-1357-4AB9-9FF5-8E6C6E4C16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2FD25-42D3-4D44-83E2-0EB0FA5742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A0BE2-6FC8-4F10-816D-6FD43EC35E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1D007-2771-4A95-AECB-E4F924F2047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1D007-2771-4A95-AECB-E4F924F2047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1D007-2771-4A95-AECB-E4F924F2047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153E8-8EC5-4721-9536-ACE3D17E81D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6ACB2-4949-4376-BC36-5C4BF293F3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C53459-A15F-4342-B7D5-A37DB4CD9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6ACB2-4949-4376-BC36-5C4BF293F3E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6ACB2-4949-4376-BC36-5C4BF293F3E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6ACB2-4949-4376-BC36-5C4BF293F3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42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6EBCE-6871-4218-AD86-8E0B6F1BE07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6EBCE-6871-4218-AD86-8E0B6F1BE07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C659D-502E-4B9D-8CB6-26DFE6276FF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22F7E-EB1A-4CC2-8CC9-40EC9FD6968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22F7E-EB1A-4CC2-8CC9-40EC9FD6968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3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77426-723C-4B05-9C47-5634687AC23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77426-723C-4B05-9C47-5634687AC23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DC225-C489-4797-82E8-B92DDC6900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Re-emphasize that we cannot evaluate, e.g.,  integral of  u(x,y)dx,  by treating y as a constant (it is not!) and integrating w.r.t. x alone!  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A7D3F-32D9-45D5-AB26-BC7110EF195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696AA-CBE1-46AF-903B-DB14FCD4334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FE4B1-7D11-48B4-9A29-264625034EB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Note:  The mean value theorem has not been extended to complex variables.  However, given we can write an integral as two real line integrals in a single real parameter t (x= x(t), y=y(t)) , we can use the result from real variables.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FE4B1-7D11-48B4-9A29-264625034EB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Note:  The mean value theorem has not been extended to complex variables.  However, given we can write an integral as two real line integrals in a single real parameter t (x= x(t), y=y(t)) , we can use the result from real variables.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B7C06-F564-4330-91E0-8824214401F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E7A23-8E08-4B67-BA9C-EDEE68CC6A3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r>
              <a:rPr lang="en-US"/>
              <a:t>This is the first time we’ve used a substitution like zeta =1/z to map infinity to the origin and examined f(1/zeta) near zeta=0 to analyze f(z) at infinity.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Note (last line) we have not yet discussed branch points and branch cuts,  so this is just a warning that it is not ONLY where functions blow up that they are not analytic!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Also, point out that in this slide when we speak of the “entire” complex plane or say “analytic everywhere”  we are including the point at infinity.   But often one says a function is analytic (everywhere), but really means everywhere in the </a:t>
            </a:r>
            <a:r>
              <a:rPr lang="en-US" i="1"/>
              <a:t>finite</a:t>
            </a:r>
            <a:r>
              <a:rPr lang="en-US"/>
              <a:t> complex plane.  Indeed, Liouville’s theorem implies most “interesting”  functions that are analytic everywhere in the finite plane will </a:t>
            </a:r>
            <a:r>
              <a:rPr lang="en-US" i="1"/>
              <a:t>not</a:t>
            </a:r>
            <a:r>
              <a:rPr lang="en-US"/>
              <a:t> be analytic in the entire plane!  Note that if we can tell whether a given a function is constant or not, we can always tell which is meant! 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9C66E6-4A66-4348-9EFA-D12A515AE16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3B8F1-CB30-41FB-AFBB-5BB30DE1E07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3B8F1-CB30-41FB-AFBB-5BB30DE1E07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4319F-3F8C-490A-AAD8-B9A668188C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752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361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1231E-AC3C-43E7-8BBD-6B8EE93803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73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73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68388-BCA4-48AC-8FDF-C07F0EEDD9E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55AC-2E63-4A09-B6D2-D931215233D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AE55C-2AF6-4B7F-BB94-82401956176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F314-6654-42AE-98AC-F632765C48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3E245-403A-44A9-A976-1CA46623F7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Note that the case n=-1 can be evaluated as a limit, but it is much easier to go back to the original integral and set n=-1 and see the integrand is a constant!  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Perhaps also discuss that 1/z and dz have canceling phase variations all along the path =&gt; constant integrand for the theta integral, but for all other n, we are integrating  sin n*theta  and cos n*theta over (multiple) periods , so integrals all vanish!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7B3AD2-26FD-4197-8FEA-59488AC746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3A9F-5CC7-4DD4-A867-B82A402E2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AEAD-0FF8-4C44-A827-F1A50770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5973EA0-45EA-4150-8443-32FAC12E7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722F971-D618-4B1F-B5CB-34E4EA706C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6F7ECBD4-078F-4465-B335-64931DE1CF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2F140D9-321B-4924-B77E-2862B27765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5D88-CD5C-422F-8929-19FD16DE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930B-1F22-4585-9220-D3400B8D2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92BC-BD8D-46B7-91E0-2E01434A5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1169-E626-4455-9630-A061DEDB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05574"/>
            <a:ext cx="2133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2C17033-3839-4C66-91F6-49C8603BED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51.wmf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99.bin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.bin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38.wmf"/><Relationship Id="rId5" Type="http://schemas.openxmlformats.org/officeDocument/2006/relationships/image" Target="../media/image1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98.bin"/><Relationship Id="rId19" Type="http://schemas.openxmlformats.org/officeDocument/2006/relationships/oleObject" Target="../embeddings/oleObject103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0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55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57.wmf"/><Relationship Id="rId5" Type="http://schemas.openxmlformats.org/officeDocument/2006/relationships/image" Target="../media/image15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123.bin"/><Relationship Id="rId26" Type="http://schemas.openxmlformats.org/officeDocument/2006/relationships/image" Target="../media/image66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54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64.wmf"/><Relationship Id="rId25" Type="http://schemas.openxmlformats.org/officeDocument/2006/relationships/oleObject" Target="../embeddings/oleObject1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6.wmf"/><Relationship Id="rId24" Type="http://schemas.openxmlformats.org/officeDocument/2006/relationships/image" Target="../media/image65.wmf"/><Relationship Id="rId5" Type="http://schemas.openxmlformats.org/officeDocument/2006/relationships/image" Target="../media/image61.wmf"/><Relationship Id="rId15" Type="http://schemas.openxmlformats.org/officeDocument/2006/relationships/image" Target="../media/image55.wmf"/><Relationship Id="rId23" Type="http://schemas.openxmlformats.org/officeDocument/2006/relationships/oleObject" Target="../embeddings/oleObject127.bin"/><Relationship Id="rId10" Type="http://schemas.openxmlformats.org/officeDocument/2006/relationships/oleObject" Target="../embeddings/oleObject119.bin"/><Relationship Id="rId19" Type="http://schemas.openxmlformats.org/officeDocument/2006/relationships/oleObject" Target="../embeddings/oleObject124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136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38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71.wmf"/><Relationship Id="rId25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140.bin"/><Relationship Id="rId5" Type="http://schemas.openxmlformats.org/officeDocument/2006/relationships/image" Target="../media/image67.wmf"/><Relationship Id="rId15" Type="http://schemas.openxmlformats.org/officeDocument/2006/relationships/image" Target="../media/image70.wmf"/><Relationship Id="rId23" Type="http://schemas.openxmlformats.org/officeDocument/2006/relationships/image" Target="../media/image73.wmf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34.bin"/><Relationship Id="rId22" Type="http://schemas.openxmlformats.org/officeDocument/2006/relationships/oleObject" Target="../embeddings/oleObject1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69.wmf"/><Relationship Id="rId5" Type="http://schemas.openxmlformats.org/officeDocument/2006/relationships/image" Target="../media/image15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4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16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oleObject" Target="../embeddings/oleObject15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55.wmf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160.bin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159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168.bin"/><Relationship Id="rId26" Type="http://schemas.openxmlformats.org/officeDocument/2006/relationships/oleObject" Target="../embeddings/oleObject172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5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65.bin"/><Relationship Id="rId17" Type="http://schemas.openxmlformats.org/officeDocument/2006/relationships/image" Target="../media/image78.wmf"/><Relationship Id="rId25" Type="http://schemas.openxmlformats.org/officeDocument/2006/relationships/image" Target="../media/image79.wmf"/><Relationship Id="rId33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7.bin"/><Relationship Id="rId20" Type="http://schemas.openxmlformats.org/officeDocument/2006/relationships/oleObject" Target="../embeddings/oleObject169.bin"/><Relationship Id="rId29" Type="http://schemas.openxmlformats.org/officeDocument/2006/relationships/image" Target="../media/image81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6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71.bin"/><Relationship Id="rId32" Type="http://schemas.openxmlformats.org/officeDocument/2006/relationships/oleObject" Target="../embeddings/oleObject175.bin"/><Relationship Id="rId5" Type="http://schemas.openxmlformats.org/officeDocument/2006/relationships/image" Target="../media/image76.wmf"/><Relationship Id="rId15" Type="http://schemas.openxmlformats.org/officeDocument/2006/relationships/image" Target="../media/image11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173.bin"/><Relationship Id="rId10" Type="http://schemas.openxmlformats.org/officeDocument/2006/relationships/oleObject" Target="../embeddings/oleObject164.bin"/><Relationship Id="rId19" Type="http://schemas.openxmlformats.org/officeDocument/2006/relationships/image" Target="../media/image13.wmf"/><Relationship Id="rId31" Type="http://schemas.openxmlformats.org/officeDocument/2006/relationships/image" Target="../media/image82.wmf"/><Relationship Id="rId4" Type="http://schemas.openxmlformats.org/officeDocument/2006/relationships/oleObject" Target="../embeddings/oleObject16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166.bin"/><Relationship Id="rId22" Type="http://schemas.openxmlformats.org/officeDocument/2006/relationships/oleObject" Target="../embeddings/oleObject170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174.bin"/><Relationship Id="rId8" Type="http://schemas.openxmlformats.org/officeDocument/2006/relationships/oleObject" Target="../embeddings/oleObject163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21" Type="http://schemas.openxmlformats.org/officeDocument/2006/relationships/image" Target="../media/image10.wmf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33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18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31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17.wmf"/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wmf"/><Relationship Id="rId18" Type="http://schemas.openxmlformats.org/officeDocument/2006/relationships/oleObject" Target="../embeddings/oleObject183.bin"/><Relationship Id="rId26" Type="http://schemas.openxmlformats.org/officeDocument/2006/relationships/oleObject" Target="../embeddings/oleObject187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191.bin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7.wmf"/><Relationship Id="rId25" Type="http://schemas.openxmlformats.org/officeDocument/2006/relationships/image" Target="../media/image15.wmf"/><Relationship Id="rId33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2.bin"/><Relationship Id="rId20" Type="http://schemas.openxmlformats.org/officeDocument/2006/relationships/oleObject" Target="../embeddings/oleObject184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77.bin"/><Relationship Id="rId11" Type="http://schemas.openxmlformats.org/officeDocument/2006/relationships/image" Target="../media/image77.wmf"/><Relationship Id="rId24" Type="http://schemas.openxmlformats.org/officeDocument/2006/relationships/oleObject" Target="../embeddings/oleObject186.bin"/><Relationship Id="rId32" Type="http://schemas.openxmlformats.org/officeDocument/2006/relationships/oleObject" Target="../embeddings/oleObject190.bin"/><Relationship Id="rId37" Type="http://schemas.openxmlformats.org/officeDocument/2006/relationships/image" Target="../media/image88.wmf"/><Relationship Id="rId5" Type="http://schemas.openxmlformats.org/officeDocument/2006/relationships/image" Target="../media/image84.wmf"/><Relationship Id="rId15" Type="http://schemas.openxmlformats.org/officeDocument/2006/relationships/image" Target="../media/image5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88.bin"/><Relationship Id="rId36" Type="http://schemas.openxmlformats.org/officeDocument/2006/relationships/oleObject" Target="../embeddings/oleObject192.bin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11.wmf"/><Relationship Id="rId31" Type="http://schemas.openxmlformats.org/officeDocument/2006/relationships/image" Target="../media/image80.wmf"/><Relationship Id="rId4" Type="http://schemas.openxmlformats.org/officeDocument/2006/relationships/oleObject" Target="../embeddings/oleObject176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81.bin"/><Relationship Id="rId22" Type="http://schemas.openxmlformats.org/officeDocument/2006/relationships/oleObject" Target="../embeddings/oleObject185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89.bin"/><Relationship Id="rId35" Type="http://schemas.openxmlformats.org/officeDocument/2006/relationships/image" Target="../media/image82.wmf"/><Relationship Id="rId8" Type="http://schemas.openxmlformats.org/officeDocument/2006/relationships/oleObject" Target="../embeddings/oleObject178.bin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wmf"/><Relationship Id="rId18" Type="http://schemas.openxmlformats.org/officeDocument/2006/relationships/oleObject" Target="../embeddings/oleObject183.bin"/><Relationship Id="rId26" Type="http://schemas.openxmlformats.org/officeDocument/2006/relationships/oleObject" Target="../embeddings/oleObject187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195.bin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80.bin"/><Relationship Id="rId17" Type="http://schemas.openxmlformats.org/officeDocument/2006/relationships/image" Target="../media/image7.wmf"/><Relationship Id="rId25" Type="http://schemas.openxmlformats.org/officeDocument/2006/relationships/image" Target="../media/image15.wmf"/><Relationship Id="rId33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2.bin"/><Relationship Id="rId20" Type="http://schemas.openxmlformats.org/officeDocument/2006/relationships/oleObject" Target="../embeddings/oleObject184.bin"/><Relationship Id="rId29" Type="http://schemas.openxmlformats.org/officeDocument/2006/relationships/image" Target="../media/image79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94.bin"/><Relationship Id="rId11" Type="http://schemas.openxmlformats.org/officeDocument/2006/relationships/image" Target="../media/image77.wmf"/><Relationship Id="rId24" Type="http://schemas.openxmlformats.org/officeDocument/2006/relationships/oleObject" Target="../embeddings/oleObject186.bin"/><Relationship Id="rId32" Type="http://schemas.openxmlformats.org/officeDocument/2006/relationships/oleObject" Target="../embeddings/oleObject191.bin"/><Relationship Id="rId5" Type="http://schemas.openxmlformats.org/officeDocument/2006/relationships/image" Target="../media/image89.wmf"/><Relationship Id="rId15" Type="http://schemas.openxmlformats.org/officeDocument/2006/relationships/image" Target="../media/image5.wmf"/><Relationship Id="rId23" Type="http://schemas.openxmlformats.org/officeDocument/2006/relationships/image" Target="../media/image13.wmf"/><Relationship Id="rId28" Type="http://schemas.openxmlformats.org/officeDocument/2006/relationships/oleObject" Target="../embeddings/oleObject188.bin"/><Relationship Id="rId10" Type="http://schemas.openxmlformats.org/officeDocument/2006/relationships/oleObject" Target="../embeddings/oleObject179.bin"/><Relationship Id="rId19" Type="http://schemas.openxmlformats.org/officeDocument/2006/relationships/image" Target="../media/image11.wmf"/><Relationship Id="rId31" Type="http://schemas.openxmlformats.org/officeDocument/2006/relationships/image" Target="../media/image80.wmf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181.bin"/><Relationship Id="rId22" Type="http://schemas.openxmlformats.org/officeDocument/2006/relationships/oleObject" Target="../embeddings/oleObject185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89.bin"/><Relationship Id="rId35" Type="http://schemas.openxmlformats.org/officeDocument/2006/relationships/image" Target="../media/image88.wmf"/><Relationship Id="rId8" Type="http://schemas.openxmlformats.org/officeDocument/2006/relationships/oleObject" Target="../embeddings/oleObject178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wmf"/><Relationship Id="rId18" Type="http://schemas.openxmlformats.org/officeDocument/2006/relationships/oleObject" Target="../embeddings/oleObject184.bin"/><Relationship Id="rId26" Type="http://schemas.openxmlformats.org/officeDocument/2006/relationships/oleObject" Target="../embeddings/oleObject188.bin"/><Relationship Id="rId39" Type="http://schemas.openxmlformats.org/officeDocument/2006/relationships/image" Target="../media/image94.wmf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198.bin"/><Relationship Id="rId42" Type="http://schemas.openxmlformats.org/officeDocument/2006/relationships/oleObject" Target="../embeddings/oleObject202.bin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3.bin"/><Relationship Id="rId20" Type="http://schemas.openxmlformats.org/officeDocument/2006/relationships/oleObject" Target="../embeddings/oleObject185.bin"/><Relationship Id="rId29" Type="http://schemas.openxmlformats.org/officeDocument/2006/relationships/image" Target="../media/image80.wmf"/><Relationship Id="rId41" Type="http://schemas.openxmlformats.org/officeDocument/2006/relationships/image" Target="../media/image95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78.bin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87.bin"/><Relationship Id="rId32" Type="http://schemas.openxmlformats.org/officeDocument/2006/relationships/oleObject" Target="../embeddings/oleObject197.bin"/><Relationship Id="rId37" Type="http://schemas.openxmlformats.org/officeDocument/2006/relationships/image" Target="../media/image93.wmf"/><Relationship Id="rId40" Type="http://schemas.openxmlformats.org/officeDocument/2006/relationships/oleObject" Target="../embeddings/oleObject201.bin"/><Relationship Id="rId5" Type="http://schemas.openxmlformats.org/officeDocument/2006/relationships/image" Target="../media/image91.wmf"/><Relationship Id="rId15" Type="http://schemas.openxmlformats.org/officeDocument/2006/relationships/image" Target="../media/image7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189.bin"/><Relationship Id="rId36" Type="http://schemas.openxmlformats.org/officeDocument/2006/relationships/oleObject" Target="../embeddings/oleObject199.bin"/><Relationship Id="rId10" Type="http://schemas.openxmlformats.org/officeDocument/2006/relationships/oleObject" Target="../embeddings/oleObject180.bin"/><Relationship Id="rId19" Type="http://schemas.openxmlformats.org/officeDocument/2006/relationships/image" Target="../media/image86.wmf"/><Relationship Id="rId31" Type="http://schemas.openxmlformats.org/officeDocument/2006/relationships/image" Target="../media/image82.wmf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182.bin"/><Relationship Id="rId22" Type="http://schemas.openxmlformats.org/officeDocument/2006/relationships/oleObject" Target="../embeddings/oleObject186.bin"/><Relationship Id="rId27" Type="http://schemas.openxmlformats.org/officeDocument/2006/relationships/image" Target="../media/image79.wmf"/><Relationship Id="rId30" Type="http://schemas.openxmlformats.org/officeDocument/2006/relationships/oleObject" Target="../embeddings/oleObject191.bin"/><Relationship Id="rId35" Type="http://schemas.openxmlformats.org/officeDocument/2006/relationships/image" Target="../media/image92.wmf"/><Relationship Id="rId43" Type="http://schemas.openxmlformats.org/officeDocument/2006/relationships/image" Target="../media/image96.wmf"/><Relationship Id="rId8" Type="http://schemas.openxmlformats.org/officeDocument/2006/relationships/oleObject" Target="../embeddings/oleObject179.bin"/><Relationship Id="rId3" Type="http://schemas.openxmlformats.org/officeDocument/2006/relationships/notesSlide" Target="../notesSlides/notesSlide22.xml"/><Relationship Id="rId12" Type="http://schemas.openxmlformats.org/officeDocument/2006/relationships/oleObject" Target="../embeddings/oleObject181.bin"/><Relationship Id="rId17" Type="http://schemas.openxmlformats.org/officeDocument/2006/relationships/image" Target="../media/image11.wmf"/><Relationship Id="rId25" Type="http://schemas.openxmlformats.org/officeDocument/2006/relationships/image" Target="../media/image16.wmf"/><Relationship Id="rId33" Type="http://schemas.openxmlformats.org/officeDocument/2006/relationships/image" Target="../media/image88.wmf"/><Relationship Id="rId38" Type="http://schemas.openxmlformats.org/officeDocument/2006/relationships/oleObject" Target="../embeddings/oleObject20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101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207.bin"/><Relationship Id="rId17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9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100.wmf"/><Relationship Id="rId5" Type="http://schemas.openxmlformats.org/officeDocument/2006/relationships/image" Target="../media/image97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20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1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21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220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09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16.bin"/><Relationship Id="rId17" Type="http://schemas.openxmlformats.org/officeDocument/2006/relationships/oleObject" Target="../embeddings/oleObject2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1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54.wmf"/><Relationship Id="rId5" Type="http://schemas.openxmlformats.org/officeDocument/2006/relationships/image" Target="../media/image106.wmf"/><Relationship Id="rId15" Type="http://schemas.openxmlformats.org/officeDocument/2006/relationships/image" Target="../media/image107.wmf"/><Relationship Id="rId23" Type="http://schemas.openxmlformats.org/officeDocument/2006/relationships/image" Target="../media/image110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108.wmf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5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9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24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226.bin"/><Relationship Id="rId4" Type="http://schemas.openxmlformats.org/officeDocument/2006/relationships/oleObject" Target="../embeddings/oleObject223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2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2.bin"/><Relationship Id="rId13" Type="http://schemas.openxmlformats.org/officeDocument/2006/relationships/image" Target="../media/image117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31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0" Type="http://schemas.openxmlformats.org/officeDocument/2006/relationships/oleObject" Target="../embeddings/oleObject233.bin"/><Relationship Id="rId4" Type="http://schemas.openxmlformats.org/officeDocument/2006/relationships/oleObject" Target="../embeddings/oleObject230.bin"/><Relationship Id="rId9" Type="http://schemas.openxmlformats.org/officeDocument/2006/relationships/image" Target="../media/image11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36.bin"/><Relationship Id="rId11" Type="http://schemas.openxmlformats.org/officeDocument/2006/relationships/oleObject" Target="../embeddings/oleObject239.bin"/><Relationship Id="rId5" Type="http://schemas.openxmlformats.org/officeDocument/2006/relationships/image" Target="../media/image118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238.bin"/><Relationship Id="rId4" Type="http://schemas.openxmlformats.org/officeDocument/2006/relationships/oleObject" Target="../embeddings/oleObject235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24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43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242.bin"/><Relationship Id="rId9" Type="http://schemas.openxmlformats.org/officeDocument/2006/relationships/image" Target="../media/image5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9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7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2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46.bin"/><Relationship Id="rId11" Type="http://schemas.openxmlformats.org/officeDocument/2006/relationships/image" Target="../media/image113.wmf"/><Relationship Id="rId5" Type="http://schemas.openxmlformats.org/officeDocument/2006/relationships/image" Target="../media/image122.wmf"/><Relationship Id="rId10" Type="http://schemas.openxmlformats.org/officeDocument/2006/relationships/oleObject" Target="../embeddings/oleObject248.bin"/><Relationship Id="rId4" Type="http://schemas.openxmlformats.org/officeDocument/2006/relationships/oleObject" Target="../embeddings/oleObject245.bin"/><Relationship Id="rId9" Type="http://schemas.openxmlformats.org/officeDocument/2006/relationships/image" Target="../media/image12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13" Type="http://schemas.openxmlformats.org/officeDocument/2006/relationships/image" Target="../media/image127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251.bin"/><Relationship Id="rId11" Type="http://schemas.openxmlformats.org/officeDocument/2006/relationships/image" Target="../media/image126.wmf"/><Relationship Id="rId5" Type="http://schemas.openxmlformats.org/officeDocument/2006/relationships/image" Target="../media/image113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253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25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8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257.bin"/><Relationship Id="rId11" Type="http://schemas.openxmlformats.org/officeDocument/2006/relationships/image" Target="../media/image131.wmf"/><Relationship Id="rId5" Type="http://schemas.openxmlformats.org/officeDocument/2006/relationships/image" Target="../media/image129.wmf"/><Relationship Id="rId10" Type="http://schemas.openxmlformats.org/officeDocument/2006/relationships/oleObject" Target="../embeddings/oleObject259.bin"/><Relationship Id="rId4" Type="http://schemas.openxmlformats.org/officeDocument/2006/relationships/oleObject" Target="../embeddings/oleObject256.bin"/><Relationship Id="rId9" Type="http://schemas.openxmlformats.org/officeDocument/2006/relationships/image" Target="../media/image13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2.bin"/><Relationship Id="rId13" Type="http://schemas.openxmlformats.org/officeDocument/2006/relationships/image" Target="../media/image130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2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61.bin"/><Relationship Id="rId11" Type="http://schemas.openxmlformats.org/officeDocument/2006/relationships/image" Target="../media/image108.wmf"/><Relationship Id="rId5" Type="http://schemas.openxmlformats.org/officeDocument/2006/relationships/image" Target="../media/image132.wmf"/><Relationship Id="rId15" Type="http://schemas.openxmlformats.org/officeDocument/2006/relationships/image" Target="../media/image135.wmf"/><Relationship Id="rId10" Type="http://schemas.openxmlformats.org/officeDocument/2006/relationships/oleObject" Target="../embeddings/oleObject263.bin"/><Relationship Id="rId4" Type="http://schemas.openxmlformats.org/officeDocument/2006/relationships/oleObject" Target="../embeddings/oleObject260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26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67.bin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26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13" Type="http://schemas.openxmlformats.org/officeDocument/2006/relationships/image" Target="../media/image142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272.bin"/><Relationship Id="rId17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4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269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3.wmf"/><Relationship Id="rId10" Type="http://schemas.openxmlformats.org/officeDocument/2006/relationships/oleObject" Target="../embeddings/oleObject271.bin"/><Relationship Id="rId4" Type="http://schemas.openxmlformats.org/officeDocument/2006/relationships/oleObject" Target="../embeddings/oleObject268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27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76.bin"/><Relationship Id="rId5" Type="http://schemas.openxmlformats.org/officeDocument/2006/relationships/image" Target="../media/image145.wmf"/><Relationship Id="rId4" Type="http://schemas.openxmlformats.org/officeDocument/2006/relationships/oleObject" Target="../embeddings/oleObject27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37.xml"/><Relationship Id="rId7" Type="http://schemas.openxmlformats.org/officeDocument/2006/relationships/hyperlink" Target="//upload.wikimedia.org/wikipedia/commons/3/3f/Carl_Friedrich_Gau%C3%9F_signature.sv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277.bin"/><Relationship Id="rId10" Type="http://schemas.openxmlformats.org/officeDocument/2006/relationships/image" Target="../media/image148.wmf"/><Relationship Id="rId4" Type="http://schemas.openxmlformats.org/officeDocument/2006/relationships/image" Target="../media/image149.jpeg"/><Relationship Id="rId9" Type="http://schemas.openxmlformats.org/officeDocument/2006/relationships/oleObject" Target="../embeddings/oleObject27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27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280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8.bin"/><Relationship Id="rId26" Type="http://schemas.openxmlformats.org/officeDocument/2006/relationships/oleObject" Target="../embeddings/oleObject32.bin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39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7.wmf"/><Relationship Id="rId25" Type="http://schemas.openxmlformats.org/officeDocument/2006/relationships/image" Target="../media/image29.wmf"/><Relationship Id="rId33" Type="http://schemas.openxmlformats.org/officeDocument/2006/relationships/oleObject" Target="../embeddings/oleObject38.bin"/><Relationship Id="rId38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7.bin"/><Relationship Id="rId37" Type="http://schemas.openxmlformats.org/officeDocument/2006/relationships/oleObject" Target="../embeddings/oleObject41.bin"/><Relationship Id="rId5" Type="http://schemas.openxmlformats.org/officeDocument/2006/relationships/image" Target="../media/image21.wmf"/><Relationship Id="rId15" Type="http://schemas.openxmlformats.org/officeDocument/2006/relationships/image" Target="../media/image26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33.bin"/><Relationship Id="rId36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15.wmf"/><Relationship Id="rId31" Type="http://schemas.openxmlformats.org/officeDocument/2006/relationships/oleObject" Target="../embeddings/oleObject36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35.bin"/><Relationship Id="rId35" Type="http://schemas.openxmlformats.org/officeDocument/2006/relationships/oleObject" Target="../embeddings/oleObject40.bin"/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7.wmf"/><Relationship Id="rId18" Type="http://schemas.openxmlformats.org/officeDocument/2006/relationships/oleObject" Target="../embeddings/oleObject288.bin"/><Relationship Id="rId26" Type="http://schemas.openxmlformats.org/officeDocument/2006/relationships/oleObject" Target="../embeddings/oleObject292.bin"/><Relationship Id="rId39" Type="http://schemas.openxmlformats.org/officeDocument/2006/relationships/image" Target="../media/image160.wmf"/><Relationship Id="rId21" Type="http://schemas.openxmlformats.org/officeDocument/2006/relationships/image" Target="../media/image25.wmf"/><Relationship Id="rId34" Type="http://schemas.openxmlformats.org/officeDocument/2006/relationships/oleObject" Target="../embeddings/oleObject296.bin"/><Relationship Id="rId42" Type="http://schemas.openxmlformats.org/officeDocument/2006/relationships/oleObject" Target="../embeddings/oleObject300.bin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7.bin"/><Relationship Id="rId20" Type="http://schemas.openxmlformats.org/officeDocument/2006/relationships/oleObject" Target="../embeddings/oleObject289.bin"/><Relationship Id="rId29" Type="http://schemas.openxmlformats.org/officeDocument/2006/relationships/image" Target="../media/image16.wmf"/><Relationship Id="rId41" Type="http://schemas.openxmlformats.org/officeDocument/2006/relationships/image" Target="../media/image161.wmf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82.bin"/><Relationship Id="rId11" Type="http://schemas.openxmlformats.org/officeDocument/2006/relationships/image" Target="../media/image156.wmf"/><Relationship Id="rId24" Type="http://schemas.openxmlformats.org/officeDocument/2006/relationships/oleObject" Target="../embeddings/oleObject291.bin"/><Relationship Id="rId32" Type="http://schemas.openxmlformats.org/officeDocument/2006/relationships/oleObject" Target="../embeddings/oleObject295.bin"/><Relationship Id="rId37" Type="http://schemas.openxmlformats.org/officeDocument/2006/relationships/image" Target="../media/image159.wmf"/><Relationship Id="rId40" Type="http://schemas.openxmlformats.org/officeDocument/2006/relationships/oleObject" Target="../embeddings/oleObject299.bin"/><Relationship Id="rId5" Type="http://schemas.openxmlformats.org/officeDocument/2006/relationships/image" Target="../media/image153.wmf"/><Relationship Id="rId15" Type="http://schemas.openxmlformats.org/officeDocument/2006/relationships/image" Target="../media/image22.wmf"/><Relationship Id="rId23" Type="http://schemas.openxmlformats.org/officeDocument/2006/relationships/image" Target="../media/image158.wmf"/><Relationship Id="rId28" Type="http://schemas.openxmlformats.org/officeDocument/2006/relationships/oleObject" Target="../embeddings/oleObject293.bin"/><Relationship Id="rId36" Type="http://schemas.openxmlformats.org/officeDocument/2006/relationships/oleObject" Target="../embeddings/oleObject297.bin"/><Relationship Id="rId10" Type="http://schemas.openxmlformats.org/officeDocument/2006/relationships/oleObject" Target="../embeddings/oleObject284.bin"/><Relationship Id="rId19" Type="http://schemas.openxmlformats.org/officeDocument/2006/relationships/image" Target="../media/image24.wmf"/><Relationship Id="rId31" Type="http://schemas.openxmlformats.org/officeDocument/2006/relationships/image" Target="../media/image28.wmf"/><Relationship Id="rId4" Type="http://schemas.openxmlformats.org/officeDocument/2006/relationships/oleObject" Target="../embeddings/oleObject281.bin"/><Relationship Id="rId9" Type="http://schemas.openxmlformats.org/officeDocument/2006/relationships/image" Target="../media/image155.wmf"/><Relationship Id="rId14" Type="http://schemas.openxmlformats.org/officeDocument/2006/relationships/oleObject" Target="../embeddings/oleObject286.bin"/><Relationship Id="rId22" Type="http://schemas.openxmlformats.org/officeDocument/2006/relationships/oleObject" Target="../embeddings/oleObject290.bin"/><Relationship Id="rId27" Type="http://schemas.openxmlformats.org/officeDocument/2006/relationships/image" Target="../media/image15.wmf"/><Relationship Id="rId30" Type="http://schemas.openxmlformats.org/officeDocument/2006/relationships/oleObject" Target="../embeddings/oleObject294.bin"/><Relationship Id="rId35" Type="http://schemas.openxmlformats.org/officeDocument/2006/relationships/image" Target="../media/image30.wmf"/><Relationship Id="rId43" Type="http://schemas.openxmlformats.org/officeDocument/2006/relationships/image" Target="../media/image162.wmf"/><Relationship Id="rId8" Type="http://schemas.openxmlformats.org/officeDocument/2006/relationships/oleObject" Target="../embeddings/oleObject283.bin"/><Relationship Id="rId3" Type="http://schemas.openxmlformats.org/officeDocument/2006/relationships/notesSlide" Target="../notesSlides/notesSlide40.xml"/><Relationship Id="rId12" Type="http://schemas.openxmlformats.org/officeDocument/2006/relationships/oleObject" Target="../embeddings/oleObject285.bin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33" Type="http://schemas.openxmlformats.org/officeDocument/2006/relationships/image" Target="../media/image29.wmf"/><Relationship Id="rId38" Type="http://schemas.openxmlformats.org/officeDocument/2006/relationships/oleObject" Target="../embeddings/oleObject29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02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30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310.bin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159.wmf"/><Relationship Id="rId7" Type="http://schemas.openxmlformats.org/officeDocument/2006/relationships/image" Target="../media/image166.wmf"/><Relationship Id="rId12" Type="http://schemas.openxmlformats.org/officeDocument/2006/relationships/oleObject" Target="../embeddings/oleObject307.bin"/><Relationship Id="rId17" Type="http://schemas.openxmlformats.org/officeDocument/2006/relationships/image" Target="../media/image169.wmf"/><Relationship Id="rId25" Type="http://schemas.openxmlformats.org/officeDocument/2006/relationships/image" Target="../media/image1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9.bin"/><Relationship Id="rId20" Type="http://schemas.openxmlformats.org/officeDocument/2006/relationships/oleObject" Target="../embeddings/oleObject31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304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313.bin"/><Relationship Id="rId5" Type="http://schemas.openxmlformats.org/officeDocument/2006/relationships/image" Target="../media/image165.wmf"/><Relationship Id="rId15" Type="http://schemas.openxmlformats.org/officeDocument/2006/relationships/image" Target="../media/image168.wmf"/><Relationship Id="rId23" Type="http://schemas.openxmlformats.org/officeDocument/2006/relationships/image" Target="../media/image171.wmf"/><Relationship Id="rId10" Type="http://schemas.openxmlformats.org/officeDocument/2006/relationships/oleObject" Target="../embeddings/oleObject306.bin"/><Relationship Id="rId19" Type="http://schemas.openxmlformats.org/officeDocument/2006/relationships/image" Target="../media/image170.wmf"/><Relationship Id="rId4" Type="http://schemas.openxmlformats.org/officeDocument/2006/relationships/oleObject" Target="../embeddings/oleObject303.bin"/><Relationship Id="rId9" Type="http://schemas.openxmlformats.org/officeDocument/2006/relationships/image" Target="../media/image167.wmf"/><Relationship Id="rId14" Type="http://schemas.openxmlformats.org/officeDocument/2006/relationships/oleObject" Target="../embeddings/oleObject308.bin"/><Relationship Id="rId22" Type="http://schemas.openxmlformats.org/officeDocument/2006/relationships/oleObject" Target="../embeddings/oleObject31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13" Type="http://schemas.openxmlformats.org/officeDocument/2006/relationships/image" Target="../media/image169.wmf"/><Relationship Id="rId18" Type="http://schemas.openxmlformats.org/officeDocument/2006/relationships/oleObject" Target="../embeddings/oleObject321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174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318.bin"/><Relationship Id="rId17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0.bin"/><Relationship Id="rId20" Type="http://schemas.openxmlformats.org/officeDocument/2006/relationships/oleObject" Target="../embeddings/oleObject322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315.bin"/><Relationship Id="rId11" Type="http://schemas.openxmlformats.org/officeDocument/2006/relationships/image" Target="../media/image168.wmf"/><Relationship Id="rId5" Type="http://schemas.openxmlformats.org/officeDocument/2006/relationships/image" Target="../media/image173.wmf"/><Relationship Id="rId15" Type="http://schemas.openxmlformats.org/officeDocument/2006/relationships/image" Target="../media/image170.wmf"/><Relationship Id="rId23" Type="http://schemas.openxmlformats.org/officeDocument/2006/relationships/image" Target="../media/image175.wmf"/><Relationship Id="rId10" Type="http://schemas.openxmlformats.org/officeDocument/2006/relationships/oleObject" Target="../embeddings/oleObject317.bin"/><Relationship Id="rId19" Type="http://schemas.openxmlformats.org/officeDocument/2006/relationships/image" Target="../media/image171.wmf"/><Relationship Id="rId4" Type="http://schemas.openxmlformats.org/officeDocument/2006/relationships/oleObject" Target="../embeddings/oleObject31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319.bin"/><Relationship Id="rId22" Type="http://schemas.openxmlformats.org/officeDocument/2006/relationships/oleObject" Target="../embeddings/oleObject32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319.bin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180.wmf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328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29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325.bin"/><Relationship Id="rId11" Type="http://schemas.openxmlformats.org/officeDocument/2006/relationships/image" Target="../media/image178.wmf"/><Relationship Id="rId5" Type="http://schemas.openxmlformats.org/officeDocument/2006/relationships/image" Target="../media/image175.wmf"/><Relationship Id="rId15" Type="http://schemas.openxmlformats.org/officeDocument/2006/relationships/image" Target="../media/image15.wmf"/><Relationship Id="rId23" Type="http://schemas.openxmlformats.org/officeDocument/2006/relationships/image" Target="../media/image181.wmf"/><Relationship Id="rId10" Type="http://schemas.openxmlformats.org/officeDocument/2006/relationships/oleObject" Target="../embeddings/oleObject327.bin"/><Relationship Id="rId19" Type="http://schemas.openxmlformats.org/officeDocument/2006/relationships/image" Target="../media/image170.wmf"/><Relationship Id="rId4" Type="http://schemas.openxmlformats.org/officeDocument/2006/relationships/oleObject" Target="../embeddings/oleObject324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315.bin"/><Relationship Id="rId22" Type="http://schemas.openxmlformats.org/officeDocument/2006/relationships/oleObject" Target="../embeddings/oleObject330.bin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338.bin"/><Relationship Id="rId26" Type="http://schemas.openxmlformats.org/officeDocument/2006/relationships/oleObject" Target="../embeddings/oleObject342.bin"/><Relationship Id="rId39" Type="http://schemas.openxmlformats.org/officeDocument/2006/relationships/image" Target="../media/image191.wmf"/><Relationship Id="rId21" Type="http://schemas.openxmlformats.org/officeDocument/2006/relationships/image" Target="../media/image171.wmf"/><Relationship Id="rId34" Type="http://schemas.openxmlformats.org/officeDocument/2006/relationships/oleObject" Target="../embeddings/oleObject346.bin"/><Relationship Id="rId7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7.bin"/><Relationship Id="rId20" Type="http://schemas.openxmlformats.org/officeDocument/2006/relationships/oleObject" Target="../embeddings/oleObject339.bin"/><Relationship Id="rId29" Type="http://schemas.openxmlformats.org/officeDocument/2006/relationships/image" Target="../media/image186.wmf"/><Relationship Id="rId41" Type="http://schemas.openxmlformats.org/officeDocument/2006/relationships/image" Target="../media/image192.emf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332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341.bin"/><Relationship Id="rId32" Type="http://schemas.openxmlformats.org/officeDocument/2006/relationships/oleObject" Target="../embeddings/oleObject345.bin"/><Relationship Id="rId37" Type="http://schemas.openxmlformats.org/officeDocument/2006/relationships/image" Target="../media/image190.wmf"/><Relationship Id="rId40" Type="http://schemas.openxmlformats.org/officeDocument/2006/relationships/oleObject" Target="../embeddings/oleObject349.bin"/><Relationship Id="rId5" Type="http://schemas.openxmlformats.org/officeDocument/2006/relationships/image" Target="../media/image173.wmf"/><Relationship Id="rId15" Type="http://schemas.openxmlformats.org/officeDocument/2006/relationships/image" Target="../media/image169.wmf"/><Relationship Id="rId23" Type="http://schemas.openxmlformats.org/officeDocument/2006/relationships/image" Target="../media/image183.wmf"/><Relationship Id="rId28" Type="http://schemas.openxmlformats.org/officeDocument/2006/relationships/oleObject" Target="../embeddings/oleObject343.bin"/><Relationship Id="rId36" Type="http://schemas.openxmlformats.org/officeDocument/2006/relationships/oleObject" Target="../embeddings/oleObject347.bin"/><Relationship Id="rId10" Type="http://schemas.openxmlformats.org/officeDocument/2006/relationships/oleObject" Target="../embeddings/oleObject334.bin"/><Relationship Id="rId19" Type="http://schemas.openxmlformats.org/officeDocument/2006/relationships/image" Target="../media/image159.wmf"/><Relationship Id="rId31" Type="http://schemas.openxmlformats.org/officeDocument/2006/relationships/image" Target="../media/image187.wmf"/><Relationship Id="rId4" Type="http://schemas.openxmlformats.org/officeDocument/2006/relationships/oleObject" Target="../embeddings/oleObject33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36.bin"/><Relationship Id="rId22" Type="http://schemas.openxmlformats.org/officeDocument/2006/relationships/oleObject" Target="../embeddings/oleObject340.bin"/><Relationship Id="rId27" Type="http://schemas.openxmlformats.org/officeDocument/2006/relationships/image" Target="../media/image185.wmf"/><Relationship Id="rId30" Type="http://schemas.openxmlformats.org/officeDocument/2006/relationships/oleObject" Target="../embeddings/oleObject344.bin"/><Relationship Id="rId35" Type="http://schemas.openxmlformats.org/officeDocument/2006/relationships/image" Target="../media/image189.wmf"/><Relationship Id="rId8" Type="http://schemas.openxmlformats.org/officeDocument/2006/relationships/oleObject" Target="../embeddings/oleObject333.bin"/><Relationship Id="rId3" Type="http://schemas.openxmlformats.org/officeDocument/2006/relationships/notesSlide" Target="../notesSlides/notesSlide45.xml"/><Relationship Id="rId12" Type="http://schemas.openxmlformats.org/officeDocument/2006/relationships/oleObject" Target="../embeddings/oleObject335.bin"/><Relationship Id="rId17" Type="http://schemas.openxmlformats.org/officeDocument/2006/relationships/image" Target="../media/image170.wmf"/><Relationship Id="rId25" Type="http://schemas.openxmlformats.org/officeDocument/2006/relationships/image" Target="../media/image184.wmf"/><Relationship Id="rId33" Type="http://schemas.openxmlformats.org/officeDocument/2006/relationships/image" Target="../media/image188.wmf"/><Relationship Id="rId38" Type="http://schemas.openxmlformats.org/officeDocument/2006/relationships/oleObject" Target="../embeddings/oleObject348.bin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7.wmf"/><Relationship Id="rId18" Type="http://schemas.openxmlformats.org/officeDocument/2006/relationships/oleObject" Target="../embeddings/oleObject357.bin"/><Relationship Id="rId26" Type="http://schemas.openxmlformats.org/officeDocument/2006/relationships/oleObject" Target="../embeddings/oleObject361.bin"/><Relationship Id="rId39" Type="http://schemas.openxmlformats.org/officeDocument/2006/relationships/image" Target="../media/image186.wmf"/><Relationship Id="rId21" Type="http://schemas.openxmlformats.org/officeDocument/2006/relationships/image" Target="../media/image198.wmf"/><Relationship Id="rId34" Type="http://schemas.openxmlformats.org/officeDocument/2006/relationships/oleObject" Target="../embeddings/oleObject365.bin"/><Relationship Id="rId42" Type="http://schemas.openxmlformats.org/officeDocument/2006/relationships/oleObject" Target="../embeddings/oleObject369.bin"/><Relationship Id="rId47" Type="http://schemas.openxmlformats.org/officeDocument/2006/relationships/image" Target="../media/image190.wmf"/><Relationship Id="rId50" Type="http://schemas.openxmlformats.org/officeDocument/2006/relationships/oleObject" Target="../embeddings/oleObject373.bin"/><Relationship Id="rId7" Type="http://schemas.openxmlformats.org/officeDocument/2006/relationships/image" Target="../media/image19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6.bin"/><Relationship Id="rId29" Type="http://schemas.openxmlformats.org/officeDocument/2006/relationships/image" Target="../media/image202.wmf"/><Relationship Id="rId11" Type="http://schemas.openxmlformats.org/officeDocument/2006/relationships/image" Target="../media/image196.wmf"/><Relationship Id="rId24" Type="http://schemas.openxmlformats.org/officeDocument/2006/relationships/oleObject" Target="../embeddings/oleObject360.bin"/><Relationship Id="rId32" Type="http://schemas.openxmlformats.org/officeDocument/2006/relationships/oleObject" Target="../embeddings/oleObject364.bin"/><Relationship Id="rId37" Type="http://schemas.openxmlformats.org/officeDocument/2006/relationships/image" Target="../media/image185.wmf"/><Relationship Id="rId40" Type="http://schemas.openxmlformats.org/officeDocument/2006/relationships/oleObject" Target="../embeddings/oleObject368.bin"/><Relationship Id="rId45" Type="http://schemas.openxmlformats.org/officeDocument/2006/relationships/image" Target="../media/image189.wmf"/><Relationship Id="rId5" Type="http://schemas.openxmlformats.org/officeDocument/2006/relationships/image" Target="../media/image193.wmf"/><Relationship Id="rId15" Type="http://schemas.openxmlformats.org/officeDocument/2006/relationships/image" Target="../media/image15.wmf"/><Relationship Id="rId23" Type="http://schemas.openxmlformats.org/officeDocument/2006/relationships/image" Target="../media/image199.wmf"/><Relationship Id="rId28" Type="http://schemas.openxmlformats.org/officeDocument/2006/relationships/oleObject" Target="../embeddings/oleObject362.bin"/><Relationship Id="rId36" Type="http://schemas.openxmlformats.org/officeDocument/2006/relationships/oleObject" Target="../embeddings/oleObject366.bin"/><Relationship Id="rId49" Type="http://schemas.openxmlformats.org/officeDocument/2006/relationships/image" Target="../media/image191.wmf"/><Relationship Id="rId10" Type="http://schemas.openxmlformats.org/officeDocument/2006/relationships/oleObject" Target="../embeddings/oleObject353.bin"/><Relationship Id="rId19" Type="http://schemas.openxmlformats.org/officeDocument/2006/relationships/image" Target="../media/image170.wmf"/><Relationship Id="rId31" Type="http://schemas.openxmlformats.org/officeDocument/2006/relationships/image" Target="../media/image203.wmf"/><Relationship Id="rId44" Type="http://schemas.openxmlformats.org/officeDocument/2006/relationships/oleObject" Target="../embeddings/oleObject370.bin"/><Relationship Id="rId4" Type="http://schemas.openxmlformats.org/officeDocument/2006/relationships/oleObject" Target="../embeddings/oleObject350.bin"/><Relationship Id="rId9" Type="http://schemas.openxmlformats.org/officeDocument/2006/relationships/image" Target="../media/image195.wmf"/><Relationship Id="rId14" Type="http://schemas.openxmlformats.org/officeDocument/2006/relationships/oleObject" Target="../embeddings/oleObject355.bin"/><Relationship Id="rId22" Type="http://schemas.openxmlformats.org/officeDocument/2006/relationships/oleObject" Target="../embeddings/oleObject359.bin"/><Relationship Id="rId27" Type="http://schemas.openxmlformats.org/officeDocument/2006/relationships/image" Target="../media/image201.wmf"/><Relationship Id="rId30" Type="http://schemas.openxmlformats.org/officeDocument/2006/relationships/oleObject" Target="../embeddings/oleObject363.bin"/><Relationship Id="rId35" Type="http://schemas.openxmlformats.org/officeDocument/2006/relationships/image" Target="../media/image205.wmf"/><Relationship Id="rId43" Type="http://schemas.openxmlformats.org/officeDocument/2006/relationships/image" Target="../media/image188.wmf"/><Relationship Id="rId48" Type="http://schemas.openxmlformats.org/officeDocument/2006/relationships/oleObject" Target="../embeddings/oleObject372.bin"/><Relationship Id="rId8" Type="http://schemas.openxmlformats.org/officeDocument/2006/relationships/oleObject" Target="../embeddings/oleObject352.bin"/><Relationship Id="rId51" Type="http://schemas.openxmlformats.org/officeDocument/2006/relationships/image" Target="../media/image207.wmf"/><Relationship Id="rId3" Type="http://schemas.openxmlformats.org/officeDocument/2006/relationships/notesSlide" Target="../notesSlides/notesSlide46.xml"/><Relationship Id="rId12" Type="http://schemas.openxmlformats.org/officeDocument/2006/relationships/oleObject" Target="../embeddings/oleObject354.bin"/><Relationship Id="rId17" Type="http://schemas.openxmlformats.org/officeDocument/2006/relationships/image" Target="../media/image16.wmf"/><Relationship Id="rId25" Type="http://schemas.openxmlformats.org/officeDocument/2006/relationships/image" Target="../media/image200.wmf"/><Relationship Id="rId33" Type="http://schemas.openxmlformats.org/officeDocument/2006/relationships/image" Target="../media/image204.wmf"/><Relationship Id="rId38" Type="http://schemas.openxmlformats.org/officeDocument/2006/relationships/oleObject" Target="../embeddings/oleObject367.bin"/><Relationship Id="rId46" Type="http://schemas.openxmlformats.org/officeDocument/2006/relationships/oleObject" Target="../embeddings/oleObject371.bin"/><Relationship Id="rId20" Type="http://schemas.openxmlformats.org/officeDocument/2006/relationships/oleObject" Target="../embeddings/oleObject358.bin"/><Relationship Id="rId41" Type="http://schemas.openxmlformats.org/officeDocument/2006/relationships/image" Target="../media/image206.wmf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5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6.bin"/><Relationship Id="rId13" Type="http://schemas.openxmlformats.org/officeDocument/2006/relationships/image" Target="../media/image198.wmf"/><Relationship Id="rId18" Type="http://schemas.openxmlformats.org/officeDocument/2006/relationships/oleObject" Target="../embeddings/oleObject381.bin"/><Relationship Id="rId3" Type="http://schemas.openxmlformats.org/officeDocument/2006/relationships/notesSlide" Target="../notesSlides/notesSlide47.xml"/><Relationship Id="rId21" Type="http://schemas.openxmlformats.org/officeDocument/2006/relationships/image" Target="../media/image20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378.bin"/><Relationship Id="rId17" Type="http://schemas.openxmlformats.org/officeDocument/2006/relationships/image" Target="../media/image200.wmf"/><Relationship Id="rId25" Type="http://schemas.openxmlformats.org/officeDocument/2006/relationships/image" Target="../media/image2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0.bin"/><Relationship Id="rId20" Type="http://schemas.openxmlformats.org/officeDocument/2006/relationships/oleObject" Target="../embeddings/oleObject382.bin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75.bin"/><Relationship Id="rId11" Type="http://schemas.openxmlformats.org/officeDocument/2006/relationships/image" Target="../media/image170.wmf"/><Relationship Id="rId24" Type="http://schemas.openxmlformats.org/officeDocument/2006/relationships/oleObject" Target="../embeddings/oleObject384.bin"/><Relationship Id="rId5" Type="http://schemas.openxmlformats.org/officeDocument/2006/relationships/image" Target="../media/image208.wmf"/><Relationship Id="rId15" Type="http://schemas.openxmlformats.org/officeDocument/2006/relationships/image" Target="../media/image199.wmf"/><Relationship Id="rId23" Type="http://schemas.openxmlformats.org/officeDocument/2006/relationships/image" Target="../media/image203.wmf"/><Relationship Id="rId10" Type="http://schemas.openxmlformats.org/officeDocument/2006/relationships/oleObject" Target="../embeddings/oleObject377.bin"/><Relationship Id="rId19" Type="http://schemas.openxmlformats.org/officeDocument/2006/relationships/image" Target="../media/image209.wmf"/><Relationship Id="rId4" Type="http://schemas.openxmlformats.org/officeDocument/2006/relationships/oleObject" Target="../embeddings/oleObject374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379.bin"/><Relationship Id="rId22" Type="http://schemas.openxmlformats.org/officeDocument/2006/relationships/oleObject" Target="../embeddings/oleObject38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7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392.bin"/><Relationship Id="rId26" Type="http://schemas.openxmlformats.org/officeDocument/2006/relationships/oleObject" Target="../embeddings/oleObject396.bin"/><Relationship Id="rId3" Type="http://schemas.openxmlformats.org/officeDocument/2006/relationships/notesSlide" Target="../notesSlides/notesSlide48.xml"/><Relationship Id="rId21" Type="http://schemas.openxmlformats.org/officeDocument/2006/relationships/image" Target="../media/image212.wmf"/><Relationship Id="rId7" Type="http://schemas.openxmlformats.org/officeDocument/2006/relationships/image" Target="../media/image208.wmf"/><Relationship Id="rId12" Type="http://schemas.openxmlformats.org/officeDocument/2006/relationships/oleObject" Target="../embeddings/oleObject389.bin"/><Relationship Id="rId17" Type="http://schemas.openxmlformats.org/officeDocument/2006/relationships/image" Target="../media/image199.wmf"/><Relationship Id="rId25" Type="http://schemas.openxmlformats.org/officeDocument/2006/relationships/image" Target="../media/image20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1.bin"/><Relationship Id="rId20" Type="http://schemas.openxmlformats.org/officeDocument/2006/relationships/oleObject" Target="../embeddings/oleObject393.bin"/><Relationship Id="rId29" Type="http://schemas.openxmlformats.org/officeDocument/2006/relationships/image" Target="../media/image214.wmf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86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395.bin"/><Relationship Id="rId5" Type="http://schemas.openxmlformats.org/officeDocument/2006/relationships/image" Target="../media/image211.wmf"/><Relationship Id="rId15" Type="http://schemas.openxmlformats.org/officeDocument/2006/relationships/image" Target="../media/image198.wmf"/><Relationship Id="rId23" Type="http://schemas.openxmlformats.org/officeDocument/2006/relationships/image" Target="../media/image202.wmf"/><Relationship Id="rId28" Type="http://schemas.openxmlformats.org/officeDocument/2006/relationships/oleObject" Target="../embeddings/oleObject397.bin"/><Relationship Id="rId10" Type="http://schemas.openxmlformats.org/officeDocument/2006/relationships/oleObject" Target="../embeddings/oleObject388.bin"/><Relationship Id="rId19" Type="http://schemas.openxmlformats.org/officeDocument/2006/relationships/image" Target="../media/image200.wmf"/><Relationship Id="rId4" Type="http://schemas.openxmlformats.org/officeDocument/2006/relationships/oleObject" Target="../embeddings/oleObject385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90.bin"/><Relationship Id="rId22" Type="http://schemas.openxmlformats.org/officeDocument/2006/relationships/oleObject" Target="../embeddings/oleObject394.bin"/><Relationship Id="rId27" Type="http://schemas.openxmlformats.org/officeDocument/2006/relationships/image" Target="../media/image21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0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405.bin"/><Relationship Id="rId26" Type="http://schemas.openxmlformats.org/officeDocument/2006/relationships/oleObject" Target="../embeddings/oleObject409.bin"/><Relationship Id="rId3" Type="http://schemas.openxmlformats.org/officeDocument/2006/relationships/notesSlide" Target="../notesSlides/notesSlide49.xml"/><Relationship Id="rId21" Type="http://schemas.openxmlformats.org/officeDocument/2006/relationships/image" Target="../media/image200.wmf"/><Relationship Id="rId7" Type="http://schemas.openxmlformats.org/officeDocument/2006/relationships/image" Target="../media/image216.wmf"/><Relationship Id="rId12" Type="http://schemas.openxmlformats.org/officeDocument/2006/relationships/oleObject" Target="../embeddings/oleObject402.bin"/><Relationship Id="rId17" Type="http://schemas.openxmlformats.org/officeDocument/2006/relationships/image" Target="../media/image218.wmf"/><Relationship Id="rId25" Type="http://schemas.openxmlformats.org/officeDocument/2006/relationships/image" Target="../media/image2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4.bin"/><Relationship Id="rId20" Type="http://schemas.openxmlformats.org/officeDocument/2006/relationships/oleObject" Target="../embeddings/oleObject406.bin"/><Relationship Id="rId29" Type="http://schemas.openxmlformats.org/officeDocument/2006/relationships/image" Target="../media/image222.wmf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99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408.bin"/><Relationship Id="rId5" Type="http://schemas.openxmlformats.org/officeDocument/2006/relationships/image" Target="../media/image215.wmf"/><Relationship Id="rId15" Type="http://schemas.openxmlformats.org/officeDocument/2006/relationships/image" Target="../media/image170.wmf"/><Relationship Id="rId23" Type="http://schemas.openxmlformats.org/officeDocument/2006/relationships/image" Target="../media/image220.wmf"/><Relationship Id="rId28" Type="http://schemas.openxmlformats.org/officeDocument/2006/relationships/oleObject" Target="../embeddings/oleObject410.bin"/><Relationship Id="rId10" Type="http://schemas.openxmlformats.org/officeDocument/2006/relationships/oleObject" Target="../embeddings/oleObject401.bin"/><Relationship Id="rId19" Type="http://schemas.openxmlformats.org/officeDocument/2006/relationships/image" Target="../media/image219.wmf"/><Relationship Id="rId4" Type="http://schemas.openxmlformats.org/officeDocument/2006/relationships/oleObject" Target="../embeddings/oleObject398.bin"/><Relationship Id="rId9" Type="http://schemas.openxmlformats.org/officeDocument/2006/relationships/image" Target="../media/image217.wmf"/><Relationship Id="rId14" Type="http://schemas.openxmlformats.org/officeDocument/2006/relationships/oleObject" Target="../embeddings/oleObject403.bin"/><Relationship Id="rId22" Type="http://schemas.openxmlformats.org/officeDocument/2006/relationships/oleObject" Target="../embeddings/oleObject407.bin"/><Relationship Id="rId27" Type="http://schemas.openxmlformats.org/officeDocument/2006/relationships/image" Target="../media/image2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49.bin"/><Relationship Id="rId26" Type="http://schemas.openxmlformats.org/officeDocument/2006/relationships/oleObject" Target="../embeddings/oleObject53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6.wmf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27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52.bin"/><Relationship Id="rId5" Type="http://schemas.openxmlformats.org/officeDocument/2006/relationships/image" Target="../media/image33.wmf"/><Relationship Id="rId15" Type="http://schemas.openxmlformats.org/officeDocument/2006/relationships/image" Target="../media/image3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1.bin"/><Relationship Id="rId27" Type="http://schemas.openxmlformats.org/officeDocument/2006/relationships/image" Target="../media/image30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3.bin"/><Relationship Id="rId13" Type="http://schemas.openxmlformats.org/officeDocument/2006/relationships/image" Target="../media/image227.wmf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224.wmf"/><Relationship Id="rId12" Type="http://schemas.openxmlformats.org/officeDocument/2006/relationships/oleObject" Target="../embeddings/oleObject415.bin"/><Relationship Id="rId17" Type="http://schemas.openxmlformats.org/officeDocument/2006/relationships/image" Target="../media/image2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7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412.bin"/><Relationship Id="rId11" Type="http://schemas.openxmlformats.org/officeDocument/2006/relationships/image" Target="../media/image226.wmf"/><Relationship Id="rId5" Type="http://schemas.openxmlformats.org/officeDocument/2006/relationships/image" Target="../media/image223.wmf"/><Relationship Id="rId15" Type="http://schemas.openxmlformats.org/officeDocument/2006/relationships/image" Target="../media/image228.wmf"/><Relationship Id="rId10" Type="http://schemas.openxmlformats.org/officeDocument/2006/relationships/oleObject" Target="../embeddings/oleObject414.bin"/><Relationship Id="rId4" Type="http://schemas.openxmlformats.org/officeDocument/2006/relationships/oleObject" Target="../embeddings/oleObject411.bin"/><Relationship Id="rId9" Type="http://schemas.openxmlformats.org/officeDocument/2006/relationships/image" Target="../media/image225.wmf"/><Relationship Id="rId14" Type="http://schemas.openxmlformats.org/officeDocument/2006/relationships/oleObject" Target="../embeddings/oleObject41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0.bin"/><Relationship Id="rId13" Type="http://schemas.openxmlformats.org/officeDocument/2006/relationships/image" Target="../media/image234.wmf"/><Relationship Id="rId18" Type="http://schemas.openxmlformats.org/officeDocument/2006/relationships/oleObject" Target="../embeddings/oleObject425.bin"/><Relationship Id="rId3" Type="http://schemas.openxmlformats.org/officeDocument/2006/relationships/notesSlide" Target="../notesSlides/notesSlide51.xml"/><Relationship Id="rId21" Type="http://schemas.openxmlformats.org/officeDocument/2006/relationships/image" Target="../media/image238.wmf"/><Relationship Id="rId7" Type="http://schemas.openxmlformats.org/officeDocument/2006/relationships/image" Target="../media/image231.wmf"/><Relationship Id="rId12" Type="http://schemas.openxmlformats.org/officeDocument/2006/relationships/oleObject" Target="../embeddings/oleObject422.bin"/><Relationship Id="rId17" Type="http://schemas.openxmlformats.org/officeDocument/2006/relationships/image" Target="../media/image236.wmf"/><Relationship Id="rId25" Type="http://schemas.openxmlformats.org/officeDocument/2006/relationships/image" Target="../media/image2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4.bin"/><Relationship Id="rId20" Type="http://schemas.openxmlformats.org/officeDocument/2006/relationships/oleObject" Target="../embeddings/oleObject426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419.bin"/><Relationship Id="rId11" Type="http://schemas.openxmlformats.org/officeDocument/2006/relationships/image" Target="../media/image233.wmf"/><Relationship Id="rId24" Type="http://schemas.openxmlformats.org/officeDocument/2006/relationships/oleObject" Target="../embeddings/oleObject428.bin"/><Relationship Id="rId5" Type="http://schemas.openxmlformats.org/officeDocument/2006/relationships/image" Target="../media/image230.wmf"/><Relationship Id="rId15" Type="http://schemas.openxmlformats.org/officeDocument/2006/relationships/image" Target="../media/image235.wmf"/><Relationship Id="rId23" Type="http://schemas.openxmlformats.org/officeDocument/2006/relationships/image" Target="../media/image239.wmf"/><Relationship Id="rId10" Type="http://schemas.openxmlformats.org/officeDocument/2006/relationships/oleObject" Target="../embeddings/oleObject421.bin"/><Relationship Id="rId19" Type="http://schemas.openxmlformats.org/officeDocument/2006/relationships/image" Target="../media/image237.wmf"/><Relationship Id="rId4" Type="http://schemas.openxmlformats.org/officeDocument/2006/relationships/oleObject" Target="../embeddings/oleObject418.bin"/><Relationship Id="rId9" Type="http://schemas.openxmlformats.org/officeDocument/2006/relationships/image" Target="../media/image232.wmf"/><Relationship Id="rId14" Type="http://schemas.openxmlformats.org/officeDocument/2006/relationships/oleObject" Target="../embeddings/oleObject423.bin"/><Relationship Id="rId22" Type="http://schemas.openxmlformats.org/officeDocument/2006/relationships/oleObject" Target="../embeddings/oleObject42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1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436.bin"/><Relationship Id="rId26" Type="http://schemas.openxmlformats.org/officeDocument/2006/relationships/oleObject" Target="../embeddings/oleObject440.bin"/><Relationship Id="rId3" Type="http://schemas.openxmlformats.org/officeDocument/2006/relationships/notesSlide" Target="../notesSlides/notesSlide52.xml"/><Relationship Id="rId21" Type="http://schemas.openxmlformats.org/officeDocument/2006/relationships/image" Target="../media/image219.wmf"/><Relationship Id="rId7" Type="http://schemas.openxmlformats.org/officeDocument/2006/relationships/image" Target="../media/image217.wmf"/><Relationship Id="rId12" Type="http://schemas.openxmlformats.org/officeDocument/2006/relationships/oleObject" Target="../embeddings/oleObject433.bin"/><Relationship Id="rId17" Type="http://schemas.openxmlformats.org/officeDocument/2006/relationships/image" Target="../media/image170.wmf"/><Relationship Id="rId25" Type="http://schemas.openxmlformats.org/officeDocument/2006/relationships/image" Target="../media/image2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5.bin"/><Relationship Id="rId20" Type="http://schemas.openxmlformats.org/officeDocument/2006/relationships/oleObject" Target="../embeddings/oleObject437.bin"/><Relationship Id="rId29" Type="http://schemas.openxmlformats.org/officeDocument/2006/relationships/image" Target="../media/image212.wmf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430.bin"/><Relationship Id="rId11" Type="http://schemas.openxmlformats.org/officeDocument/2006/relationships/image" Target="../media/image243.wmf"/><Relationship Id="rId24" Type="http://schemas.openxmlformats.org/officeDocument/2006/relationships/oleObject" Target="../embeddings/oleObject439.bin"/><Relationship Id="rId5" Type="http://schemas.openxmlformats.org/officeDocument/2006/relationships/image" Target="../media/image241.wmf"/><Relationship Id="rId15" Type="http://schemas.openxmlformats.org/officeDocument/2006/relationships/image" Target="../media/image16.wmf"/><Relationship Id="rId23" Type="http://schemas.openxmlformats.org/officeDocument/2006/relationships/image" Target="../media/image200.wmf"/><Relationship Id="rId28" Type="http://schemas.openxmlformats.org/officeDocument/2006/relationships/oleObject" Target="../embeddings/oleObject441.bin"/><Relationship Id="rId10" Type="http://schemas.openxmlformats.org/officeDocument/2006/relationships/oleObject" Target="../embeddings/oleObject432.bin"/><Relationship Id="rId19" Type="http://schemas.openxmlformats.org/officeDocument/2006/relationships/image" Target="../media/image218.wmf"/><Relationship Id="rId31" Type="http://schemas.openxmlformats.org/officeDocument/2006/relationships/image" Target="../media/image244.wmf"/><Relationship Id="rId4" Type="http://schemas.openxmlformats.org/officeDocument/2006/relationships/oleObject" Target="../embeddings/oleObject429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434.bin"/><Relationship Id="rId22" Type="http://schemas.openxmlformats.org/officeDocument/2006/relationships/oleObject" Target="../embeddings/oleObject438.bin"/><Relationship Id="rId27" Type="http://schemas.openxmlformats.org/officeDocument/2006/relationships/image" Target="../media/image221.wmf"/><Relationship Id="rId30" Type="http://schemas.openxmlformats.org/officeDocument/2006/relationships/oleObject" Target="../embeddings/oleObject44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5.bin"/><Relationship Id="rId13" Type="http://schemas.openxmlformats.org/officeDocument/2006/relationships/image" Target="../media/image249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246.wmf"/><Relationship Id="rId12" Type="http://schemas.openxmlformats.org/officeDocument/2006/relationships/oleObject" Target="../embeddings/oleObject447.bin"/><Relationship Id="rId17" Type="http://schemas.openxmlformats.org/officeDocument/2006/relationships/image" Target="../media/image2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9.bin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444.bin"/><Relationship Id="rId11" Type="http://schemas.openxmlformats.org/officeDocument/2006/relationships/image" Target="../media/image248.wmf"/><Relationship Id="rId5" Type="http://schemas.openxmlformats.org/officeDocument/2006/relationships/image" Target="../media/image245.wmf"/><Relationship Id="rId15" Type="http://schemas.openxmlformats.org/officeDocument/2006/relationships/image" Target="../media/image250.wmf"/><Relationship Id="rId10" Type="http://schemas.openxmlformats.org/officeDocument/2006/relationships/oleObject" Target="../embeddings/oleObject446.bin"/><Relationship Id="rId4" Type="http://schemas.openxmlformats.org/officeDocument/2006/relationships/oleObject" Target="../embeddings/oleObject443.bin"/><Relationship Id="rId9" Type="http://schemas.openxmlformats.org/officeDocument/2006/relationships/image" Target="../media/image247.wmf"/><Relationship Id="rId14" Type="http://schemas.openxmlformats.org/officeDocument/2006/relationships/oleObject" Target="../embeddings/oleObject44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1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35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4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38.wmf"/><Relationship Id="rId5" Type="http://schemas.openxmlformats.org/officeDocument/2006/relationships/image" Target="../media/image1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7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38.wmf"/><Relationship Id="rId5" Type="http://schemas.openxmlformats.org/officeDocument/2006/relationships/image" Target="../media/image1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7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87.bin"/><Relationship Id="rId26" Type="http://schemas.openxmlformats.org/officeDocument/2006/relationships/oleObject" Target="../embeddings/oleObject93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9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47.wmf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.bin"/><Relationship Id="rId20" Type="http://schemas.openxmlformats.org/officeDocument/2006/relationships/oleObject" Target="../embeddings/oleObject8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91.bin"/><Relationship Id="rId5" Type="http://schemas.openxmlformats.org/officeDocument/2006/relationships/image" Target="../media/image15.wmf"/><Relationship Id="rId15" Type="http://schemas.openxmlformats.org/officeDocument/2006/relationships/image" Target="../media/image40.wmf"/><Relationship Id="rId23" Type="http://schemas.openxmlformats.org/officeDocument/2006/relationships/oleObject" Target="../embeddings/oleObject90.bin"/><Relationship Id="rId28" Type="http://schemas.openxmlformats.org/officeDocument/2006/relationships/oleObject" Target="../embeddings/oleObject94.bin"/><Relationship Id="rId10" Type="http://schemas.openxmlformats.org/officeDocument/2006/relationships/oleObject" Target="../embeddings/oleObject83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80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85.bin"/><Relationship Id="rId22" Type="http://schemas.openxmlformats.org/officeDocument/2006/relationships/oleObject" Target="../embeddings/oleObject89.bin"/><Relationship Id="rId27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208535" y="3847457"/>
            <a:ext cx="6513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kern="0" dirty="0">
                <a:solidFill>
                  <a:srgbClr val="0000FF"/>
                </a:solidFill>
              </a:rPr>
              <a:t>Integration in the Complex Plane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74312" y="5539379"/>
            <a:ext cx="5442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latin typeface="Arial" charset="0"/>
              </a:rPr>
              <a:t> Notes are </a:t>
            </a:r>
            <a:r>
              <a:rPr lang="en-US" dirty="0"/>
              <a:t>adapted </a:t>
            </a:r>
            <a:r>
              <a:rPr lang="en-US" sz="1800" dirty="0">
                <a:latin typeface="Arial" charset="0"/>
              </a:rPr>
              <a:t>from D. R. Wilton, Dept. of ECE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ECBD4-078F-4465-B335-64931DE1CF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38138" y="2219325"/>
            <a:ext cx="2666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Arial" charset="0"/>
              </a:rPr>
              <a:t> David R. Jackson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96474" y="510720"/>
            <a:ext cx="25193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ECE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6382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30972" y="1638300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latin typeface="Arial" charset="0"/>
              </a:rPr>
              <a:t> Fall 2023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25308" y="3192333"/>
            <a:ext cx="6513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rgbClr val="0000FF"/>
                </a:solidFill>
              </a:rPr>
              <a:t>Notes 3</a:t>
            </a:r>
          </a:p>
        </p:txBody>
      </p:sp>
      <p:graphicFrame>
        <p:nvGraphicFramePr>
          <p:cNvPr id="224257" name="Object 1"/>
          <p:cNvGraphicFramePr>
            <a:graphicFrameLocks noChangeAspect="1"/>
          </p:cNvGraphicFramePr>
          <p:nvPr/>
        </p:nvGraphicFramePr>
        <p:xfrm>
          <a:off x="6435725" y="400979"/>
          <a:ext cx="2403475" cy="212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2651990" imgH="2341067" progId="Equation.DSMT4">
                  <p:embed/>
                </p:oleObj>
              </mc:Choice>
              <mc:Fallback>
                <p:oleObj name="Equation" r:id="rId4" imgW="2651990" imgH="2341067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400979"/>
                        <a:ext cx="2403475" cy="2121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27451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Example</a:t>
            </a:r>
          </a:p>
        </p:txBody>
      </p:sp>
      <p:sp>
        <p:nvSpPr>
          <p:cNvPr id="9228" name="Text Box 4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157288" y="762000"/>
            <a:ext cx="2279650" cy="2146299"/>
            <a:chOff x="723" y="1344"/>
            <a:chExt cx="1436" cy="1352"/>
          </a:xfrm>
        </p:grpSpPr>
        <p:sp>
          <p:nvSpPr>
            <p:cNvPr id="9231" name="Line 24"/>
            <p:cNvSpPr>
              <a:spLocks noChangeShapeType="1"/>
            </p:cNvSpPr>
            <p:nvPr/>
          </p:nvSpPr>
          <p:spPr bwMode="auto">
            <a:xfrm>
              <a:off x="723" y="2147"/>
              <a:ext cx="1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25"/>
            <p:cNvSpPr>
              <a:spLocks noChangeShapeType="1"/>
            </p:cNvSpPr>
            <p:nvPr/>
          </p:nvSpPr>
          <p:spPr bwMode="auto">
            <a:xfrm flipV="1">
              <a:off x="1267" y="1561"/>
              <a:ext cx="5" cy="1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0" name="Object 26"/>
            <p:cNvGraphicFramePr>
              <a:graphicFrameLocks noChangeAspect="1"/>
            </p:cNvGraphicFramePr>
            <p:nvPr/>
          </p:nvGraphicFramePr>
          <p:xfrm>
            <a:off x="2041" y="2091"/>
            <a:ext cx="118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5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1" y="2091"/>
                          <a:ext cx="118" cy="1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27"/>
            <p:cNvGraphicFramePr>
              <a:graphicFrameLocks noChangeAspect="1"/>
            </p:cNvGraphicFramePr>
            <p:nvPr/>
          </p:nvGraphicFramePr>
          <p:xfrm>
            <a:off x="1218" y="1344"/>
            <a:ext cx="130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5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8" y="1344"/>
                          <a:ext cx="130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3" name="Oval 31"/>
            <p:cNvSpPr>
              <a:spLocks noChangeArrowheads="1"/>
            </p:cNvSpPr>
            <p:nvPr/>
          </p:nvSpPr>
          <p:spPr bwMode="auto">
            <a:xfrm>
              <a:off x="856" y="1734"/>
              <a:ext cx="825" cy="826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2" name="Object 32"/>
            <p:cNvGraphicFramePr>
              <a:graphicFrameLocks noChangeAspect="1"/>
            </p:cNvGraphicFramePr>
            <p:nvPr/>
          </p:nvGraphicFramePr>
          <p:xfrm>
            <a:off x="913" y="1618"/>
            <a:ext cx="202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5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" y="1618"/>
                          <a:ext cx="202" cy="1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4" name="Line 33"/>
            <p:cNvSpPr>
              <a:spLocks noChangeShapeType="1"/>
            </p:cNvSpPr>
            <p:nvPr/>
          </p:nvSpPr>
          <p:spPr bwMode="auto">
            <a:xfrm flipH="1" flipV="1">
              <a:off x="1592" y="1884"/>
              <a:ext cx="42" cy="85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Arc 37"/>
            <p:cNvSpPr>
              <a:spLocks/>
            </p:cNvSpPr>
            <p:nvPr/>
          </p:nvSpPr>
          <p:spPr bwMode="auto">
            <a:xfrm>
              <a:off x="1264" y="1961"/>
              <a:ext cx="230" cy="191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3" name="Object 38"/>
            <p:cNvGraphicFramePr>
              <a:graphicFrameLocks noChangeAspect="1"/>
            </p:cNvGraphicFramePr>
            <p:nvPr/>
          </p:nvGraphicFramePr>
          <p:xfrm>
            <a:off x="1477" y="1967"/>
            <a:ext cx="119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" y="1967"/>
                          <a:ext cx="119" cy="1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6" name="Oval 40"/>
            <p:cNvSpPr>
              <a:spLocks noChangeArrowheads="1"/>
            </p:cNvSpPr>
            <p:nvPr/>
          </p:nvSpPr>
          <p:spPr bwMode="auto">
            <a:xfrm>
              <a:off x="1452" y="1764"/>
              <a:ext cx="56" cy="5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4" name="Object 36"/>
            <p:cNvGraphicFramePr>
              <a:graphicFrameLocks noChangeAspect="1"/>
            </p:cNvGraphicFramePr>
            <p:nvPr/>
          </p:nvGraphicFramePr>
          <p:xfrm>
            <a:off x="1319" y="1788"/>
            <a:ext cx="107" cy="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5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" y="1788"/>
                          <a:ext cx="107" cy="1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Line 35"/>
            <p:cNvSpPr>
              <a:spLocks noChangeShapeType="1"/>
            </p:cNvSpPr>
            <p:nvPr/>
          </p:nvSpPr>
          <p:spPr bwMode="auto">
            <a:xfrm flipV="1">
              <a:off x="1268" y="1828"/>
              <a:ext cx="193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5" name="Object 41"/>
            <p:cNvGraphicFramePr>
              <a:graphicFrameLocks noChangeAspect="1"/>
            </p:cNvGraphicFramePr>
            <p:nvPr/>
          </p:nvGraphicFramePr>
          <p:xfrm>
            <a:off x="1487" y="1646"/>
            <a:ext cx="118" cy="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5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5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646"/>
                          <a:ext cx="118" cy="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238" name="Group 44"/>
            <p:cNvGrpSpPr>
              <a:grpSpLocks/>
            </p:cNvGrpSpPr>
            <p:nvPr/>
          </p:nvGrpSpPr>
          <p:grpSpPr bwMode="auto">
            <a:xfrm>
              <a:off x="1722" y="1626"/>
              <a:ext cx="168" cy="168"/>
              <a:chOff x="1746" y="1470"/>
              <a:chExt cx="168" cy="168"/>
            </a:xfrm>
          </p:grpSpPr>
          <p:graphicFrame>
            <p:nvGraphicFramePr>
              <p:cNvPr id="9226" name="Object 42"/>
              <p:cNvGraphicFramePr>
                <a:graphicFrameLocks noChangeAspect="1"/>
              </p:cNvGraphicFramePr>
              <p:nvPr/>
            </p:nvGraphicFramePr>
            <p:xfrm>
              <a:off x="1781" y="1496"/>
              <a:ext cx="118" cy="1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6" name="Equation" r:id="rId16" imgW="126725" imgH="126725" progId="Equation.DSMT4">
                      <p:embed/>
                    </p:oleObj>
                  </mc:Choice>
                  <mc:Fallback>
                    <p:oleObj name="Equation" r:id="rId16" imgW="126725" imgH="126725" progId="Equation.DSMT4">
                      <p:embed/>
                      <p:pic>
                        <p:nvPicPr>
                          <p:cNvPr id="0" name="Picture 5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81" y="1496"/>
                            <a:ext cx="118" cy="1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239" name="Oval 43"/>
              <p:cNvSpPr>
                <a:spLocks noChangeArrowheads="1"/>
              </p:cNvSpPr>
              <p:nvPr/>
            </p:nvSpPr>
            <p:spPr bwMode="auto">
              <a:xfrm>
                <a:off x="1746" y="1470"/>
                <a:ext cx="168" cy="16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218" name="Object 46"/>
          <p:cNvGraphicFramePr>
            <a:graphicFrameLocks noChangeAspect="1"/>
          </p:cNvGraphicFramePr>
          <p:nvPr/>
        </p:nvGraphicFramePr>
        <p:xfrm>
          <a:off x="3868738" y="1117600"/>
          <a:ext cx="46323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17" imgW="2832100" imgH="1143000" progId="Equation.DSMT4">
                  <p:embed/>
                </p:oleObj>
              </mc:Choice>
              <mc:Fallback>
                <p:oleObj name="Equation" r:id="rId17" imgW="2832100" imgH="1143000" progId="Equation.DSMT4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1117600"/>
                        <a:ext cx="4632325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7"/>
          <p:cNvGraphicFramePr>
            <a:graphicFrameLocks noChangeAspect="1"/>
          </p:cNvGraphicFramePr>
          <p:nvPr/>
        </p:nvGraphicFramePr>
        <p:xfrm>
          <a:off x="200458" y="3244212"/>
          <a:ext cx="6840537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19" imgW="4178300" imgH="1663700" progId="Equation.DSMT4">
                  <p:embed/>
                </p:oleObj>
              </mc:Choice>
              <mc:Fallback>
                <p:oleObj name="Equation" r:id="rId19" imgW="4178300" imgH="1663700" progId="Equation.DSMT4">
                  <p:embed/>
                  <p:pic>
                    <p:nvPicPr>
                      <p:cNvPr id="0" name="Picture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58" y="3244212"/>
                        <a:ext cx="6840537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Text Box 48"/>
          <p:cNvSpPr txBox="1">
            <a:spLocks noChangeArrowheads="1"/>
          </p:cNvSpPr>
          <p:nvPr/>
        </p:nvSpPr>
        <p:spPr bwMode="auto">
          <a:xfrm>
            <a:off x="6198922" y="5124575"/>
            <a:ext cx="2578554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This is a useful result, and it is used to prove the “residue theorem”.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6886" y="6289865"/>
            <a:ext cx="8408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For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-1</a:t>
            </a:r>
            <a:r>
              <a:rPr lang="en-US" sz="1600" dirty="0"/>
              <a:t>, we can use the result on slide 9 (or just evaluate the integral in </a:t>
            </a:r>
            <a:r>
              <a:rPr lang="en-US" sz="1600" i="1" dirty="0">
                <a:sym typeface="Symbol"/>
              </a:rPr>
              <a:t>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/>
              <a:t>directly).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6803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Cauchy’s Theorem</a:t>
            </a:r>
          </a:p>
        </p:txBody>
      </p:sp>
      <p:sp>
        <p:nvSpPr>
          <p:cNvPr id="11273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27898" y="2724580"/>
            <a:ext cx="3614039" cy="3348722"/>
            <a:chOff x="470" y="425"/>
            <a:chExt cx="2020" cy="1787"/>
          </a:xfrm>
        </p:grpSpPr>
        <p:sp>
          <p:nvSpPr>
            <p:cNvPr id="11275" name="Rectangle 18" descr="Wide upward diagonal"/>
            <p:cNvSpPr>
              <a:spLocks noChangeArrowheads="1"/>
            </p:cNvSpPr>
            <p:nvPr/>
          </p:nvSpPr>
          <p:spPr bwMode="auto">
            <a:xfrm>
              <a:off x="474" y="1050"/>
              <a:ext cx="1632" cy="105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6"/>
            <p:cNvSpPr>
              <a:spLocks noChangeShapeType="1"/>
            </p:cNvSpPr>
            <p:nvPr/>
          </p:nvSpPr>
          <p:spPr bwMode="auto">
            <a:xfrm flipV="1">
              <a:off x="493" y="2140"/>
              <a:ext cx="181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7"/>
            <p:cNvSpPr>
              <a:spLocks noChangeShapeType="1"/>
            </p:cNvSpPr>
            <p:nvPr/>
          </p:nvSpPr>
          <p:spPr bwMode="auto">
            <a:xfrm flipH="1" flipV="1">
              <a:off x="543" y="630"/>
              <a:ext cx="2" cy="1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68" name="Object 8"/>
            <p:cNvGraphicFramePr>
              <a:graphicFrameLocks noChangeAspect="1"/>
            </p:cNvGraphicFramePr>
            <p:nvPr/>
          </p:nvGraphicFramePr>
          <p:xfrm>
            <a:off x="2361" y="2072"/>
            <a:ext cx="129" cy="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1" y="2072"/>
                          <a:ext cx="129" cy="1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9"/>
            <p:cNvGraphicFramePr>
              <a:graphicFrameLocks noChangeAspect="1"/>
            </p:cNvGraphicFramePr>
            <p:nvPr/>
          </p:nvGraphicFramePr>
          <p:xfrm>
            <a:off x="470" y="425"/>
            <a:ext cx="174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425"/>
                          <a:ext cx="174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8" name="Freeform 13"/>
            <p:cNvSpPr>
              <a:spLocks/>
            </p:cNvSpPr>
            <p:nvPr/>
          </p:nvSpPr>
          <p:spPr bwMode="auto">
            <a:xfrm>
              <a:off x="554" y="1077"/>
              <a:ext cx="1316" cy="981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0" name="Object 10"/>
            <p:cNvGraphicFramePr>
              <a:graphicFrameLocks noChangeAspect="1"/>
            </p:cNvGraphicFramePr>
            <p:nvPr/>
          </p:nvGraphicFramePr>
          <p:xfrm>
            <a:off x="1150" y="1379"/>
            <a:ext cx="146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0" y="1379"/>
                          <a:ext cx="146" cy="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9" name="Freeform 11"/>
            <p:cNvSpPr>
              <a:spLocks/>
            </p:cNvSpPr>
            <p:nvPr/>
          </p:nvSpPr>
          <p:spPr bwMode="auto">
            <a:xfrm>
              <a:off x="1351" y="1419"/>
              <a:ext cx="45" cy="48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2"/>
            <p:cNvSpPr>
              <a:spLocks/>
            </p:cNvSpPr>
            <p:nvPr/>
          </p:nvSpPr>
          <p:spPr bwMode="auto">
            <a:xfrm>
              <a:off x="864" y="1344"/>
              <a:ext cx="569" cy="396"/>
            </a:xfrm>
            <a:custGeom>
              <a:avLst/>
              <a:gdLst>
                <a:gd name="T0" fmla="*/ 1 w 787"/>
                <a:gd name="T1" fmla="*/ 3 h 547"/>
                <a:gd name="T2" fmla="*/ 1 w 787"/>
                <a:gd name="T3" fmla="*/ 3 h 547"/>
                <a:gd name="T4" fmla="*/ 2 w 787"/>
                <a:gd name="T5" fmla="*/ 3 h 547"/>
                <a:gd name="T6" fmla="*/ 3 w 787"/>
                <a:gd name="T7" fmla="*/ 3 h 547"/>
                <a:gd name="T8" fmla="*/ 3 w 787"/>
                <a:gd name="T9" fmla="*/ 4 h 547"/>
                <a:gd name="T10" fmla="*/ 4 w 787"/>
                <a:gd name="T11" fmla="*/ 4 h 547"/>
                <a:gd name="T12" fmla="*/ 4 w 787"/>
                <a:gd name="T13" fmla="*/ 3 h 547"/>
                <a:gd name="T14" fmla="*/ 5 w 787"/>
                <a:gd name="T15" fmla="*/ 2 h 547"/>
                <a:gd name="T16" fmla="*/ 5 w 787"/>
                <a:gd name="T17" fmla="*/ 1 h 547"/>
                <a:gd name="T18" fmla="*/ 4 w 787"/>
                <a:gd name="T19" fmla="*/ 1 h 547"/>
                <a:gd name="T20" fmla="*/ 4 w 787"/>
                <a:gd name="T21" fmla="*/ 1 h 547"/>
                <a:gd name="T22" fmla="*/ 3 w 787"/>
                <a:gd name="T23" fmla="*/ 1 h 547"/>
                <a:gd name="T24" fmla="*/ 1 w 787"/>
                <a:gd name="T25" fmla="*/ 1 h 547"/>
                <a:gd name="T26" fmla="*/ 1 w 787"/>
                <a:gd name="T27" fmla="*/ 1 h 547"/>
                <a:gd name="T28" fmla="*/ 1 w 787"/>
                <a:gd name="T29" fmla="*/ 1 h 547"/>
                <a:gd name="T30" fmla="*/ 1 w 787"/>
                <a:gd name="T31" fmla="*/ 1 h 547"/>
                <a:gd name="T32" fmla="*/ 1 w 787"/>
                <a:gd name="T33" fmla="*/ 1 h 547"/>
                <a:gd name="T34" fmla="*/ 1 w 787"/>
                <a:gd name="T35" fmla="*/ 2 h 547"/>
                <a:gd name="T36" fmla="*/ 1 w 787"/>
                <a:gd name="T37" fmla="*/ 3 h 547"/>
                <a:gd name="T38" fmla="*/ 1 w 787"/>
                <a:gd name="T39" fmla="*/ 3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71" name="Object 14"/>
            <p:cNvGraphicFramePr>
              <a:graphicFrameLocks noChangeAspect="1"/>
            </p:cNvGraphicFramePr>
            <p:nvPr/>
          </p:nvGraphicFramePr>
          <p:xfrm>
            <a:off x="715" y="796"/>
            <a:ext cx="1641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Equation" r:id="rId10" imgW="2159000" imgH="203200" progId="Equation.DSMT4">
                    <p:embed/>
                  </p:oleObj>
                </mc:Choice>
                <mc:Fallback>
                  <p:oleObj name="Equation" r:id="rId10" imgW="2159000" imgH="203200" progId="Equation.DSMT4">
                    <p:embed/>
                    <p:pic>
                      <p:nvPicPr>
                        <p:cNvPr id="0" name="Picture 2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" y="796"/>
                          <a:ext cx="1641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1" name="Line 15"/>
            <p:cNvSpPr>
              <a:spLocks noChangeShapeType="1"/>
            </p:cNvSpPr>
            <p:nvPr/>
          </p:nvSpPr>
          <p:spPr bwMode="auto">
            <a:xfrm>
              <a:off x="1018" y="933"/>
              <a:ext cx="110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1267" name="Object 20"/>
          <p:cNvGraphicFramePr>
            <a:graphicFrameLocks noChangeAspect="1"/>
          </p:cNvGraphicFramePr>
          <p:nvPr/>
        </p:nvGraphicFramePr>
        <p:xfrm>
          <a:off x="1558480" y="1486760"/>
          <a:ext cx="5665513" cy="83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12" imgW="2743200" imgH="406400" progId="Equation.DSMT4">
                  <p:embed/>
                </p:oleObj>
              </mc:Choice>
              <mc:Fallback>
                <p:oleObj name="Equation" r:id="rId12" imgW="2743200" imgH="406400" progId="Equation.DSMT4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480" y="1486760"/>
                        <a:ext cx="5665513" cy="83803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54612" y="2922675"/>
            <a:ext cx="3737035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“simply-connected” region means that there are no “holes” in the region. (Any closed path can be shrunk down to zero size.)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9563" y="813707"/>
            <a:ext cx="248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Cauchy’s theorem: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95701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Cauchy’s Theorem</a:t>
            </a:r>
          </a:p>
        </p:txBody>
      </p:sp>
      <p:grpSp>
        <p:nvGrpSpPr>
          <p:cNvPr id="10249" name="Group 25"/>
          <p:cNvGrpSpPr>
            <a:grpSpLocks/>
          </p:cNvGrpSpPr>
          <p:nvPr/>
        </p:nvGrpSpPr>
        <p:grpSpPr bwMode="auto">
          <a:xfrm>
            <a:off x="428625" y="854075"/>
            <a:ext cx="2635250" cy="2325688"/>
            <a:chOff x="270" y="538"/>
            <a:chExt cx="1660" cy="1465"/>
          </a:xfrm>
        </p:grpSpPr>
        <p:sp>
          <p:nvSpPr>
            <p:cNvPr id="10250" name="Rectangle 23" descr="Wide upward diagonal"/>
            <p:cNvSpPr>
              <a:spLocks noChangeArrowheads="1"/>
            </p:cNvSpPr>
            <p:nvPr/>
          </p:nvSpPr>
          <p:spPr bwMode="auto">
            <a:xfrm>
              <a:off x="282" y="780"/>
              <a:ext cx="1632" cy="1092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6"/>
            <p:cNvSpPr>
              <a:spLocks noChangeShapeType="1"/>
            </p:cNvSpPr>
            <p:nvPr/>
          </p:nvSpPr>
          <p:spPr bwMode="auto">
            <a:xfrm flipV="1">
              <a:off x="331" y="1896"/>
              <a:ext cx="1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7"/>
            <p:cNvSpPr>
              <a:spLocks noChangeShapeType="1"/>
            </p:cNvSpPr>
            <p:nvPr/>
          </p:nvSpPr>
          <p:spPr bwMode="auto">
            <a:xfrm flipH="1" flipV="1">
              <a:off x="381" y="725"/>
              <a:ext cx="2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44" name="Object 8"/>
            <p:cNvGraphicFramePr>
              <a:graphicFrameLocks noChangeAspect="1"/>
            </p:cNvGraphicFramePr>
            <p:nvPr/>
          </p:nvGraphicFramePr>
          <p:xfrm>
            <a:off x="1498" y="1910"/>
            <a:ext cx="86" cy="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3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8" y="1910"/>
                          <a:ext cx="86" cy="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5" name="Object 9"/>
            <p:cNvGraphicFramePr>
              <a:graphicFrameLocks noChangeAspect="1"/>
            </p:cNvGraphicFramePr>
            <p:nvPr/>
          </p:nvGraphicFramePr>
          <p:xfrm>
            <a:off x="270" y="671"/>
            <a:ext cx="94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3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" y="671"/>
                          <a:ext cx="94" cy="1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3" name="Freeform 18"/>
            <p:cNvSpPr>
              <a:spLocks/>
            </p:cNvSpPr>
            <p:nvPr/>
          </p:nvSpPr>
          <p:spPr bwMode="auto">
            <a:xfrm>
              <a:off x="392" y="831"/>
              <a:ext cx="1316" cy="981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46" name="Object 11"/>
            <p:cNvGraphicFramePr>
              <a:graphicFrameLocks noChangeAspect="1"/>
            </p:cNvGraphicFramePr>
            <p:nvPr/>
          </p:nvGraphicFramePr>
          <p:xfrm>
            <a:off x="988" y="1133"/>
            <a:ext cx="146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3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" y="1133"/>
                          <a:ext cx="146" cy="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4" name="Freeform 12"/>
            <p:cNvSpPr>
              <a:spLocks/>
            </p:cNvSpPr>
            <p:nvPr/>
          </p:nvSpPr>
          <p:spPr bwMode="auto">
            <a:xfrm>
              <a:off x="1189" y="1173"/>
              <a:ext cx="45" cy="48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7"/>
            <p:cNvSpPr>
              <a:spLocks/>
            </p:cNvSpPr>
            <p:nvPr/>
          </p:nvSpPr>
          <p:spPr bwMode="auto">
            <a:xfrm>
              <a:off x="702" y="1098"/>
              <a:ext cx="569" cy="396"/>
            </a:xfrm>
            <a:custGeom>
              <a:avLst/>
              <a:gdLst>
                <a:gd name="T0" fmla="*/ 1 w 787"/>
                <a:gd name="T1" fmla="*/ 3 h 547"/>
                <a:gd name="T2" fmla="*/ 1 w 787"/>
                <a:gd name="T3" fmla="*/ 3 h 547"/>
                <a:gd name="T4" fmla="*/ 2 w 787"/>
                <a:gd name="T5" fmla="*/ 3 h 547"/>
                <a:gd name="T6" fmla="*/ 3 w 787"/>
                <a:gd name="T7" fmla="*/ 3 h 547"/>
                <a:gd name="T8" fmla="*/ 3 w 787"/>
                <a:gd name="T9" fmla="*/ 4 h 547"/>
                <a:gd name="T10" fmla="*/ 4 w 787"/>
                <a:gd name="T11" fmla="*/ 4 h 547"/>
                <a:gd name="T12" fmla="*/ 4 w 787"/>
                <a:gd name="T13" fmla="*/ 3 h 547"/>
                <a:gd name="T14" fmla="*/ 5 w 787"/>
                <a:gd name="T15" fmla="*/ 2 h 547"/>
                <a:gd name="T16" fmla="*/ 5 w 787"/>
                <a:gd name="T17" fmla="*/ 1 h 547"/>
                <a:gd name="T18" fmla="*/ 4 w 787"/>
                <a:gd name="T19" fmla="*/ 1 h 547"/>
                <a:gd name="T20" fmla="*/ 4 w 787"/>
                <a:gd name="T21" fmla="*/ 1 h 547"/>
                <a:gd name="T22" fmla="*/ 3 w 787"/>
                <a:gd name="T23" fmla="*/ 1 h 547"/>
                <a:gd name="T24" fmla="*/ 1 w 787"/>
                <a:gd name="T25" fmla="*/ 1 h 547"/>
                <a:gd name="T26" fmla="*/ 1 w 787"/>
                <a:gd name="T27" fmla="*/ 1 h 547"/>
                <a:gd name="T28" fmla="*/ 1 w 787"/>
                <a:gd name="T29" fmla="*/ 1 h 547"/>
                <a:gd name="T30" fmla="*/ 1 w 787"/>
                <a:gd name="T31" fmla="*/ 1 h 547"/>
                <a:gd name="T32" fmla="*/ 1 w 787"/>
                <a:gd name="T33" fmla="*/ 1 h 547"/>
                <a:gd name="T34" fmla="*/ 1 w 787"/>
                <a:gd name="T35" fmla="*/ 2 h 547"/>
                <a:gd name="T36" fmla="*/ 1 w 787"/>
                <a:gd name="T37" fmla="*/ 3 h 547"/>
                <a:gd name="T38" fmla="*/ 1 w 787"/>
                <a:gd name="T39" fmla="*/ 3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47" name="Object 19"/>
            <p:cNvGraphicFramePr>
              <a:graphicFrameLocks noChangeAspect="1"/>
            </p:cNvGraphicFramePr>
            <p:nvPr/>
          </p:nvGraphicFramePr>
          <p:xfrm>
            <a:off x="360" y="538"/>
            <a:ext cx="1570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5" name="Equation" r:id="rId10" imgW="2590800" imgH="241300" progId="Equation.DSMT4">
                    <p:embed/>
                  </p:oleObj>
                </mc:Choice>
                <mc:Fallback>
                  <p:oleObj name="Equation" r:id="rId10" imgW="2590800" imgH="241300" progId="Equation.DSMT4">
                    <p:embed/>
                    <p:pic>
                      <p:nvPicPr>
                        <p:cNvPr id="0" name="Picture 3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" y="538"/>
                          <a:ext cx="1570" cy="1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>
              <a:off x="856" y="687"/>
              <a:ext cx="110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459617" y="1344386"/>
          <a:ext cx="54070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2" imgW="3771900" imgH="889000" progId="Equation.DSMT4">
                  <p:embed/>
                </p:oleObj>
              </mc:Choice>
              <mc:Fallback>
                <p:oleObj name="Equation" r:id="rId12" imgW="3771900" imgH="889000" progId="Equation.DSMT4">
                  <p:embed/>
                  <p:pic>
                    <p:nvPicPr>
                      <p:cNvPr id="0" name="Picture 3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617" y="1344386"/>
                        <a:ext cx="5407025" cy="1270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2"/>
          <p:cNvGraphicFramePr>
            <a:graphicFrameLocks noChangeAspect="1"/>
          </p:cNvGraphicFramePr>
          <p:nvPr/>
        </p:nvGraphicFramePr>
        <p:xfrm>
          <a:off x="114300" y="3233738"/>
          <a:ext cx="8812213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4" imgW="6261100" imgH="2527300" progId="Equation.DSMT4">
                  <p:embed/>
                </p:oleObj>
              </mc:Choice>
              <mc:Fallback>
                <p:oleObj name="Equation" r:id="rId14" imgW="6261100" imgH="2527300" progId="Equation.DSMT4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3233738"/>
                        <a:ext cx="8812213" cy="355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6803" y="0"/>
            <a:ext cx="77724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Cauchy’s Theorem (cont.)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844066" y="2526866"/>
          <a:ext cx="7138987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4" imgW="4711700" imgH="1155700" progId="Equation.DSMT4">
                  <p:embed/>
                </p:oleObj>
              </mc:Choice>
              <mc:Fallback>
                <p:oleObj name="Equation" r:id="rId4" imgW="4711700" imgH="11557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066" y="2526866"/>
                        <a:ext cx="7138987" cy="174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04775" y="1453415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Some comments: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48625" y="0"/>
            <a:ext cx="847616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Cauchy’s Theorem and Path Independence</a:t>
            </a:r>
          </a:p>
        </p:txBody>
      </p:sp>
      <p:sp>
        <p:nvSpPr>
          <p:cNvPr id="12304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2303463" y="785813"/>
          <a:ext cx="421481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4" imgW="2183452" imgH="406224" progId="Equation.DSMT4">
                  <p:embed/>
                </p:oleObj>
              </mc:Choice>
              <mc:Fallback>
                <p:oleObj name="Equation" r:id="rId4" imgW="2183452" imgH="406224" progId="Equation.DSMT4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785813"/>
                        <a:ext cx="4214812" cy="773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306388" y="1839913"/>
          <a:ext cx="862171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6" imgW="5689600" imgH="431800" progId="Equation.DSMT4">
                  <p:embed/>
                </p:oleObj>
              </mc:Choice>
              <mc:Fallback>
                <p:oleObj name="Equation" r:id="rId6" imgW="5689600" imgH="431800" progId="Equation.DSMT4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839913"/>
                        <a:ext cx="862171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05" name="Group 57"/>
          <p:cNvGrpSpPr>
            <a:grpSpLocks/>
          </p:cNvGrpSpPr>
          <p:nvPr/>
        </p:nvGrpSpPr>
        <p:grpSpPr bwMode="auto">
          <a:xfrm>
            <a:off x="1184275" y="2863650"/>
            <a:ext cx="2987675" cy="2297113"/>
            <a:chOff x="4878161" y="3255737"/>
            <a:chExt cx="2987676" cy="2297113"/>
          </a:xfrm>
        </p:grpSpPr>
        <p:sp>
          <p:nvSpPr>
            <p:cNvPr id="12318" name="Rectangle 18" descr="Wide upward diagonal"/>
            <p:cNvSpPr>
              <a:spLocks noChangeArrowheads="1"/>
            </p:cNvSpPr>
            <p:nvPr/>
          </p:nvSpPr>
          <p:spPr bwMode="auto">
            <a:xfrm>
              <a:off x="4878161" y="3658962"/>
              <a:ext cx="2590800" cy="1676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6"/>
            <p:cNvSpPr>
              <a:spLocks noChangeShapeType="1"/>
            </p:cNvSpPr>
            <p:nvPr/>
          </p:nvSpPr>
          <p:spPr bwMode="auto">
            <a:xfrm flipV="1">
              <a:off x="4908324" y="5392512"/>
              <a:ext cx="212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7"/>
            <p:cNvSpPr>
              <a:spLocks noChangeShapeType="1"/>
            </p:cNvSpPr>
            <p:nvPr/>
          </p:nvSpPr>
          <p:spPr bwMode="auto">
            <a:xfrm flipH="1" flipV="1">
              <a:off x="4987699" y="3533550"/>
              <a:ext cx="3175" cy="194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298" name="Object 10"/>
            <p:cNvGraphicFramePr>
              <a:graphicFrameLocks noChangeAspect="1"/>
            </p:cNvGraphicFramePr>
            <p:nvPr/>
          </p:nvGraphicFramePr>
          <p:xfrm>
            <a:off x="6789511" y="5405212"/>
            <a:ext cx="136525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7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9511" y="5405212"/>
                          <a:ext cx="136525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9" name="Object 11"/>
            <p:cNvGraphicFramePr>
              <a:graphicFrameLocks noChangeAspect="1"/>
            </p:cNvGraphicFramePr>
            <p:nvPr/>
          </p:nvGraphicFramePr>
          <p:xfrm>
            <a:off x="5068661" y="3457350"/>
            <a:ext cx="149225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7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7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661" y="3457350"/>
                          <a:ext cx="149225" cy="174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1" name="Freeform 13"/>
            <p:cNvSpPr>
              <a:spLocks/>
            </p:cNvSpPr>
            <p:nvPr/>
          </p:nvSpPr>
          <p:spPr bwMode="auto">
            <a:xfrm>
              <a:off x="5005161" y="3701825"/>
              <a:ext cx="2089150" cy="1557338"/>
            </a:xfrm>
            <a:custGeom>
              <a:avLst/>
              <a:gdLst>
                <a:gd name="T0" fmla="*/ 2147483647 w 1819"/>
                <a:gd name="T1" fmla="*/ 2147483647 h 1356"/>
                <a:gd name="T2" fmla="*/ 2147483647 w 1819"/>
                <a:gd name="T3" fmla="*/ 2147483647 h 1356"/>
                <a:gd name="T4" fmla="*/ 2147483647 w 1819"/>
                <a:gd name="T5" fmla="*/ 2147483647 h 1356"/>
                <a:gd name="T6" fmla="*/ 2147483647 w 1819"/>
                <a:gd name="T7" fmla="*/ 2147483647 h 1356"/>
                <a:gd name="T8" fmla="*/ 2147483647 w 1819"/>
                <a:gd name="T9" fmla="*/ 2147483647 h 1356"/>
                <a:gd name="T10" fmla="*/ 2147483647 w 1819"/>
                <a:gd name="T11" fmla="*/ 2147483647 h 1356"/>
                <a:gd name="T12" fmla="*/ 2147483647 w 1819"/>
                <a:gd name="T13" fmla="*/ 2147483647 h 1356"/>
                <a:gd name="T14" fmla="*/ 2147483647 w 1819"/>
                <a:gd name="T15" fmla="*/ 2147483647 h 1356"/>
                <a:gd name="T16" fmla="*/ 2147483647 w 1819"/>
                <a:gd name="T17" fmla="*/ 2147483647 h 1356"/>
                <a:gd name="T18" fmla="*/ 2147483647 w 1819"/>
                <a:gd name="T19" fmla="*/ 2147483647 h 1356"/>
                <a:gd name="T20" fmla="*/ 2147483647 w 1819"/>
                <a:gd name="T21" fmla="*/ 2147483647 h 1356"/>
                <a:gd name="T22" fmla="*/ 2147483647 w 1819"/>
                <a:gd name="T23" fmla="*/ 2147483647 h 1356"/>
                <a:gd name="T24" fmla="*/ 2147483647 w 1819"/>
                <a:gd name="T25" fmla="*/ 2147483647 h 1356"/>
                <a:gd name="T26" fmla="*/ 2147483647 w 1819"/>
                <a:gd name="T27" fmla="*/ 2147483647 h 1356"/>
                <a:gd name="T28" fmla="*/ 2147483647 w 1819"/>
                <a:gd name="T29" fmla="*/ 2147483647 h 1356"/>
                <a:gd name="T30" fmla="*/ 2147483647 w 1819"/>
                <a:gd name="T31" fmla="*/ 2147483647 h 1356"/>
                <a:gd name="T32" fmla="*/ 2147483647 w 1819"/>
                <a:gd name="T33" fmla="*/ 2147483647 h 1356"/>
                <a:gd name="T34" fmla="*/ 2147483647 w 1819"/>
                <a:gd name="T35" fmla="*/ 2147483647 h 1356"/>
                <a:gd name="T36" fmla="*/ 2147483647 w 1819"/>
                <a:gd name="T37" fmla="*/ 2147483647 h 1356"/>
                <a:gd name="T38" fmla="*/ 2147483647 w 1819"/>
                <a:gd name="T39" fmla="*/ 214748364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300" name="Object 12"/>
            <p:cNvGraphicFramePr>
              <a:graphicFrameLocks noChangeAspect="1"/>
            </p:cNvGraphicFramePr>
            <p:nvPr/>
          </p:nvGraphicFramePr>
          <p:xfrm>
            <a:off x="6527120" y="4669744"/>
            <a:ext cx="2587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name="Equation" r:id="rId12" imgW="241300" imgH="228600" progId="Equation.DSMT4">
                    <p:embed/>
                  </p:oleObj>
                </mc:Choice>
                <mc:Fallback>
                  <p:oleObj name="Equation" r:id="rId12" imgW="241300" imgH="228600" progId="Equation.DSMT4">
                    <p:embed/>
                    <p:pic>
                      <p:nvPicPr>
                        <p:cNvPr id="0" name="Picture 7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7120" y="4669744"/>
                          <a:ext cx="258762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13"/>
            <p:cNvGraphicFramePr>
              <a:graphicFrameLocks noChangeAspect="1"/>
            </p:cNvGraphicFramePr>
            <p:nvPr/>
          </p:nvGraphicFramePr>
          <p:xfrm>
            <a:off x="5260749" y="3255737"/>
            <a:ext cx="2605088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9" name="Equation" r:id="rId14" imgW="2159000" imgH="203200" progId="Equation.DSMT4">
                    <p:embed/>
                  </p:oleObj>
                </mc:Choice>
                <mc:Fallback>
                  <p:oleObj name="Equation" r:id="rId14" imgW="2159000" imgH="203200" progId="Equation.DSMT4">
                    <p:embed/>
                    <p:pic>
                      <p:nvPicPr>
                        <p:cNvPr id="0" name="Picture 7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0749" y="3255737"/>
                          <a:ext cx="2605088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22" name="Line 15"/>
            <p:cNvSpPr>
              <a:spLocks noChangeShapeType="1"/>
            </p:cNvSpPr>
            <p:nvPr/>
          </p:nvSpPr>
          <p:spPr bwMode="auto">
            <a:xfrm>
              <a:off x="5741761" y="3473225"/>
              <a:ext cx="174625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Freeform 29"/>
            <p:cNvSpPr>
              <a:spLocks/>
            </p:cNvSpPr>
            <p:nvPr/>
          </p:nvSpPr>
          <p:spPr bwMode="auto">
            <a:xfrm>
              <a:off x="5519057" y="4223657"/>
              <a:ext cx="1012372" cy="381000"/>
            </a:xfrm>
            <a:custGeom>
              <a:avLst/>
              <a:gdLst>
                <a:gd name="T0" fmla="*/ 0 w 1012372"/>
                <a:gd name="T1" fmla="*/ 381000 h 381000"/>
                <a:gd name="T2" fmla="*/ 54429 w 1012372"/>
                <a:gd name="T3" fmla="*/ 239486 h 381000"/>
                <a:gd name="T4" fmla="*/ 239486 w 1012372"/>
                <a:gd name="T5" fmla="*/ 152400 h 381000"/>
                <a:gd name="T6" fmla="*/ 500743 w 1012372"/>
                <a:gd name="T7" fmla="*/ 163286 h 381000"/>
                <a:gd name="T8" fmla="*/ 816429 w 1012372"/>
                <a:gd name="T9" fmla="*/ 174172 h 381000"/>
                <a:gd name="T10" fmla="*/ 936172 w 1012372"/>
                <a:gd name="T11" fmla="*/ 108857 h 381000"/>
                <a:gd name="T12" fmla="*/ 1012372 w 1012372"/>
                <a:gd name="T13" fmla="*/ 0 h 38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372"/>
                <a:gd name="T22" fmla="*/ 0 h 381000"/>
                <a:gd name="T23" fmla="*/ 1012372 w 1012372"/>
                <a:gd name="T24" fmla="*/ 381000 h 38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372" h="381000">
                  <a:moveTo>
                    <a:pt x="0" y="381000"/>
                  </a:moveTo>
                  <a:cubicBezTo>
                    <a:pt x="7257" y="329293"/>
                    <a:pt x="14515" y="277586"/>
                    <a:pt x="54429" y="239486"/>
                  </a:cubicBezTo>
                  <a:cubicBezTo>
                    <a:pt x="94343" y="201386"/>
                    <a:pt x="165100" y="165100"/>
                    <a:pt x="239486" y="152400"/>
                  </a:cubicBezTo>
                  <a:cubicBezTo>
                    <a:pt x="313872" y="139700"/>
                    <a:pt x="500743" y="163286"/>
                    <a:pt x="500743" y="163286"/>
                  </a:cubicBezTo>
                  <a:cubicBezTo>
                    <a:pt x="596900" y="166915"/>
                    <a:pt x="743858" y="183243"/>
                    <a:pt x="816429" y="174172"/>
                  </a:cubicBezTo>
                  <a:cubicBezTo>
                    <a:pt x="889000" y="165101"/>
                    <a:pt x="903515" y="137886"/>
                    <a:pt x="936172" y="108857"/>
                  </a:cubicBezTo>
                  <a:cubicBezTo>
                    <a:pt x="968829" y="79828"/>
                    <a:pt x="990600" y="39914"/>
                    <a:pt x="1012372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Freeform 30"/>
            <p:cNvSpPr>
              <a:spLocks/>
            </p:cNvSpPr>
            <p:nvPr/>
          </p:nvSpPr>
          <p:spPr bwMode="auto">
            <a:xfrm>
              <a:off x="5529943" y="4212773"/>
              <a:ext cx="1006929" cy="598714"/>
            </a:xfrm>
            <a:custGeom>
              <a:avLst/>
              <a:gdLst>
                <a:gd name="T0" fmla="*/ 0 w 985157"/>
                <a:gd name="T1" fmla="*/ 325277 h 612683"/>
                <a:gd name="T2" fmla="*/ 139541 w 985157"/>
                <a:gd name="T3" fmla="*/ 390117 h 612683"/>
                <a:gd name="T4" fmla="*/ 469367 w 985157"/>
                <a:gd name="T5" fmla="*/ 445694 h 612683"/>
                <a:gd name="T6" fmla="*/ 735764 w 985157"/>
                <a:gd name="T7" fmla="*/ 519795 h 612683"/>
                <a:gd name="T8" fmla="*/ 1052904 w 985157"/>
                <a:gd name="T9" fmla="*/ 454957 h 612683"/>
                <a:gd name="T10" fmla="*/ 1103647 w 985157"/>
                <a:gd name="T11" fmla="*/ 297489 h 612683"/>
                <a:gd name="T12" fmla="*/ 1141703 w 985157"/>
                <a:gd name="T13" fmla="*/ 102970 h 612683"/>
                <a:gd name="T14" fmla="*/ 1141703 w 985157"/>
                <a:gd name="T15" fmla="*/ 0 h 6126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5157"/>
                <a:gd name="T25" fmla="*/ 0 h 612683"/>
                <a:gd name="T26" fmla="*/ 985157 w 985157"/>
                <a:gd name="T27" fmla="*/ 612683 h 6126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5157" h="612683">
                  <a:moveTo>
                    <a:pt x="0" y="382269"/>
                  </a:moveTo>
                  <a:cubicBezTo>
                    <a:pt x="26307" y="408576"/>
                    <a:pt x="52614" y="434883"/>
                    <a:pt x="119742" y="458469"/>
                  </a:cubicBezTo>
                  <a:cubicBezTo>
                    <a:pt x="186870" y="482055"/>
                    <a:pt x="317500" y="498384"/>
                    <a:pt x="402771" y="523784"/>
                  </a:cubicBezTo>
                  <a:cubicBezTo>
                    <a:pt x="488043" y="549184"/>
                    <a:pt x="547914" y="609055"/>
                    <a:pt x="631371" y="610869"/>
                  </a:cubicBezTo>
                  <a:cubicBezTo>
                    <a:pt x="714828" y="612683"/>
                    <a:pt x="850900" y="578212"/>
                    <a:pt x="903514" y="534669"/>
                  </a:cubicBezTo>
                  <a:cubicBezTo>
                    <a:pt x="956128" y="491126"/>
                    <a:pt x="934357" y="418555"/>
                    <a:pt x="947057" y="349612"/>
                  </a:cubicBezTo>
                  <a:cubicBezTo>
                    <a:pt x="959757" y="280669"/>
                    <a:pt x="974271" y="179281"/>
                    <a:pt x="979714" y="121012"/>
                  </a:cubicBezTo>
                  <a:cubicBezTo>
                    <a:pt x="985157" y="62743"/>
                    <a:pt x="982435" y="8164"/>
                    <a:pt x="979714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31"/>
            <p:cNvSpPr>
              <a:spLocks noChangeArrowheads="1"/>
            </p:cNvSpPr>
            <p:nvPr/>
          </p:nvSpPr>
          <p:spPr bwMode="auto">
            <a:xfrm>
              <a:off x="5453744" y="4539342"/>
              <a:ext cx="108857" cy="10885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Oval 32"/>
            <p:cNvSpPr>
              <a:spLocks noChangeArrowheads="1"/>
            </p:cNvSpPr>
            <p:nvPr/>
          </p:nvSpPr>
          <p:spPr bwMode="auto">
            <a:xfrm>
              <a:off x="6477002" y="4169228"/>
              <a:ext cx="108857" cy="10885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302" name="Object 14"/>
            <p:cNvGraphicFramePr>
              <a:graphicFrameLocks noChangeAspect="1"/>
            </p:cNvGraphicFramePr>
            <p:nvPr/>
          </p:nvGraphicFramePr>
          <p:xfrm>
            <a:off x="5977164" y="4071257"/>
            <a:ext cx="2730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0" name="Equation" r:id="rId16" imgW="253890" imgH="228501" progId="Equation.DSMT4">
                    <p:embed/>
                  </p:oleObj>
                </mc:Choice>
                <mc:Fallback>
                  <p:oleObj name="Equation" r:id="rId16" imgW="253890" imgH="228501" progId="Equation.DSMT4">
                    <p:embed/>
                    <p:pic>
                      <p:nvPicPr>
                        <p:cNvPr id="0" name="Picture 7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164" y="4071257"/>
                          <a:ext cx="273050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327" name="Straight Arrow Connector 35"/>
            <p:cNvCxnSpPr>
              <a:cxnSpLocks noChangeShapeType="1"/>
              <a:stCxn id="12323" idx="3"/>
              <a:endCxn id="12323" idx="4"/>
            </p:cNvCxnSpPr>
            <p:nvPr/>
          </p:nvCxnSpPr>
          <p:spPr bwMode="auto">
            <a:xfrm>
              <a:off x="6019800" y="4386943"/>
              <a:ext cx="315686" cy="10886"/>
            </a:xfrm>
            <a:prstGeom prst="straightConnector1">
              <a:avLst/>
            </a:prstGeom>
            <a:noFill/>
            <a:ln w="12700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  <p:cxnSp>
          <p:nvCxnSpPr>
            <p:cNvPr id="12328" name="Straight Arrow Connector 37"/>
            <p:cNvCxnSpPr>
              <a:cxnSpLocks noChangeShapeType="1"/>
              <a:endCxn id="12324" idx="4"/>
            </p:cNvCxnSpPr>
            <p:nvPr/>
          </p:nvCxnSpPr>
          <p:spPr bwMode="auto">
            <a:xfrm flipV="1">
              <a:off x="6291943" y="4735252"/>
              <a:ext cx="161482" cy="65348"/>
            </a:xfrm>
            <a:prstGeom prst="straightConnector1">
              <a:avLst/>
            </a:prstGeom>
            <a:noFill/>
            <a:ln w="9525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306" name="Group 58"/>
          <p:cNvGrpSpPr>
            <a:grpSpLocks/>
          </p:cNvGrpSpPr>
          <p:nvPr/>
        </p:nvGrpSpPr>
        <p:grpSpPr bwMode="auto">
          <a:xfrm>
            <a:off x="5192713" y="2814438"/>
            <a:ext cx="2987675" cy="2297112"/>
            <a:chOff x="991961" y="3277507"/>
            <a:chExt cx="2987675" cy="2297113"/>
          </a:xfrm>
        </p:grpSpPr>
        <p:grpSp>
          <p:nvGrpSpPr>
            <p:cNvPr id="12308" name="Group 19"/>
            <p:cNvGrpSpPr>
              <a:grpSpLocks/>
            </p:cNvGrpSpPr>
            <p:nvPr/>
          </p:nvGrpSpPr>
          <p:grpSpPr bwMode="auto">
            <a:xfrm>
              <a:off x="991961" y="3277507"/>
              <a:ext cx="2987675" cy="2297113"/>
              <a:chOff x="474" y="796"/>
              <a:chExt cx="1882" cy="1447"/>
            </a:xfrm>
          </p:grpSpPr>
          <p:sp>
            <p:nvSpPr>
              <p:cNvPr id="12313" name="Rectangle 18" descr="Wide upward diagonal"/>
              <p:cNvSpPr>
                <a:spLocks noChangeArrowheads="1"/>
              </p:cNvSpPr>
              <p:nvPr/>
            </p:nvSpPr>
            <p:spPr bwMode="auto">
              <a:xfrm>
                <a:off x="474" y="1050"/>
                <a:ext cx="1632" cy="1056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4" name="Line 6"/>
              <p:cNvSpPr>
                <a:spLocks noChangeShapeType="1"/>
              </p:cNvSpPr>
              <p:nvPr/>
            </p:nvSpPr>
            <p:spPr bwMode="auto">
              <a:xfrm flipV="1">
                <a:off x="493" y="2142"/>
                <a:ext cx="1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Line 7"/>
              <p:cNvSpPr>
                <a:spLocks noChangeShapeType="1"/>
              </p:cNvSpPr>
              <p:nvPr/>
            </p:nvSpPr>
            <p:spPr bwMode="auto">
              <a:xfrm flipH="1" flipV="1">
                <a:off x="543" y="971"/>
                <a:ext cx="2" cy="1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294" name="Object 8"/>
              <p:cNvGraphicFramePr>
                <a:graphicFrameLocks noChangeAspect="1"/>
              </p:cNvGraphicFramePr>
              <p:nvPr/>
            </p:nvGraphicFramePr>
            <p:xfrm>
              <a:off x="1678" y="2150"/>
              <a:ext cx="86" cy="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1" name="Equation" r:id="rId18" imgW="126835" imgH="139518" progId="Equation.DSMT4">
                      <p:embed/>
                    </p:oleObj>
                  </mc:Choice>
                  <mc:Fallback>
                    <p:oleObj name="Equation" r:id="rId18" imgW="126835" imgH="139518" progId="Equation.DSMT4">
                      <p:embed/>
                      <p:pic>
                        <p:nvPicPr>
                          <p:cNvPr id="0" name="Picture 7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78" y="2150"/>
                            <a:ext cx="86" cy="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5" name="Object 9"/>
              <p:cNvGraphicFramePr>
                <a:graphicFrameLocks noChangeAspect="1"/>
              </p:cNvGraphicFramePr>
              <p:nvPr/>
            </p:nvGraphicFramePr>
            <p:xfrm>
              <a:off x="594" y="923"/>
              <a:ext cx="94" cy="1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2" name="Equation" r:id="rId19" imgW="139579" imgH="164957" progId="Equation.DSMT4">
                      <p:embed/>
                    </p:oleObj>
                  </mc:Choice>
                  <mc:Fallback>
                    <p:oleObj name="Equation" r:id="rId19" imgW="139579" imgH="164957" progId="Equation.DSMT4">
                      <p:embed/>
                      <p:pic>
                        <p:nvPicPr>
                          <p:cNvPr id="0" name="Picture 7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923"/>
                            <a:ext cx="94" cy="1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6" name="Freeform 13"/>
              <p:cNvSpPr>
                <a:spLocks/>
              </p:cNvSpPr>
              <p:nvPr/>
            </p:nvSpPr>
            <p:spPr bwMode="auto">
              <a:xfrm>
                <a:off x="554" y="1077"/>
                <a:ext cx="1316" cy="981"/>
              </a:xfrm>
              <a:custGeom>
                <a:avLst/>
                <a:gdLst>
                  <a:gd name="T0" fmla="*/ 3 w 1819"/>
                  <a:gd name="T1" fmla="*/ 7 h 1356"/>
                  <a:gd name="T2" fmla="*/ 4 w 1819"/>
                  <a:gd name="T3" fmla="*/ 7 h 1356"/>
                  <a:gd name="T4" fmla="*/ 5 w 1819"/>
                  <a:gd name="T5" fmla="*/ 7 h 1356"/>
                  <a:gd name="T6" fmla="*/ 7 w 1819"/>
                  <a:gd name="T7" fmla="*/ 7 h 1356"/>
                  <a:gd name="T8" fmla="*/ 7 w 1819"/>
                  <a:gd name="T9" fmla="*/ 7 h 1356"/>
                  <a:gd name="T10" fmla="*/ 9 w 1819"/>
                  <a:gd name="T11" fmla="*/ 7 h 1356"/>
                  <a:gd name="T12" fmla="*/ 9 w 1819"/>
                  <a:gd name="T13" fmla="*/ 7 h 1356"/>
                  <a:gd name="T14" fmla="*/ 10 w 1819"/>
                  <a:gd name="T15" fmla="*/ 5 h 1356"/>
                  <a:gd name="T16" fmla="*/ 10 w 1819"/>
                  <a:gd name="T17" fmla="*/ 4 h 1356"/>
                  <a:gd name="T18" fmla="*/ 9 w 1819"/>
                  <a:gd name="T19" fmla="*/ 3 h 1356"/>
                  <a:gd name="T20" fmla="*/ 7 w 1819"/>
                  <a:gd name="T21" fmla="*/ 1 h 1356"/>
                  <a:gd name="T22" fmla="*/ 7 w 1819"/>
                  <a:gd name="T23" fmla="*/ 1 h 1356"/>
                  <a:gd name="T24" fmla="*/ 4 w 1819"/>
                  <a:gd name="T25" fmla="*/ 1 h 1356"/>
                  <a:gd name="T26" fmla="*/ 1 w 1819"/>
                  <a:gd name="T27" fmla="*/ 1 h 1356"/>
                  <a:gd name="T28" fmla="*/ 1 w 1819"/>
                  <a:gd name="T29" fmla="*/ 3 h 1356"/>
                  <a:gd name="T30" fmla="*/ 1 w 1819"/>
                  <a:gd name="T31" fmla="*/ 4 h 1356"/>
                  <a:gd name="T32" fmla="*/ 1 w 1819"/>
                  <a:gd name="T33" fmla="*/ 5 h 1356"/>
                  <a:gd name="T34" fmla="*/ 1 w 1819"/>
                  <a:gd name="T35" fmla="*/ 5 h 1356"/>
                  <a:gd name="T36" fmla="*/ 1 w 1819"/>
                  <a:gd name="T37" fmla="*/ 7 h 1356"/>
                  <a:gd name="T38" fmla="*/ 3 w 1819"/>
                  <a:gd name="T39" fmla="*/ 7 h 13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19"/>
                  <a:gd name="T61" fmla="*/ 0 h 1356"/>
                  <a:gd name="T62" fmla="*/ 1819 w 1819"/>
                  <a:gd name="T63" fmla="*/ 1356 h 13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19" h="1356">
                    <a:moveTo>
                      <a:pt x="404" y="1079"/>
                    </a:moveTo>
                    <a:cubicBezTo>
                      <a:pt x="465" y="1073"/>
                      <a:pt x="554" y="1021"/>
                      <a:pt x="639" y="1019"/>
                    </a:cubicBezTo>
                    <a:cubicBezTo>
                      <a:pt x="724" y="1016"/>
                      <a:pt x="844" y="1029"/>
                      <a:pt x="918" y="1071"/>
                    </a:cubicBezTo>
                    <a:cubicBezTo>
                      <a:pt x="992" y="1112"/>
                      <a:pt x="1027" y="1217"/>
                      <a:pt x="1083" y="1262"/>
                    </a:cubicBezTo>
                    <a:cubicBezTo>
                      <a:pt x="1140" y="1308"/>
                      <a:pt x="1194" y="1330"/>
                      <a:pt x="1257" y="1341"/>
                    </a:cubicBezTo>
                    <a:cubicBezTo>
                      <a:pt x="1321" y="1352"/>
                      <a:pt x="1390" y="1356"/>
                      <a:pt x="1458" y="1332"/>
                    </a:cubicBezTo>
                    <a:cubicBezTo>
                      <a:pt x="1525" y="1308"/>
                      <a:pt x="1606" y="1260"/>
                      <a:pt x="1658" y="1201"/>
                    </a:cubicBezTo>
                    <a:cubicBezTo>
                      <a:pt x="1710" y="1143"/>
                      <a:pt x="1747" y="1066"/>
                      <a:pt x="1771" y="984"/>
                    </a:cubicBezTo>
                    <a:cubicBezTo>
                      <a:pt x="1795" y="901"/>
                      <a:pt x="1819" y="794"/>
                      <a:pt x="1797" y="705"/>
                    </a:cubicBezTo>
                    <a:cubicBezTo>
                      <a:pt x="1775" y="616"/>
                      <a:pt x="1712" y="524"/>
                      <a:pt x="1641" y="452"/>
                    </a:cubicBezTo>
                    <a:cubicBezTo>
                      <a:pt x="1569" y="381"/>
                      <a:pt x="1463" y="334"/>
                      <a:pt x="1371" y="270"/>
                    </a:cubicBezTo>
                    <a:cubicBezTo>
                      <a:pt x="1279" y="206"/>
                      <a:pt x="1223" y="109"/>
                      <a:pt x="1089" y="69"/>
                    </a:cubicBezTo>
                    <a:cubicBezTo>
                      <a:pt x="955" y="29"/>
                      <a:pt x="740" y="0"/>
                      <a:pt x="569" y="29"/>
                    </a:cubicBezTo>
                    <a:cubicBezTo>
                      <a:pt x="398" y="58"/>
                      <a:pt x="122" y="176"/>
                      <a:pt x="61" y="245"/>
                    </a:cubicBezTo>
                    <a:cubicBezTo>
                      <a:pt x="0" y="314"/>
                      <a:pt x="182" y="386"/>
                      <a:pt x="204" y="444"/>
                    </a:cubicBezTo>
                    <a:cubicBezTo>
                      <a:pt x="226" y="502"/>
                      <a:pt x="212" y="541"/>
                      <a:pt x="193" y="593"/>
                    </a:cubicBezTo>
                    <a:cubicBezTo>
                      <a:pt x="174" y="645"/>
                      <a:pt x="105" y="693"/>
                      <a:pt x="89" y="757"/>
                    </a:cubicBezTo>
                    <a:cubicBezTo>
                      <a:pt x="73" y="821"/>
                      <a:pt x="70" y="918"/>
                      <a:pt x="97" y="977"/>
                    </a:cubicBezTo>
                    <a:cubicBezTo>
                      <a:pt x="124" y="1036"/>
                      <a:pt x="202" y="1092"/>
                      <a:pt x="253" y="1109"/>
                    </a:cubicBezTo>
                    <a:cubicBezTo>
                      <a:pt x="304" y="1126"/>
                      <a:pt x="373" y="1085"/>
                      <a:pt x="404" y="1079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296" name="Object 10"/>
              <p:cNvGraphicFramePr>
                <a:graphicFrameLocks noChangeAspect="1"/>
              </p:cNvGraphicFramePr>
              <p:nvPr/>
            </p:nvGraphicFramePr>
            <p:xfrm>
              <a:off x="1184" y="1544"/>
              <a:ext cx="146" cy="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3" name="Equation" r:id="rId20" imgW="215713" imgH="203024" progId="Equation.DSMT4">
                      <p:embed/>
                    </p:oleObj>
                  </mc:Choice>
                  <mc:Fallback>
                    <p:oleObj name="Equation" r:id="rId20" imgW="215713" imgH="203024" progId="Equation.DSMT4">
                      <p:embed/>
                      <p:pic>
                        <p:nvPicPr>
                          <p:cNvPr id="0" name="Picture 7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84" y="1544"/>
                            <a:ext cx="146" cy="1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97" name="Object 9"/>
              <p:cNvGraphicFramePr>
                <a:graphicFrameLocks noChangeAspect="1"/>
              </p:cNvGraphicFramePr>
              <p:nvPr/>
            </p:nvGraphicFramePr>
            <p:xfrm>
              <a:off x="715" y="796"/>
              <a:ext cx="1641" cy="1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4" name="Equation" r:id="rId22" imgW="2159000" imgH="203200" progId="Equation.DSMT4">
                      <p:embed/>
                    </p:oleObj>
                  </mc:Choice>
                  <mc:Fallback>
                    <p:oleObj name="Equation" r:id="rId22" imgW="2159000" imgH="203200" progId="Equation.DSMT4">
                      <p:embed/>
                      <p:pic>
                        <p:nvPicPr>
                          <p:cNvPr id="0" name="Picture 7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5" y="796"/>
                            <a:ext cx="1641" cy="15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7" name="Line 15"/>
              <p:cNvSpPr>
                <a:spLocks noChangeShapeType="1"/>
              </p:cNvSpPr>
              <p:nvPr/>
            </p:nvSpPr>
            <p:spPr bwMode="auto">
              <a:xfrm>
                <a:off x="1018" y="933"/>
                <a:ext cx="110" cy="2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9" name="Freeform 50"/>
            <p:cNvSpPr>
              <a:spLocks/>
            </p:cNvSpPr>
            <p:nvPr/>
          </p:nvSpPr>
          <p:spPr bwMode="auto">
            <a:xfrm>
              <a:off x="1589314" y="4201885"/>
              <a:ext cx="1012372" cy="381000"/>
            </a:xfrm>
            <a:custGeom>
              <a:avLst/>
              <a:gdLst>
                <a:gd name="T0" fmla="*/ 0 w 1012372"/>
                <a:gd name="T1" fmla="*/ 381000 h 381000"/>
                <a:gd name="T2" fmla="*/ 54429 w 1012372"/>
                <a:gd name="T3" fmla="*/ 239486 h 381000"/>
                <a:gd name="T4" fmla="*/ 239486 w 1012372"/>
                <a:gd name="T5" fmla="*/ 152400 h 381000"/>
                <a:gd name="T6" fmla="*/ 500743 w 1012372"/>
                <a:gd name="T7" fmla="*/ 163286 h 381000"/>
                <a:gd name="T8" fmla="*/ 816429 w 1012372"/>
                <a:gd name="T9" fmla="*/ 174172 h 381000"/>
                <a:gd name="T10" fmla="*/ 936172 w 1012372"/>
                <a:gd name="T11" fmla="*/ 108857 h 381000"/>
                <a:gd name="T12" fmla="*/ 1012372 w 1012372"/>
                <a:gd name="T13" fmla="*/ 0 h 38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372"/>
                <a:gd name="T22" fmla="*/ 0 h 381000"/>
                <a:gd name="T23" fmla="*/ 1012372 w 1012372"/>
                <a:gd name="T24" fmla="*/ 381000 h 381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372" h="381000">
                  <a:moveTo>
                    <a:pt x="0" y="381000"/>
                  </a:moveTo>
                  <a:cubicBezTo>
                    <a:pt x="7257" y="329293"/>
                    <a:pt x="14515" y="277586"/>
                    <a:pt x="54429" y="239486"/>
                  </a:cubicBezTo>
                  <a:cubicBezTo>
                    <a:pt x="94343" y="201386"/>
                    <a:pt x="165100" y="165100"/>
                    <a:pt x="239486" y="152400"/>
                  </a:cubicBezTo>
                  <a:cubicBezTo>
                    <a:pt x="313872" y="139700"/>
                    <a:pt x="500743" y="163286"/>
                    <a:pt x="500743" y="163286"/>
                  </a:cubicBezTo>
                  <a:cubicBezTo>
                    <a:pt x="596900" y="166915"/>
                    <a:pt x="743858" y="183243"/>
                    <a:pt x="816429" y="174172"/>
                  </a:cubicBezTo>
                  <a:cubicBezTo>
                    <a:pt x="889000" y="165101"/>
                    <a:pt x="903515" y="137886"/>
                    <a:pt x="936172" y="108857"/>
                  </a:cubicBezTo>
                  <a:cubicBezTo>
                    <a:pt x="968829" y="79828"/>
                    <a:pt x="990600" y="39914"/>
                    <a:pt x="1012372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51"/>
            <p:cNvSpPr>
              <a:spLocks/>
            </p:cNvSpPr>
            <p:nvPr/>
          </p:nvSpPr>
          <p:spPr bwMode="auto">
            <a:xfrm>
              <a:off x="1594262" y="4191001"/>
              <a:ext cx="1012868" cy="598714"/>
            </a:xfrm>
            <a:custGeom>
              <a:avLst/>
              <a:gdLst>
                <a:gd name="T0" fmla="*/ 0 w 990967"/>
                <a:gd name="T1" fmla="*/ 330450 h 612683"/>
                <a:gd name="T2" fmla="*/ 146312 w 990967"/>
                <a:gd name="T3" fmla="*/ 390117 h 612683"/>
                <a:gd name="T4" fmla="*/ 476138 w 990967"/>
                <a:gd name="T5" fmla="*/ 445694 h 612683"/>
                <a:gd name="T6" fmla="*/ 742539 w 990967"/>
                <a:gd name="T7" fmla="*/ 519795 h 612683"/>
                <a:gd name="T8" fmla="*/ 1059680 w 990967"/>
                <a:gd name="T9" fmla="*/ 454957 h 612683"/>
                <a:gd name="T10" fmla="*/ 1110421 w 990967"/>
                <a:gd name="T11" fmla="*/ 297489 h 612683"/>
                <a:gd name="T12" fmla="*/ 1148480 w 990967"/>
                <a:gd name="T13" fmla="*/ 102970 h 612683"/>
                <a:gd name="T14" fmla="*/ 1148480 w 990967"/>
                <a:gd name="T15" fmla="*/ 0 h 6126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0967"/>
                <a:gd name="T25" fmla="*/ 0 h 612683"/>
                <a:gd name="T26" fmla="*/ 990967 w 990967"/>
                <a:gd name="T27" fmla="*/ 612683 h 6126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0967" h="612683">
                  <a:moveTo>
                    <a:pt x="0" y="388347"/>
                  </a:moveTo>
                  <a:cubicBezTo>
                    <a:pt x="26307" y="414654"/>
                    <a:pt x="57455" y="435896"/>
                    <a:pt x="125552" y="458469"/>
                  </a:cubicBezTo>
                  <a:cubicBezTo>
                    <a:pt x="193649" y="481042"/>
                    <a:pt x="323310" y="498384"/>
                    <a:pt x="408581" y="523784"/>
                  </a:cubicBezTo>
                  <a:cubicBezTo>
                    <a:pt x="493853" y="549184"/>
                    <a:pt x="553724" y="609055"/>
                    <a:pt x="637181" y="610869"/>
                  </a:cubicBezTo>
                  <a:cubicBezTo>
                    <a:pt x="720638" y="612683"/>
                    <a:pt x="856710" y="578212"/>
                    <a:pt x="909324" y="534669"/>
                  </a:cubicBezTo>
                  <a:cubicBezTo>
                    <a:pt x="961938" y="491126"/>
                    <a:pt x="940167" y="418555"/>
                    <a:pt x="952867" y="349612"/>
                  </a:cubicBezTo>
                  <a:cubicBezTo>
                    <a:pt x="965567" y="280669"/>
                    <a:pt x="980081" y="179281"/>
                    <a:pt x="985524" y="121012"/>
                  </a:cubicBezTo>
                  <a:cubicBezTo>
                    <a:pt x="990967" y="62743"/>
                    <a:pt x="988245" y="8164"/>
                    <a:pt x="985524" y="0"/>
                  </a:cubicBezTo>
                </a:path>
              </a:pathLst>
            </a:custGeom>
            <a:noFill/>
            <a:ln w="19050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11" name="Straight Arrow Connector 55"/>
            <p:cNvCxnSpPr>
              <a:cxnSpLocks noChangeShapeType="1"/>
            </p:cNvCxnSpPr>
            <p:nvPr/>
          </p:nvCxnSpPr>
          <p:spPr bwMode="auto">
            <a:xfrm flipH="1" flipV="1">
              <a:off x="2090057" y="4365171"/>
              <a:ext cx="315686" cy="10886"/>
            </a:xfrm>
            <a:prstGeom prst="straightConnector1">
              <a:avLst/>
            </a:prstGeom>
            <a:noFill/>
            <a:ln w="12700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  <p:cxnSp>
          <p:nvCxnSpPr>
            <p:cNvPr id="12312" name="Straight Arrow Connector 56"/>
            <p:cNvCxnSpPr>
              <a:cxnSpLocks noChangeShapeType="1"/>
              <a:endCxn id="12310" idx="4"/>
            </p:cNvCxnSpPr>
            <p:nvPr/>
          </p:nvCxnSpPr>
          <p:spPr bwMode="auto">
            <a:xfrm flipV="1">
              <a:off x="2362200" y="4713480"/>
              <a:ext cx="161483" cy="65348"/>
            </a:xfrm>
            <a:prstGeom prst="straightConnector1">
              <a:avLst/>
            </a:prstGeom>
            <a:noFill/>
            <a:ln w="9525" algn="ctr">
              <a:solidFill>
                <a:srgbClr val="0099FF"/>
              </a:solidFill>
              <a:round/>
              <a:headEnd/>
              <a:tailEnd type="triangle" w="med" len="med"/>
            </a:ln>
          </p:spPr>
        </p:cxnSp>
      </p:grpSp>
      <p:sp>
        <p:nvSpPr>
          <p:cNvPr id="12307" name="Left-Right Arrow 59"/>
          <p:cNvSpPr>
            <a:spLocks noChangeArrowheads="1"/>
          </p:cNvSpPr>
          <p:nvPr/>
        </p:nvSpPr>
        <p:spPr bwMode="auto">
          <a:xfrm>
            <a:off x="4203700" y="3847900"/>
            <a:ext cx="630238" cy="282575"/>
          </a:xfrm>
          <a:prstGeom prst="leftRightArrow">
            <a:avLst>
              <a:gd name="adj1" fmla="val 50000"/>
              <a:gd name="adj2" fmla="val 50100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2303" name="Object 13"/>
          <p:cNvGraphicFramePr>
            <a:graphicFrameLocks noChangeAspect="1"/>
          </p:cNvGraphicFramePr>
          <p:nvPr/>
        </p:nvGraphicFramePr>
        <p:xfrm>
          <a:off x="931528" y="5613365"/>
          <a:ext cx="3436104" cy="64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23" imgW="2311400" imgH="431800" progId="Equation.DSMT4">
                  <p:embed/>
                </p:oleObj>
              </mc:Choice>
              <mc:Fallback>
                <p:oleObj name="Equation" r:id="rId23" imgW="2311400" imgH="431800" progId="Equation.DSMT4">
                  <p:embed/>
                  <p:pic>
                    <p:nvPicPr>
                      <p:cNvPr id="0" name="Picture 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28" y="5613365"/>
                        <a:ext cx="3436104" cy="643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60" name="Object 72"/>
          <p:cNvGraphicFramePr>
            <a:graphicFrameLocks noChangeAspect="1"/>
          </p:cNvGraphicFramePr>
          <p:nvPr/>
        </p:nvGraphicFramePr>
        <p:xfrm>
          <a:off x="5689144" y="5541932"/>
          <a:ext cx="2136191" cy="68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25" imgW="1346200" imgH="431800" progId="Equation.DSMT4">
                  <p:embed/>
                </p:oleObj>
              </mc:Choice>
              <mc:Fallback>
                <p:oleObj name="Equation" r:id="rId25" imgW="1346200" imgH="431800" progId="Equation.DSMT4">
                  <p:embed/>
                  <p:pic>
                    <p:nvPicPr>
                      <p:cNvPr id="0" name="Picture 7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144" y="5541932"/>
                        <a:ext cx="2136191" cy="68519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ight Arrow 44"/>
          <p:cNvSpPr/>
          <p:nvPr/>
        </p:nvSpPr>
        <p:spPr bwMode="auto">
          <a:xfrm>
            <a:off x="4754880" y="5698155"/>
            <a:ext cx="375386" cy="269508"/>
          </a:xfrm>
          <a:prstGeom prst="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0175" y="0"/>
            <a:ext cx="7772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 of  Cauchy’s Theorem to 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Multiply-Connected Regions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805089" y="3770993"/>
          <a:ext cx="796607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4" imgW="5867400" imgH="1574800" progId="Equation.DSMT4">
                  <p:embed/>
                </p:oleObj>
              </mc:Choice>
              <mc:Fallback>
                <p:oleObj name="Equation" r:id="rId4" imgW="5867400" imgH="1574800" progId="Equation.DSMT4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89" y="3770993"/>
                        <a:ext cx="7966075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4848225" y="1202986"/>
            <a:ext cx="3044489" cy="2378227"/>
            <a:chOff x="4848225" y="1202986"/>
            <a:chExt cx="3044489" cy="2378227"/>
          </a:xfrm>
        </p:grpSpPr>
        <p:sp>
          <p:nvSpPr>
            <p:cNvPr id="13341" name="Rectangle 20" descr="Wide upward diagonal"/>
            <p:cNvSpPr>
              <a:spLocks noChangeArrowheads="1"/>
            </p:cNvSpPr>
            <p:nvPr/>
          </p:nvSpPr>
          <p:spPr bwMode="auto">
            <a:xfrm>
              <a:off x="4848225" y="1657350"/>
              <a:ext cx="2590800" cy="189547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Line 21"/>
            <p:cNvSpPr>
              <a:spLocks noChangeShapeType="1"/>
            </p:cNvSpPr>
            <p:nvPr/>
          </p:nvSpPr>
          <p:spPr bwMode="auto">
            <a:xfrm flipV="1">
              <a:off x="4954588" y="3467100"/>
              <a:ext cx="265112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2"/>
            <p:cNvSpPr>
              <a:spLocks noChangeShapeType="1"/>
            </p:cNvSpPr>
            <p:nvPr/>
          </p:nvSpPr>
          <p:spPr bwMode="auto">
            <a:xfrm flipH="1" flipV="1">
              <a:off x="5033963" y="1522413"/>
              <a:ext cx="3175" cy="204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0" name="Object 6"/>
            <p:cNvGraphicFramePr>
              <a:graphicFrameLocks noChangeAspect="1"/>
            </p:cNvGraphicFramePr>
            <p:nvPr/>
          </p:nvGraphicFramePr>
          <p:xfrm>
            <a:off x="7665050" y="3335017"/>
            <a:ext cx="227664" cy="246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7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5050" y="3335017"/>
                          <a:ext cx="227664" cy="2461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1" name="Object 7"/>
            <p:cNvGraphicFramePr>
              <a:graphicFrameLocks noChangeAspect="1"/>
            </p:cNvGraphicFramePr>
            <p:nvPr/>
          </p:nvGraphicFramePr>
          <p:xfrm>
            <a:off x="4906275" y="1202986"/>
            <a:ext cx="233613" cy="2733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0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7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275" y="1202986"/>
                          <a:ext cx="233613" cy="27337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4" name="Freeform 25"/>
            <p:cNvSpPr>
              <a:spLocks/>
            </p:cNvSpPr>
            <p:nvPr/>
          </p:nvSpPr>
          <p:spPr bwMode="auto">
            <a:xfrm>
              <a:off x="5146675" y="1738313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2" name="Object 8"/>
            <p:cNvGraphicFramePr>
              <a:graphicFrameLocks noChangeAspect="1"/>
            </p:cNvGraphicFramePr>
            <p:nvPr/>
          </p:nvGraphicFramePr>
          <p:xfrm>
            <a:off x="5367338" y="1339850"/>
            <a:ext cx="24812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1" name="Equation" r:id="rId10" imgW="2057400" imgH="203200" progId="Equation.DSMT4">
                    <p:embed/>
                  </p:oleObj>
                </mc:Choice>
                <mc:Fallback>
                  <p:oleObj name="Equation" r:id="rId10" imgW="2057400" imgH="203200" progId="Equation.DSMT4">
                    <p:embed/>
                    <p:pic>
                      <p:nvPicPr>
                        <p:cNvPr id="0" name="Picture 7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7338" y="1339850"/>
                          <a:ext cx="24812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5" name="Line 27"/>
            <p:cNvSpPr>
              <a:spLocks noChangeShapeType="1"/>
            </p:cNvSpPr>
            <p:nvPr/>
          </p:nvSpPr>
          <p:spPr bwMode="auto">
            <a:xfrm>
              <a:off x="5788025" y="1557338"/>
              <a:ext cx="174625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Freeform 28" descr="Wide upward diagonal"/>
            <p:cNvSpPr>
              <a:spLocks/>
            </p:cNvSpPr>
            <p:nvPr/>
          </p:nvSpPr>
          <p:spPr bwMode="auto">
            <a:xfrm>
              <a:off x="5703888" y="2227263"/>
              <a:ext cx="844550" cy="460375"/>
            </a:xfrm>
            <a:custGeom>
              <a:avLst/>
              <a:gdLst>
                <a:gd name="T0" fmla="*/ 0 w 1306"/>
                <a:gd name="T1" fmla="*/ 0 h 759"/>
                <a:gd name="T2" fmla="*/ 0 w 1306"/>
                <a:gd name="T3" fmla="*/ 0 h 759"/>
                <a:gd name="T4" fmla="*/ 0 w 1306"/>
                <a:gd name="T5" fmla="*/ 0 h 759"/>
                <a:gd name="T6" fmla="*/ 0 w 1306"/>
                <a:gd name="T7" fmla="*/ 0 h 759"/>
                <a:gd name="T8" fmla="*/ 0 w 1306"/>
                <a:gd name="T9" fmla="*/ 0 h 759"/>
                <a:gd name="T10" fmla="*/ 0 w 1306"/>
                <a:gd name="T11" fmla="*/ 0 h 759"/>
                <a:gd name="T12" fmla="*/ 0 w 1306"/>
                <a:gd name="T13" fmla="*/ 0 h 759"/>
                <a:gd name="T14" fmla="*/ 0 w 1306"/>
                <a:gd name="T15" fmla="*/ 0 h 759"/>
                <a:gd name="T16" fmla="*/ 0 w 1306"/>
                <a:gd name="T17" fmla="*/ 0 h 759"/>
                <a:gd name="T18" fmla="*/ 0 w 1306"/>
                <a:gd name="T19" fmla="*/ 0 h 759"/>
                <a:gd name="T20" fmla="*/ 0 w 1306"/>
                <a:gd name="T21" fmla="*/ 0 h 759"/>
                <a:gd name="T22" fmla="*/ 0 w 1306"/>
                <a:gd name="T23" fmla="*/ 0 h 7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6"/>
                <a:gd name="T37" fmla="*/ 0 h 759"/>
                <a:gd name="T38" fmla="*/ 1306 w 1306"/>
                <a:gd name="T39" fmla="*/ 759 h 7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6" h="759">
                  <a:moveTo>
                    <a:pt x="391" y="74"/>
                  </a:moveTo>
                  <a:cubicBezTo>
                    <a:pt x="481" y="77"/>
                    <a:pt x="578" y="197"/>
                    <a:pt x="673" y="188"/>
                  </a:cubicBezTo>
                  <a:cubicBezTo>
                    <a:pt x="768" y="179"/>
                    <a:pt x="872" y="40"/>
                    <a:pt x="961" y="20"/>
                  </a:cubicBezTo>
                  <a:cubicBezTo>
                    <a:pt x="1050" y="0"/>
                    <a:pt x="1150" y="30"/>
                    <a:pt x="1207" y="68"/>
                  </a:cubicBezTo>
                  <a:cubicBezTo>
                    <a:pt x="1264" y="106"/>
                    <a:pt x="1306" y="188"/>
                    <a:pt x="1303" y="249"/>
                  </a:cubicBezTo>
                  <a:cubicBezTo>
                    <a:pt x="1300" y="310"/>
                    <a:pt x="1242" y="380"/>
                    <a:pt x="1190" y="432"/>
                  </a:cubicBezTo>
                  <a:cubicBezTo>
                    <a:pt x="1138" y="483"/>
                    <a:pt x="1061" y="517"/>
                    <a:pt x="995" y="564"/>
                  </a:cubicBezTo>
                  <a:cubicBezTo>
                    <a:pt x="928" y="610"/>
                    <a:pt x="888" y="680"/>
                    <a:pt x="791" y="709"/>
                  </a:cubicBezTo>
                  <a:cubicBezTo>
                    <a:pt x="694" y="738"/>
                    <a:pt x="538" y="759"/>
                    <a:pt x="415" y="738"/>
                  </a:cubicBezTo>
                  <a:cubicBezTo>
                    <a:pt x="291" y="717"/>
                    <a:pt x="94" y="677"/>
                    <a:pt x="47" y="582"/>
                  </a:cubicBezTo>
                  <a:cubicBezTo>
                    <a:pt x="0" y="487"/>
                    <a:pt x="76" y="255"/>
                    <a:pt x="133" y="170"/>
                  </a:cubicBezTo>
                  <a:cubicBezTo>
                    <a:pt x="190" y="85"/>
                    <a:pt x="302" y="81"/>
                    <a:pt x="391" y="74"/>
                  </a:cubicBez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3" name="Object 9"/>
            <p:cNvGraphicFramePr>
              <a:graphicFrameLocks noChangeAspect="1"/>
            </p:cNvGraphicFramePr>
            <p:nvPr/>
          </p:nvGraphicFramePr>
          <p:xfrm>
            <a:off x="6862763" y="2684463"/>
            <a:ext cx="2603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12" imgW="241300" imgH="228600" progId="Equation.DSMT4">
                    <p:embed/>
                  </p:oleObj>
                </mc:Choice>
                <mc:Fallback>
                  <p:oleObj name="Equation" r:id="rId12" imgW="241300" imgH="228600" progId="Equation.DSMT4">
                    <p:embed/>
                    <p:pic>
                      <p:nvPicPr>
                        <p:cNvPr id="0" name="Picture 7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2763" y="2684463"/>
                          <a:ext cx="260350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47" name="Freeform 30"/>
            <p:cNvSpPr>
              <a:spLocks/>
            </p:cNvSpPr>
            <p:nvPr/>
          </p:nvSpPr>
          <p:spPr bwMode="auto">
            <a:xfrm>
              <a:off x="6824663" y="220821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31"/>
            <p:cNvSpPr>
              <a:spLocks/>
            </p:cNvSpPr>
            <p:nvPr/>
          </p:nvSpPr>
          <p:spPr bwMode="auto">
            <a:xfrm>
              <a:off x="5421313" y="2012950"/>
              <a:ext cx="1549400" cy="1101725"/>
            </a:xfrm>
            <a:custGeom>
              <a:avLst/>
              <a:gdLst>
                <a:gd name="T0" fmla="*/ 185 w 976"/>
                <a:gd name="T1" fmla="*/ 535 h 694"/>
                <a:gd name="T2" fmla="*/ 317 w 976"/>
                <a:gd name="T3" fmla="*/ 500 h 694"/>
                <a:gd name="T4" fmla="*/ 474 w 976"/>
                <a:gd name="T5" fmla="*/ 530 h 694"/>
                <a:gd name="T6" fmla="*/ 567 w 976"/>
                <a:gd name="T7" fmla="*/ 640 h 694"/>
                <a:gd name="T8" fmla="*/ 665 w 976"/>
                <a:gd name="T9" fmla="*/ 685 h 694"/>
                <a:gd name="T10" fmla="*/ 778 w 976"/>
                <a:gd name="T11" fmla="*/ 680 h 694"/>
                <a:gd name="T12" fmla="*/ 890 w 976"/>
                <a:gd name="T13" fmla="*/ 605 h 694"/>
                <a:gd name="T14" fmla="*/ 954 w 976"/>
                <a:gd name="T15" fmla="*/ 480 h 694"/>
                <a:gd name="T16" fmla="*/ 969 w 976"/>
                <a:gd name="T17" fmla="*/ 320 h 694"/>
                <a:gd name="T18" fmla="*/ 913 w 976"/>
                <a:gd name="T19" fmla="*/ 154 h 694"/>
                <a:gd name="T20" fmla="*/ 751 w 976"/>
                <a:gd name="T21" fmla="*/ 40 h 694"/>
                <a:gd name="T22" fmla="*/ 509 w 976"/>
                <a:gd name="T23" fmla="*/ 0 h 694"/>
                <a:gd name="T24" fmla="*/ 273 w 976"/>
                <a:gd name="T25" fmla="*/ 40 h 694"/>
                <a:gd name="T26" fmla="*/ 117 w 976"/>
                <a:gd name="T27" fmla="*/ 108 h 694"/>
                <a:gd name="T28" fmla="*/ 39 w 976"/>
                <a:gd name="T29" fmla="*/ 200 h 694"/>
                <a:gd name="T30" fmla="*/ 1 w 976"/>
                <a:gd name="T31" fmla="*/ 324 h 694"/>
                <a:gd name="T32" fmla="*/ 31 w 976"/>
                <a:gd name="T33" fmla="*/ 464 h 694"/>
                <a:gd name="T34" fmla="*/ 111 w 976"/>
                <a:gd name="T35" fmla="*/ 525 h 694"/>
                <a:gd name="T36" fmla="*/ 185 w 976"/>
                <a:gd name="T37" fmla="*/ 535 h 6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6"/>
                <a:gd name="T58" fmla="*/ 0 h 694"/>
                <a:gd name="T59" fmla="*/ 976 w 976"/>
                <a:gd name="T60" fmla="*/ 694 h 6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6" h="694">
                  <a:moveTo>
                    <a:pt x="185" y="535"/>
                  </a:moveTo>
                  <a:cubicBezTo>
                    <a:pt x="219" y="531"/>
                    <a:pt x="269" y="501"/>
                    <a:pt x="317" y="500"/>
                  </a:cubicBezTo>
                  <a:cubicBezTo>
                    <a:pt x="365" y="499"/>
                    <a:pt x="432" y="506"/>
                    <a:pt x="474" y="530"/>
                  </a:cubicBezTo>
                  <a:cubicBezTo>
                    <a:pt x="516" y="554"/>
                    <a:pt x="535" y="614"/>
                    <a:pt x="567" y="640"/>
                  </a:cubicBezTo>
                  <a:cubicBezTo>
                    <a:pt x="599" y="666"/>
                    <a:pt x="629" y="679"/>
                    <a:pt x="665" y="685"/>
                  </a:cubicBezTo>
                  <a:cubicBezTo>
                    <a:pt x="700" y="691"/>
                    <a:pt x="740" y="694"/>
                    <a:pt x="778" y="680"/>
                  </a:cubicBezTo>
                  <a:cubicBezTo>
                    <a:pt x="816" y="666"/>
                    <a:pt x="861" y="639"/>
                    <a:pt x="890" y="605"/>
                  </a:cubicBezTo>
                  <a:cubicBezTo>
                    <a:pt x="920" y="571"/>
                    <a:pt x="941" y="528"/>
                    <a:pt x="954" y="480"/>
                  </a:cubicBezTo>
                  <a:cubicBezTo>
                    <a:pt x="968" y="433"/>
                    <a:pt x="976" y="374"/>
                    <a:pt x="969" y="320"/>
                  </a:cubicBezTo>
                  <a:cubicBezTo>
                    <a:pt x="962" y="266"/>
                    <a:pt x="949" y="201"/>
                    <a:pt x="913" y="154"/>
                  </a:cubicBezTo>
                  <a:cubicBezTo>
                    <a:pt x="877" y="107"/>
                    <a:pt x="818" y="66"/>
                    <a:pt x="751" y="40"/>
                  </a:cubicBezTo>
                  <a:cubicBezTo>
                    <a:pt x="684" y="14"/>
                    <a:pt x="589" y="0"/>
                    <a:pt x="509" y="0"/>
                  </a:cubicBezTo>
                  <a:cubicBezTo>
                    <a:pt x="429" y="0"/>
                    <a:pt x="338" y="22"/>
                    <a:pt x="273" y="40"/>
                  </a:cubicBezTo>
                  <a:cubicBezTo>
                    <a:pt x="208" y="58"/>
                    <a:pt x="156" y="81"/>
                    <a:pt x="117" y="108"/>
                  </a:cubicBezTo>
                  <a:cubicBezTo>
                    <a:pt x="78" y="135"/>
                    <a:pt x="58" y="164"/>
                    <a:pt x="39" y="200"/>
                  </a:cubicBezTo>
                  <a:cubicBezTo>
                    <a:pt x="20" y="236"/>
                    <a:pt x="2" y="280"/>
                    <a:pt x="1" y="324"/>
                  </a:cubicBezTo>
                  <a:cubicBezTo>
                    <a:pt x="0" y="368"/>
                    <a:pt x="13" y="430"/>
                    <a:pt x="31" y="464"/>
                  </a:cubicBezTo>
                  <a:cubicBezTo>
                    <a:pt x="49" y="498"/>
                    <a:pt x="85" y="513"/>
                    <a:pt x="111" y="525"/>
                  </a:cubicBezTo>
                  <a:cubicBezTo>
                    <a:pt x="137" y="537"/>
                    <a:pt x="151" y="539"/>
                    <a:pt x="185" y="535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35"/>
            <p:cNvSpPr>
              <a:spLocks/>
            </p:cNvSpPr>
            <p:nvPr/>
          </p:nvSpPr>
          <p:spPr bwMode="auto">
            <a:xfrm>
              <a:off x="5611813" y="2138363"/>
              <a:ext cx="1131888" cy="641350"/>
            </a:xfrm>
            <a:custGeom>
              <a:avLst/>
              <a:gdLst>
                <a:gd name="T0" fmla="*/ 143 w 713"/>
                <a:gd name="T1" fmla="*/ 371 h 404"/>
                <a:gd name="T2" fmla="*/ 249 w 713"/>
                <a:gd name="T3" fmla="*/ 370 h 404"/>
                <a:gd name="T4" fmla="*/ 377 w 713"/>
                <a:gd name="T5" fmla="*/ 394 h 404"/>
                <a:gd name="T6" fmla="*/ 491 w 713"/>
                <a:gd name="T7" fmla="*/ 397 h 404"/>
                <a:gd name="T8" fmla="*/ 571 w 713"/>
                <a:gd name="T9" fmla="*/ 355 h 404"/>
                <a:gd name="T10" fmla="*/ 657 w 713"/>
                <a:gd name="T11" fmla="*/ 299 h 404"/>
                <a:gd name="T12" fmla="*/ 709 w 713"/>
                <a:gd name="T13" fmla="*/ 233 h 404"/>
                <a:gd name="T14" fmla="*/ 681 w 713"/>
                <a:gd name="T15" fmla="*/ 121 h 404"/>
                <a:gd name="T16" fmla="*/ 583 w 713"/>
                <a:gd name="T17" fmla="*/ 45 h 404"/>
                <a:gd name="T18" fmla="*/ 407 w 713"/>
                <a:gd name="T19" fmla="*/ 1 h 404"/>
                <a:gd name="T20" fmla="*/ 277 w 713"/>
                <a:gd name="T21" fmla="*/ 41 h 404"/>
                <a:gd name="T22" fmla="*/ 77 w 713"/>
                <a:gd name="T23" fmla="*/ 69 h 404"/>
                <a:gd name="T24" fmla="*/ 6 w 713"/>
                <a:gd name="T25" fmla="*/ 235 h 404"/>
                <a:gd name="T26" fmla="*/ 39 w 713"/>
                <a:gd name="T27" fmla="*/ 341 h 404"/>
                <a:gd name="T28" fmla="*/ 143 w 713"/>
                <a:gd name="T29" fmla="*/ 371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3"/>
                <a:gd name="T46" fmla="*/ 0 h 404"/>
                <a:gd name="T47" fmla="*/ 713 w 713"/>
                <a:gd name="T48" fmla="*/ 404 h 4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3" h="404">
                  <a:moveTo>
                    <a:pt x="143" y="371"/>
                  </a:moveTo>
                  <a:cubicBezTo>
                    <a:pt x="178" y="376"/>
                    <a:pt x="210" y="366"/>
                    <a:pt x="249" y="370"/>
                  </a:cubicBezTo>
                  <a:cubicBezTo>
                    <a:pt x="288" y="374"/>
                    <a:pt x="337" y="390"/>
                    <a:pt x="377" y="394"/>
                  </a:cubicBezTo>
                  <a:cubicBezTo>
                    <a:pt x="417" y="398"/>
                    <a:pt x="459" y="404"/>
                    <a:pt x="491" y="397"/>
                  </a:cubicBezTo>
                  <a:cubicBezTo>
                    <a:pt x="523" y="390"/>
                    <a:pt x="544" y="371"/>
                    <a:pt x="571" y="355"/>
                  </a:cubicBezTo>
                  <a:cubicBezTo>
                    <a:pt x="598" y="339"/>
                    <a:pt x="634" y="319"/>
                    <a:pt x="657" y="299"/>
                  </a:cubicBezTo>
                  <a:cubicBezTo>
                    <a:pt x="680" y="279"/>
                    <a:pt x="705" y="263"/>
                    <a:pt x="709" y="233"/>
                  </a:cubicBezTo>
                  <a:cubicBezTo>
                    <a:pt x="713" y="203"/>
                    <a:pt x="702" y="152"/>
                    <a:pt x="681" y="121"/>
                  </a:cubicBezTo>
                  <a:cubicBezTo>
                    <a:pt x="660" y="90"/>
                    <a:pt x="629" y="65"/>
                    <a:pt x="583" y="45"/>
                  </a:cubicBezTo>
                  <a:cubicBezTo>
                    <a:pt x="537" y="25"/>
                    <a:pt x="458" y="2"/>
                    <a:pt x="407" y="1"/>
                  </a:cubicBezTo>
                  <a:cubicBezTo>
                    <a:pt x="356" y="0"/>
                    <a:pt x="332" y="30"/>
                    <a:pt x="277" y="41"/>
                  </a:cubicBezTo>
                  <a:cubicBezTo>
                    <a:pt x="222" y="52"/>
                    <a:pt x="122" y="37"/>
                    <a:pt x="77" y="69"/>
                  </a:cubicBezTo>
                  <a:cubicBezTo>
                    <a:pt x="32" y="101"/>
                    <a:pt x="12" y="190"/>
                    <a:pt x="6" y="235"/>
                  </a:cubicBezTo>
                  <a:cubicBezTo>
                    <a:pt x="0" y="280"/>
                    <a:pt x="16" y="318"/>
                    <a:pt x="39" y="341"/>
                  </a:cubicBezTo>
                  <a:cubicBezTo>
                    <a:pt x="62" y="364"/>
                    <a:pt x="108" y="366"/>
                    <a:pt x="143" y="371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Rectangle 33" descr="Wide upward diagonal"/>
            <p:cNvSpPr>
              <a:spLocks noChangeArrowheads="1"/>
            </p:cNvSpPr>
            <p:nvPr/>
          </p:nvSpPr>
          <p:spPr bwMode="auto">
            <a:xfrm rot="2115621">
              <a:off x="6564313" y="1949450"/>
              <a:ext cx="52388" cy="47625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pattFill prst="wdUpDiag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32"/>
            <p:cNvSpPr>
              <a:spLocks noChangeShapeType="1"/>
            </p:cNvSpPr>
            <p:nvPr/>
          </p:nvSpPr>
          <p:spPr bwMode="auto">
            <a:xfrm flipH="1">
              <a:off x="6475413" y="2000250"/>
              <a:ext cx="201613" cy="279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34"/>
            <p:cNvSpPr>
              <a:spLocks noChangeShapeType="1"/>
            </p:cNvSpPr>
            <p:nvPr/>
          </p:nvSpPr>
          <p:spPr bwMode="auto">
            <a:xfrm flipH="1">
              <a:off x="6529388" y="2047875"/>
              <a:ext cx="215900" cy="284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Rectangle 36"/>
            <p:cNvSpPr>
              <a:spLocks noChangeArrowheads="1"/>
            </p:cNvSpPr>
            <p:nvPr/>
          </p:nvSpPr>
          <p:spPr bwMode="auto">
            <a:xfrm rot="2175231">
              <a:off x="6502400" y="2024063"/>
              <a:ext cx="55563" cy="2190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Rectangle 37"/>
            <p:cNvSpPr>
              <a:spLocks noChangeArrowheads="1"/>
            </p:cNvSpPr>
            <p:nvPr/>
          </p:nvSpPr>
          <p:spPr bwMode="auto">
            <a:xfrm rot="2175231">
              <a:off x="6648450" y="2093913"/>
              <a:ext cx="55563" cy="2190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Freeform 38"/>
            <p:cNvSpPr>
              <a:spLocks/>
            </p:cNvSpPr>
            <p:nvPr/>
          </p:nvSpPr>
          <p:spPr bwMode="auto">
            <a:xfrm flipV="1">
              <a:off x="6672263" y="2157413"/>
              <a:ext cx="77788" cy="111125"/>
            </a:xfrm>
            <a:custGeom>
              <a:avLst/>
              <a:gdLst>
                <a:gd name="T0" fmla="*/ 2 w 62"/>
                <a:gd name="T1" fmla="*/ 169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39"/>
            <p:cNvSpPr>
              <a:spLocks/>
            </p:cNvSpPr>
            <p:nvPr/>
          </p:nvSpPr>
          <p:spPr bwMode="auto">
            <a:xfrm>
              <a:off x="6691313" y="2328863"/>
              <a:ext cx="46038" cy="98425"/>
            </a:xfrm>
            <a:custGeom>
              <a:avLst/>
              <a:gdLst>
                <a:gd name="T0" fmla="*/ 0 w 62"/>
                <a:gd name="T1" fmla="*/ 23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40"/>
            <p:cNvSpPr>
              <a:spLocks/>
            </p:cNvSpPr>
            <p:nvPr/>
          </p:nvSpPr>
          <p:spPr bwMode="auto">
            <a:xfrm flipH="1">
              <a:off x="6473825" y="2068513"/>
              <a:ext cx="61913" cy="92075"/>
            </a:xfrm>
            <a:custGeom>
              <a:avLst/>
              <a:gdLst>
                <a:gd name="T0" fmla="*/ 1 w 62"/>
                <a:gd name="T1" fmla="*/ 9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1"/>
            <p:cNvSpPr>
              <a:spLocks noChangeShapeType="1"/>
            </p:cNvSpPr>
            <p:nvPr/>
          </p:nvSpPr>
          <p:spPr bwMode="auto">
            <a:xfrm flipH="1">
              <a:off x="6661150" y="2155825"/>
              <a:ext cx="95250" cy="133350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2"/>
            <p:cNvSpPr>
              <a:spLocks noChangeShapeType="1"/>
            </p:cNvSpPr>
            <p:nvPr/>
          </p:nvSpPr>
          <p:spPr bwMode="auto">
            <a:xfrm flipH="1">
              <a:off x="6451600" y="2051050"/>
              <a:ext cx="101600" cy="136525"/>
            </a:xfrm>
            <a:prstGeom prst="lin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24" name="Object 10"/>
            <p:cNvGraphicFramePr>
              <a:graphicFrameLocks noChangeAspect="1"/>
            </p:cNvGraphicFramePr>
            <p:nvPr/>
          </p:nvGraphicFramePr>
          <p:xfrm>
            <a:off x="6472238" y="2636838"/>
            <a:ext cx="274638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Equation" r:id="rId14" imgW="253890" imgH="228501" progId="Equation.DSMT4">
                    <p:embed/>
                  </p:oleObj>
                </mc:Choice>
                <mc:Fallback>
                  <p:oleObj name="Equation" r:id="rId14" imgW="253890" imgH="228501" progId="Equation.DSMT4">
                    <p:embed/>
                    <p:pic>
                      <p:nvPicPr>
                        <p:cNvPr id="0" name="Picture 7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2238" y="2636838"/>
                          <a:ext cx="274638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5" name="Object 11"/>
            <p:cNvGraphicFramePr>
              <a:graphicFrameLocks noChangeAspect="1"/>
            </p:cNvGraphicFramePr>
            <p:nvPr/>
          </p:nvGraphicFramePr>
          <p:xfrm>
            <a:off x="6645275" y="2162175"/>
            <a:ext cx="200025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4" name="Equation" r:id="rId16" imgW="203112" imgH="228501" progId="Equation.DSMT4">
                    <p:embed/>
                  </p:oleObj>
                </mc:Choice>
                <mc:Fallback>
                  <p:oleObj name="Equation" r:id="rId16" imgW="203112" imgH="228501" progId="Equation.DSMT4">
                    <p:embed/>
                    <p:pic>
                      <p:nvPicPr>
                        <p:cNvPr id="0" name="Picture 7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5275" y="2162175"/>
                          <a:ext cx="200025" cy="223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6" name="Object 12"/>
            <p:cNvGraphicFramePr>
              <a:graphicFrameLocks noChangeAspect="1"/>
            </p:cNvGraphicFramePr>
            <p:nvPr/>
          </p:nvGraphicFramePr>
          <p:xfrm>
            <a:off x="6264275" y="1960563"/>
            <a:ext cx="227013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5" name="Equation" r:id="rId18" imgW="228600" imgH="228600" progId="Equation.DSMT4">
                    <p:embed/>
                  </p:oleObj>
                </mc:Choice>
                <mc:Fallback>
                  <p:oleObj name="Equation" r:id="rId18" imgW="228600" imgH="228600" progId="Equation.DSMT4">
                    <p:embed/>
                    <p:pic>
                      <p:nvPicPr>
                        <p:cNvPr id="0" name="Picture 7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4275" y="1960563"/>
                          <a:ext cx="227013" cy="225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Group 48"/>
          <p:cNvGrpSpPr/>
          <p:nvPr/>
        </p:nvGrpSpPr>
        <p:grpSpPr>
          <a:xfrm>
            <a:off x="723900" y="1179757"/>
            <a:ext cx="3116263" cy="2439856"/>
            <a:chOff x="723900" y="1179757"/>
            <a:chExt cx="3116263" cy="2439856"/>
          </a:xfrm>
        </p:grpSpPr>
        <p:sp>
          <p:nvSpPr>
            <p:cNvPr id="13331" name="Rectangle 17" descr="Wide upward diagonal"/>
            <p:cNvSpPr>
              <a:spLocks noChangeArrowheads="1"/>
            </p:cNvSpPr>
            <p:nvPr/>
          </p:nvSpPr>
          <p:spPr bwMode="auto">
            <a:xfrm>
              <a:off x="723900" y="1666875"/>
              <a:ext cx="2590800" cy="189547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6"/>
            <p:cNvSpPr>
              <a:spLocks noChangeShapeType="1"/>
            </p:cNvSpPr>
            <p:nvPr/>
          </p:nvSpPr>
          <p:spPr bwMode="auto">
            <a:xfrm flipV="1">
              <a:off x="830263" y="3476625"/>
              <a:ext cx="265112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H="1" flipV="1">
              <a:off x="909638" y="1531938"/>
              <a:ext cx="3175" cy="204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5" name="Object 1"/>
            <p:cNvGraphicFramePr>
              <a:graphicFrameLocks noChangeAspect="1"/>
            </p:cNvGraphicFramePr>
            <p:nvPr/>
          </p:nvGraphicFramePr>
          <p:xfrm>
            <a:off x="3579225" y="3378727"/>
            <a:ext cx="222754" cy="240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6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7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9225" y="3378727"/>
                          <a:ext cx="222754" cy="24088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2"/>
            <p:cNvGraphicFramePr>
              <a:graphicFrameLocks noChangeAspect="1"/>
            </p:cNvGraphicFramePr>
            <p:nvPr/>
          </p:nvGraphicFramePr>
          <p:xfrm>
            <a:off x="801200" y="1179757"/>
            <a:ext cx="228704" cy="267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7" name="Equation" r:id="rId21" imgW="139579" imgH="164957" progId="Equation.DSMT4">
                    <p:embed/>
                  </p:oleObj>
                </mc:Choice>
                <mc:Fallback>
                  <p:oleObj name="Equation" r:id="rId21" imgW="139579" imgH="164957" progId="Equation.DSMT4">
                    <p:embed/>
                    <p:pic>
                      <p:nvPicPr>
                        <p:cNvPr id="0" name="Picture 7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200" y="1179757"/>
                          <a:ext cx="228704" cy="267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4" name="Freeform 13"/>
            <p:cNvSpPr>
              <a:spLocks/>
            </p:cNvSpPr>
            <p:nvPr/>
          </p:nvSpPr>
          <p:spPr bwMode="auto">
            <a:xfrm>
              <a:off x="1022350" y="1747838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7" name="Object 3"/>
            <p:cNvGraphicFramePr>
              <a:graphicFrameLocks noChangeAspect="1"/>
            </p:cNvGraphicFramePr>
            <p:nvPr/>
          </p:nvGraphicFramePr>
          <p:xfrm>
            <a:off x="1128713" y="1349375"/>
            <a:ext cx="27114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8" name="Equation" r:id="rId22" imgW="2247900" imgH="203200" progId="Equation.DSMT4">
                    <p:embed/>
                  </p:oleObj>
                </mc:Choice>
                <mc:Fallback>
                  <p:oleObj name="Equation" r:id="rId22" imgW="2247900" imgH="203200" progId="Equation.DSMT4">
                    <p:embed/>
                    <p:pic>
                      <p:nvPicPr>
                        <p:cNvPr id="0" name="Picture 7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713" y="1349375"/>
                          <a:ext cx="2711450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5" name="Line 15"/>
            <p:cNvSpPr>
              <a:spLocks noChangeShapeType="1"/>
            </p:cNvSpPr>
            <p:nvPr/>
          </p:nvSpPr>
          <p:spPr bwMode="auto">
            <a:xfrm>
              <a:off x="1663700" y="1566863"/>
              <a:ext cx="174625" cy="41275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6" descr="Wide upward diagonal"/>
            <p:cNvSpPr>
              <a:spLocks/>
            </p:cNvSpPr>
            <p:nvPr/>
          </p:nvSpPr>
          <p:spPr bwMode="auto">
            <a:xfrm>
              <a:off x="1579563" y="2236788"/>
              <a:ext cx="844550" cy="460375"/>
            </a:xfrm>
            <a:custGeom>
              <a:avLst/>
              <a:gdLst>
                <a:gd name="T0" fmla="*/ 0 w 1306"/>
                <a:gd name="T1" fmla="*/ 0 h 759"/>
                <a:gd name="T2" fmla="*/ 0 w 1306"/>
                <a:gd name="T3" fmla="*/ 0 h 759"/>
                <a:gd name="T4" fmla="*/ 0 w 1306"/>
                <a:gd name="T5" fmla="*/ 0 h 759"/>
                <a:gd name="T6" fmla="*/ 0 w 1306"/>
                <a:gd name="T7" fmla="*/ 0 h 759"/>
                <a:gd name="T8" fmla="*/ 0 w 1306"/>
                <a:gd name="T9" fmla="*/ 0 h 759"/>
                <a:gd name="T10" fmla="*/ 0 w 1306"/>
                <a:gd name="T11" fmla="*/ 0 h 759"/>
                <a:gd name="T12" fmla="*/ 0 w 1306"/>
                <a:gd name="T13" fmla="*/ 0 h 759"/>
                <a:gd name="T14" fmla="*/ 0 w 1306"/>
                <a:gd name="T15" fmla="*/ 0 h 759"/>
                <a:gd name="T16" fmla="*/ 0 w 1306"/>
                <a:gd name="T17" fmla="*/ 0 h 759"/>
                <a:gd name="T18" fmla="*/ 0 w 1306"/>
                <a:gd name="T19" fmla="*/ 0 h 759"/>
                <a:gd name="T20" fmla="*/ 0 w 1306"/>
                <a:gd name="T21" fmla="*/ 0 h 759"/>
                <a:gd name="T22" fmla="*/ 0 w 1306"/>
                <a:gd name="T23" fmla="*/ 0 h 7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6"/>
                <a:gd name="T37" fmla="*/ 0 h 759"/>
                <a:gd name="T38" fmla="*/ 1306 w 1306"/>
                <a:gd name="T39" fmla="*/ 759 h 7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6" h="759">
                  <a:moveTo>
                    <a:pt x="391" y="74"/>
                  </a:moveTo>
                  <a:cubicBezTo>
                    <a:pt x="481" y="77"/>
                    <a:pt x="578" y="197"/>
                    <a:pt x="673" y="188"/>
                  </a:cubicBezTo>
                  <a:cubicBezTo>
                    <a:pt x="768" y="179"/>
                    <a:pt x="872" y="40"/>
                    <a:pt x="961" y="20"/>
                  </a:cubicBezTo>
                  <a:cubicBezTo>
                    <a:pt x="1050" y="0"/>
                    <a:pt x="1150" y="30"/>
                    <a:pt x="1207" y="68"/>
                  </a:cubicBezTo>
                  <a:cubicBezTo>
                    <a:pt x="1264" y="106"/>
                    <a:pt x="1306" y="188"/>
                    <a:pt x="1303" y="249"/>
                  </a:cubicBezTo>
                  <a:cubicBezTo>
                    <a:pt x="1300" y="310"/>
                    <a:pt x="1242" y="380"/>
                    <a:pt x="1190" y="432"/>
                  </a:cubicBezTo>
                  <a:cubicBezTo>
                    <a:pt x="1138" y="483"/>
                    <a:pt x="1061" y="517"/>
                    <a:pt x="995" y="564"/>
                  </a:cubicBezTo>
                  <a:cubicBezTo>
                    <a:pt x="928" y="610"/>
                    <a:pt x="888" y="680"/>
                    <a:pt x="791" y="709"/>
                  </a:cubicBezTo>
                  <a:cubicBezTo>
                    <a:pt x="694" y="738"/>
                    <a:pt x="538" y="759"/>
                    <a:pt x="415" y="738"/>
                  </a:cubicBezTo>
                  <a:cubicBezTo>
                    <a:pt x="291" y="717"/>
                    <a:pt x="94" y="677"/>
                    <a:pt x="47" y="582"/>
                  </a:cubicBezTo>
                  <a:cubicBezTo>
                    <a:pt x="0" y="487"/>
                    <a:pt x="76" y="255"/>
                    <a:pt x="133" y="170"/>
                  </a:cubicBezTo>
                  <a:cubicBezTo>
                    <a:pt x="190" y="85"/>
                    <a:pt x="302" y="81"/>
                    <a:pt x="391" y="74"/>
                  </a:cubicBez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11"/>
            <p:cNvSpPr>
              <a:spLocks/>
            </p:cNvSpPr>
            <p:nvPr/>
          </p:nvSpPr>
          <p:spPr bwMode="auto">
            <a:xfrm>
              <a:off x="2481263" y="225901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47"/>
            <p:cNvSpPr>
              <a:spLocks/>
            </p:cNvSpPr>
            <p:nvPr/>
          </p:nvSpPr>
          <p:spPr bwMode="auto">
            <a:xfrm>
              <a:off x="1296988" y="2025650"/>
              <a:ext cx="1549400" cy="1101725"/>
            </a:xfrm>
            <a:custGeom>
              <a:avLst/>
              <a:gdLst>
                <a:gd name="T0" fmla="*/ 185 w 976"/>
                <a:gd name="T1" fmla="*/ 535 h 694"/>
                <a:gd name="T2" fmla="*/ 317 w 976"/>
                <a:gd name="T3" fmla="*/ 500 h 694"/>
                <a:gd name="T4" fmla="*/ 474 w 976"/>
                <a:gd name="T5" fmla="*/ 530 h 694"/>
                <a:gd name="T6" fmla="*/ 567 w 976"/>
                <a:gd name="T7" fmla="*/ 640 h 694"/>
                <a:gd name="T8" fmla="*/ 665 w 976"/>
                <a:gd name="T9" fmla="*/ 685 h 694"/>
                <a:gd name="T10" fmla="*/ 778 w 976"/>
                <a:gd name="T11" fmla="*/ 680 h 694"/>
                <a:gd name="T12" fmla="*/ 890 w 976"/>
                <a:gd name="T13" fmla="*/ 605 h 694"/>
                <a:gd name="T14" fmla="*/ 954 w 976"/>
                <a:gd name="T15" fmla="*/ 480 h 694"/>
                <a:gd name="T16" fmla="*/ 969 w 976"/>
                <a:gd name="T17" fmla="*/ 320 h 694"/>
                <a:gd name="T18" fmla="*/ 913 w 976"/>
                <a:gd name="T19" fmla="*/ 154 h 694"/>
                <a:gd name="T20" fmla="*/ 751 w 976"/>
                <a:gd name="T21" fmla="*/ 40 h 694"/>
                <a:gd name="T22" fmla="*/ 509 w 976"/>
                <a:gd name="T23" fmla="*/ 0 h 694"/>
                <a:gd name="T24" fmla="*/ 273 w 976"/>
                <a:gd name="T25" fmla="*/ 40 h 694"/>
                <a:gd name="T26" fmla="*/ 117 w 976"/>
                <a:gd name="T27" fmla="*/ 108 h 694"/>
                <a:gd name="T28" fmla="*/ 39 w 976"/>
                <a:gd name="T29" fmla="*/ 200 h 694"/>
                <a:gd name="T30" fmla="*/ 1 w 976"/>
                <a:gd name="T31" fmla="*/ 324 h 694"/>
                <a:gd name="T32" fmla="*/ 31 w 976"/>
                <a:gd name="T33" fmla="*/ 464 h 694"/>
                <a:gd name="T34" fmla="*/ 111 w 976"/>
                <a:gd name="T35" fmla="*/ 525 h 694"/>
                <a:gd name="T36" fmla="*/ 185 w 976"/>
                <a:gd name="T37" fmla="*/ 535 h 6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6"/>
                <a:gd name="T58" fmla="*/ 0 h 694"/>
                <a:gd name="T59" fmla="*/ 976 w 976"/>
                <a:gd name="T60" fmla="*/ 694 h 6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6" h="694">
                  <a:moveTo>
                    <a:pt x="185" y="535"/>
                  </a:moveTo>
                  <a:cubicBezTo>
                    <a:pt x="219" y="531"/>
                    <a:pt x="269" y="501"/>
                    <a:pt x="317" y="500"/>
                  </a:cubicBezTo>
                  <a:cubicBezTo>
                    <a:pt x="365" y="499"/>
                    <a:pt x="432" y="506"/>
                    <a:pt x="474" y="530"/>
                  </a:cubicBezTo>
                  <a:cubicBezTo>
                    <a:pt x="516" y="554"/>
                    <a:pt x="535" y="614"/>
                    <a:pt x="567" y="640"/>
                  </a:cubicBezTo>
                  <a:cubicBezTo>
                    <a:pt x="599" y="666"/>
                    <a:pt x="629" y="679"/>
                    <a:pt x="665" y="685"/>
                  </a:cubicBezTo>
                  <a:cubicBezTo>
                    <a:pt x="700" y="691"/>
                    <a:pt x="740" y="694"/>
                    <a:pt x="778" y="680"/>
                  </a:cubicBezTo>
                  <a:cubicBezTo>
                    <a:pt x="816" y="666"/>
                    <a:pt x="861" y="639"/>
                    <a:pt x="890" y="605"/>
                  </a:cubicBezTo>
                  <a:cubicBezTo>
                    <a:pt x="920" y="571"/>
                    <a:pt x="941" y="528"/>
                    <a:pt x="954" y="480"/>
                  </a:cubicBezTo>
                  <a:cubicBezTo>
                    <a:pt x="968" y="433"/>
                    <a:pt x="976" y="374"/>
                    <a:pt x="969" y="320"/>
                  </a:cubicBezTo>
                  <a:cubicBezTo>
                    <a:pt x="962" y="266"/>
                    <a:pt x="949" y="201"/>
                    <a:pt x="913" y="154"/>
                  </a:cubicBezTo>
                  <a:cubicBezTo>
                    <a:pt x="877" y="107"/>
                    <a:pt x="818" y="66"/>
                    <a:pt x="751" y="40"/>
                  </a:cubicBezTo>
                  <a:cubicBezTo>
                    <a:pt x="684" y="14"/>
                    <a:pt x="589" y="0"/>
                    <a:pt x="509" y="0"/>
                  </a:cubicBezTo>
                  <a:cubicBezTo>
                    <a:pt x="429" y="0"/>
                    <a:pt x="338" y="22"/>
                    <a:pt x="273" y="40"/>
                  </a:cubicBezTo>
                  <a:cubicBezTo>
                    <a:pt x="208" y="58"/>
                    <a:pt x="156" y="81"/>
                    <a:pt x="117" y="108"/>
                  </a:cubicBezTo>
                  <a:cubicBezTo>
                    <a:pt x="78" y="135"/>
                    <a:pt x="58" y="164"/>
                    <a:pt x="39" y="200"/>
                  </a:cubicBezTo>
                  <a:cubicBezTo>
                    <a:pt x="20" y="236"/>
                    <a:pt x="2" y="280"/>
                    <a:pt x="1" y="324"/>
                  </a:cubicBezTo>
                  <a:cubicBezTo>
                    <a:pt x="0" y="368"/>
                    <a:pt x="13" y="430"/>
                    <a:pt x="31" y="464"/>
                  </a:cubicBezTo>
                  <a:cubicBezTo>
                    <a:pt x="49" y="498"/>
                    <a:pt x="85" y="513"/>
                    <a:pt x="111" y="525"/>
                  </a:cubicBezTo>
                  <a:cubicBezTo>
                    <a:pt x="137" y="537"/>
                    <a:pt x="151" y="539"/>
                    <a:pt x="185" y="535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8" name="Object 4"/>
            <p:cNvGraphicFramePr>
              <a:graphicFrameLocks noChangeAspect="1"/>
            </p:cNvGraphicFramePr>
            <p:nvPr/>
          </p:nvGraphicFramePr>
          <p:xfrm>
            <a:off x="2770188" y="2665413"/>
            <a:ext cx="2603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9" name="Equation" r:id="rId24" imgW="241300" imgH="228600" progId="Equation.DSMT4">
                    <p:embed/>
                  </p:oleObj>
                </mc:Choice>
                <mc:Fallback>
                  <p:oleObj name="Equation" r:id="rId24" imgW="241300" imgH="228600" progId="Equation.DSMT4">
                    <p:embed/>
                    <p:pic>
                      <p:nvPicPr>
                        <p:cNvPr id="0" name="Picture 7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0188" y="2665413"/>
                          <a:ext cx="260350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9" name="Freeform 49"/>
            <p:cNvSpPr>
              <a:spLocks/>
            </p:cNvSpPr>
            <p:nvPr/>
          </p:nvSpPr>
          <p:spPr bwMode="auto">
            <a:xfrm>
              <a:off x="1468438" y="2138363"/>
              <a:ext cx="1131888" cy="641350"/>
            </a:xfrm>
            <a:custGeom>
              <a:avLst/>
              <a:gdLst>
                <a:gd name="T0" fmla="*/ 143 w 713"/>
                <a:gd name="T1" fmla="*/ 371 h 404"/>
                <a:gd name="T2" fmla="*/ 249 w 713"/>
                <a:gd name="T3" fmla="*/ 370 h 404"/>
                <a:gd name="T4" fmla="*/ 377 w 713"/>
                <a:gd name="T5" fmla="*/ 394 h 404"/>
                <a:gd name="T6" fmla="*/ 491 w 713"/>
                <a:gd name="T7" fmla="*/ 397 h 404"/>
                <a:gd name="T8" fmla="*/ 571 w 713"/>
                <a:gd name="T9" fmla="*/ 355 h 404"/>
                <a:gd name="T10" fmla="*/ 657 w 713"/>
                <a:gd name="T11" fmla="*/ 299 h 404"/>
                <a:gd name="T12" fmla="*/ 709 w 713"/>
                <a:gd name="T13" fmla="*/ 233 h 404"/>
                <a:gd name="T14" fmla="*/ 681 w 713"/>
                <a:gd name="T15" fmla="*/ 121 h 404"/>
                <a:gd name="T16" fmla="*/ 583 w 713"/>
                <a:gd name="T17" fmla="*/ 45 h 404"/>
                <a:gd name="T18" fmla="*/ 407 w 713"/>
                <a:gd name="T19" fmla="*/ 1 h 404"/>
                <a:gd name="T20" fmla="*/ 277 w 713"/>
                <a:gd name="T21" fmla="*/ 41 h 404"/>
                <a:gd name="T22" fmla="*/ 77 w 713"/>
                <a:gd name="T23" fmla="*/ 69 h 404"/>
                <a:gd name="T24" fmla="*/ 6 w 713"/>
                <a:gd name="T25" fmla="*/ 235 h 404"/>
                <a:gd name="T26" fmla="*/ 39 w 713"/>
                <a:gd name="T27" fmla="*/ 341 h 404"/>
                <a:gd name="T28" fmla="*/ 143 w 713"/>
                <a:gd name="T29" fmla="*/ 371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3"/>
                <a:gd name="T46" fmla="*/ 0 h 404"/>
                <a:gd name="T47" fmla="*/ 713 w 713"/>
                <a:gd name="T48" fmla="*/ 404 h 4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3" h="404">
                  <a:moveTo>
                    <a:pt x="143" y="371"/>
                  </a:moveTo>
                  <a:cubicBezTo>
                    <a:pt x="178" y="376"/>
                    <a:pt x="210" y="366"/>
                    <a:pt x="249" y="370"/>
                  </a:cubicBezTo>
                  <a:cubicBezTo>
                    <a:pt x="288" y="374"/>
                    <a:pt x="337" y="390"/>
                    <a:pt x="377" y="394"/>
                  </a:cubicBezTo>
                  <a:cubicBezTo>
                    <a:pt x="417" y="398"/>
                    <a:pt x="459" y="404"/>
                    <a:pt x="491" y="397"/>
                  </a:cubicBezTo>
                  <a:cubicBezTo>
                    <a:pt x="523" y="390"/>
                    <a:pt x="544" y="371"/>
                    <a:pt x="571" y="355"/>
                  </a:cubicBezTo>
                  <a:cubicBezTo>
                    <a:pt x="598" y="339"/>
                    <a:pt x="634" y="319"/>
                    <a:pt x="657" y="299"/>
                  </a:cubicBezTo>
                  <a:cubicBezTo>
                    <a:pt x="680" y="279"/>
                    <a:pt x="705" y="263"/>
                    <a:pt x="709" y="233"/>
                  </a:cubicBezTo>
                  <a:cubicBezTo>
                    <a:pt x="713" y="203"/>
                    <a:pt x="702" y="152"/>
                    <a:pt x="681" y="121"/>
                  </a:cubicBezTo>
                  <a:cubicBezTo>
                    <a:pt x="660" y="90"/>
                    <a:pt x="629" y="65"/>
                    <a:pt x="583" y="45"/>
                  </a:cubicBezTo>
                  <a:cubicBezTo>
                    <a:pt x="537" y="25"/>
                    <a:pt x="458" y="2"/>
                    <a:pt x="407" y="1"/>
                  </a:cubicBezTo>
                  <a:cubicBezTo>
                    <a:pt x="356" y="0"/>
                    <a:pt x="332" y="30"/>
                    <a:pt x="277" y="41"/>
                  </a:cubicBezTo>
                  <a:cubicBezTo>
                    <a:pt x="222" y="52"/>
                    <a:pt x="122" y="37"/>
                    <a:pt x="77" y="69"/>
                  </a:cubicBezTo>
                  <a:cubicBezTo>
                    <a:pt x="32" y="101"/>
                    <a:pt x="12" y="190"/>
                    <a:pt x="6" y="235"/>
                  </a:cubicBezTo>
                  <a:cubicBezTo>
                    <a:pt x="0" y="280"/>
                    <a:pt x="16" y="318"/>
                    <a:pt x="39" y="341"/>
                  </a:cubicBezTo>
                  <a:cubicBezTo>
                    <a:pt x="62" y="364"/>
                    <a:pt x="108" y="366"/>
                    <a:pt x="143" y="371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50"/>
            <p:cNvSpPr>
              <a:spLocks/>
            </p:cNvSpPr>
            <p:nvPr/>
          </p:nvSpPr>
          <p:spPr bwMode="auto">
            <a:xfrm>
              <a:off x="2665413" y="218916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9" name="Object 5"/>
            <p:cNvGraphicFramePr>
              <a:graphicFrameLocks noChangeAspect="1"/>
            </p:cNvGraphicFramePr>
            <p:nvPr/>
          </p:nvGraphicFramePr>
          <p:xfrm>
            <a:off x="2328863" y="2662238"/>
            <a:ext cx="274638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0" name="Equation" r:id="rId25" imgW="253890" imgH="228501" progId="Equation.DSMT4">
                    <p:embed/>
                  </p:oleObj>
                </mc:Choice>
                <mc:Fallback>
                  <p:oleObj name="Equation" r:id="rId25" imgW="253890" imgH="228501" progId="Equation.DSMT4">
                    <p:embed/>
                    <p:pic>
                      <p:nvPicPr>
                        <p:cNvPr id="0" name="Picture 7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863" y="2662238"/>
                          <a:ext cx="274638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480457" y="6215743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The closed path integrals 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 are not usually zero!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0175" y="0"/>
            <a:ext cx="7772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 of  Cauchy’s Theorem to 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Multiply-Connected Regions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3" name="Group 48"/>
          <p:cNvGrpSpPr/>
          <p:nvPr/>
        </p:nvGrpSpPr>
        <p:grpSpPr>
          <a:xfrm>
            <a:off x="2889585" y="2017154"/>
            <a:ext cx="3116263" cy="2439856"/>
            <a:chOff x="723900" y="1179757"/>
            <a:chExt cx="3116263" cy="2439856"/>
          </a:xfrm>
        </p:grpSpPr>
        <p:sp>
          <p:nvSpPr>
            <p:cNvPr id="13331" name="Rectangle 17" descr="Wide upward diagonal"/>
            <p:cNvSpPr>
              <a:spLocks noChangeArrowheads="1"/>
            </p:cNvSpPr>
            <p:nvPr/>
          </p:nvSpPr>
          <p:spPr bwMode="auto">
            <a:xfrm>
              <a:off x="723900" y="1666875"/>
              <a:ext cx="2590800" cy="1895475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6"/>
            <p:cNvSpPr>
              <a:spLocks noChangeShapeType="1"/>
            </p:cNvSpPr>
            <p:nvPr/>
          </p:nvSpPr>
          <p:spPr bwMode="auto">
            <a:xfrm flipV="1">
              <a:off x="830263" y="3476625"/>
              <a:ext cx="265112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H="1" flipV="1">
              <a:off x="909638" y="1531938"/>
              <a:ext cx="3175" cy="2043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5" name="Object 1"/>
            <p:cNvGraphicFramePr>
              <a:graphicFrameLocks noChangeAspect="1"/>
            </p:cNvGraphicFramePr>
            <p:nvPr/>
          </p:nvGraphicFramePr>
          <p:xfrm>
            <a:off x="3579225" y="3378727"/>
            <a:ext cx="222754" cy="240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9225" y="3378727"/>
                          <a:ext cx="222754" cy="24088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2"/>
            <p:cNvGraphicFramePr>
              <a:graphicFrameLocks noChangeAspect="1"/>
            </p:cNvGraphicFramePr>
            <p:nvPr/>
          </p:nvGraphicFramePr>
          <p:xfrm>
            <a:off x="801200" y="1179757"/>
            <a:ext cx="228704" cy="267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200" y="1179757"/>
                          <a:ext cx="228704" cy="2676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4" name="Freeform 13"/>
            <p:cNvSpPr>
              <a:spLocks/>
            </p:cNvSpPr>
            <p:nvPr/>
          </p:nvSpPr>
          <p:spPr bwMode="auto">
            <a:xfrm>
              <a:off x="1022350" y="1747838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7" name="Object 3"/>
            <p:cNvGraphicFramePr>
              <a:graphicFrameLocks noChangeAspect="1"/>
            </p:cNvGraphicFramePr>
            <p:nvPr/>
          </p:nvGraphicFramePr>
          <p:xfrm>
            <a:off x="1128713" y="1349375"/>
            <a:ext cx="27114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Equation" r:id="rId8" imgW="2247900" imgH="203200" progId="Equation.DSMT4">
                    <p:embed/>
                  </p:oleObj>
                </mc:Choice>
                <mc:Fallback>
                  <p:oleObj name="Equation" r:id="rId8" imgW="2247900" imgH="203200" progId="Equation.DSMT4">
                    <p:embed/>
                    <p:pic>
                      <p:nvPicPr>
                        <p:cNvPr id="0" name="Picture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713" y="1349375"/>
                          <a:ext cx="2711450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5" name="Line 15"/>
            <p:cNvSpPr>
              <a:spLocks noChangeShapeType="1"/>
            </p:cNvSpPr>
            <p:nvPr/>
          </p:nvSpPr>
          <p:spPr bwMode="auto">
            <a:xfrm>
              <a:off x="1663700" y="1566863"/>
              <a:ext cx="174625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16" descr="Wide upward diagonal"/>
            <p:cNvSpPr>
              <a:spLocks/>
            </p:cNvSpPr>
            <p:nvPr/>
          </p:nvSpPr>
          <p:spPr bwMode="auto">
            <a:xfrm>
              <a:off x="1579563" y="2236788"/>
              <a:ext cx="844550" cy="460375"/>
            </a:xfrm>
            <a:custGeom>
              <a:avLst/>
              <a:gdLst>
                <a:gd name="T0" fmla="*/ 0 w 1306"/>
                <a:gd name="T1" fmla="*/ 0 h 759"/>
                <a:gd name="T2" fmla="*/ 0 w 1306"/>
                <a:gd name="T3" fmla="*/ 0 h 759"/>
                <a:gd name="T4" fmla="*/ 0 w 1306"/>
                <a:gd name="T5" fmla="*/ 0 h 759"/>
                <a:gd name="T6" fmla="*/ 0 w 1306"/>
                <a:gd name="T7" fmla="*/ 0 h 759"/>
                <a:gd name="T8" fmla="*/ 0 w 1306"/>
                <a:gd name="T9" fmla="*/ 0 h 759"/>
                <a:gd name="T10" fmla="*/ 0 w 1306"/>
                <a:gd name="T11" fmla="*/ 0 h 759"/>
                <a:gd name="T12" fmla="*/ 0 w 1306"/>
                <a:gd name="T13" fmla="*/ 0 h 759"/>
                <a:gd name="T14" fmla="*/ 0 w 1306"/>
                <a:gd name="T15" fmla="*/ 0 h 759"/>
                <a:gd name="T16" fmla="*/ 0 w 1306"/>
                <a:gd name="T17" fmla="*/ 0 h 759"/>
                <a:gd name="T18" fmla="*/ 0 w 1306"/>
                <a:gd name="T19" fmla="*/ 0 h 759"/>
                <a:gd name="T20" fmla="*/ 0 w 1306"/>
                <a:gd name="T21" fmla="*/ 0 h 759"/>
                <a:gd name="T22" fmla="*/ 0 w 1306"/>
                <a:gd name="T23" fmla="*/ 0 h 7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06"/>
                <a:gd name="T37" fmla="*/ 0 h 759"/>
                <a:gd name="T38" fmla="*/ 1306 w 1306"/>
                <a:gd name="T39" fmla="*/ 759 h 7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06" h="759">
                  <a:moveTo>
                    <a:pt x="391" y="74"/>
                  </a:moveTo>
                  <a:cubicBezTo>
                    <a:pt x="481" y="77"/>
                    <a:pt x="578" y="197"/>
                    <a:pt x="673" y="188"/>
                  </a:cubicBezTo>
                  <a:cubicBezTo>
                    <a:pt x="768" y="179"/>
                    <a:pt x="872" y="40"/>
                    <a:pt x="961" y="20"/>
                  </a:cubicBezTo>
                  <a:cubicBezTo>
                    <a:pt x="1050" y="0"/>
                    <a:pt x="1150" y="30"/>
                    <a:pt x="1207" y="68"/>
                  </a:cubicBezTo>
                  <a:cubicBezTo>
                    <a:pt x="1264" y="106"/>
                    <a:pt x="1306" y="188"/>
                    <a:pt x="1303" y="249"/>
                  </a:cubicBezTo>
                  <a:cubicBezTo>
                    <a:pt x="1300" y="310"/>
                    <a:pt x="1242" y="380"/>
                    <a:pt x="1190" y="432"/>
                  </a:cubicBezTo>
                  <a:cubicBezTo>
                    <a:pt x="1138" y="483"/>
                    <a:pt x="1061" y="517"/>
                    <a:pt x="995" y="564"/>
                  </a:cubicBezTo>
                  <a:cubicBezTo>
                    <a:pt x="928" y="610"/>
                    <a:pt x="888" y="680"/>
                    <a:pt x="791" y="709"/>
                  </a:cubicBezTo>
                  <a:cubicBezTo>
                    <a:pt x="694" y="738"/>
                    <a:pt x="538" y="759"/>
                    <a:pt x="415" y="738"/>
                  </a:cubicBezTo>
                  <a:cubicBezTo>
                    <a:pt x="291" y="717"/>
                    <a:pt x="94" y="677"/>
                    <a:pt x="47" y="582"/>
                  </a:cubicBezTo>
                  <a:cubicBezTo>
                    <a:pt x="0" y="487"/>
                    <a:pt x="76" y="255"/>
                    <a:pt x="133" y="170"/>
                  </a:cubicBezTo>
                  <a:cubicBezTo>
                    <a:pt x="190" y="85"/>
                    <a:pt x="302" y="81"/>
                    <a:pt x="391" y="74"/>
                  </a:cubicBezTo>
                  <a:close/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11"/>
            <p:cNvSpPr>
              <a:spLocks/>
            </p:cNvSpPr>
            <p:nvPr/>
          </p:nvSpPr>
          <p:spPr bwMode="auto">
            <a:xfrm>
              <a:off x="2481263" y="225901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47"/>
            <p:cNvSpPr>
              <a:spLocks/>
            </p:cNvSpPr>
            <p:nvPr/>
          </p:nvSpPr>
          <p:spPr bwMode="auto">
            <a:xfrm>
              <a:off x="1296988" y="2025650"/>
              <a:ext cx="1549400" cy="1101725"/>
            </a:xfrm>
            <a:custGeom>
              <a:avLst/>
              <a:gdLst>
                <a:gd name="T0" fmla="*/ 185 w 976"/>
                <a:gd name="T1" fmla="*/ 535 h 694"/>
                <a:gd name="T2" fmla="*/ 317 w 976"/>
                <a:gd name="T3" fmla="*/ 500 h 694"/>
                <a:gd name="T4" fmla="*/ 474 w 976"/>
                <a:gd name="T5" fmla="*/ 530 h 694"/>
                <a:gd name="T6" fmla="*/ 567 w 976"/>
                <a:gd name="T7" fmla="*/ 640 h 694"/>
                <a:gd name="T8" fmla="*/ 665 w 976"/>
                <a:gd name="T9" fmla="*/ 685 h 694"/>
                <a:gd name="T10" fmla="*/ 778 w 976"/>
                <a:gd name="T11" fmla="*/ 680 h 694"/>
                <a:gd name="T12" fmla="*/ 890 w 976"/>
                <a:gd name="T13" fmla="*/ 605 h 694"/>
                <a:gd name="T14" fmla="*/ 954 w 976"/>
                <a:gd name="T15" fmla="*/ 480 h 694"/>
                <a:gd name="T16" fmla="*/ 969 w 976"/>
                <a:gd name="T17" fmla="*/ 320 h 694"/>
                <a:gd name="T18" fmla="*/ 913 w 976"/>
                <a:gd name="T19" fmla="*/ 154 h 694"/>
                <a:gd name="T20" fmla="*/ 751 w 976"/>
                <a:gd name="T21" fmla="*/ 40 h 694"/>
                <a:gd name="T22" fmla="*/ 509 w 976"/>
                <a:gd name="T23" fmla="*/ 0 h 694"/>
                <a:gd name="T24" fmla="*/ 273 w 976"/>
                <a:gd name="T25" fmla="*/ 40 h 694"/>
                <a:gd name="T26" fmla="*/ 117 w 976"/>
                <a:gd name="T27" fmla="*/ 108 h 694"/>
                <a:gd name="T28" fmla="*/ 39 w 976"/>
                <a:gd name="T29" fmla="*/ 200 h 694"/>
                <a:gd name="T30" fmla="*/ 1 w 976"/>
                <a:gd name="T31" fmla="*/ 324 h 694"/>
                <a:gd name="T32" fmla="*/ 31 w 976"/>
                <a:gd name="T33" fmla="*/ 464 h 694"/>
                <a:gd name="T34" fmla="*/ 111 w 976"/>
                <a:gd name="T35" fmla="*/ 525 h 694"/>
                <a:gd name="T36" fmla="*/ 185 w 976"/>
                <a:gd name="T37" fmla="*/ 535 h 69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6"/>
                <a:gd name="T58" fmla="*/ 0 h 694"/>
                <a:gd name="T59" fmla="*/ 976 w 976"/>
                <a:gd name="T60" fmla="*/ 694 h 69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6" h="694">
                  <a:moveTo>
                    <a:pt x="185" y="535"/>
                  </a:moveTo>
                  <a:cubicBezTo>
                    <a:pt x="219" y="531"/>
                    <a:pt x="269" y="501"/>
                    <a:pt x="317" y="500"/>
                  </a:cubicBezTo>
                  <a:cubicBezTo>
                    <a:pt x="365" y="499"/>
                    <a:pt x="432" y="506"/>
                    <a:pt x="474" y="530"/>
                  </a:cubicBezTo>
                  <a:cubicBezTo>
                    <a:pt x="516" y="554"/>
                    <a:pt x="535" y="614"/>
                    <a:pt x="567" y="640"/>
                  </a:cubicBezTo>
                  <a:cubicBezTo>
                    <a:pt x="599" y="666"/>
                    <a:pt x="629" y="679"/>
                    <a:pt x="665" y="685"/>
                  </a:cubicBezTo>
                  <a:cubicBezTo>
                    <a:pt x="700" y="691"/>
                    <a:pt x="740" y="694"/>
                    <a:pt x="778" y="680"/>
                  </a:cubicBezTo>
                  <a:cubicBezTo>
                    <a:pt x="816" y="666"/>
                    <a:pt x="861" y="639"/>
                    <a:pt x="890" y="605"/>
                  </a:cubicBezTo>
                  <a:cubicBezTo>
                    <a:pt x="920" y="571"/>
                    <a:pt x="941" y="528"/>
                    <a:pt x="954" y="480"/>
                  </a:cubicBezTo>
                  <a:cubicBezTo>
                    <a:pt x="968" y="433"/>
                    <a:pt x="976" y="374"/>
                    <a:pt x="969" y="320"/>
                  </a:cubicBezTo>
                  <a:cubicBezTo>
                    <a:pt x="962" y="266"/>
                    <a:pt x="949" y="201"/>
                    <a:pt x="913" y="154"/>
                  </a:cubicBezTo>
                  <a:cubicBezTo>
                    <a:pt x="877" y="107"/>
                    <a:pt x="818" y="66"/>
                    <a:pt x="751" y="40"/>
                  </a:cubicBezTo>
                  <a:cubicBezTo>
                    <a:pt x="684" y="14"/>
                    <a:pt x="589" y="0"/>
                    <a:pt x="509" y="0"/>
                  </a:cubicBezTo>
                  <a:cubicBezTo>
                    <a:pt x="429" y="0"/>
                    <a:pt x="338" y="22"/>
                    <a:pt x="273" y="40"/>
                  </a:cubicBezTo>
                  <a:cubicBezTo>
                    <a:pt x="208" y="58"/>
                    <a:pt x="156" y="81"/>
                    <a:pt x="117" y="108"/>
                  </a:cubicBezTo>
                  <a:cubicBezTo>
                    <a:pt x="78" y="135"/>
                    <a:pt x="58" y="164"/>
                    <a:pt x="39" y="200"/>
                  </a:cubicBezTo>
                  <a:cubicBezTo>
                    <a:pt x="20" y="236"/>
                    <a:pt x="2" y="280"/>
                    <a:pt x="1" y="324"/>
                  </a:cubicBezTo>
                  <a:cubicBezTo>
                    <a:pt x="0" y="368"/>
                    <a:pt x="13" y="430"/>
                    <a:pt x="31" y="464"/>
                  </a:cubicBezTo>
                  <a:cubicBezTo>
                    <a:pt x="49" y="498"/>
                    <a:pt x="85" y="513"/>
                    <a:pt x="111" y="525"/>
                  </a:cubicBezTo>
                  <a:cubicBezTo>
                    <a:pt x="137" y="537"/>
                    <a:pt x="151" y="539"/>
                    <a:pt x="185" y="535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8" name="Object 4"/>
            <p:cNvGraphicFramePr>
              <a:graphicFrameLocks noChangeAspect="1"/>
            </p:cNvGraphicFramePr>
            <p:nvPr/>
          </p:nvGraphicFramePr>
          <p:xfrm>
            <a:off x="2770188" y="2665413"/>
            <a:ext cx="2603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Equation" r:id="rId10" imgW="241300" imgH="228600" progId="Equation.DSMT4">
                    <p:embed/>
                  </p:oleObj>
                </mc:Choice>
                <mc:Fallback>
                  <p:oleObj name="Equation" r:id="rId10" imgW="241300" imgH="228600" progId="Equation.DSMT4">
                    <p:embed/>
                    <p:pic>
                      <p:nvPicPr>
                        <p:cNvPr id="0" name="Picture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0188" y="2665413"/>
                          <a:ext cx="260350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9" name="Freeform 49"/>
            <p:cNvSpPr>
              <a:spLocks/>
            </p:cNvSpPr>
            <p:nvPr/>
          </p:nvSpPr>
          <p:spPr bwMode="auto">
            <a:xfrm>
              <a:off x="1468438" y="2138363"/>
              <a:ext cx="1131888" cy="641350"/>
            </a:xfrm>
            <a:custGeom>
              <a:avLst/>
              <a:gdLst>
                <a:gd name="T0" fmla="*/ 143 w 713"/>
                <a:gd name="T1" fmla="*/ 371 h 404"/>
                <a:gd name="T2" fmla="*/ 249 w 713"/>
                <a:gd name="T3" fmla="*/ 370 h 404"/>
                <a:gd name="T4" fmla="*/ 377 w 713"/>
                <a:gd name="T5" fmla="*/ 394 h 404"/>
                <a:gd name="T6" fmla="*/ 491 w 713"/>
                <a:gd name="T7" fmla="*/ 397 h 404"/>
                <a:gd name="T8" fmla="*/ 571 w 713"/>
                <a:gd name="T9" fmla="*/ 355 h 404"/>
                <a:gd name="T10" fmla="*/ 657 w 713"/>
                <a:gd name="T11" fmla="*/ 299 h 404"/>
                <a:gd name="T12" fmla="*/ 709 w 713"/>
                <a:gd name="T13" fmla="*/ 233 h 404"/>
                <a:gd name="T14" fmla="*/ 681 w 713"/>
                <a:gd name="T15" fmla="*/ 121 h 404"/>
                <a:gd name="T16" fmla="*/ 583 w 713"/>
                <a:gd name="T17" fmla="*/ 45 h 404"/>
                <a:gd name="T18" fmla="*/ 407 w 713"/>
                <a:gd name="T19" fmla="*/ 1 h 404"/>
                <a:gd name="T20" fmla="*/ 277 w 713"/>
                <a:gd name="T21" fmla="*/ 41 h 404"/>
                <a:gd name="T22" fmla="*/ 77 w 713"/>
                <a:gd name="T23" fmla="*/ 69 h 404"/>
                <a:gd name="T24" fmla="*/ 6 w 713"/>
                <a:gd name="T25" fmla="*/ 235 h 404"/>
                <a:gd name="T26" fmla="*/ 39 w 713"/>
                <a:gd name="T27" fmla="*/ 341 h 404"/>
                <a:gd name="T28" fmla="*/ 143 w 713"/>
                <a:gd name="T29" fmla="*/ 371 h 4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13"/>
                <a:gd name="T46" fmla="*/ 0 h 404"/>
                <a:gd name="T47" fmla="*/ 713 w 713"/>
                <a:gd name="T48" fmla="*/ 404 h 4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13" h="404">
                  <a:moveTo>
                    <a:pt x="143" y="371"/>
                  </a:moveTo>
                  <a:cubicBezTo>
                    <a:pt x="178" y="376"/>
                    <a:pt x="210" y="366"/>
                    <a:pt x="249" y="370"/>
                  </a:cubicBezTo>
                  <a:cubicBezTo>
                    <a:pt x="288" y="374"/>
                    <a:pt x="337" y="390"/>
                    <a:pt x="377" y="394"/>
                  </a:cubicBezTo>
                  <a:cubicBezTo>
                    <a:pt x="417" y="398"/>
                    <a:pt x="459" y="404"/>
                    <a:pt x="491" y="397"/>
                  </a:cubicBezTo>
                  <a:cubicBezTo>
                    <a:pt x="523" y="390"/>
                    <a:pt x="544" y="371"/>
                    <a:pt x="571" y="355"/>
                  </a:cubicBezTo>
                  <a:cubicBezTo>
                    <a:pt x="598" y="339"/>
                    <a:pt x="634" y="319"/>
                    <a:pt x="657" y="299"/>
                  </a:cubicBezTo>
                  <a:cubicBezTo>
                    <a:pt x="680" y="279"/>
                    <a:pt x="705" y="263"/>
                    <a:pt x="709" y="233"/>
                  </a:cubicBezTo>
                  <a:cubicBezTo>
                    <a:pt x="713" y="203"/>
                    <a:pt x="702" y="152"/>
                    <a:pt x="681" y="121"/>
                  </a:cubicBezTo>
                  <a:cubicBezTo>
                    <a:pt x="660" y="90"/>
                    <a:pt x="629" y="65"/>
                    <a:pt x="583" y="45"/>
                  </a:cubicBezTo>
                  <a:cubicBezTo>
                    <a:pt x="537" y="25"/>
                    <a:pt x="458" y="2"/>
                    <a:pt x="407" y="1"/>
                  </a:cubicBezTo>
                  <a:cubicBezTo>
                    <a:pt x="356" y="0"/>
                    <a:pt x="332" y="30"/>
                    <a:pt x="277" y="41"/>
                  </a:cubicBezTo>
                  <a:cubicBezTo>
                    <a:pt x="222" y="52"/>
                    <a:pt x="122" y="37"/>
                    <a:pt x="77" y="69"/>
                  </a:cubicBezTo>
                  <a:cubicBezTo>
                    <a:pt x="32" y="101"/>
                    <a:pt x="12" y="190"/>
                    <a:pt x="6" y="235"/>
                  </a:cubicBezTo>
                  <a:cubicBezTo>
                    <a:pt x="0" y="280"/>
                    <a:pt x="16" y="318"/>
                    <a:pt x="39" y="341"/>
                  </a:cubicBezTo>
                  <a:cubicBezTo>
                    <a:pt x="62" y="364"/>
                    <a:pt x="108" y="366"/>
                    <a:pt x="143" y="371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50"/>
            <p:cNvSpPr>
              <a:spLocks/>
            </p:cNvSpPr>
            <p:nvPr/>
          </p:nvSpPr>
          <p:spPr bwMode="auto">
            <a:xfrm>
              <a:off x="2665413" y="2189163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319" name="Object 5"/>
            <p:cNvGraphicFramePr>
              <a:graphicFrameLocks noChangeAspect="1"/>
            </p:cNvGraphicFramePr>
            <p:nvPr/>
          </p:nvGraphicFramePr>
          <p:xfrm>
            <a:off x="2328863" y="2662238"/>
            <a:ext cx="274638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Equation" r:id="rId12" imgW="253890" imgH="228501" progId="Equation.DSMT4">
                    <p:embed/>
                  </p:oleObj>
                </mc:Choice>
                <mc:Fallback>
                  <p:oleObj name="Equation" r:id="rId12" imgW="253890" imgH="228501" progId="Equation.DSMT4">
                    <p:embed/>
                    <p:pic>
                      <p:nvPicPr>
                        <p:cNvPr id="0" name="Picture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863" y="2662238"/>
                          <a:ext cx="274638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92879" name="Object 15"/>
          <p:cNvGraphicFramePr>
            <a:graphicFrameLocks noChangeAspect="1"/>
          </p:cNvGraphicFramePr>
          <p:nvPr/>
        </p:nvGraphicFramePr>
        <p:xfrm>
          <a:off x="2825015" y="4923322"/>
          <a:ext cx="3070458" cy="89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14" imgW="1473200" imgH="431800" progId="Equation.DSMT4">
                  <p:embed/>
                </p:oleObj>
              </mc:Choice>
              <mc:Fallback>
                <p:oleObj name="Equation" r:id="rId14" imgW="1473200" imgH="43180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015" y="4923322"/>
                        <a:ext cx="3070458" cy="8999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63541" y="1356661"/>
            <a:ext cx="6192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Summary: Result for a multiply-connected region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FE9F5D-787B-1778-F1E1-B41AC446F44C}"/>
              </a:ext>
            </a:extLst>
          </p:cNvPr>
          <p:cNvSpPr txBox="1"/>
          <p:nvPr/>
        </p:nvSpPr>
        <p:spPr>
          <a:xfrm>
            <a:off x="6485273" y="2755271"/>
            <a:ext cx="1875814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/>
              <a:t>The path cannot be shrunk down farther than the boundary of the “island”.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0175" y="0"/>
            <a:ext cx="7772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Extension of  Cauchy’s Theorem to 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Multiply-Connected Regions (cont.)</a:t>
            </a: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164879" name="Object 12"/>
          <p:cNvGraphicFramePr>
            <a:graphicFrameLocks noChangeAspect="1"/>
          </p:cNvGraphicFramePr>
          <p:nvPr/>
        </p:nvGraphicFramePr>
        <p:xfrm>
          <a:off x="969962" y="1576388"/>
          <a:ext cx="1497013" cy="347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4" imgW="876300" imgH="203200" progId="Equation.DSMT4">
                  <p:embed/>
                </p:oleObj>
              </mc:Choice>
              <mc:Fallback>
                <p:oleObj name="Equation" r:id="rId4" imgW="876300" imgH="203200" progId="Equation.DSMT4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2" y="1576388"/>
                        <a:ext cx="1497013" cy="3473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86" name="Object 46"/>
          <p:cNvGraphicFramePr>
            <a:graphicFrameLocks noChangeAspect="1"/>
          </p:cNvGraphicFramePr>
          <p:nvPr/>
        </p:nvGraphicFramePr>
        <p:xfrm>
          <a:off x="1363663" y="2463800"/>
          <a:ext cx="15049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6" imgW="800100" imgH="457200" progId="Equation.DSMT4">
                  <p:embed/>
                </p:oleObj>
              </mc:Choice>
              <mc:Fallback>
                <p:oleObj name="Equation" r:id="rId6" imgW="800100" imgH="457200" progId="Equation.DSMT4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2463800"/>
                        <a:ext cx="1504950" cy="8588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057650" y="2705100"/>
            <a:ext cx="4419600" cy="120032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integral around the </a:t>
            </a:r>
            <a:r>
              <a:rPr lang="en-US" u="sng" dirty="0"/>
              <a:t>arbitrary</a:t>
            </a:r>
            <a:r>
              <a:rPr lang="en-US" dirty="0"/>
              <a:t> closed path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/>
              <a:t> must give the same result as the integral around the circle (and we already know the answer for the circle).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19313" y="3896608"/>
            <a:ext cx="2262232" cy="2132719"/>
            <a:chOff x="2119313" y="3896608"/>
            <a:chExt cx="2262232" cy="2132719"/>
          </a:xfrm>
        </p:grpSpPr>
        <p:sp>
          <p:nvSpPr>
            <p:cNvPr id="50" name="Line 24"/>
            <p:cNvSpPr>
              <a:spLocks noChangeShapeType="1"/>
            </p:cNvSpPr>
            <p:nvPr/>
          </p:nvSpPr>
          <p:spPr bwMode="auto">
            <a:xfrm>
              <a:off x="2119313" y="5157405"/>
              <a:ext cx="19669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V="1">
              <a:off x="2982938" y="4226719"/>
              <a:ext cx="7938" cy="180260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2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707547"/>
                </p:ext>
              </p:extLst>
            </p:nvPr>
          </p:nvGraphicFramePr>
          <p:xfrm>
            <a:off x="4194214" y="5059254"/>
            <a:ext cx="187331" cy="2048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4214" y="5059254"/>
                          <a:ext cx="187331" cy="2048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2049692"/>
                </p:ext>
              </p:extLst>
            </p:nvPr>
          </p:nvGraphicFramePr>
          <p:xfrm>
            <a:off x="2884866" y="3896608"/>
            <a:ext cx="206381" cy="241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4866" y="3896608"/>
                          <a:ext cx="206381" cy="2414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Oval 31"/>
            <p:cNvSpPr>
              <a:spLocks noChangeArrowheads="1"/>
            </p:cNvSpPr>
            <p:nvPr/>
          </p:nvSpPr>
          <p:spPr bwMode="auto">
            <a:xfrm>
              <a:off x="2787657" y="4924425"/>
              <a:ext cx="411987" cy="41265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0130869"/>
                </p:ext>
              </p:extLst>
            </p:nvPr>
          </p:nvGraphicFramePr>
          <p:xfrm>
            <a:off x="3610667" y="4440234"/>
            <a:ext cx="320684" cy="301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4" name="Equation" r:id="rId12" imgW="215713" imgH="203024" progId="Equation.DSMT4">
                    <p:embed/>
                  </p:oleObj>
                </mc:Choice>
                <mc:Fallback>
                  <p:oleObj name="Equation" r:id="rId12" imgW="215713" imgH="203024" progId="Equation.DSMT4">
                    <p:embed/>
                    <p:pic>
                      <p:nvPicPr>
                        <p:cNvPr id="0" name="Picture 3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0667" y="4440234"/>
                          <a:ext cx="320684" cy="3017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33"/>
            <p:cNvSpPr>
              <a:spLocks noChangeShapeType="1"/>
            </p:cNvSpPr>
            <p:nvPr/>
          </p:nvSpPr>
          <p:spPr bwMode="auto">
            <a:xfrm flipH="1" flipV="1">
              <a:off x="3679867" y="4892108"/>
              <a:ext cx="66677" cy="1349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438400" y="4537075"/>
              <a:ext cx="1317625" cy="1198562"/>
            </a:xfrm>
            <a:custGeom>
              <a:avLst/>
              <a:gdLst>
                <a:gd name="connsiteX0" fmla="*/ 1295400 w 1317625"/>
                <a:gd name="connsiteY0" fmla="*/ 568325 h 1198562"/>
                <a:gd name="connsiteX1" fmla="*/ 1285875 w 1317625"/>
                <a:gd name="connsiteY1" fmla="*/ 415925 h 1198562"/>
                <a:gd name="connsiteX2" fmla="*/ 1104900 w 1317625"/>
                <a:gd name="connsiteY2" fmla="*/ 263525 h 1198562"/>
                <a:gd name="connsiteX3" fmla="*/ 981075 w 1317625"/>
                <a:gd name="connsiteY3" fmla="*/ 234950 h 1198562"/>
                <a:gd name="connsiteX4" fmla="*/ 866775 w 1317625"/>
                <a:gd name="connsiteY4" fmla="*/ 73025 h 1198562"/>
                <a:gd name="connsiteX5" fmla="*/ 504825 w 1317625"/>
                <a:gd name="connsiteY5" fmla="*/ 6350 h 1198562"/>
                <a:gd name="connsiteX6" fmla="*/ 361950 w 1317625"/>
                <a:gd name="connsiteY6" fmla="*/ 111125 h 1198562"/>
                <a:gd name="connsiteX7" fmla="*/ 142875 w 1317625"/>
                <a:gd name="connsiteY7" fmla="*/ 387350 h 1198562"/>
                <a:gd name="connsiteX8" fmla="*/ 57150 w 1317625"/>
                <a:gd name="connsiteY8" fmla="*/ 606425 h 1198562"/>
                <a:gd name="connsiteX9" fmla="*/ 47625 w 1317625"/>
                <a:gd name="connsiteY9" fmla="*/ 873125 h 1198562"/>
                <a:gd name="connsiteX10" fmla="*/ 342900 w 1317625"/>
                <a:gd name="connsiteY10" fmla="*/ 1149350 h 1198562"/>
                <a:gd name="connsiteX11" fmla="*/ 523875 w 1317625"/>
                <a:gd name="connsiteY11" fmla="*/ 1168400 h 1198562"/>
                <a:gd name="connsiteX12" fmla="*/ 666750 w 1317625"/>
                <a:gd name="connsiteY12" fmla="*/ 1158875 h 1198562"/>
                <a:gd name="connsiteX13" fmla="*/ 885825 w 1317625"/>
                <a:gd name="connsiteY13" fmla="*/ 939800 h 1198562"/>
                <a:gd name="connsiteX14" fmla="*/ 1057275 w 1317625"/>
                <a:gd name="connsiteY14" fmla="*/ 873125 h 1198562"/>
                <a:gd name="connsiteX15" fmla="*/ 1200150 w 1317625"/>
                <a:gd name="connsiteY15" fmla="*/ 825500 h 1198562"/>
                <a:gd name="connsiteX16" fmla="*/ 1266825 w 1317625"/>
                <a:gd name="connsiteY16" fmla="*/ 663575 h 1198562"/>
                <a:gd name="connsiteX17" fmla="*/ 1295400 w 1317625"/>
                <a:gd name="connsiteY17" fmla="*/ 568325 h 119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7625" h="1198562">
                  <a:moveTo>
                    <a:pt x="1295400" y="568325"/>
                  </a:moveTo>
                  <a:cubicBezTo>
                    <a:pt x="1298575" y="527050"/>
                    <a:pt x="1317625" y="466725"/>
                    <a:pt x="1285875" y="415925"/>
                  </a:cubicBezTo>
                  <a:cubicBezTo>
                    <a:pt x="1254125" y="365125"/>
                    <a:pt x="1155700" y="293687"/>
                    <a:pt x="1104900" y="263525"/>
                  </a:cubicBezTo>
                  <a:cubicBezTo>
                    <a:pt x="1054100" y="233363"/>
                    <a:pt x="1020763" y="266700"/>
                    <a:pt x="981075" y="234950"/>
                  </a:cubicBezTo>
                  <a:cubicBezTo>
                    <a:pt x="941388" y="203200"/>
                    <a:pt x="946150" y="111125"/>
                    <a:pt x="866775" y="73025"/>
                  </a:cubicBezTo>
                  <a:cubicBezTo>
                    <a:pt x="787400" y="34925"/>
                    <a:pt x="588962" y="0"/>
                    <a:pt x="504825" y="6350"/>
                  </a:cubicBezTo>
                  <a:cubicBezTo>
                    <a:pt x="420688" y="12700"/>
                    <a:pt x="422275" y="47625"/>
                    <a:pt x="361950" y="111125"/>
                  </a:cubicBezTo>
                  <a:cubicBezTo>
                    <a:pt x="301625" y="174625"/>
                    <a:pt x="193675" y="304800"/>
                    <a:pt x="142875" y="387350"/>
                  </a:cubicBezTo>
                  <a:cubicBezTo>
                    <a:pt x="92075" y="469900"/>
                    <a:pt x="73025" y="525463"/>
                    <a:pt x="57150" y="606425"/>
                  </a:cubicBezTo>
                  <a:cubicBezTo>
                    <a:pt x="41275" y="687388"/>
                    <a:pt x="0" y="782638"/>
                    <a:pt x="47625" y="873125"/>
                  </a:cubicBezTo>
                  <a:cubicBezTo>
                    <a:pt x="95250" y="963612"/>
                    <a:pt x="263525" y="1100138"/>
                    <a:pt x="342900" y="1149350"/>
                  </a:cubicBezTo>
                  <a:cubicBezTo>
                    <a:pt x="422275" y="1198562"/>
                    <a:pt x="469900" y="1166813"/>
                    <a:pt x="523875" y="1168400"/>
                  </a:cubicBezTo>
                  <a:cubicBezTo>
                    <a:pt x="577850" y="1169988"/>
                    <a:pt x="606425" y="1196975"/>
                    <a:pt x="666750" y="1158875"/>
                  </a:cubicBezTo>
                  <a:cubicBezTo>
                    <a:pt x="727075" y="1120775"/>
                    <a:pt x="820738" y="987425"/>
                    <a:pt x="885825" y="939800"/>
                  </a:cubicBezTo>
                  <a:cubicBezTo>
                    <a:pt x="950913" y="892175"/>
                    <a:pt x="1004888" y="892175"/>
                    <a:pt x="1057275" y="873125"/>
                  </a:cubicBezTo>
                  <a:cubicBezTo>
                    <a:pt x="1109663" y="854075"/>
                    <a:pt x="1165225" y="860425"/>
                    <a:pt x="1200150" y="825500"/>
                  </a:cubicBezTo>
                  <a:cubicBezTo>
                    <a:pt x="1235075" y="790575"/>
                    <a:pt x="1250950" y="704850"/>
                    <a:pt x="1266825" y="663575"/>
                  </a:cubicBezTo>
                  <a:cubicBezTo>
                    <a:pt x="1282700" y="622300"/>
                    <a:pt x="1292225" y="609600"/>
                    <a:pt x="1295400" y="568325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H="1" flipV="1">
              <a:off x="3130384" y="4963392"/>
              <a:ext cx="66677" cy="13499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13389" y="0"/>
            <a:ext cx="7772400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Cauchy’s Theorem, Revisited</a:t>
            </a:r>
          </a:p>
        </p:txBody>
      </p:sp>
      <p:sp>
        <p:nvSpPr>
          <p:cNvPr id="14348" name="Text Box 3"/>
          <p:cNvSpPr txBox="1">
            <a:spLocks noChangeArrowheads="1"/>
          </p:cNvSpPr>
          <p:nvPr/>
        </p:nvSpPr>
        <p:spPr bwMode="auto">
          <a:xfrm>
            <a:off x="642938" y="1016000"/>
            <a:ext cx="12017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grpSp>
        <p:nvGrpSpPr>
          <p:cNvPr id="14349" name="Group 19"/>
          <p:cNvGrpSpPr>
            <a:grpSpLocks/>
          </p:cNvGrpSpPr>
          <p:nvPr/>
        </p:nvGrpSpPr>
        <p:grpSpPr bwMode="auto">
          <a:xfrm>
            <a:off x="1203325" y="2938463"/>
            <a:ext cx="2987675" cy="2297112"/>
            <a:chOff x="474" y="796"/>
            <a:chExt cx="1882" cy="1447"/>
          </a:xfrm>
        </p:grpSpPr>
        <p:sp>
          <p:nvSpPr>
            <p:cNvPr id="14360" name="Rectangle 18" descr="Wide upward diagonal"/>
            <p:cNvSpPr>
              <a:spLocks noChangeArrowheads="1"/>
            </p:cNvSpPr>
            <p:nvPr/>
          </p:nvSpPr>
          <p:spPr bwMode="auto">
            <a:xfrm>
              <a:off x="474" y="1050"/>
              <a:ext cx="1632" cy="105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6"/>
            <p:cNvSpPr>
              <a:spLocks noChangeShapeType="1"/>
            </p:cNvSpPr>
            <p:nvPr/>
          </p:nvSpPr>
          <p:spPr bwMode="auto">
            <a:xfrm flipV="1">
              <a:off x="493" y="2142"/>
              <a:ext cx="1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7"/>
            <p:cNvSpPr>
              <a:spLocks noChangeShapeType="1"/>
            </p:cNvSpPr>
            <p:nvPr/>
          </p:nvSpPr>
          <p:spPr bwMode="auto">
            <a:xfrm flipH="1" flipV="1">
              <a:off x="543" y="971"/>
              <a:ext cx="2" cy="1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3" name="Object 8"/>
            <p:cNvGraphicFramePr>
              <a:graphicFrameLocks noChangeAspect="1"/>
            </p:cNvGraphicFramePr>
            <p:nvPr/>
          </p:nvGraphicFramePr>
          <p:xfrm>
            <a:off x="1678" y="2150"/>
            <a:ext cx="86" cy="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4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8" y="2150"/>
                          <a:ext cx="86" cy="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8"/>
            <p:cNvGraphicFramePr>
              <a:graphicFrameLocks noChangeAspect="1"/>
            </p:cNvGraphicFramePr>
            <p:nvPr/>
          </p:nvGraphicFramePr>
          <p:xfrm>
            <a:off x="594" y="923"/>
            <a:ext cx="94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5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" y="923"/>
                          <a:ext cx="94" cy="1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3" name="Freeform 13"/>
            <p:cNvSpPr>
              <a:spLocks/>
            </p:cNvSpPr>
            <p:nvPr/>
          </p:nvSpPr>
          <p:spPr bwMode="auto">
            <a:xfrm>
              <a:off x="554" y="1077"/>
              <a:ext cx="1316" cy="981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5" name="Object 9"/>
            <p:cNvGraphicFramePr>
              <a:graphicFrameLocks noChangeAspect="1"/>
            </p:cNvGraphicFramePr>
            <p:nvPr/>
          </p:nvGraphicFramePr>
          <p:xfrm>
            <a:off x="1128" y="1454"/>
            <a:ext cx="146" cy="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2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5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1454"/>
                          <a:ext cx="146" cy="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4" name="Freeform 11"/>
            <p:cNvSpPr>
              <a:spLocks/>
            </p:cNvSpPr>
            <p:nvPr/>
          </p:nvSpPr>
          <p:spPr bwMode="auto">
            <a:xfrm>
              <a:off x="1351" y="1419"/>
              <a:ext cx="45" cy="48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12"/>
            <p:cNvSpPr>
              <a:spLocks/>
            </p:cNvSpPr>
            <p:nvPr/>
          </p:nvSpPr>
          <p:spPr bwMode="auto">
            <a:xfrm>
              <a:off x="864" y="1344"/>
              <a:ext cx="569" cy="396"/>
            </a:xfrm>
            <a:custGeom>
              <a:avLst/>
              <a:gdLst>
                <a:gd name="T0" fmla="*/ 1 w 787"/>
                <a:gd name="T1" fmla="*/ 3 h 547"/>
                <a:gd name="T2" fmla="*/ 1 w 787"/>
                <a:gd name="T3" fmla="*/ 3 h 547"/>
                <a:gd name="T4" fmla="*/ 2 w 787"/>
                <a:gd name="T5" fmla="*/ 3 h 547"/>
                <a:gd name="T6" fmla="*/ 3 w 787"/>
                <a:gd name="T7" fmla="*/ 3 h 547"/>
                <a:gd name="T8" fmla="*/ 3 w 787"/>
                <a:gd name="T9" fmla="*/ 4 h 547"/>
                <a:gd name="T10" fmla="*/ 4 w 787"/>
                <a:gd name="T11" fmla="*/ 4 h 547"/>
                <a:gd name="T12" fmla="*/ 4 w 787"/>
                <a:gd name="T13" fmla="*/ 3 h 547"/>
                <a:gd name="T14" fmla="*/ 5 w 787"/>
                <a:gd name="T15" fmla="*/ 2 h 547"/>
                <a:gd name="T16" fmla="*/ 5 w 787"/>
                <a:gd name="T17" fmla="*/ 1 h 547"/>
                <a:gd name="T18" fmla="*/ 4 w 787"/>
                <a:gd name="T19" fmla="*/ 1 h 547"/>
                <a:gd name="T20" fmla="*/ 4 w 787"/>
                <a:gd name="T21" fmla="*/ 1 h 547"/>
                <a:gd name="T22" fmla="*/ 3 w 787"/>
                <a:gd name="T23" fmla="*/ 1 h 547"/>
                <a:gd name="T24" fmla="*/ 1 w 787"/>
                <a:gd name="T25" fmla="*/ 1 h 547"/>
                <a:gd name="T26" fmla="*/ 1 w 787"/>
                <a:gd name="T27" fmla="*/ 1 h 547"/>
                <a:gd name="T28" fmla="*/ 1 w 787"/>
                <a:gd name="T29" fmla="*/ 1 h 547"/>
                <a:gd name="T30" fmla="*/ 1 w 787"/>
                <a:gd name="T31" fmla="*/ 1 h 547"/>
                <a:gd name="T32" fmla="*/ 1 w 787"/>
                <a:gd name="T33" fmla="*/ 1 h 547"/>
                <a:gd name="T34" fmla="*/ 1 w 787"/>
                <a:gd name="T35" fmla="*/ 2 h 547"/>
                <a:gd name="T36" fmla="*/ 1 w 787"/>
                <a:gd name="T37" fmla="*/ 3 h 547"/>
                <a:gd name="T38" fmla="*/ 1 w 787"/>
                <a:gd name="T39" fmla="*/ 3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6" name="Object 14"/>
            <p:cNvGraphicFramePr>
              <a:graphicFrameLocks noChangeAspect="1"/>
            </p:cNvGraphicFramePr>
            <p:nvPr/>
          </p:nvGraphicFramePr>
          <p:xfrm>
            <a:off x="715" y="796"/>
            <a:ext cx="1641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3" name="Equation" r:id="rId10" imgW="2159000" imgH="203200" progId="Equation.DSMT4">
                    <p:embed/>
                  </p:oleObj>
                </mc:Choice>
                <mc:Fallback>
                  <p:oleObj name="Equation" r:id="rId10" imgW="2159000" imgH="203200" progId="Equation.DSMT4">
                    <p:embed/>
                    <p:pic>
                      <p:nvPicPr>
                        <p:cNvPr id="0" name="Picture 5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" y="796"/>
                          <a:ext cx="1641" cy="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6" name="Line 15"/>
            <p:cNvSpPr>
              <a:spLocks noChangeShapeType="1"/>
            </p:cNvSpPr>
            <p:nvPr/>
          </p:nvSpPr>
          <p:spPr bwMode="auto">
            <a:xfrm>
              <a:off x="1018" y="933"/>
              <a:ext cx="110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0" name="Group 30"/>
          <p:cNvGrpSpPr>
            <a:grpSpLocks/>
          </p:cNvGrpSpPr>
          <p:nvPr/>
        </p:nvGrpSpPr>
        <p:grpSpPr bwMode="auto">
          <a:xfrm>
            <a:off x="5500688" y="2959100"/>
            <a:ext cx="2987675" cy="2297113"/>
            <a:chOff x="5132489" y="2947965"/>
            <a:chExt cx="2987676" cy="2297113"/>
          </a:xfrm>
        </p:grpSpPr>
        <p:sp>
          <p:nvSpPr>
            <p:cNvPr id="14353" name="Rectangle 18" descr="Wide upward diagonal"/>
            <p:cNvSpPr>
              <a:spLocks noChangeArrowheads="1"/>
            </p:cNvSpPr>
            <p:nvPr/>
          </p:nvSpPr>
          <p:spPr bwMode="auto">
            <a:xfrm>
              <a:off x="5132489" y="3351190"/>
              <a:ext cx="2590800" cy="1676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Line 6"/>
            <p:cNvSpPr>
              <a:spLocks noChangeShapeType="1"/>
            </p:cNvSpPr>
            <p:nvPr/>
          </p:nvSpPr>
          <p:spPr bwMode="auto">
            <a:xfrm flipV="1">
              <a:off x="5162652" y="5084740"/>
              <a:ext cx="2127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7"/>
            <p:cNvSpPr>
              <a:spLocks noChangeShapeType="1"/>
            </p:cNvSpPr>
            <p:nvPr/>
          </p:nvSpPr>
          <p:spPr bwMode="auto">
            <a:xfrm flipH="1" flipV="1">
              <a:off x="5242027" y="3225778"/>
              <a:ext cx="3175" cy="194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39" name="Object 9"/>
            <p:cNvGraphicFramePr>
              <a:graphicFrameLocks noChangeAspect="1"/>
            </p:cNvGraphicFramePr>
            <p:nvPr/>
          </p:nvGraphicFramePr>
          <p:xfrm>
            <a:off x="7043839" y="5097440"/>
            <a:ext cx="136525" cy="14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4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5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3839" y="5097440"/>
                          <a:ext cx="136525" cy="14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0" name="Object 10"/>
            <p:cNvGraphicFramePr>
              <a:graphicFrameLocks noChangeAspect="1"/>
            </p:cNvGraphicFramePr>
            <p:nvPr/>
          </p:nvGraphicFramePr>
          <p:xfrm>
            <a:off x="5322989" y="3149578"/>
            <a:ext cx="149225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5" name="Equation" r:id="rId13" imgW="139579" imgH="164957" progId="Equation.DSMT4">
                    <p:embed/>
                  </p:oleObj>
                </mc:Choice>
                <mc:Fallback>
                  <p:oleObj name="Equation" r:id="rId13" imgW="139579" imgH="164957" progId="Equation.DSMT4">
                    <p:embed/>
                    <p:pic>
                      <p:nvPicPr>
                        <p:cNvPr id="0" name="Picture 5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989" y="3149578"/>
                          <a:ext cx="149225" cy="174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6" name="Freeform 13"/>
            <p:cNvSpPr>
              <a:spLocks/>
            </p:cNvSpPr>
            <p:nvPr/>
          </p:nvSpPr>
          <p:spPr bwMode="auto">
            <a:xfrm>
              <a:off x="5235738" y="3405928"/>
              <a:ext cx="2089150" cy="1557338"/>
            </a:xfrm>
            <a:custGeom>
              <a:avLst/>
              <a:gdLst>
                <a:gd name="T0" fmla="*/ 2147483647 w 1819"/>
                <a:gd name="T1" fmla="*/ 2147483647 h 1356"/>
                <a:gd name="T2" fmla="*/ 2147483647 w 1819"/>
                <a:gd name="T3" fmla="*/ 2147483647 h 1356"/>
                <a:gd name="T4" fmla="*/ 2147483647 w 1819"/>
                <a:gd name="T5" fmla="*/ 2147483647 h 1356"/>
                <a:gd name="T6" fmla="*/ 2147483647 w 1819"/>
                <a:gd name="T7" fmla="*/ 2147483647 h 1356"/>
                <a:gd name="T8" fmla="*/ 2147483647 w 1819"/>
                <a:gd name="T9" fmla="*/ 2147483647 h 1356"/>
                <a:gd name="T10" fmla="*/ 2147483647 w 1819"/>
                <a:gd name="T11" fmla="*/ 2147483647 h 1356"/>
                <a:gd name="T12" fmla="*/ 2147483647 w 1819"/>
                <a:gd name="T13" fmla="*/ 2147483647 h 1356"/>
                <a:gd name="T14" fmla="*/ 2147483647 w 1819"/>
                <a:gd name="T15" fmla="*/ 2147483647 h 1356"/>
                <a:gd name="T16" fmla="*/ 2147483647 w 1819"/>
                <a:gd name="T17" fmla="*/ 2147483647 h 1356"/>
                <a:gd name="T18" fmla="*/ 2147483647 w 1819"/>
                <a:gd name="T19" fmla="*/ 2147483647 h 1356"/>
                <a:gd name="T20" fmla="*/ 2147483647 w 1819"/>
                <a:gd name="T21" fmla="*/ 2147483647 h 1356"/>
                <a:gd name="T22" fmla="*/ 2147483647 w 1819"/>
                <a:gd name="T23" fmla="*/ 2147483647 h 1356"/>
                <a:gd name="T24" fmla="*/ 2147483647 w 1819"/>
                <a:gd name="T25" fmla="*/ 2147483647 h 1356"/>
                <a:gd name="T26" fmla="*/ 2147483647 w 1819"/>
                <a:gd name="T27" fmla="*/ 2147483647 h 1356"/>
                <a:gd name="T28" fmla="*/ 2147483647 w 1819"/>
                <a:gd name="T29" fmla="*/ 2147483647 h 1356"/>
                <a:gd name="T30" fmla="*/ 2147483647 w 1819"/>
                <a:gd name="T31" fmla="*/ 2147483647 h 1356"/>
                <a:gd name="T32" fmla="*/ 2147483647 w 1819"/>
                <a:gd name="T33" fmla="*/ 2147483647 h 1356"/>
                <a:gd name="T34" fmla="*/ 2147483647 w 1819"/>
                <a:gd name="T35" fmla="*/ 2147483647 h 1356"/>
                <a:gd name="T36" fmla="*/ 2147483647 w 1819"/>
                <a:gd name="T37" fmla="*/ 2147483647 h 1356"/>
                <a:gd name="T38" fmla="*/ 2147483647 w 1819"/>
                <a:gd name="T39" fmla="*/ 214748364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1" name="Object 11"/>
            <p:cNvGraphicFramePr>
              <a:graphicFrameLocks noChangeAspect="1"/>
            </p:cNvGraphicFramePr>
            <p:nvPr/>
          </p:nvGraphicFramePr>
          <p:xfrm>
            <a:off x="6205639" y="3873478"/>
            <a:ext cx="231775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6" name="Equation" r:id="rId14" imgW="215713" imgH="203024" progId="Equation.DSMT4">
                    <p:embed/>
                  </p:oleObj>
                </mc:Choice>
                <mc:Fallback>
                  <p:oleObj name="Equation" r:id="rId14" imgW="215713" imgH="203024" progId="Equation.DSMT4">
                    <p:embed/>
                    <p:pic>
                      <p:nvPicPr>
                        <p:cNvPr id="0" name="Picture 5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5639" y="3873478"/>
                          <a:ext cx="231775" cy="217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Freeform 11"/>
            <p:cNvSpPr>
              <a:spLocks/>
            </p:cNvSpPr>
            <p:nvPr/>
          </p:nvSpPr>
          <p:spPr bwMode="auto">
            <a:xfrm>
              <a:off x="6358473" y="4115107"/>
              <a:ext cx="71438" cy="76200"/>
            </a:xfrm>
            <a:custGeom>
              <a:avLst/>
              <a:gdLst>
                <a:gd name="T0" fmla="*/ 2147483647 w 62"/>
                <a:gd name="T1" fmla="*/ 2147483647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12"/>
            <p:cNvSpPr>
              <a:spLocks/>
            </p:cNvSpPr>
            <p:nvPr/>
          </p:nvSpPr>
          <p:spPr bwMode="auto">
            <a:xfrm>
              <a:off x="6202877" y="4132613"/>
              <a:ext cx="246348" cy="171448"/>
            </a:xfrm>
            <a:custGeom>
              <a:avLst/>
              <a:gdLst>
                <a:gd name="T0" fmla="*/ 2147483647 w 787"/>
                <a:gd name="T1" fmla="*/ 2147483647 h 547"/>
                <a:gd name="T2" fmla="*/ 2147483647 w 787"/>
                <a:gd name="T3" fmla="*/ 2147483647 h 547"/>
                <a:gd name="T4" fmla="*/ 2147483647 w 787"/>
                <a:gd name="T5" fmla="*/ 2147483647 h 547"/>
                <a:gd name="T6" fmla="*/ 2147483647 w 787"/>
                <a:gd name="T7" fmla="*/ 2147483647 h 547"/>
                <a:gd name="T8" fmla="*/ 2147483647 w 787"/>
                <a:gd name="T9" fmla="*/ 2147483647 h 547"/>
                <a:gd name="T10" fmla="*/ 2147483647 w 787"/>
                <a:gd name="T11" fmla="*/ 2147483647 h 547"/>
                <a:gd name="T12" fmla="*/ 2147483647 w 787"/>
                <a:gd name="T13" fmla="*/ 2147483647 h 547"/>
                <a:gd name="T14" fmla="*/ 2147483647 w 787"/>
                <a:gd name="T15" fmla="*/ 2147483647 h 547"/>
                <a:gd name="T16" fmla="*/ 2147483647 w 787"/>
                <a:gd name="T17" fmla="*/ 2147483647 h 547"/>
                <a:gd name="T18" fmla="*/ 2147483647 w 787"/>
                <a:gd name="T19" fmla="*/ 2147483647 h 547"/>
                <a:gd name="T20" fmla="*/ 2147483647 w 787"/>
                <a:gd name="T21" fmla="*/ 2147483647 h 547"/>
                <a:gd name="T22" fmla="*/ 2147483647 w 787"/>
                <a:gd name="T23" fmla="*/ 2147483647 h 547"/>
                <a:gd name="T24" fmla="*/ 2147483647 w 787"/>
                <a:gd name="T25" fmla="*/ 2147483647 h 547"/>
                <a:gd name="T26" fmla="*/ 2147483647 w 787"/>
                <a:gd name="T27" fmla="*/ 2147483647 h 547"/>
                <a:gd name="T28" fmla="*/ 2147483647 w 787"/>
                <a:gd name="T29" fmla="*/ 2147483647 h 547"/>
                <a:gd name="T30" fmla="*/ 2147483647 w 787"/>
                <a:gd name="T31" fmla="*/ 2147483647 h 547"/>
                <a:gd name="T32" fmla="*/ 2147483647 w 787"/>
                <a:gd name="T33" fmla="*/ 2147483647 h 547"/>
                <a:gd name="T34" fmla="*/ 2147483647 w 787"/>
                <a:gd name="T35" fmla="*/ 2147483647 h 547"/>
                <a:gd name="T36" fmla="*/ 2147483647 w 787"/>
                <a:gd name="T37" fmla="*/ 2147483647 h 547"/>
                <a:gd name="T38" fmla="*/ 2147483647 w 787"/>
                <a:gd name="T39" fmla="*/ 2147483647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42" name="Object 12"/>
            <p:cNvGraphicFramePr>
              <a:graphicFrameLocks noChangeAspect="1"/>
            </p:cNvGraphicFramePr>
            <p:nvPr/>
          </p:nvGraphicFramePr>
          <p:xfrm>
            <a:off x="5515077" y="2947965"/>
            <a:ext cx="2605088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Equation" r:id="rId15" imgW="2159000" imgH="203200" progId="Equation.DSMT4">
                    <p:embed/>
                  </p:oleObj>
                </mc:Choice>
                <mc:Fallback>
                  <p:oleObj name="Equation" r:id="rId15" imgW="2159000" imgH="203200" progId="Equation.DSMT4">
                    <p:embed/>
                    <p:pic>
                      <p:nvPicPr>
                        <p:cNvPr id="0" name="Picture 5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5077" y="2947965"/>
                          <a:ext cx="2605088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9" name="Line 15"/>
            <p:cNvSpPr>
              <a:spLocks noChangeShapeType="1"/>
            </p:cNvSpPr>
            <p:nvPr/>
          </p:nvSpPr>
          <p:spPr bwMode="auto">
            <a:xfrm>
              <a:off x="5996089" y="3165453"/>
              <a:ext cx="174625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1" name="Right Arrow 31"/>
          <p:cNvSpPr>
            <a:spLocks noChangeArrowheads="1"/>
          </p:cNvSpPr>
          <p:nvPr/>
        </p:nvSpPr>
        <p:spPr bwMode="auto">
          <a:xfrm>
            <a:off x="4394200" y="3943350"/>
            <a:ext cx="557213" cy="390525"/>
          </a:xfrm>
          <a:prstGeom prst="rightArrow">
            <a:avLst>
              <a:gd name="adj1" fmla="val 50000"/>
              <a:gd name="adj2" fmla="val 5009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TextBox 32"/>
          <p:cNvSpPr txBox="1">
            <a:spLocks noChangeArrowheads="1"/>
          </p:cNvSpPr>
          <p:nvPr/>
        </p:nvSpPr>
        <p:spPr bwMode="auto">
          <a:xfrm>
            <a:off x="3389596" y="5434714"/>
            <a:ext cx="241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Shrink the path down.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4914" y="1023258"/>
            <a:ext cx="765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If a function is analytic everywhere in a simply connected region, we can shrink down the path to zero size, which verifies that the line integral around a closed path in the region must be zero (since the integrand must be continuous and hence finite in the region).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1500" y="0"/>
            <a:ext cx="77724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Theorem of the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Calculus of Complex Variables</a:t>
            </a:r>
          </a:p>
        </p:txBody>
      </p:sp>
      <p:sp>
        <p:nvSpPr>
          <p:cNvPr id="15380" name="Text Box 3"/>
          <p:cNvSpPr txBox="1">
            <a:spLocks noChangeArrowheads="1"/>
          </p:cNvSpPr>
          <p:nvPr/>
        </p:nvSpPr>
        <p:spPr bwMode="auto">
          <a:xfrm>
            <a:off x="698868" y="1286408"/>
            <a:ext cx="1202115" cy="3964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bg1"/>
                </a:solidFill>
              </a:rPr>
              <a:t>Consider</a:t>
            </a:r>
          </a:p>
        </p:txBody>
      </p:sp>
      <p:sp>
        <p:nvSpPr>
          <p:cNvPr id="15381" name="Freeform 17"/>
          <p:cNvSpPr>
            <a:spLocks/>
          </p:cNvSpPr>
          <p:nvPr/>
        </p:nvSpPr>
        <p:spPr bwMode="auto">
          <a:xfrm>
            <a:off x="1682416" y="1726579"/>
            <a:ext cx="1798489" cy="1384510"/>
          </a:xfrm>
          <a:custGeom>
            <a:avLst/>
            <a:gdLst>
              <a:gd name="T0" fmla="*/ 0 w 1152"/>
              <a:gd name="T1" fmla="*/ 887 h 887"/>
              <a:gd name="T2" fmla="*/ 172 w 1152"/>
              <a:gd name="T3" fmla="*/ 593 h 887"/>
              <a:gd name="T4" fmla="*/ 483 w 1152"/>
              <a:gd name="T5" fmla="*/ 386 h 887"/>
              <a:gd name="T6" fmla="*/ 921 w 1152"/>
              <a:gd name="T7" fmla="*/ 253 h 887"/>
              <a:gd name="T8" fmla="*/ 1152 w 1152"/>
              <a:gd name="T9" fmla="*/ 0 h 8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887"/>
              <a:gd name="T17" fmla="*/ 1152 w 1152"/>
              <a:gd name="T18" fmla="*/ 887 h 8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887">
                <a:moveTo>
                  <a:pt x="0" y="887"/>
                </a:moveTo>
                <a:cubicBezTo>
                  <a:pt x="28" y="838"/>
                  <a:pt x="92" y="676"/>
                  <a:pt x="172" y="593"/>
                </a:cubicBezTo>
                <a:cubicBezTo>
                  <a:pt x="252" y="510"/>
                  <a:pt x="358" y="443"/>
                  <a:pt x="483" y="386"/>
                </a:cubicBezTo>
                <a:cubicBezTo>
                  <a:pt x="608" y="329"/>
                  <a:pt x="810" y="317"/>
                  <a:pt x="921" y="253"/>
                </a:cubicBezTo>
                <a:cubicBezTo>
                  <a:pt x="1032" y="189"/>
                  <a:pt x="1104" y="53"/>
                  <a:pt x="1152" y="0"/>
                </a:cubicBezTo>
              </a:path>
            </a:pathLst>
          </a:custGeom>
          <a:noFill/>
          <a:ln w="19050" cmpd="sng">
            <a:solidFill>
              <a:srgbClr val="3366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18"/>
          <p:cNvSpPr>
            <a:spLocks noChangeShapeType="1"/>
          </p:cNvSpPr>
          <p:nvPr/>
        </p:nvSpPr>
        <p:spPr bwMode="auto">
          <a:xfrm>
            <a:off x="1777649" y="2797350"/>
            <a:ext cx="93671" cy="53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19"/>
          <p:cNvSpPr>
            <a:spLocks noChangeShapeType="1"/>
          </p:cNvSpPr>
          <p:nvPr/>
        </p:nvSpPr>
        <p:spPr bwMode="auto">
          <a:xfrm>
            <a:off x="1980603" y="2544486"/>
            <a:ext cx="81182" cy="749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20"/>
          <p:cNvSpPr>
            <a:spLocks noChangeShapeType="1"/>
          </p:cNvSpPr>
          <p:nvPr/>
        </p:nvSpPr>
        <p:spPr bwMode="auto">
          <a:xfrm>
            <a:off x="2214782" y="2394640"/>
            <a:ext cx="56203" cy="874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1"/>
          <p:cNvSpPr>
            <a:spLocks noChangeShapeType="1"/>
          </p:cNvSpPr>
          <p:nvPr/>
        </p:nvSpPr>
        <p:spPr bwMode="auto">
          <a:xfrm>
            <a:off x="2455205" y="2263525"/>
            <a:ext cx="43713" cy="9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22"/>
          <p:cNvSpPr>
            <a:spLocks noChangeShapeType="1"/>
          </p:cNvSpPr>
          <p:nvPr/>
        </p:nvSpPr>
        <p:spPr bwMode="auto">
          <a:xfrm>
            <a:off x="2620691" y="2216699"/>
            <a:ext cx="24979" cy="99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23"/>
          <p:cNvSpPr>
            <a:spLocks noChangeShapeType="1"/>
          </p:cNvSpPr>
          <p:nvPr/>
        </p:nvSpPr>
        <p:spPr bwMode="auto">
          <a:xfrm>
            <a:off x="2839257" y="2166750"/>
            <a:ext cx="21857" cy="99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24"/>
          <p:cNvSpPr>
            <a:spLocks noChangeShapeType="1"/>
          </p:cNvSpPr>
          <p:nvPr/>
        </p:nvSpPr>
        <p:spPr bwMode="auto">
          <a:xfrm>
            <a:off x="3010988" y="2123045"/>
            <a:ext cx="34346" cy="936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25"/>
          <p:cNvSpPr>
            <a:spLocks noChangeShapeType="1"/>
          </p:cNvSpPr>
          <p:nvPr/>
        </p:nvSpPr>
        <p:spPr bwMode="auto">
          <a:xfrm>
            <a:off x="3160862" y="2041879"/>
            <a:ext cx="56203" cy="749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26"/>
          <p:cNvSpPr>
            <a:spLocks noChangeShapeType="1"/>
          </p:cNvSpPr>
          <p:nvPr/>
        </p:nvSpPr>
        <p:spPr bwMode="auto">
          <a:xfrm>
            <a:off x="3304491" y="1895155"/>
            <a:ext cx="68692" cy="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37"/>
          <p:cNvGraphicFramePr>
            <a:graphicFrameLocks noChangeAspect="1"/>
          </p:cNvGraphicFramePr>
          <p:nvPr/>
        </p:nvGraphicFramePr>
        <p:xfrm>
          <a:off x="1826046" y="3034605"/>
          <a:ext cx="220128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4" imgW="177646" imgH="228402" progId="Equation.DSMT4">
                  <p:embed/>
                </p:oleObj>
              </mc:Choice>
              <mc:Fallback>
                <p:oleObj name="Equation" r:id="rId4" imgW="177646" imgH="228402" progId="Equation.DSMT4">
                  <p:embed/>
                  <p:pic>
                    <p:nvPicPr>
                      <p:cNvPr id="0" name="Picture 8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046" y="3034605"/>
                        <a:ext cx="220128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38"/>
          <p:cNvGraphicFramePr>
            <a:graphicFrameLocks noChangeAspect="1"/>
          </p:cNvGraphicFramePr>
          <p:nvPr/>
        </p:nvGraphicFramePr>
        <p:xfrm>
          <a:off x="3688543" y="1536150"/>
          <a:ext cx="204516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6" imgW="165028" imgH="228501" progId="Equation.DSMT4">
                  <p:embed/>
                </p:oleObj>
              </mc:Choice>
              <mc:Fallback>
                <p:oleObj name="Equation" r:id="rId6" imgW="165028" imgH="228501" progId="Equation.DSMT4">
                  <p:embed/>
                  <p:pic>
                    <p:nvPicPr>
                      <p:cNvPr id="0" name="Picture 8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543" y="1536150"/>
                        <a:ext cx="204516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9"/>
          <p:cNvGraphicFramePr>
            <a:graphicFrameLocks noChangeAspect="1"/>
          </p:cNvGraphicFramePr>
          <p:nvPr/>
        </p:nvGraphicFramePr>
        <p:xfrm>
          <a:off x="1854147" y="2734914"/>
          <a:ext cx="188904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8" imgW="152334" imgH="228501" progId="Equation.DSMT4">
                  <p:embed/>
                </p:oleObj>
              </mc:Choice>
              <mc:Fallback>
                <p:oleObj name="Equation" r:id="rId8" imgW="152334" imgH="228501" progId="Equation.DSMT4">
                  <p:embed/>
                  <p:pic>
                    <p:nvPicPr>
                      <p:cNvPr id="0" name="Picture 8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147" y="2734914"/>
                        <a:ext cx="188904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40"/>
          <p:cNvGraphicFramePr>
            <a:graphicFrameLocks noChangeAspect="1"/>
          </p:cNvGraphicFramePr>
          <p:nvPr/>
        </p:nvGraphicFramePr>
        <p:xfrm>
          <a:off x="2027439" y="2491415"/>
          <a:ext cx="204516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0" imgW="165028" imgH="228501" progId="Equation.DSMT4">
                  <p:embed/>
                </p:oleObj>
              </mc:Choice>
              <mc:Fallback>
                <p:oleObj name="Equation" r:id="rId10" imgW="165028" imgH="228501" progId="Equation.DSMT4">
                  <p:embed/>
                  <p:pic>
                    <p:nvPicPr>
                      <p:cNvPr id="0" name="Picture 8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439" y="2491415"/>
                        <a:ext cx="204516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42"/>
          <p:cNvGraphicFramePr>
            <a:graphicFrameLocks noChangeAspect="1"/>
          </p:cNvGraphicFramePr>
          <p:nvPr/>
        </p:nvGraphicFramePr>
        <p:xfrm>
          <a:off x="2246005" y="2391518"/>
          <a:ext cx="204516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12" imgW="165028" imgH="228501" progId="Equation.DSMT4">
                  <p:embed/>
                </p:oleObj>
              </mc:Choice>
              <mc:Fallback>
                <p:oleObj name="Equation" r:id="rId12" imgW="165028" imgH="228501" progId="Equation.DSMT4">
                  <p:embed/>
                  <p:pic>
                    <p:nvPicPr>
                      <p:cNvPr id="0" name="Picture 8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005" y="2391518"/>
                        <a:ext cx="204516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46"/>
          <p:cNvGraphicFramePr>
            <a:graphicFrameLocks noChangeAspect="1"/>
          </p:cNvGraphicFramePr>
          <p:nvPr/>
        </p:nvGraphicFramePr>
        <p:xfrm>
          <a:off x="3384112" y="1829598"/>
          <a:ext cx="377808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Equation" r:id="rId14" imgW="304668" imgH="228501" progId="Equation.DSMT4">
                  <p:embed/>
                </p:oleObj>
              </mc:Choice>
              <mc:Fallback>
                <p:oleObj name="Equation" r:id="rId14" imgW="304668" imgH="228501" progId="Equation.DSMT4">
                  <p:embed/>
                  <p:pic>
                    <p:nvPicPr>
                      <p:cNvPr id="0" name="Picture 8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112" y="1829598"/>
                        <a:ext cx="377808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47"/>
          <p:cNvGraphicFramePr>
            <a:graphicFrameLocks noChangeAspect="1"/>
          </p:cNvGraphicFramePr>
          <p:nvPr/>
        </p:nvGraphicFramePr>
        <p:xfrm>
          <a:off x="2294402" y="1885790"/>
          <a:ext cx="188904" cy="21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16" imgW="152202" imgH="177569" progId="Equation.DSMT4">
                  <p:embed/>
                </p:oleObj>
              </mc:Choice>
              <mc:Fallback>
                <p:oleObj name="Equation" r:id="rId16" imgW="152202" imgH="177569" progId="Equation.DSMT4">
                  <p:embed/>
                  <p:pic>
                    <p:nvPicPr>
                      <p:cNvPr id="0" name="Picture 8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402" y="1885790"/>
                        <a:ext cx="188904" cy="21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48"/>
          <p:cNvGraphicFramePr>
            <a:graphicFrameLocks noChangeAspect="1"/>
          </p:cNvGraphicFramePr>
          <p:nvPr/>
        </p:nvGraphicFramePr>
        <p:xfrm>
          <a:off x="2818962" y="2179237"/>
          <a:ext cx="220128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18" imgW="177646" imgH="228402" progId="Equation.DSMT4">
                  <p:embed/>
                </p:oleObj>
              </mc:Choice>
              <mc:Fallback>
                <p:oleObj name="Equation" r:id="rId18" imgW="177646" imgH="228402" progId="Equation.DSMT4">
                  <p:embed/>
                  <p:pic>
                    <p:nvPicPr>
                      <p:cNvPr id="0" name="Picture 8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62" y="2179237"/>
                        <a:ext cx="220128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1" name="Text Box 50"/>
          <p:cNvSpPr txBox="1">
            <a:spLocks noChangeArrowheads="1"/>
          </p:cNvSpPr>
          <p:nvPr/>
        </p:nvSpPr>
        <p:spPr bwMode="auto">
          <a:xfrm rot="20469361">
            <a:off x="2374023" y="2179237"/>
            <a:ext cx="387175" cy="3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15392" name="Text Box 51"/>
          <p:cNvSpPr txBox="1">
            <a:spLocks noChangeArrowheads="1"/>
          </p:cNvSpPr>
          <p:nvPr/>
        </p:nvSpPr>
        <p:spPr bwMode="auto">
          <a:xfrm rot="19585194">
            <a:off x="3020355" y="1960713"/>
            <a:ext cx="387175" cy="3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5393" name="Line 52"/>
          <p:cNvSpPr>
            <a:spLocks noChangeShapeType="1"/>
          </p:cNvSpPr>
          <p:nvPr/>
        </p:nvSpPr>
        <p:spPr bwMode="auto">
          <a:xfrm>
            <a:off x="584901" y="3424828"/>
            <a:ext cx="33909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53"/>
          <p:cNvSpPr>
            <a:spLocks noChangeShapeType="1"/>
          </p:cNvSpPr>
          <p:nvPr/>
        </p:nvSpPr>
        <p:spPr bwMode="auto">
          <a:xfrm flipV="1">
            <a:off x="1309292" y="1339478"/>
            <a:ext cx="0" cy="26472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72" name="Object 54"/>
          <p:cNvGraphicFramePr>
            <a:graphicFrameLocks noChangeAspect="1"/>
          </p:cNvGraphicFramePr>
          <p:nvPr/>
        </p:nvGraphicFramePr>
        <p:xfrm>
          <a:off x="4066351" y="3346783"/>
          <a:ext cx="157680" cy="17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20" imgW="126835" imgH="139518" progId="Equation.DSMT4">
                  <p:embed/>
                </p:oleObj>
              </mc:Choice>
              <mc:Fallback>
                <p:oleObj name="Equation" r:id="rId20" imgW="126835" imgH="139518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351" y="3346783"/>
                        <a:ext cx="157680" cy="1716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55"/>
          <p:cNvGraphicFramePr>
            <a:graphicFrameLocks noChangeAspect="1"/>
          </p:cNvGraphicFramePr>
          <p:nvPr/>
        </p:nvGraphicFramePr>
        <p:xfrm>
          <a:off x="1239039" y="1060079"/>
          <a:ext cx="173292" cy="20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22" imgW="139579" imgH="164957" progId="Equation.DSMT4">
                  <p:embed/>
                </p:oleObj>
              </mc:Choice>
              <mc:Fallback>
                <p:oleObj name="Equation" r:id="rId22" imgW="139579" imgH="164957" progId="Equation.DSMT4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039" y="1060079"/>
                        <a:ext cx="173292" cy="202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57"/>
          <p:cNvGraphicFramePr>
            <a:graphicFrameLocks noChangeAspect="1"/>
          </p:cNvGraphicFramePr>
          <p:nvPr/>
        </p:nvGraphicFramePr>
        <p:xfrm>
          <a:off x="1451361" y="2744279"/>
          <a:ext cx="316921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24" imgW="253890" imgH="228501" progId="Equation.DSMT4">
                  <p:embed/>
                </p:oleObj>
              </mc:Choice>
              <mc:Fallback>
                <p:oleObj name="Equation" r:id="rId24" imgW="253890" imgH="228501" progId="Equation.DSMT4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61" y="2744279"/>
                        <a:ext cx="316921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58"/>
          <p:cNvGraphicFramePr>
            <a:graphicFrameLocks noChangeAspect="1"/>
          </p:cNvGraphicFramePr>
          <p:nvPr/>
        </p:nvGraphicFramePr>
        <p:xfrm>
          <a:off x="1605918" y="2444589"/>
          <a:ext cx="330972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26" imgW="266584" imgH="228501" progId="Equation.DSMT4">
                  <p:embed/>
                </p:oleObj>
              </mc:Choice>
              <mc:Fallback>
                <p:oleObj name="Equation" r:id="rId26" imgW="266584" imgH="228501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918" y="2444589"/>
                        <a:ext cx="330972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59"/>
          <p:cNvGraphicFramePr>
            <a:graphicFrameLocks noChangeAspect="1"/>
          </p:cNvGraphicFramePr>
          <p:nvPr/>
        </p:nvGraphicFramePr>
        <p:xfrm>
          <a:off x="1861953" y="2241673"/>
          <a:ext cx="330972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28" imgW="266584" imgH="228501" progId="Equation.DSMT4">
                  <p:embed/>
                </p:oleObj>
              </mc:Choice>
              <mc:Fallback>
                <p:oleObj name="Equation" r:id="rId28" imgW="266584" imgH="228501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953" y="2241673"/>
                        <a:ext cx="330972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60"/>
          <p:cNvGraphicFramePr>
            <a:graphicFrameLocks noChangeAspect="1"/>
          </p:cNvGraphicFramePr>
          <p:nvPr/>
        </p:nvGraphicFramePr>
        <p:xfrm>
          <a:off x="3073435" y="1579855"/>
          <a:ext cx="376246" cy="282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30" imgW="304668" imgH="228501" progId="Equation.DSMT4">
                  <p:embed/>
                </p:oleObj>
              </mc:Choice>
              <mc:Fallback>
                <p:oleObj name="Equation" r:id="rId30" imgW="304668" imgH="228501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35" y="1579855"/>
                        <a:ext cx="376246" cy="282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537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295930"/>
              </p:ext>
            </p:extLst>
          </p:nvPr>
        </p:nvGraphicFramePr>
        <p:xfrm>
          <a:off x="1468438" y="4703763"/>
          <a:ext cx="627697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32" imgW="3759120" imgH="965160" progId="Equation.DSMT4">
                  <p:embed/>
                </p:oleObj>
              </mc:Choice>
              <mc:Fallback>
                <p:oleObj name="Equation" r:id="rId32" imgW="3759120" imgH="965160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8" y="4703763"/>
                        <a:ext cx="6276975" cy="16113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682533" y="2046479"/>
            <a:ext cx="4149968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an extension of the same theorem in calculus (for real functions) to complex functions.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09292" y="3984031"/>
            <a:ext cx="639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Assume that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en-US" dirty="0">
                <a:solidFill>
                  <a:srgbClr val="0000FF"/>
                </a:solidFill>
              </a:rPr>
              <a:t>is </a:t>
            </a:r>
            <a:r>
              <a:rPr lang="en-US" u="sng" dirty="0">
                <a:solidFill>
                  <a:srgbClr val="0000FF"/>
                </a:solidFill>
              </a:rPr>
              <a:t>analytic</a:t>
            </a:r>
            <a:r>
              <a:rPr lang="en-US" dirty="0">
                <a:solidFill>
                  <a:srgbClr val="0000FF"/>
                </a:solidFill>
              </a:rPr>
              <a:t> in a region </a:t>
            </a:r>
            <a:r>
              <a:rPr lang="en-US" dirty="0">
                <a:solidFill>
                  <a:srgbClr val="0000FF"/>
                </a:solidFill>
                <a:latin typeface="Euclid Math One" pitchFamily="18" charset="2"/>
                <a:cs typeface="Times New Roman" pitchFamily="18" charset="0"/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containing the path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65898" y="0"/>
            <a:ext cx="85725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Defining Line Integrals in the Complex Plane</a:t>
            </a:r>
          </a:p>
        </p:txBody>
      </p:sp>
      <p:grpSp>
        <p:nvGrpSpPr>
          <p:cNvPr id="1043" name="Group 3"/>
          <p:cNvGrpSpPr>
            <a:grpSpLocks/>
          </p:cNvGrpSpPr>
          <p:nvPr/>
        </p:nvGrpSpPr>
        <p:grpSpPr bwMode="auto">
          <a:xfrm>
            <a:off x="159575" y="1485110"/>
            <a:ext cx="3775077" cy="3207551"/>
            <a:chOff x="278" y="582"/>
            <a:chExt cx="2225" cy="1890"/>
          </a:xfrm>
        </p:grpSpPr>
        <p:sp>
          <p:nvSpPr>
            <p:cNvPr id="1044" name="Freeform 4"/>
            <p:cNvSpPr>
              <a:spLocks/>
            </p:cNvSpPr>
            <p:nvPr/>
          </p:nvSpPr>
          <p:spPr bwMode="auto">
            <a:xfrm>
              <a:off x="981" y="1024"/>
              <a:ext cx="1152" cy="887"/>
            </a:xfrm>
            <a:custGeom>
              <a:avLst/>
              <a:gdLst>
                <a:gd name="T0" fmla="*/ 0 w 1152"/>
                <a:gd name="T1" fmla="*/ 887 h 887"/>
                <a:gd name="T2" fmla="*/ 172 w 1152"/>
                <a:gd name="T3" fmla="*/ 593 h 887"/>
                <a:gd name="T4" fmla="*/ 483 w 1152"/>
                <a:gd name="T5" fmla="*/ 386 h 887"/>
                <a:gd name="T6" fmla="*/ 921 w 1152"/>
                <a:gd name="T7" fmla="*/ 253 h 887"/>
                <a:gd name="T8" fmla="*/ 1152 w 1152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87"/>
                <a:gd name="T17" fmla="*/ 1152 w 1152"/>
                <a:gd name="T18" fmla="*/ 887 h 8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87">
                  <a:moveTo>
                    <a:pt x="0" y="887"/>
                  </a:moveTo>
                  <a:cubicBezTo>
                    <a:pt x="28" y="838"/>
                    <a:pt x="92" y="676"/>
                    <a:pt x="172" y="593"/>
                  </a:cubicBezTo>
                  <a:cubicBezTo>
                    <a:pt x="252" y="510"/>
                    <a:pt x="358" y="443"/>
                    <a:pt x="483" y="386"/>
                  </a:cubicBezTo>
                  <a:cubicBezTo>
                    <a:pt x="608" y="329"/>
                    <a:pt x="810" y="317"/>
                    <a:pt x="921" y="253"/>
                  </a:cubicBezTo>
                  <a:cubicBezTo>
                    <a:pt x="1032" y="189"/>
                    <a:pt x="1104" y="53"/>
                    <a:pt x="1152" y="0"/>
                  </a:cubicBezTo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5"/>
            <p:cNvSpPr>
              <a:spLocks noChangeShapeType="1"/>
            </p:cNvSpPr>
            <p:nvPr/>
          </p:nvSpPr>
          <p:spPr bwMode="auto">
            <a:xfrm>
              <a:off x="1042" y="1710"/>
              <a:ext cx="60" cy="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6"/>
            <p:cNvSpPr>
              <a:spLocks noChangeShapeType="1"/>
            </p:cNvSpPr>
            <p:nvPr/>
          </p:nvSpPr>
          <p:spPr bwMode="auto">
            <a:xfrm>
              <a:off x="1172" y="1548"/>
              <a:ext cx="5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7"/>
            <p:cNvSpPr>
              <a:spLocks noChangeShapeType="1"/>
            </p:cNvSpPr>
            <p:nvPr/>
          </p:nvSpPr>
          <p:spPr bwMode="auto">
            <a:xfrm>
              <a:off x="1322" y="1452"/>
              <a:ext cx="3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8"/>
            <p:cNvSpPr>
              <a:spLocks noChangeShapeType="1"/>
            </p:cNvSpPr>
            <p:nvPr/>
          </p:nvSpPr>
          <p:spPr bwMode="auto">
            <a:xfrm>
              <a:off x="1476" y="1368"/>
              <a:ext cx="28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9"/>
            <p:cNvSpPr>
              <a:spLocks noChangeShapeType="1"/>
            </p:cNvSpPr>
            <p:nvPr/>
          </p:nvSpPr>
          <p:spPr bwMode="auto">
            <a:xfrm>
              <a:off x="1582" y="1338"/>
              <a:ext cx="16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10"/>
            <p:cNvSpPr>
              <a:spLocks noChangeShapeType="1"/>
            </p:cNvSpPr>
            <p:nvPr/>
          </p:nvSpPr>
          <p:spPr bwMode="auto">
            <a:xfrm>
              <a:off x="1722" y="1306"/>
              <a:ext cx="14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1"/>
            <p:cNvSpPr>
              <a:spLocks noChangeShapeType="1"/>
            </p:cNvSpPr>
            <p:nvPr/>
          </p:nvSpPr>
          <p:spPr bwMode="auto">
            <a:xfrm>
              <a:off x="1832" y="1278"/>
              <a:ext cx="2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2"/>
            <p:cNvSpPr>
              <a:spLocks noChangeShapeType="1"/>
            </p:cNvSpPr>
            <p:nvPr/>
          </p:nvSpPr>
          <p:spPr bwMode="auto">
            <a:xfrm>
              <a:off x="1928" y="1226"/>
              <a:ext cx="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13"/>
            <p:cNvSpPr>
              <a:spLocks noChangeShapeType="1"/>
            </p:cNvSpPr>
            <p:nvPr/>
          </p:nvSpPr>
          <p:spPr bwMode="auto">
            <a:xfrm>
              <a:off x="2020" y="1132"/>
              <a:ext cx="44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Oval 14"/>
            <p:cNvSpPr>
              <a:spLocks noChangeArrowheads="1"/>
            </p:cNvSpPr>
            <p:nvPr/>
          </p:nvSpPr>
          <p:spPr bwMode="auto">
            <a:xfrm>
              <a:off x="1014" y="179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Oval 15"/>
            <p:cNvSpPr>
              <a:spLocks noChangeArrowheads="1"/>
            </p:cNvSpPr>
            <p:nvPr/>
          </p:nvSpPr>
          <p:spPr bwMode="auto">
            <a:xfrm>
              <a:off x="1118" y="162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Oval 16"/>
            <p:cNvSpPr>
              <a:spLocks noChangeArrowheads="1"/>
            </p:cNvSpPr>
            <p:nvPr/>
          </p:nvSpPr>
          <p:spPr bwMode="auto">
            <a:xfrm>
              <a:off x="1254" y="150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Oval 17"/>
            <p:cNvSpPr>
              <a:spLocks noChangeArrowheads="1"/>
            </p:cNvSpPr>
            <p:nvPr/>
          </p:nvSpPr>
          <p:spPr bwMode="auto">
            <a:xfrm>
              <a:off x="1400" y="141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Oval 18"/>
            <p:cNvSpPr>
              <a:spLocks noChangeArrowheads="1"/>
            </p:cNvSpPr>
            <p:nvPr/>
          </p:nvSpPr>
          <p:spPr bwMode="auto">
            <a:xfrm>
              <a:off x="1524" y="136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Oval 19"/>
            <p:cNvSpPr>
              <a:spLocks noChangeArrowheads="1"/>
            </p:cNvSpPr>
            <p:nvPr/>
          </p:nvSpPr>
          <p:spPr bwMode="auto">
            <a:xfrm>
              <a:off x="1642" y="133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20"/>
            <p:cNvSpPr>
              <a:spLocks noChangeArrowheads="1"/>
            </p:cNvSpPr>
            <p:nvPr/>
          </p:nvSpPr>
          <p:spPr bwMode="auto">
            <a:xfrm>
              <a:off x="1766" y="130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21"/>
            <p:cNvSpPr>
              <a:spLocks noChangeArrowheads="1"/>
            </p:cNvSpPr>
            <p:nvPr/>
          </p:nvSpPr>
          <p:spPr bwMode="auto">
            <a:xfrm>
              <a:off x="1878" y="1269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22"/>
            <p:cNvSpPr>
              <a:spLocks noChangeArrowheads="1"/>
            </p:cNvSpPr>
            <p:nvPr/>
          </p:nvSpPr>
          <p:spPr bwMode="auto">
            <a:xfrm>
              <a:off x="1982" y="1187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23"/>
            <p:cNvSpPr>
              <a:spLocks noChangeArrowheads="1"/>
            </p:cNvSpPr>
            <p:nvPr/>
          </p:nvSpPr>
          <p:spPr bwMode="auto">
            <a:xfrm>
              <a:off x="2072" y="1075"/>
              <a:ext cx="27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7" name="Object 24"/>
            <p:cNvGraphicFramePr>
              <a:graphicFrameLocks noChangeAspect="1"/>
            </p:cNvGraphicFramePr>
            <p:nvPr/>
          </p:nvGraphicFramePr>
          <p:xfrm>
            <a:off x="983" y="1862"/>
            <a:ext cx="32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4" name="Equation" r:id="rId4" imgW="406224" imgH="228501" progId="Equation.DSMT4">
                    <p:embed/>
                  </p:oleObj>
                </mc:Choice>
                <mc:Fallback>
                  <p:oleObj name="Equation" r:id="rId4" imgW="406224" imgH="228501" progId="Equation.DSMT4">
                    <p:embed/>
                    <p:pic>
                      <p:nvPicPr>
                        <p:cNvPr id="0" name="Picture 9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3" y="1862"/>
                          <a:ext cx="32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25"/>
            <p:cNvGraphicFramePr>
              <a:graphicFrameLocks noChangeAspect="1"/>
            </p:cNvGraphicFramePr>
            <p:nvPr/>
          </p:nvGraphicFramePr>
          <p:xfrm>
            <a:off x="2161" y="902"/>
            <a:ext cx="34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Equation" r:id="rId6" imgW="431613" imgH="228501" progId="Equation.DSMT4">
                    <p:embed/>
                  </p:oleObj>
                </mc:Choice>
                <mc:Fallback>
                  <p:oleObj name="Equation" r:id="rId6" imgW="431613" imgH="228501" progId="Equation.DSMT4">
                    <p:embed/>
                    <p:pic>
                      <p:nvPicPr>
                        <p:cNvPr id="0" name="Picture 9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1" y="902"/>
                          <a:ext cx="34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26"/>
            <p:cNvGraphicFramePr>
              <a:graphicFrameLocks noChangeAspect="1"/>
            </p:cNvGraphicFramePr>
            <p:nvPr/>
          </p:nvGraphicFramePr>
          <p:xfrm>
            <a:off x="1091" y="1670"/>
            <a:ext cx="121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6" name="Equation" r:id="rId8" imgW="152334" imgH="228501" progId="Equation.DSMT4">
                    <p:embed/>
                  </p:oleObj>
                </mc:Choice>
                <mc:Fallback>
                  <p:oleObj name="Equation" r:id="rId8" imgW="152334" imgH="228501" progId="Equation.DSMT4">
                    <p:embed/>
                    <p:pic>
                      <p:nvPicPr>
                        <p:cNvPr id="0" name="Picture 9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1" y="1670"/>
                          <a:ext cx="121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27"/>
            <p:cNvGraphicFramePr>
              <a:graphicFrameLocks noChangeAspect="1"/>
            </p:cNvGraphicFramePr>
            <p:nvPr/>
          </p:nvGraphicFramePr>
          <p:xfrm>
            <a:off x="1202" y="1514"/>
            <a:ext cx="131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9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514"/>
                          <a:ext cx="131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28"/>
            <p:cNvGraphicFramePr>
              <a:graphicFrameLocks noChangeAspect="1"/>
            </p:cNvGraphicFramePr>
            <p:nvPr/>
          </p:nvGraphicFramePr>
          <p:xfrm>
            <a:off x="874" y="1686"/>
            <a:ext cx="13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Equation" r:id="rId12" imgW="165028" imgH="228501" progId="Equation.DSMT4">
                    <p:embed/>
                  </p:oleObj>
                </mc:Choice>
                <mc:Fallback>
                  <p:oleObj name="Equation" r:id="rId12" imgW="165028" imgH="228501" progId="Equation.DSMT4">
                    <p:embed/>
                    <p:pic>
                      <p:nvPicPr>
                        <p:cNvPr id="0" name="Picture 9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1686"/>
                          <a:ext cx="13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29"/>
            <p:cNvGraphicFramePr>
              <a:graphicFrameLocks noChangeAspect="1"/>
            </p:cNvGraphicFramePr>
            <p:nvPr/>
          </p:nvGraphicFramePr>
          <p:xfrm>
            <a:off x="1342" y="1450"/>
            <a:ext cx="131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9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2" y="1450"/>
                          <a:ext cx="131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30"/>
            <p:cNvGraphicFramePr>
              <a:graphicFrameLocks noChangeAspect="1"/>
            </p:cNvGraphicFramePr>
            <p:nvPr/>
          </p:nvGraphicFramePr>
          <p:xfrm>
            <a:off x="972" y="1494"/>
            <a:ext cx="15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9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" y="1494"/>
                          <a:ext cx="15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31"/>
            <p:cNvGraphicFramePr>
              <a:graphicFrameLocks noChangeAspect="1"/>
            </p:cNvGraphicFramePr>
            <p:nvPr/>
          </p:nvGraphicFramePr>
          <p:xfrm>
            <a:off x="1137" y="1346"/>
            <a:ext cx="14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18" imgW="177646" imgH="228402" progId="Equation.DSMT4">
                    <p:embed/>
                  </p:oleObj>
                </mc:Choice>
                <mc:Fallback>
                  <p:oleObj name="Equation" r:id="rId18" imgW="177646" imgH="228402" progId="Equation.DSMT4">
                    <p:embed/>
                    <p:pic>
                      <p:nvPicPr>
                        <p:cNvPr id="0" name="Picture 9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7" y="1346"/>
                          <a:ext cx="14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5" name="Object 32"/>
            <p:cNvGraphicFramePr>
              <a:graphicFrameLocks noChangeAspect="1"/>
            </p:cNvGraphicFramePr>
            <p:nvPr/>
          </p:nvGraphicFramePr>
          <p:xfrm>
            <a:off x="1925" y="918"/>
            <a:ext cx="18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2" name="Equation" r:id="rId20" imgW="228600" imgH="228600" progId="Equation.DSMT4">
                    <p:embed/>
                  </p:oleObj>
                </mc:Choice>
                <mc:Fallback>
                  <p:oleObj name="Equation" r:id="rId20" imgW="228600" imgH="228600" progId="Equation.DSMT4">
                    <p:embed/>
                    <p:pic>
                      <p:nvPicPr>
                        <p:cNvPr id="0" name="Picture 9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5" y="918"/>
                          <a:ext cx="183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6" name="Object 33"/>
            <p:cNvGraphicFramePr>
              <a:graphicFrameLocks noChangeAspect="1"/>
            </p:cNvGraphicFramePr>
            <p:nvPr/>
          </p:nvGraphicFramePr>
          <p:xfrm>
            <a:off x="2047" y="1070"/>
            <a:ext cx="24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3" name="Equation" r:id="rId22" imgW="304668" imgH="228501" progId="Equation.DSMT4">
                    <p:embed/>
                  </p:oleObj>
                </mc:Choice>
                <mc:Fallback>
                  <p:oleObj name="Equation" r:id="rId22" imgW="304668" imgH="228501" progId="Equation.DSMT4">
                    <p:embed/>
                    <p:pic>
                      <p:nvPicPr>
                        <p:cNvPr id="0" name="Picture 9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7" y="1070"/>
                          <a:ext cx="24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7" name="Object 34"/>
            <p:cNvGraphicFramePr>
              <a:graphicFrameLocks noChangeAspect="1"/>
            </p:cNvGraphicFramePr>
            <p:nvPr/>
          </p:nvGraphicFramePr>
          <p:xfrm>
            <a:off x="1295" y="1118"/>
            <a:ext cx="121" cy="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4" name="Equation" r:id="rId24" imgW="152202" imgH="177569" progId="Equation.DSMT4">
                    <p:embed/>
                  </p:oleObj>
                </mc:Choice>
                <mc:Fallback>
                  <p:oleObj name="Equation" r:id="rId24" imgW="152202" imgH="177569" progId="Equation.DSMT4">
                    <p:embed/>
                    <p:pic>
                      <p:nvPicPr>
                        <p:cNvPr id="0" name="Picture 9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" y="1118"/>
                          <a:ext cx="121" cy="1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8" name="Object 35"/>
            <p:cNvGraphicFramePr>
              <a:graphicFrameLocks noChangeAspect="1"/>
            </p:cNvGraphicFramePr>
            <p:nvPr/>
          </p:nvGraphicFramePr>
          <p:xfrm>
            <a:off x="1709" y="1314"/>
            <a:ext cx="141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5" name="Equation" r:id="rId26" imgW="177646" imgH="228402" progId="Equation.DSMT4">
                    <p:embed/>
                  </p:oleObj>
                </mc:Choice>
                <mc:Fallback>
                  <p:oleObj name="Equation" r:id="rId26" imgW="177646" imgH="228402" progId="Equation.DSMT4">
                    <p:embed/>
                    <p:pic>
                      <p:nvPicPr>
                        <p:cNvPr id="0" name="Picture 9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" y="1314"/>
                          <a:ext cx="141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9" name="Object 36"/>
            <p:cNvGraphicFramePr>
              <a:graphicFrameLocks noChangeAspect="1"/>
            </p:cNvGraphicFramePr>
            <p:nvPr/>
          </p:nvGraphicFramePr>
          <p:xfrm>
            <a:off x="1540" y="1162"/>
            <a:ext cx="152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6" name="Equation" r:id="rId28" imgW="190500" imgH="228600" progId="Equation.DSMT4">
                    <p:embed/>
                  </p:oleObj>
                </mc:Choice>
                <mc:Fallback>
                  <p:oleObj name="Equation" r:id="rId28" imgW="190500" imgH="228600" progId="Equation.DSMT4">
                    <p:embed/>
                    <p:pic>
                      <p:nvPicPr>
                        <p:cNvPr id="0" name="Picture 9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0" y="1162"/>
                          <a:ext cx="152" cy="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4" name="Text Box 37"/>
            <p:cNvSpPr txBox="1">
              <a:spLocks noChangeArrowheads="1"/>
            </p:cNvSpPr>
            <p:nvPr/>
          </p:nvSpPr>
          <p:spPr bwMode="auto">
            <a:xfrm rot="-1130639">
              <a:off x="1422" y="1311"/>
              <a:ext cx="24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1065" name="Text Box 38"/>
            <p:cNvSpPr txBox="1">
              <a:spLocks noChangeArrowheads="1"/>
            </p:cNvSpPr>
            <p:nvPr/>
          </p:nvSpPr>
          <p:spPr bwMode="auto">
            <a:xfrm rot="-2014806">
              <a:off x="1815" y="1172"/>
              <a:ext cx="24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…</a:t>
              </a:r>
            </a:p>
          </p:txBody>
        </p:sp>
        <p:sp>
          <p:nvSpPr>
            <p:cNvPr id="1066" name="Line 39"/>
            <p:cNvSpPr>
              <a:spLocks noChangeShapeType="1"/>
            </p:cNvSpPr>
            <p:nvPr/>
          </p:nvSpPr>
          <p:spPr bwMode="auto">
            <a:xfrm flipV="1">
              <a:off x="278" y="2112"/>
              <a:ext cx="20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Line 40"/>
            <p:cNvSpPr>
              <a:spLocks noChangeShapeType="1"/>
            </p:cNvSpPr>
            <p:nvPr/>
          </p:nvSpPr>
          <p:spPr bwMode="auto">
            <a:xfrm flipV="1">
              <a:off x="742" y="776"/>
              <a:ext cx="0" cy="1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40" name="Object 41"/>
            <p:cNvGraphicFramePr>
              <a:graphicFrameLocks noChangeAspect="1"/>
            </p:cNvGraphicFramePr>
            <p:nvPr/>
          </p:nvGraphicFramePr>
          <p:xfrm>
            <a:off x="2374" y="2058"/>
            <a:ext cx="101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7"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0" name="Picture 9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4" y="2058"/>
                          <a:ext cx="101" cy="1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1" name="Object 42"/>
            <p:cNvGraphicFramePr>
              <a:graphicFrameLocks noChangeAspect="1"/>
            </p:cNvGraphicFramePr>
            <p:nvPr/>
          </p:nvGraphicFramePr>
          <p:xfrm>
            <a:off x="695" y="582"/>
            <a:ext cx="111" cy="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8" name="Equation" r:id="rId32" imgW="139579" imgH="164957" progId="Equation.DSMT4">
                    <p:embed/>
                  </p:oleObj>
                </mc:Choice>
                <mc:Fallback>
                  <p:oleObj name="Equation" r:id="rId32" imgW="139579" imgH="164957" progId="Equation.DSMT4">
                    <p:embed/>
                    <p:pic>
                      <p:nvPicPr>
                        <p:cNvPr id="0" name="Picture 9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5" y="582"/>
                          <a:ext cx="111" cy="1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284998"/>
              </p:ext>
            </p:extLst>
          </p:nvPr>
        </p:nvGraphicFramePr>
        <p:xfrm>
          <a:off x="4167095" y="1098185"/>
          <a:ext cx="4622800" cy="528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4" imgW="3009900" imgH="3441700" progId="Equation.DSMT4">
                  <p:embed/>
                </p:oleObj>
              </mc:Choice>
              <mc:Fallback>
                <p:oleObj name="Equation" r:id="rId34" imgW="3009900" imgH="3441700" progId="Equation.DSMT4">
                  <p:embed/>
                  <p:pic>
                    <p:nvPicPr>
                      <p:cNvPr id="0" name="Picture 9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095" y="1098185"/>
                        <a:ext cx="4622800" cy="52847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799114" y="5064359"/>
          <a:ext cx="27844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6" imgW="1574800" imgH="508000" progId="Equation.DSMT4">
                  <p:embed/>
                </p:oleObj>
              </mc:Choice>
              <mc:Fallback>
                <p:oleObj name="Equation" r:id="rId36" imgW="1574800" imgH="508000" progId="Equation.DSMT4">
                  <p:embed/>
                  <p:pic>
                    <p:nvPicPr>
                      <p:cNvPr id="0" name="Picture 9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14" y="5064359"/>
                        <a:ext cx="2784475" cy="901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1500" y="0"/>
            <a:ext cx="77724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Theorem of the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Calculus of Complex Variables (cont.)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50816"/>
              </p:ext>
            </p:extLst>
          </p:nvPr>
        </p:nvGraphicFramePr>
        <p:xfrm>
          <a:off x="1900983" y="4813479"/>
          <a:ext cx="5907088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4" imgW="4101840" imgH="812520" progId="Equation.DSMT4">
                  <p:embed/>
                </p:oleObj>
              </mc:Choice>
              <mc:Fallback>
                <p:oleObj name="Equation" r:id="rId4" imgW="4101840" imgH="812520" progId="Equation.DSMT4">
                  <p:embed/>
                  <p:pic>
                    <p:nvPicPr>
                      <p:cNvPr id="0" name="Picture 9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983" y="4813479"/>
                        <a:ext cx="5907088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038858" y="332893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Choose a particular path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/>
              <a:t>.</a:t>
            </a:r>
          </a:p>
        </p:txBody>
      </p:sp>
      <p:graphicFrame>
        <p:nvGraphicFramePr>
          <p:cNvPr id="74769" name="Object 17"/>
          <p:cNvGraphicFramePr>
            <a:graphicFrameLocks noChangeAspect="1"/>
          </p:cNvGraphicFramePr>
          <p:nvPr/>
        </p:nvGraphicFramePr>
        <p:xfrm>
          <a:off x="4772025" y="1957402"/>
          <a:ext cx="39433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6" imgW="2641600" imgH="685800" progId="Equation.DSMT4">
                  <p:embed/>
                </p:oleObj>
              </mc:Choice>
              <mc:Fallback>
                <p:oleObj name="Equation" r:id="rId6" imgW="2641600" imgH="685800" progId="Equation.DSMT4">
                  <p:embed/>
                  <p:pic>
                    <p:nvPicPr>
                      <p:cNvPr id="0" name="Picture 9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1957402"/>
                        <a:ext cx="394335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818909" y="1211283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Proof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7459" y="423906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On this path: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D95D7D-E330-5955-8A79-1238B49CF2F1}"/>
              </a:ext>
            </a:extLst>
          </p:cNvPr>
          <p:cNvGrpSpPr/>
          <p:nvPr/>
        </p:nvGrpSpPr>
        <p:grpSpPr>
          <a:xfrm>
            <a:off x="496307" y="1205878"/>
            <a:ext cx="3639130" cy="2926669"/>
            <a:chOff x="584901" y="1060079"/>
            <a:chExt cx="3639130" cy="2926669"/>
          </a:xfrm>
        </p:grpSpPr>
        <p:sp>
          <p:nvSpPr>
            <p:cNvPr id="15380" name="Text Box 3"/>
            <p:cNvSpPr txBox="1">
              <a:spLocks noChangeArrowheads="1"/>
            </p:cNvSpPr>
            <p:nvPr/>
          </p:nvSpPr>
          <p:spPr bwMode="auto">
            <a:xfrm>
              <a:off x="698868" y="1286408"/>
              <a:ext cx="1202115" cy="3964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15381" name="Freeform 17"/>
            <p:cNvSpPr>
              <a:spLocks/>
            </p:cNvSpPr>
            <p:nvPr/>
          </p:nvSpPr>
          <p:spPr bwMode="auto">
            <a:xfrm>
              <a:off x="1682416" y="1726579"/>
              <a:ext cx="1798489" cy="1384510"/>
            </a:xfrm>
            <a:custGeom>
              <a:avLst/>
              <a:gdLst>
                <a:gd name="T0" fmla="*/ 0 w 1152"/>
                <a:gd name="T1" fmla="*/ 887 h 887"/>
                <a:gd name="T2" fmla="*/ 172 w 1152"/>
                <a:gd name="T3" fmla="*/ 593 h 887"/>
                <a:gd name="T4" fmla="*/ 483 w 1152"/>
                <a:gd name="T5" fmla="*/ 386 h 887"/>
                <a:gd name="T6" fmla="*/ 921 w 1152"/>
                <a:gd name="T7" fmla="*/ 253 h 887"/>
                <a:gd name="T8" fmla="*/ 1152 w 1152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87"/>
                <a:gd name="T17" fmla="*/ 1152 w 1152"/>
                <a:gd name="T18" fmla="*/ 887 h 8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87">
                  <a:moveTo>
                    <a:pt x="0" y="887"/>
                  </a:moveTo>
                  <a:cubicBezTo>
                    <a:pt x="28" y="838"/>
                    <a:pt x="92" y="676"/>
                    <a:pt x="172" y="593"/>
                  </a:cubicBezTo>
                  <a:cubicBezTo>
                    <a:pt x="252" y="510"/>
                    <a:pt x="358" y="443"/>
                    <a:pt x="483" y="386"/>
                  </a:cubicBezTo>
                  <a:cubicBezTo>
                    <a:pt x="608" y="329"/>
                    <a:pt x="810" y="317"/>
                    <a:pt x="921" y="253"/>
                  </a:cubicBezTo>
                  <a:cubicBezTo>
                    <a:pt x="1032" y="189"/>
                    <a:pt x="1104" y="53"/>
                    <a:pt x="1152" y="0"/>
                  </a:cubicBezTo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8"/>
            <p:cNvSpPr>
              <a:spLocks noChangeShapeType="1"/>
            </p:cNvSpPr>
            <p:nvPr/>
          </p:nvSpPr>
          <p:spPr bwMode="auto">
            <a:xfrm>
              <a:off x="1777649" y="2797350"/>
              <a:ext cx="93671" cy="53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9"/>
            <p:cNvSpPr>
              <a:spLocks noChangeShapeType="1"/>
            </p:cNvSpPr>
            <p:nvPr/>
          </p:nvSpPr>
          <p:spPr bwMode="auto">
            <a:xfrm>
              <a:off x="1964655" y="2560434"/>
              <a:ext cx="81182" cy="749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0"/>
            <p:cNvSpPr>
              <a:spLocks noChangeShapeType="1"/>
            </p:cNvSpPr>
            <p:nvPr/>
          </p:nvSpPr>
          <p:spPr bwMode="auto">
            <a:xfrm>
              <a:off x="2230730" y="2378692"/>
              <a:ext cx="56203" cy="874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1"/>
            <p:cNvSpPr>
              <a:spLocks noChangeShapeType="1"/>
            </p:cNvSpPr>
            <p:nvPr/>
          </p:nvSpPr>
          <p:spPr bwMode="auto">
            <a:xfrm>
              <a:off x="2455205" y="2263525"/>
              <a:ext cx="43713" cy="96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2"/>
            <p:cNvSpPr>
              <a:spLocks noChangeShapeType="1"/>
            </p:cNvSpPr>
            <p:nvPr/>
          </p:nvSpPr>
          <p:spPr bwMode="auto">
            <a:xfrm>
              <a:off x="2620691" y="2216699"/>
              <a:ext cx="24979" cy="99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3"/>
            <p:cNvSpPr>
              <a:spLocks noChangeShapeType="1"/>
            </p:cNvSpPr>
            <p:nvPr/>
          </p:nvSpPr>
          <p:spPr bwMode="auto">
            <a:xfrm>
              <a:off x="2839257" y="2166750"/>
              <a:ext cx="21857" cy="99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4"/>
            <p:cNvSpPr>
              <a:spLocks noChangeShapeType="1"/>
            </p:cNvSpPr>
            <p:nvPr/>
          </p:nvSpPr>
          <p:spPr bwMode="auto">
            <a:xfrm>
              <a:off x="3010988" y="2123045"/>
              <a:ext cx="34346" cy="93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5"/>
            <p:cNvSpPr>
              <a:spLocks noChangeShapeType="1"/>
            </p:cNvSpPr>
            <p:nvPr/>
          </p:nvSpPr>
          <p:spPr bwMode="auto">
            <a:xfrm>
              <a:off x="3160862" y="2041879"/>
              <a:ext cx="56203" cy="749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>
              <a:off x="3304491" y="1895155"/>
              <a:ext cx="68692" cy="49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36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9486266"/>
                </p:ext>
              </p:extLst>
            </p:nvPr>
          </p:nvGraphicFramePr>
          <p:xfrm>
            <a:off x="1826046" y="3034605"/>
            <a:ext cx="220128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8" name="Equation" r:id="rId8" imgW="177646" imgH="228402" progId="Equation.DSMT4">
                    <p:embed/>
                  </p:oleObj>
                </mc:Choice>
                <mc:Fallback>
                  <p:oleObj name="Equation" r:id="rId8" imgW="177646" imgH="228402" progId="Equation.DSMT4">
                    <p:embed/>
                    <p:pic>
                      <p:nvPicPr>
                        <p:cNvPr id="0" name="Picture 9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046" y="3034605"/>
                          <a:ext cx="220128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6795867"/>
                </p:ext>
              </p:extLst>
            </p:nvPr>
          </p:nvGraphicFramePr>
          <p:xfrm>
            <a:off x="3688543" y="1536150"/>
            <a:ext cx="204516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9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9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8543" y="1536150"/>
                          <a:ext cx="204516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4932714"/>
                </p:ext>
              </p:extLst>
            </p:nvPr>
          </p:nvGraphicFramePr>
          <p:xfrm>
            <a:off x="1854147" y="2734914"/>
            <a:ext cx="188904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0" name="Equation" r:id="rId12" imgW="152334" imgH="228501" progId="Equation.DSMT4">
                    <p:embed/>
                  </p:oleObj>
                </mc:Choice>
                <mc:Fallback>
                  <p:oleObj name="Equation" r:id="rId12" imgW="152334" imgH="228501" progId="Equation.DSMT4">
                    <p:embed/>
                    <p:pic>
                      <p:nvPicPr>
                        <p:cNvPr id="0" name="Picture 9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147" y="2734914"/>
                          <a:ext cx="188904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004739"/>
                </p:ext>
              </p:extLst>
            </p:nvPr>
          </p:nvGraphicFramePr>
          <p:xfrm>
            <a:off x="2027439" y="2491415"/>
            <a:ext cx="204516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1" name="Equation" r:id="rId14" imgW="165028" imgH="228501" progId="Equation.DSMT4">
                    <p:embed/>
                  </p:oleObj>
                </mc:Choice>
                <mc:Fallback>
                  <p:oleObj name="Equation" r:id="rId14" imgW="165028" imgH="228501" progId="Equation.DSMT4">
                    <p:embed/>
                    <p:pic>
                      <p:nvPicPr>
                        <p:cNvPr id="0" name="Picture 9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439" y="2491415"/>
                          <a:ext cx="204516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021245"/>
                </p:ext>
              </p:extLst>
            </p:nvPr>
          </p:nvGraphicFramePr>
          <p:xfrm>
            <a:off x="2260944" y="2390991"/>
            <a:ext cx="204516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2" name="Equation" r:id="rId16" imgW="165028" imgH="228501" progId="Equation.DSMT4">
                    <p:embed/>
                  </p:oleObj>
                </mc:Choice>
                <mc:Fallback>
                  <p:oleObj name="Equation" r:id="rId16" imgW="165028" imgH="228501" progId="Equation.DSMT4">
                    <p:embed/>
                    <p:pic>
                      <p:nvPicPr>
                        <p:cNvPr id="0" name="Picture 9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0944" y="2390991"/>
                          <a:ext cx="204516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3808217"/>
                </p:ext>
              </p:extLst>
            </p:nvPr>
          </p:nvGraphicFramePr>
          <p:xfrm>
            <a:off x="3384112" y="1829598"/>
            <a:ext cx="377808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3" name="Equation" r:id="rId18" imgW="304668" imgH="228501" progId="Equation.DSMT4">
                    <p:embed/>
                  </p:oleObj>
                </mc:Choice>
                <mc:Fallback>
                  <p:oleObj name="Equation" r:id="rId18" imgW="304668" imgH="228501" progId="Equation.DSMT4">
                    <p:embed/>
                    <p:pic>
                      <p:nvPicPr>
                        <p:cNvPr id="0" name="Picture 9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4112" y="1829598"/>
                          <a:ext cx="377808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4271044"/>
                </p:ext>
              </p:extLst>
            </p:nvPr>
          </p:nvGraphicFramePr>
          <p:xfrm>
            <a:off x="2105041" y="1732964"/>
            <a:ext cx="188904" cy="21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4" name="Equation" r:id="rId20" imgW="152202" imgH="177569" progId="Equation.DSMT4">
                    <p:embed/>
                  </p:oleObj>
                </mc:Choice>
                <mc:Fallback>
                  <p:oleObj name="Equation" r:id="rId20" imgW="152202" imgH="177569" progId="Equation.DSMT4">
                    <p:embed/>
                    <p:pic>
                      <p:nvPicPr>
                        <p:cNvPr id="0" name="Picture 9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5041" y="1732964"/>
                          <a:ext cx="188904" cy="218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7206914"/>
                </p:ext>
              </p:extLst>
            </p:nvPr>
          </p:nvGraphicFramePr>
          <p:xfrm>
            <a:off x="2818962" y="2179237"/>
            <a:ext cx="220128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5" name="Equation" r:id="rId22" imgW="177646" imgH="228402" progId="Equation.DSMT4">
                    <p:embed/>
                  </p:oleObj>
                </mc:Choice>
                <mc:Fallback>
                  <p:oleObj name="Equation" r:id="rId22" imgW="177646" imgH="228402" progId="Equation.DSMT4">
                    <p:embed/>
                    <p:pic>
                      <p:nvPicPr>
                        <p:cNvPr id="0" name="Picture 9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8962" y="2179237"/>
                          <a:ext cx="220128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1" name="Text Box 50"/>
            <p:cNvSpPr txBox="1">
              <a:spLocks noChangeArrowheads="1"/>
            </p:cNvSpPr>
            <p:nvPr/>
          </p:nvSpPr>
          <p:spPr bwMode="auto">
            <a:xfrm rot="20469361">
              <a:off x="2374023" y="2179237"/>
              <a:ext cx="387175" cy="36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…</a:t>
              </a:r>
            </a:p>
          </p:txBody>
        </p:sp>
        <p:sp>
          <p:nvSpPr>
            <p:cNvPr id="15392" name="Text Box 51"/>
            <p:cNvSpPr txBox="1">
              <a:spLocks noChangeArrowheads="1"/>
            </p:cNvSpPr>
            <p:nvPr/>
          </p:nvSpPr>
          <p:spPr bwMode="auto">
            <a:xfrm rot="19585194">
              <a:off x="3020355" y="1960713"/>
              <a:ext cx="387175" cy="366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15393" name="Line 52"/>
            <p:cNvSpPr>
              <a:spLocks noChangeShapeType="1"/>
            </p:cNvSpPr>
            <p:nvPr/>
          </p:nvSpPr>
          <p:spPr bwMode="auto">
            <a:xfrm>
              <a:off x="584901" y="3424828"/>
              <a:ext cx="33909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53"/>
            <p:cNvSpPr>
              <a:spLocks noChangeShapeType="1"/>
            </p:cNvSpPr>
            <p:nvPr/>
          </p:nvSpPr>
          <p:spPr bwMode="auto">
            <a:xfrm flipV="1">
              <a:off x="1309292" y="1339478"/>
              <a:ext cx="0" cy="2647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372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6282443"/>
                </p:ext>
              </p:extLst>
            </p:nvPr>
          </p:nvGraphicFramePr>
          <p:xfrm>
            <a:off x="4066351" y="3346783"/>
            <a:ext cx="157680" cy="171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6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9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6351" y="3346783"/>
                          <a:ext cx="157680" cy="171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3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5234869"/>
                </p:ext>
              </p:extLst>
            </p:nvPr>
          </p:nvGraphicFramePr>
          <p:xfrm>
            <a:off x="1239039" y="1060079"/>
            <a:ext cx="173292" cy="2029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7" name="Equation" r:id="rId26" imgW="139579" imgH="164957" progId="Equation.DSMT4">
                    <p:embed/>
                  </p:oleObj>
                </mc:Choice>
                <mc:Fallback>
                  <p:oleObj name="Equation" r:id="rId26" imgW="139579" imgH="164957" progId="Equation.DSMT4">
                    <p:embed/>
                    <p:pic>
                      <p:nvPicPr>
                        <p:cNvPr id="0" name="Picture 9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039" y="1060079"/>
                          <a:ext cx="173292" cy="2029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4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998433"/>
                </p:ext>
              </p:extLst>
            </p:nvPr>
          </p:nvGraphicFramePr>
          <p:xfrm>
            <a:off x="1451361" y="2744279"/>
            <a:ext cx="316921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8" name="Equation" r:id="rId28" imgW="253890" imgH="228501" progId="Equation.DSMT4">
                    <p:embed/>
                  </p:oleObj>
                </mc:Choice>
                <mc:Fallback>
                  <p:oleObj name="Equation" r:id="rId28" imgW="253890" imgH="228501" progId="Equation.DSMT4">
                    <p:embed/>
                    <p:pic>
                      <p:nvPicPr>
                        <p:cNvPr id="0" name="Picture 9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1361" y="2744279"/>
                          <a:ext cx="316921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5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9650860"/>
                </p:ext>
              </p:extLst>
            </p:nvPr>
          </p:nvGraphicFramePr>
          <p:xfrm>
            <a:off x="1605918" y="2444589"/>
            <a:ext cx="330972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9" name="Equation" r:id="rId30" imgW="266584" imgH="228501" progId="Equation.DSMT4">
                    <p:embed/>
                  </p:oleObj>
                </mc:Choice>
                <mc:Fallback>
                  <p:oleObj name="Equation" r:id="rId30" imgW="266584" imgH="228501" progId="Equation.DSMT4">
                    <p:embed/>
                    <p:pic>
                      <p:nvPicPr>
                        <p:cNvPr id="0" name="Picture 9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5918" y="2444589"/>
                          <a:ext cx="330972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6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778960"/>
                </p:ext>
              </p:extLst>
            </p:nvPr>
          </p:nvGraphicFramePr>
          <p:xfrm>
            <a:off x="1819425" y="2188513"/>
            <a:ext cx="330972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0" name="Equation" r:id="rId32" imgW="266400" imgH="228600" progId="Equation.DSMT4">
                    <p:embed/>
                  </p:oleObj>
                </mc:Choice>
                <mc:Fallback>
                  <p:oleObj name="Equation" r:id="rId32" imgW="266400" imgH="228600" progId="Equation.DSMT4">
                    <p:embed/>
                    <p:pic>
                      <p:nvPicPr>
                        <p:cNvPr id="0" name="Picture 9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425" y="2188513"/>
                          <a:ext cx="330972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7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8652134"/>
                </p:ext>
              </p:extLst>
            </p:nvPr>
          </p:nvGraphicFramePr>
          <p:xfrm>
            <a:off x="3073435" y="1579855"/>
            <a:ext cx="376246" cy="282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1" name="Equation" r:id="rId34" imgW="304668" imgH="228501" progId="Equation.DSMT4">
                    <p:embed/>
                  </p:oleObj>
                </mc:Choice>
                <mc:Fallback>
                  <p:oleObj name="Equation" r:id="rId34" imgW="304668" imgH="228501" progId="Equation.DSMT4">
                    <p:embed/>
                    <p:pic>
                      <p:nvPicPr>
                        <p:cNvPr id="0" name="Picture 9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3435" y="1579855"/>
                          <a:ext cx="376246" cy="2825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D88E409-4326-0ECE-4A49-70BE1534E1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08724" y="2416826"/>
              <a:ext cx="244548" cy="17978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F181516-C205-5136-9646-384A4E9607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047173" y="2441135"/>
              <a:ext cx="164444" cy="1229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" name="Oval 17">
            <a:extLst>
              <a:ext uri="{FF2B5EF4-FFF2-40B4-BE49-F238E27FC236}">
                <a16:creationId xmlns:a16="http://schemas.microsoft.com/office/drawing/2014/main" id="{AD311591-373E-05EC-F211-5633519E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371" y="2352803"/>
            <a:ext cx="45810" cy="4582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56700CD6-917A-9B5E-1009-636E3A7EC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850774"/>
              </p:ext>
            </p:extLst>
          </p:nvPr>
        </p:nvGraphicFramePr>
        <p:xfrm>
          <a:off x="2519112" y="2043342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36" imgW="190440" imgH="228600" progId="Equation.DSMT4">
                  <p:embed/>
                </p:oleObj>
              </mc:Choice>
              <mc:Fallback>
                <p:oleObj name="Equation" r:id="rId36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2519112" y="2043342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1500" y="0"/>
            <a:ext cx="77724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Theorem of the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Calculus of Complex Variables (cont.)</a:t>
            </a:r>
          </a:p>
          <a:p>
            <a:pPr algn="ctr" eaLnBrk="1" hangingPunct="1">
              <a:defRPr/>
            </a:pPr>
            <a:endParaRPr lang="en-US" sz="28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5363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825996"/>
              </p:ext>
            </p:extLst>
          </p:nvPr>
        </p:nvGraphicFramePr>
        <p:xfrm>
          <a:off x="522288" y="4205288"/>
          <a:ext cx="8255000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4" imgW="6057720" imgH="1549080" progId="Equation.DSMT4">
                  <p:embed/>
                </p:oleObj>
              </mc:Choice>
              <mc:Fallback>
                <p:oleObj name="Equation" r:id="rId4" imgW="6057720" imgH="1549080" progId="Equation.DSMT4">
                  <p:embed/>
                  <p:pic>
                    <p:nvPicPr>
                      <p:cNvPr id="0" name="Picture 9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4205288"/>
                        <a:ext cx="8255000" cy="211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7374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751797"/>
              </p:ext>
            </p:extLst>
          </p:nvPr>
        </p:nvGraphicFramePr>
        <p:xfrm>
          <a:off x="4424363" y="2027238"/>
          <a:ext cx="42830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Equation" r:id="rId6" imgW="3340100" imgH="1092200" progId="Equation.DSMT4">
                  <p:embed/>
                </p:oleObj>
              </mc:Choice>
              <mc:Fallback>
                <p:oleObj name="Equation" r:id="rId6" imgW="3340100" imgH="1092200" progId="Equation.DSMT4">
                  <p:embed/>
                  <p:pic>
                    <p:nvPicPr>
                      <p:cNvPr id="0" name="Picture 9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027238"/>
                        <a:ext cx="4283075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070764" y="1258785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Proof (cont.)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38245" y="3276600"/>
            <a:ext cx="420095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Note:</a:t>
            </a:r>
            <a:r>
              <a:rPr lang="en-US" sz="1200" dirty="0"/>
              <a:t> The error in this approximation is proportional to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sym typeface="Symbol"/>
              </a:rPr>
              <a:t>|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200" dirty="0">
                <a:latin typeface="+mn-lt"/>
                <a:cs typeface="Times New Roman" pitchFamily="18" charset="0"/>
                <a:sym typeface="Symbol"/>
              </a:rPr>
              <a:t>(see next slide)</a:t>
            </a:r>
            <a:r>
              <a:rPr lang="en-US" sz="1200" dirty="0">
                <a:latin typeface="+mn-lt"/>
                <a:sym typeface="Symbol"/>
              </a:rPr>
              <a:t>.</a:t>
            </a:r>
            <a:r>
              <a:rPr lang="en-US" sz="1200" dirty="0">
                <a:latin typeface="+mn-lt"/>
              </a:rPr>
              <a:t>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AA7D0E-CAF6-1C3A-20CF-19F1923A52BC}"/>
              </a:ext>
            </a:extLst>
          </p:cNvPr>
          <p:cNvGrpSpPr/>
          <p:nvPr/>
        </p:nvGrpSpPr>
        <p:grpSpPr>
          <a:xfrm>
            <a:off x="496307" y="1205878"/>
            <a:ext cx="3639130" cy="2926669"/>
            <a:chOff x="496307" y="1205878"/>
            <a:chExt cx="3639130" cy="29266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934D25-0C11-E1BC-0C68-2B9F50A8577F}"/>
                </a:ext>
              </a:extLst>
            </p:cNvPr>
            <p:cNvGrpSpPr/>
            <p:nvPr/>
          </p:nvGrpSpPr>
          <p:grpSpPr>
            <a:xfrm>
              <a:off x="496307" y="1205878"/>
              <a:ext cx="3639130" cy="2926669"/>
              <a:chOff x="584901" y="1060079"/>
              <a:chExt cx="3639130" cy="2926669"/>
            </a:xfrm>
          </p:grpSpPr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A82F2221-2B0E-11A5-52EE-7A2C830B6B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868" y="1286408"/>
                <a:ext cx="1202115" cy="39646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>
                    <a:solidFill>
                      <a:schemeClr val="bg1"/>
                    </a:solidFill>
                  </a:rPr>
                  <a:t>Consider</a:t>
                </a:r>
              </a:p>
            </p:txBody>
          </p:sp>
          <p:sp>
            <p:nvSpPr>
              <p:cNvPr id="5" name="Freeform 17">
                <a:extLst>
                  <a:ext uri="{FF2B5EF4-FFF2-40B4-BE49-F238E27FC236}">
                    <a16:creationId xmlns:a16="http://schemas.microsoft.com/office/drawing/2014/main" id="{EE10EAA1-756A-542C-E318-7754EEB19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416" y="1726579"/>
                <a:ext cx="1798489" cy="1384510"/>
              </a:xfrm>
              <a:custGeom>
                <a:avLst/>
                <a:gdLst>
                  <a:gd name="T0" fmla="*/ 0 w 1152"/>
                  <a:gd name="T1" fmla="*/ 887 h 887"/>
                  <a:gd name="T2" fmla="*/ 172 w 1152"/>
                  <a:gd name="T3" fmla="*/ 593 h 887"/>
                  <a:gd name="T4" fmla="*/ 483 w 1152"/>
                  <a:gd name="T5" fmla="*/ 386 h 887"/>
                  <a:gd name="T6" fmla="*/ 921 w 1152"/>
                  <a:gd name="T7" fmla="*/ 253 h 887"/>
                  <a:gd name="T8" fmla="*/ 1152 w 1152"/>
                  <a:gd name="T9" fmla="*/ 0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887"/>
                  <a:gd name="T17" fmla="*/ 1152 w 1152"/>
                  <a:gd name="T18" fmla="*/ 887 h 8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887">
                    <a:moveTo>
                      <a:pt x="0" y="887"/>
                    </a:moveTo>
                    <a:cubicBezTo>
                      <a:pt x="28" y="838"/>
                      <a:pt x="92" y="676"/>
                      <a:pt x="172" y="593"/>
                    </a:cubicBezTo>
                    <a:cubicBezTo>
                      <a:pt x="252" y="510"/>
                      <a:pt x="358" y="443"/>
                      <a:pt x="483" y="386"/>
                    </a:cubicBezTo>
                    <a:cubicBezTo>
                      <a:pt x="608" y="329"/>
                      <a:pt x="810" y="317"/>
                      <a:pt x="921" y="253"/>
                    </a:cubicBezTo>
                    <a:cubicBezTo>
                      <a:pt x="1032" y="189"/>
                      <a:pt x="1104" y="53"/>
                      <a:pt x="1152" y="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18">
                <a:extLst>
                  <a:ext uri="{FF2B5EF4-FFF2-40B4-BE49-F238E27FC236}">
                    <a16:creationId xmlns:a16="http://schemas.microsoft.com/office/drawing/2014/main" id="{7E751264-4CB5-730D-CC45-E852A865E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649" y="2797350"/>
                <a:ext cx="93671" cy="530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9">
                <a:extLst>
                  <a:ext uri="{FF2B5EF4-FFF2-40B4-BE49-F238E27FC236}">
                    <a16:creationId xmlns:a16="http://schemas.microsoft.com/office/drawing/2014/main" id="{F67A6137-2A2A-070A-91F4-22803F31A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4655" y="2560434"/>
                <a:ext cx="81182" cy="749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20">
                <a:extLst>
                  <a:ext uri="{FF2B5EF4-FFF2-40B4-BE49-F238E27FC236}">
                    <a16:creationId xmlns:a16="http://schemas.microsoft.com/office/drawing/2014/main" id="{C38DC269-B970-0EEE-217B-A6F69EDF6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0730" y="2378692"/>
                <a:ext cx="56203" cy="87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1">
                <a:extLst>
                  <a:ext uri="{FF2B5EF4-FFF2-40B4-BE49-F238E27FC236}">
                    <a16:creationId xmlns:a16="http://schemas.microsoft.com/office/drawing/2014/main" id="{41912DC1-6869-48FB-8A31-C3EAFBFB5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205" y="2263525"/>
                <a:ext cx="43713" cy="96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2">
                <a:extLst>
                  <a:ext uri="{FF2B5EF4-FFF2-40B4-BE49-F238E27FC236}">
                    <a16:creationId xmlns:a16="http://schemas.microsoft.com/office/drawing/2014/main" id="{F2D86C87-947D-AB12-1E9C-7CC55A809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0691" y="2216699"/>
                <a:ext cx="24979" cy="998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3">
                <a:extLst>
                  <a:ext uri="{FF2B5EF4-FFF2-40B4-BE49-F238E27FC236}">
                    <a16:creationId xmlns:a16="http://schemas.microsoft.com/office/drawing/2014/main" id="{D7108563-3630-4C7F-64A6-C505D5419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9257" y="2166750"/>
                <a:ext cx="21857" cy="998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4">
                <a:extLst>
                  <a:ext uri="{FF2B5EF4-FFF2-40B4-BE49-F238E27FC236}">
                    <a16:creationId xmlns:a16="http://schemas.microsoft.com/office/drawing/2014/main" id="{DAAE9C8A-270E-FC79-8BB9-80704A0BE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0988" y="2123045"/>
                <a:ext cx="34346" cy="936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5">
                <a:extLst>
                  <a:ext uri="{FF2B5EF4-FFF2-40B4-BE49-F238E27FC236}">
                    <a16:creationId xmlns:a16="http://schemas.microsoft.com/office/drawing/2014/main" id="{240EDE11-BE80-C6ED-FB91-78724A75A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862" y="2041879"/>
                <a:ext cx="56203" cy="749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6">
                <a:extLst>
                  <a:ext uri="{FF2B5EF4-FFF2-40B4-BE49-F238E27FC236}">
                    <a16:creationId xmlns:a16="http://schemas.microsoft.com/office/drawing/2014/main" id="{D1A7D073-F4AA-76A0-0D8F-F3148888C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4491" y="1895155"/>
                <a:ext cx="68692" cy="499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" name="Object 37">
                <a:extLst>
                  <a:ext uri="{FF2B5EF4-FFF2-40B4-BE49-F238E27FC236}">
                    <a16:creationId xmlns:a16="http://schemas.microsoft.com/office/drawing/2014/main" id="{40983C12-7C76-FAD6-09D9-28F67A9D7C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8182863"/>
                  </p:ext>
                </p:extLst>
              </p:nvPr>
            </p:nvGraphicFramePr>
            <p:xfrm>
              <a:off x="1826046" y="3034605"/>
              <a:ext cx="220128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0" name="Equation" r:id="rId8" imgW="177646" imgH="228402" progId="Equation.DSMT4">
                      <p:embed/>
                    </p:oleObj>
                  </mc:Choice>
                  <mc:Fallback>
                    <p:oleObj name="Equation" r:id="rId8" imgW="177646" imgH="228402" progId="Equation.DSMT4">
                      <p:embed/>
                      <p:pic>
                        <p:nvPicPr>
                          <p:cNvPr id="15364" name="Object 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6046" y="3034605"/>
                            <a:ext cx="220128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38">
                <a:extLst>
                  <a:ext uri="{FF2B5EF4-FFF2-40B4-BE49-F238E27FC236}">
                    <a16:creationId xmlns:a16="http://schemas.microsoft.com/office/drawing/2014/main" id="{6D053F40-993D-97F2-744D-61FE1EA512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5782770"/>
                  </p:ext>
                </p:extLst>
              </p:nvPr>
            </p:nvGraphicFramePr>
            <p:xfrm>
              <a:off x="3688543" y="1536150"/>
              <a:ext cx="20451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1" name="Equation" r:id="rId10" imgW="165028" imgH="228501" progId="Equation.DSMT4">
                      <p:embed/>
                    </p:oleObj>
                  </mc:Choice>
                  <mc:Fallback>
                    <p:oleObj name="Equation" r:id="rId10" imgW="165028" imgH="228501" progId="Equation.DSMT4">
                      <p:embed/>
                      <p:pic>
                        <p:nvPicPr>
                          <p:cNvPr id="15365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8543" y="1536150"/>
                            <a:ext cx="20451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39">
                <a:extLst>
                  <a:ext uri="{FF2B5EF4-FFF2-40B4-BE49-F238E27FC236}">
                    <a16:creationId xmlns:a16="http://schemas.microsoft.com/office/drawing/2014/main" id="{9699C410-8329-3D44-DF55-F4980581E3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91195"/>
                  </p:ext>
                </p:extLst>
              </p:nvPr>
            </p:nvGraphicFramePr>
            <p:xfrm>
              <a:off x="1854147" y="2734914"/>
              <a:ext cx="188904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2" name="Equation" r:id="rId12" imgW="152334" imgH="228501" progId="Equation.DSMT4">
                      <p:embed/>
                    </p:oleObj>
                  </mc:Choice>
                  <mc:Fallback>
                    <p:oleObj name="Equation" r:id="rId12" imgW="152334" imgH="228501" progId="Equation.DSMT4">
                      <p:embed/>
                      <p:pic>
                        <p:nvPicPr>
                          <p:cNvPr id="15366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147" y="2734914"/>
                            <a:ext cx="188904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40">
                <a:extLst>
                  <a:ext uri="{FF2B5EF4-FFF2-40B4-BE49-F238E27FC236}">
                    <a16:creationId xmlns:a16="http://schemas.microsoft.com/office/drawing/2014/main" id="{9E852ABA-2D13-D6C1-DE4B-B29B5DAF71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6905985"/>
                  </p:ext>
                </p:extLst>
              </p:nvPr>
            </p:nvGraphicFramePr>
            <p:xfrm>
              <a:off x="2027439" y="2491415"/>
              <a:ext cx="20451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3" name="Equation" r:id="rId14" imgW="165028" imgH="228501" progId="Equation.DSMT4">
                      <p:embed/>
                    </p:oleObj>
                  </mc:Choice>
                  <mc:Fallback>
                    <p:oleObj name="Equation" r:id="rId14" imgW="165028" imgH="228501" progId="Equation.DSMT4">
                      <p:embed/>
                      <p:pic>
                        <p:nvPicPr>
                          <p:cNvPr id="15367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7439" y="2491415"/>
                            <a:ext cx="20451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42">
                <a:extLst>
                  <a:ext uri="{FF2B5EF4-FFF2-40B4-BE49-F238E27FC236}">
                    <a16:creationId xmlns:a16="http://schemas.microsoft.com/office/drawing/2014/main" id="{215ED49C-55E7-4DD9-DEF7-664B6977946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941014"/>
                  </p:ext>
                </p:extLst>
              </p:nvPr>
            </p:nvGraphicFramePr>
            <p:xfrm>
              <a:off x="2260944" y="2390991"/>
              <a:ext cx="20451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4" name="Equation" r:id="rId16" imgW="165028" imgH="228501" progId="Equation.DSMT4">
                      <p:embed/>
                    </p:oleObj>
                  </mc:Choice>
                  <mc:Fallback>
                    <p:oleObj name="Equation" r:id="rId16" imgW="165028" imgH="228501" progId="Equation.DSMT4">
                      <p:embed/>
                      <p:pic>
                        <p:nvPicPr>
                          <p:cNvPr id="15368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0944" y="2390991"/>
                            <a:ext cx="20451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46">
                <a:extLst>
                  <a:ext uri="{FF2B5EF4-FFF2-40B4-BE49-F238E27FC236}">
                    <a16:creationId xmlns:a16="http://schemas.microsoft.com/office/drawing/2014/main" id="{746D8CC3-E028-76FA-88A5-4C459C42D3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3464820"/>
                  </p:ext>
                </p:extLst>
              </p:nvPr>
            </p:nvGraphicFramePr>
            <p:xfrm>
              <a:off x="3384112" y="1829598"/>
              <a:ext cx="377808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5" name="Equation" r:id="rId18" imgW="304668" imgH="228501" progId="Equation.DSMT4">
                      <p:embed/>
                    </p:oleObj>
                  </mc:Choice>
                  <mc:Fallback>
                    <p:oleObj name="Equation" r:id="rId18" imgW="304668" imgH="228501" progId="Equation.DSMT4">
                      <p:embed/>
                      <p:pic>
                        <p:nvPicPr>
                          <p:cNvPr id="15369" name="Object 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4112" y="1829598"/>
                            <a:ext cx="377808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47">
                <a:extLst>
                  <a:ext uri="{FF2B5EF4-FFF2-40B4-BE49-F238E27FC236}">
                    <a16:creationId xmlns:a16="http://schemas.microsoft.com/office/drawing/2014/main" id="{7EB3BC56-A565-D127-CC1C-CC04460B36B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0808815"/>
                  </p:ext>
                </p:extLst>
              </p:nvPr>
            </p:nvGraphicFramePr>
            <p:xfrm>
              <a:off x="1974697" y="1815719"/>
              <a:ext cx="188904" cy="21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6" name="Equation" r:id="rId20" imgW="152202" imgH="177569" progId="Equation.DSMT4">
                      <p:embed/>
                    </p:oleObj>
                  </mc:Choice>
                  <mc:Fallback>
                    <p:oleObj name="Equation" r:id="rId20" imgW="152202" imgH="177569" progId="Equation.DSMT4">
                      <p:embed/>
                      <p:pic>
                        <p:nvPicPr>
                          <p:cNvPr id="1537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4697" y="1815719"/>
                            <a:ext cx="188904" cy="218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48">
                <a:extLst>
                  <a:ext uri="{FF2B5EF4-FFF2-40B4-BE49-F238E27FC236}">
                    <a16:creationId xmlns:a16="http://schemas.microsoft.com/office/drawing/2014/main" id="{45D9B95A-B6C4-70CB-9110-81DF3259B12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7561903"/>
                  </p:ext>
                </p:extLst>
              </p:nvPr>
            </p:nvGraphicFramePr>
            <p:xfrm>
              <a:off x="2818962" y="2179237"/>
              <a:ext cx="220128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7" name="Equation" r:id="rId22" imgW="177646" imgH="228402" progId="Equation.DSMT4">
                      <p:embed/>
                    </p:oleObj>
                  </mc:Choice>
                  <mc:Fallback>
                    <p:oleObj name="Equation" r:id="rId22" imgW="177646" imgH="228402" progId="Equation.DSMT4">
                      <p:embed/>
                      <p:pic>
                        <p:nvPicPr>
                          <p:cNvPr id="15371" name="Object 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8962" y="2179237"/>
                            <a:ext cx="220128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 Box 50">
                <a:extLst>
                  <a:ext uri="{FF2B5EF4-FFF2-40B4-BE49-F238E27FC236}">
                    <a16:creationId xmlns:a16="http://schemas.microsoft.com/office/drawing/2014/main" id="{6CB05B62-9D91-57FB-7069-2CB61451C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469361">
                <a:off x="2374023" y="2179237"/>
                <a:ext cx="387175" cy="366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…</a:t>
                </a:r>
              </a:p>
            </p:txBody>
          </p:sp>
          <p:sp>
            <p:nvSpPr>
              <p:cNvPr id="24" name="Text Box 51">
                <a:extLst>
                  <a:ext uri="{FF2B5EF4-FFF2-40B4-BE49-F238E27FC236}">
                    <a16:creationId xmlns:a16="http://schemas.microsoft.com/office/drawing/2014/main" id="{41D129BC-5E58-AE23-0CE0-E68D752C5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585194">
                <a:off x="3020355" y="1960713"/>
                <a:ext cx="387175" cy="366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…</a:t>
                </a:r>
              </a:p>
            </p:txBody>
          </p:sp>
          <p:sp>
            <p:nvSpPr>
              <p:cNvPr id="25" name="Line 52">
                <a:extLst>
                  <a:ext uri="{FF2B5EF4-FFF2-40B4-BE49-F238E27FC236}">
                    <a16:creationId xmlns:a16="http://schemas.microsoft.com/office/drawing/2014/main" id="{FE43746F-488D-362E-B1BD-AC61EBDC7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901" y="3424828"/>
                <a:ext cx="33909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3">
                <a:extLst>
                  <a:ext uri="{FF2B5EF4-FFF2-40B4-BE49-F238E27FC236}">
                    <a16:creationId xmlns:a16="http://schemas.microsoft.com/office/drawing/2014/main" id="{0F161084-BD97-2730-20DE-34FD5713A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9292" y="1339478"/>
                <a:ext cx="0" cy="2647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7" name="Object 54">
                <a:extLst>
                  <a:ext uri="{FF2B5EF4-FFF2-40B4-BE49-F238E27FC236}">
                    <a16:creationId xmlns:a16="http://schemas.microsoft.com/office/drawing/2014/main" id="{18AB7ED4-015B-A1FE-2808-E6EB4FB080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3077559"/>
                  </p:ext>
                </p:extLst>
              </p:nvPr>
            </p:nvGraphicFramePr>
            <p:xfrm>
              <a:off x="4066351" y="3346783"/>
              <a:ext cx="157680" cy="1716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8" name="Equation" r:id="rId24" imgW="126835" imgH="139518" progId="Equation.DSMT4">
                      <p:embed/>
                    </p:oleObj>
                  </mc:Choice>
                  <mc:Fallback>
                    <p:oleObj name="Equation" r:id="rId24" imgW="126835" imgH="139518" progId="Equation.DSMT4">
                      <p:embed/>
                      <p:pic>
                        <p:nvPicPr>
                          <p:cNvPr id="15372" name="Object 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6351" y="3346783"/>
                            <a:ext cx="157680" cy="1716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55">
                <a:extLst>
                  <a:ext uri="{FF2B5EF4-FFF2-40B4-BE49-F238E27FC236}">
                    <a16:creationId xmlns:a16="http://schemas.microsoft.com/office/drawing/2014/main" id="{0604CB26-3521-8626-F21F-700099EC2D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5360142"/>
                  </p:ext>
                </p:extLst>
              </p:nvPr>
            </p:nvGraphicFramePr>
            <p:xfrm>
              <a:off x="1239039" y="1060079"/>
              <a:ext cx="173292" cy="2029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9" name="Equation" r:id="rId26" imgW="139579" imgH="164957" progId="Equation.DSMT4">
                      <p:embed/>
                    </p:oleObj>
                  </mc:Choice>
                  <mc:Fallback>
                    <p:oleObj name="Equation" r:id="rId26" imgW="139579" imgH="164957" progId="Equation.DSMT4">
                      <p:embed/>
                      <p:pic>
                        <p:nvPicPr>
                          <p:cNvPr id="15373" name="Object 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9039" y="1060079"/>
                            <a:ext cx="173292" cy="2029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57">
                <a:extLst>
                  <a:ext uri="{FF2B5EF4-FFF2-40B4-BE49-F238E27FC236}">
                    <a16:creationId xmlns:a16="http://schemas.microsoft.com/office/drawing/2014/main" id="{71C4108A-04F1-0C33-5C45-8841EF18BD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1351348"/>
                  </p:ext>
                </p:extLst>
              </p:nvPr>
            </p:nvGraphicFramePr>
            <p:xfrm>
              <a:off x="1451361" y="2744279"/>
              <a:ext cx="316921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0" name="Equation" r:id="rId28" imgW="253890" imgH="228501" progId="Equation.DSMT4">
                      <p:embed/>
                    </p:oleObj>
                  </mc:Choice>
                  <mc:Fallback>
                    <p:oleObj name="Equation" r:id="rId28" imgW="253890" imgH="228501" progId="Equation.DSMT4">
                      <p:embed/>
                      <p:pic>
                        <p:nvPicPr>
                          <p:cNvPr id="15374" name="Object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361" y="2744279"/>
                            <a:ext cx="316921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58">
                <a:extLst>
                  <a:ext uri="{FF2B5EF4-FFF2-40B4-BE49-F238E27FC236}">
                    <a16:creationId xmlns:a16="http://schemas.microsoft.com/office/drawing/2014/main" id="{211C65EA-79F0-1156-4A73-4DE51C0C4B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7550305"/>
                  </p:ext>
                </p:extLst>
              </p:nvPr>
            </p:nvGraphicFramePr>
            <p:xfrm>
              <a:off x="1605918" y="2444589"/>
              <a:ext cx="330972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1" name="Equation" r:id="rId30" imgW="266584" imgH="228501" progId="Equation.DSMT4">
                      <p:embed/>
                    </p:oleObj>
                  </mc:Choice>
                  <mc:Fallback>
                    <p:oleObj name="Equation" r:id="rId30" imgW="266584" imgH="228501" progId="Equation.DSMT4">
                      <p:embed/>
                      <p:pic>
                        <p:nvPicPr>
                          <p:cNvPr id="15375" name="Object 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5918" y="2444589"/>
                            <a:ext cx="330972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60">
                <a:extLst>
                  <a:ext uri="{FF2B5EF4-FFF2-40B4-BE49-F238E27FC236}">
                    <a16:creationId xmlns:a16="http://schemas.microsoft.com/office/drawing/2014/main" id="{54F195D8-E71B-5602-A594-4AAED8086A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0843905"/>
                  </p:ext>
                </p:extLst>
              </p:nvPr>
            </p:nvGraphicFramePr>
            <p:xfrm>
              <a:off x="3073435" y="1579855"/>
              <a:ext cx="37624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2" name="Equation" r:id="rId32" imgW="304668" imgH="228501" progId="Equation.DSMT4">
                      <p:embed/>
                    </p:oleObj>
                  </mc:Choice>
                  <mc:Fallback>
                    <p:oleObj name="Equation" r:id="rId32" imgW="304668" imgH="228501" progId="Equation.DSMT4">
                      <p:embed/>
                      <p:pic>
                        <p:nvPicPr>
                          <p:cNvPr id="15377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3435" y="1579855"/>
                            <a:ext cx="37624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" name="Oval 17">
              <a:extLst>
                <a:ext uri="{FF2B5EF4-FFF2-40B4-BE49-F238E27FC236}">
                  <a16:creationId xmlns:a16="http://schemas.microsoft.com/office/drawing/2014/main" id="{6D9B6AA7-9FF6-48C8-8249-E9655C089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371" y="2352803"/>
              <a:ext cx="45810" cy="458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A8E87727-656A-F085-B7A7-7E3A089695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1212593"/>
                </p:ext>
              </p:extLst>
            </p:nvPr>
          </p:nvGraphicFramePr>
          <p:xfrm>
            <a:off x="2519112" y="2043342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3" name="Equation" r:id="rId34" imgW="190440" imgH="228600" progId="Equation.DSMT4">
                    <p:embed/>
                  </p:oleObj>
                </mc:Choice>
                <mc:Fallback>
                  <p:oleObj name="Equation" r:id="rId34" imgW="190440" imgH="22860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56700CD6-917A-9B5E-1009-636E3A7EC33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2519112" y="2043342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71500" y="0"/>
            <a:ext cx="7772400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Theorem of the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Calculus of Complex Variables (cont.)</a:t>
            </a:r>
          </a:p>
          <a:p>
            <a:pPr algn="ctr" eaLnBrk="1" hangingPunct="1">
              <a:defRPr/>
            </a:pPr>
            <a:endParaRPr lang="en-US" sz="28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374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19663"/>
              </p:ext>
            </p:extLst>
          </p:nvPr>
        </p:nvGraphicFramePr>
        <p:xfrm>
          <a:off x="4846229" y="1598771"/>
          <a:ext cx="21494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4" imgW="1676160" imgH="685800" progId="Equation.DSMT4">
                  <p:embed/>
                </p:oleObj>
              </mc:Choice>
              <mc:Fallback>
                <p:oleObj name="Equation" r:id="rId4" imgW="1676160" imgH="685800" progId="Equation.DSMT4">
                  <p:embed/>
                  <p:pic>
                    <p:nvPicPr>
                      <p:cNvPr id="73746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229" y="1598771"/>
                        <a:ext cx="21494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46AA7D0E-CAF6-1C3A-20CF-19F1923A52BC}"/>
              </a:ext>
            </a:extLst>
          </p:cNvPr>
          <p:cNvGrpSpPr/>
          <p:nvPr/>
        </p:nvGrpSpPr>
        <p:grpSpPr>
          <a:xfrm>
            <a:off x="119280" y="1118818"/>
            <a:ext cx="3639130" cy="2926669"/>
            <a:chOff x="496307" y="1205878"/>
            <a:chExt cx="3639130" cy="29266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934D25-0C11-E1BC-0C68-2B9F50A8577F}"/>
                </a:ext>
              </a:extLst>
            </p:cNvPr>
            <p:cNvGrpSpPr/>
            <p:nvPr/>
          </p:nvGrpSpPr>
          <p:grpSpPr>
            <a:xfrm>
              <a:off x="496307" y="1205878"/>
              <a:ext cx="3639130" cy="2926669"/>
              <a:chOff x="584901" y="1060079"/>
              <a:chExt cx="3639130" cy="2926669"/>
            </a:xfrm>
          </p:grpSpPr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A82F2221-2B0E-11A5-52EE-7A2C830B6B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868" y="1286408"/>
                <a:ext cx="1202115" cy="396466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>
                    <a:solidFill>
                      <a:schemeClr val="bg1"/>
                    </a:solidFill>
                  </a:rPr>
                  <a:t>Consider</a:t>
                </a:r>
              </a:p>
            </p:txBody>
          </p:sp>
          <p:sp>
            <p:nvSpPr>
              <p:cNvPr id="5" name="Freeform 17">
                <a:extLst>
                  <a:ext uri="{FF2B5EF4-FFF2-40B4-BE49-F238E27FC236}">
                    <a16:creationId xmlns:a16="http://schemas.microsoft.com/office/drawing/2014/main" id="{EE10EAA1-756A-542C-E318-7754EEB19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2416" y="1726579"/>
                <a:ext cx="1798489" cy="1384510"/>
              </a:xfrm>
              <a:custGeom>
                <a:avLst/>
                <a:gdLst>
                  <a:gd name="T0" fmla="*/ 0 w 1152"/>
                  <a:gd name="T1" fmla="*/ 887 h 887"/>
                  <a:gd name="T2" fmla="*/ 172 w 1152"/>
                  <a:gd name="T3" fmla="*/ 593 h 887"/>
                  <a:gd name="T4" fmla="*/ 483 w 1152"/>
                  <a:gd name="T5" fmla="*/ 386 h 887"/>
                  <a:gd name="T6" fmla="*/ 921 w 1152"/>
                  <a:gd name="T7" fmla="*/ 253 h 887"/>
                  <a:gd name="T8" fmla="*/ 1152 w 1152"/>
                  <a:gd name="T9" fmla="*/ 0 h 8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2"/>
                  <a:gd name="T16" fmla="*/ 0 h 887"/>
                  <a:gd name="T17" fmla="*/ 1152 w 1152"/>
                  <a:gd name="T18" fmla="*/ 887 h 8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2" h="887">
                    <a:moveTo>
                      <a:pt x="0" y="887"/>
                    </a:moveTo>
                    <a:cubicBezTo>
                      <a:pt x="28" y="838"/>
                      <a:pt x="92" y="676"/>
                      <a:pt x="172" y="593"/>
                    </a:cubicBezTo>
                    <a:cubicBezTo>
                      <a:pt x="252" y="510"/>
                      <a:pt x="358" y="443"/>
                      <a:pt x="483" y="386"/>
                    </a:cubicBezTo>
                    <a:cubicBezTo>
                      <a:pt x="608" y="329"/>
                      <a:pt x="810" y="317"/>
                      <a:pt x="921" y="253"/>
                    </a:cubicBezTo>
                    <a:cubicBezTo>
                      <a:pt x="1032" y="189"/>
                      <a:pt x="1104" y="53"/>
                      <a:pt x="1152" y="0"/>
                    </a:cubicBezTo>
                  </a:path>
                </a:pathLst>
              </a:custGeom>
              <a:noFill/>
              <a:ln w="19050" cmpd="sng">
                <a:solidFill>
                  <a:srgbClr val="3366FF"/>
                </a:solidFill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18">
                <a:extLst>
                  <a:ext uri="{FF2B5EF4-FFF2-40B4-BE49-F238E27FC236}">
                    <a16:creationId xmlns:a16="http://schemas.microsoft.com/office/drawing/2014/main" id="{7E751264-4CB5-730D-CC45-E852A865E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7649" y="2797350"/>
                <a:ext cx="93671" cy="530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9">
                <a:extLst>
                  <a:ext uri="{FF2B5EF4-FFF2-40B4-BE49-F238E27FC236}">
                    <a16:creationId xmlns:a16="http://schemas.microsoft.com/office/drawing/2014/main" id="{F67A6137-2A2A-070A-91F4-22803F31A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4655" y="2560434"/>
                <a:ext cx="81182" cy="749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20">
                <a:extLst>
                  <a:ext uri="{FF2B5EF4-FFF2-40B4-BE49-F238E27FC236}">
                    <a16:creationId xmlns:a16="http://schemas.microsoft.com/office/drawing/2014/main" id="{C38DC269-B970-0EEE-217B-A6F69EDF6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0730" y="2378692"/>
                <a:ext cx="56203" cy="87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1">
                <a:extLst>
                  <a:ext uri="{FF2B5EF4-FFF2-40B4-BE49-F238E27FC236}">
                    <a16:creationId xmlns:a16="http://schemas.microsoft.com/office/drawing/2014/main" id="{41912DC1-6869-48FB-8A31-C3EAFBFB5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5205" y="2263525"/>
                <a:ext cx="43713" cy="96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2">
                <a:extLst>
                  <a:ext uri="{FF2B5EF4-FFF2-40B4-BE49-F238E27FC236}">
                    <a16:creationId xmlns:a16="http://schemas.microsoft.com/office/drawing/2014/main" id="{F2D86C87-947D-AB12-1E9C-7CC55A809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0691" y="2216699"/>
                <a:ext cx="24979" cy="998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3">
                <a:extLst>
                  <a:ext uri="{FF2B5EF4-FFF2-40B4-BE49-F238E27FC236}">
                    <a16:creationId xmlns:a16="http://schemas.microsoft.com/office/drawing/2014/main" id="{D7108563-3630-4C7F-64A6-C505D5419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9257" y="2166750"/>
                <a:ext cx="21857" cy="998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4">
                <a:extLst>
                  <a:ext uri="{FF2B5EF4-FFF2-40B4-BE49-F238E27FC236}">
                    <a16:creationId xmlns:a16="http://schemas.microsoft.com/office/drawing/2014/main" id="{DAAE9C8A-270E-FC79-8BB9-80704A0BE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0988" y="2123045"/>
                <a:ext cx="34346" cy="936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5">
                <a:extLst>
                  <a:ext uri="{FF2B5EF4-FFF2-40B4-BE49-F238E27FC236}">
                    <a16:creationId xmlns:a16="http://schemas.microsoft.com/office/drawing/2014/main" id="{240EDE11-BE80-C6ED-FB91-78724A75A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0862" y="2041879"/>
                <a:ext cx="56203" cy="749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6">
                <a:extLst>
                  <a:ext uri="{FF2B5EF4-FFF2-40B4-BE49-F238E27FC236}">
                    <a16:creationId xmlns:a16="http://schemas.microsoft.com/office/drawing/2014/main" id="{D1A7D073-F4AA-76A0-0D8F-F3148888C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4491" y="1895155"/>
                <a:ext cx="68692" cy="499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" name="Object 37">
                <a:extLst>
                  <a:ext uri="{FF2B5EF4-FFF2-40B4-BE49-F238E27FC236}">
                    <a16:creationId xmlns:a16="http://schemas.microsoft.com/office/drawing/2014/main" id="{40983C12-7C76-FAD6-09D9-28F67A9D7C6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26046" y="3034605"/>
              <a:ext cx="220128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1" name="Equation" r:id="rId6" imgW="177646" imgH="228402" progId="Equation.DSMT4">
                      <p:embed/>
                    </p:oleObj>
                  </mc:Choice>
                  <mc:Fallback>
                    <p:oleObj name="Equation" r:id="rId6" imgW="177646" imgH="228402" progId="Equation.DSMT4">
                      <p:embed/>
                      <p:pic>
                        <p:nvPicPr>
                          <p:cNvPr id="15" name="Object 37">
                            <a:extLst>
                              <a:ext uri="{FF2B5EF4-FFF2-40B4-BE49-F238E27FC236}">
                                <a16:creationId xmlns:a16="http://schemas.microsoft.com/office/drawing/2014/main" id="{40983C12-7C76-FAD6-09D9-28F67A9D7C6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26046" y="3034605"/>
                            <a:ext cx="220128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38">
                <a:extLst>
                  <a:ext uri="{FF2B5EF4-FFF2-40B4-BE49-F238E27FC236}">
                    <a16:creationId xmlns:a16="http://schemas.microsoft.com/office/drawing/2014/main" id="{6D053F40-993D-97F2-744D-61FE1EA512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688543" y="1536150"/>
              <a:ext cx="20451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2" name="Equation" r:id="rId8" imgW="165028" imgH="228501" progId="Equation.DSMT4">
                      <p:embed/>
                    </p:oleObj>
                  </mc:Choice>
                  <mc:Fallback>
                    <p:oleObj name="Equation" r:id="rId8" imgW="165028" imgH="228501" progId="Equation.DSMT4">
                      <p:embed/>
                      <p:pic>
                        <p:nvPicPr>
                          <p:cNvPr id="16" name="Object 38">
                            <a:extLst>
                              <a:ext uri="{FF2B5EF4-FFF2-40B4-BE49-F238E27FC236}">
                                <a16:creationId xmlns:a16="http://schemas.microsoft.com/office/drawing/2014/main" id="{6D053F40-993D-97F2-744D-61FE1EA512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88543" y="1536150"/>
                            <a:ext cx="20451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39">
                <a:extLst>
                  <a:ext uri="{FF2B5EF4-FFF2-40B4-BE49-F238E27FC236}">
                    <a16:creationId xmlns:a16="http://schemas.microsoft.com/office/drawing/2014/main" id="{9699C410-8329-3D44-DF55-F4980581E36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54147" y="2734914"/>
              <a:ext cx="188904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3" name="Equation" r:id="rId10" imgW="152334" imgH="228501" progId="Equation.DSMT4">
                      <p:embed/>
                    </p:oleObj>
                  </mc:Choice>
                  <mc:Fallback>
                    <p:oleObj name="Equation" r:id="rId10" imgW="152334" imgH="228501" progId="Equation.DSMT4">
                      <p:embed/>
                      <p:pic>
                        <p:nvPicPr>
                          <p:cNvPr id="17" name="Object 39">
                            <a:extLst>
                              <a:ext uri="{FF2B5EF4-FFF2-40B4-BE49-F238E27FC236}">
                                <a16:creationId xmlns:a16="http://schemas.microsoft.com/office/drawing/2014/main" id="{9699C410-8329-3D44-DF55-F4980581E36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147" y="2734914"/>
                            <a:ext cx="188904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40">
                <a:extLst>
                  <a:ext uri="{FF2B5EF4-FFF2-40B4-BE49-F238E27FC236}">
                    <a16:creationId xmlns:a16="http://schemas.microsoft.com/office/drawing/2014/main" id="{9E852ABA-2D13-D6C1-DE4B-B29B5DAF716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027439" y="2491415"/>
              <a:ext cx="20451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4" name="Equation" r:id="rId12" imgW="165028" imgH="228501" progId="Equation.DSMT4">
                      <p:embed/>
                    </p:oleObj>
                  </mc:Choice>
                  <mc:Fallback>
                    <p:oleObj name="Equation" r:id="rId12" imgW="165028" imgH="228501" progId="Equation.DSMT4">
                      <p:embed/>
                      <p:pic>
                        <p:nvPicPr>
                          <p:cNvPr id="18" name="Object 40">
                            <a:extLst>
                              <a:ext uri="{FF2B5EF4-FFF2-40B4-BE49-F238E27FC236}">
                                <a16:creationId xmlns:a16="http://schemas.microsoft.com/office/drawing/2014/main" id="{9E852ABA-2D13-D6C1-DE4B-B29B5DAF716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7439" y="2491415"/>
                            <a:ext cx="20451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42">
                <a:extLst>
                  <a:ext uri="{FF2B5EF4-FFF2-40B4-BE49-F238E27FC236}">
                    <a16:creationId xmlns:a16="http://schemas.microsoft.com/office/drawing/2014/main" id="{215ED49C-55E7-4DD9-DEF7-664B697794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260944" y="2390991"/>
              <a:ext cx="20451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5" name="Equation" r:id="rId14" imgW="165028" imgH="228501" progId="Equation.DSMT4">
                      <p:embed/>
                    </p:oleObj>
                  </mc:Choice>
                  <mc:Fallback>
                    <p:oleObj name="Equation" r:id="rId14" imgW="165028" imgH="228501" progId="Equation.DSMT4">
                      <p:embed/>
                      <p:pic>
                        <p:nvPicPr>
                          <p:cNvPr id="19" name="Object 42">
                            <a:extLst>
                              <a:ext uri="{FF2B5EF4-FFF2-40B4-BE49-F238E27FC236}">
                                <a16:creationId xmlns:a16="http://schemas.microsoft.com/office/drawing/2014/main" id="{215ED49C-55E7-4DD9-DEF7-664B697794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0944" y="2390991"/>
                            <a:ext cx="20451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46">
                <a:extLst>
                  <a:ext uri="{FF2B5EF4-FFF2-40B4-BE49-F238E27FC236}">
                    <a16:creationId xmlns:a16="http://schemas.microsoft.com/office/drawing/2014/main" id="{746D8CC3-E028-76FA-88A5-4C459C42D38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84112" y="1829598"/>
              <a:ext cx="377808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6" name="Equation" r:id="rId16" imgW="304668" imgH="228501" progId="Equation.DSMT4">
                      <p:embed/>
                    </p:oleObj>
                  </mc:Choice>
                  <mc:Fallback>
                    <p:oleObj name="Equation" r:id="rId16" imgW="304668" imgH="228501" progId="Equation.DSMT4">
                      <p:embed/>
                      <p:pic>
                        <p:nvPicPr>
                          <p:cNvPr id="20" name="Object 46">
                            <a:extLst>
                              <a:ext uri="{FF2B5EF4-FFF2-40B4-BE49-F238E27FC236}">
                                <a16:creationId xmlns:a16="http://schemas.microsoft.com/office/drawing/2014/main" id="{746D8CC3-E028-76FA-88A5-4C459C42D38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84112" y="1829598"/>
                            <a:ext cx="377808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47">
                <a:extLst>
                  <a:ext uri="{FF2B5EF4-FFF2-40B4-BE49-F238E27FC236}">
                    <a16:creationId xmlns:a16="http://schemas.microsoft.com/office/drawing/2014/main" id="{7EB3BC56-A565-D127-CC1C-CC04460B36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974697" y="1815719"/>
              <a:ext cx="188904" cy="21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7" name="Equation" r:id="rId18" imgW="152202" imgH="177569" progId="Equation.DSMT4">
                      <p:embed/>
                    </p:oleObj>
                  </mc:Choice>
                  <mc:Fallback>
                    <p:oleObj name="Equation" r:id="rId18" imgW="152202" imgH="177569" progId="Equation.DSMT4">
                      <p:embed/>
                      <p:pic>
                        <p:nvPicPr>
                          <p:cNvPr id="21" name="Object 47">
                            <a:extLst>
                              <a:ext uri="{FF2B5EF4-FFF2-40B4-BE49-F238E27FC236}">
                                <a16:creationId xmlns:a16="http://schemas.microsoft.com/office/drawing/2014/main" id="{7EB3BC56-A565-D127-CC1C-CC04460B36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4697" y="1815719"/>
                            <a:ext cx="188904" cy="218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48">
                <a:extLst>
                  <a:ext uri="{FF2B5EF4-FFF2-40B4-BE49-F238E27FC236}">
                    <a16:creationId xmlns:a16="http://schemas.microsoft.com/office/drawing/2014/main" id="{45D9B95A-B6C4-70CB-9110-81DF3259B12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18962" y="2179237"/>
              <a:ext cx="220128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8" name="Equation" r:id="rId20" imgW="177646" imgH="228402" progId="Equation.DSMT4">
                      <p:embed/>
                    </p:oleObj>
                  </mc:Choice>
                  <mc:Fallback>
                    <p:oleObj name="Equation" r:id="rId20" imgW="177646" imgH="228402" progId="Equation.DSMT4">
                      <p:embed/>
                      <p:pic>
                        <p:nvPicPr>
                          <p:cNvPr id="22" name="Object 48">
                            <a:extLst>
                              <a:ext uri="{FF2B5EF4-FFF2-40B4-BE49-F238E27FC236}">
                                <a16:creationId xmlns:a16="http://schemas.microsoft.com/office/drawing/2014/main" id="{45D9B95A-B6C4-70CB-9110-81DF3259B12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8962" y="2179237"/>
                            <a:ext cx="220128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Text Box 50">
                <a:extLst>
                  <a:ext uri="{FF2B5EF4-FFF2-40B4-BE49-F238E27FC236}">
                    <a16:creationId xmlns:a16="http://schemas.microsoft.com/office/drawing/2014/main" id="{6CB05B62-9D91-57FB-7069-2CB61451C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469361">
                <a:off x="2374023" y="2179237"/>
                <a:ext cx="387175" cy="366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…</a:t>
                </a:r>
              </a:p>
            </p:txBody>
          </p:sp>
          <p:sp>
            <p:nvSpPr>
              <p:cNvPr id="24" name="Text Box 51">
                <a:extLst>
                  <a:ext uri="{FF2B5EF4-FFF2-40B4-BE49-F238E27FC236}">
                    <a16:creationId xmlns:a16="http://schemas.microsoft.com/office/drawing/2014/main" id="{41D129BC-5E58-AE23-0CE0-E68D752C5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585194">
                <a:off x="3020355" y="1960713"/>
                <a:ext cx="387175" cy="366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…</a:t>
                </a:r>
              </a:p>
            </p:txBody>
          </p:sp>
          <p:sp>
            <p:nvSpPr>
              <p:cNvPr id="25" name="Line 52">
                <a:extLst>
                  <a:ext uri="{FF2B5EF4-FFF2-40B4-BE49-F238E27FC236}">
                    <a16:creationId xmlns:a16="http://schemas.microsoft.com/office/drawing/2014/main" id="{FE43746F-488D-362E-B1BD-AC61EBDC7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4901" y="3424828"/>
                <a:ext cx="33909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3">
                <a:extLst>
                  <a:ext uri="{FF2B5EF4-FFF2-40B4-BE49-F238E27FC236}">
                    <a16:creationId xmlns:a16="http://schemas.microsoft.com/office/drawing/2014/main" id="{0F161084-BD97-2730-20DE-34FD5713A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9292" y="1339478"/>
                <a:ext cx="0" cy="26472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7" name="Object 54">
                <a:extLst>
                  <a:ext uri="{FF2B5EF4-FFF2-40B4-BE49-F238E27FC236}">
                    <a16:creationId xmlns:a16="http://schemas.microsoft.com/office/drawing/2014/main" id="{18AB7ED4-015B-A1FE-2808-E6EB4FB0809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66351" y="3346783"/>
              <a:ext cx="157680" cy="1716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9" name="Equation" r:id="rId22" imgW="126835" imgH="139518" progId="Equation.DSMT4">
                      <p:embed/>
                    </p:oleObj>
                  </mc:Choice>
                  <mc:Fallback>
                    <p:oleObj name="Equation" r:id="rId22" imgW="126835" imgH="139518" progId="Equation.DSMT4">
                      <p:embed/>
                      <p:pic>
                        <p:nvPicPr>
                          <p:cNvPr id="27" name="Object 54">
                            <a:extLst>
                              <a:ext uri="{FF2B5EF4-FFF2-40B4-BE49-F238E27FC236}">
                                <a16:creationId xmlns:a16="http://schemas.microsoft.com/office/drawing/2014/main" id="{18AB7ED4-015B-A1FE-2808-E6EB4FB0809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6351" y="3346783"/>
                            <a:ext cx="157680" cy="1716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55">
                <a:extLst>
                  <a:ext uri="{FF2B5EF4-FFF2-40B4-BE49-F238E27FC236}">
                    <a16:creationId xmlns:a16="http://schemas.microsoft.com/office/drawing/2014/main" id="{0604CB26-3521-8626-F21F-700099EC2D8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39039" y="1060079"/>
              <a:ext cx="173292" cy="2029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0" name="Equation" r:id="rId24" imgW="139579" imgH="164957" progId="Equation.DSMT4">
                      <p:embed/>
                    </p:oleObj>
                  </mc:Choice>
                  <mc:Fallback>
                    <p:oleObj name="Equation" r:id="rId24" imgW="139579" imgH="164957" progId="Equation.DSMT4">
                      <p:embed/>
                      <p:pic>
                        <p:nvPicPr>
                          <p:cNvPr id="28" name="Object 55">
                            <a:extLst>
                              <a:ext uri="{FF2B5EF4-FFF2-40B4-BE49-F238E27FC236}">
                                <a16:creationId xmlns:a16="http://schemas.microsoft.com/office/drawing/2014/main" id="{0604CB26-3521-8626-F21F-700099EC2D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9039" y="1060079"/>
                            <a:ext cx="173292" cy="2029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57">
                <a:extLst>
                  <a:ext uri="{FF2B5EF4-FFF2-40B4-BE49-F238E27FC236}">
                    <a16:creationId xmlns:a16="http://schemas.microsoft.com/office/drawing/2014/main" id="{71C4108A-04F1-0C33-5C45-8841EF18BD9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51361" y="2744279"/>
              <a:ext cx="316921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1" name="Equation" r:id="rId26" imgW="253890" imgH="228501" progId="Equation.DSMT4">
                      <p:embed/>
                    </p:oleObj>
                  </mc:Choice>
                  <mc:Fallback>
                    <p:oleObj name="Equation" r:id="rId26" imgW="253890" imgH="228501" progId="Equation.DSMT4">
                      <p:embed/>
                      <p:pic>
                        <p:nvPicPr>
                          <p:cNvPr id="29" name="Object 57">
                            <a:extLst>
                              <a:ext uri="{FF2B5EF4-FFF2-40B4-BE49-F238E27FC236}">
                                <a16:creationId xmlns:a16="http://schemas.microsoft.com/office/drawing/2014/main" id="{71C4108A-04F1-0C33-5C45-8841EF18BD9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1361" y="2744279"/>
                            <a:ext cx="316921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58">
                <a:extLst>
                  <a:ext uri="{FF2B5EF4-FFF2-40B4-BE49-F238E27FC236}">
                    <a16:creationId xmlns:a16="http://schemas.microsoft.com/office/drawing/2014/main" id="{211C65EA-79F0-1156-4A73-4DE51C0C4BD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05918" y="2444589"/>
              <a:ext cx="330972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2" name="Equation" r:id="rId28" imgW="266584" imgH="228501" progId="Equation.DSMT4">
                      <p:embed/>
                    </p:oleObj>
                  </mc:Choice>
                  <mc:Fallback>
                    <p:oleObj name="Equation" r:id="rId28" imgW="266584" imgH="228501" progId="Equation.DSMT4">
                      <p:embed/>
                      <p:pic>
                        <p:nvPicPr>
                          <p:cNvPr id="30" name="Object 58">
                            <a:extLst>
                              <a:ext uri="{FF2B5EF4-FFF2-40B4-BE49-F238E27FC236}">
                                <a16:creationId xmlns:a16="http://schemas.microsoft.com/office/drawing/2014/main" id="{211C65EA-79F0-1156-4A73-4DE51C0C4BD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5918" y="2444589"/>
                            <a:ext cx="330972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60">
                <a:extLst>
                  <a:ext uri="{FF2B5EF4-FFF2-40B4-BE49-F238E27FC236}">
                    <a16:creationId xmlns:a16="http://schemas.microsoft.com/office/drawing/2014/main" id="{54F195D8-E71B-5602-A594-4AAED8086A1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73435" y="1579855"/>
              <a:ext cx="376246" cy="282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3" name="Equation" r:id="rId30" imgW="304668" imgH="228501" progId="Equation.DSMT4">
                      <p:embed/>
                    </p:oleObj>
                  </mc:Choice>
                  <mc:Fallback>
                    <p:oleObj name="Equation" r:id="rId30" imgW="304668" imgH="228501" progId="Equation.DSMT4">
                      <p:embed/>
                      <p:pic>
                        <p:nvPicPr>
                          <p:cNvPr id="32" name="Object 60">
                            <a:extLst>
                              <a:ext uri="{FF2B5EF4-FFF2-40B4-BE49-F238E27FC236}">
                                <a16:creationId xmlns:a16="http://schemas.microsoft.com/office/drawing/2014/main" id="{54F195D8-E71B-5602-A594-4AAED8086A1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3435" y="1579855"/>
                            <a:ext cx="376246" cy="2825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5" name="Oval 17">
              <a:extLst>
                <a:ext uri="{FF2B5EF4-FFF2-40B4-BE49-F238E27FC236}">
                  <a16:creationId xmlns:a16="http://schemas.microsoft.com/office/drawing/2014/main" id="{6D9B6AA7-9FF6-48C8-8249-E9655C089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371" y="2352803"/>
              <a:ext cx="45810" cy="458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A8E87727-656A-F085-B7A7-7E3A089695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9112" y="2043342"/>
            <a:ext cx="190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4" name="Equation" r:id="rId32" imgW="190440" imgH="228600" progId="Equation.DSMT4">
                    <p:embed/>
                  </p:oleObj>
                </mc:Choice>
                <mc:Fallback>
                  <p:oleObj name="Equation" r:id="rId32" imgW="190440" imgH="228600" progId="Equation.DSMT4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id="{A8E87727-656A-F085-B7A7-7E3A089695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2519112" y="2043342"/>
                          <a:ext cx="190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53B6F53-6D64-0510-9BAC-D38D896982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412741"/>
              </p:ext>
            </p:extLst>
          </p:nvPr>
        </p:nvGraphicFramePr>
        <p:xfrm>
          <a:off x="4797266" y="2871569"/>
          <a:ext cx="3822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34" imgW="3822480" imgH="393480" progId="Equation.DSMT4">
                  <p:embed/>
                </p:oleObj>
              </mc:Choice>
              <mc:Fallback>
                <p:oleObj name="Equation" r:id="rId34" imgW="3822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797266" y="2871569"/>
                        <a:ext cx="3822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D3D3CD8-FF50-A9DA-07BE-E76C1577C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50254"/>
              </p:ext>
            </p:extLst>
          </p:nvPr>
        </p:nvGraphicFramePr>
        <p:xfrm>
          <a:off x="4797266" y="3351717"/>
          <a:ext cx="4114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36" imgW="4114800" imgH="393480" progId="Equation.DSMT4">
                  <p:embed/>
                </p:oleObj>
              </mc:Choice>
              <mc:Fallback>
                <p:oleObj name="Equation" r:id="rId36" imgW="4114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797266" y="3351717"/>
                        <a:ext cx="4114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D73B1909-7146-CD0E-922A-D75E67F31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38040"/>
              </p:ext>
            </p:extLst>
          </p:nvPr>
        </p:nvGraphicFramePr>
        <p:xfrm>
          <a:off x="2236566" y="4079944"/>
          <a:ext cx="5130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38" imgW="5130720" imgH="812520" progId="Equation.DSMT4">
                  <p:embed/>
                </p:oleObj>
              </mc:Choice>
              <mc:Fallback>
                <p:oleObj name="Equation" r:id="rId38" imgW="51307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236566" y="4079944"/>
                        <a:ext cx="51308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6B9711-3D81-CF8C-9725-34C25986AD2C}"/>
              </a:ext>
            </a:extLst>
          </p:cNvPr>
          <p:cNvCxnSpPr/>
          <p:nvPr/>
        </p:nvCxnSpPr>
        <p:spPr bwMode="auto">
          <a:xfrm flipV="1">
            <a:off x="3547700" y="4080282"/>
            <a:ext cx="320043" cy="40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95760F-D083-FC88-A7AA-75D01255A875}"/>
              </a:ext>
            </a:extLst>
          </p:cNvPr>
          <p:cNvCxnSpPr/>
          <p:nvPr/>
        </p:nvCxnSpPr>
        <p:spPr bwMode="auto">
          <a:xfrm flipV="1">
            <a:off x="4071894" y="4486682"/>
            <a:ext cx="320043" cy="40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8170C263-9993-C65F-2B70-F96720170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90024"/>
              </p:ext>
            </p:extLst>
          </p:nvPr>
        </p:nvGraphicFramePr>
        <p:xfrm>
          <a:off x="1781175" y="5232400"/>
          <a:ext cx="589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40" imgW="5892480" imgH="457200" progId="Equation.DSMT4">
                  <p:embed/>
                </p:oleObj>
              </mc:Choice>
              <mc:Fallback>
                <p:oleObj name="Equation" r:id="rId40" imgW="5892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781175" y="5232400"/>
                        <a:ext cx="5892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6DA7D8C-2A8F-1073-27FD-FE1EA43967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71347"/>
              </p:ext>
            </p:extLst>
          </p:nvPr>
        </p:nvGraphicFramePr>
        <p:xfrm>
          <a:off x="2160588" y="5891213"/>
          <a:ext cx="5219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42" imgW="5219640" imgH="698400" progId="Equation.DSMT4">
                  <p:embed/>
                </p:oleObj>
              </mc:Choice>
              <mc:Fallback>
                <p:oleObj name="Equation" r:id="rId42" imgW="52196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160588" y="5891213"/>
                        <a:ext cx="52197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Arrow: Right 44">
            <a:extLst>
              <a:ext uri="{FF2B5EF4-FFF2-40B4-BE49-F238E27FC236}">
                <a16:creationId xmlns:a16="http://schemas.microsoft.com/office/drawing/2014/main" id="{9FA0042A-CAA3-E698-F5B2-AEEBBA557B83}"/>
              </a:ext>
            </a:extLst>
          </p:cNvPr>
          <p:cNvSpPr/>
          <p:nvPr/>
        </p:nvSpPr>
        <p:spPr bwMode="auto">
          <a:xfrm>
            <a:off x="1732302" y="6028778"/>
            <a:ext cx="254474" cy="191469"/>
          </a:xfrm>
          <a:prstGeom prst="right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DD4119-4F30-7C72-D739-6A249D994936}"/>
              </a:ext>
            </a:extLst>
          </p:cNvPr>
          <p:cNvSpPr txBox="1"/>
          <p:nvPr/>
        </p:nvSpPr>
        <p:spPr>
          <a:xfrm>
            <a:off x="3968318" y="1118818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Examination of Error in Approximation: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B5191C-50A2-1ABA-ABDE-9D59419A3B06}"/>
              </a:ext>
            </a:extLst>
          </p:cNvPr>
          <p:cNvSpPr txBox="1"/>
          <p:nvPr/>
        </p:nvSpPr>
        <p:spPr>
          <a:xfrm>
            <a:off x="4033792" y="2511659"/>
            <a:ext cx="1604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Use Taylor series:</a:t>
            </a:r>
          </a:p>
        </p:txBody>
      </p:sp>
    </p:spTree>
    <p:extLst>
      <p:ext uri="{BB962C8B-B14F-4D97-AF65-F5344CB8AC3E}">
        <p14:creationId xmlns:p14="http://schemas.microsoft.com/office/powerpoint/2010/main" val="3020770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90750" y="0"/>
            <a:ext cx="77724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Theorem of the Calculus of Complex Variables (cont.)</a:t>
            </a:r>
          </a:p>
        </p:txBody>
      </p:sp>
      <p:graphicFrame>
        <p:nvGraphicFramePr>
          <p:cNvPr id="1638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699713"/>
              </p:ext>
            </p:extLst>
          </p:nvPr>
        </p:nvGraphicFramePr>
        <p:xfrm>
          <a:off x="1054100" y="1772552"/>
          <a:ext cx="6819900" cy="234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4" imgW="4445000" imgH="1524000" progId="Equation.DSMT4">
                  <p:embed/>
                </p:oleObj>
              </mc:Choice>
              <mc:Fallback>
                <p:oleObj name="Equation" r:id="rId4" imgW="4445000" imgH="1524000" progId="Equation.DSMT4">
                  <p:embed/>
                  <p:pic>
                    <p:nvPicPr>
                      <p:cNvPr id="0" name="Picture 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772552"/>
                        <a:ext cx="6819900" cy="234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9491" y="427152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Example: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81579"/>
              </p:ext>
            </p:extLst>
          </p:nvPr>
        </p:nvGraphicFramePr>
        <p:xfrm>
          <a:off x="1122136" y="4726667"/>
          <a:ext cx="451485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6" imgW="3162300" imgH="1016000" progId="Equation.DSMT4">
                  <p:embed/>
                </p:oleObj>
              </mc:Choice>
              <mc:Fallback>
                <p:oleObj name="Equation" r:id="rId6" imgW="3162300" imgH="1016000" progId="Equation.DSMT4">
                  <p:embed/>
                  <p:pic>
                    <p:nvPicPr>
                      <p:cNvPr id="0" name="Picture 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136" y="4726667"/>
                        <a:ext cx="4514850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896253" y="4529565"/>
            <a:ext cx="2146203" cy="1796869"/>
            <a:chOff x="6081311" y="4758167"/>
            <a:chExt cx="2146203" cy="1796869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081311" y="5763399"/>
              <a:ext cx="180876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6984856" y="5082342"/>
              <a:ext cx="0" cy="14726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707651"/>
                </p:ext>
              </p:extLst>
            </p:nvPr>
          </p:nvGraphicFramePr>
          <p:xfrm>
            <a:off x="7997174" y="5636712"/>
            <a:ext cx="230340" cy="253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0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7174" y="5636712"/>
                          <a:ext cx="230340" cy="253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657454"/>
                </p:ext>
              </p:extLst>
            </p:nvPr>
          </p:nvGraphicFramePr>
          <p:xfrm>
            <a:off x="6904018" y="4758167"/>
            <a:ext cx="212763" cy="251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4018" y="4758167"/>
                          <a:ext cx="212763" cy="251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9"/>
            <p:cNvSpPr/>
            <p:nvPr/>
          </p:nvSpPr>
          <p:spPr bwMode="auto">
            <a:xfrm>
              <a:off x="7360347" y="5730349"/>
              <a:ext cx="77118" cy="77118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370148" y="5276822"/>
              <a:ext cx="77118" cy="77118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7965044"/>
                </p:ext>
              </p:extLst>
            </p:nvPr>
          </p:nvGraphicFramePr>
          <p:xfrm>
            <a:off x="7476149" y="5816655"/>
            <a:ext cx="136832" cy="254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2" name="Equation" r:id="rId12" imgW="88707" imgH="164742" progId="Equation.DSMT4">
                    <p:embed/>
                  </p:oleObj>
                </mc:Choice>
                <mc:Fallback>
                  <p:oleObj name="Equation" r:id="rId12" imgW="88707" imgH="164742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6149" y="5816655"/>
                          <a:ext cx="136832" cy="254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7322661"/>
                </p:ext>
              </p:extLst>
            </p:nvPr>
          </p:nvGraphicFramePr>
          <p:xfrm>
            <a:off x="7437465" y="4938300"/>
            <a:ext cx="478662" cy="225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3" name="Equation" r:id="rId14" imgW="279158" imgH="177646" progId="Equation.DSMT4">
                    <p:embed/>
                  </p:oleObj>
                </mc:Choice>
                <mc:Fallback>
                  <p:oleObj name="Equation" r:id="rId14" imgW="279158" imgH="177646" progId="Equation.DSMT4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7465" y="4938300"/>
                          <a:ext cx="478662" cy="2257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000837"/>
                </p:ext>
              </p:extLst>
            </p:nvPr>
          </p:nvGraphicFramePr>
          <p:xfrm>
            <a:off x="7588957" y="5410653"/>
            <a:ext cx="204295" cy="238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4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8957" y="5410653"/>
                          <a:ext cx="204295" cy="238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/>
            <p:cNvSpPr/>
            <p:nvPr/>
          </p:nvSpPr>
          <p:spPr bwMode="auto">
            <a:xfrm>
              <a:off x="7214248" y="5321147"/>
              <a:ext cx="178070" cy="451692"/>
            </a:xfrm>
            <a:custGeom>
              <a:avLst/>
              <a:gdLst>
                <a:gd name="connsiteX0" fmla="*/ 178070 w 178070"/>
                <a:gd name="connsiteY0" fmla="*/ 451692 h 451692"/>
                <a:gd name="connsiteX1" fmla="*/ 23834 w 178070"/>
                <a:gd name="connsiteY1" fmla="*/ 297455 h 451692"/>
                <a:gd name="connsiteX2" fmla="*/ 12817 w 178070"/>
                <a:gd name="connsiteY2" fmla="*/ 110169 h 451692"/>
                <a:gd name="connsiteX3" fmla="*/ 145019 w 178070"/>
                <a:gd name="connsiteY3" fmla="*/ 0 h 4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070" h="451692">
                  <a:moveTo>
                    <a:pt x="178070" y="451692"/>
                  </a:moveTo>
                  <a:cubicBezTo>
                    <a:pt x="114723" y="403034"/>
                    <a:pt x="51376" y="354376"/>
                    <a:pt x="23834" y="297455"/>
                  </a:cubicBezTo>
                  <a:cubicBezTo>
                    <a:pt x="-3708" y="240534"/>
                    <a:pt x="-7381" y="159745"/>
                    <a:pt x="12817" y="110169"/>
                  </a:cubicBezTo>
                  <a:cubicBezTo>
                    <a:pt x="33015" y="60593"/>
                    <a:pt x="89017" y="30296"/>
                    <a:pt x="145019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7214248" y="5473503"/>
              <a:ext cx="0" cy="109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859970" y="6370865"/>
            <a:ext cx="5298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(This result is path independent since sin is analytic everywhere!)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805" y="1254690"/>
            <a:ext cx="466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Fundamental Theorem of Calculus: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90750" y="0"/>
            <a:ext cx="77724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Fundamental Theorem of the Calculus of Complex Variables (cont.)</a:t>
            </a:r>
          </a:p>
        </p:txBody>
      </p:sp>
      <p:graphicFrame>
        <p:nvGraphicFramePr>
          <p:cNvPr id="1638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618735"/>
              </p:ext>
            </p:extLst>
          </p:nvPr>
        </p:nvGraphicFramePr>
        <p:xfrm>
          <a:off x="1797849" y="3042402"/>
          <a:ext cx="59690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4" imgW="3886200" imgH="1714500" progId="Equation.DSMT4">
                  <p:embed/>
                </p:oleObj>
              </mc:Choice>
              <mc:Fallback>
                <p:oleObj name="Equation" r:id="rId4" imgW="3886200" imgH="17145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849" y="3042402"/>
                        <a:ext cx="5969000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212995" name="Object 29"/>
          <p:cNvGraphicFramePr>
            <a:graphicFrameLocks noChangeAspect="1"/>
          </p:cNvGraphicFramePr>
          <p:nvPr/>
        </p:nvGraphicFramePr>
        <p:xfrm>
          <a:off x="1714500" y="1519238"/>
          <a:ext cx="55213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6" imgW="3594100" imgH="533400" progId="Equation.DSMT4">
                  <p:embed/>
                </p:oleObj>
              </mc:Choice>
              <mc:Fallback>
                <p:oleObj name="Equation" r:id="rId6" imgW="3594100" imgH="5334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519238"/>
                        <a:ext cx="55213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625" y="106178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this integral: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917" y="2625992"/>
            <a:ext cx="441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</a:t>
            </a:r>
            <a:r>
              <a:rPr lang="en-US" u="sng" dirty="0">
                <a:solidFill>
                  <a:srgbClr val="0000FF"/>
                </a:solidFill>
              </a:rPr>
              <a:t>two</a:t>
            </a:r>
            <a:r>
              <a:rPr lang="en-US" dirty="0">
                <a:solidFill>
                  <a:srgbClr val="0000FF"/>
                </a:solidFill>
              </a:rPr>
              <a:t> different indefinite integrals: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5499" y="5570149"/>
            <a:ext cx="3070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This integral is some constant.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91864" y="5491597"/>
            <a:ext cx="0" cy="365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ight Arrow 10"/>
          <p:cNvSpPr/>
          <p:nvPr/>
        </p:nvSpPr>
        <p:spPr bwMode="auto">
          <a:xfrm>
            <a:off x="1121345" y="6333192"/>
            <a:ext cx="327259" cy="231006"/>
          </a:xfrm>
          <a:prstGeom prst="rightArrow">
            <a:avLst/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811" y="6269024"/>
            <a:ext cx="714811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All indefinite integrals can only differ by a (complex) constant.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7150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Formula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739975"/>
              </p:ext>
            </p:extLst>
          </p:nvPr>
        </p:nvGraphicFramePr>
        <p:xfrm>
          <a:off x="804863" y="3324225"/>
          <a:ext cx="7456487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4" imgW="5232240" imgH="2158920" progId="Equation.DSMT4">
                  <p:embed/>
                </p:oleObj>
              </mc:Choice>
              <mc:Fallback>
                <p:oleObj name="Equation" r:id="rId4" imgW="5232240" imgH="2158920" progId="Equation.DSMT4">
                  <p:embed/>
                  <p:pic>
                    <p:nvPicPr>
                      <p:cNvPr id="0" name="Picture 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324225"/>
                        <a:ext cx="7456487" cy="307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838200" y="818147"/>
            <a:ext cx="3387290" cy="2274642"/>
            <a:chOff x="838200" y="818147"/>
            <a:chExt cx="3387290" cy="2274642"/>
          </a:xfrm>
        </p:grpSpPr>
        <p:sp>
          <p:nvSpPr>
            <p:cNvPr id="17435" name="Rectangle 5" descr="Wide upward diagonal"/>
            <p:cNvSpPr>
              <a:spLocks noChangeArrowheads="1"/>
            </p:cNvSpPr>
            <p:nvPr/>
          </p:nvSpPr>
          <p:spPr bwMode="auto">
            <a:xfrm>
              <a:off x="838200" y="1228725"/>
              <a:ext cx="2590800" cy="1676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6"/>
            <p:cNvSpPr>
              <a:spLocks noChangeShapeType="1"/>
            </p:cNvSpPr>
            <p:nvPr/>
          </p:nvSpPr>
          <p:spPr bwMode="auto">
            <a:xfrm>
              <a:off x="868363" y="2962275"/>
              <a:ext cx="3087620" cy="2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7"/>
            <p:cNvSpPr>
              <a:spLocks noChangeShapeType="1"/>
            </p:cNvSpPr>
            <p:nvPr/>
          </p:nvSpPr>
          <p:spPr bwMode="auto">
            <a:xfrm flipH="1" flipV="1">
              <a:off x="947738" y="1103313"/>
              <a:ext cx="3175" cy="194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9" name="Object 8"/>
            <p:cNvGraphicFramePr>
              <a:graphicFrameLocks noChangeAspect="1"/>
            </p:cNvGraphicFramePr>
            <p:nvPr/>
          </p:nvGraphicFramePr>
          <p:xfrm>
            <a:off x="4000834" y="2849846"/>
            <a:ext cx="224656" cy="242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5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6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0834" y="2849846"/>
                          <a:ext cx="224656" cy="2429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0" name="Object 9"/>
            <p:cNvGraphicFramePr>
              <a:graphicFrameLocks noChangeAspect="1"/>
            </p:cNvGraphicFramePr>
            <p:nvPr/>
          </p:nvGraphicFramePr>
          <p:xfrm>
            <a:off x="865071" y="818147"/>
            <a:ext cx="204418" cy="239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6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6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071" y="818147"/>
                          <a:ext cx="204418" cy="239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8" name="Freeform 10"/>
            <p:cNvSpPr>
              <a:spLocks/>
            </p:cNvSpPr>
            <p:nvPr/>
          </p:nvSpPr>
          <p:spPr bwMode="auto">
            <a:xfrm>
              <a:off x="965200" y="1271588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1" name="Object 11"/>
            <p:cNvGraphicFramePr>
              <a:graphicFrameLocks noChangeAspect="1"/>
            </p:cNvGraphicFramePr>
            <p:nvPr/>
          </p:nvGraphicFramePr>
          <p:xfrm>
            <a:off x="1603341" y="1722137"/>
            <a:ext cx="231775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7" name="Equation" r:id="rId10" imgW="215713" imgH="203024" progId="Equation.DSMT4">
                    <p:embed/>
                  </p:oleObj>
                </mc:Choice>
                <mc:Fallback>
                  <p:oleObj name="Equation" r:id="rId10" imgW="215713" imgH="203024" progId="Equation.DSMT4">
                    <p:embed/>
                    <p:pic>
                      <p:nvPicPr>
                        <p:cNvPr id="0" name="Picture 6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41" y="1722137"/>
                          <a:ext cx="231775" cy="217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9" name="Freeform 12"/>
            <p:cNvSpPr>
              <a:spLocks/>
            </p:cNvSpPr>
            <p:nvPr/>
          </p:nvSpPr>
          <p:spPr bwMode="auto">
            <a:xfrm>
              <a:off x="2382838" y="1690688"/>
              <a:ext cx="71438" cy="76200"/>
            </a:xfrm>
            <a:custGeom>
              <a:avLst/>
              <a:gdLst>
                <a:gd name="T0" fmla="*/ 1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13"/>
            <p:cNvSpPr>
              <a:spLocks/>
            </p:cNvSpPr>
            <p:nvPr/>
          </p:nvSpPr>
          <p:spPr bwMode="auto">
            <a:xfrm>
              <a:off x="1457325" y="1562100"/>
              <a:ext cx="1112838" cy="857250"/>
            </a:xfrm>
            <a:custGeom>
              <a:avLst/>
              <a:gdLst>
                <a:gd name="T0" fmla="*/ 21 w 787"/>
                <a:gd name="T1" fmla="*/ 342 h 547"/>
                <a:gd name="T2" fmla="*/ 38 w 787"/>
                <a:gd name="T3" fmla="*/ 319 h 547"/>
                <a:gd name="T4" fmla="*/ 60 w 787"/>
                <a:gd name="T5" fmla="*/ 339 h 547"/>
                <a:gd name="T6" fmla="*/ 70 w 787"/>
                <a:gd name="T7" fmla="*/ 411 h 547"/>
                <a:gd name="T8" fmla="*/ 84 w 787"/>
                <a:gd name="T9" fmla="*/ 439 h 547"/>
                <a:gd name="T10" fmla="*/ 98 w 787"/>
                <a:gd name="T11" fmla="*/ 435 h 547"/>
                <a:gd name="T12" fmla="*/ 112 w 787"/>
                <a:gd name="T13" fmla="*/ 388 h 547"/>
                <a:gd name="T14" fmla="*/ 119 w 787"/>
                <a:gd name="T15" fmla="*/ 307 h 547"/>
                <a:gd name="T16" fmla="*/ 121 w 787"/>
                <a:gd name="T17" fmla="*/ 200 h 547"/>
                <a:gd name="T18" fmla="*/ 111 w 787"/>
                <a:gd name="T19" fmla="*/ 108 h 547"/>
                <a:gd name="T20" fmla="*/ 91 w 787"/>
                <a:gd name="T21" fmla="*/ 39 h 547"/>
                <a:gd name="T22" fmla="*/ 62 w 787"/>
                <a:gd name="T23" fmla="*/ 4 h 547"/>
                <a:gd name="T24" fmla="*/ 33 w 787"/>
                <a:gd name="T25" fmla="*/ 24 h 547"/>
                <a:gd name="T26" fmla="*/ 13 w 787"/>
                <a:gd name="T27" fmla="*/ 72 h 547"/>
                <a:gd name="T28" fmla="*/ 7 w 787"/>
                <a:gd name="T29" fmla="*/ 106 h 547"/>
                <a:gd name="T30" fmla="*/ 4 w 787"/>
                <a:gd name="T31" fmla="*/ 160 h 547"/>
                <a:gd name="T32" fmla="*/ 1 w 787"/>
                <a:gd name="T33" fmla="*/ 208 h 547"/>
                <a:gd name="T34" fmla="*/ 4 w 787"/>
                <a:gd name="T35" fmla="*/ 284 h 547"/>
                <a:gd name="T36" fmla="*/ 12 w 787"/>
                <a:gd name="T37" fmla="*/ 335 h 547"/>
                <a:gd name="T38" fmla="*/ 21 w 787"/>
                <a:gd name="T39" fmla="*/ 342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2" name="Object 14"/>
            <p:cNvGraphicFramePr>
              <a:graphicFrameLocks noChangeAspect="1"/>
            </p:cNvGraphicFramePr>
            <p:nvPr/>
          </p:nvGraphicFramePr>
          <p:xfrm>
            <a:off x="1220788" y="825500"/>
            <a:ext cx="2605088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8" name="Equation" r:id="rId12" imgW="2159000" imgH="203200" progId="Equation.DSMT4">
                    <p:embed/>
                  </p:oleObj>
                </mc:Choice>
                <mc:Fallback>
                  <p:oleObj name="Equation" r:id="rId12" imgW="2159000" imgH="203200" progId="Equation.DSMT4">
                    <p:embed/>
                    <p:pic>
                      <p:nvPicPr>
                        <p:cNvPr id="0" name="Picture 6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0788" y="825500"/>
                          <a:ext cx="2605088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41" name="Line 15"/>
            <p:cNvSpPr>
              <a:spLocks noChangeShapeType="1"/>
            </p:cNvSpPr>
            <p:nvPr/>
          </p:nvSpPr>
          <p:spPr bwMode="auto">
            <a:xfrm>
              <a:off x="1701800" y="1042988"/>
              <a:ext cx="174625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29"/>
            <p:cNvSpPr>
              <a:spLocks noChangeArrowheads="1"/>
            </p:cNvSpPr>
            <p:nvPr/>
          </p:nvSpPr>
          <p:spPr bwMode="auto">
            <a:xfrm>
              <a:off x="2204185" y="1813411"/>
              <a:ext cx="42863" cy="428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75" name="Object 67"/>
            <p:cNvGraphicFramePr>
              <a:graphicFrameLocks noChangeAspect="1"/>
            </p:cNvGraphicFramePr>
            <p:nvPr/>
          </p:nvGraphicFramePr>
          <p:xfrm>
            <a:off x="2240413" y="1845310"/>
            <a:ext cx="17621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9" name="Equation" r:id="rId14" imgW="177800" imgH="241300" progId="Equation.DSMT4">
                    <p:embed/>
                  </p:oleObj>
                </mc:Choice>
                <mc:Fallback>
                  <p:oleObj name="Equation" r:id="rId14" imgW="177800" imgH="241300" progId="Equation.DSMT4">
                    <p:embed/>
                    <p:pic>
                      <p:nvPicPr>
                        <p:cNvPr id="0" name="Picture 6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0413" y="1845310"/>
                          <a:ext cx="176213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5029200" y="812956"/>
            <a:ext cx="3405505" cy="2277163"/>
            <a:chOff x="5029200" y="812956"/>
            <a:chExt cx="3405505" cy="2277163"/>
          </a:xfrm>
        </p:grpSpPr>
        <p:sp>
          <p:nvSpPr>
            <p:cNvPr id="17426" name="Rectangle 18" descr="Wide upward diagonal"/>
            <p:cNvSpPr>
              <a:spLocks noChangeArrowheads="1"/>
            </p:cNvSpPr>
            <p:nvPr/>
          </p:nvSpPr>
          <p:spPr bwMode="auto">
            <a:xfrm>
              <a:off x="5029200" y="1219201"/>
              <a:ext cx="2590800" cy="16764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5059363" y="2952751"/>
              <a:ext cx="306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 flipV="1">
              <a:off x="5138738" y="1093788"/>
              <a:ext cx="3175" cy="1947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1" name="Object 21"/>
            <p:cNvGraphicFramePr>
              <a:graphicFrameLocks noChangeAspect="1"/>
            </p:cNvGraphicFramePr>
            <p:nvPr/>
          </p:nvGraphicFramePr>
          <p:xfrm>
            <a:off x="8220709" y="2858704"/>
            <a:ext cx="213996" cy="231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0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6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0709" y="2858704"/>
                          <a:ext cx="213996" cy="231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2" name="Object 22"/>
            <p:cNvGraphicFramePr>
              <a:graphicFrameLocks noChangeAspect="1"/>
            </p:cNvGraphicFramePr>
            <p:nvPr/>
          </p:nvGraphicFramePr>
          <p:xfrm>
            <a:off x="5036825" y="812956"/>
            <a:ext cx="208943" cy="244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1" name="Equation" r:id="rId17" imgW="139579" imgH="164957" progId="Equation.DSMT4">
                    <p:embed/>
                  </p:oleObj>
                </mc:Choice>
                <mc:Fallback>
                  <p:oleObj name="Equation" r:id="rId17" imgW="139579" imgH="164957" progId="Equation.DSMT4">
                    <p:embed/>
                    <p:pic>
                      <p:nvPicPr>
                        <p:cNvPr id="0" name="Picture 6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6825" y="812956"/>
                          <a:ext cx="208943" cy="2445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9" name="Freeform 23"/>
            <p:cNvSpPr>
              <a:spLocks/>
            </p:cNvSpPr>
            <p:nvPr/>
          </p:nvSpPr>
          <p:spPr bwMode="auto">
            <a:xfrm>
              <a:off x="5156200" y="1262063"/>
              <a:ext cx="2089150" cy="1557338"/>
            </a:xfrm>
            <a:custGeom>
              <a:avLst/>
              <a:gdLst>
                <a:gd name="T0" fmla="*/ 3 w 1819"/>
                <a:gd name="T1" fmla="*/ 7 h 1356"/>
                <a:gd name="T2" fmla="*/ 4 w 1819"/>
                <a:gd name="T3" fmla="*/ 7 h 1356"/>
                <a:gd name="T4" fmla="*/ 5 w 1819"/>
                <a:gd name="T5" fmla="*/ 7 h 1356"/>
                <a:gd name="T6" fmla="*/ 7 w 1819"/>
                <a:gd name="T7" fmla="*/ 7 h 1356"/>
                <a:gd name="T8" fmla="*/ 7 w 1819"/>
                <a:gd name="T9" fmla="*/ 7 h 1356"/>
                <a:gd name="T10" fmla="*/ 9 w 1819"/>
                <a:gd name="T11" fmla="*/ 7 h 1356"/>
                <a:gd name="T12" fmla="*/ 9 w 1819"/>
                <a:gd name="T13" fmla="*/ 7 h 1356"/>
                <a:gd name="T14" fmla="*/ 10 w 1819"/>
                <a:gd name="T15" fmla="*/ 5 h 1356"/>
                <a:gd name="T16" fmla="*/ 10 w 1819"/>
                <a:gd name="T17" fmla="*/ 4 h 1356"/>
                <a:gd name="T18" fmla="*/ 9 w 1819"/>
                <a:gd name="T19" fmla="*/ 3 h 1356"/>
                <a:gd name="T20" fmla="*/ 7 w 1819"/>
                <a:gd name="T21" fmla="*/ 1 h 1356"/>
                <a:gd name="T22" fmla="*/ 7 w 1819"/>
                <a:gd name="T23" fmla="*/ 1 h 1356"/>
                <a:gd name="T24" fmla="*/ 4 w 1819"/>
                <a:gd name="T25" fmla="*/ 1 h 1356"/>
                <a:gd name="T26" fmla="*/ 1 w 1819"/>
                <a:gd name="T27" fmla="*/ 1 h 1356"/>
                <a:gd name="T28" fmla="*/ 1 w 1819"/>
                <a:gd name="T29" fmla="*/ 3 h 1356"/>
                <a:gd name="T30" fmla="*/ 1 w 1819"/>
                <a:gd name="T31" fmla="*/ 4 h 1356"/>
                <a:gd name="T32" fmla="*/ 1 w 1819"/>
                <a:gd name="T33" fmla="*/ 5 h 1356"/>
                <a:gd name="T34" fmla="*/ 1 w 1819"/>
                <a:gd name="T35" fmla="*/ 5 h 1356"/>
                <a:gd name="T36" fmla="*/ 1 w 1819"/>
                <a:gd name="T37" fmla="*/ 7 h 1356"/>
                <a:gd name="T38" fmla="*/ 3 w 1819"/>
                <a:gd name="T39" fmla="*/ 7 h 13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19"/>
                <a:gd name="T61" fmla="*/ 0 h 1356"/>
                <a:gd name="T62" fmla="*/ 1819 w 1819"/>
                <a:gd name="T63" fmla="*/ 1356 h 13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19" h="1356">
                  <a:moveTo>
                    <a:pt x="404" y="1079"/>
                  </a:moveTo>
                  <a:cubicBezTo>
                    <a:pt x="465" y="1073"/>
                    <a:pt x="554" y="1021"/>
                    <a:pt x="639" y="1019"/>
                  </a:cubicBezTo>
                  <a:cubicBezTo>
                    <a:pt x="724" y="1016"/>
                    <a:pt x="844" y="1029"/>
                    <a:pt x="918" y="1071"/>
                  </a:cubicBezTo>
                  <a:cubicBezTo>
                    <a:pt x="992" y="1112"/>
                    <a:pt x="1027" y="1217"/>
                    <a:pt x="1083" y="1262"/>
                  </a:cubicBezTo>
                  <a:cubicBezTo>
                    <a:pt x="1140" y="1308"/>
                    <a:pt x="1194" y="1330"/>
                    <a:pt x="1257" y="1341"/>
                  </a:cubicBezTo>
                  <a:cubicBezTo>
                    <a:pt x="1321" y="1352"/>
                    <a:pt x="1390" y="1356"/>
                    <a:pt x="1458" y="1332"/>
                  </a:cubicBezTo>
                  <a:cubicBezTo>
                    <a:pt x="1525" y="1308"/>
                    <a:pt x="1606" y="1260"/>
                    <a:pt x="1658" y="1201"/>
                  </a:cubicBezTo>
                  <a:cubicBezTo>
                    <a:pt x="1710" y="1143"/>
                    <a:pt x="1747" y="1066"/>
                    <a:pt x="1771" y="984"/>
                  </a:cubicBezTo>
                  <a:cubicBezTo>
                    <a:pt x="1795" y="901"/>
                    <a:pt x="1819" y="794"/>
                    <a:pt x="1797" y="705"/>
                  </a:cubicBezTo>
                  <a:cubicBezTo>
                    <a:pt x="1775" y="616"/>
                    <a:pt x="1712" y="524"/>
                    <a:pt x="1641" y="452"/>
                  </a:cubicBezTo>
                  <a:cubicBezTo>
                    <a:pt x="1569" y="381"/>
                    <a:pt x="1463" y="334"/>
                    <a:pt x="1371" y="270"/>
                  </a:cubicBezTo>
                  <a:cubicBezTo>
                    <a:pt x="1279" y="206"/>
                    <a:pt x="1223" y="109"/>
                    <a:pt x="1089" y="69"/>
                  </a:cubicBezTo>
                  <a:cubicBezTo>
                    <a:pt x="955" y="29"/>
                    <a:pt x="740" y="0"/>
                    <a:pt x="569" y="29"/>
                  </a:cubicBezTo>
                  <a:cubicBezTo>
                    <a:pt x="398" y="58"/>
                    <a:pt x="122" y="176"/>
                    <a:pt x="61" y="245"/>
                  </a:cubicBezTo>
                  <a:cubicBezTo>
                    <a:pt x="0" y="314"/>
                    <a:pt x="182" y="386"/>
                    <a:pt x="204" y="444"/>
                  </a:cubicBezTo>
                  <a:cubicBezTo>
                    <a:pt x="226" y="502"/>
                    <a:pt x="212" y="541"/>
                    <a:pt x="193" y="593"/>
                  </a:cubicBezTo>
                  <a:cubicBezTo>
                    <a:pt x="174" y="645"/>
                    <a:pt x="105" y="693"/>
                    <a:pt x="89" y="757"/>
                  </a:cubicBezTo>
                  <a:cubicBezTo>
                    <a:pt x="73" y="821"/>
                    <a:pt x="70" y="918"/>
                    <a:pt x="97" y="977"/>
                  </a:cubicBezTo>
                  <a:cubicBezTo>
                    <a:pt x="124" y="1036"/>
                    <a:pt x="202" y="1092"/>
                    <a:pt x="253" y="1109"/>
                  </a:cubicBezTo>
                  <a:cubicBezTo>
                    <a:pt x="304" y="1126"/>
                    <a:pt x="373" y="1085"/>
                    <a:pt x="404" y="1079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4" name="Object 27"/>
            <p:cNvGraphicFramePr>
              <a:graphicFrameLocks noChangeAspect="1"/>
            </p:cNvGraphicFramePr>
            <p:nvPr/>
          </p:nvGraphicFramePr>
          <p:xfrm>
            <a:off x="5749925" y="820738"/>
            <a:ext cx="2143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2" name="Equation" r:id="rId18" imgW="177492" imgH="177492" progId="Equation.DSMT4">
                    <p:embed/>
                  </p:oleObj>
                </mc:Choice>
                <mc:Fallback>
                  <p:oleObj name="Equation" r:id="rId18" imgW="177492" imgH="177492" progId="Equation.DSMT4">
                    <p:embed/>
                    <p:pic>
                      <p:nvPicPr>
                        <p:cNvPr id="0" name="Picture 6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9925" y="820738"/>
                          <a:ext cx="2143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2" name="Line 28"/>
            <p:cNvSpPr>
              <a:spLocks noChangeShapeType="1"/>
            </p:cNvSpPr>
            <p:nvPr/>
          </p:nvSpPr>
          <p:spPr bwMode="auto">
            <a:xfrm>
              <a:off x="5892800" y="1033463"/>
              <a:ext cx="174625" cy="41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Oval 29"/>
            <p:cNvSpPr>
              <a:spLocks noChangeArrowheads="1"/>
            </p:cNvSpPr>
            <p:nvPr/>
          </p:nvSpPr>
          <p:spPr bwMode="auto">
            <a:xfrm>
              <a:off x="6248400" y="1766888"/>
              <a:ext cx="42863" cy="428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5" name="Object 31"/>
            <p:cNvGraphicFramePr>
              <a:graphicFrameLocks noChangeAspect="1"/>
            </p:cNvGraphicFramePr>
            <p:nvPr/>
          </p:nvGraphicFramePr>
          <p:xfrm>
            <a:off x="5906870" y="1645035"/>
            <a:ext cx="176213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3" name="Equation" r:id="rId20" imgW="165028" imgH="228501" progId="Equation.DSMT4">
                    <p:embed/>
                  </p:oleObj>
                </mc:Choice>
                <mc:Fallback>
                  <p:oleObj name="Equation" r:id="rId20" imgW="165028" imgH="228501" progId="Equation.DSMT4">
                    <p:embed/>
                    <p:pic>
                      <p:nvPicPr>
                        <p:cNvPr id="0" name="Picture 6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6870" y="1645035"/>
                          <a:ext cx="176213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6" name="Object 33"/>
            <p:cNvGraphicFramePr>
              <a:graphicFrameLocks noChangeAspect="1"/>
            </p:cNvGraphicFramePr>
            <p:nvPr/>
          </p:nvGraphicFramePr>
          <p:xfrm>
            <a:off x="6370355" y="1678690"/>
            <a:ext cx="2714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4" name="Equation" r:id="rId22" imgW="253890" imgH="228501" progId="Equation.DSMT4">
                    <p:embed/>
                  </p:oleObj>
                </mc:Choice>
                <mc:Fallback>
                  <p:oleObj name="Equation" r:id="rId22" imgW="253890" imgH="228501" progId="Equation.DSMT4">
                    <p:embed/>
                    <p:pic>
                      <p:nvPicPr>
                        <p:cNvPr id="0" name="Picture 6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0355" y="1678690"/>
                          <a:ext cx="271463" cy="244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6147134" y="1674797"/>
              <a:ext cx="230221" cy="230221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 flipH="1" flipV="1">
              <a:off x="6172551" y="1843300"/>
              <a:ext cx="79375" cy="68263"/>
            </a:xfrm>
            <a:custGeom>
              <a:avLst/>
              <a:gdLst>
                <a:gd name="T0" fmla="*/ 2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9055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Formula (cont.)</a:t>
            </a:r>
          </a:p>
        </p:txBody>
      </p:sp>
      <p:graphicFrame>
        <p:nvGraphicFramePr>
          <p:cNvPr id="1843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64397"/>
              </p:ext>
            </p:extLst>
          </p:nvPr>
        </p:nvGraphicFramePr>
        <p:xfrm>
          <a:off x="534988" y="3175000"/>
          <a:ext cx="76835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4" imgW="5257800" imgH="2082800" progId="Equation.DSMT4">
                  <p:embed/>
                </p:oleObj>
              </mc:Choice>
              <mc:Fallback>
                <p:oleObj name="Equation" r:id="rId4" imgW="5257800" imgH="2082800" progId="Equation.DSMT4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3175000"/>
                        <a:ext cx="7683500" cy="303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1563972" y="1843505"/>
          <a:ext cx="2743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6" imgW="1714500" imgH="508000" progId="Equation.DSMT4">
                  <p:embed/>
                </p:oleObj>
              </mc:Choice>
              <mc:Fallback>
                <p:oleObj name="Equation" r:id="rId6" imgW="1714500" imgH="508000" progId="Equation.DSMT4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972" y="1843505"/>
                        <a:ext cx="27432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532438" y="1009650"/>
            <a:ext cx="2333625" cy="1816100"/>
            <a:chOff x="5532438" y="1009650"/>
            <a:chExt cx="2333625" cy="1816100"/>
          </a:xfrm>
        </p:grpSpPr>
        <p:sp>
          <p:nvSpPr>
            <p:cNvPr id="18445" name="Freeform 24"/>
            <p:cNvSpPr>
              <a:spLocks/>
            </p:cNvSpPr>
            <p:nvPr/>
          </p:nvSpPr>
          <p:spPr bwMode="auto">
            <a:xfrm flipH="1" flipV="1">
              <a:off x="6750051" y="1670050"/>
              <a:ext cx="79375" cy="68263"/>
            </a:xfrm>
            <a:custGeom>
              <a:avLst/>
              <a:gdLst>
                <a:gd name="T0" fmla="*/ 2 w 62"/>
                <a:gd name="T1" fmla="*/ 1 h 66"/>
                <a:gd name="T2" fmla="*/ 0 w 62"/>
                <a:gd name="T3" fmla="*/ 0 h 66"/>
                <a:gd name="T4" fmla="*/ 0 60000 65536"/>
                <a:gd name="T5" fmla="*/ 0 60000 65536"/>
                <a:gd name="T6" fmla="*/ 0 w 62"/>
                <a:gd name="T7" fmla="*/ 0 h 66"/>
                <a:gd name="T8" fmla="*/ 62 w 62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" h="66">
                  <a:moveTo>
                    <a:pt x="62" y="6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3366FF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Oval 28"/>
            <p:cNvSpPr>
              <a:spLocks noChangeArrowheads="1"/>
            </p:cNvSpPr>
            <p:nvPr/>
          </p:nvSpPr>
          <p:spPr bwMode="auto">
            <a:xfrm>
              <a:off x="6846888" y="1519238"/>
              <a:ext cx="112713" cy="1127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8" name="Object 2"/>
            <p:cNvGraphicFramePr>
              <a:graphicFrameLocks noChangeAspect="1"/>
            </p:cNvGraphicFramePr>
            <p:nvPr/>
          </p:nvGraphicFramePr>
          <p:xfrm>
            <a:off x="6980738" y="1184075"/>
            <a:ext cx="214313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2" name="Equation" r:id="rId8" imgW="165028" imgH="228501" progId="Equation.DSMT4">
                    <p:embed/>
                  </p:oleObj>
                </mc:Choice>
                <mc:Fallback>
                  <p:oleObj name="Equation" r:id="rId8" imgW="165028" imgH="228501" progId="Equation.DSMT4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0738" y="1184075"/>
                          <a:ext cx="214313" cy="293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9" name="Object 3"/>
            <p:cNvGraphicFramePr>
              <a:graphicFrameLocks noChangeAspect="1"/>
            </p:cNvGraphicFramePr>
            <p:nvPr/>
          </p:nvGraphicFramePr>
          <p:xfrm>
            <a:off x="6604001" y="1810652"/>
            <a:ext cx="300038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3" name="Equation" r:id="rId10" imgW="253890" imgH="228501" progId="Equation.DSMT4">
                    <p:embed/>
                  </p:oleObj>
                </mc:Choice>
                <mc:Fallback>
                  <p:oleObj name="Equation" r:id="rId10" imgW="253890" imgH="228501" progId="Equation.DSMT4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1" y="1810652"/>
                          <a:ext cx="300038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7" name="Oval 34"/>
            <p:cNvSpPr>
              <a:spLocks noChangeArrowheads="1"/>
            </p:cNvSpPr>
            <p:nvPr/>
          </p:nvSpPr>
          <p:spPr bwMode="auto">
            <a:xfrm>
              <a:off x="6724651" y="1398588"/>
              <a:ext cx="352425" cy="352425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Freeform 36"/>
            <p:cNvSpPr>
              <a:spLocks/>
            </p:cNvSpPr>
            <p:nvPr/>
          </p:nvSpPr>
          <p:spPr bwMode="auto">
            <a:xfrm>
              <a:off x="5532438" y="1028700"/>
              <a:ext cx="2333625" cy="1797050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40" name="Object 4"/>
            <p:cNvGraphicFramePr>
              <a:graphicFrameLocks noChangeAspect="1"/>
            </p:cNvGraphicFramePr>
            <p:nvPr/>
          </p:nvGraphicFramePr>
          <p:xfrm>
            <a:off x="5686426" y="2093913"/>
            <a:ext cx="2825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4" name="Equation" r:id="rId12" imgW="215713" imgH="203024" progId="Equation.DSMT4">
                    <p:embed/>
                  </p:oleObj>
                </mc:Choice>
                <mc:Fallback>
                  <p:oleObj name="Equation" r:id="rId12" imgW="215713" imgH="203024" progId="Equation.DSMT4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6426" y="2093913"/>
                          <a:ext cx="282575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9" name="Line 38"/>
            <p:cNvSpPr>
              <a:spLocks noChangeShapeType="1"/>
            </p:cNvSpPr>
            <p:nvPr/>
          </p:nvSpPr>
          <p:spPr bwMode="auto">
            <a:xfrm flipH="1" flipV="1">
              <a:off x="7534276" y="1381124"/>
              <a:ext cx="149059" cy="17454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Oval 28"/>
            <p:cNvSpPr>
              <a:spLocks noChangeArrowheads="1"/>
            </p:cNvSpPr>
            <p:nvPr/>
          </p:nvSpPr>
          <p:spPr bwMode="auto">
            <a:xfrm>
              <a:off x="6694488" y="1485900"/>
              <a:ext cx="68262" cy="6985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6" name="Object 14"/>
            <p:cNvGraphicFramePr>
              <a:graphicFrameLocks noChangeAspect="1"/>
            </p:cNvGraphicFramePr>
            <p:nvPr/>
          </p:nvGraphicFramePr>
          <p:xfrm>
            <a:off x="6515100" y="1409700"/>
            <a:ext cx="165100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5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5100" y="1409700"/>
                          <a:ext cx="165100" cy="161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7" name="Object 15"/>
            <p:cNvGraphicFramePr>
              <a:graphicFrameLocks noChangeAspect="1"/>
            </p:cNvGraphicFramePr>
            <p:nvPr/>
          </p:nvGraphicFramePr>
          <p:xfrm>
            <a:off x="7286625" y="1009650"/>
            <a:ext cx="165100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6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0" name="Picture 4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6625" y="1009650"/>
                          <a:ext cx="165100" cy="161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4" name="Oval 28"/>
            <p:cNvSpPr>
              <a:spLocks noChangeArrowheads="1"/>
            </p:cNvSpPr>
            <p:nvPr/>
          </p:nvSpPr>
          <p:spPr bwMode="auto">
            <a:xfrm>
              <a:off x="7289800" y="1190625"/>
              <a:ext cx="68263" cy="6985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28599" y="1297605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have: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9055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Formula (cont.)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10320" y="1758147"/>
            <a:ext cx="2333625" cy="1970338"/>
            <a:chOff x="5532438" y="855412"/>
            <a:chExt cx="2333625" cy="1970338"/>
          </a:xfrm>
        </p:grpSpPr>
        <p:sp>
          <p:nvSpPr>
            <p:cNvPr id="18446" name="Oval 28"/>
            <p:cNvSpPr>
              <a:spLocks noChangeArrowheads="1"/>
            </p:cNvSpPr>
            <p:nvPr/>
          </p:nvSpPr>
          <p:spPr bwMode="auto">
            <a:xfrm>
              <a:off x="6846888" y="1519238"/>
              <a:ext cx="112713" cy="1127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84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6363356"/>
                </p:ext>
              </p:extLst>
            </p:nvPr>
          </p:nvGraphicFramePr>
          <p:xfrm>
            <a:off x="6941051" y="1522876"/>
            <a:ext cx="305887" cy="419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0"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1051" y="1522876"/>
                          <a:ext cx="305887" cy="4191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8" name="Freeform 36"/>
            <p:cNvSpPr>
              <a:spLocks/>
            </p:cNvSpPr>
            <p:nvPr/>
          </p:nvSpPr>
          <p:spPr bwMode="auto">
            <a:xfrm>
              <a:off x="5532438" y="1028700"/>
              <a:ext cx="2333625" cy="1797050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756594"/>
                </p:ext>
              </p:extLst>
            </p:nvPr>
          </p:nvGraphicFramePr>
          <p:xfrm>
            <a:off x="5626469" y="2037663"/>
            <a:ext cx="402490" cy="377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1" name="Equation" r:id="rId6" imgW="215713" imgH="203024" progId="Equation.DSMT4">
                    <p:embed/>
                  </p:oleObj>
                </mc:Choice>
                <mc:Fallback>
                  <p:oleObj name="Equation" r:id="rId6" imgW="215713" imgH="203024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6469" y="2037663"/>
                          <a:ext cx="402490" cy="3776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9" name="Line 38"/>
            <p:cNvSpPr>
              <a:spLocks noChangeShapeType="1"/>
            </p:cNvSpPr>
            <p:nvPr/>
          </p:nvSpPr>
          <p:spPr bwMode="auto">
            <a:xfrm flipH="1" flipV="1">
              <a:off x="7534276" y="1370107"/>
              <a:ext cx="149059" cy="174544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43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9267763"/>
                </p:ext>
              </p:extLst>
            </p:nvPr>
          </p:nvGraphicFramePr>
          <p:xfrm>
            <a:off x="7319675" y="855412"/>
            <a:ext cx="247651" cy="271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2" name="Equation" r:id="rId8" imgW="126725" imgH="126725" progId="Equation.DSMT4">
                    <p:embed/>
                  </p:oleObj>
                </mc:Choice>
                <mc:Fallback>
                  <p:oleObj name="Equation" r:id="rId8" imgW="126725" imgH="126725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9675" y="855412"/>
                          <a:ext cx="247651" cy="2714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4" name="Oval 28"/>
            <p:cNvSpPr>
              <a:spLocks noChangeArrowheads="1"/>
            </p:cNvSpPr>
            <p:nvPr/>
          </p:nvSpPr>
          <p:spPr bwMode="auto">
            <a:xfrm>
              <a:off x="7289800" y="1190625"/>
              <a:ext cx="68263" cy="6985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4830"/>
              </p:ext>
            </p:extLst>
          </p:nvPr>
        </p:nvGraphicFramePr>
        <p:xfrm>
          <a:off x="1261448" y="1865465"/>
          <a:ext cx="2912653" cy="96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10" imgW="1459866" imgH="482391" progId="Equation.DSMT4">
                  <p:embed/>
                </p:oleObj>
              </mc:Choice>
              <mc:Fallback>
                <p:oleObj name="Equation" r:id="rId10" imgW="1459866" imgH="482391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448" y="1865465"/>
                        <a:ext cx="2912653" cy="96244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91855" y="1155363"/>
            <a:ext cx="509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Summary of Cauchy Integral Formula: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416" y="5286453"/>
            <a:ext cx="875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Cauchy integral formula is useful for many purposes in complex variable theory.</a:t>
            </a:r>
          </a:p>
        </p:txBody>
      </p:sp>
      <p:graphicFrame>
        <p:nvGraphicFramePr>
          <p:cNvPr id="2939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59970"/>
              </p:ext>
            </p:extLst>
          </p:nvPr>
        </p:nvGraphicFramePr>
        <p:xfrm>
          <a:off x="1735138" y="4002088"/>
          <a:ext cx="27940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12" imgW="1523880" imgH="482400" progId="Equation.DSMT4">
                  <p:embed/>
                </p:oleObj>
              </mc:Choice>
              <mc:Fallback>
                <p:oleObj name="Equation" r:id="rId12" imgW="1523880" imgH="4824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4002088"/>
                        <a:ext cx="27940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47057" y="346165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Another way to write it:</a:t>
            </a:r>
          </a:p>
        </p:txBody>
      </p:sp>
    </p:spTree>
    <p:extLst>
      <p:ext uri="{BB962C8B-B14F-4D97-AF65-F5344CB8AC3E}">
        <p14:creationId xmlns:p14="http://schemas.microsoft.com/office/powerpoint/2010/main" val="56641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6675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Formula (cont.)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386663" y="915814"/>
          <a:ext cx="6237288" cy="148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4" imgW="4267200" imgH="1016000" progId="Equation.DSMT4">
                  <p:embed/>
                </p:oleObj>
              </mc:Choice>
              <mc:Fallback>
                <p:oleObj name="Equation" r:id="rId4" imgW="4267200" imgH="10160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663" y="915814"/>
                        <a:ext cx="6237288" cy="148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5" name="Group 5"/>
          <p:cNvGrpSpPr>
            <a:grpSpLocks/>
          </p:cNvGrpSpPr>
          <p:nvPr/>
        </p:nvGrpSpPr>
        <p:grpSpPr bwMode="auto">
          <a:xfrm>
            <a:off x="828618" y="2947227"/>
            <a:ext cx="2333625" cy="1797050"/>
            <a:chOff x="3131" y="900"/>
            <a:chExt cx="1470" cy="1132"/>
          </a:xfrm>
        </p:grpSpPr>
        <p:sp>
          <p:nvSpPr>
            <p:cNvPr id="19472" name="Oval 7"/>
            <p:cNvSpPr>
              <a:spLocks noChangeArrowheads="1"/>
            </p:cNvSpPr>
            <p:nvPr/>
          </p:nvSpPr>
          <p:spPr bwMode="auto">
            <a:xfrm>
              <a:off x="3959" y="1209"/>
              <a:ext cx="71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1" name="Object 8"/>
            <p:cNvGraphicFramePr>
              <a:graphicFrameLocks noChangeAspect="1"/>
            </p:cNvGraphicFramePr>
            <p:nvPr/>
          </p:nvGraphicFramePr>
          <p:xfrm>
            <a:off x="4071" y="1045"/>
            <a:ext cx="135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9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3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1" y="1045"/>
                          <a:ext cx="135" cy="1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Freeform 11"/>
            <p:cNvSpPr>
              <a:spLocks/>
            </p:cNvSpPr>
            <p:nvPr/>
          </p:nvSpPr>
          <p:spPr bwMode="auto">
            <a:xfrm>
              <a:off x="3131" y="900"/>
              <a:ext cx="1470" cy="1132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3" name="Object 12"/>
            <p:cNvGraphicFramePr>
              <a:graphicFrameLocks noChangeAspect="1"/>
            </p:cNvGraphicFramePr>
            <p:nvPr/>
          </p:nvGraphicFramePr>
          <p:xfrm>
            <a:off x="3228" y="1571"/>
            <a:ext cx="17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0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3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1571"/>
                          <a:ext cx="178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 flipH="1" flipV="1">
              <a:off x="4392" y="1122"/>
              <a:ext cx="116" cy="132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6" name="Group 23"/>
          <p:cNvGrpSpPr>
            <a:grpSpLocks/>
          </p:cNvGrpSpPr>
          <p:nvPr/>
        </p:nvGrpSpPr>
        <p:grpSpPr bwMode="auto">
          <a:xfrm>
            <a:off x="5381568" y="2975802"/>
            <a:ext cx="2554287" cy="1797050"/>
            <a:chOff x="3443" y="600"/>
            <a:chExt cx="1609" cy="1132"/>
          </a:xfrm>
        </p:grpSpPr>
        <p:sp>
          <p:nvSpPr>
            <p:cNvPr id="19468" name="Oval 16"/>
            <p:cNvSpPr>
              <a:spLocks noChangeArrowheads="1"/>
            </p:cNvSpPr>
            <p:nvPr/>
          </p:nvSpPr>
          <p:spPr bwMode="auto">
            <a:xfrm>
              <a:off x="4877" y="651"/>
              <a:ext cx="71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9" name="Object 17"/>
            <p:cNvGraphicFramePr>
              <a:graphicFrameLocks noChangeAspect="1"/>
            </p:cNvGraphicFramePr>
            <p:nvPr/>
          </p:nvGraphicFramePr>
          <p:xfrm>
            <a:off x="4917" y="673"/>
            <a:ext cx="135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1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3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7" y="673"/>
                          <a:ext cx="135" cy="1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Freeform 20"/>
            <p:cNvSpPr>
              <a:spLocks/>
            </p:cNvSpPr>
            <p:nvPr/>
          </p:nvSpPr>
          <p:spPr bwMode="auto">
            <a:xfrm>
              <a:off x="3443" y="600"/>
              <a:ext cx="1470" cy="1132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0" name="Object 21"/>
            <p:cNvGraphicFramePr>
              <a:graphicFrameLocks noChangeAspect="1"/>
            </p:cNvGraphicFramePr>
            <p:nvPr/>
          </p:nvGraphicFramePr>
          <p:xfrm>
            <a:off x="3534" y="1319"/>
            <a:ext cx="17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2" name="Equation" r:id="rId11" imgW="215713" imgH="203024" progId="Equation.DSMT4">
                    <p:embed/>
                  </p:oleObj>
                </mc:Choice>
                <mc:Fallback>
                  <p:oleObj name="Equation" r:id="rId11" imgW="215713" imgH="203024" progId="Equation.DSMT4">
                    <p:embed/>
                    <p:pic>
                      <p:nvPicPr>
                        <p:cNvPr id="0" name="Picture 3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4" y="1319"/>
                          <a:ext cx="178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0" name="Line 22"/>
            <p:cNvSpPr>
              <a:spLocks noChangeShapeType="1"/>
            </p:cNvSpPr>
            <p:nvPr/>
          </p:nvSpPr>
          <p:spPr bwMode="auto">
            <a:xfrm flipH="1" flipV="1">
              <a:off x="4710" y="828"/>
              <a:ext cx="122" cy="13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1011079" y="5127983"/>
          <a:ext cx="2304849" cy="76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12" imgW="1447172" imgH="482391" progId="Equation.DSMT4">
                  <p:embed/>
                </p:oleObj>
              </mc:Choice>
              <mc:Fallback>
                <p:oleObj name="Equation" r:id="rId12" imgW="1447172" imgH="482391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079" y="5127983"/>
                        <a:ext cx="2304849" cy="768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29"/>
          <p:cNvGraphicFramePr>
            <a:graphicFrameLocks noChangeAspect="1"/>
          </p:cNvGraphicFramePr>
          <p:nvPr/>
        </p:nvGraphicFramePr>
        <p:xfrm>
          <a:off x="5734596" y="5111140"/>
          <a:ext cx="1914690" cy="765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14" imgW="1206500" imgH="482600" progId="Equation.DSMT4">
                  <p:embed/>
                </p:oleObj>
              </mc:Choice>
              <mc:Fallback>
                <p:oleObj name="Equation" r:id="rId14" imgW="1206500" imgH="482600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596" y="5111140"/>
                        <a:ext cx="1914690" cy="765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0096" y="2490270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is inside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5139" y="2497646"/>
            <a:ext cx="16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is outside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66750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 Integral Formula (cont.)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1791461" y="3967267"/>
          <a:ext cx="4997611" cy="883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4" imgW="2806700" imgH="495300" progId="Equation.DSMT4">
                  <p:embed/>
                </p:oleObj>
              </mc:Choice>
              <mc:Fallback>
                <p:oleObj name="Equation" r:id="rId4" imgW="2806700" imgH="4953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461" y="3967267"/>
                        <a:ext cx="4997611" cy="883866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5740" y="1798120"/>
            <a:ext cx="2628901" cy="1797050"/>
            <a:chOff x="3131" y="900"/>
            <a:chExt cx="1656" cy="1132"/>
          </a:xfrm>
        </p:grpSpPr>
        <p:sp>
          <p:nvSpPr>
            <p:cNvPr id="19472" name="Oval 7"/>
            <p:cNvSpPr>
              <a:spLocks noChangeArrowheads="1"/>
            </p:cNvSpPr>
            <p:nvPr/>
          </p:nvSpPr>
          <p:spPr bwMode="auto">
            <a:xfrm>
              <a:off x="3959" y="1209"/>
              <a:ext cx="71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6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67162"/>
                </p:ext>
              </p:extLst>
            </p:nvPr>
          </p:nvGraphicFramePr>
          <p:xfrm>
            <a:off x="4071" y="1045"/>
            <a:ext cx="171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1" y="1045"/>
                          <a:ext cx="171" cy="2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4" name="Freeform 11"/>
            <p:cNvSpPr>
              <a:spLocks/>
            </p:cNvSpPr>
            <p:nvPr/>
          </p:nvSpPr>
          <p:spPr bwMode="auto">
            <a:xfrm>
              <a:off x="3131" y="900"/>
              <a:ext cx="1470" cy="1132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46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824622"/>
                </p:ext>
              </p:extLst>
            </p:nvPr>
          </p:nvGraphicFramePr>
          <p:xfrm>
            <a:off x="4572" y="953"/>
            <a:ext cx="215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6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" y="953"/>
                          <a:ext cx="215" cy="2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5" name="Line 13"/>
            <p:cNvSpPr>
              <a:spLocks noChangeShapeType="1"/>
            </p:cNvSpPr>
            <p:nvPr/>
          </p:nvSpPr>
          <p:spPr bwMode="auto">
            <a:xfrm flipH="1" flipV="1">
              <a:off x="4392" y="1114"/>
              <a:ext cx="131" cy="15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7" name="Rounded Rectangle 18"/>
          <p:cNvSpPr>
            <a:spLocks noChangeArrowheads="1"/>
          </p:cNvSpPr>
          <p:nvPr/>
        </p:nvSpPr>
        <p:spPr bwMode="auto">
          <a:xfrm>
            <a:off x="2887178" y="5275882"/>
            <a:ext cx="3122613" cy="1057541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 dirty="0"/>
              <a:t>Application:</a:t>
            </a:r>
            <a:endParaRPr lang="en-US" sz="1400" dirty="0"/>
          </a:p>
          <a:p>
            <a:pPr algn="ctr"/>
            <a:r>
              <a:rPr lang="en-US" sz="1400" dirty="0"/>
              <a:t>This gives us a numerical way to determine if a point is inside of a region: just set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= 1</a:t>
            </a:r>
            <a:r>
              <a:rPr lang="en-US" sz="1400" dirty="0"/>
              <a:t>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0405" y="1037222"/>
            <a:ext cx="661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Cauchy Integral Formula: Summary of Both Cases: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76451" y="-1"/>
            <a:ext cx="77724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Equivalence Between Complex and 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Real Line Integrals </a:t>
            </a:r>
          </a:p>
        </p:txBody>
      </p:sp>
      <p:graphicFrame>
        <p:nvGraphicFramePr>
          <p:cNvPr id="2050" name="Object 58"/>
          <p:cNvGraphicFramePr>
            <a:graphicFrameLocks noChangeAspect="1"/>
          </p:cNvGraphicFramePr>
          <p:nvPr/>
        </p:nvGraphicFramePr>
        <p:xfrm>
          <a:off x="765092" y="1746869"/>
          <a:ext cx="7883525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4648200" imgH="1714500" progId="Equation.DSMT4">
                  <p:embed/>
                </p:oleObj>
              </mc:Choice>
              <mc:Fallback>
                <p:oleObj name="Equation" r:id="rId4" imgW="4648200" imgH="17145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092" y="1746869"/>
                        <a:ext cx="7883525" cy="290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68654"/>
              </p:ext>
            </p:extLst>
          </p:nvPr>
        </p:nvGraphicFramePr>
        <p:xfrm>
          <a:off x="2111245" y="4940915"/>
          <a:ext cx="4379310" cy="64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2171700" imgH="317500" progId="Equation.DSMT4">
                  <p:embed/>
                </p:oleObj>
              </mc:Choice>
              <mc:Fallback>
                <p:oleObj name="Equation" r:id="rId6" imgW="2171700" imgH="3175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245" y="4940915"/>
                        <a:ext cx="4379310" cy="640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8176" y="5865324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complex line integral is equivalent to </a:t>
            </a:r>
            <a:r>
              <a:rPr lang="en-US" u="sng" dirty="0">
                <a:solidFill>
                  <a:srgbClr val="0000FF"/>
                </a:solidFill>
              </a:rPr>
              <a:t>two</a:t>
            </a:r>
            <a:r>
              <a:rPr lang="en-US" dirty="0">
                <a:solidFill>
                  <a:srgbClr val="0000FF"/>
                </a:solidFill>
              </a:rPr>
              <a:t> real line integrals on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578201" y="1212683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Denote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9125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Derivative Formulas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579168"/>
              </p:ext>
            </p:extLst>
          </p:nvPr>
        </p:nvGraphicFramePr>
        <p:xfrm>
          <a:off x="1618898" y="2688460"/>
          <a:ext cx="6458302" cy="274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Equation" r:id="rId4" imgW="4787900" imgH="2032000" progId="Equation.DSMT4">
                  <p:embed/>
                </p:oleObj>
              </mc:Choice>
              <mc:Fallback>
                <p:oleObj name="Equation" r:id="rId4" imgW="4787900" imgH="2032000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898" y="2688460"/>
                        <a:ext cx="6458302" cy="27427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56520"/>
              </p:ext>
            </p:extLst>
          </p:nvPr>
        </p:nvGraphicFramePr>
        <p:xfrm>
          <a:off x="1412965" y="5733955"/>
          <a:ext cx="2469972" cy="710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Equation" r:id="rId6" imgW="1765300" imgH="508000" progId="Equation.DSMT4">
                  <p:embed/>
                </p:oleObj>
              </mc:Choice>
              <mc:Fallback>
                <p:oleObj name="Equation" r:id="rId6" imgW="1765300" imgH="508000" progId="Equation.DSMT4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965" y="5733955"/>
                        <a:ext cx="2469972" cy="71078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749389" y="5945498"/>
            <a:ext cx="392113" cy="2515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5024" y="5848703"/>
            <a:ext cx="4274545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Note:</a:t>
            </a:r>
            <a:r>
              <a:rPr lang="en-US" sz="1600" dirty="0">
                <a:solidFill>
                  <a:srgbClr val="0000FF"/>
                </a:solidFill>
              </a:rPr>
              <a:t> We have proved that you can differentiate w.r.t. </a:t>
            </a:r>
            <a:r>
              <a:rPr lang="en-US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solidFill>
                  <a:srgbClr val="0000FF"/>
                </a:solidFill>
              </a:rPr>
              <a:t> under the integral sign!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350038"/>
              </p:ext>
            </p:extLst>
          </p:nvPr>
        </p:nvGraphicFramePr>
        <p:xfrm>
          <a:off x="3627394" y="1666846"/>
          <a:ext cx="4245727" cy="70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Equation" r:id="rId8" imgW="2921000" imgH="482600" progId="Equation.DSMT4">
                  <p:embed/>
                </p:oleObj>
              </mc:Choice>
              <mc:Fallback>
                <p:oleObj name="Equation" r:id="rId8" imgW="2921000" imgH="482600" progId="Equation.DSMT4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394" y="1666846"/>
                        <a:ext cx="4245727" cy="7014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05493" y="802502"/>
            <a:ext cx="468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Since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is analytic inside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, we can start with the Cauchy integral formula: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113" y="828675"/>
            <a:ext cx="2333625" cy="1797050"/>
            <a:chOff x="646113" y="828675"/>
            <a:chExt cx="2333625" cy="1797050"/>
          </a:xfrm>
        </p:grpSpPr>
        <p:sp>
          <p:nvSpPr>
            <p:cNvPr id="20488" name="Oval 6"/>
            <p:cNvSpPr>
              <a:spLocks noChangeArrowheads="1"/>
            </p:cNvSpPr>
            <p:nvPr/>
          </p:nvSpPr>
          <p:spPr bwMode="auto">
            <a:xfrm>
              <a:off x="1960563" y="1319213"/>
              <a:ext cx="112713" cy="1127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2077975"/>
                </p:ext>
              </p:extLst>
            </p:nvPr>
          </p:nvGraphicFramePr>
          <p:xfrm>
            <a:off x="2138363" y="1058863"/>
            <a:ext cx="214313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2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8363" y="1058863"/>
                          <a:ext cx="214313" cy="293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9" name="Freeform 10"/>
            <p:cNvSpPr>
              <a:spLocks/>
            </p:cNvSpPr>
            <p:nvPr/>
          </p:nvSpPr>
          <p:spPr bwMode="auto">
            <a:xfrm>
              <a:off x="646113" y="828675"/>
              <a:ext cx="2333625" cy="1797050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48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9821518"/>
                </p:ext>
              </p:extLst>
            </p:nvPr>
          </p:nvGraphicFramePr>
          <p:xfrm>
            <a:off x="800101" y="1893888"/>
            <a:ext cx="282575" cy="26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6" name="Equation" r:id="rId12" imgW="215713" imgH="203024" progId="Equation.DSMT4">
                    <p:embed/>
                  </p:oleObj>
                </mc:Choice>
                <mc:Fallback>
                  <p:oleObj name="Equation" r:id="rId12" imgW="215713" imgH="203024" progId="Equation.DSMT4">
                    <p:embed/>
                    <p:pic>
                      <p:nvPicPr>
                        <p:cNvPr id="0" name="Picture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1" y="1893888"/>
                          <a:ext cx="282575" cy="265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0" name="Line 12"/>
            <p:cNvSpPr>
              <a:spLocks noChangeShapeType="1"/>
            </p:cNvSpPr>
            <p:nvPr/>
          </p:nvSpPr>
          <p:spPr bwMode="auto">
            <a:xfrm flipH="1" flipV="1">
              <a:off x="2647951" y="1181100"/>
              <a:ext cx="153988" cy="14922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03747" y="170922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Analytic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19125" y="0"/>
            <a:ext cx="7772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Derivative Formulas (cont.)</a:t>
            </a:r>
          </a:p>
        </p:txBody>
      </p:sp>
      <p:grpSp>
        <p:nvGrpSpPr>
          <p:cNvPr id="21513" name="Group 4"/>
          <p:cNvGrpSpPr>
            <a:grpSpLocks/>
          </p:cNvGrpSpPr>
          <p:nvPr/>
        </p:nvGrpSpPr>
        <p:grpSpPr bwMode="auto">
          <a:xfrm>
            <a:off x="588963" y="1600200"/>
            <a:ext cx="2333625" cy="1797050"/>
            <a:chOff x="551" y="636"/>
            <a:chExt cx="1470" cy="1132"/>
          </a:xfrm>
        </p:grpSpPr>
        <p:sp>
          <p:nvSpPr>
            <p:cNvPr id="21514" name="Oval 5"/>
            <p:cNvSpPr>
              <a:spLocks noChangeArrowheads="1"/>
            </p:cNvSpPr>
            <p:nvPr/>
          </p:nvSpPr>
          <p:spPr bwMode="auto">
            <a:xfrm>
              <a:off x="1379" y="945"/>
              <a:ext cx="71" cy="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0" name="Object 6"/>
            <p:cNvGraphicFramePr>
              <a:graphicFrameLocks noChangeAspect="1"/>
            </p:cNvGraphicFramePr>
            <p:nvPr/>
          </p:nvGraphicFramePr>
          <p:xfrm>
            <a:off x="1491" y="781"/>
            <a:ext cx="135" cy="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8" name="Equation" r:id="rId4" imgW="165028" imgH="228501" progId="Equation.DSMT4">
                    <p:embed/>
                  </p:oleObj>
                </mc:Choice>
                <mc:Fallback>
                  <p:oleObj name="Equation" r:id="rId4" imgW="165028" imgH="228501" progId="Equation.DSMT4">
                    <p:embed/>
                    <p:pic>
                      <p:nvPicPr>
                        <p:cNvPr id="0" name="Picture 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" y="781"/>
                          <a:ext cx="135" cy="1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5" name="Freeform 7"/>
            <p:cNvSpPr>
              <a:spLocks/>
            </p:cNvSpPr>
            <p:nvPr/>
          </p:nvSpPr>
          <p:spPr bwMode="auto">
            <a:xfrm>
              <a:off x="551" y="636"/>
              <a:ext cx="1470" cy="1132"/>
            </a:xfrm>
            <a:custGeom>
              <a:avLst/>
              <a:gdLst>
                <a:gd name="T0" fmla="*/ 3008466 w 787"/>
                <a:gd name="T1" fmla="*/ 47511844 h 547"/>
                <a:gd name="T2" fmla="*/ 5380241 w 787"/>
                <a:gd name="T3" fmla="*/ 44344861 h 547"/>
                <a:gd name="T4" fmla="*/ 8193740 w 787"/>
                <a:gd name="T5" fmla="*/ 47091262 h 547"/>
                <a:gd name="T6" fmla="*/ 9860275 w 787"/>
                <a:gd name="T7" fmla="*/ 57026567 h 547"/>
                <a:gd name="T8" fmla="*/ 11608420 w 787"/>
                <a:gd name="T9" fmla="*/ 61155803 h 547"/>
                <a:gd name="T10" fmla="*/ 13636541 w 787"/>
                <a:gd name="T11" fmla="*/ 60642773 h 547"/>
                <a:gd name="T12" fmla="*/ 15653889 w 787"/>
                <a:gd name="T13" fmla="*/ 53859650 h 547"/>
                <a:gd name="T14" fmla="*/ 16792685 w 787"/>
                <a:gd name="T15" fmla="*/ 42543695 h 547"/>
                <a:gd name="T16" fmla="*/ 17052271 w 787"/>
                <a:gd name="T17" fmla="*/ 28068513 h 547"/>
                <a:gd name="T18" fmla="*/ 15479349 w 787"/>
                <a:gd name="T19" fmla="*/ 14926272 h 547"/>
                <a:gd name="T20" fmla="*/ 12753585 w 787"/>
                <a:gd name="T21" fmla="*/ 5411494 h 547"/>
                <a:gd name="T22" fmla="*/ 8802854 w 787"/>
                <a:gd name="T23" fmla="*/ 443500 h 547"/>
                <a:gd name="T24" fmla="*/ 4580498 w 787"/>
                <a:gd name="T25" fmla="*/ 2721574 h 547"/>
                <a:gd name="T26" fmla="*/ 1870266 w 787"/>
                <a:gd name="T27" fmla="*/ 9958438 h 547"/>
                <a:gd name="T28" fmla="*/ 986947 w 787"/>
                <a:gd name="T29" fmla="*/ 14480823 h 547"/>
                <a:gd name="T30" fmla="*/ 201465 w 787"/>
                <a:gd name="T31" fmla="*/ 21720392 h 547"/>
                <a:gd name="T32" fmla="*/ 23240 w 787"/>
                <a:gd name="T33" fmla="*/ 28986629 h 547"/>
                <a:gd name="T34" fmla="*/ 376307 w 787"/>
                <a:gd name="T35" fmla="*/ 39377374 h 547"/>
                <a:gd name="T36" fmla="*/ 1691391 w 787"/>
                <a:gd name="T37" fmla="*/ 46647369 h 547"/>
                <a:gd name="T38" fmla="*/ 3008466 w 787"/>
                <a:gd name="T39" fmla="*/ 47511844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1" name="Object 8"/>
            <p:cNvGraphicFramePr>
              <a:graphicFrameLocks noChangeAspect="1"/>
            </p:cNvGraphicFramePr>
            <p:nvPr/>
          </p:nvGraphicFramePr>
          <p:xfrm>
            <a:off x="648" y="1307"/>
            <a:ext cx="178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9" name="Equation" r:id="rId6" imgW="215713" imgH="203024" progId="Equation.DSMT4">
                    <p:embed/>
                  </p:oleObj>
                </mc:Choice>
                <mc:Fallback>
                  <p:oleObj name="Equation" r:id="rId6" imgW="215713" imgH="203024" progId="Equation.DSMT4">
                    <p:embed/>
                    <p:pic>
                      <p:nvPicPr>
                        <p:cNvPr id="0" name="Picture 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" y="1307"/>
                          <a:ext cx="178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 flipH="1" flipV="1">
              <a:off x="1812" y="858"/>
              <a:ext cx="89" cy="94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150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41941"/>
              </p:ext>
            </p:extLst>
          </p:nvPr>
        </p:nvGraphicFramePr>
        <p:xfrm>
          <a:off x="3679327" y="2555049"/>
          <a:ext cx="348932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8" imgW="2387600" imgH="495300" progId="Equation.DSMT4">
                  <p:embed/>
                </p:oleObj>
              </mc:Choice>
              <mc:Fallback>
                <p:oleObj name="Equation" r:id="rId8" imgW="2387600" imgH="49530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327" y="2555049"/>
                        <a:ext cx="3489325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1"/>
          <p:cNvGraphicFramePr>
            <a:graphicFrameLocks noChangeAspect="1"/>
          </p:cNvGraphicFramePr>
          <p:nvPr/>
        </p:nvGraphicFramePr>
        <p:xfrm>
          <a:off x="520700" y="3492500"/>
          <a:ext cx="26860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10" imgW="2108200" imgH="457200" progId="Equation.DSMT4">
                  <p:embed/>
                </p:oleObj>
              </mc:Choice>
              <mc:Fallback>
                <p:oleObj name="Equation" r:id="rId10" imgW="2108200" imgH="45720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492500"/>
                        <a:ext cx="26860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6750" y="826572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Similarly (derivation omitted):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723704"/>
              </p:ext>
            </p:extLst>
          </p:nvPr>
        </p:nvGraphicFramePr>
        <p:xfrm>
          <a:off x="3463291" y="1246048"/>
          <a:ext cx="2673844" cy="708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12" imgW="1917700" imgH="508000" progId="Equation.DSMT4">
                  <p:embed/>
                </p:oleObj>
              </mc:Choice>
              <mc:Fallback>
                <p:oleObj name="Equation" r:id="rId12" imgW="1917700" imgH="508000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291" y="1246048"/>
                        <a:ext cx="2673844" cy="7083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93580" y="21489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general: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42056"/>
              </p:ext>
            </p:extLst>
          </p:nvPr>
        </p:nvGraphicFramePr>
        <p:xfrm>
          <a:off x="3833983" y="3906851"/>
          <a:ext cx="3025430" cy="78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tion" r:id="rId14" imgW="1968500" imgH="508000" progId="Equation.DSMT4">
                  <p:embed/>
                </p:oleObj>
              </mc:Choice>
              <mc:Fallback>
                <p:oleObj name="Equation" r:id="rId14" imgW="1968500" imgH="50800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983" y="3906851"/>
                        <a:ext cx="3025430" cy="780756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9707" y="5158811"/>
            <a:ext cx="659284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If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is analytic in a region, then all of the derivatives exist, and hence all of the derivatives are analytic as well.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4147" y="6195596"/>
            <a:ext cx="718262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All derivatives can be determined from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 on the boundary!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5122843" y="3397250"/>
            <a:ext cx="223855" cy="338576"/>
          </a:xfrm>
          <a:prstGeom prst="downArrow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Line 21"/>
          <p:cNvSpPr>
            <a:spLocks noChangeShapeType="1"/>
          </p:cNvSpPr>
          <p:nvPr/>
        </p:nvSpPr>
        <p:spPr bwMode="auto">
          <a:xfrm>
            <a:off x="7227888" y="1944688"/>
            <a:ext cx="4762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895475" y="34925"/>
            <a:ext cx="56864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Morera’s Theorem</a:t>
            </a:r>
          </a:p>
        </p:txBody>
      </p:sp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3182157" y="1006832"/>
          <a:ext cx="5694363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4" imgW="4038600" imgH="1104900" progId="Equation.DSMT4">
                  <p:embed/>
                </p:oleObj>
              </mc:Choice>
              <mc:Fallback>
                <p:oleObj name="Equation" r:id="rId4" imgW="4038600" imgH="1104900" progId="Equation.DSMT4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157" y="1006832"/>
                        <a:ext cx="5694363" cy="16129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9" name="Group 25"/>
          <p:cNvGrpSpPr>
            <a:grpSpLocks/>
          </p:cNvGrpSpPr>
          <p:nvPr/>
        </p:nvGrpSpPr>
        <p:grpSpPr bwMode="auto">
          <a:xfrm>
            <a:off x="558800" y="725488"/>
            <a:ext cx="2333625" cy="1797050"/>
            <a:chOff x="713290" y="937962"/>
            <a:chExt cx="2333625" cy="1797050"/>
          </a:xfrm>
        </p:grpSpPr>
        <p:sp>
          <p:nvSpPr>
            <p:cNvPr id="22541" name="Freeform 7"/>
            <p:cNvSpPr>
              <a:spLocks/>
            </p:cNvSpPr>
            <p:nvPr/>
          </p:nvSpPr>
          <p:spPr bwMode="auto">
            <a:xfrm>
              <a:off x="713290" y="937962"/>
              <a:ext cx="2333625" cy="1797050"/>
            </a:xfrm>
            <a:custGeom>
              <a:avLst/>
              <a:gdLst>
                <a:gd name="T0" fmla="*/ 2147483647 w 787"/>
                <a:gd name="T1" fmla="*/ 2147483647 h 547"/>
                <a:gd name="T2" fmla="*/ 2147483647 w 787"/>
                <a:gd name="T3" fmla="*/ 2147483647 h 547"/>
                <a:gd name="T4" fmla="*/ 2147483647 w 787"/>
                <a:gd name="T5" fmla="*/ 2147483647 h 547"/>
                <a:gd name="T6" fmla="*/ 2147483647 w 787"/>
                <a:gd name="T7" fmla="*/ 2147483647 h 547"/>
                <a:gd name="T8" fmla="*/ 2147483647 w 787"/>
                <a:gd name="T9" fmla="*/ 2147483647 h 547"/>
                <a:gd name="T10" fmla="*/ 2147483647 w 787"/>
                <a:gd name="T11" fmla="*/ 2147483647 h 547"/>
                <a:gd name="T12" fmla="*/ 2147483647 w 787"/>
                <a:gd name="T13" fmla="*/ 2147483647 h 547"/>
                <a:gd name="T14" fmla="*/ 2147483647 w 787"/>
                <a:gd name="T15" fmla="*/ 2147483647 h 547"/>
                <a:gd name="T16" fmla="*/ 2147483647 w 787"/>
                <a:gd name="T17" fmla="*/ 2147483647 h 547"/>
                <a:gd name="T18" fmla="*/ 2147483647 w 787"/>
                <a:gd name="T19" fmla="*/ 2147483647 h 547"/>
                <a:gd name="T20" fmla="*/ 2147483647 w 787"/>
                <a:gd name="T21" fmla="*/ 2147483647 h 547"/>
                <a:gd name="T22" fmla="*/ 2147483647 w 787"/>
                <a:gd name="T23" fmla="*/ 2147483647 h 547"/>
                <a:gd name="T24" fmla="*/ 2147483647 w 787"/>
                <a:gd name="T25" fmla="*/ 2147483647 h 547"/>
                <a:gd name="T26" fmla="*/ 2147483647 w 787"/>
                <a:gd name="T27" fmla="*/ 2147483647 h 547"/>
                <a:gd name="T28" fmla="*/ 2147483647 w 787"/>
                <a:gd name="T29" fmla="*/ 2147483647 h 547"/>
                <a:gd name="T30" fmla="*/ 2147483647 w 787"/>
                <a:gd name="T31" fmla="*/ 2147483647 h 547"/>
                <a:gd name="T32" fmla="*/ 2147483647 w 787"/>
                <a:gd name="T33" fmla="*/ 2147483647 h 547"/>
                <a:gd name="T34" fmla="*/ 2147483647 w 787"/>
                <a:gd name="T35" fmla="*/ 2147483647 h 547"/>
                <a:gd name="T36" fmla="*/ 2147483647 w 787"/>
                <a:gd name="T37" fmla="*/ 2147483647 h 547"/>
                <a:gd name="T38" fmla="*/ 2147483647 w 787"/>
                <a:gd name="T39" fmla="*/ 2147483647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3" name="Object 11"/>
            <p:cNvGraphicFramePr>
              <a:graphicFrameLocks noChangeAspect="1"/>
            </p:cNvGraphicFramePr>
            <p:nvPr/>
          </p:nvGraphicFramePr>
          <p:xfrm>
            <a:off x="1429253" y="1320550"/>
            <a:ext cx="26193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9" name="Equation" r:id="rId6" imgW="177492" imgH="177492" progId="Equation.DSMT4">
                    <p:embed/>
                  </p:oleObj>
                </mc:Choice>
                <mc:Fallback>
                  <p:oleObj name="Equation" r:id="rId6" imgW="177492" imgH="177492" progId="Equation.DSMT4">
                    <p:embed/>
                    <p:pic>
                      <p:nvPicPr>
                        <p:cNvPr id="0" name="Picture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253" y="1320550"/>
                          <a:ext cx="261938" cy="26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4" name="Object 13"/>
            <p:cNvGraphicFramePr>
              <a:graphicFrameLocks noChangeAspect="1"/>
            </p:cNvGraphicFramePr>
            <p:nvPr/>
          </p:nvGraphicFramePr>
          <p:xfrm>
            <a:off x="2472240" y="1788862"/>
            <a:ext cx="163513" cy="163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0" name="Equation" r:id="rId8" imgW="126725" imgH="126725" progId="Equation.DSMT4">
                    <p:embed/>
                  </p:oleObj>
                </mc:Choice>
                <mc:Fallback>
                  <p:oleObj name="Equation" r:id="rId8" imgW="126725" imgH="126725" progId="Equation.DSMT4">
                    <p:embed/>
                    <p:pic>
                      <p:nvPicPr>
                        <p:cNvPr id="0" name="Picture 3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240" y="1788862"/>
                          <a:ext cx="163513" cy="163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4" name="Oval 12"/>
            <p:cNvSpPr>
              <a:spLocks noChangeArrowheads="1"/>
            </p:cNvSpPr>
            <p:nvPr/>
          </p:nvSpPr>
          <p:spPr bwMode="auto">
            <a:xfrm>
              <a:off x="2313490" y="1852359"/>
              <a:ext cx="112713" cy="112713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22776" name="Object 248"/>
          <p:cNvGraphicFramePr>
            <a:graphicFrameLocks noChangeAspect="1"/>
          </p:cNvGraphicFramePr>
          <p:nvPr/>
        </p:nvGraphicFramePr>
        <p:xfrm>
          <a:off x="1101272" y="3014866"/>
          <a:ext cx="6736443" cy="35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10" imgW="6972300" imgH="3657600" progId="Equation.DSMT4">
                  <p:embed/>
                </p:oleObj>
              </mc:Choice>
              <mc:Fallback>
                <p:oleObj name="Equation" r:id="rId10" imgW="6972300" imgH="3657600" progId="Equation.DSMT4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272" y="3014866"/>
                        <a:ext cx="6736443" cy="352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895475" y="34925"/>
            <a:ext cx="56864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Morera’s Theorem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86857"/>
              </p:ext>
            </p:extLst>
          </p:nvPr>
        </p:nvGraphicFramePr>
        <p:xfrm>
          <a:off x="404813" y="3068638"/>
          <a:ext cx="83312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4" imgW="6464160" imgH="2920680" progId="Equation.DSMT4">
                  <p:embed/>
                </p:oleObj>
              </mc:Choice>
              <mc:Fallback>
                <p:oleObj name="Equation" r:id="rId4" imgW="6464160" imgH="292068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068638"/>
                        <a:ext cx="8331200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95256"/>
              </p:ext>
            </p:extLst>
          </p:nvPr>
        </p:nvGraphicFramePr>
        <p:xfrm>
          <a:off x="3925888" y="785813"/>
          <a:ext cx="43529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6" imgW="3288960" imgH="1015920" progId="Equation.DSMT4">
                  <p:embed/>
                </p:oleObj>
              </mc:Choice>
              <mc:Fallback>
                <p:oleObj name="Equation" r:id="rId6" imgW="3288960" imgH="101592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785813"/>
                        <a:ext cx="4352925" cy="1390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AutoShape 20"/>
          <p:cNvSpPr>
            <a:spLocks noChangeArrowheads="1"/>
          </p:cNvSpPr>
          <p:nvPr/>
        </p:nvSpPr>
        <p:spPr bwMode="auto">
          <a:xfrm>
            <a:off x="3276600" y="2500897"/>
            <a:ext cx="4953000" cy="4127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/>
              <a:t>Note:</a:t>
            </a:r>
            <a:r>
              <a:rPr lang="en-US" sz="1400" dirty="0"/>
              <a:t>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en-US" sz="1400" dirty="0"/>
              <a:t>will be analytic if we can prove its derivative exists!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58800" y="725488"/>
            <a:ext cx="2333625" cy="1797050"/>
            <a:chOff x="713290" y="937962"/>
            <a:chExt cx="2333625" cy="1797050"/>
          </a:xfrm>
        </p:grpSpPr>
        <p:graphicFrame>
          <p:nvGraphicFramePr>
            <p:cNvPr id="22532" name="Object 6"/>
            <p:cNvGraphicFramePr>
              <a:graphicFrameLocks noChangeAspect="1"/>
            </p:cNvGraphicFramePr>
            <p:nvPr/>
          </p:nvGraphicFramePr>
          <p:xfrm>
            <a:off x="2456365" y="2107949"/>
            <a:ext cx="246063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8" name="Equation" r:id="rId8" imgW="190417" imgH="253890" progId="Equation.DSMT4">
                    <p:embed/>
                  </p:oleObj>
                </mc:Choice>
                <mc:Fallback>
                  <p:oleObj name="Equation" r:id="rId8" imgW="190417" imgH="253890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365" y="2107949"/>
                          <a:ext cx="246063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1" name="Freeform 7"/>
            <p:cNvSpPr>
              <a:spLocks/>
            </p:cNvSpPr>
            <p:nvPr/>
          </p:nvSpPr>
          <p:spPr bwMode="auto">
            <a:xfrm>
              <a:off x="713290" y="937962"/>
              <a:ext cx="2333625" cy="1797050"/>
            </a:xfrm>
            <a:custGeom>
              <a:avLst/>
              <a:gdLst>
                <a:gd name="T0" fmla="*/ 2147483647 w 787"/>
                <a:gd name="T1" fmla="*/ 2147483647 h 547"/>
                <a:gd name="T2" fmla="*/ 2147483647 w 787"/>
                <a:gd name="T3" fmla="*/ 2147483647 h 547"/>
                <a:gd name="T4" fmla="*/ 2147483647 w 787"/>
                <a:gd name="T5" fmla="*/ 2147483647 h 547"/>
                <a:gd name="T6" fmla="*/ 2147483647 w 787"/>
                <a:gd name="T7" fmla="*/ 2147483647 h 547"/>
                <a:gd name="T8" fmla="*/ 2147483647 w 787"/>
                <a:gd name="T9" fmla="*/ 2147483647 h 547"/>
                <a:gd name="T10" fmla="*/ 2147483647 w 787"/>
                <a:gd name="T11" fmla="*/ 2147483647 h 547"/>
                <a:gd name="T12" fmla="*/ 2147483647 w 787"/>
                <a:gd name="T13" fmla="*/ 2147483647 h 547"/>
                <a:gd name="T14" fmla="*/ 2147483647 w 787"/>
                <a:gd name="T15" fmla="*/ 2147483647 h 547"/>
                <a:gd name="T16" fmla="*/ 2147483647 w 787"/>
                <a:gd name="T17" fmla="*/ 2147483647 h 547"/>
                <a:gd name="T18" fmla="*/ 2147483647 w 787"/>
                <a:gd name="T19" fmla="*/ 2147483647 h 547"/>
                <a:gd name="T20" fmla="*/ 2147483647 w 787"/>
                <a:gd name="T21" fmla="*/ 2147483647 h 547"/>
                <a:gd name="T22" fmla="*/ 2147483647 w 787"/>
                <a:gd name="T23" fmla="*/ 2147483647 h 547"/>
                <a:gd name="T24" fmla="*/ 2147483647 w 787"/>
                <a:gd name="T25" fmla="*/ 2147483647 h 547"/>
                <a:gd name="T26" fmla="*/ 2147483647 w 787"/>
                <a:gd name="T27" fmla="*/ 2147483647 h 547"/>
                <a:gd name="T28" fmla="*/ 2147483647 w 787"/>
                <a:gd name="T29" fmla="*/ 2147483647 h 547"/>
                <a:gd name="T30" fmla="*/ 2147483647 w 787"/>
                <a:gd name="T31" fmla="*/ 2147483647 h 547"/>
                <a:gd name="T32" fmla="*/ 2147483647 w 787"/>
                <a:gd name="T33" fmla="*/ 2147483647 h 547"/>
                <a:gd name="T34" fmla="*/ 2147483647 w 787"/>
                <a:gd name="T35" fmla="*/ 2147483647 h 547"/>
                <a:gd name="T36" fmla="*/ 2147483647 w 787"/>
                <a:gd name="T37" fmla="*/ 2147483647 h 547"/>
                <a:gd name="T38" fmla="*/ 2147483647 w 787"/>
                <a:gd name="T39" fmla="*/ 2147483647 h 5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87"/>
                <a:gd name="T61" fmla="*/ 0 h 547"/>
                <a:gd name="T62" fmla="*/ 787 w 787"/>
                <a:gd name="T63" fmla="*/ 547 h 5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87" h="547">
                  <a:moveTo>
                    <a:pt x="137" y="420"/>
                  </a:moveTo>
                  <a:cubicBezTo>
                    <a:pt x="165" y="417"/>
                    <a:pt x="206" y="393"/>
                    <a:pt x="245" y="392"/>
                  </a:cubicBezTo>
                  <a:cubicBezTo>
                    <a:pt x="284" y="391"/>
                    <a:pt x="339" y="397"/>
                    <a:pt x="373" y="416"/>
                  </a:cubicBezTo>
                  <a:cubicBezTo>
                    <a:pt x="407" y="435"/>
                    <a:pt x="423" y="483"/>
                    <a:pt x="449" y="504"/>
                  </a:cubicBezTo>
                  <a:cubicBezTo>
                    <a:pt x="475" y="525"/>
                    <a:pt x="500" y="535"/>
                    <a:pt x="529" y="540"/>
                  </a:cubicBezTo>
                  <a:cubicBezTo>
                    <a:pt x="558" y="545"/>
                    <a:pt x="590" y="547"/>
                    <a:pt x="621" y="536"/>
                  </a:cubicBezTo>
                  <a:cubicBezTo>
                    <a:pt x="652" y="525"/>
                    <a:pt x="689" y="503"/>
                    <a:pt x="713" y="476"/>
                  </a:cubicBezTo>
                  <a:cubicBezTo>
                    <a:pt x="737" y="449"/>
                    <a:pt x="754" y="414"/>
                    <a:pt x="765" y="376"/>
                  </a:cubicBezTo>
                  <a:cubicBezTo>
                    <a:pt x="776" y="338"/>
                    <a:pt x="787" y="289"/>
                    <a:pt x="777" y="248"/>
                  </a:cubicBezTo>
                  <a:cubicBezTo>
                    <a:pt x="767" y="207"/>
                    <a:pt x="738" y="165"/>
                    <a:pt x="705" y="132"/>
                  </a:cubicBezTo>
                  <a:cubicBezTo>
                    <a:pt x="672" y="99"/>
                    <a:pt x="631" y="69"/>
                    <a:pt x="581" y="48"/>
                  </a:cubicBezTo>
                  <a:cubicBezTo>
                    <a:pt x="531" y="27"/>
                    <a:pt x="463" y="8"/>
                    <a:pt x="401" y="4"/>
                  </a:cubicBezTo>
                  <a:cubicBezTo>
                    <a:pt x="339" y="0"/>
                    <a:pt x="262" y="10"/>
                    <a:pt x="209" y="24"/>
                  </a:cubicBezTo>
                  <a:cubicBezTo>
                    <a:pt x="156" y="38"/>
                    <a:pt x="112" y="71"/>
                    <a:pt x="85" y="88"/>
                  </a:cubicBezTo>
                  <a:cubicBezTo>
                    <a:pt x="58" y="105"/>
                    <a:pt x="58" y="111"/>
                    <a:pt x="45" y="128"/>
                  </a:cubicBezTo>
                  <a:cubicBezTo>
                    <a:pt x="32" y="145"/>
                    <a:pt x="16" y="171"/>
                    <a:pt x="9" y="192"/>
                  </a:cubicBezTo>
                  <a:cubicBezTo>
                    <a:pt x="2" y="213"/>
                    <a:pt x="0" y="230"/>
                    <a:pt x="1" y="256"/>
                  </a:cubicBezTo>
                  <a:cubicBezTo>
                    <a:pt x="2" y="282"/>
                    <a:pt x="4" y="322"/>
                    <a:pt x="17" y="348"/>
                  </a:cubicBezTo>
                  <a:cubicBezTo>
                    <a:pt x="30" y="374"/>
                    <a:pt x="57" y="400"/>
                    <a:pt x="77" y="412"/>
                  </a:cubicBezTo>
                  <a:cubicBezTo>
                    <a:pt x="97" y="424"/>
                    <a:pt x="109" y="423"/>
                    <a:pt x="137" y="420"/>
                  </a:cubicBezTo>
                  <a:close/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3" name="Object 11"/>
            <p:cNvGraphicFramePr>
              <a:graphicFrameLocks noChangeAspect="1"/>
            </p:cNvGraphicFramePr>
            <p:nvPr/>
          </p:nvGraphicFramePr>
          <p:xfrm>
            <a:off x="1429253" y="1320550"/>
            <a:ext cx="26193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9" name="Equation" r:id="rId10" imgW="177492" imgH="177492" progId="Equation.DSMT4">
                    <p:embed/>
                  </p:oleObj>
                </mc:Choice>
                <mc:Fallback>
                  <p:oleObj name="Equation" r:id="rId10" imgW="177492" imgH="177492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253" y="1320550"/>
                          <a:ext cx="261938" cy="26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4" name="Object 13"/>
            <p:cNvGraphicFramePr>
              <a:graphicFrameLocks noChangeAspect="1"/>
            </p:cNvGraphicFramePr>
            <p:nvPr/>
          </p:nvGraphicFramePr>
          <p:xfrm>
            <a:off x="2472240" y="1788862"/>
            <a:ext cx="163513" cy="163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0" name="Equation" r:id="rId12" imgW="126725" imgH="126725" progId="Equation.DSMT4">
                    <p:embed/>
                  </p:oleObj>
                </mc:Choice>
                <mc:Fallback>
                  <p:oleObj name="Equation" r:id="rId12" imgW="126725" imgH="126725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240" y="1788862"/>
                          <a:ext cx="163513" cy="163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542" name="Straight Connector 19"/>
            <p:cNvCxnSpPr>
              <a:cxnSpLocks noChangeShapeType="1"/>
              <a:stCxn id="22544" idx="4"/>
            </p:cNvCxnSpPr>
            <p:nvPr/>
          </p:nvCxnSpPr>
          <p:spPr bwMode="auto">
            <a:xfrm>
              <a:off x="2369847" y="1965072"/>
              <a:ext cx="39550" cy="302385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 type="triangle" w="med" len="med"/>
              <a:tailEnd type="none" w="med" len="med"/>
            </a:ln>
          </p:spPr>
        </p:cxnSp>
        <p:sp>
          <p:nvSpPr>
            <p:cNvPr id="22544" name="Oval 12"/>
            <p:cNvSpPr>
              <a:spLocks noChangeArrowheads="1"/>
            </p:cNvSpPr>
            <p:nvPr/>
          </p:nvSpPr>
          <p:spPr bwMode="auto">
            <a:xfrm>
              <a:off x="2313490" y="1852359"/>
              <a:ext cx="112713" cy="1127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5"/>
            <p:cNvSpPr>
              <a:spLocks noChangeArrowheads="1"/>
            </p:cNvSpPr>
            <p:nvPr/>
          </p:nvSpPr>
          <p:spPr bwMode="auto">
            <a:xfrm>
              <a:off x="2351690" y="2190500"/>
              <a:ext cx="112713" cy="1127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209383" y="1834098"/>
            <a:ext cx="46037" cy="460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025650" y="1785938"/>
          <a:ext cx="155575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14" imgW="152268" imgH="203024" progId="Equation.DSMT4">
                  <p:embed/>
                </p:oleObj>
              </mc:Choice>
              <mc:Fallback>
                <p:oleObj name="Equation" r:id="rId14" imgW="152268" imgH="203024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785938"/>
                        <a:ext cx="155575" cy="20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4613" y="0"/>
            <a:ext cx="63246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Analytic Functions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52600" y="1263988"/>
            <a:ext cx="6043061" cy="4689137"/>
            <a:chOff x="1952625" y="1378288"/>
            <a:chExt cx="6043061" cy="4689137"/>
          </a:xfrm>
        </p:grpSpPr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2438400" y="1619250"/>
              <a:ext cx="4448175" cy="4448175"/>
            </a:xfrm>
            <a:prstGeom prst="ellips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Text Box 5"/>
            <p:cNvSpPr txBox="1">
              <a:spLocks noChangeArrowheads="1"/>
            </p:cNvSpPr>
            <p:nvPr/>
          </p:nvSpPr>
          <p:spPr bwMode="auto">
            <a:xfrm>
              <a:off x="3876173" y="3379788"/>
              <a:ext cx="16129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rgbClr val="3366FF"/>
                  </a:solidFill>
                </a:rPr>
                <a:t>Analyticity</a:t>
              </a:r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5580299" y="2407350"/>
              <a:ext cx="2149549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Cauchy-Riemann conditions</a:t>
              </a:r>
            </a:p>
          </p:txBody>
        </p:sp>
        <p:graphicFrame>
          <p:nvGraphicFramePr>
            <p:cNvPr id="28674" name="Object 8"/>
            <p:cNvGraphicFramePr>
              <a:graphicFrameLocks noChangeAspect="1"/>
            </p:cNvGraphicFramePr>
            <p:nvPr/>
          </p:nvGraphicFramePr>
          <p:xfrm>
            <a:off x="2028825" y="2487613"/>
            <a:ext cx="145097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2" name="Equation" r:id="rId4" imgW="875920" imgH="406224" progId="Equation.DSMT4">
                    <p:embed/>
                  </p:oleObj>
                </mc:Choice>
                <mc:Fallback>
                  <p:oleObj name="Equation" r:id="rId4" imgW="875920" imgH="406224" progId="Equation.DSMT4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825" y="2487613"/>
                          <a:ext cx="1450975" cy="6731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1" name="Text Box 11"/>
            <p:cNvSpPr txBox="1">
              <a:spLocks noChangeArrowheads="1"/>
            </p:cNvSpPr>
            <p:nvPr/>
          </p:nvSpPr>
          <p:spPr bwMode="auto">
            <a:xfrm>
              <a:off x="1952625" y="4494213"/>
              <a:ext cx="1689100" cy="641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Path independence</a:t>
              </a:r>
            </a:p>
          </p:txBody>
        </p:sp>
        <p:graphicFrame>
          <p:nvGraphicFramePr>
            <p:cNvPr id="28675" name="Object 13"/>
            <p:cNvGraphicFramePr>
              <a:graphicFrameLocks noChangeAspect="1"/>
            </p:cNvGraphicFramePr>
            <p:nvPr/>
          </p:nvGraphicFramePr>
          <p:xfrm>
            <a:off x="3741110" y="1378288"/>
            <a:ext cx="20415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3" name="Equation" r:id="rId6" imgW="1256755" imgH="253890" progId="Equation.DSMT4">
                    <p:embed/>
                  </p:oleObj>
                </mc:Choice>
                <mc:Fallback>
                  <p:oleObj name="Equation" r:id="rId6" imgW="1256755" imgH="253890" progId="Equation.DSMT4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1110" y="1378288"/>
                          <a:ext cx="2041525" cy="4127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316059" y="4529655"/>
              <a:ext cx="2679627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Existence of derivatives of all orders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1773" y="1857375"/>
              <a:ext cx="9316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Definition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14475" y="0"/>
            <a:ext cx="56864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Cauchy’s  Inequality</a:t>
            </a:r>
          </a:p>
        </p:txBody>
      </p:sp>
      <p:graphicFrame>
        <p:nvGraphicFramePr>
          <p:cNvPr id="2457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050361"/>
              </p:ext>
            </p:extLst>
          </p:nvPr>
        </p:nvGraphicFramePr>
        <p:xfrm>
          <a:off x="290513" y="758825"/>
          <a:ext cx="4881562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4" imgW="3556000" imgH="1460500" progId="Equation.DSMT4">
                  <p:embed/>
                </p:oleObj>
              </mc:Choice>
              <mc:Fallback>
                <p:oleObj name="Equation" r:id="rId4" imgW="3556000" imgH="1460500" progId="Equation.DSMT4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758825"/>
                        <a:ext cx="4881562" cy="199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493680" y="5962650"/>
            <a:ext cx="7853432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Note:</a:t>
            </a:r>
            <a:r>
              <a:rPr lang="en-US" sz="1600" dirty="0"/>
              <a:t> If a function is analytic within and on the circle, then it must have a convergent </a:t>
            </a:r>
          </a:p>
          <a:p>
            <a:pPr algn="ctr"/>
            <a:r>
              <a:rPr lang="en-US" sz="1600" dirty="0"/>
              <a:t>power (Taylor) series expansion within and on the circle (proven later).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07835"/>
              </p:ext>
            </p:extLst>
          </p:nvPr>
        </p:nvGraphicFramePr>
        <p:xfrm>
          <a:off x="5656419" y="2437871"/>
          <a:ext cx="1176816" cy="75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6" imgW="634725" imgH="406224" progId="Equation.DSMT4">
                  <p:embed/>
                </p:oleObj>
              </mc:Choice>
              <mc:Fallback>
                <p:oleObj name="Equation" r:id="rId6" imgW="634725" imgH="406224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419" y="2437871"/>
                        <a:ext cx="1176816" cy="7531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28025"/>
              </p:ext>
            </p:extLst>
          </p:nvPr>
        </p:nvGraphicFramePr>
        <p:xfrm>
          <a:off x="671513" y="3523605"/>
          <a:ext cx="6326188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8" imgW="4889500" imgH="1701800" progId="Equation.DSMT4">
                  <p:embed/>
                </p:oleObj>
              </mc:Choice>
              <mc:Fallback>
                <p:oleObj name="Equation" r:id="rId8" imgW="4889500" imgH="1701800" progId="Equation.DSMT4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3523605"/>
                        <a:ext cx="6326188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3866" y="3621767"/>
            <a:ext cx="346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(This is from the previous line integral example, where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= -1.)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1877" y="261642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41052" y="534407"/>
            <a:ext cx="2128092" cy="2151062"/>
            <a:chOff x="6741052" y="534407"/>
            <a:chExt cx="2128092" cy="2151062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6988702" y="1205919"/>
              <a:ext cx="1131888" cy="11318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Line 5"/>
            <p:cNvSpPr>
              <a:spLocks noChangeShapeType="1"/>
            </p:cNvSpPr>
            <p:nvPr/>
          </p:nvSpPr>
          <p:spPr bwMode="auto">
            <a:xfrm>
              <a:off x="6741052" y="1756782"/>
              <a:ext cx="1814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6"/>
            <p:cNvSpPr>
              <a:spLocks noChangeShapeType="1"/>
            </p:cNvSpPr>
            <p:nvPr/>
          </p:nvSpPr>
          <p:spPr bwMode="auto">
            <a:xfrm flipV="1">
              <a:off x="7569727" y="856669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9"/>
            <p:cNvSpPr>
              <a:spLocks noChangeShapeType="1"/>
            </p:cNvSpPr>
            <p:nvPr/>
          </p:nvSpPr>
          <p:spPr bwMode="auto">
            <a:xfrm flipH="1" flipV="1">
              <a:off x="7133165" y="1378957"/>
              <a:ext cx="434975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6726995"/>
                </p:ext>
              </p:extLst>
            </p:nvPr>
          </p:nvGraphicFramePr>
          <p:xfrm>
            <a:off x="8658751" y="1650419"/>
            <a:ext cx="210393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9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8751" y="1650419"/>
                          <a:ext cx="210393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5911854"/>
                </p:ext>
              </p:extLst>
            </p:nvPr>
          </p:nvGraphicFramePr>
          <p:xfrm>
            <a:off x="7466540" y="534407"/>
            <a:ext cx="233362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0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6540" y="534407"/>
                          <a:ext cx="233362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463941"/>
                </p:ext>
              </p:extLst>
            </p:nvPr>
          </p:nvGraphicFramePr>
          <p:xfrm>
            <a:off x="7283977" y="1306492"/>
            <a:ext cx="235478" cy="2296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1"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3977" y="1306492"/>
                          <a:ext cx="235478" cy="2296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7854192" y="1280598"/>
              <a:ext cx="122344" cy="1223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647584"/>
                </p:ext>
              </p:extLst>
            </p:nvPr>
          </p:nvGraphicFramePr>
          <p:xfrm>
            <a:off x="8046609" y="1155261"/>
            <a:ext cx="228039" cy="266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2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3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6609" y="1155261"/>
                          <a:ext cx="228039" cy="2660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285750" y="306705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this integral: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68463" y="0"/>
            <a:ext cx="56864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Liouville’s</a:t>
            </a: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Theorem 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849049"/>
              </p:ext>
            </p:extLst>
          </p:nvPr>
        </p:nvGraphicFramePr>
        <p:xfrm>
          <a:off x="477838" y="2286000"/>
          <a:ext cx="8418512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Equation" r:id="rId4" imgW="6159240" imgH="2895480" progId="Equation.DSMT4">
                  <p:embed/>
                </p:oleObj>
              </mc:Choice>
              <mc:Fallback>
                <p:oleObj name="Equation" r:id="rId4" imgW="6159240" imgH="289548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286000"/>
                        <a:ext cx="8418512" cy="394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AutoShape 20"/>
          <p:cNvSpPr>
            <a:spLocks noChangeArrowheads="1"/>
          </p:cNvSpPr>
          <p:nvPr/>
        </p:nvSpPr>
        <p:spPr bwMode="auto">
          <a:xfrm>
            <a:off x="3719218" y="1270037"/>
            <a:ext cx="4950083" cy="4127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Because it is analytic in the entire complex plane,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200" dirty="0"/>
              <a:t> will</a:t>
            </a:r>
          </a:p>
          <a:p>
            <a:pPr algn="ctr"/>
            <a:r>
              <a:rPr lang="en-US" sz="1200" dirty="0"/>
              <a:t>have a power (Taylor) series that converges everywhere (proven later). </a:t>
            </a:r>
          </a:p>
        </p:txBody>
      </p:sp>
      <p:graphicFrame>
        <p:nvGraphicFramePr>
          <p:cNvPr id="25603" name="Object 0"/>
          <p:cNvGraphicFramePr>
            <a:graphicFrameLocks noChangeAspect="1"/>
          </p:cNvGraphicFramePr>
          <p:nvPr/>
        </p:nvGraphicFramePr>
        <p:xfrm>
          <a:off x="5817564" y="2154074"/>
          <a:ext cx="13271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6" imgW="965200" imgH="457200" progId="Equation.DSMT4">
                  <p:embed/>
                </p:oleObj>
              </mc:Choice>
              <mc:Fallback>
                <p:oleObj name="Equation" r:id="rId6" imgW="965200" imgH="4572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564" y="2154074"/>
                        <a:ext cx="13271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706" y="1727348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Proof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475" y="742950"/>
            <a:ext cx="7686720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/>
              <a:t>) is analytic and bounded in the </a:t>
            </a:r>
            <a:r>
              <a:rPr lang="en-US" u="sng" dirty="0"/>
              <a:t>entire</a:t>
            </a:r>
            <a:r>
              <a:rPr lang="en-US" dirty="0"/>
              <a:t> complex plane, it is a </a:t>
            </a:r>
            <a:r>
              <a:rPr lang="en-US" u="sng" dirty="0"/>
              <a:t>constant</a:t>
            </a:r>
            <a:r>
              <a:rPr lang="en-US" dirty="0"/>
              <a:t>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439301" y="1780674"/>
            <a:ext cx="0" cy="3850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49363" y="0"/>
            <a:ext cx="63246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Fundamental Theorem of Algebra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536825" y="884939"/>
            <a:ext cx="350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(This theorem is due to Gauss*.)</a:t>
            </a:r>
          </a:p>
        </p:txBody>
      </p:sp>
      <p:pic>
        <p:nvPicPr>
          <p:cNvPr id="26630" name="Picture 8" descr="Carl Frederick Gau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925" y="3084513"/>
            <a:ext cx="213836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30950" y="2576513"/>
            <a:ext cx="2300288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j-lt"/>
              </a:rPr>
              <a:t>Carl Friedrich Gauss</a:t>
            </a:r>
          </a:p>
        </p:txBody>
      </p:sp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1122663" y="3538973"/>
          <a:ext cx="3395662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5" imgW="2438400" imgH="254000" progId="Equation.DSMT4">
                  <p:embed/>
                </p:oleObj>
              </mc:Choice>
              <mc:Fallback>
                <p:oleObj name="Equation" r:id="rId5" imgW="2438400" imgH="2540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663" y="3538973"/>
                        <a:ext cx="3395662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Box 6"/>
          <p:cNvSpPr txBox="1">
            <a:spLocks noChangeArrowheads="1"/>
          </p:cNvSpPr>
          <p:nvPr/>
        </p:nvSpPr>
        <p:spPr bwMode="auto">
          <a:xfrm>
            <a:off x="472373" y="2741062"/>
            <a:ext cx="4716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As a corollary, an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30000" dirty="0">
                <a:solidFill>
                  <a:srgbClr val="0000FF"/>
                </a:solidFill>
              </a:rPr>
              <a:t>th</a:t>
            </a:r>
            <a:r>
              <a:rPr lang="en-US" sz="1600" dirty="0">
                <a:solidFill>
                  <a:srgbClr val="0000FF"/>
                </a:solidFill>
              </a:rPr>
              <a:t> degree polynomial can be written in factored form as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479425" y="4994275"/>
            <a:ext cx="4659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/>
            <a:r>
              <a:rPr lang="en-US" sz="1400" dirty="0"/>
              <a:t>* The theorem was first proven in Gauss’s doctoral dissertation in 1799 using an algebraic method. The present proof, based on </a:t>
            </a:r>
            <a:r>
              <a:rPr lang="en-US" sz="1400" dirty="0" err="1"/>
              <a:t>Liouville’s</a:t>
            </a:r>
            <a:r>
              <a:rPr lang="en-US" sz="1400" dirty="0"/>
              <a:t> theorem, was given by him later, in 1816.</a:t>
            </a:r>
          </a:p>
        </p:txBody>
      </p:sp>
      <p:pic>
        <p:nvPicPr>
          <p:cNvPr id="26634" name="Picture 11" descr="File:Carl Friedrich Gauß signature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34150" y="5845175"/>
            <a:ext cx="10239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7577138" y="6194425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(his signature)</a:t>
            </a: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631825" y="6229350"/>
            <a:ext cx="4572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http://en.wikipedia.org/wiki/Carl_Friedrich_Gauss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26185" y="1525287"/>
          <a:ext cx="7769351" cy="640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9" imgW="5537200" imgH="457200" progId="Equation.DSMT4">
                  <p:embed/>
                </p:oleObj>
              </mc:Choice>
              <mc:Fallback>
                <p:oleObj name="Equation" r:id="rId9" imgW="5537200" imgH="457200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85" y="1525287"/>
                        <a:ext cx="7769351" cy="64039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0413" y="0"/>
            <a:ext cx="776128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Fundamental Theorem of Algebra (cont.)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506413" y="1066800"/>
          <a:ext cx="83851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4" imgW="6604000" imgH="3149600" progId="Equation.DSMT4">
                  <p:embed/>
                </p:oleObj>
              </mc:Choice>
              <mc:Fallback>
                <p:oleObj name="Equation" r:id="rId4" imgW="6604000" imgH="31496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066800"/>
                        <a:ext cx="838517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815975" y="5623313"/>
            <a:ext cx="7695312" cy="7386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Note:</a:t>
            </a:r>
            <a:r>
              <a:rPr lang="en-US" sz="1200" dirty="0"/>
              <a:t> </a:t>
            </a:r>
          </a:p>
          <a:p>
            <a:endParaRPr lang="en-US" sz="600" dirty="0"/>
          </a:p>
          <a:p>
            <a:r>
              <a:rPr lang="en-US" sz="1200" dirty="0"/>
              <a:t>To verify this, we can use the method of “polynomial division” to construct the polynomial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1200" dirty="0"/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>
                <a:cs typeface="Arial" charset="0"/>
              </a:rPr>
              <a:t>in terms of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200" dirty="0"/>
              <a:t>. </a:t>
            </a:r>
          </a:p>
          <a:p>
            <a:r>
              <a:rPr lang="en-US" sz="1200" dirty="0"/>
              <a:t>An example is given on the next slide.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0413" y="0"/>
            <a:ext cx="776128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Fundamental Theorem of Algebra (cont.)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074738" y="1574800"/>
          <a:ext cx="6945312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Equation" r:id="rId4" imgW="5473700" imgH="2540000" progId="Equation.DSMT4">
                  <p:embed/>
                </p:oleObj>
              </mc:Choice>
              <mc:Fallback>
                <p:oleObj name="Equation" r:id="rId4" imgW="5473700" imgH="25400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1574800"/>
                        <a:ext cx="6945312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68956" y="-1"/>
            <a:ext cx="77724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 of Line Integral Evaluation </a:t>
            </a: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4092575" y="1104900"/>
          <a:ext cx="490220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4" imgW="3467100" imgH="1676400" progId="Equation.DSMT4">
                  <p:embed/>
                </p:oleObj>
              </mc:Choice>
              <mc:Fallback>
                <p:oleObj name="Equation" r:id="rId4" imgW="3467100" imgH="1676400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1104900"/>
                        <a:ext cx="4902200" cy="236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6" name="Group 56"/>
          <p:cNvGrpSpPr>
            <a:grpSpLocks/>
          </p:cNvGrpSpPr>
          <p:nvPr/>
        </p:nvGrpSpPr>
        <p:grpSpPr bwMode="auto">
          <a:xfrm>
            <a:off x="6327775" y="4595813"/>
            <a:ext cx="628650" cy="547687"/>
            <a:chOff x="4968" y="1773"/>
            <a:chExt cx="396" cy="345"/>
          </a:xfrm>
        </p:grpSpPr>
        <p:sp>
          <p:nvSpPr>
            <p:cNvPr id="3146" name="Oval 51"/>
            <p:cNvSpPr>
              <a:spLocks noChangeArrowheads="1"/>
            </p:cNvSpPr>
            <p:nvPr/>
          </p:nvSpPr>
          <p:spPr bwMode="auto">
            <a:xfrm>
              <a:off x="4968" y="1782"/>
              <a:ext cx="336" cy="336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7" name="Line 52"/>
            <p:cNvSpPr>
              <a:spLocks noChangeShapeType="1"/>
            </p:cNvSpPr>
            <p:nvPr/>
          </p:nvSpPr>
          <p:spPr bwMode="auto">
            <a:xfrm flipH="1" flipV="1">
              <a:off x="5298" y="1908"/>
              <a:ext cx="6" cy="42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Line 53"/>
            <p:cNvSpPr>
              <a:spLocks noChangeShapeType="1"/>
            </p:cNvSpPr>
            <p:nvPr/>
          </p:nvSpPr>
          <p:spPr bwMode="auto">
            <a:xfrm flipH="1" flipV="1">
              <a:off x="5049" y="1803"/>
              <a:ext cx="93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Arc 54"/>
            <p:cNvSpPr>
              <a:spLocks/>
            </p:cNvSpPr>
            <p:nvPr/>
          </p:nvSpPr>
          <p:spPr bwMode="auto">
            <a:xfrm>
              <a:off x="5094" y="1862"/>
              <a:ext cx="133" cy="94"/>
            </a:xfrm>
            <a:custGeom>
              <a:avLst/>
              <a:gdLst>
                <a:gd name="T0" fmla="*/ 0 w 31889"/>
                <a:gd name="T1" fmla="*/ 0 h 22570"/>
                <a:gd name="T2" fmla="*/ 0 w 31889"/>
                <a:gd name="T3" fmla="*/ 0 h 22570"/>
                <a:gd name="T4" fmla="*/ 0 w 31889"/>
                <a:gd name="T5" fmla="*/ 0 h 22570"/>
                <a:gd name="T6" fmla="*/ 0 60000 65536"/>
                <a:gd name="T7" fmla="*/ 0 60000 65536"/>
                <a:gd name="T8" fmla="*/ 0 60000 65536"/>
                <a:gd name="T9" fmla="*/ 0 w 31889"/>
                <a:gd name="T10" fmla="*/ 0 h 22570"/>
                <a:gd name="T11" fmla="*/ 31889 w 31889"/>
                <a:gd name="T12" fmla="*/ 22570 h 22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9" h="22570" fill="none" extrusionOk="0">
                  <a:moveTo>
                    <a:pt x="-1" y="2607"/>
                  </a:moveTo>
                  <a:cubicBezTo>
                    <a:pt x="3159" y="896"/>
                    <a:pt x="6695" y="-1"/>
                    <a:pt x="10289" y="0"/>
                  </a:cubicBezTo>
                  <a:cubicBezTo>
                    <a:pt x="22218" y="0"/>
                    <a:pt x="31889" y="9670"/>
                    <a:pt x="31889" y="21600"/>
                  </a:cubicBezTo>
                  <a:cubicBezTo>
                    <a:pt x="31889" y="21923"/>
                    <a:pt x="31881" y="22246"/>
                    <a:pt x="31867" y="22570"/>
                  </a:cubicBezTo>
                </a:path>
                <a:path w="31889" h="22570" stroke="0" extrusionOk="0">
                  <a:moveTo>
                    <a:pt x="-1" y="2607"/>
                  </a:moveTo>
                  <a:cubicBezTo>
                    <a:pt x="3159" y="896"/>
                    <a:pt x="6695" y="-1"/>
                    <a:pt x="10289" y="0"/>
                  </a:cubicBezTo>
                  <a:cubicBezTo>
                    <a:pt x="22218" y="0"/>
                    <a:pt x="31889" y="9670"/>
                    <a:pt x="31889" y="21600"/>
                  </a:cubicBezTo>
                  <a:cubicBezTo>
                    <a:pt x="31889" y="21923"/>
                    <a:pt x="31881" y="22246"/>
                    <a:pt x="31867" y="22570"/>
                  </a:cubicBezTo>
                  <a:lnTo>
                    <a:pt x="1028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Text Box 55"/>
            <p:cNvSpPr txBox="1">
              <a:spLocks noChangeArrowheads="1"/>
            </p:cNvSpPr>
            <p:nvPr/>
          </p:nvSpPr>
          <p:spPr bwMode="auto">
            <a:xfrm>
              <a:off x="5166" y="1773"/>
              <a:ext cx="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</a:rPr>
                <a:t>t</a:t>
              </a:r>
            </a:p>
          </p:txBody>
        </p:sp>
      </p:grpSp>
      <p:grpSp>
        <p:nvGrpSpPr>
          <p:cNvPr id="3097" name="Group 67"/>
          <p:cNvGrpSpPr>
            <a:grpSpLocks/>
          </p:cNvGrpSpPr>
          <p:nvPr/>
        </p:nvGrpSpPr>
        <p:grpSpPr bwMode="auto">
          <a:xfrm>
            <a:off x="6215063" y="5540375"/>
            <a:ext cx="900112" cy="469900"/>
            <a:chOff x="5049" y="2148"/>
            <a:chExt cx="567" cy="296"/>
          </a:xfrm>
        </p:grpSpPr>
        <p:sp>
          <p:nvSpPr>
            <p:cNvPr id="3140" name="Line 59"/>
            <p:cNvSpPr>
              <a:spLocks noChangeShapeType="1"/>
            </p:cNvSpPr>
            <p:nvPr/>
          </p:nvSpPr>
          <p:spPr bwMode="auto">
            <a:xfrm flipH="1" flipV="1">
              <a:off x="5463" y="2250"/>
              <a:ext cx="6" cy="42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Text Box 62"/>
            <p:cNvSpPr txBox="1">
              <a:spLocks noChangeArrowheads="1"/>
            </p:cNvSpPr>
            <p:nvPr/>
          </p:nvSpPr>
          <p:spPr bwMode="auto">
            <a:xfrm>
              <a:off x="5469" y="2148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142" name="Arc 63"/>
            <p:cNvSpPr>
              <a:spLocks/>
            </p:cNvSpPr>
            <p:nvPr/>
          </p:nvSpPr>
          <p:spPr bwMode="auto">
            <a:xfrm flipH="1">
              <a:off x="5140" y="2152"/>
              <a:ext cx="334" cy="173"/>
            </a:xfrm>
            <a:custGeom>
              <a:avLst/>
              <a:gdLst>
                <a:gd name="T0" fmla="*/ 0 w 43200"/>
                <a:gd name="T1" fmla="*/ 0 h 22527"/>
                <a:gd name="T2" fmla="*/ 0 w 43200"/>
                <a:gd name="T3" fmla="*/ 0 h 22527"/>
                <a:gd name="T4" fmla="*/ 0 w 43200"/>
                <a:gd name="T5" fmla="*/ 0 h 2252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27"/>
                <a:gd name="T11" fmla="*/ 43200 w 43200"/>
                <a:gd name="T12" fmla="*/ 22527 h 225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27" fill="none" extrusionOk="0">
                  <a:moveTo>
                    <a:pt x="19" y="22527"/>
                  </a:moveTo>
                  <a:cubicBezTo>
                    <a:pt x="6" y="22218"/>
                    <a:pt x="0" y="219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68"/>
                    <a:pt x="43194" y="22136"/>
                    <a:pt x="43184" y="22404"/>
                  </a:cubicBezTo>
                </a:path>
                <a:path w="43200" h="22527" stroke="0" extrusionOk="0">
                  <a:moveTo>
                    <a:pt x="19" y="22527"/>
                  </a:moveTo>
                  <a:cubicBezTo>
                    <a:pt x="6" y="22218"/>
                    <a:pt x="0" y="219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68"/>
                    <a:pt x="43194" y="22136"/>
                    <a:pt x="43184" y="2240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Line 64"/>
            <p:cNvSpPr>
              <a:spLocks noChangeShapeType="1"/>
            </p:cNvSpPr>
            <p:nvPr/>
          </p:nvSpPr>
          <p:spPr bwMode="auto">
            <a:xfrm>
              <a:off x="5103" y="2322"/>
              <a:ext cx="4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Text Box 65"/>
            <p:cNvSpPr txBox="1">
              <a:spLocks noChangeArrowheads="1"/>
            </p:cNvSpPr>
            <p:nvPr/>
          </p:nvSpPr>
          <p:spPr bwMode="auto">
            <a:xfrm>
              <a:off x="5049" y="2268"/>
              <a:ext cx="2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-</a:t>
              </a:r>
              <a:r>
                <a:rPr lang="en-US" sz="12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45" name="Text Box 66"/>
            <p:cNvSpPr txBox="1">
              <a:spLocks noChangeArrowheads="1"/>
            </p:cNvSpPr>
            <p:nvPr/>
          </p:nvSpPr>
          <p:spPr bwMode="auto">
            <a:xfrm>
              <a:off x="5382" y="2271"/>
              <a:ext cx="2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3098" name="Group 75"/>
          <p:cNvGrpSpPr>
            <a:grpSpLocks/>
          </p:cNvGrpSpPr>
          <p:nvPr/>
        </p:nvGrpSpPr>
        <p:grpSpPr bwMode="auto">
          <a:xfrm>
            <a:off x="6205538" y="5924550"/>
            <a:ext cx="942975" cy="523875"/>
            <a:chOff x="5043" y="2358"/>
            <a:chExt cx="594" cy="330"/>
          </a:xfrm>
        </p:grpSpPr>
        <p:sp>
          <p:nvSpPr>
            <p:cNvPr id="3134" name="Line 69"/>
            <p:cNvSpPr>
              <a:spLocks noChangeShapeType="1"/>
            </p:cNvSpPr>
            <p:nvPr/>
          </p:nvSpPr>
          <p:spPr bwMode="auto">
            <a:xfrm flipV="1">
              <a:off x="5472" y="2541"/>
              <a:ext cx="6" cy="42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Text Box 70"/>
            <p:cNvSpPr txBox="1">
              <a:spLocks noChangeArrowheads="1"/>
            </p:cNvSpPr>
            <p:nvPr/>
          </p:nvSpPr>
          <p:spPr bwMode="auto">
            <a:xfrm>
              <a:off x="5496" y="2358"/>
              <a:ext cx="1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136" name="Arc 71"/>
            <p:cNvSpPr>
              <a:spLocks/>
            </p:cNvSpPr>
            <p:nvPr/>
          </p:nvSpPr>
          <p:spPr bwMode="auto">
            <a:xfrm flipH="1" flipV="1">
              <a:off x="5146" y="2515"/>
              <a:ext cx="334" cy="173"/>
            </a:xfrm>
            <a:custGeom>
              <a:avLst/>
              <a:gdLst>
                <a:gd name="T0" fmla="*/ 0 w 43200"/>
                <a:gd name="T1" fmla="*/ 0 h 22527"/>
                <a:gd name="T2" fmla="*/ 0 w 43200"/>
                <a:gd name="T3" fmla="*/ 0 h 22527"/>
                <a:gd name="T4" fmla="*/ 0 w 43200"/>
                <a:gd name="T5" fmla="*/ 0 h 2252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527"/>
                <a:gd name="T11" fmla="*/ 43200 w 43200"/>
                <a:gd name="T12" fmla="*/ 22527 h 225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527" fill="none" extrusionOk="0">
                  <a:moveTo>
                    <a:pt x="19" y="22527"/>
                  </a:moveTo>
                  <a:cubicBezTo>
                    <a:pt x="6" y="22218"/>
                    <a:pt x="0" y="219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68"/>
                    <a:pt x="43194" y="22136"/>
                    <a:pt x="43184" y="22404"/>
                  </a:cubicBezTo>
                </a:path>
                <a:path w="43200" h="22527" stroke="0" extrusionOk="0">
                  <a:moveTo>
                    <a:pt x="19" y="22527"/>
                  </a:moveTo>
                  <a:cubicBezTo>
                    <a:pt x="6" y="22218"/>
                    <a:pt x="0" y="2190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68"/>
                    <a:pt x="43194" y="22136"/>
                    <a:pt x="43184" y="2240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7" name="Line 72"/>
            <p:cNvSpPr>
              <a:spLocks noChangeShapeType="1"/>
            </p:cNvSpPr>
            <p:nvPr/>
          </p:nvSpPr>
          <p:spPr bwMode="auto">
            <a:xfrm flipV="1">
              <a:off x="5109" y="2516"/>
              <a:ext cx="4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Text Box 73"/>
            <p:cNvSpPr txBox="1">
              <a:spLocks noChangeArrowheads="1"/>
            </p:cNvSpPr>
            <p:nvPr/>
          </p:nvSpPr>
          <p:spPr bwMode="auto">
            <a:xfrm>
              <a:off x="5043" y="2385"/>
              <a:ext cx="2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-</a:t>
              </a:r>
              <a:r>
                <a:rPr lang="en-US" sz="1200" i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39" name="Text Box 74"/>
            <p:cNvSpPr txBox="1">
              <a:spLocks noChangeArrowheads="1"/>
            </p:cNvSpPr>
            <p:nvPr/>
          </p:nvSpPr>
          <p:spPr bwMode="auto">
            <a:xfrm>
              <a:off x="5388" y="2382"/>
              <a:ext cx="23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i="1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39713" y="621328"/>
            <a:ext cx="3783646" cy="3215660"/>
            <a:chOff x="239713" y="621328"/>
            <a:chExt cx="3783646" cy="3215660"/>
          </a:xfrm>
        </p:grpSpPr>
        <p:sp>
          <p:nvSpPr>
            <p:cNvPr id="3099" name="Freeform 5"/>
            <p:cNvSpPr>
              <a:spLocks/>
            </p:cNvSpPr>
            <p:nvPr/>
          </p:nvSpPr>
          <p:spPr bwMode="auto">
            <a:xfrm>
              <a:off x="1355725" y="1390650"/>
              <a:ext cx="1828800" cy="1408113"/>
            </a:xfrm>
            <a:custGeom>
              <a:avLst/>
              <a:gdLst>
                <a:gd name="T0" fmla="*/ 0 w 1152"/>
                <a:gd name="T1" fmla="*/ 2147483647 h 887"/>
                <a:gd name="T2" fmla="*/ 2147483647 w 1152"/>
                <a:gd name="T3" fmla="*/ 2147483647 h 887"/>
                <a:gd name="T4" fmla="*/ 2147483647 w 1152"/>
                <a:gd name="T5" fmla="*/ 2147483647 h 887"/>
                <a:gd name="T6" fmla="*/ 2147483647 w 1152"/>
                <a:gd name="T7" fmla="*/ 2147483647 h 887"/>
                <a:gd name="T8" fmla="*/ 2147483647 w 1152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87"/>
                <a:gd name="T17" fmla="*/ 1152 w 1152"/>
                <a:gd name="T18" fmla="*/ 887 h 8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87">
                  <a:moveTo>
                    <a:pt x="0" y="887"/>
                  </a:moveTo>
                  <a:cubicBezTo>
                    <a:pt x="28" y="838"/>
                    <a:pt x="92" y="676"/>
                    <a:pt x="172" y="593"/>
                  </a:cubicBezTo>
                  <a:cubicBezTo>
                    <a:pt x="252" y="510"/>
                    <a:pt x="358" y="443"/>
                    <a:pt x="483" y="386"/>
                  </a:cubicBezTo>
                  <a:cubicBezTo>
                    <a:pt x="608" y="329"/>
                    <a:pt x="810" y="317"/>
                    <a:pt x="921" y="253"/>
                  </a:cubicBezTo>
                  <a:cubicBezTo>
                    <a:pt x="1032" y="189"/>
                    <a:pt x="1104" y="53"/>
                    <a:pt x="1152" y="0"/>
                  </a:cubicBezTo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6"/>
            <p:cNvSpPr>
              <a:spLocks noChangeShapeType="1"/>
            </p:cNvSpPr>
            <p:nvPr/>
          </p:nvSpPr>
          <p:spPr bwMode="auto">
            <a:xfrm>
              <a:off x="1452563" y="2479675"/>
              <a:ext cx="95250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7"/>
            <p:cNvSpPr>
              <a:spLocks noChangeShapeType="1"/>
            </p:cNvSpPr>
            <p:nvPr/>
          </p:nvSpPr>
          <p:spPr bwMode="auto">
            <a:xfrm>
              <a:off x="1658938" y="2222500"/>
              <a:ext cx="8255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8"/>
            <p:cNvSpPr>
              <a:spLocks noChangeShapeType="1"/>
            </p:cNvSpPr>
            <p:nvPr/>
          </p:nvSpPr>
          <p:spPr bwMode="auto">
            <a:xfrm>
              <a:off x="1897063" y="2070100"/>
              <a:ext cx="57150" cy="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9"/>
            <p:cNvSpPr>
              <a:spLocks noChangeShapeType="1"/>
            </p:cNvSpPr>
            <p:nvPr/>
          </p:nvSpPr>
          <p:spPr bwMode="auto">
            <a:xfrm>
              <a:off x="2141538" y="1936750"/>
              <a:ext cx="44450" cy="9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Line 10"/>
            <p:cNvSpPr>
              <a:spLocks noChangeShapeType="1"/>
            </p:cNvSpPr>
            <p:nvPr/>
          </p:nvSpPr>
          <p:spPr bwMode="auto">
            <a:xfrm>
              <a:off x="2309813" y="1889125"/>
              <a:ext cx="25400" cy="10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Line 11"/>
            <p:cNvSpPr>
              <a:spLocks noChangeShapeType="1"/>
            </p:cNvSpPr>
            <p:nvPr/>
          </p:nvSpPr>
          <p:spPr bwMode="auto">
            <a:xfrm>
              <a:off x="2532063" y="1838325"/>
              <a:ext cx="22225" cy="10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Line 12"/>
            <p:cNvSpPr>
              <a:spLocks noChangeShapeType="1"/>
            </p:cNvSpPr>
            <p:nvPr/>
          </p:nvSpPr>
          <p:spPr bwMode="auto">
            <a:xfrm>
              <a:off x="2706688" y="1793875"/>
              <a:ext cx="34925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Line 13"/>
            <p:cNvSpPr>
              <a:spLocks noChangeShapeType="1"/>
            </p:cNvSpPr>
            <p:nvPr/>
          </p:nvSpPr>
          <p:spPr bwMode="auto">
            <a:xfrm>
              <a:off x="2859088" y="1711325"/>
              <a:ext cx="5715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Line 14"/>
            <p:cNvSpPr>
              <a:spLocks noChangeShapeType="1"/>
            </p:cNvSpPr>
            <p:nvPr/>
          </p:nvSpPr>
          <p:spPr bwMode="auto">
            <a:xfrm>
              <a:off x="3005138" y="1562100"/>
              <a:ext cx="69850" cy="5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5" name="Object 1"/>
            <p:cNvGraphicFramePr>
              <a:graphicFrameLocks noChangeAspect="1"/>
            </p:cNvGraphicFramePr>
            <p:nvPr/>
          </p:nvGraphicFramePr>
          <p:xfrm>
            <a:off x="1546225" y="2416175"/>
            <a:ext cx="160338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Equation" r:id="rId6" imgW="126890" imgH="228402" progId="Equation.DSMT4">
                    <p:embed/>
                  </p:oleObj>
                </mc:Choice>
                <mc:Fallback>
                  <p:oleObj name="Equation" r:id="rId6" imgW="126890" imgH="228402" progId="Equation.DSMT4">
                    <p:embed/>
                    <p:pic>
                      <p:nvPicPr>
                        <p:cNvPr id="0" name="Picture 1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6225" y="2416175"/>
                          <a:ext cx="160338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2"/>
            <p:cNvGraphicFramePr>
              <a:graphicFrameLocks noChangeAspect="1"/>
            </p:cNvGraphicFramePr>
            <p:nvPr/>
          </p:nvGraphicFramePr>
          <p:xfrm>
            <a:off x="1722438" y="2168525"/>
            <a:ext cx="176212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8" imgW="139700" imgH="228600" progId="Equation.DSMT4">
                    <p:embed/>
                  </p:oleObj>
                </mc:Choice>
                <mc:Fallback>
                  <p:oleObj name="Equation" r:id="rId8" imgW="139700" imgH="228600" progId="Equation.DSMT4">
                    <p:embed/>
                    <p:pic>
                      <p:nvPicPr>
                        <p:cNvPr id="0" name="Picture 1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2438" y="2168525"/>
                          <a:ext cx="176212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3"/>
            <p:cNvGraphicFramePr>
              <a:graphicFrameLocks noChangeAspect="1"/>
            </p:cNvGraphicFramePr>
            <p:nvPr/>
          </p:nvGraphicFramePr>
          <p:xfrm>
            <a:off x="1944688" y="2066925"/>
            <a:ext cx="176212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3" name="Equation" r:id="rId10" imgW="139700" imgH="228600" progId="Equation.DSMT4">
                    <p:embed/>
                  </p:oleObj>
                </mc:Choice>
                <mc:Fallback>
                  <p:oleObj name="Equation" r:id="rId10" imgW="139700" imgH="228600" progId="Equation.DSMT4">
                    <p:embed/>
                    <p:pic>
                      <p:nvPicPr>
                        <p:cNvPr id="0" name="Picture 12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4688" y="2066925"/>
                          <a:ext cx="176212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4"/>
            <p:cNvGraphicFramePr>
              <a:graphicFrameLocks noChangeAspect="1"/>
            </p:cNvGraphicFramePr>
            <p:nvPr/>
          </p:nvGraphicFramePr>
          <p:xfrm>
            <a:off x="3074988" y="1508125"/>
            <a:ext cx="352425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4" name="Equation" r:id="rId12" imgW="279400" imgH="228600" progId="Equation.DSMT4">
                    <p:embed/>
                  </p:oleObj>
                </mc:Choice>
                <mc:Fallback>
                  <p:oleObj name="Equation" r:id="rId12" imgW="279400" imgH="228600" progId="Equation.DSMT4">
                    <p:embed/>
                    <p:pic>
                      <p:nvPicPr>
                        <p:cNvPr id="0" name="Picture 12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88" y="1508125"/>
                          <a:ext cx="352425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5"/>
            <p:cNvGraphicFramePr>
              <a:graphicFrameLocks noChangeAspect="1"/>
            </p:cNvGraphicFramePr>
            <p:nvPr/>
          </p:nvGraphicFramePr>
          <p:xfrm>
            <a:off x="1854200" y="1584325"/>
            <a:ext cx="19208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5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12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200" y="1584325"/>
                          <a:ext cx="192088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2535238" y="1851025"/>
            <a:ext cx="176212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6" name="Equation" r:id="rId16" imgW="139700" imgH="228600" progId="Equation.DSMT4">
                    <p:embed/>
                  </p:oleObj>
                </mc:Choice>
                <mc:Fallback>
                  <p:oleObj name="Equation" r:id="rId16" imgW="139700" imgH="228600" progId="Equation.DSMT4">
                    <p:embed/>
                    <p:pic>
                      <p:nvPicPr>
                        <p:cNvPr id="0" name="Picture 1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5238" y="1851025"/>
                          <a:ext cx="176212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9" name="Text Box 38"/>
            <p:cNvSpPr txBox="1">
              <a:spLocks noChangeArrowheads="1"/>
            </p:cNvSpPr>
            <p:nvPr/>
          </p:nvSpPr>
          <p:spPr bwMode="auto">
            <a:xfrm rot="-1130639">
              <a:off x="2063750" y="1846263"/>
              <a:ext cx="3937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10" name="Text Box 39"/>
            <p:cNvSpPr txBox="1">
              <a:spLocks noChangeArrowheads="1"/>
            </p:cNvSpPr>
            <p:nvPr/>
          </p:nvSpPr>
          <p:spPr bwMode="auto">
            <a:xfrm rot="-2014806">
              <a:off x="2719388" y="1630363"/>
              <a:ext cx="3937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11" name="Line 40"/>
            <p:cNvSpPr>
              <a:spLocks noChangeShapeType="1"/>
            </p:cNvSpPr>
            <p:nvPr/>
          </p:nvSpPr>
          <p:spPr bwMode="auto">
            <a:xfrm>
              <a:off x="239713" y="3117850"/>
              <a:ext cx="3448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1"/>
            <p:cNvSpPr>
              <a:spLocks noChangeShapeType="1"/>
            </p:cNvSpPr>
            <p:nvPr/>
          </p:nvSpPr>
          <p:spPr bwMode="auto">
            <a:xfrm flipV="1">
              <a:off x="976313" y="996950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81" name="Object 7"/>
            <p:cNvGraphicFramePr>
              <a:graphicFrameLocks noChangeAspect="1"/>
            </p:cNvGraphicFramePr>
            <p:nvPr/>
          </p:nvGraphicFramePr>
          <p:xfrm>
            <a:off x="3792186" y="3010981"/>
            <a:ext cx="231173" cy="251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1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186" y="3010981"/>
                          <a:ext cx="231173" cy="2517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8"/>
            <p:cNvGraphicFramePr>
              <a:graphicFrameLocks noChangeAspect="1"/>
            </p:cNvGraphicFramePr>
            <p:nvPr/>
          </p:nvGraphicFramePr>
          <p:xfrm>
            <a:off x="867083" y="621328"/>
            <a:ext cx="249198" cy="291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12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083" y="621328"/>
                          <a:ext cx="249198" cy="2918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3" name="Line 50"/>
            <p:cNvSpPr>
              <a:spLocks noChangeShapeType="1"/>
            </p:cNvSpPr>
            <p:nvPr/>
          </p:nvSpPr>
          <p:spPr bwMode="auto">
            <a:xfrm flipV="1">
              <a:off x="1981200" y="2012950"/>
              <a:ext cx="120650" cy="60325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83" name="Object 9"/>
            <p:cNvGraphicFramePr>
              <a:graphicFrameLocks noChangeAspect="1"/>
            </p:cNvGraphicFramePr>
            <p:nvPr/>
          </p:nvGraphicFramePr>
          <p:xfrm>
            <a:off x="1404938" y="2701925"/>
            <a:ext cx="177800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9" name="Equation" r:id="rId22" imgW="139700" imgH="228600" progId="Equation.DSMT4">
                    <p:embed/>
                  </p:oleObj>
                </mc:Choice>
                <mc:Fallback>
                  <p:oleObj name="Equation" r:id="rId22" imgW="139700" imgH="228600" progId="Equation.DSMT4">
                    <p:embed/>
                    <p:pic>
                      <p:nvPicPr>
                        <p:cNvPr id="0" name="Picture 12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938" y="2701925"/>
                          <a:ext cx="177800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" name="Object 10"/>
            <p:cNvGraphicFramePr>
              <a:graphicFrameLocks noChangeAspect="1"/>
            </p:cNvGraphicFramePr>
            <p:nvPr/>
          </p:nvGraphicFramePr>
          <p:xfrm>
            <a:off x="3259138" y="1233488"/>
            <a:ext cx="57626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Equation" r:id="rId24" imgW="457200" imgH="241300" progId="Equation.DSMT4">
                    <p:embed/>
                  </p:oleObj>
                </mc:Choice>
                <mc:Fallback>
                  <p:oleObj name="Equation" r:id="rId24" imgW="457200" imgH="241300" progId="Equation.DSMT4">
                    <p:embed/>
                    <p:pic>
                      <p:nvPicPr>
                        <p:cNvPr id="0" name="Picture 12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1233488"/>
                          <a:ext cx="576262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4" name="Oval 106"/>
            <p:cNvSpPr>
              <a:spLocks noChangeArrowheads="1"/>
            </p:cNvSpPr>
            <p:nvPr/>
          </p:nvSpPr>
          <p:spPr bwMode="auto">
            <a:xfrm>
              <a:off x="1817688" y="2124075"/>
              <a:ext cx="57150" cy="571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5" name="Object 11"/>
            <p:cNvGraphicFramePr>
              <a:graphicFrameLocks noChangeAspect="1"/>
            </p:cNvGraphicFramePr>
            <p:nvPr/>
          </p:nvGraphicFramePr>
          <p:xfrm>
            <a:off x="1119188" y="1903413"/>
            <a:ext cx="723900" cy="252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1" name="Equation" r:id="rId26" imgW="723586" imgH="253890" progId="Equation.DSMT4">
                    <p:embed/>
                  </p:oleObj>
                </mc:Choice>
                <mc:Fallback>
                  <p:oleObj name="Equation" r:id="rId26" imgW="723586" imgH="253890" progId="Equation.DSMT4">
                    <p:embed/>
                    <p:pic>
                      <p:nvPicPr>
                        <p:cNvPr id="0" name="Picture 1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188" y="1903413"/>
                          <a:ext cx="723900" cy="252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15" name="Group 110"/>
            <p:cNvGrpSpPr>
              <a:grpSpLocks/>
            </p:cNvGrpSpPr>
            <p:nvPr/>
          </p:nvGrpSpPr>
          <p:grpSpPr bwMode="auto">
            <a:xfrm>
              <a:off x="581025" y="3368675"/>
              <a:ext cx="3295650" cy="468313"/>
              <a:chOff x="300" y="2332"/>
              <a:chExt cx="2076" cy="295"/>
            </a:xfrm>
          </p:grpSpPr>
          <p:graphicFrame>
            <p:nvGraphicFramePr>
              <p:cNvPr id="3087" name="Object 13"/>
              <p:cNvGraphicFramePr>
                <a:graphicFrameLocks noChangeAspect="1"/>
              </p:cNvGraphicFramePr>
              <p:nvPr/>
            </p:nvGraphicFramePr>
            <p:xfrm>
              <a:off x="542" y="2440"/>
              <a:ext cx="101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2" name="Equation" r:id="rId28" imgW="126890" imgH="228402" progId="Equation.DSMT4">
                      <p:embed/>
                    </p:oleObj>
                  </mc:Choice>
                  <mc:Fallback>
                    <p:oleObj name="Equation" r:id="rId28" imgW="126890" imgH="228402" progId="Equation.DSMT4">
                      <p:embed/>
                      <p:pic>
                        <p:nvPicPr>
                          <p:cNvPr id="0" name="Picture 12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2" y="2440"/>
                            <a:ext cx="101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8" name="Object 14"/>
              <p:cNvGraphicFramePr>
                <a:graphicFrameLocks noChangeAspect="1"/>
              </p:cNvGraphicFramePr>
              <p:nvPr/>
            </p:nvGraphicFramePr>
            <p:xfrm>
              <a:off x="747" y="2440"/>
              <a:ext cx="111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3" name="Equation" r:id="rId29" imgW="139700" imgH="228600" progId="Equation.DSMT4">
                      <p:embed/>
                    </p:oleObj>
                  </mc:Choice>
                  <mc:Fallback>
                    <p:oleObj name="Equation" r:id="rId29" imgW="139700" imgH="228600" progId="Equation.DSMT4">
                      <p:embed/>
                      <p:pic>
                        <p:nvPicPr>
                          <p:cNvPr id="0" name="Picture 12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7" y="2440"/>
                            <a:ext cx="111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89" name="Object 15"/>
              <p:cNvGraphicFramePr>
                <a:graphicFrameLocks noChangeAspect="1"/>
              </p:cNvGraphicFramePr>
              <p:nvPr/>
            </p:nvGraphicFramePr>
            <p:xfrm>
              <a:off x="907" y="2442"/>
              <a:ext cx="111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4" name="Equation" r:id="rId30" imgW="139700" imgH="228600" progId="Equation.DSMT4">
                      <p:embed/>
                    </p:oleObj>
                  </mc:Choice>
                  <mc:Fallback>
                    <p:oleObj name="Equation" r:id="rId30" imgW="139700" imgH="228600" progId="Equation.DSMT4">
                      <p:embed/>
                      <p:pic>
                        <p:nvPicPr>
                          <p:cNvPr id="0" name="Picture 12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7" y="2442"/>
                            <a:ext cx="111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6289418"/>
                  </p:ext>
                </p:extLst>
              </p:nvPr>
            </p:nvGraphicFramePr>
            <p:xfrm>
              <a:off x="1607" y="2438"/>
              <a:ext cx="222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5" name="Equation" r:id="rId31" imgW="279400" imgH="228600" progId="Equation.DSMT4">
                      <p:embed/>
                    </p:oleObj>
                  </mc:Choice>
                  <mc:Fallback>
                    <p:oleObj name="Equation" r:id="rId31" imgW="279400" imgH="228600" progId="Equation.DSMT4">
                      <p:embed/>
                      <p:pic>
                        <p:nvPicPr>
                          <p:cNvPr id="0" name="Picture 12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07" y="2438"/>
                            <a:ext cx="222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1" name="Object 17"/>
              <p:cNvGraphicFramePr>
                <a:graphicFrameLocks noChangeAspect="1"/>
              </p:cNvGraphicFramePr>
              <p:nvPr/>
            </p:nvGraphicFramePr>
            <p:xfrm>
              <a:off x="1225" y="2438"/>
              <a:ext cx="111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6" name="Equation" r:id="rId32" imgW="139700" imgH="228600" progId="Equation.DSMT4">
                      <p:embed/>
                    </p:oleObj>
                  </mc:Choice>
                  <mc:Fallback>
                    <p:oleObj name="Equation" r:id="rId32" imgW="139700" imgH="228600" progId="Equation.DSMT4">
                      <p:embed/>
                      <p:pic>
                        <p:nvPicPr>
                          <p:cNvPr id="0" name="Picture 12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5" y="2438"/>
                            <a:ext cx="111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6" name="Text Box 85"/>
              <p:cNvSpPr txBox="1">
                <a:spLocks noChangeArrowheads="1"/>
              </p:cNvSpPr>
              <p:nvPr/>
            </p:nvSpPr>
            <p:spPr bwMode="auto">
              <a:xfrm>
                <a:off x="980" y="2359"/>
                <a:ext cx="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…</a:t>
                </a:r>
              </a:p>
            </p:txBody>
          </p:sp>
          <p:sp>
            <p:nvSpPr>
              <p:cNvPr id="3117" name="Text Box 86"/>
              <p:cNvSpPr txBox="1">
                <a:spLocks noChangeArrowheads="1"/>
              </p:cNvSpPr>
              <p:nvPr/>
            </p:nvSpPr>
            <p:spPr bwMode="auto">
              <a:xfrm>
                <a:off x="1331" y="2363"/>
                <a:ext cx="2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…</a:t>
                </a:r>
              </a:p>
            </p:txBody>
          </p:sp>
          <p:graphicFrame>
            <p:nvGraphicFramePr>
              <p:cNvPr id="3092" name="Object 18"/>
              <p:cNvGraphicFramePr>
                <a:graphicFrameLocks noChangeAspect="1"/>
              </p:cNvGraphicFramePr>
              <p:nvPr/>
            </p:nvGraphicFramePr>
            <p:xfrm>
              <a:off x="369" y="2440"/>
              <a:ext cx="112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7" name="Equation" r:id="rId33" imgW="139700" imgH="228600" progId="Equation.DSMT4">
                      <p:embed/>
                    </p:oleObj>
                  </mc:Choice>
                  <mc:Fallback>
                    <p:oleObj name="Equation" r:id="rId33" imgW="139700" imgH="228600" progId="Equation.DSMT4">
                      <p:embed/>
                      <p:pic>
                        <p:nvPicPr>
                          <p:cNvPr id="0" name="Picture 12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" y="2440"/>
                            <a:ext cx="112" cy="18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3" name="Object 19"/>
              <p:cNvGraphicFramePr>
                <a:graphicFrameLocks noChangeAspect="1"/>
              </p:cNvGraphicFramePr>
              <p:nvPr/>
            </p:nvGraphicFramePr>
            <p:xfrm>
              <a:off x="1837" y="2435"/>
              <a:ext cx="363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8" name="Equation" r:id="rId34" imgW="457200" imgH="241300" progId="Equation.DSMT4">
                      <p:embed/>
                    </p:oleObj>
                  </mc:Choice>
                  <mc:Fallback>
                    <p:oleObj name="Equation" r:id="rId34" imgW="457200" imgH="241300" progId="Equation.DSMT4">
                      <p:embed/>
                      <p:pic>
                        <p:nvPicPr>
                          <p:cNvPr id="0" name="Picture 12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7" y="2435"/>
                            <a:ext cx="363" cy="19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8" name="Line 89"/>
              <p:cNvSpPr>
                <a:spLocks noChangeShapeType="1"/>
              </p:cNvSpPr>
              <p:nvPr/>
            </p:nvSpPr>
            <p:spPr bwMode="auto">
              <a:xfrm>
                <a:off x="300" y="2436"/>
                <a:ext cx="196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94" name="Object 20"/>
              <p:cNvGraphicFramePr>
                <a:graphicFrameLocks noChangeAspect="1"/>
              </p:cNvGraphicFramePr>
              <p:nvPr/>
            </p:nvGraphicFramePr>
            <p:xfrm>
              <a:off x="2305" y="2332"/>
              <a:ext cx="71" cy="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59" name="Equation" r:id="rId35" imgW="88746" imgH="152136" progId="Equation.DSMT4">
                      <p:embed/>
                    </p:oleObj>
                  </mc:Choice>
                  <mc:Fallback>
                    <p:oleObj name="Equation" r:id="rId35" imgW="88746" imgH="152136" progId="Equation.DSMT4">
                      <p:embed/>
                      <p:pic>
                        <p:nvPicPr>
                          <p:cNvPr id="0" name="Picture 12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5" y="2332"/>
                            <a:ext cx="71" cy="12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9" name="Line 91"/>
              <p:cNvSpPr>
                <a:spLocks noChangeShapeType="1"/>
              </p:cNvSpPr>
              <p:nvPr/>
            </p:nvSpPr>
            <p:spPr bwMode="auto">
              <a:xfrm flipV="1">
                <a:off x="410" y="2388"/>
                <a:ext cx="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Line 92"/>
              <p:cNvSpPr>
                <a:spLocks noChangeShapeType="1"/>
              </p:cNvSpPr>
              <p:nvPr/>
            </p:nvSpPr>
            <p:spPr bwMode="auto">
              <a:xfrm flipV="1">
                <a:off x="578" y="2390"/>
                <a:ext cx="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Line 93"/>
              <p:cNvSpPr>
                <a:spLocks noChangeShapeType="1"/>
              </p:cNvSpPr>
              <p:nvPr/>
            </p:nvSpPr>
            <p:spPr bwMode="auto">
              <a:xfrm flipV="1">
                <a:off x="794" y="2388"/>
                <a:ext cx="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Line 94"/>
              <p:cNvSpPr>
                <a:spLocks noChangeShapeType="1"/>
              </p:cNvSpPr>
              <p:nvPr/>
            </p:nvSpPr>
            <p:spPr bwMode="auto">
              <a:xfrm flipV="1">
                <a:off x="950" y="2390"/>
                <a:ext cx="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Line 95"/>
              <p:cNvSpPr>
                <a:spLocks noChangeShapeType="1"/>
              </p:cNvSpPr>
              <p:nvPr/>
            </p:nvSpPr>
            <p:spPr bwMode="auto">
              <a:xfrm flipV="1">
                <a:off x="1268" y="2390"/>
                <a:ext cx="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96"/>
              <p:cNvSpPr>
                <a:spLocks noChangeShapeType="1"/>
              </p:cNvSpPr>
              <p:nvPr/>
            </p:nvSpPr>
            <p:spPr bwMode="auto">
              <a:xfrm flipV="1">
                <a:off x="1648" y="2390"/>
                <a:ext cx="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97"/>
              <p:cNvSpPr>
                <a:spLocks noChangeShapeType="1"/>
              </p:cNvSpPr>
              <p:nvPr/>
            </p:nvSpPr>
            <p:spPr bwMode="auto">
              <a:xfrm flipV="1">
                <a:off x="1872" y="2388"/>
                <a:ext cx="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Oval 104"/>
              <p:cNvSpPr>
                <a:spLocks noChangeArrowheads="1"/>
              </p:cNvSpPr>
              <p:nvPr/>
            </p:nvSpPr>
            <p:spPr bwMode="auto">
              <a:xfrm>
                <a:off x="386" y="2412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Oval 105"/>
              <p:cNvSpPr>
                <a:spLocks noChangeArrowheads="1"/>
              </p:cNvSpPr>
              <p:nvPr/>
            </p:nvSpPr>
            <p:spPr bwMode="auto">
              <a:xfrm>
                <a:off x="1848" y="2410"/>
                <a:ext cx="48" cy="48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28" name="Group 108"/>
              <p:cNvGrpSpPr>
                <a:grpSpLocks/>
              </p:cNvGrpSpPr>
              <p:nvPr/>
            </p:nvGrpSpPr>
            <p:grpSpPr bwMode="auto">
              <a:xfrm>
                <a:off x="1049" y="2365"/>
                <a:ext cx="97" cy="134"/>
                <a:chOff x="1253" y="2365"/>
                <a:chExt cx="97" cy="134"/>
              </a:xfrm>
            </p:grpSpPr>
            <p:sp>
              <p:nvSpPr>
                <p:cNvPr id="3132" name="Line 102"/>
                <p:cNvSpPr>
                  <a:spLocks noChangeShapeType="1"/>
                </p:cNvSpPr>
                <p:nvPr/>
              </p:nvSpPr>
              <p:spPr bwMode="auto">
                <a:xfrm>
                  <a:off x="1253" y="2437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3" name="Freeform 103"/>
                <p:cNvSpPr>
                  <a:spLocks/>
                </p:cNvSpPr>
                <p:nvPr/>
              </p:nvSpPr>
              <p:spPr bwMode="auto">
                <a:xfrm>
                  <a:off x="1253" y="2365"/>
                  <a:ext cx="97" cy="134"/>
                </a:xfrm>
                <a:custGeom>
                  <a:avLst/>
                  <a:gdLst>
                    <a:gd name="T0" fmla="*/ 0 w 97"/>
                    <a:gd name="T1" fmla="*/ 71 h 134"/>
                    <a:gd name="T2" fmla="*/ 24 w 97"/>
                    <a:gd name="T3" fmla="*/ 0 h 134"/>
                    <a:gd name="T4" fmla="*/ 62 w 97"/>
                    <a:gd name="T5" fmla="*/ 134 h 134"/>
                    <a:gd name="T6" fmla="*/ 97 w 97"/>
                    <a:gd name="T7" fmla="*/ 72 h 1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134"/>
                    <a:gd name="T14" fmla="*/ 97 w 97"/>
                    <a:gd name="T15" fmla="*/ 134 h 1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134">
                      <a:moveTo>
                        <a:pt x="0" y="71"/>
                      </a:moveTo>
                      <a:lnTo>
                        <a:pt x="24" y="0"/>
                      </a:lnTo>
                      <a:lnTo>
                        <a:pt x="62" y="134"/>
                      </a:lnTo>
                      <a:lnTo>
                        <a:pt x="97" y="7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29" name="Group 98"/>
              <p:cNvGrpSpPr>
                <a:grpSpLocks/>
              </p:cNvGrpSpPr>
              <p:nvPr/>
            </p:nvGrpSpPr>
            <p:grpSpPr bwMode="auto">
              <a:xfrm>
                <a:off x="1412" y="2364"/>
                <a:ext cx="97" cy="134"/>
                <a:chOff x="1520" y="2334"/>
                <a:chExt cx="97" cy="134"/>
              </a:xfrm>
            </p:grpSpPr>
            <p:sp>
              <p:nvSpPr>
                <p:cNvPr id="3130" name="Line 99"/>
                <p:cNvSpPr>
                  <a:spLocks noChangeShapeType="1"/>
                </p:cNvSpPr>
                <p:nvPr/>
              </p:nvSpPr>
              <p:spPr bwMode="auto">
                <a:xfrm>
                  <a:off x="1520" y="2406"/>
                  <a:ext cx="96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1" name="Freeform 100"/>
                <p:cNvSpPr>
                  <a:spLocks/>
                </p:cNvSpPr>
                <p:nvPr/>
              </p:nvSpPr>
              <p:spPr bwMode="auto">
                <a:xfrm>
                  <a:off x="1520" y="2334"/>
                  <a:ext cx="97" cy="134"/>
                </a:xfrm>
                <a:custGeom>
                  <a:avLst/>
                  <a:gdLst>
                    <a:gd name="T0" fmla="*/ 0 w 97"/>
                    <a:gd name="T1" fmla="*/ 71 h 134"/>
                    <a:gd name="T2" fmla="*/ 24 w 97"/>
                    <a:gd name="T3" fmla="*/ 0 h 134"/>
                    <a:gd name="T4" fmla="*/ 62 w 97"/>
                    <a:gd name="T5" fmla="*/ 134 h 134"/>
                    <a:gd name="T6" fmla="*/ 97 w 97"/>
                    <a:gd name="T7" fmla="*/ 72 h 13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134"/>
                    <a:gd name="T14" fmla="*/ 97 w 97"/>
                    <a:gd name="T15" fmla="*/ 134 h 13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134">
                      <a:moveTo>
                        <a:pt x="0" y="71"/>
                      </a:moveTo>
                      <a:lnTo>
                        <a:pt x="24" y="0"/>
                      </a:lnTo>
                      <a:lnTo>
                        <a:pt x="62" y="134"/>
                      </a:lnTo>
                      <a:lnTo>
                        <a:pt x="97" y="72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086" name="Object 12"/>
          <p:cNvGraphicFramePr>
            <a:graphicFrameLocks noChangeAspect="1"/>
          </p:cNvGraphicFramePr>
          <p:nvPr/>
        </p:nvGraphicFramePr>
        <p:xfrm>
          <a:off x="723900" y="4114800"/>
          <a:ext cx="53498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37" imgW="3784600" imgH="1803400" progId="Equation.DSMT4">
                  <p:embed/>
                </p:oleObj>
              </mc:Choice>
              <mc:Fallback>
                <p:oleObj name="Equation" r:id="rId37" imgW="3784600" imgH="1803400" progId="Equation.DSMT4">
                  <p:embed/>
                  <p:pic>
                    <p:nvPicPr>
                      <p:cNvPr id="0" name="Picture 1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114800"/>
                        <a:ext cx="5349875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042068" y="3883232"/>
            <a:ext cx="1650670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path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dirty="0"/>
              <a:t> goes counterclockwise around the circle.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31274" y="0"/>
            <a:ext cx="712519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in the Complex Plane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3155" y="742481"/>
            <a:ext cx="790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Here we give some tips about </a:t>
            </a:r>
            <a:r>
              <a:rPr lang="en-US" u="sng" dirty="0">
                <a:solidFill>
                  <a:srgbClr val="0000FF"/>
                </a:solidFill>
              </a:rPr>
              <a:t>numerically</a:t>
            </a:r>
            <a:r>
              <a:rPr lang="en-US" dirty="0">
                <a:solidFill>
                  <a:srgbClr val="0000FF"/>
                </a:solidFill>
              </a:rPr>
              <a:t> integrating in the complex plane. </a:t>
            </a:r>
          </a:p>
        </p:txBody>
      </p:sp>
      <p:graphicFrame>
        <p:nvGraphicFramePr>
          <p:cNvPr id="148485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65488"/>
              </p:ext>
            </p:extLst>
          </p:nvPr>
        </p:nvGraphicFramePr>
        <p:xfrm>
          <a:off x="3652632" y="1248372"/>
          <a:ext cx="14874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4" imgW="876300" imgH="508000" progId="Equation.DSMT4">
                  <p:embed/>
                </p:oleObj>
              </mc:Choice>
              <mc:Fallback>
                <p:oleObj name="Equation" r:id="rId4" imgW="876300" imgH="508000" progId="Equation.DSMT4">
                  <p:embed/>
                  <p:pic>
                    <p:nvPicPr>
                      <p:cNvPr id="0" name="Picture 1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32" y="1248372"/>
                        <a:ext cx="1487487" cy="8620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7" name="Object 58"/>
          <p:cNvGraphicFramePr>
            <a:graphicFrameLocks noChangeAspect="1"/>
          </p:cNvGraphicFramePr>
          <p:nvPr/>
        </p:nvGraphicFramePr>
        <p:xfrm>
          <a:off x="1259035" y="2790313"/>
          <a:ext cx="2161060" cy="84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6" imgW="1396394" imgH="545863" progId="Equation.DSMT4">
                  <p:embed/>
                </p:oleObj>
              </mc:Choice>
              <mc:Fallback>
                <p:oleObj name="Equation" r:id="rId6" imgW="1396394" imgH="545863" progId="Equation.DSMT4">
                  <p:embed/>
                  <p:pic>
                    <p:nvPicPr>
                      <p:cNvPr id="0" name="Picture 1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35" y="2790313"/>
                        <a:ext cx="2161060" cy="844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62123" y="2244313"/>
            <a:ext cx="55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way is to </a:t>
            </a:r>
            <a:r>
              <a:rPr lang="en-US" u="sng" dirty="0"/>
              <a:t>parameterize</a:t>
            </a:r>
            <a:r>
              <a:rPr lang="en-US" dirty="0"/>
              <a:t> the integral using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/>
              <a:t>:</a:t>
            </a:r>
          </a:p>
        </p:txBody>
      </p:sp>
      <p:graphicFrame>
        <p:nvGraphicFramePr>
          <p:cNvPr id="1484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4364"/>
              </p:ext>
            </p:extLst>
          </p:nvPr>
        </p:nvGraphicFramePr>
        <p:xfrm>
          <a:off x="1703327" y="3821793"/>
          <a:ext cx="13160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4" name="Equation" r:id="rId8" imgW="850531" imgH="545863" progId="Equation.DSMT4">
                  <p:embed/>
                </p:oleObj>
              </mc:Choice>
              <mc:Fallback>
                <p:oleObj name="Equation" r:id="rId8" imgW="850531" imgH="545863" progId="Equation.DSMT4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27" y="3821793"/>
                        <a:ext cx="1316038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17518" y="479763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graphicFrame>
        <p:nvGraphicFramePr>
          <p:cNvPr id="1484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898394"/>
              </p:ext>
            </p:extLst>
          </p:nvPr>
        </p:nvGraphicFramePr>
        <p:xfrm>
          <a:off x="1706686" y="4977245"/>
          <a:ext cx="36337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10" imgW="2349360" imgH="431640" progId="Equation.DSMT4">
                  <p:embed/>
                </p:oleObj>
              </mc:Choice>
              <mc:Fallback>
                <p:oleObj name="Equation" r:id="rId10" imgW="2349360" imgH="43164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686" y="4977245"/>
                        <a:ext cx="36337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56905" y="370510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</a:t>
            </a:r>
          </a:p>
        </p:txBody>
      </p:sp>
      <p:graphicFrame>
        <p:nvGraphicFramePr>
          <p:cNvPr id="148500" name="Object 20"/>
          <p:cNvGraphicFramePr>
            <a:graphicFrameLocks noChangeAspect="1"/>
          </p:cNvGraphicFramePr>
          <p:nvPr/>
        </p:nvGraphicFramePr>
        <p:xfrm>
          <a:off x="3229387" y="5814189"/>
          <a:ext cx="26511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12" imgW="1713756" imgH="545863" progId="Equation.DSMT4">
                  <p:embed/>
                </p:oleObj>
              </mc:Choice>
              <mc:Fallback>
                <p:oleObj name="Equation" r:id="rId12" imgW="1713756" imgH="545863" progId="Equation.DSMT4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387" y="5814189"/>
                        <a:ext cx="265112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5588310" y="2894106"/>
            <a:ext cx="3008069" cy="2167421"/>
            <a:chOff x="5054910" y="2589306"/>
            <a:chExt cx="3008069" cy="2167421"/>
          </a:xfrm>
        </p:grpSpPr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5939147" y="3197802"/>
              <a:ext cx="1449388" cy="1116013"/>
            </a:xfrm>
            <a:custGeom>
              <a:avLst/>
              <a:gdLst>
                <a:gd name="T0" fmla="*/ 0 w 1152"/>
                <a:gd name="T1" fmla="*/ 2147483647 h 887"/>
                <a:gd name="T2" fmla="*/ 2147483647 w 1152"/>
                <a:gd name="T3" fmla="*/ 2147483647 h 887"/>
                <a:gd name="T4" fmla="*/ 2147483647 w 1152"/>
                <a:gd name="T5" fmla="*/ 2147483647 h 887"/>
                <a:gd name="T6" fmla="*/ 2147483647 w 1152"/>
                <a:gd name="T7" fmla="*/ 2147483647 h 887"/>
                <a:gd name="T8" fmla="*/ 2147483647 w 1152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87"/>
                <a:gd name="T17" fmla="*/ 1152 w 1152"/>
                <a:gd name="T18" fmla="*/ 887 h 8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87">
                  <a:moveTo>
                    <a:pt x="0" y="887"/>
                  </a:moveTo>
                  <a:cubicBezTo>
                    <a:pt x="28" y="838"/>
                    <a:pt x="92" y="676"/>
                    <a:pt x="172" y="593"/>
                  </a:cubicBezTo>
                  <a:cubicBezTo>
                    <a:pt x="252" y="510"/>
                    <a:pt x="358" y="443"/>
                    <a:pt x="483" y="386"/>
                  </a:cubicBezTo>
                  <a:cubicBezTo>
                    <a:pt x="608" y="329"/>
                    <a:pt x="810" y="317"/>
                    <a:pt x="921" y="253"/>
                  </a:cubicBezTo>
                  <a:cubicBezTo>
                    <a:pt x="1032" y="189"/>
                    <a:pt x="1104" y="53"/>
                    <a:pt x="1152" y="0"/>
                  </a:cubicBezTo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6015347" y="4059815"/>
              <a:ext cx="76200" cy="42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6178860" y="3856615"/>
              <a:ext cx="66675" cy="6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6367772" y="3735965"/>
              <a:ext cx="46038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561447" y="3629602"/>
              <a:ext cx="36513" cy="77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6694797" y="3593090"/>
              <a:ext cx="20638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6871010" y="3551815"/>
              <a:ext cx="17462" cy="80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7010710" y="3516890"/>
              <a:ext cx="26987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7131360" y="3451802"/>
              <a:ext cx="44450" cy="6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7247247" y="3332740"/>
              <a:ext cx="53975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5" name="Object 35"/>
            <p:cNvGraphicFramePr>
              <a:graphicFrameLocks noChangeAspect="1"/>
            </p:cNvGraphicFramePr>
            <p:nvPr/>
          </p:nvGraphicFramePr>
          <p:xfrm>
            <a:off x="6089960" y="4010602"/>
            <a:ext cx="1270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7" name="Equation" r:id="rId14" imgW="126890" imgH="228402" progId="Equation.DSMT4">
                    <p:embed/>
                  </p:oleObj>
                </mc:Choice>
                <mc:Fallback>
                  <p:oleObj name="Equation" r:id="rId14" imgW="126890" imgH="228402" progId="Equation.DSMT4">
                    <p:embed/>
                    <p:pic>
                      <p:nvPicPr>
                        <p:cNvPr id="0" name="Picture 1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9960" y="4010602"/>
                          <a:ext cx="12700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36"/>
            <p:cNvGraphicFramePr>
              <a:graphicFrameLocks noChangeAspect="1"/>
            </p:cNvGraphicFramePr>
            <p:nvPr/>
          </p:nvGraphicFramePr>
          <p:xfrm>
            <a:off x="6229660" y="3813752"/>
            <a:ext cx="1397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8" name="Equation" r:id="rId16" imgW="139700" imgH="228600" progId="Equation.DSMT4">
                    <p:embed/>
                  </p:oleObj>
                </mc:Choice>
                <mc:Fallback>
                  <p:oleObj name="Equation" r:id="rId16" imgW="139700" imgH="228600" progId="Equation.DSMT4">
                    <p:embed/>
                    <p:pic>
                      <p:nvPicPr>
                        <p:cNvPr id="0" name="Picture 1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9660" y="3813752"/>
                          <a:ext cx="13970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7"/>
            <p:cNvGraphicFramePr>
              <a:graphicFrameLocks noChangeAspect="1"/>
            </p:cNvGraphicFramePr>
            <p:nvPr/>
          </p:nvGraphicFramePr>
          <p:xfrm>
            <a:off x="6405872" y="3732790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9" name="Equation" r:id="rId18" imgW="139700" imgH="228600" progId="Equation.DSMT4">
                    <p:embed/>
                  </p:oleObj>
                </mc:Choice>
                <mc:Fallback>
                  <p:oleObj name="Equation" r:id="rId18" imgW="139700" imgH="228600" progId="Equation.DSMT4">
                    <p:embed/>
                    <p:pic>
                      <p:nvPicPr>
                        <p:cNvPr id="0" name="Picture 1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5872" y="3732790"/>
                          <a:ext cx="1397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8"/>
            <p:cNvGraphicFramePr>
              <a:graphicFrameLocks noChangeAspect="1"/>
            </p:cNvGraphicFramePr>
            <p:nvPr/>
          </p:nvGraphicFramePr>
          <p:xfrm>
            <a:off x="7301222" y="3289877"/>
            <a:ext cx="279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0" name="Equation" r:id="rId20" imgW="279400" imgH="228600" progId="Equation.DSMT4">
                    <p:embed/>
                  </p:oleObj>
                </mc:Choice>
                <mc:Fallback>
                  <p:oleObj name="Equation" r:id="rId20" imgW="279400" imgH="228600" progId="Equation.DSMT4">
                    <p:embed/>
                    <p:pic>
                      <p:nvPicPr>
                        <p:cNvPr id="0" name="Picture 1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1222" y="3289877"/>
                          <a:ext cx="2794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39"/>
            <p:cNvGraphicFramePr>
              <a:graphicFrameLocks noChangeAspect="1"/>
            </p:cNvGraphicFramePr>
            <p:nvPr/>
          </p:nvGraphicFramePr>
          <p:xfrm>
            <a:off x="6334435" y="3350202"/>
            <a:ext cx="152400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1" name="Equation" r:id="rId22" imgW="152202" imgH="177569" progId="Equation.DSMT4">
                    <p:embed/>
                  </p:oleObj>
                </mc:Choice>
                <mc:Fallback>
                  <p:oleObj name="Equation" r:id="rId22" imgW="152202" imgH="177569" progId="Equation.DSMT4">
                    <p:embed/>
                    <p:pic>
                      <p:nvPicPr>
                        <p:cNvPr id="0" name="Picture 1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4435" y="3350202"/>
                          <a:ext cx="152400" cy="176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0"/>
            <p:cNvGraphicFramePr>
              <a:graphicFrameLocks noChangeAspect="1"/>
            </p:cNvGraphicFramePr>
            <p:nvPr/>
          </p:nvGraphicFramePr>
          <p:xfrm>
            <a:off x="6874185" y="3562927"/>
            <a:ext cx="1397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2" name="Equation" r:id="rId24" imgW="139700" imgH="228600" progId="Equation.DSMT4">
                    <p:embed/>
                  </p:oleObj>
                </mc:Choice>
                <mc:Fallback>
                  <p:oleObj name="Equation" r:id="rId24" imgW="139700" imgH="228600" progId="Equation.DSMT4">
                    <p:embed/>
                    <p:pic>
                      <p:nvPicPr>
                        <p:cNvPr id="0" name="Picture 1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4185" y="3562927"/>
                          <a:ext cx="13970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 rot="20469361">
              <a:off x="6512235" y="3554990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2" name="Text Box 42"/>
            <p:cNvSpPr txBox="1">
              <a:spLocks noChangeArrowheads="1"/>
            </p:cNvSpPr>
            <p:nvPr/>
          </p:nvSpPr>
          <p:spPr bwMode="auto">
            <a:xfrm rot="19585194">
              <a:off x="7040872" y="3378777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…</a:t>
              </a:r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5054910" y="4566227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5484735" y="2885065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5"/>
            <p:cNvGraphicFramePr>
              <a:graphicFrameLocks noChangeAspect="1"/>
            </p:cNvGraphicFramePr>
            <p:nvPr/>
          </p:nvGraphicFramePr>
          <p:xfrm>
            <a:off x="7890092" y="4487904"/>
            <a:ext cx="172887" cy="18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3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1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0092" y="4487904"/>
                          <a:ext cx="172887" cy="18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6"/>
            <p:cNvGraphicFramePr>
              <a:graphicFrameLocks noChangeAspect="1"/>
            </p:cNvGraphicFramePr>
            <p:nvPr/>
          </p:nvGraphicFramePr>
          <p:xfrm>
            <a:off x="5413279" y="2589306"/>
            <a:ext cx="181459" cy="21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4" name="Equation" r:id="rId28" imgW="139579" imgH="164957" progId="Equation.DSMT4">
                    <p:embed/>
                  </p:oleObj>
                </mc:Choice>
                <mc:Fallback>
                  <p:oleObj name="Equation" r:id="rId28" imgW="139579" imgH="164957" progId="Equation.DSMT4">
                    <p:embed/>
                    <p:pic>
                      <p:nvPicPr>
                        <p:cNvPr id="0" name="Picture 1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3279" y="2589306"/>
                          <a:ext cx="181459" cy="212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V="1">
              <a:off x="6434447" y="3689927"/>
              <a:ext cx="96838" cy="49213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8" name="Object 48"/>
            <p:cNvGraphicFramePr>
              <a:graphicFrameLocks noChangeAspect="1"/>
            </p:cNvGraphicFramePr>
            <p:nvPr/>
          </p:nvGraphicFramePr>
          <p:xfrm>
            <a:off x="5978835" y="4236027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5" name="Equation" r:id="rId30" imgW="139700" imgH="228600" progId="Equation.DSMT4">
                    <p:embed/>
                  </p:oleObj>
                </mc:Choice>
                <mc:Fallback>
                  <p:oleObj name="Equation" r:id="rId30" imgW="139700" imgH="228600" progId="Equation.DSMT4">
                    <p:embed/>
                    <p:pic>
                      <p:nvPicPr>
                        <p:cNvPr id="0" name="Picture 1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8835" y="4236027"/>
                          <a:ext cx="1397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9"/>
            <p:cNvGraphicFramePr>
              <a:graphicFrameLocks noChangeAspect="1"/>
            </p:cNvGraphicFramePr>
            <p:nvPr/>
          </p:nvGraphicFramePr>
          <p:xfrm>
            <a:off x="7447272" y="3072390"/>
            <a:ext cx="457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6" name="Equation" r:id="rId32" imgW="457200" imgH="241300" progId="Equation.DSMT4">
                    <p:embed/>
                  </p:oleObj>
                </mc:Choice>
                <mc:Fallback>
                  <p:oleObj name="Equation" r:id="rId32" imgW="457200" imgH="241300" progId="Equation.DSMT4">
                    <p:embed/>
                    <p:pic>
                      <p:nvPicPr>
                        <p:cNvPr id="0" name="Picture 1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7272" y="3072390"/>
                          <a:ext cx="4572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Oval 77"/>
            <p:cNvSpPr>
              <a:spLocks noChangeArrowheads="1"/>
            </p:cNvSpPr>
            <p:nvPr/>
          </p:nvSpPr>
          <p:spPr bwMode="auto">
            <a:xfrm>
              <a:off x="6305860" y="3778827"/>
              <a:ext cx="44450" cy="444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" name="Object 78"/>
            <p:cNvGraphicFramePr>
              <a:graphicFrameLocks noChangeAspect="1"/>
            </p:cNvGraphicFramePr>
            <p:nvPr/>
          </p:nvGraphicFramePr>
          <p:xfrm>
            <a:off x="5751822" y="3604202"/>
            <a:ext cx="573088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7" name="Equation" r:id="rId34" imgW="723586" imgH="253890" progId="Equation.DSMT4">
                    <p:embed/>
                  </p:oleObj>
                </mc:Choice>
                <mc:Fallback>
                  <p:oleObj name="Equation" r:id="rId34" imgW="723586" imgH="253890" progId="Equation.DSMT4">
                    <p:embed/>
                    <p:pic>
                      <p:nvPicPr>
                        <p:cNvPr id="0" name="Picture 1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1822" y="3604202"/>
                          <a:ext cx="573088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1" name="Object 46"/>
            <p:cNvGraphicFramePr>
              <a:graphicFrameLocks noChangeAspect="1"/>
            </p:cNvGraphicFramePr>
            <p:nvPr/>
          </p:nvGraphicFramePr>
          <p:xfrm>
            <a:off x="5656925" y="4073235"/>
            <a:ext cx="163512" cy="25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8" name="Equation" r:id="rId36" imgW="126835" imgH="139518" progId="Equation.DSMT4">
                    <p:embed/>
                  </p:oleObj>
                </mc:Choice>
                <mc:Fallback>
                  <p:oleObj name="Equation" r:id="rId36" imgW="126835" imgH="139518" progId="Equation.DSMT4">
                    <p:embed/>
                    <p:pic>
                      <p:nvPicPr>
                        <p:cNvPr id="0" name="Picture 1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925" y="4073235"/>
                          <a:ext cx="163512" cy="252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02" name="Object 46"/>
            <p:cNvGraphicFramePr>
              <a:graphicFrameLocks noChangeAspect="1"/>
            </p:cNvGraphicFramePr>
            <p:nvPr/>
          </p:nvGraphicFramePr>
          <p:xfrm>
            <a:off x="7138988" y="2813050"/>
            <a:ext cx="163512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9" name="Equation" r:id="rId38" imgW="126725" imgH="177415" progId="Equation.DSMT4">
                    <p:embed/>
                  </p:oleObj>
                </mc:Choice>
                <mc:Fallback>
                  <p:oleObj name="Equation" r:id="rId38" imgW="126725" imgH="177415" progId="Equation.DSMT4">
                    <p:embed/>
                    <p:pic>
                      <p:nvPicPr>
                        <p:cNvPr id="0" name="Picture 1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8988" y="2813050"/>
                          <a:ext cx="163512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43"/>
          <p:cNvSpPr txBox="1"/>
          <p:nvPr/>
        </p:nvSpPr>
        <p:spPr>
          <a:xfrm>
            <a:off x="6338207" y="2299607"/>
            <a:ext cx="231457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 assume a given function and a given path.</a:t>
            </a:r>
          </a:p>
        </p:txBody>
      </p:sp>
      <p:graphicFrame>
        <p:nvGraphicFramePr>
          <p:cNvPr id="14850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982226"/>
              </p:ext>
            </p:extLst>
          </p:nvPr>
        </p:nvGraphicFramePr>
        <p:xfrm>
          <a:off x="3877005" y="2850410"/>
          <a:ext cx="6477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name="Equation" r:id="rId40" imgW="419040" imgH="482400" progId="Equation.DSMT4">
                  <p:embed/>
                </p:oleObj>
              </mc:Choice>
              <mc:Fallback>
                <p:oleObj name="Equation" r:id="rId40" imgW="419040" imgH="482400" progId="Equation.DSMT4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005" y="2850410"/>
                        <a:ext cx="6477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599" name="Object 119"/>
          <p:cNvGraphicFramePr>
            <a:graphicFrameLocks noChangeAspect="1"/>
          </p:cNvGraphicFramePr>
          <p:nvPr/>
        </p:nvGraphicFramePr>
        <p:xfrm>
          <a:off x="6894779" y="5033828"/>
          <a:ext cx="788695" cy="375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42" imgW="533169" imgH="253890" progId="Equation.DSMT4">
                  <p:embed/>
                </p:oleObj>
              </mc:Choice>
              <mc:Fallback>
                <p:oleObj name="Equation" r:id="rId42" imgW="533169" imgH="253890" progId="Equation.DSMT4">
                  <p:embed/>
                  <p:pic>
                    <p:nvPicPr>
                      <p:cNvPr id="0" name="Picture 1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779" y="5033828"/>
                        <a:ext cx="788695" cy="375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in the Complex Plane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34267" y="4338824"/>
            <a:ext cx="834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integrals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 can be preformed in the </a:t>
            </a:r>
            <a:r>
              <a:rPr lang="en-US" u="sng" dirty="0"/>
              <a:t>usual</a:t>
            </a:r>
            <a:r>
              <a:rPr lang="en-US" dirty="0"/>
              <a:t> way, using any convenient scheme for integrating functions of a real variable (Simpson’s rule, Gaussian Quadrature, Romberg method, etc.).</a:t>
            </a:r>
          </a:p>
        </p:txBody>
      </p:sp>
      <p:graphicFrame>
        <p:nvGraphicFramePr>
          <p:cNvPr id="1485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53850"/>
              </p:ext>
            </p:extLst>
          </p:nvPr>
        </p:nvGraphicFramePr>
        <p:xfrm>
          <a:off x="1630795" y="1375713"/>
          <a:ext cx="49482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Equation" r:id="rId4" imgW="3200400" imgH="546100" progId="Equation.DSMT4">
                  <p:embed/>
                </p:oleObj>
              </mc:Choice>
              <mc:Fallback>
                <p:oleObj name="Equation" r:id="rId4" imgW="3200400" imgH="5461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795" y="1375713"/>
                        <a:ext cx="4948238" cy="844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97365"/>
              </p:ext>
            </p:extLst>
          </p:nvPr>
        </p:nvGraphicFramePr>
        <p:xfrm>
          <a:off x="1906837" y="3094372"/>
          <a:ext cx="3498342" cy="63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Equation" r:id="rId6" imgW="2349360" imgH="431640" progId="Equation.DSMT4">
                  <p:embed/>
                </p:oleObj>
              </mc:Choice>
              <mc:Fallback>
                <p:oleObj name="Equation" r:id="rId6" imgW="2349360" imgH="43164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837" y="3094372"/>
                        <a:ext cx="3498342" cy="63541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75197" y="82506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4687" y="5725149"/>
            <a:ext cx="714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The variable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/>
              <a:t>can be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/>
              <a:t>, or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r>
              <a:rPr lang="en-US" dirty="0">
                <a:sym typeface="Symbol"/>
              </a:rPr>
              <a:t>, or any other convenient variable.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9240" y="25701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0596" y="2510812"/>
            <a:ext cx="254000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Note: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It is not always necessary to treat the real and imaginary parts of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/>
              <a:t> separately; we can just allow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/>
              <a:t> to be complex in most software.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46163" y="1562093"/>
            <a:ext cx="375260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the function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is analytic, then the integral is path independent. We can choose a </a:t>
            </a:r>
            <a:r>
              <a:rPr lang="en-US" u="sng" dirty="0"/>
              <a:t>straight-line</a:t>
            </a:r>
            <a:r>
              <a:rPr lang="en-US" dirty="0"/>
              <a:t> path!</a:t>
            </a:r>
          </a:p>
        </p:txBody>
      </p:sp>
      <p:graphicFrame>
        <p:nvGraphicFramePr>
          <p:cNvPr id="149527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3367"/>
              </p:ext>
            </p:extLst>
          </p:nvPr>
        </p:nvGraphicFramePr>
        <p:xfrm>
          <a:off x="1310383" y="4089327"/>
          <a:ext cx="28241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Equation" r:id="rId4" imgW="1663560" imgH="609480" progId="Equation.DSMT4">
                  <p:embed/>
                </p:oleObj>
              </mc:Choice>
              <mc:Fallback>
                <p:oleObj name="Equation" r:id="rId4" imgW="1663560" imgH="609480" progId="Equation.DSMT4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383" y="4089327"/>
                        <a:ext cx="2824162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68525" y="3412648"/>
            <a:ext cx="437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</a:t>
            </a:r>
            <a:r>
              <a:rPr lang="en-US" sz="1400" dirty="0"/>
              <a:t> If the path is </a:t>
            </a:r>
            <a:r>
              <a:rPr lang="en-US" sz="1400" u="sng" dirty="0"/>
              <a:t>piecewise</a:t>
            </a:r>
            <a:r>
              <a:rPr lang="en-US" sz="1400" dirty="0"/>
              <a:t> linear, we simply add up the results from each linear part of the path.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7874" y="884822"/>
            <a:ext cx="7921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Numerically Integrating Functions in a Region where they are </a:t>
            </a:r>
            <a:r>
              <a:rPr lang="en-US" b="1" u="sng" dirty="0">
                <a:solidFill>
                  <a:srgbClr val="0000FF"/>
                </a:solidFill>
              </a:rPr>
              <a:t>Analytic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2826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14583"/>
              </p:ext>
            </p:extLst>
          </p:nvPr>
        </p:nvGraphicFramePr>
        <p:xfrm>
          <a:off x="1815265" y="5817127"/>
          <a:ext cx="49403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3" name="Equation" r:id="rId6" imgW="3302000" imgH="508000" progId="Equation.DSMT4">
                  <p:embed/>
                </p:oleObj>
              </mc:Choice>
              <mc:Fallback>
                <p:oleObj name="Equation" r:id="rId6" imgW="3302000" imgH="508000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265" y="5817127"/>
                        <a:ext cx="49403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6889" y="2803940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explore how this works.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E765E4-7605-CD4B-FB9B-14C963664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02395"/>
              </p:ext>
            </p:extLst>
          </p:nvPr>
        </p:nvGraphicFramePr>
        <p:xfrm>
          <a:off x="3037404" y="4930496"/>
          <a:ext cx="4940300" cy="36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Equation" r:id="rId8" imgW="3441600" imgH="253800" progId="Equation.DSMT4">
                  <p:embed/>
                </p:oleObj>
              </mc:Choice>
              <mc:Fallback>
                <p:oleObj name="Equation" r:id="rId8" imgW="3441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7404" y="4930496"/>
                        <a:ext cx="4940300" cy="36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F73FAB3A-C645-F00F-20FB-21A9D781B3B8}"/>
              </a:ext>
            </a:extLst>
          </p:cNvPr>
          <p:cNvGrpSpPr/>
          <p:nvPr/>
        </p:nvGrpSpPr>
        <p:grpSpPr>
          <a:xfrm>
            <a:off x="5389522" y="2002714"/>
            <a:ext cx="3054534" cy="2167421"/>
            <a:chOff x="5389522" y="2002714"/>
            <a:chExt cx="3054534" cy="2167421"/>
          </a:xfrm>
        </p:grpSpPr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5389522" y="3979635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5973722" y="2298473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7978670"/>
                </p:ext>
              </p:extLst>
            </p:nvPr>
          </p:nvGraphicFramePr>
          <p:xfrm>
            <a:off x="8224704" y="3901312"/>
            <a:ext cx="172887" cy="18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5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5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4704" y="3901312"/>
                          <a:ext cx="172887" cy="18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6918068"/>
                </p:ext>
              </p:extLst>
            </p:nvPr>
          </p:nvGraphicFramePr>
          <p:xfrm>
            <a:off x="5902266" y="2002714"/>
            <a:ext cx="181459" cy="21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6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5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266" y="2002714"/>
                          <a:ext cx="181459" cy="212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6986285"/>
                </p:ext>
              </p:extLst>
            </p:nvPr>
          </p:nvGraphicFramePr>
          <p:xfrm>
            <a:off x="6224237" y="3674258"/>
            <a:ext cx="3175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7" name="Equation" r:id="rId14" imgW="317087" imgH="177569" progId="Equation.DSMT4">
                    <p:embed/>
                  </p:oleObj>
                </mc:Choice>
                <mc:Fallback>
                  <p:oleObj name="Equation" r:id="rId14" imgW="317087" imgH="177569" progId="Equation.DSMT4">
                    <p:embed/>
                    <p:pic>
                      <p:nvPicPr>
                        <p:cNvPr id="0" name="Picture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4237" y="3674258"/>
                          <a:ext cx="3175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169539"/>
                </p:ext>
              </p:extLst>
            </p:nvPr>
          </p:nvGraphicFramePr>
          <p:xfrm>
            <a:off x="8065613" y="2636797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8" name="Equation" r:id="rId16" imgW="291847" imgH="177646" progId="Equation.DSMT4">
                    <p:embed/>
                  </p:oleObj>
                </mc:Choice>
                <mc:Fallback>
                  <p:oleObj name="Equation" r:id="rId16" imgW="291847" imgH="177646" progId="Equation.DSMT4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5613" y="2636797"/>
                          <a:ext cx="2921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 bwMode="auto">
            <a:xfrm>
              <a:off x="6604778" y="3534143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6709624" y="2985900"/>
              <a:ext cx="1341971" cy="5859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8039713" y="2914647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7352929" y="3189767"/>
              <a:ext cx="213756" cy="950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49524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7388340"/>
                </p:ext>
              </p:extLst>
            </p:nvPr>
          </p:nvGraphicFramePr>
          <p:xfrm>
            <a:off x="7258384" y="2835974"/>
            <a:ext cx="196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39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8384" y="2835974"/>
                          <a:ext cx="196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0777616"/>
                </p:ext>
              </p:extLst>
            </p:nvPr>
          </p:nvGraphicFramePr>
          <p:xfrm>
            <a:off x="6407174" y="3249136"/>
            <a:ext cx="163512" cy="25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0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7174" y="3249136"/>
                          <a:ext cx="163512" cy="252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52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355303"/>
                </p:ext>
              </p:extLst>
            </p:nvPr>
          </p:nvGraphicFramePr>
          <p:xfrm>
            <a:off x="8280544" y="2927762"/>
            <a:ext cx="16351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1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5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0544" y="2927762"/>
                          <a:ext cx="163512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047F4016-4C7E-94A6-CD0E-FEB1539AE5C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2990755"/>
                </p:ext>
              </p:extLst>
            </p:nvPr>
          </p:nvGraphicFramePr>
          <p:xfrm>
            <a:off x="7162957" y="3465519"/>
            <a:ext cx="259257" cy="241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2" name="Equation" r:id="rId24" imgW="190440" imgH="177480" progId="Equation.DSMT4">
                    <p:embed/>
                  </p:oleObj>
                </mc:Choice>
                <mc:Fallback>
                  <p:oleObj name="Equation" r:id="rId24" imgW="19044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7162957" y="3465519"/>
                          <a:ext cx="259257" cy="2419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27">
              <a:extLst>
                <a:ext uri="{FF2B5EF4-FFF2-40B4-BE49-F238E27FC236}">
                  <a16:creationId xmlns:a16="http://schemas.microsoft.com/office/drawing/2014/main" id="{DD5B21B5-83DD-EDFA-B97A-9CF2481CD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4137" y="3377821"/>
              <a:ext cx="47953" cy="1139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27">
              <a:extLst>
                <a:ext uri="{FF2B5EF4-FFF2-40B4-BE49-F238E27FC236}">
                  <a16:creationId xmlns:a16="http://schemas.microsoft.com/office/drawing/2014/main" id="{C3EA1CF5-4A92-C71A-4B82-560F9D5AC1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7051" y="3310064"/>
              <a:ext cx="47953" cy="1139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9D5F4B7-83E0-AB7C-5BC5-EA7753A8EAD5}"/>
                </a:ext>
              </a:extLst>
            </p:cNvPr>
            <p:cNvCxnSpPr/>
            <p:nvPr/>
          </p:nvCxnSpPr>
          <p:spPr bwMode="auto">
            <a:xfrm flipV="1">
              <a:off x="7001248" y="3349865"/>
              <a:ext cx="213756" cy="9500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15054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951622"/>
              </p:ext>
            </p:extLst>
          </p:nvPr>
        </p:nvGraphicFramePr>
        <p:xfrm>
          <a:off x="2059674" y="1300609"/>
          <a:ext cx="2709553" cy="94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4" name="Equation" r:id="rId4" imgW="1460500" imgH="508000" progId="Equation.DSMT4">
                  <p:embed/>
                </p:oleObj>
              </mc:Choice>
              <mc:Fallback>
                <p:oleObj name="Equation" r:id="rId4" imgW="1460500" imgH="50800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674" y="1300609"/>
                        <a:ext cx="2709553" cy="94252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220612" y="2036548"/>
            <a:ext cx="3054534" cy="2167421"/>
            <a:chOff x="5482422" y="1912413"/>
            <a:chExt cx="3054534" cy="2167421"/>
          </a:xfrm>
        </p:grpSpPr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5482422" y="3889334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6066622" y="2208172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5"/>
            <p:cNvGraphicFramePr>
              <a:graphicFrameLocks noChangeAspect="1"/>
            </p:cNvGraphicFramePr>
            <p:nvPr/>
          </p:nvGraphicFramePr>
          <p:xfrm>
            <a:off x="8317604" y="3811011"/>
            <a:ext cx="172887" cy="18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5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7604" y="3811011"/>
                          <a:ext cx="172887" cy="18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6"/>
            <p:cNvGraphicFramePr>
              <a:graphicFrameLocks noChangeAspect="1"/>
            </p:cNvGraphicFramePr>
            <p:nvPr/>
          </p:nvGraphicFramePr>
          <p:xfrm>
            <a:off x="5995166" y="1912413"/>
            <a:ext cx="181459" cy="21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6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5166" y="1912413"/>
                          <a:ext cx="181459" cy="212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8"/>
            <p:cNvGraphicFramePr>
              <a:graphicFrameLocks noChangeAspect="1"/>
            </p:cNvGraphicFramePr>
            <p:nvPr/>
          </p:nvGraphicFramePr>
          <p:xfrm>
            <a:off x="6317137" y="3583957"/>
            <a:ext cx="3175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7" name="Equation" r:id="rId10" imgW="317087" imgH="177569" progId="Equation.DSMT4">
                    <p:embed/>
                  </p:oleObj>
                </mc:Choice>
                <mc:Fallback>
                  <p:oleObj name="Equation" r:id="rId10" imgW="317087" imgH="177569" progId="Equation.DSMT4">
                    <p:embed/>
                    <p:pic>
                      <p:nvPicPr>
                        <p:cNvPr id="0" name="Picture 2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7137" y="3583957"/>
                          <a:ext cx="3175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9"/>
            <p:cNvGraphicFramePr>
              <a:graphicFrameLocks noChangeAspect="1"/>
            </p:cNvGraphicFramePr>
            <p:nvPr/>
          </p:nvGraphicFramePr>
          <p:xfrm>
            <a:off x="8158513" y="2546496"/>
            <a:ext cx="292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8" name="Equation" r:id="rId12" imgW="291847" imgH="177646" progId="Equation.DSMT4">
                    <p:embed/>
                  </p:oleObj>
                </mc:Choice>
                <mc:Fallback>
                  <p:oleObj name="Equation" r:id="rId12" imgW="291847" imgH="177646" progId="Equation.DSMT4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8513" y="2546496"/>
                          <a:ext cx="292100" cy="177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 bwMode="auto">
            <a:xfrm>
              <a:off x="6718150" y="3443842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6802524" y="2895599"/>
              <a:ext cx="1341971" cy="5859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8132613" y="2833801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7398329" y="3123216"/>
              <a:ext cx="213756" cy="950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49524" name="Object 46"/>
            <p:cNvGraphicFramePr>
              <a:graphicFrameLocks noChangeAspect="1"/>
            </p:cNvGraphicFramePr>
            <p:nvPr/>
          </p:nvGraphicFramePr>
          <p:xfrm>
            <a:off x="7196241" y="2876696"/>
            <a:ext cx="196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59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6241" y="2876696"/>
                          <a:ext cx="196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6"/>
            <p:cNvGraphicFramePr>
              <a:graphicFrameLocks noChangeAspect="1"/>
            </p:cNvGraphicFramePr>
            <p:nvPr/>
          </p:nvGraphicFramePr>
          <p:xfrm>
            <a:off x="6500074" y="3158835"/>
            <a:ext cx="163512" cy="25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0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0074" y="3158835"/>
                          <a:ext cx="163512" cy="252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526" name="Object 46"/>
            <p:cNvGraphicFramePr>
              <a:graphicFrameLocks noChangeAspect="1"/>
            </p:cNvGraphicFramePr>
            <p:nvPr/>
          </p:nvGraphicFramePr>
          <p:xfrm>
            <a:off x="8373444" y="2837461"/>
            <a:ext cx="16351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61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3444" y="2837461"/>
                          <a:ext cx="163512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697362" y="2559754"/>
            <a:ext cx="38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method that we wish to evaluate this integral along the </a:t>
            </a:r>
            <a:r>
              <a:rPr lang="en-US" u="sng" dirty="0"/>
              <a:t>real</a:t>
            </a:r>
            <a:r>
              <a:rPr lang="en-US" dirty="0"/>
              <a:t> axis.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476735"/>
              </p:ext>
            </p:extLst>
          </p:nvPr>
        </p:nvGraphicFramePr>
        <p:xfrm>
          <a:off x="505830" y="4803283"/>
          <a:ext cx="5318255" cy="83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20" imgW="3225800" imgH="508000" progId="Equation.DSMT4">
                  <p:embed/>
                </p:oleObj>
              </mc:Choice>
              <mc:Fallback>
                <p:oleObj name="Equation" r:id="rId20" imgW="3225800" imgH="508000" progId="Equation.DSMT4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30" y="4803283"/>
                        <a:ext cx="5318255" cy="83752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761" y="4013469"/>
            <a:ext cx="405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also break up the integral into real and imaginary parts if we wish*: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1709" y="6071206"/>
            <a:ext cx="33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</a:t>
            </a:r>
            <a:r>
              <a:rPr lang="en-US" dirty="0"/>
              <a:t> The term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is complex!</a:t>
            </a:r>
          </a:p>
        </p:txBody>
      </p:sp>
      <p:graphicFrame>
        <p:nvGraphicFramePr>
          <p:cNvPr id="294963" name="Object 51"/>
          <p:cNvGraphicFramePr>
            <a:graphicFrameLocks noChangeAspect="1"/>
          </p:cNvGraphicFramePr>
          <p:nvPr/>
        </p:nvGraphicFramePr>
        <p:xfrm>
          <a:off x="6290582" y="1933575"/>
          <a:ext cx="25273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Equation" r:id="rId22" imgW="1663700" imgH="203200" progId="Equation.DSMT4">
                  <p:embed/>
                </p:oleObj>
              </mc:Choice>
              <mc:Fallback>
                <p:oleObj name="Equation" r:id="rId22" imgW="1663700" imgH="203200" progId="Equation.DSMT4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582" y="1933575"/>
                        <a:ext cx="2527300" cy="309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836D68-6007-9FDD-4061-E747CB45D6DD}"/>
              </a:ext>
            </a:extLst>
          </p:cNvPr>
          <p:cNvSpPr txBox="1"/>
          <p:nvPr/>
        </p:nvSpPr>
        <p:spPr>
          <a:xfrm>
            <a:off x="6117805" y="4932566"/>
            <a:ext cx="287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This is usually not necessary for numerical integrations, since most software can handle complex functions.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4C482B5-A59F-89E8-316F-C1ACDCD0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931B8-10DA-71EF-619D-41909AF69201}"/>
              </a:ext>
            </a:extLst>
          </p:cNvPr>
          <p:cNvSpPr txBox="1"/>
          <p:nvPr/>
        </p:nvSpPr>
        <p:spPr>
          <a:xfrm>
            <a:off x="1389801" y="6855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2515014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3DE106F-7391-C21C-9775-309A10581910}"/>
              </a:ext>
            </a:extLst>
          </p:cNvPr>
          <p:cNvSpPr/>
          <p:nvPr/>
        </p:nvSpPr>
        <p:spPr bwMode="auto">
          <a:xfrm>
            <a:off x="593678" y="1243297"/>
            <a:ext cx="4087504" cy="1016985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29496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076442"/>
              </p:ext>
            </p:extLst>
          </p:nvPr>
        </p:nvGraphicFramePr>
        <p:xfrm>
          <a:off x="6201064" y="1088516"/>
          <a:ext cx="25273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4" imgW="1663700" imgH="203200" progId="Equation.DSMT4">
                  <p:embed/>
                </p:oleObj>
              </mc:Choice>
              <mc:Fallback>
                <p:oleObj name="Equation" r:id="rId4" imgW="1663700" imgH="203200" progId="Equation.DSMT4">
                  <p:embed/>
                  <p:pic>
                    <p:nvPicPr>
                      <p:cNvPr id="29496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064" y="1088516"/>
                        <a:ext cx="2527300" cy="3095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04C482B5-A59F-89E8-316F-C1ACDCD0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931B8-10DA-71EF-619D-41909AF69201}"/>
              </a:ext>
            </a:extLst>
          </p:cNvPr>
          <p:cNvSpPr txBox="1"/>
          <p:nvPr/>
        </p:nvSpPr>
        <p:spPr>
          <a:xfrm>
            <a:off x="1389801" y="68554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00CC"/>
                </a:solidFill>
              </a:rPr>
              <a:t>Example: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862974A-0221-0E4E-77BF-264814268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11747"/>
              </p:ext>
            </p:extLst>
          </p:nvPr>
        </p:nvGraphicFramePr>
        <p:xfrm>
          <a:off x="1053666" y="1356759"/>
          <a:ext cx="1414769" cy="78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6" imgW="914400" imgH="507960" progId="Equation.DSMT4">
                  <p:embed/>
                </p:oleObj>
              </mc:Choice>
              <mc:Fallback>
                <p:oleObj name="Equation" r:id="rId6" imgW="914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3666" y="1356759"/>
                        <a:ext cx="1414769" cy="785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7F7B329-0DF3-BB2B-912A-B3991CBE8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018568"/>
              </p:ext>
            </p:extLst>
          </p:nvPr>
        </p:nvGraphicFramePr>
        <p:xfrm>
          <a:off x="2794332" y="1573070"/>
          <a:ext cx="1537651" cy="314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8" imgW="990360" imgH="203040" progId="Equation.DSMT4">
                  <p:embed/>
                </p:oleObj>
              </mc:Choice>
              <mc:Fallback>
                <p:oleObj name="Equation" r:id="rId8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94332" y="1573070"/>
                        <a:ext cx="1537651" cy="314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240C1A2-5E2D-D5F9-2FBE-6053AB809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24887"/>
              </p:ext>
            </p:extLst>
          </p:nvPr>
        </p:nvGraphicFramePr>
        <p:xfrm>
          <a:off x="987763" y="2543831"/>
          <a:ext cx="2355056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10" imgW="1460160" imgH="507960" progId="Equation.DSMT4">
                  <p:embed/>
                </p:oleObj>
              </mc:Choice>
              <mc:Fallback>
                <p:oleObj name="Equation" r:id="rId10" imgW="14601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7763" y="2543831"/>
                        <a:ext cx="2355056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E76FAE0-E2F4-5C16-8204-B926485FAA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926363"/>
              </p:ext>
            </p:extLst>
          </p:nvPr>
        </p:nvGraphicFramePr>
        <p:xfrm>
          <a:off x="817417" y="4176979"/>
          <a:ext cx="29543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Equation" r:id="rId12" imgW="1828800" imgH="507960" progId="Equation.DSMT4">
                  <p:embed/>
                </p:oleObj>
              </mc:Choice>
              <mc:Fallback>
                <p:oleObj name="Equation" r:id="rId12" imgW="1828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7417" y="4176979"/>
                        <a:ext cx="2954338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Arrow: Down 17">
            <a:extLst>
              <a:ext uri="{FF2B5EF4-FFF2-40B4-BE49-F238E27FC236}">
                <a16:creationId xmlns:a16="http://schemas.microsoft.com/office/drawing/2014/main" id="{D2F37439-82FF-6C0A-7844-1DB1EC8D9E9D}"/>
              </a:ext>
            </a:extLst>
          </p:cNvPr>
          <p:cNvSpPr/>
          <p:nvPr/>
        </p:nvSpPr>
        <p:spPr bwMode="auto">
          <a:xfrm>
            <a:off x="2060812" y="3631701"/>
            <a:ext cx="211539" cy="34662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1871F6-4883-94A8-D152-778E6C14BF0F}"/>
              </a:ext>
            </a:extLst>
          </p:cNvPr>
          <p:cNvGrpSpPr/>
          <p:nvPr/>
        </p:nvGrpSpPr>
        <p:grpSpPr>
          <a:xfrm>
            <a:off x="5233718" y="2485553"/>
            <a:ext cx="2998050" cy="2304809"/>
            <a:chOff x="5233718" y="2485553"/>
            <a:chExt cx="2998050" cy="2304809"/>
          </a:xfrm>
        </p:grpSpPr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5233718" y="4429726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6503841" y="2770495"/>
              <a:ext cx="0" cy="2019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3978402"/>
                </p:ext>
              </p:extLst>
            </p:nvPr>
          </p:nvGraphicFramePr>
          <p:xfrm>
            <a:off x="8058881" y="4344344"/>
            <a:ext cx="172887" cy="18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3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35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8881" y="4344344"/>
                          <a:ext cx="172887" cy="18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5284579"/>
                </p:ext>
              </p:extLst>
            </p:nvPr>
          </p:nvGraphicFramePr>
          <p:xfrm>
            <a:off x="6425809" y="2485553"/>
            <a:ext cx="181459" cy="21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4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36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5809" y="2485553"/>
                          <a:ext cx="181459" cy="212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 bwMode="auto">
            <a:xfrm>
              <a:off x="6456340" y="3950121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>
              <a:cxnSpLocks/>
            </p:cNvCxnSpPr>
            <p:nvPr/>
          </p:nvCxnSpPr>
          <p:spPr bwMode="auto">
            <a:xfrm flipV="1">
              <a:off x="6548775" y="3599311"/>
              <a:ext cx="897170" cy="37741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7434811" y="3528362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6952853" y="3706666"/>
              <a:ext cx="213756" cy="950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49524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0552618"/>
                </p:ext>
              </p:extLst>
            </p:nvPr>
          </p:nvGraphicFramePr>
          <p:xfrm>
            <a:off x="6979635" y="3296909"/>
            <a:ext cx="196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5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149524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9635" y="3296909"/>
                          <a:ext cx="196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D93A777D-662C-4599-67D1-E6933C4E92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972557"/>
                </p:ext>
              </p:extLst>
            </p:nvPr>
          </p:nvGraphicFramePr>
          <p:xfrm>
            <a:off x="5950403" y="3775435"/>
            <a:ext cx="383937" cy="1996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6" name="Equation" r:id="rId20" imgW="317160" imgH="164880" progId="Equation.DSMT4">
                    <p:embed/>
                  </p:oleObj>
                </mc:Choice>
                <mc:Fallback>
                  <p:oleObj name="Equation" r:id="rId20" imgW="317160" imgH="164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950403" y="3775435"/>
                          <a:ext cx="383937" cy="1996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C3039BC9-FEB1-2E41-BDE5-AE5C48B051A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3711241"/>
                </p:ext>
              </p:extLst>
            </p:nvPr>
          </p:nvGraphicFramePr>
          <p:xfrm>
            <a:off x="7574309" y="3214003"/>
            <a:ext cx="6096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87" name="Equation" r:id="rId22" imgW="609480" imgH="177480" progId="Equation.DSMT4">
                    <p:embed/>
                  </p:oleObj>
                </mc:Choice>
                <mc:Fallback>
                  <p:oleObj name="Equation" r:id="rId22" imgW="6094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574309" y="3214003"/>
                          <a:ext cx="6096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5020FB8-F13F-9825-03B3-14B336413AFF}"/>
                </a:ext>
              </a:extLst>
            </p:cNvPr>
            <p:cNvCxnSpPr/>
            <p:nvPr/>
          </p:nvCxnSpPr>
          <p:spPr bwMode="auto">
            <a:xfrm>
              <a:off x="6923251" y="4335718"/>
              <a:ext cx="0" cy="188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44C483-1698-3C56-2A90-E334CCC84259}"/>
                </a:ext>
              </a:extLst>
            </p:cNvPr>
            <p:cNvCxnSpPr/>
            <p:nvPr/>
          </p:nvCxnSpPr>
          <p:spPr bwMode="auto">
            <a:xfrm>
              <a:off x="6099841" y="4335718"/>
              <a:ext cx="0" cy="188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B6E0B9-B1F9-C3FF-34F0-89D55EDD7672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508862" y="3432750"/>
              <a:ext cx="0" cy="188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E904B1-1C0F-02CA-E464-794BB2F2545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508861" y="3914126"/>
              <a:ext cx="0" cy="188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DC3254-F30F-9333-DB38-E7A39DF2FFA4}"/>
                </a:ext>
              </a:extLst>
            </p:cNvPr>
            <p:cNvCxnSpPr/>
            <p:nvPr/>
          </p:nvCxnSpPr>
          <p:spPr bwMode="auto">
            <a:xfrm>
              <a:off x="7482312" y="4335718"/>
              <a:ext cx="0" cy="188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F08E508-1A84-8820-EB32-A320333A4060}"/>
                </a:ext>
              </a:extLst>
            </p:cNvPr>
            <p:cNvCxnSpPr/>
            <p:nvPr/>
          </p:nvCxnSpPr>
          <p:spPr bwMode="auto">
            <a:xfrm>
              <a:off x="5583501" y="4335717"/>
              <a:ext cx="0" cy="18801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E4CAF02-56BB-305D-D2D2-CA01CC6D13B4}"/>
              </a:ext>
            </a:extLst>
          </p:cNvPr>
          <p:cNvSpPr txBox="1"/>
          <p:nvPr/>
        </p:nvSpPr>
        <p:spPr>
          <a:xfrm>
            <a:off x="656947" y="5751638"/>
            <a:ext cx="752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This integral can be evaluated using any numerical integration package.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F4288A-8A98-4A7F-2591-24C2829E4D3C}"/>
              </a:ext>
            </a:extLst>
          </p:cNvPr>
          <p:cNvCxnSpPr/>
          <p:nvPr/>
        </p:nvCxnSpPr>
        <p:spPr bwMode="auto">
          <a:xfrm flipV="1">
            <a:off x="2485448" y="4849575"/>
            <a:ext cx="0" cy="7391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11000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5054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248696"/>
              </p:ext>
            </p:extLst>
          </p:nvPr>
        </p:nvGraphicFramePr>
        <p:xfrm>
          <a:off x="2154976" y="1227534"/>
          <a:ext cx="2380444" cy="82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0" name="Equation" r:id="rId4" imgW="1460500" imgH="508000" progId="Equation.DSMT4">
                  <p:embed/>
                </p:oleObj>
              </mc:Choice>
              <mc:Fallback>
                <p:oleObj name="Equation" r:id="rId4" imgW="1460500" imgH="508000" progId="Equation.DSMT4">
                  <p:embed/>
                  <p:pic>
                    <p:nvPicPr>
                      <p:cNvPr id="0" name="Picture 10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976" y="1227534"/>
                        <a:ext cx="2380444" cy="82804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8871" y="2570320"/>
            <a:ext cx="395448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</a:t>
            </a:r>
            <a:r>
              <a:rPr lang="en-US" dirty="0"/>
              <a:t> If we partition uniformly 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/>
              <a:t>, then we are really partitioning uniformly along the line with </a:t>
            </a:r>
            <a:r>
              <a:rPr lang="en-US" dirty="0">
                <a:sym typeface="Symbol"/>
              </a:rPr>
              <a:t>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dirty="0"/>
              <a:t>. </a:t>
            </a:r>
          </a:p>
        </p:txBody>
      </p:sp>
      <p:graphicFrame>
        <p:nvGraphicFramePr>
          <p:cNvPr id="15054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865555"/>
              </p:ext>
            </p:extLst>
          </p:nvPr>
        </p:nvGraphicFramePr>
        <p:xfrm>
          <a:off x="1074506" y="3889139"/>
          <a:ext cx="28432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1" name="Equation" r:id="rId6" imgW="1676400" imgH="203200" progId="Equation.DSMT4">
                  <p:embed/>
                </p:oleObj>
              </mc:Choice>
              <mc:Fallback>
                <p:oleObj name="Equation" r:id="rId6" imgW="1676400" imgH="203200" progId="Equation.DSMT4">
                  <p:embed/>
                  <p:pic>
                    <p:nvPicPr>
                      <p:cNvPr id="0" name="Picture 10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506" y="3889139"/>
                        <a:ext cx="2843212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78081" y="4481079"/>
            <a:ext cx="630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(We don’t have to partition uniformly, but we can if we wish.)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6411" y="610431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Uniform Partitioning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2422" y="1664763"/>
            <a:ext cx="3054534" cy="2167421"/>
            <a:chOff x="5482422" y="1664763"/>
            <a:chExt cx="3054534" cy="2167421"/>
          </a:xfrm>
        </p:grpSpPr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5482422" y="3641684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6066622" y="1960522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9219316"/>
                </p:ext>
              </p:extLst>
            </p:nvPr>
          </p:nvGraphicFramePr>
          <p:xfrm>
            <a:off x="8317604" y="3563361"/>
            <a:ext cx="219352" cy="238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10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7604" y="3563361"/>
                          <a:ext cx="219352" cy="23854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7573679"/>
                </p:ext>
              </p:extLst>
            </p:nvPr>
          </p:nvGraphicFramePr>
          <p:xfrm>
            <a:off x="5995166" y="1664763"/>
            <a:ext cx="252688" cy="29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10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5166" y="1664763"/>
                          <a:ext cx="252688" cy="2957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9286294"/>
                </p:ext>
              </p:extLst>
            </p:nvPr>
          </p:nvGraphicFramePr>
          <p:xfrm>
            <a:off x="6317136" y="3336307"/>
            <a:ext cx="420590" cy="235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4" name="Equation" r:id="rId12" imgW="317087" imgH="177569" progId="Equation.DSMT4">
                    <p:embed/>
                  </p:oleObj>
                </mc:Choice>
                <mc:Fallback>
                  <p:oleObj name="Equation" r:id="rId12" imgW="317087" imgH="177569" progId="Equation.DSMT4">
                    <p:embed/>
                    <p:pic>
                      <p:nvPicPr>
                        <p:cNvPr id="0" name="Picture 10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7136" y="3336307"/>
                          <a:ext cx="420590" cy="2355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6544132"/>
                </p:ext>
              </p:extLst>
            </p:nvPr>
          </p:nvGraphicFramePr>
          <p:xfrm>
            <a:off x="8158513" y="2256923"/>
            <a:ext cx="378443" cy="230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5" name="Equation" r:id="rId14" imgW="291847" imgH="177646" progId="Equation.DSMT4">
                    <p:embed/>
                  </p:oleObj>
                </mc:Choice>
                <mc:Fallback>
                  <p:oleObj name="Equation" r:id="rId14" imgW="291847" imgH="177646" progId="Equation.DSMT4">
                    <p:embed/>
                    <p:pic>
                      <p:nvPicPr>
                        <p:cNvPr id="0" name="Picture 10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8513" y="2256923"/>
                          <a:ext cx="378443" cy="230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9" name="Straight Connector 48"/>
            <p:cNvCxnSpPr/>
            <p:nvPr/>
          </p:nvCxnSpPr>
          <p:spPr bwMode="auto">
            <a:xfrm flipV="1">
              <a:off x="6802524" y="2647949"/>
              <a:ext cx="1341971" cy="5859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8132613" y="2579327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7398329" y="2875566"/>
              <a:ext cx="213756" cy="950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49524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077317"/>
                </p:ext>
              </p:extLst>
            </p:nvPr>
          </p:nvGraphicFramePr>
          <p:xfrm>
            <a:off x="6982691" y="2333530"/>
            <a:ext cx="275945" cy="320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6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10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2691" y="2333530"/>
                          <a:ext cx="275945" cy="3204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97095"/>
                </p:ext>
              </p:extLst>
            </p:nvPr>
          </p:nvGraphicFramePr>
          <p:xfrm>
            <a:off x="6500074" y="2964350"/>
            <a:ext cx="163512" cy="25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1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0074" y="2964350"/>
                          <a:ext cx="163512" cy="252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526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626554"/>
                </p:ext>
              </p:extLst>
            </p:nvPr>
          </p:nvGraphicFramePr>
          <p:xfrm>
            <a:off x="8317604" y="2546995"/>
            <a:ext cx="16351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8" name="Equation" r:id="rId20" imgW="126725" imgH="177415" progId="Equation.DSMT4">
                    <p:embed/>
                  </p:oleObj>
                </mc:Choice>
                <mc:Fallback>
                  <p:oleObj name="Equation" r:id="rId20" imgW="126725" imgH="177415" progId="Equation.DSMT4">
                    <p:embed/>
                    <p:pic>
                      <p:nvPicPr>
                        <p:cNvPr id="0" name="Picture 1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7604" y="2546995"/>
                          <a:ext cx="163512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Connector 26"/>
            <p:cNvCxnSpPr/>
            <p:nvPr/>
          </p:nvCxnSpPr>
          <p:spPr bwMode="auto">
            <a:xfrm>
              <a:off x="6947065" y="3077441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170715" y="2980466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370615" y="2883491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618015" y="2786516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806040" y="2701416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982190" y="2628191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5054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266461"/>
                </p:ext>
              </p:extLst>
            </p:nvPr>
          </p:nvGraphicFramePr>
          <p:xfrm>
            <a:off x="7931128" y="2846719"/>
            <a:ext cx="295557" cy="238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29" name="Equation" r:id="rId22" imgW="203024" imgH="164957" progId="Equation.DSMT4">
                    <p:embed/>
                  </p:oleObj>
                </mc:Choice>
                <mc:Fallback>
                  <p:oleObj name="Equation" r:id="rId22" imgW="203024" imgH="164957" progId="Equation.DSMT4">
                    <p:embed/>
                    <p:pic>
                      <p:nvPicPr>
                        <p:cNvPr id="0" name="Picture 1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1128" y="2846719"/>
                          <a:ext cx="295557" cy="23858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Arrow Connector 4"/>
            <p:cNvCxnSpPr/>
            <p:nvPr/>
          </p:nvCxnSpPr>
          <p:spPr bwMode="auto">
            <a:xfrm flipV="1">
              <a:off x="7868128" y="2700256"/>
              <a:ext cx="168062" cy="7113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Oval 43"/>
            <p:cNvSpPr/>
            <p:nvPr/>
          </p:nvSpPr>
          <p:spPr bwMode="auto">
            <a:xfrm>
              <a:off x="6724974" y="3196192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151309" name="Object 781"/>
          <p:cNvGraphicFramePr>
            <a:graphicFrameLocks noChangeAspect="1"/>
          </p:cNvGraphicFramePr>
          <p:nvPr/>
        </p:nvGraphicFramePr>
        <p:xfrm>
          <a:off x="6171293" y="1020082"/>
          <a:ext cx="25273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Equation" r:id="rId24" imgW="2527300" imgH="317500" progId="Equation.DSMT4">
                  <p:embed/>
                </p:oleObj>
              </mc:Choice>
              <mc:Fallback>
                <p:oleObj name="Equation" r:id="rId24" imgW="2527300" imgH="317500" progId="Equation.DSMT4">
                  <p:embed/>
                  <p:pic>
                    <p:nvPicPr>
                      <p:cNvPr id="0" name="Picture 1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1293" y="1020082"/>
                        <a:ext cx="252730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F95471E9-5D8C-A847-C4C5-B1FF6BFB8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5D4B43-1611-839F-F385-DF3CBE79C01A}"/>
              </a:ext>
            </a:extLst>
          </p:cNvPr>
          <p:cNvGrpSpPr/>
          <p:nvPr/>
        </p:nvGrpSpPr>
        <p:grpSpPr>
          <a:xfrm>
            <a:off x="2816411" y="5378020"/>
            <a:ext cx="3499301" cy="1127554"/>
            <a:chOff x="2816411" y="5378020"/>
            <a:chExt cx="3499301" cy="1127554"/>
          </a:xfrm>
        </p:grpSpPr>
        <p:cxnSp>
          <p:nvCxnSpPr>
            <p:cNvPr id="48" name="Straight Connector 47"/>
            <p:cNvCxnSpPr/>
            <p:nvPr/>
          </p:nvCxnSpPr>
          <p:spPr bwMode="auto">
            <a:xfrm>
              <a:off x="2894198" y="5996673"/>
              <a:ext cx="29938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2894198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604954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5054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597456"/>
                </p:ext>
              </p:extLst>
            </p:nvPr>
          </p:nvGraphicFramePr>
          <p:xfrm>
            <a:off x="6174425" y="5887136"/>
            <a:ext cx="141287" cy="242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1" name="Equation" r:id="rId26" imgW="88746" imgH="152136" progId="Equation.DSMT4">
                    <p:embed/>
                  </p:oleObj>
                </mc:Choice>
                <mc:Fallback>
                  <p:oleObj name="Equation" r:id="rId26" imgW="88746" imgH="152136" progId="Equation.DSMT4">
                    <p:embed/>
                    <p:pic>
                      <p:nvPicPr>
                        <p:cNvPr id="0" name="Picture 10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4425" y="5887136"/>
                          <a:ext cx="141287" cy="242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4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498499"/>
                </p:ext>
              </p:extLst>
            </p:nvPr>
          </p:nvGraphicFramePr>
          <p:xfrm>
            <a:off x="2816411" y="6222895"/>
            <a:ext cx="163512" cy="254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2" name="Equation" r:id="rId28" imgW="114102" imgH="177492" progId="Equation.DSMT4">
                    <p:embed/>
                  </p:oleObj>
                </mc:Choice>
                <mc:Fallback>
                  <p:oleObj name="Equation" r:id="rId28" imgW="114102" imgH="177492" progId="Equation.DSMT4">
                    <p:embed/>
                    <p:pic>
                      <p:nvPicPr>
                        <p:cNvPr id="0" name="Picture 10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411" y="6222895"/>
                          <a:ext cx="163512" cy="254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4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5896567"/>
                </p:ext>
              </p:extLst>
            </p:nvPr>
          </p:nvGraphicFramePr>
          <p:xfrm>
            <a:off x="5849938" y="6215063"/>
            <a:ext cx="131762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3" name="Equation" r:id="rId30" imgW="101468" imgH="164885" progId="Equation.DSMT4">
                    <p:embed/>
                  </p:oleObj>
                </mc:Choice>
                <mc:Fallback>
                  <p:oleObj name="Equation" r:id="rId30" imgW="101468" imgH="164885" progId="Equation.DSMT4">
                    <p:embed/>
                    <p:pic>
                      <p:nvPicPr>
                        <p:cNvPr id="0" name="Picture 10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9938" y="6215063"/>
                          <a:ext cx="131762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Straight Connector 55"/>
            <p:cNvCxnSpPr/>
            <p:nvPr/>
          </p:nvCxnSpPr>
          <p:spPr bwMode="auto">
            <a:xfrm>
              <a:off x="3749576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3321887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177265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5054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6799862"/>
                </p:ext>
              </p:extLst>
            </p:nvPr>
          </p:nvGraphicFramePr>
          <p:xfrm>
            <a:off x="3414269" y="5629606"/>
            <a:ext cx="305297" cy="284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4" name="Equation" r:id="rId32" imgW="190335" imgH="177646" progId="Equation.DSMT4">
                    <p:embed/>
                  </p:oleObj>
                </mc:Choice>
                <mc:Fallback>
                  <p:oleObj name="Equation" r:id="rId32" imgW="190335" imgH="177646" progId="Equation.DSMT4">
                    <p:embed/>
                    <p:pic>
                      <p:nvPicPr>
                        <p:cNvPr id="0" name="Picture 10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4269" y="5629606"/>
                          <a:ext cx="305297" cy="2849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5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4108230"/>
                </p:ext>
              </p:extLst>
            </p:nvPr>
          </p:nvGraphicFramePr>
          <p:xfrm>
            <a:off x="3229161" y="6195291"/>
            <a:ext cx="171978" cy="309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5" name="Equation" r:id="rId34" imgW="126890" imgH="228402" progId="Equation.DSMT4">
                    <p:embed/>
                  </p:oleObj>
                </mc:Choice>
                <mc:Fallback>
                  <p:oleObj name="Equation" r:id="rId34" imgW="126890" imgH="228402" progId="Equation.DSMT4">
                    <p:embed/>
                    <p:pic>
                      <p:nvPicPr>
                        <p:cNvPr id="0" name="Picture 10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9161" y="6195291"/>
                          <a:ext cx="171978" cy="309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5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316788"/>
                </p:ext>
              </p:extLst>
            </p:nvPr>
          </p:nvGraphicFramePr>
          <p:xfrm>
            <a:off x="3680010" y="6198105"/>
            <a:ext cx="185737" cy="303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6" name="Equation" r:id="rId36" imgW="139700" imgH="228600" progId="Equation.DSMT4">
                    <p:embed/>
                  </p:oleObj>
                </mc:Choice>
                <mc:Fallback>
                  <p:oleObj name="Equation" r:id="rId36" imgW="139700" imgH="228600" progId="Equation.DSMT4">
                    <p:embed/>
                    <p:pic>
                      <p:nvPicPr>
                        <p:cNvPr id="0" name="Picture 10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0010" y="6198105"/>
                          <a:ext cx="185737" cy="3039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55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4242395"/>
                </p:ext>
              </p:extLst>
            </p:nvPr>
          </p:nvGraphicFramePr>
          <p:xfrm>
            <a:off x="4523866" y="6194569"/>
            <a:ext cx="190059" cy="3110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7" name="Equation" r:id="rId38" imgW="139700" imgH="228600" progId="Equation.DSMT4">
                    <p:embed/>
                  </p:oleObj>
                </mc:Choice>
                <mc:Fallback>
                  <p:oleObj name="Equation" r:id="rId38" imgW="139700" imgH="228600" progId="Equation.DSMT4">
                    <p:embed/>
                    <p:pic>
                      <p:nvPicPr>
                        <p:cNvPr id="0" name="Picture 10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3866" y="6194569"/>
                          <a:ext cx="190059" cy="3110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9" name="Straight Connector 58"/>
            <p:cNvCxnSpPr/>
            <p:nvPr/>
          </p:nvCxnSpPr>
          <p:spPr bwMode="auto">
            <a:xfrm>
              <a:off x="5032643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5460332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888024" y="5887136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9A18A53C-5B51-0B2F-0831-40ECA0211B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0664664"/>
                </p:ext>
              </p:extLst>
            </p:nvPr>
          </p:nvGraphicFramePr>
          <p:xfrm>
            <a:off x="4061060" y="5378020"/>
            <a:ext cx="824588" cy="237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8" name="Equation" r:id="rId40" imgW="1057320" imgH="304936" progId="Equation.DSMT4">
                    <p:embed/>
                  </p:oleObj>
                </mc:Choice>
                <mc:Fallback>
                  <p:oleObj name="Equation" r:id="rId40" imgW="1057320" imgH="3049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4061060" y="5378020"/>
                          <a:ext cx="824588" cy="2377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E75A45-32C1-D628-8022-591C84C67559}"/>
              </a:ext>
            </a:extLst>
          </p:cNvPr>
          <p:cNvSpPr txBox="1"/>
          <p:nvPr/>
        </p:nvSpPr>
        <p:spPr>
          <a:xfrm>
            <a:off x="5390553" y="522227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150540" name="Object 58"/>
          <p:cNvGraphicFramePr>
            <a:graphicFrameLocks noChangeAspect="1"/>
          </p:cNvGraphicFramePr>
          <p:nvPr/>
        </p:nvGraphicFramePr>
        <p:xfrm>
          <a:off x="2955140" y="822820"/>
          <a:ext cx="2478088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4" name="Equation" r:id="rId4" imgW="1460500" imgH="508000" progId="Equation.DSMT4">
                  <p:embed/>
                </p:oleObj>
              </mc:Choice>
              <mc:Fallback>
                <p:oleObj name="Equation" r:id="rId4" imgW="1460500" imgH="508000" progId="Equation.DSMT4">
                  <p:embed/>
                  <p:pic>
                    <p:nvPicPr>
                      <p:cNvPr id="0" name="Picture 1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140" y="822820"/>
                        <a:ext cx="2478088" cy="862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4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9915"/>
              </p:ext>
            </p:extLst>
          </p:nvPr>
        </p:nvGraphicFramePr>
        <p:xfrm>
          <a:off x="1198925" y="4642055"/>
          <a:ext cx="3514400" cy="32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5" name="Equation" r:id="rId6" imgW="2197100" imgH="203200" progId="Equation.DSMT4">
                  <p:embed/>
                </p:oleObj>
              </mc:Choice>
              <mc:Fallback>
                <p:oleObj name="Equation" r:id="rId6" imgW="2197100" imgH="203200" progId="Equation.DSMT4">
                  <p:embed/>
                  <p:pic>
                    <p:nvPicPr>
                      <p:cNvPr id="0" name="Picture 1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925" y="4642055"/>
                        <a:ext cx="3514400" cy="323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51124" y="2194449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Uniform sampling (Midpoint rule):</a:t>
            </a:r>
          </a:p>
        </p:txBody>
      </p:sp>
      <p:graphicFrame>
        <p:nvGraphicFramePr>
          <p:cNvPr id="151566" name="Object 14"/>
          <p:cNvGraphicFramePr>
            <a:graphicFrameLocks noChangeAspect="1"/>
          </p:cNvGraphicFramePr>
          <p:nvPr/>
        </p:nvGraphicFramePr>
        <p:xfrm>
          <a:off x="760413" y="2735263"/>
          <a:ext cx="26304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6" name="Equation" r:id="rId8" imgW="1549400" imgH="457200" progId="Equation.DSMT4">
                  <p:embed/>
                </p:oleObj>
              </mc:Choice>
              <mc:Fallback>
                <p:oleObj name="Equation" r:id="rId8" imgW="1549400" imgH="457200" progId="Equation.DSMT4">
                  <p:embed/>
                  <p:pic>
                    <p:nvPicPr>
                      <p:cNvPr id="0" name="Picture 1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735263"/>
                        <a:ext cx="2630487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7" name="Object 13"/>
          <p:cNvGraphicFramePr>
            <a:graphicFrameLocks noChangeAspect="1"/>
          </p:cNvGraphicFramePr>
          <p:nvPr/>
        </p:nvGraphicFramePr>
        <p:xfrm>
          <a:off x="280988" y="3633788"/>
          <a:ext cx="41783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7" name="Equation" r:id="rId10" imgW="2463800" imgH="431800" progId="Equation.DSMT4">
                  <p:embed/>
                </p:oleObj>
              </mc:Choice>
              <mc:Fallback>
                <p:oleObj name="Equation" r:id="rId10" imgW="2463800" imgH="431800" progId="Equation.DSMT4">
                  <p:embed/>
                  <p:pic>
                    <p:nvPicPr>
                      <p:cNvPr id="0" name="Picture 1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3633788"/>
                        <a:ext cx="41783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91195" y="459799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Using</a:t>
            </a:r>
          </a:p>
        </p:txBody>
      </p:sp>
      <p:graphicFrame>
        <p:nvGraphicFramePr>
          <p:cNvPr id="1515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814585"/>
              </p:ext>
            </p:extLst>
          </p:nvPr>
        </p:nvGraphicFramePr>
        <p:xfrm>
          <a:off x="1741056" y="5650655"/>
          <a:ext cx="28892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8" name="Equation" r:id="rId12" imgW="1701800" imgH="457200" progId="Equation.DSMT4">
                  <p:embed/>
                </p:oleObj>
              </mc:Choice>
              <mc:Fallback>
                <p:oleObj name="Equation" r:id="rId12" imgW="1701800" imgH="457200" progId="Equation.DSMT4">
                  <p:embed/>
                  <p:pic>
                    <p:nvPicPr>
                      <p:cNvPr id="0" name="Picture 1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056" y="5650655"/>
                        <a:ext cx="28892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5304415" y="3860835"/>
            <a:ext cx="3358573" cy="2167421"/>
            <a:chOff x="5256790" y="2613060"/>
            <a:chExt cx="3358573" cy="2167421"/>
          </a:xfrm>
        </p:grpSpPr>
        <p:grpSp>
          <p:nvGrpSpPr>
            <p:cNvPr id="52" name="Group 42"/>
            <p:cNvGrpSpPr/>
            <p:nvPr/>
          </p:nvGrpSpPr>
          <p:grpSpPr>
            <a:xfrm>
              <a:off x="5256790" y="2613060"/>
              <a:ext cx="3358573" cy="2167421"/>
              <a:chOff x="5482422" y="1912413"/>
              <a:chExt cx="3358573" cy="2167421"/>
            </a:xfrm>
          </p:grpSpPr>
          <p:sp>
            <p:nvSpPr>
              <p:cNvPr id="90" name="Line 43"/>
              <p:cNvSpPr>
                <a:spLocks noChangeShapeType="1"/>
              </p:cNvSpPr>
              <p:nvPr/>
            </p:nvSpPr>
            <p:spPr bwMode="auto">
              <a:xfrm>
                <a:off x="5482422" y="3889334"/>
                <a:ext cx="27320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flipV="1">
                <a:off x="6066622" y="2208172"/>
                <a:ext cx="0" cy="18716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92" name="Object 45"/>
              <p:cNvGraphicFramePr>
                <a:graphicFrameLocks noChangeAspect="1"/>
              </p:cNvGraphicFramePr>
              <p:nvPr/>
            </p:nvGraphicFramePr>
            <p:xfrm>
              <a:off x="8317604" y="3811011"/>
              <a:ext cx="172887" cy="188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59" name="Equation" r:id="rId14" imgW="126835" imgH="139518" progId="Equation.DSMT4">
                      <p:embed/>
                    </p:oleObj>
                  </mc:Choice>
                  <mc:Fallback>
                    <p:oleObj name="Equation" r:id="rId14" imgW="126835" imgH="139518" progId="Equation.DSMT4">
                      <p:embed/>
                      <p:pic>
                        <p:nvPicPr>
                          <p:cNvPr id="0" name="Picture 13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17604" y="3811011"/>
                            <a:ext cx="172887" cy="1880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3" name="Object 46"/>
              <p:cNvGraphicFramePr>
                <a:graphicFrameLocks noChangeAspect="1"/>
              </p:cNvGraphicFramePr>
              <p:nvPr/>
            </p:nvGraphicFramePr>
            <p:xfrm>
              <a:off x="5995166" y="1912413"/>
              <a:ext cx="181459" cy="2123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60" name="Equation" r:id="rId16" imgW="139579" imgH="164957" progId="Equation.DSMT4">
                      <p:embed/>
                    </p:oleObj>
                  </mc:Choice>
                  <mc:Fallback>
                    <p:oleObj name="Equation" r:id="rId16" imgW="139579" imgH="164957" progId="Equation.DSMT4">
                      <p:embed/>
                      <p:pic>
                        <p:nvPicPr>
                          <p:cNvPr id="0" name="Picture 13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5166" y="1912413"/>
                            <a:ext cx="181459" cy="2123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4" name="Oval 93"/>
              <p:cNvSpPr/>
              <p:nvPr/>
            </p:nvSpPr>
            <p:spPr bwMode="auto">
              <a:xfrm>
                <a:off x="6723201" y="3437018"/>
                <a:ext cx="95002" cy="9500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 bwMode="auto">
              <a:xfrm flipV="1">
                <a:off x="6814399" y="2883724"/>
                <a:ext cx="1341971" cy="5859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Oval 95"/>
              <p:cNvSpPr/>
              <p:nvPr/>
            </p:nvSpPr>
            <p:spPr bwMode="auto">
              <a:xfrm>
                <a:off x="8144488" y="2812471"/>
                <a:ext cx="95002" cy="9500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7" name="Straight Arrow Connector 96"/>
              <p:cNvCxnSpPr/>
              <p:nvPr/>
            </p:nvCxnSpPr>
            <p:spPr bwMode="auto">
              <a:xfrm flipV="1">
                <a:off x="7398329" y="3123216"/>
                <a:ext cx="213756" cy="9500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graphicFrame>
            <p:nvGraphicFramePr>
              <p:cNvPr id="98" name="Object 46"/>
              <p:cNvGraphicFramePr>
                <a:graphicFrameLocks noChangeAspect="1"/>
              </p:cNvGraphicFramePr>
              <p:nvPr/>
            </p:nvGraphicFramePr>
            <p:xfrm>
              <a:off x="7441417" y="2646116"/>
              <a:ext cx="1968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61" name="Equation" r:id="rId18" imgW="152202" imgH="177569" progId="Equation.DSMT4">
                      <p:embed/>
                    </p:oleObj>
                  </mc:Choice>
                  <mc:Fallback>
                    <p:oleObj name="Equation" r:id="rId18" imgW="152202" imgH="177569" progId="Equation.DSMT4">
                      <p:embed/>
                      <p:pic>
                        <p:nvPicPr>
                          <p:cNvPr id="0" name="Picture 13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41417" y="2646116"/>
                            <a:ext cx="19685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9" name="Object 46"/>
              <p:cNvGraphicFramePr>
                <a:graphicFrameLocks noChangeAspect="1"/>
              </p:cNvGraphicFramePr>
              <p:nvPr/>
            </p:nvGraphicFramePr>
            <p:xfrm>
              <a:off x="6197807" y="3447491"/>
              <a:ext cx="436563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62" name="Equation" r:id="rId20" imgW="406224" imgH="228501" progId="Equation.DSMT4">
                      <p:embed/>
                    </p:oleObj>
                  </mc:Choice>
                  <mc:Fallback>
                    <p:oleObj name="Equation" r:id="rId20" imgW="406224" imgH="228501" progId="Equation.DSMT4">
                      <p:embed/>
                      <p:pic>
                        <p:nvPicPr>
                          <p:cNvPr id="0" name="Picture 13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7807" y="3447491"/>
                            <a:ext cx="436563" cy="346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0" name="Object 46"/>
              <p:cNvGraphicFramePr>
                <a:graphicFrameLocks noChangeAspect="1"/>
              </p:cNvGraphicFramePr>
              <p:nvPr/>
            </p:nvGraphicFramePr>
            <p:xfrm>
              <a:off x="8359982" y="2585478"/>
              <a:ext cx="481013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63" name="Equation" r:id="rId22" imgW="431613" imgH="228501" progId="Equation.DSMT4">
                      <p:embed/>
                    </p:oleObj>
                  </mc:Choice>
                  <mc:Fallback>
                    <p:oleObj name="Equation" r:id="rId22" imgW="431613" imgH="228501" progId="Equation.DSMT4">
                      <p:embed/>
                      <p:pic>
                        <p:nvPicPr>
                          <p:cNvPr id="0" name="Picture 13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59982" y="2585478"/>
                            <a:ext cx="481013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01" name="Straight Connector 100"/>
              <p:cNvCxnSpPr/>
              <p:nvPr/>
            </p:nvCxnSpPr>
            <p:spPr bwMode="auto">
              <a:xfrm>
                <a:off x="6947065" y="332509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7170715" y="322811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>
                <a:off x="7370615" y="313114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7618015" y="303416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7806040" y="294906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7982190" y="287584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107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2516178"/>
                  </p:ext>
                </p:extLst>
              </p:nvPr>
            </p:nvGraphicFramePr>
            <p:xfrm>
              <a:off x="7885380" y="3083668"/>
              <a:ext cx="280834" cy="2266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64" name="Equation" r:id="rId24" imgW="203024" imgH="164957" progId="Equation.DSMT4">
                      <p:embed/>
                    </p:oleObj>
                  </mc:Choice>
                  <mc:Fallback>
                    <p:oleObj name="Equation" r:id="rId24" imgW="203024" imgH="164957" progId="Equation.DSMT4">
                      <p:embed/>
                      <p:pic>
                        <p:nvPicPr>
                          <p:cNvPr id="0" name="Picture 13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85380" y="3083668"/>
                            <a:ext cx="280834" cy="2266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596447"/>
                </p:ext>
              </p:extLst>
            </p:nvPr>
          </p:nvGraphicFramePr>
          <p:xfrm>
            <a:off x="6872288" y="3556000"/>
            <a:ext cx="378034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5" name="Equation" r:id="rId26" imgW="291960" imgH="253800" progId="Equation.DSMT4">
                    <p:embed/>
                  </p:oleObj>
                </mc:Choice>
                <mc:Fallback>
                  <p:oleObj name="Equation" r:id="rId26" imgW="291960" imgH="253800" progId="Equation.DSMT4">
                    <p:embed/>
                    <p:pic>
                      <p:nvPicPr>
                        <p:cNvPr id="0" name="Picture 1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288" y="3556000"/>
                          <a:ext cx="378034" cy="371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Oval 54"/>
            <p:cNvSpPr/>
            <p:nvPr/>
          </p:nvSpPr>
          <p:spPr bwMode="auto">
            <a:xfrm>
              <a:off x="7041703" y="3919626"/>
              <a:ext cx="71252" cy="7125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71" name="Object 16"/>
            <p:cNvGraphicFramePr>
              <a:graphicFrameLocks noChangeAspect="1"/>
            </p:cNvGraphicFramePr>
            <p:nvPr/>
          </p:nvGraphicFramePr>
          <p:xfrm>
            <a:off x="6292128" y="3760150"/>
            <a:ext cx="17145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6" name="Equation" r:id="rId28" imgW="165028" imgH="228501" progId="Equation.DSMT4">
                    <p:embed/>
                  </p:oleObj>
                </mc:Choice>
                <mc:Fallback>
                  <p:oleObj name="Equation" r:id="rId28" imgW="165028" imgH="228501" progId="Equation.DSMT4">
                    <p:embed/>
                    <p:pic>
                      <p:nvPicPr>
                        <p:cNvPr id="0" name="Picture 1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2128" y="3760150"/>
                          <a:ext cx="171450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24"/>
            <p:cNvGraphicFramePr>
              <a:graphicFrameLocks noChangeAspect="1"/>
            </p:cNvGraphicFramePr>
            <p:nvPr/>
          </p:nvGraphicFramePr>
          <p:xfrm>
            <a:off x="7778750" y="3122613"/>
            <a:ext cx="209550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7" name="Equation" r:id="rId30" imgW="203112" imgH="228501" progId="Equation.DSMT4">
                    <p:embed/>
                  </p:oleObj>
                </mc:Choice>
                <mc:Fallback>
                  <p:oleObj name="Equation" r:id="rId30" imgW="203112" imgH="228501" progId="Equation.DSMT4">
                    <p:embed/>
                    <p:pic>
                      <p:nvPicPr>
                        <p:cNvPr id="0" name="Picture 13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0" y="3122613"/>
                          <a:ext cx="209550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Box 88"/>
            <p:cNvSpPr txBox="1"/>
            <p:nvPr/>
          </p:nvSpPr>
          <p:spPr>
            <a:xfrm>
              <a:off x="6515100" y="2895600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/>
                <a:t> intervals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12189" y="523338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 then have</a:t>
            </a:r>
          </a:p>
        </p:txBody>
      </p:sp>
      <p:graphicFrame>
        <p:nvGraphicFramePr>
          <p:cNvPr id="151593" name="Object 58"/>
          <p:cNvGraphicFramePr>
            <a:graphicFrameLocks noChangeAspect="1"/>
          </p:cNvGraphicFramePr>
          <p:nvPr/>
        </p:nvGraphicFramePr>
        <p:xfrm>
          <a:off x="6357938" y="3222625"/>
          <a:ext cx="16589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" name="Equation" r:id="rId32" imgW="977476" imgH="203112" progId="Equation.DSMT4">
                  <p:embed/>
                </p:oleObj>
              </mc:Choice>
              <mc:Fallback>
                <p:oleObj name="Equation" r:id="rId32" imgW="977476" imgH="203112" progId="Equation.DSMT4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3222625"/>
                        <a:ext cx="16589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Down Arrow 62"/>
          <p:cNvSpPr/>
          <p:nvPr/>
        </p:nvSpPr>
        <p:spPr bwMode="auto">
          <a:xfrm>
            <a:off x="8201025" y="2876550"/>
            <a:ext cx="219075" cy="105727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075656" y="5759433"/>
            <a:ext cx="634493" cy="667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4034156" y="5837756"/>
            <a:ext cx="634493" cy="6675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194FB90-211D-62C2-C6E5-CFA1E2CA3A34}"/>
              </a:ext>
            </a:extLst>
          </p:cNvPr>
          <p:cNvGrpSpPr/>
          <p:nvPr/>
        </p:nvGrpSpPr>
        <p:grpSpPr>
          <a:xfrm>
            <a:off x="5090659" y="1513518"/>
            <a:ext cx="3531152" cy="1044328"/>
            <a:chOff x="5090659" y="1513518"/>
            <a:chExt cx="3531152" cy="1044328"/>
          </a:xfrm>
        </p:grpSpPr>
        <p:sp>
          <p:nvSpPr>
            <p:cNvPr id="85" name="Oval 84"/>
            <p:cNvSpPr/>
            <p:nvPr/>
          </p:nvSpPr>
          <p:spPr bwMode="auto">
            <a:xfrm>
              <a:off x="6208412" y="1995376"/>
              <a:ext cx="83128" cy="8312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51590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6101558"/>
                </p:ext>
              </p:extLst>
            </p:nvPr>
          </p:nvGraphicFramePr>
          <p:xfrm>
            <a:off x="6206530" y="1547800"/>
            <a:ext cx="358171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9" name="Equation" r:id="rId34" imgW="266400" imgH="253800" progId="Equation.DSMT4">
                    <p:embed/>
                  </p:oleObj>
                </mc:Choice>
                <mc:Fallback>
                  <p:oleObj name="Equation" r:id="rId34" imgW="266400" imgH="253800" progId="Equation.DSMT4">
                    <p:embed/>
                    <p:pic>
                      <p:nvPicPr>
                        <p:cNvPr id="0" name="Picture 13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6530" y="1547800"/>
                          <a:ext cx="358171" cy="3698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" name="Group 58"/>
            <p:cNvGrpSpPr/>
            <p:nvPr/>
          </p:nvGrpSpPr>
          <p:grpSpPr>
            <a:xfrm>
              <a:off x="5090659" y="1703144"/>
              <a:ext cx="3531152" cy="854702"/>
              <a:chOff x="2779713" y="5338762"/>
              <a:chExt cx="3531152" cy="854702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>
                <a:off x="2857500" y="5684563"/>
                <a:ext cx="299382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2857500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568256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65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0554741"/>
                  </p:ext>
                </p:extLst>
              </p:nvPr>
            </p:nvGraphicFramePr>
            <p:xfrm>
              <a:off x="6137727" y="5575026"/>
              <a:ext cx="141287" cy="242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70" name="Equation" r:id="rId36" imgW="88746" imgH="152136" progId="Equation.DSMT4">
                      <p:embed/>
                    </p:oleObj>
                  </mc:Choice>
                  <mc:Fallback>
                    <p:oleObj name="Equation" r:id="rId36" imgW="88746" imgH="152136" progId="Equation.DSMT4">
                      <p:embed/>
                      <p:pic>
                        <p:nvPicPr>
                          <p:cNvPr id="0" name="Picture 136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37727" y="5575026"/>
                            <a:ext cx="141287" cy="242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6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9098022"/>
                  </p:ext>
                </p:extLst>
              </p:nvPr>
            </p:nvGraphicFramePr>
            <p:xfrm>
              <a:off x="2779713" y="5910785"/>
              <a:ext cx="163512" cy="254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71" name="Equation" r:id="rId38" imgW="114102" imgH="177492" progId="Equation.DSMT4">
                      <p:embed/>
                    </p:oleObj>
                  </mc:Choice>
                  <mc:Fallback>
                    <p:oleObj name="Equation" r:id="rId38" imgW="114102" imgH="177492" progId="Equation.DSMT4">
                      <p:embed/>
                      <p:pic>
                        <p:nvPicPr>
                          <p:cNvPr id="0" name="Picture 136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9713" y="5910785"/>
                            <a:ext cx="163512" cy="254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0592536"/>
                  </p:ext>
                </p:extLst>
              </p:nvPr>
            </p:nvGraphicFramePr>
            <p:xfrm>
              <a:off x="5817152" y="5862881"/>
              <a:ext cx="493713" cy="296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72" name="Equation" r:id="rId40" imgW="380880" imgH="228600" progId="Equation.DSMT4">
                      <p:embed/>
                    </p:oleObj>
                  </mc:Choice>
                  <mc:Fallback>
                    <p:oleObj name="Equation" r:id="rId40" imgW="380880" imgH="228600" progId="Equation.DSMT4">
                      <p:embed/>
                      <p:pic>
                        <p:nvPicPr>
                          <p:cNvPr id="0" name="Picture 13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17152" y="5862881"/>
                            <a:ext cx="493713" cy="296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Connector 67"/>
              <p:cNvCxnSpPr/>
              <p:nvPr/>
            </p:nvCxnSpPr>
            <p:spPr bwMode="auto">
              <a:xfrm>
                <a:off x="3712878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285189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4140567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8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5784091"/>
                  </p:ext>
                </p:extLst>
              </p:nvPr>
            </p:nvGraphicFramePr>
            <p:xfrm>
              <a:off x="3398838" y="5338762"/>
              <a:ext cx="239712" cy="2237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73" name="Equation" r:id="rId42" imgW="190335" imgH="177646" progId="Equation.DSMT4">
                      <p:embed/>
                    </p:oleObj>
                  </mc:Choice>
                  <mc:Fallback>
                    <p:oleObj name="Equation" r:id="rId42" imgW="190335" imgH="177646" progId="Equation.DSMT4">
                      <p:embed/>
                      <p:pic>
                        <p:nvPicPr>
                          <p:cNvPr id="0" name="Picture 13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8838" y="5338762"/>
                            <a:ext cx="239712" cy="2237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1550933"/>
                  </p:ext>
                </p:extLst>
              </p:nvPr>
            </p:nvGraphicFramePr>
            <p:xfrm>
              <a:off x="3192463" y="5883181"/>
              <a:ext cx="171978" cy="3095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74" name="Equation" r:id="rId44" imgW="126890" imgH="228402" progId="Equation.DSMT4">
                      <p:embed/>
                    </p:oleObj>
                  </mc:Choice>
                  <mc:Fallback>
                    <p:oleObj name="Equation" r:id="rId44" imgW="126890" imgH="228402" progId="Equation.DSMT4">
                      <p:embed/>
                      <p:pic>
                        <p:nvPicPr>
                          <p:cNvPr id="0" name="Picture 13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2463" y="5883181"/>
                            <a:ext cx="171978" cy="3095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7357321"/>
                  </p:ext>
                </p:extLst>
              </p:nvPr>
            </p:nvGraphicFramePr>
            <p:xfrm>
              <a:off x="3643312" y="5885995"/>
              <a:ext cx="185737" cy="3039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75" name="Equation" r:id="rId46" imgW="139700" imgH="228600" progId="Equation.DSMT4">
                      <p:embed/>
                    </p:oleObj>
                  </mc:Choice>
                  <mc:Fallback>
                    <p:oleObj name="Equation" r:id="rId46" imgW="139700" imgH="228600" progId="Equation.DSMT4">
                      <p:embed/>
                      <p:pic>
                        <p:nvPicPr>
                          <p:cNvPr id="0" name="Picture 13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3312" y="5885995"/>
                            <a:ext cx="185737" cy="3039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6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6301067"/>
                  </p:ext>
                </p:extLst>
              </p:nvPr>
            </p:nvGraphicFramePr>
            <p:xfrm>
              <a:off x="4487168" y="5882459"/>
              <a:ext cx="190059" cy="3110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76" name="Equation" r:id="rId48" imgW="139700" imgH="228600" progId="Equation.DSMT4">
                      <p:embed/>
                    </p:oleObj>
                  </mc:Choice>
                  <mc:Fallback>
                    <p:oleObj name="Equation" r:id="rId48" imgW="139700" imgH="228600" progId="Equation.DSMT4">
                      <p:embed/>
                      <p:pic>
                        <p:nvPicPr>
                          <p:cNvPr id="0" name="Picture 13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7168" y="5882459"/>
                            <a:ext cx="190059" cy="3110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7" name="Straight Connector 86"/>
              <p:cNvCxnSpPr/>
              <p:nvPr/>
            </p:nvCxnSpPr>
            <p:spPr bwMode="auto">
              <a:xfrm>
                <a:off x="4995945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>
                <a:off x="5423634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>
                <a:off x="5851326" y="5575026"/>
                <a:ext cx="0" cy="219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3A35EE1D-755F-6A8A-493A-610EA70A49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443693"/>
                </p:ext>
              </p:extLst>
            </p:nvPr>
          </p:nvGraphicFramePr>
          <p:xfrm>
            <a:off x="6870700" y="1513518"/>
            <a:ext cx="6985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77" name="Equation" r:id="rId50" imgW="698400" imgH="203040" progId="Equation.DSMT4">
                    <p:embed/>
                  </p:oleObj>
                </mc:Choice>
                <mc:Fallback>
                  <p:oleObj name="Equation" r:id="rId50" imgW="698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6870700" y="1513518"/>
                          <a:ext cx="698500" cy="203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2">
            <a:extLst>
              <a:ext uri="{FF2B5EF4-FFF2-40B4-BE49-F238E27FC236}">
                <a16:creationId xmlns:a16="http://schemas.microsoft.com/office/drawing/2014/main" id="{23ECD12F-E724-112C-D318-A9FB8ED2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1515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491822"/>
              </p:ext>
            </p:extLst>
          </p:nvPr>
        </p:nvGraphicFramePr>
        <p:xfrm>
          <a:off x="3499667" y="915569"/>
          <a:ext cx="19192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4" imgW="1130300" imgH="457200" progId="Equation.DSMT4">
                  <p:embed/>
                </p:oleObj>
              </mc:Choice>
              <mc:Fallback>
                <p:oleObj name="Equation" r:id="rId4" imgW="1130300" imgH="4572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667" y="915569"/>
                        <a:ext cx="1919287" cy="7762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4724751" y="2920582"/>
            <a:ext cx="3358573" cy="2167421"/>
            <a:chOff x="5256790" y="2613060"/>
            <a:chExt cx="3358573" cy="2167421"/>
          </a:xfrm>
        </p:grpSpPr>
        <p:grpSp>
          <p:nvGrpSpPr>
            <p:cNvPr id="3" name="Group 42"/>
            <p:cNvGrpSpPr/>
            <p:nvPr/>
          </p:nvGrpSpPr>
          <p:grpSpPr>
            <a:xfrm>
              <a:off x="5256790" y="2613060"/>
              <a:ext cx="3358573" cy="2167421"/>
              <a:chOff x="5482422" y="1912413"/>
              <a:chExt cx="3358573" cy="2167421"/>
            </a:xfrm>
          </p:grpSpPr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>
                <a:off x="5482422" y="3889334"/>
                <a:ext cx="27320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V="1">
                <a:off x="6066622" y="2208172"/>
                <a:ext cx="0" cy="18716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3" name="Object 45"/>
              <p:cNvGraphicFramePr>
                <a:graphicFrameLocks noChangeAspect="1"/>
              </p:cNvGraphicFramePr>
              <p:nvPr/>
            </p:nvGraphicFramePr>
            <p:xfrm>
              <a:off x="8317604" y="3811011"/>
              <a:ext cx="172887" cy="188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3" name="Equation" r:id="rId6" imgW="126835" imgH="139518" progId="Equation.DSMT4">
                      <p:embed/>
                    </p:oleObj>
                  </mc:Choice>
                  <mc:Fallback>
                    <p:oleObj name="Equation" r:id="rId6" imgW="126835" imgH="139518" progId="Equation.DSMT4">
                      <p:embed/>
                      <p:pic>
                        <p:nvPicPr>
                          <p:cNvPr id="0" name="Picture 7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17604" y="3811011"/>
                            <a:ext cx="172887" cy="1880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46"/>
              <p:cNvGraphicFramePr>
                <a:graphicFrameLocks noChangeAspect="1"/>
              </p:cNvGraphicFramePr>
              <p:nvPr/>
            </p:nvGraphicFramePr>
            <p:xfrm>
              <a:off x="5995166" y="1912413"/>
              <a:ext cx="181459" cy="2123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4" name="Equation" r:id="rId8" imgW="139579" imgH="164957" progId="Equation.DSMT4">
                      <p:embed/>
                    </p:oleObj>
                  </mc:Choice>
                  <mc:Fallback>
                    <p:oleObj name="Equation" r:id="rId8" imgW="139579" imgH="164957" progId="Equation.DSMT4">
                      <p:embed/>
                      <p:pic>
                        <p:nvPicPr>
                          <p:cNvPr id="0" name="Picture 7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5166" y="1912413"/>
                            <a:ext cx="181459" cy="2123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Oval 56"/>
              <p:cNvSpPr/>
              <p:nvPr/>
            </p:nvSpPr>
            <p:spPr bwMode="auto">
              <a:xfrm>
                <a:off x="6723201" y="3437018"/>
                <a:ext cx="95002" cy="9500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6814399" y="2883724"/>
                <a:ext cx="1341971" cy="5859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Oval 58"/>
              <p:cNvSpPr/>
              <p:nvPr/>
            </p:nvSpPr>
            <p:spPr bwMode="auto">
              <a:xfrm>
                <a:off x="8144488" y="2812471"/>
                <a:ext cx="95002" cy="9500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7398329" y="3123216"/>
                <a:ext cx="213756" cy="9500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graphicFrame>
            <p:nvGraphicFramePr>
              <p:cNvPr id="61" name="Object 46"/>
              <p:cNvGraphicFramePr>
                <a:graphicFrameLocks noChangeAspect="1"/>
              </p:cNvGraphicFramePr>
              <p:nvPr/>
            </p:nvGraphicFramePr>
            <p:xfrm>
              <a:off x="7441417" y="2646116"/>
              <a:ext cx="1968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5" name="Equation" r:id="rId10" imgW="152202" imgH="177569" progId="Equation.DSMT4">
                      <p:embed/>
                    </p:oleObj>
                  </mc:Choice>
                  <mc:Fallback>
                    <p:oleObj name="Equation" r:id="rId10" imgW="152202" imgH="177569" progId="Equation.DSMT4">
                      <p:embed/>
                      <p:pic>
                        <p:nvPicPr>
                          <p:cNvPr id="0" name="Picture 7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41417" y="2646116"/>
                            <a:ext cx="19685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46"/>
              <p:cNvGraphicFramePr>
                <a:graphicFrameLocks noChangeAspect="1"/>
              </p:cNvGraphicFramePr>
              <p:nvPr/>
            </p:nvGraphicFramePr>
            <p:xfrm>
              <a:off x="6197807" y="3447491"/>
              <a:ext cx="436563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6" name="Equation" r:id="rId12" imgW="406224" imgH="228501" progId="Equation.DSMT4">
                      <p:embed/>
                    </p:oleObj>
                  </mc:Choice>
                  <mc:Fallback>
                    <p:oleObj name="Equation" r:id="rId12" imgW="406224" imgH="228501" progId="Equation.DSMT4">
                      <p:embed/>
                      <p:pic>
                        <p:nvPicPr>
                          <p:cNvPr id="0" name="Picture 7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7807" y="3447491"/>
                            <a:ext cx="436563" cy="346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46"/>
              <p:cNvGraphicFramePr>
                <a:graphicFrameLocks noChangeAspect="1"/>
              </p:cNvGraphicFramePr>
              <p:nvPr/>
            </p:nvGraphicFramePr>
            <p:xfrm>
              <a:off x="8359982" y="2585478"/>
              <a:ext cx="481013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7" name="Equation" r:id="rId14" imgW="431613" imgH="228501" progId="Equation.DSMT4">
                      <p:embed/>
                    </p:oleObj>
                  </mc:Choice>
                  <mc:Fallback>
                    <p:oleObj name="Equation" r:id="rId14" imgW="431613" imgH="228501" progId="Equation.DSMT4">
                      <p:embed/>
                      <p:pic>
                        <p:nvPicPr>
                          <p:cNvPr id="0" name="Picture 7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59982" y="2585478"/>
                            <a:ext cx="481013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4" name="Straight Connector 63"/>
              <p:cNvCxnSpPr/>
              <p:nvPr/>
            </p:nvCxnSpPr>
            <p:spPr bwMode="auto">
              <a:xfrm>
                <a:off x="6947065" y="332509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7170715" y="322811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7370615" y="313114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7618015" y="303416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7806040" y="294906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7982190" y="287584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70" name="Object 20"/>
              <p:cNvGraphicFramePr>
                <a:graphicFrameLocks noChangeAspect="1"/>
              </p:cNvGraphicFramePr>
              <p:nvPr/>
            </p:nvGraphicFramePr>
            <p:xfrm>
              <a:off x="7885380" y="3083668"/>
              <a:ext cx="263525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58" name="Equation" r:id="rId16" imgW="203024" imgH="164957" progId="Equation.DSMT4">
                      <p:embed/>
                    </p:oleObj>
                  </mc:Choice>
                  <mc:Fallback>
                    <p:oleObj name="Equation" r:id="rId16" imgW="203024" imgH="164957" progId="Equation.DSMT4">
                      <p:embed/>
                      <p:pic>
                        <p:nvPicPr>
                          <p:cNvPr id="0" name="Picture 7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85380" y="3083668"/>
                            <a:ext cx="263525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1770436"/>
                </p:ext>
              </p:extLst>
            </p:nvPr>
          </p:nvGraphicFramePr>
          <p:xfrm>
            <a:off x="6872288" y="3546475"/>
            <a:ext cx="40560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59" name="Equation" r:id="rId18" imgW="291960" imgH="253800" progId="Equation.DSMT4">
                    <p:embed/>
                  </p:oleObj>
                </mc:Choice>
                <mc:Fallback>
                  <p:oleObj name="Equation" r:id="rId18" imgW="291960" imgH="253800" progId="Equation.DSMT4">
                    <p:embed/>
                    <p:pic>
                      <p:nvPicPr>
                        <p:cNvPr id="0" name="Picture 7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288" y="3546475"/>
                          <a:ext cx="405608" cy="371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Oval 46"/>
            <p:cNvSpPr/>
            <p:nvPr/>
          </p:nvSpPr>
          <p:spPr bwMode="auto">
            <a:xfrm>
              <a:off x="7040211" y="3918611"/>
              <a:ext cx="71252" cy="7125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8" name="Object 16"/>
            <p:cNvGraphicFramePr>
              <a:graphicFrameLocks noChangeAspect="1"/>
            </p:cNvGraphicFramePr>
            <p:nvPr/>
          </p:nvGraphicFramePr>
          <p:xfrm>
            <a:off x="6292128" y="3760150"/>
            <a:ext cx="17145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0" name="Equation" r:id="rId20" imgW="165028" imgH="228501" progId="Equation.DSMT4">
                    <p:embed/>
                  </p:oleObj>
                </mc:Choice>
                <mc:Fallback>
                  <p:oleObj name="Equation" r:id="rId20" imgW="165028" imgH="228501" progId="Equation.DSMT4">
                    <p:embed/>
                    <p:pic>
                      <p:nvPicPr>
                        <p:cNvPr id="0" name="Picture 7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2128" y="3760150"/>
                          <a:ext cx="171450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39" name="Object 24"/>
            <p:cNvGraphicFramePr>
              <a:graphicFrameLocks noChangeAspect="1"/>
            </p:cNvGraphicFramePr>
            <p:nvPr/>
          </p:nvGraphicFramePr>
          <p:xfrm>
            <a:off x="7778750" y="3122613"/>
            <a:ext cx="209550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61" name="Equation" r:id="rId22" imgW="203112" imgH="228501" progId="Equation.DSMT4">
                    <p:embed/>
                  </p:oleObj>
                </mc:Choice>
                <mc:Fallback>
                  <p:oleObj name="Equation" r:id="rId22" imgW="203112" imgH="228501" progId="Equation.DSMT4">
                    <p:embed/>
                    <p:pic>
                      <p:nvPicPr>
                        <p:cNvPr id="0" name="Picture 7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0" y="3122613"/>
                          <a:ext cx="209550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6486525" y="2933700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/>
                <a:t> intervals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18877" y="183881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where</a:t>
            </a:r>
          </a:p>
        </p:txBody>
      </p:sp>
      <p:graphicFrame>
        <p:nvGraphicFramePr>
          <p:cNvPr id="1546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188880"/>
              </p:ext>
            </p:extLst>
          </p:nvPr>
        </p:nvGraphicFramePr>
        <p:xfrm>
          <a:off x="987738" y="2590660"/>
          <a:ext cx="2422544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24" imgW="1498600" imgH="1600200" progId="Equation.DSMT4">
                  <p:embed/>
                </p:oleObj>
              </mc:Choice>
              <mc:Fallback>
                <p:oleObj name="Equation" r:id="rId24" imgW="1498600" imgH="1600200" progId="Equation.DSMT4">
                  <p:embed/>
                  <p:pic>
                    <p:nvPicPr>
                      <p:cNvPr id="0" name="Picture 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738" y="2590660"/>
                        <a:ext cx="2422544" cy="258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">
            <a:extLst>
              <a:ext uri="{FF2B5EF4-FFF2-40B4-BE49-F238E27FC236}">
                <a16:creationId xmlns:a16="http://schemas.microsoft.com/office/drawing/2014/main" id="{657424B7-A109-028E-5768-3B495528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150541" name="Object 19"/>
          <p:cNvGraphicFramePr>
            <a:graphicFrameLocks noChangeAspect="1"/>
          </p:cNvGraphicFramePr>
          <p:nvPr/>
        </p:nvGraphicFramePr>
        <p:xfrm>
          <a:off x="1287710" y="2522621"/>
          <a:ext cx="1141412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Equation" r:id="rId4" imgW="672808" imgH="393529" progId="Equation.DSMT4">
                  <p:embed/>
                </p:oleObj>
              </mc:Choice>
              <mc:Fallback>
                <p:oleObj name="Equation" r:id="rId4" imgW="672808" imgH="393529" progId="Equation.DSMT4">
                  <p:embed/>
                  <p:pic>
                    <p:nvPicPr>
                      <p:cNvPr id="0" name="Picture 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710" y="2522621"/>
                        <a:ext cx="1141412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051959" y="781297"/>
            <a:ext cx="2977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“Complex Midpoint rule”</a:t>
            </a:r>
          </a:p>
        </p:txBody>
      </p:sp>
      <p:graphicFrame>
        <p:nvGraphicFramePr>
          <p:cNvPr id="1515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70714"/>
              </p:ext>
            </p:extLst>
          </p:nvPr>
        </p:nvGraphicFramePr>
        <p:xfrm>
          <a:off x="3555214" y="1395081"/>
          <a:ext cx="19192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Equation" r:id="rId6" imgW="1130300" imgH="457200" progId="Equation.DSMT4">
                  <p:embed/>
                </p:oleObj>
              </mc:Choice>
              <mc:Fallback>
                <p:oleObj name="Equation" r:id="rId6" imgW="1130300" imgH="457200" progId="Equation.DSMT4">
                  <p:embed/>
                  <p:pic>
                    <p:nvPicPr>
                      <p:cNvPr id="0" name="Picture 6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214" y="1395081"/>
                        <a:ext cx="1919287" cy="7762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284142" y="5388428"/>
            <a:ext cx="6840188" cy="92333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is the </a:t>
            </a:r>
            <a:r>
              <a:rPr lang="en-US" u="sng" dirty="0"/>
              <a:t>same formula</a:t>
            </a:r>
            <a:r>
              <a:rPr lang="en-US" dirty="0"/>
              <a:t> that we usually use for integrating a function along the </a:t>
            </a:r>
            <a:r>
              <a:rPr lang="en-US" u="sng" dirty="0"/>
              <a:t>real axis</a:t>
            </a:r>
            <a:r>
              <a:rPr lang="en-US" dirty="0"/>
              <a:t> using the midpoint rule! </a:t>
            </a:r>
          </a:p>
          <a:p>
            <a:pPr algn="ctr"/>
            <a:r>
              <a:rPr lang="en-US" dirty="0"/>
              <a:t>(We essentially have a just rotation of the axis.)</a:t>
            </a:r>
          </a:p>
        </p:txBody>
      </p:sp>
      <p:grpSp>
        <p:nvGrpSpPr>
          <p:cNvPr id="2" name="Group 34"/>
          <p:cNvGrpSpPr/>
          <p:nvPr/>
        </p:nvGrpSpPr>
        <p:grpSpPr>
          <a:xfrm>
            <a:off x="4354636" y="2691981"/>
            <a:ext cx="3358573" cy="2167421"/>
            <a:chOff x="5256790" y="2613060"/>
            <a:chExt cx="3358573" cy="2167421"/>
          </a:xfrm>
        </p:grpSpPr>
        <p:grpSp>
          <p:nvGrpSpPr>
            <p:cNvPr id="3" name="Group 42"/>
            <p:cNvGrpSpPr/>
            <p:nvPr/>
          </p:nvGrpSpPr>
          <p:grpSpPr>
            <a:xfrm>
              <a:off x="5256790" y="2613060"/>
              <a:ext cx="3358573" cy="2167421"/>
              <a:chOff x="5482422" y="1912413"/>
              <a:chExt cx="3358573" cy="2167421"/>
            </a:xfrm>
          </p:grpSpPr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>
                <a:off x="5482422" y="3889334"/>
                <a:ext cx="27320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V="1">
                <a:off x="6066622" y="2208172"/>
                <a:ext cx="0" cy="18716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3" name="Object 45"/>
              <p:cNvGraphicFramePr>
                <a:graphicFrameLocks noChangeAspect="1"/>
              </p:cNvGraphicFramePr>
              <p:nvPr/>
            </p:nvGraphicFramePr>
            <p:xfrm>
              <a:off x="8317604" y="3811011"/>
              <a:ext cx="172887" cy="1880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2" name="Equation" r:id="rId8" imgW="126835" imgH="139518" progId="Equation.DSMT4">
                      <p:embed/>
                    </p:oleObj>
                  </mc:Choice>
                  <mc:Fallback>
                    <p:oleObj name="Equation" r:id="rId8" imgW="126835" imgH="139518" progId="Equation.DSMT4">
                      <p:embed/>
                      <p:pic>
                        <p:nvPicPr>
                          <p:cNvPr id="0" name="Picture 6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17604" y="3811011"/>
                            <a:ext cx="172887" cy="1880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46"/>
              <p:cNvGraphicFramePr>
                <a:graphicFrameLocks noChangeAspect="1"/>
              </p:cNvGraphicFramePr>
              <p:nvPr/>
            </p:nvGraphicFramePr>
            <p:xfrm>
              <a:off x="5995166" y="1912413"/>
              <a:ext cx="181459" cy="2123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3" name="Equation" r:id="rId10" imgW="139579" imgH="164957" progId="Equation.DSMT4">
                      <p:embed/>
                    </p:oleObj>
                  </mc:Choice>
                  <mc:Fallback>
                    <p:oleObj name="Equation" r:id="rId10" imgW="139579" imgH="164957" progId="Equation.DSMT4">
                      <p:embed/>
                      <p:pic>
                        <p:nvPicPr>
                          <p:cNvPr id="0" name="Picture 6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5166" y="1912413"/>
                            <a:ext cx="181459" cy="2123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Oval 56"/>
              <p:cNvSpPr/>
              <p:nvPr/>
            </p:nvSpPr>
            <p:spPr bwMode="auto">
              <a:xfrm>
                <a:off x="6709553" y="3443842"/>
                <a:ext cx="95002" cy="9500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6814399" y="2883724"/>
                <a:ext cx="1341971" cy="58590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Oval 58"/>
              <p:cNvSpPr/>
              <p:nvPr/>
            </p:nvSpPr>
            <p:spPr bwMode="auto">
              <a:xfrm>
                <a:off x="8144488" y="2812471"/>
                <a:ext cx="95002" cy="9500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7398329" y="3123216"/>
                <a:ext cx="213756" cy="9500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graphicFrame>
            <p:nvGraphicFramePr>
              <p:cNvPr id="61" name="Object 46"/>
              <p:cNvGraphicFramePr>
                <a:graphicFrameLocks noChangeAspect="1"/>
              </p:cNvGraphicFramePr>
              <p:nvPr/>
            </p:nvGraphicFramePr>
            <p:xfrm>
              <a:off x="7441417" y="2646116"/>
              <a:ext cx="19685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4" name="Equation" r:id="rId12" imgW="152202" imgH="177569" progId="Equation.DSMT4">
                      <p:embed/>
                    </p:oleObj>
                  </mc:Choice>
                  <mc:Fallback>
                    <p:oleObj name="Equation" r:id="rId12" imgW="152202" imgH="177569" progId="Equation.DSMT4">
                      <p:embed/>
                      <p:pic>
                        <p:nvPicPr>
                          <p:cNvPr id="0" name="Picture 6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41417" y="2646116"/>
                            <a:ext cx="19685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46"/>
              <p:cNvGraphicFramePr>
                <a:graphicFrameLocks noChangeAspect="1"/>
              </p:cNvGraphicFramePr>
              <p:nvPr/>
            </p:nvGraphicFramePr>
            <p:xfrm>
              <a:off x="6197807" y="3447491"/>
              <a:ext cx="436563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5" name="Equation" r:id="rId14" imgW="406224" imgH="228501" progId="Equation.DSMT4">
                      <p:embed/>
                    </p:oleObj>
                  </mc:Choice>
                  <mc:Fallback>
                    <p:oleObj name="Equation" r:id="rId14" imgW="406224" imgH="228501" progId="Equation.DSMT4">
                      <p:embed/>
                      <p:pic>
                        <p:nvPicPr>
                          <p:cNvPr id="0" name="Picture 6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97807" y="3447491"/>
                            <a:ext cx="436563" cy="346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46"/>
              <p:cNvGraphicFramePr>
                <a:graphicFrameLocks noChangeAspect="1"/>
              </p:cNvGraphicFramePr>
              <p:nvPr/>
            </p:nvGraphicFramePr>
            <p:xfrm>
              <a:off x="8359982" y="2585478"/>
              <a:ext cx="481013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6" name="Equation" r:id="rId16" imgW="431613" imgH="228501" progId="Equation.DSMT4">
                      <p:embed/>
                    </p:oleObj>
                  </mc:Choice>
                  <mc:Fallback>
                    <p:oleObj name="Equation" r:id="rId16" imgW="431613" imgH="228501" progId="Equation.DSMT4">
                      <p:embed/>
                      <p:pic>
                        <p:nvPicPr>
                          <p:cNvPr id="0" name="Picture 6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59982" y="2585478"/>
                            <a:ext cx="481013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4" name="Straight Connector 63"/>
              <p:cNvCxnSpPr/>
              <p:nvPr/>
            </p:nvCxnSpPr>
            <p:spPr bwMode="auto">
              <a:xfrm>
                <a:off x="6947065" y="332509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7170715" y="322811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7370615" y="313114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7618015" y="303416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7806040" y="2949066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7982190" y="2875841"/>
                <a:ext cx="71252" cy="16625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aphicFrame>
            <p:nvGraphicFramePr>
              <p:cNvPr id="70" name="Object 20"/>
              <p:cNvGraphicFramePr>
                <a:graphicFrameLocks noChangeAspect="1"/>
              </p:cNvGraphicFramePr>
              <p:nvPr/>
            </p:nvGraphicFramePr>
            <p:xfrm>
              <a:off x="7885380" y="3083668"/>
              <a:ext cx="263525" cy="212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9187" name="Equation" r:id="rId18" imgW="203024" imgH="164957" progId="Equation.DSMT4">
                      <p:embed/>
                    </p:oleObj>
                  </mc:Choice>
                  <mc:Fallback>
                    <p:oleObj name="Equation" r:id="rId18" imgW="203024" imgH="164957" progId="Equation.DSMT4">
                      <p:embed/>
                      <p:pic>
                        <p:nvPicPr>
                          <p:cNvPr id="0" name="Picture 6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85380" y="3083668"/>
                            <a:ext cx="263525" cy="2127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6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063956"/>
                </p:ext>
              </p:extLst>
            </p:nvPr>
          </p:nvGraphicFramePr>
          <p:xfrm>
            <a:off x="6872288" y="3546475"/>
            <a:ext cx="39616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8" name="Equation" r:id="rId20" imgW="291973" imgH="253890" progId="Equation.DSMT4">
                    <p:embed/>
                  </p:oleObj>
                </mc:Choice>
                <mc:Fallback>
                  <p:oleObj name="Equation" r:id="rId20" imgW="291973" imgH="253890" progId="Equation.DSMT4">
                    <p:embed/>
                    <p:pic>
                      <p:nvPicPr>
                        <p:cNvPr id="0" name="Picture 6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288" y="3546475"/>
                          <a:ext cx="396160" cy="371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Oval 46"/>
            <p:cNvSpPr/>
            <p:nvPr/>
          </p:nvSpPr>
          <p:spPr bwMode="auto">
            <a:xfrm>
              <a:off x="7040211" y="3918611"/>
              <a:ext cx="71252" cy="7125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8" name="Object 16"/>
            <p:cNvGraphicFramePr>
              <a:graphicFrameLocks noChangeAspect="1"/>
            </p:cNvGraphicFramePr>
            <p:nvPr/>
          </p:nvGraphicFramePr>
          <p:xfrm>
            <a:off x="6292128" y="3760150"/>
            <a:ext cx="17145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89" name="Equation" r:id="rId22" imgW="165028" imgH="228501" progId="Equation.DSMT4">
                    <p:embed/>
                  </p:oleObj>
                </mc:Choice>
                <mc:Fallback>
                  <p:oleObj name="Equation" r:id="rId22" imgW="165028" imgH="228501" progId="Equation.DSMT4">
                    <p:embed/>
                    <p:pic>
                      <p:nvPicPr>
                        <p:cNvPr id="0" name="Picture 6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2128" y="3760150"/>
                          <a:ext cx="171450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639" name="Object 24"/>
            <p:cNvGraphicFramePr>
              <a:graphicFrameLocks noChangeAspect="1"/>
            </p:cNvGraphicFramePr>
            <p:nvPr/>
          </p:nvGraphicFramePr>
          <p:xfrm>
            <a:off x="7778750" y="3122613"/>
            <a:ext cx="209550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90" name="Equation" r:id="rId24" imgW="203112" imgH="228501" progId="Equation.DSMT4">
                    <p:embed/>
                  </p:oleObj>
                </mc:Choice>
                <mc:Fallback>
                  <p:oleObj name="Equation" r:id="rId24" imgW="203112" imgH="228501" progId="Equation.DSMT4">
                    <p:embed/>
                    <p:pic>
                      <p:nvPicPr>
                        <p:cNvPr id="0" name="Picture 6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0" y="3122613"/>
                          <a:ext cx="209550" cy="334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6486525" y="2933700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/>
                <a:t> intervals</a:t>
              </a:r>
            </a:p>
          </p:txBody>
        </p:sp>
      </p:grpSp>
      <p:graphicFrame>
        <p:nvGraphicFramePr>
          <p:cNvPr id="154641" name="Object 17"/>
          <p:cNvGraphicFramePr>
            <a:graphicFrameLocks noChangeAspect="1"/>
          </p:cNvGraphicFramePr>
          <p:nvPr/>
        </p:nvGraphicFramePr>
        <p:xfrm>
          <a:off x="974849" y="3577594"/>
          <a:ext cx="2247324" cy="72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Equation" r:id="rId26" imgW="1333500" imgH="431800" progId="Equation.DSMT4">
                  <p:embed/>
                </p:oleObj>
              </mc:Choice>
              <mc:Fallback>
                <p:oleObj name="Equation" r:id="rId26" imgW="1333500" imgH="43180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849" y="3577594"/>
                        <a:ext cx="2247324" cy="7277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BDECF18A-0876-0F3F-A877-E9228DD3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FB855C5-30E9-5D41-4A97-A19B3CEE1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979379"/>
              </p:ext>
            </p:extLst>
          </p:nvPr>
        </p:nvGraphicFramePr>
        <p:xfrm>
          <a:off x="5922963" y="1570038"/>
          <a:ext cx="12779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Equation" r:id="rId28" imgW="812520" imgH="291960" progId="Equation.DSMT4">
                  <p:embed/>
                </p:oleObj>
              </mc:Choice>
              <mc:Fallback>
                <p:oleObj name="Equation" r:id="rId28" imgW="812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922963" y="1570038"/>
                        <a:ext cx="1277937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151568" name="Object 16"/>
          <p:cNvGraphicFramePr>
            <a:graphicFrameLocks noChangeAspect="1"/>
          </p:cNvGraphicFramePr>
          <p:nvPr/>
        </p:nvGraphicFramePr>
        <p:xfrm>
          <a:off x="438150" y="1531938"/>
          <a:ext cx="6523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4" imgW="4813300" imgH="393700" progId="Equation.DSMT4">
                  <p:embed/>
                </p:oleObj>
              </mc:Choice>
              <mc:Fallback>
                <p:oleObj name="Equation" r:id="rId4" imgW="4813300" imgH="39370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531938"/>
                        <a:ext cx="6523038" cy="533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626919" y="1021278"/>
            <a:ext cx="318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“Complex Simpson’s rule”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55667" y="2410691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/>
              <a:t> number of segments</a:t>
            </a:r>
          </a:p>
          <a:p>
            <a:pPr indent="225425"/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/>
              <a:t> even number</a:t>
            </a:r>
          </a:p>
        </p:txBody>
      </p:sp>
      <p:graphicFrame>
        <p:nvGraphicFramePr>
          <p:cNvPr id="15259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602880"/>
              </p:ext>
            </p:extLst>
          </p:nvPr>
        </p:nvGraphicFramePr>
        <p:xfrm>
          <a:off x="1274931" y="3894639"/>
          <a:ext cx="31432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6" imgW="1854000" imgH="253800" progId="Equation.DSMT4">
                  <p:embed/>
                </p:oleObj>
              </mc:Choice>
              <mc:Fallback>
                <p:oleObj name="Equation" r:id="rId6" imgW="1854000" imgH="25380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931" y="3894639"/>
                        <a:ext cx="3143250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804047"/>
              </p:ext>
            </p:extLst>
          </p:nvPr>
        </p:nvGraphicFramePr>
        <p:xfrm>
          <a:off x="2068510" y="4885334"/>
          <a:ext cx="11414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8" imgW="672808" imgH="393529" progId="Equation.DSMT4">
                  <p:embed/>
                </p:oleObj>
              </mc:Choice>
              <mc:Fallback>
                <p:oleObj name="Equation" r:id="rId8" imgW="672808" imgH="393529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0" y="4885334"/>
                        <a:ext cx="11414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589300" y="2672435"/>
            <a:ext cx="3179513" cy="2167421"/>
            <a:chOff x="5589300" y="2672435"/>
            <a:chExt cx="3179513" cy="2167421"/>
          </a:xfrm>
        </p:grpSpPr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5589300" y="4649356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6173500" y="2968194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5"/>
            <p:cNvGraphicFramePr>
              <a:graphicFrameLocks noChangeAspect="1"/>
            </p:cNvGraphicFramePr>
            <p:nvPr/>
          </p:nvGraphicFramePr>
          <p:xfrm>
            <a:off x="8424482" y="4571033"/>
            <a:ext cx="172887" cy="18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7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6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4482" y="4571033"/>
                          <a:ext cx="172887" cy="18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6"/>
            <p:cNvGraphicFramePr>
              <a:graphicFrameLocks noChangeAspect="1"/>
            </p:cNvGraphicFramePr>
            <p:nvPr/>
          </p:nvGraphicFramePr>
          <p:xfrm>
            <a:off x="6102044" y="2672435"/>
            <a:ext cx="181459" cy="21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8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6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2044" y="2672435"/>
                          <a:ext cx="181459" cy="212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 bwMode="auto">
            <a:xfrm>
              <a:off x="6818204" y="4203864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6909402" y="3705101"/>
              <a:ext cx="1225195" cy="5364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8073236" y="3655619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7505207" y="3883238"/>
              <a:ext cx="213756" cy="950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49524" name="Object 46"/>
            <p:cNvGraphicFramePr>
              <a:graphicFrameLocks noChangeAspect="1"/>
            </p:cNvGraphicFramePr>
            <p:nvPr/>
          </p:nvGraphicFramePr>
          <p:xfrm>
            <a:off x="7338745" y="3482338"/>
            <a:ext cx="196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9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6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38745" y="3482338"/>
                          <a:ext cx="196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6"/>
            <p:cNvGraphicFramePr>
              <a:graphicFrameLocks noChangeAspect="1"/>
            </p:cNvGraphicFramePr>
            <p:nvPr/>
          </p:nvGraphicFramePr>
          <p:xfrm>
            <a:off x="6319963" y="4227274"/>
            <a:ext cx="437097" cy="34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0" name="Equation" r:id="rId16" imgW="406224" imgH="228501" progId="Equation.DSMT4">
                    <p:embed/>
                  </p:oleObj>
                </mc:Choice>
                <mc:Fallback>
                  <p:oleObj name="Equation" r:id="rId16" imgW="406224" imgH="228501" progId="Equation.DSMT4">
                    <p:embed/>
                    <p:pic>
                      <p:nvPicPr>
                        <p:cNvPr id="0" name="Picture 6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9963" y="4227274"/>
                          <a:ext cx="437097" cy="3454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526" name="Object 46"/>
            <p:cNvGraphicFramePr>
              <a:graphicFrameLocks noChangeAspect="1"/>
            </p:cNvGraphicFramePr>
            <p:nvPr/>
          </p:nvGraphicFramePr>
          <p:xfrm>
            <a:off x="8289739" y="3327086"/>
            <a:ext cx="479074" cy="354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1" name="Equation" r:id="rId18" imgW="431613" imgH="228501" progId="Equation.DSMT4">
                    <p:embed/>
                  </p:oleObj>
                </mc:Choice>
                <mc:Fallback>
                  <p:oleObj name="Equation" r:id="rId18" imgW="431613" imgH="228501" progId="Equation.DSMT4">
                    <p:embed/>
                    <p:pic>
                      <p:nvPicPr>
                        <p:cNvPr id="0" name="Picture 7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9739" y="3327086"/>
                          <a:ext cx="479074" cy="3545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Connector 26"/>
            <p:cNvCxnSpPr/>
            <p:nvPr/>
          </p:nvCxnSpPr>
          <p:spPr bwMode="auto">
            <a:xfrm>
              <a:off x="7053943" y="4085113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277593" y="3988138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477493" y="3891163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724893" y="3794188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912918" y="3709088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50542" name="Object 20"/>
            <p:cNvGraphicFramePr>
              <a:graphicFrameLocks noChangeAspect="1"/>
            </p:cNvGraphicFramePr>
            <p:nvPr/>
          </p:nvGraphicFramePr>
          <p:xfrm>
            <a:off x="7992258" y="3843690"/>
            <a:ext cx="26352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2" name="Equation" r:id="rId20" imgW="203024" imgH="164957" progId="Equation.DSMT4">
                    <p:embed/>
                  </p:oleObj>
                </mc:Choice>
                <mc:Fallback>
                  <p:oleObj name="Equation" r:id="rId20" imgW="203024" imgH="164957" progId="Equation.DSMT4">
                    <p:embed/>
                    <p:pic>
                      <p:nvPicPr>
                        <p:cNvPr id="0" name="Picture 7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2258" y="3843690"/>
                          <a:ext cx="263525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91" name="Object 21"/>
            <p:cNvGraphicFramePr>
              <a:graphicFrameLocks noChangeAspect="1"/>
            </p:cNvGraphicFramePr>
            <p:nvPr/>
          </p:nvGraphicFramePr>
          <p:xfrm>
            <a:off x="7072312" y="3691668"/>
            <a:ext cx="183510" cy="333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3" name="Equation" r:id="rId22" imgW="177646" imgH="228402" progId="Equation.DSMT4">
                    <p:embed/>
                  </p:oleObj>
                </mc:Choice>
                <mc:Fallback>
                  <p:oleObj name="Equation" r:id="rId22" imgW="177646" imgH="228402" progId="Equation.DSMT4">
                    <p:embed/>
                    <p:pic>
                      <p:nvPicPr>
                        <p:cNvPr id="0" name="Picture 7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2312" y="3691668"/>
                          <a:ext cx="183510" cy="33365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Oval 39"/>
            <p:cNvSpPr/>
            <p:nvPr/>
          </p:nvSpPr>
          <p:spPr bwMode="auto">
            <a:xfrm>
              <a:off x="7267696" y="4028086"/>
              <a:ext cx="71252" cy="7125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52592" name="Object 16"/>
            <p:cNvGraphicFramePr>
              <a:graphicFrameLocks noChangeAspect="1"/>
            </p:cNvGraphicFramePr>
            <p:nvPr/>
          </p:nvGraphicFramePr>
          <p:xfrm>
            <a:off x="6624638" y="3819525"/>
            <a:ext cx="17145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4" name="Equation" r:id="rId24" imgW="165028" imgH="228501" progId="Equation.DSMT4">
                    <p:embed/>
                  </p:oleObj>
                </mc:Choice>
                <mc:Fallback>
                  <p:oleObj name="Equation" r:id="rId24" imgW="165028" imgH="228501" progId="Equation.DSMT4">
                    <p:embed/>
                    <p:pic>
                      <p:nvPicPr>
                        <p:cNvPr id="0" name="Picture 7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4638" y="3819525"/>
                          <a:ext cx="171450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6772275" y="3000375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/>
                <a:t> intervals</a:t>
              </a:r>
            </a:p>
          </p:txBody>
        </p:sp>
        <p:graphicFrame>
          <p:nvGraphicFramePr>
            <p:cNvPr id="152596" name="Object 20"/>
            <p:cNvGraphicFramePr>
              <a:graphicFrameLocks noChangeAspect="1"/>
            </p:cNvGraphicFramePr>
            <p:nvPr/>
          </p:nvGraphicFramePr>
          <p:xfrm>
            <a:off x="7891587" y="3183824"/>
            <a:ext cx="211137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15" name="Equation" r:id="rId26" imgW="203112" imgH="228501" progId="Equation.DSMT4">
                    <p:embed/>
                  </p:oleObj>
                </mc:Choice>
                <mc:Fallback>
                  <p:oleObj name="Equation" r:id="rId26" imgW="203112" imgH="228501" progId="Equation.DSMT4">
                    <p:embed/>
                    <p:pic>
                      <p:nvPicPr>
                        <p:cNvPr id="0" name="Picture 7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1587" y="3183824"/>
                          <a:ext cx="211137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Box 37"/>
          <p:cNvSpPr txBox="1"/>
          <p:nvPr/>
        </p:nvSpPr>
        <p:spPr>
          <a:xfrm>
            <a:off x="1043048" y="3406239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sample points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/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+1</a:t>
            </a:r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B60C22E-420E-475F-8E1F-DE1CA510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F305AF-73EB-B059-B644-57ECB963B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22787"/>
              </p:ext>
            </p:extLst>
          </p:nvPr>
        </p:nvGraphicFramePr>
        <p:xfrm>
          <a:off x="7300320" y="1578485"/>
          <a:ext cx="1225195" cy="44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6" name="Equation" r:id="rId28" imgW="812520" imgH="291960" progId="Equation.DSMT4">
                  <p:embed/>
                </p:oleObj>
              </mc:Choice>
              <mc:Fallback>
                <p:oleObj name="Equation" r:id="rId28" imgW="8125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300320" y="1578485"/>
                        <a:ext cx="1225195" cy="44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 of Line Integral Evaluation (cont.)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648666"/>
              </p:ext>
            </p:extLst>
          </p:nvPr>
        </p:nvGraphicFramePr>
        <p:xfrm>
          <a:off x="406400" y="3162300"/>
          <a:ext cx="81661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4" imgW="5244840" imgH="2209680" progId="Equation.DSMT4">
                  <p:embed/>
                </p:oleObj>
              </mc:Choice>
              <mc:Fallback>
                <p:oleObj name="Equation" r:id="rId4" imgW="5244840" imgH="2209680" progId="Equation.DSMT4">
                  <p:embed/>
                  <p:pic>
                    <p:nvPicPr>
                      <p:cNvPr id="0" name="Picture 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162300"/>
                        <a:ext cx="8166100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430463" y="677379"/>
            <a:ext cx="3008069" cy="2167421"/>
            <a:chOff x="2430463" y="677379"/>
            <a:chExt cx="3008069" cy="2167421"/>
          </a:xfrm>
        </p:grpSpPr>
        <p:sp>
          <p:nvSpPr>
            <p:cNvPr id="4111" name="Freeform 25"/>
            <p:cNvSpPr>
              <a:spLocks/>
            </p:cNvSpPr>
            <p:nvPr/>
          </p:nvSpPr>
          <p:spPr bwMode="auto">
            <a:xfrm>
              <a:off x="3314700" y="1285875"/>
              <a:ext cx="1449388" cy="1116013"/>
            </a:xfrm>
            <a:custGeom>
              <a:avLst/>
              <a:gdLst>
                <a:gd name="T0" fmla="*/ 0 w 1152"/>
                <a:gd name="T1" fmla="*/ 2147483647 h 887"/>
                <a:gd name="T2" fmla="*/ 2147483647 w 1152"/>
                <a:gd name="T3" fmla="*/ 2147483647 h 887"/>
                <a:gd name="T4" fmla="*/ 2147483647 w 1152"/>
                <a:gd name="T5" fmla="*/ 2147483647 h 887"/>
                <a:gd name="T6" fmla="*/ 2147483647 w 1152"/>
                <a:gd name="T7" fmla="*/ 2147483647 h 887"/>
                <a:gd name="T8" fmla="*/ 2147483647 w 1152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887"/>
                <a:gd name="T17" fmla="*/ 1152 w 1152"/>
                <a:gd name="T18" fmla="*/ 887 h 8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887">
                  <a:moveTo>
                    <a:pt x="0" y="887"/>
                  </a:moveTo>
                  <a:cubicBezTo>
                    <a:pt x="28" y="838"/>
                    <a:pt x="92" y="676"/>
                    <a:pt x="172" y="593"/>
                  </a:cubicBezTo>
                  <a:cubicBezTo>
                    <a:pt x="252" y="510"/>
                    <a:pt x="358" y="443"/>
                    <a:pt x="483" y="386"/>
                  </a:cubicBezTo>
                  <a:cubicBezTo>
                    <a:pt x="608" y="329"/>
                    <a:pt x="810" y="317"/>
                    <a:pt x="921" y="253"/>
                  </a:cubicBezTo>
                  <a:cubicBezTo>
                    <a:pt x="1032" y="189"/>
                    <a:pt x="1104" y="53"/>
                    <a:pt x="1152" y="0"/>
                  </a:cubicBezTo>
                </a:path>
              </a:pathLst>
            </a:custGeom>
            <a:noFill/>
            <a:ln w="19050" cmpd="sng">
              <a:solidFill>
                <a:srgbClr val="3366FF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26"/>
            <p:cNvSpPr>
              <a:spLocks noChangeShapeType="1"/>
            </p:cNvSpPr>
            <p:nvPr/>
          </p:nvSpPr>
          <p:spPr bwMode="auto">
            <a:xfrm>
              <a:off x="3390900" y="2147888"/>
              <a:ext cx="76200" cy="42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27"/>
            <p:cNvSpPr>
              <a:spLocks noChangeShapeType="1"/>
            </p:cNvSpPr>
            <p:nvPr/>
          </p:nvSpPr>
          <p:spPr bwMode="auto">
            <a:xfrm>
              <a:off x="3554413" y="1944688"/>
              <a:ext cx="66675" cy="6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28"/>
            <p:cNvSpPr>
              <a:spLocks noChangeShapeType="1"/>
            </p:cNvSpPr>
            <p:nvPr/>
          </p:nvSpPr>
          <p:spPr bwMode="auto">
            <a:xfrm>
              <a:off x="3743325" y="1824038"/>
              <a:ext cx="46038" cy="69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29"/>
            <p:cNvSpPr>
              <a:spLocks noChangeShapeType="1"/>
            </p:cNvSpPr>
            <p:nvPr/>
          </p:nvSpPr>
          <p:spPr bwMode="auto">
            <a:xfrm>
              <a:off x="3937000" y="1717675"/>
              <a:ext cx="36513" cy="77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30"/>
            <p:cNvSpPr>
              <a:spLocks noChangeShapeType="1"/>
            </p:cNvSpPr>
            <p:nvPr/>
          </p:nvSpPr>
          <p:spPr bwMode="auto">
            <a:xfrm>
              <a:off x="4070350" y="1681163"/>
              <a:ext cx="20638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31"/>
            <p:cNvSpPr>
              <a:spLocks noChangeShapeType="1"/>
            </p:cNvSpPr>
            <p:nvPr/>
          </p:nvSpPr>
          <p:spPr bwMode="auto">
            <a:xfrm>
              <a:off x="4246563" y="1639888"/>
              <a:ext cx="17462" cy="80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2"/>
            <p:cNvSpPr>
              <a:spLocks noChangeShapeType="1"/>
            </p:cNvSpPr>
            <p:nvPr/>
          </p:nvSpPr>
          <p:spPr bwMode="auto">
            <a:xfrm>
              <a:off x="4386263" y="1604963"/>
              <a:ext cx="26987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33"/>
            <p:cNvSpPr>
              <a:spLocks noChangeShapeType="1"/>
            </p:cNvSpPr>
            <p:nvPr/>
          </p:nvSpPr>
          <p:spPr bwMode="auto">
            <a:xfrm>
              <a:off x="4506913" y="1539875"/>
              <a:ext cx="44450" cy="6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34"/>
            <p:cNvSpPr>
              <a:spLocks noChangeShapeType="1"/>
            </p:cNvSpPr>
            <p:nvPr/>
          </p:nvSpPr>
          <p:spPr bwMode="auto">
            <a:xfrm>
              <a:off x="4622800" y="1420813"/>
              <a:ext cx="53975" cy="41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099" name="Object 35"/>
            <p:cNvGraphicFramePr>
              <a:graphicFrameLocks noChangeAspect="1"/>
            </p:cNvGraphicFramePr>
            <p:nvPr/>
          </p:nvGraphicFramePr>
          <p:xfrm>
            <a:off x="3465513" y="2098675"/>
            <a:ext cx="1270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6" imgW="126890" imgH="228402" progId="Equation.DSMT4">
                    <p:embed/>
                  </p:oleObj>
                </mc:Choice>
                <mc:Fallback>
                  <p:oleObj name="Equation" r:id="rId6" imgW="126890" imgH="228402" progId="Equation.DSMT4">
                    <p:embed/>
                    <p:pic>
                      <p:nvPicPr>
                        <p:cNvPr id="0" name="Picture 6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513" y="2098675"/>
                          <a:ext cx="12700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36"/>
            <p:cNvGraphicFramePr>
              <a:graphicFrameLocks noChangeAspect="1"/>
            </p:cNvGraphicFramePr>
            <p:nvPr/>
          </p:nvGraphicFramePr>
          <p:xfrm>
            <a:off x="3605213" y="1901825"/>
            <a:ext cx="1397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8" imgW="139700" imgH="228600" progId="Equation.DSMT4">
                    <p:embed/>
                  </p:oleObj>
                </mc:Choice>
                <mc:Fallback>
                  <p:oleObj name="Equation" r:id="rId8" imgW="139700" imgH="228600" progId="Equation.DSMT4">
                    <p:embed/>
                    <p:pic>
                      <p:nvPicPr>
                        <p:cNvPr id="0" name="Picture 6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5213" y="1901825"/>
                          <a:ext cx="13970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37"/>
            <p:cNvGraphicFramePr>
              <a:graphicFrameLocks noChangeAspect="1"/>
            </p:cNvGraphicFramePr>
            <p:nvPr/>
          </p:nvGraphicFramePr>
          <p:xfrm>
            <a:off x="3781425" y="1820863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Equation" r:id="rId10" imgW="139700" imgH="228600" progId="Equation.DSMT4">
                    <p:embed/>
                  </p:oleObj>
                </mc:Choice>
                <mc:Fallback>
                  <p:oleObj name="Equation" r:id="rId10" imgW="139700" imgH="228600" progId="Equation.DSMT4">
                    <p:embed/>
                    <p:pic>
                      <p:nvPicPr>
                        <p:cNvPr id="0" name="Picture 6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1425" y="1820863"/>
                          <a:ext cx="1397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38"/>
            <p:cNvGraphicFramePr>
              <a:graphicFrameLocks noChangeAspect="1"/>
            </p:cNvGraphicFramePr>
            <p:nvPr/>
          </p:nvGraphicFramePr>
          <p:xfrm>
            <a:off x="4676775" y="1377950"/>
            <a:ext cx="279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12" imgW="279400" imgH="228600" progId="Equation.DSMT4">
                    <p:embed/>
                  </p:oleObj>
                </mc:Choice>
                <mc:Fallback>
                  <p:oleObj name="Equation" r:id="rId12" imgW="279400" imgH="228600" progId="Equation.DSMT4">
                    <p:embed/>
                    <p:pic>
                      <p:nvPicPr>
                        <p:cNvPr id="0" name="Picture 6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6775" y="1377950"/>
                          <a:ext cx="2794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39"/>
            <p:cNvGraphicFramePr>
              <a:graphicFrameLocks noChangeAspect="1"/>
            </p:cNvGraphicFramePr>
            <p:nvPr/>
          </p:nvGraphicFramePr>
          <p:xfrm>
            <a:off x="3709988" y="1438275"/>
            <a:ext cx="152400" cy="176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Equation" r:id="rId14" imgW="152202" imgH="177569" progId="Equation.DSMT4">
                    <p:embed/>
                  </p:oleObj>
                </mc:Choice>
                <mc:Fallback>
                  <p:oleObj name="Equation" r:id="rId14" imgW="152202" imgH="177569" progId="Equation.DSMT4">
                    <p:embed/>
                    <p:pic>
                      <p:nvPicPr>
                        <p:cNvPr id="0" name="Picture 6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9988" y="1438275"/>
                          <a:ext cx="152400" cy="176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40"/>
            <p:cNvGraphicFramePr>
              <a:graphicFrameLocks noChangeAspect="1"/>
            </p:cNvGraphicFramePr>
            <p:nvPr/>
          </p:nvGraphicFramePr>
          <p:xfrm>
            <a:off x="4249738" y="1651000"/>
            <a:ext cx="139700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Equation" r:id="rId16" imgW="139700" imgH="228600" progId="Equation.DSMT4">
                    <p:embed/>
                  </p:oleObj>
                </mc:Choice>
                <mc:Fallback>
                  <p:oleObj name="Equation" r:id="rId16" imgW="139700" imgH="228600" progId="Equation.DSMT4">
                    <p:embed/>
                    <p:pic>
                      <p:nvPicPr>
                        <p:cNvPr id="0" name="Picture 6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9738" y="1651000"/>
                          <a:ext cx="139700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1" name="Text Box 41"/>
            <p:cNvSpPr txBox="1">
              <a:spLocks noChangeArrowheads="1"/>
            </p:cNvSpPr>
            <p:nvPr/>
          </p:nvSpPr>
          <p:spPr bwMode="auto">
            <a:xfrm rot="-1130639">
              <a:off x="3887788" y="164306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4122" name="Text Box 42"/>
            <p:cNvSpPr txBox="1">
              <a:spLocks noChangeArrowheads="1"/>
            </p:cNvSpPr>
            <p:nvPr/>
          </p:nvSpPr>
          <p:spPr bwMode="auto">
            <a:xfrm rot="-2014806">
              <a:off x="4416425" y="1466850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4123" name="Line 43"/>
            <p:cNvSpPr>
              <a:spLocks noChangeShapeType="1"/>
            </p:cNvSpPr>
            <p:nvPr/>
          </p:nvSpPr>
          <p:spPr bwMode="auto">
            <a:xfrm>
              <a:off x="2430463" y="2654300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44"/>
            <p:cNvSpPr>
              <a:spLocks noChangeShapeType="1"/>
            </p:cNvSpPr>
            <p:nvPr/>
          </p:nvSpPr>
          <p:spPr bwMode="auto">
            <a:xfrm flipV="1">
              <a:off x="3014663" y="973138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5" name="Object 45"/>
            <p:cNvGraphicFramePr>
              <a:graphicFrameLocks noChangeAspect="1"/>
            </p:cNvGraphicFramePr>
            <p:nvPr/>
          </p:nvGraphicFramePr>
          <p:xfrm>
            <a:off x="5265645" y="2575977"/>
            <a:ext cx="172887" cy="18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6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645" y="2575977"/>
                          <a:ext cx="172887" cy="18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46"/>
            <p:cNvGraphicFramePr>
              <a:graphicFrameLocks noChangeAspect="1"/>
            </p:cNvGraphicFramePr>
            <p:nvPr/>
          </p:nvGraphicFramePr>
          <p:xfrm>
            <a:off x="2943207" y="677379"/>
            <a:ext cx="181459" cy="21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4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6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3207" y="677379"/>
                          <a:ext cx="181459" cy="212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5" name="Line 47"/>
            <p:cNvSpPr>
              <a:spLocks noChangeShapeType="1"/>
            </p:cNvSpPr>
            <p:nvPr/>
          </p:nvSpPr>
          <p:spPr bwMode="auto">
            <a:xfrm flipV="1">
              <a:off x="3810000" y="1778000"/>
              <a:ext cx="96838" cy="49213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7" name="Object 48"/>
            <p:cNvGraphicFramePr>
              <a:graphicFrameLocks noChangeAspect="1"/>
            </p:cNvGraphicFramePr>
            <p:nvPr/>
          </p:nvGraphicFramePr>
          <p:xfrm>
            <a:off x="3354388" y="2324100"/>
            <a:ext cx="1397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5" name="Equation" r:id="rId22" imgW="139700" imgH="228600" progId="Equation.DSMT4">
                    <p:embed/>
                  </p:oleObj>
                </mc:Choice>
                <mc:Fallback>
                  <p:oleObj name="Equation" r:id="rId22" imgW="139700" imgH="228600" progId="Equation.DSMT4">
                    <p:embed/>
                    <p:pic>
                      <p:nvPicPr>
                        <p:cNvPr id="0" name="Picture 6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4388" y="2324100"/>
                          <a:ext cx="13970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49"/>
            <p:cNvGraphicFramePr>
              <a:graphicFrameLocks noChangeAspect="1"/>
            </p:cNvGraphicFramePr>
            <p:nvPr/>
          </p:nvGraphicFramePr>
          <p:xfrm>
            <a:off x="4822825" y="1160463"/>
            <a:ext cx="457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name="Equation" r:id="rId24" imgW="457200" imgH="241300" progId="Equation.DSMT4">
                    <p:embed/>
                  </p:oleObj>
                </mc:Choice>
                <mc:Fallback>
                  <p:oleObj name="Equation" r:id="rId24" imgW="457200" imgH="241300" progId="Equation.DSMT4">
                    <p:embed/>
                    <p:pic>
                      <p:nvPicPr>
                        <p:cNvPr id="0" name="Picture 6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2825" y="1160463"/>
                          <a:ext cx="4572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6" name="Oval 77"/>
            <p:cNvSpPr>
              <a:spLocks noChangeArrowheads="1"/>
            </p:cNvSpPr>
            <p:nvPr/>
          </p:nvSpPr>
          <p:spPr bwMode="auto">
            <a:xfrm>
              <a:off x="3681413" y="1866900"/>
              <a:ext cx="44450" cy="4445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9" name="Object 78"/>
            <p:cNvGraphicFramePr>
              <a:graphicFrameLocks noChangeAspect="1"/>
            </p:cNvGraphicFramePr>
            <p:nvPr/>
          </p:nvGraphicFramePr>
          <p:xfrm>
            <a:off x="3127375" y="1692275"/>
            <a:ext cx="573088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name="Equation" r:id="rId26" imgW="723586" imgH="253890" progId="Equation.DSMT4">
                    <p:embed/>
                  </p:oleObj>
                </mc:Choice>
                <mc:Fallback>
                  <p:oleObj name="Equation" r:id="rId26" imgW="723586" imgH="253890" progId="Equation.DSMT4">
                    <p:embed/>
                    <p:pic>
                      <p:nvPicPr>
                        <p:cNvPr id="0" name="Picture 6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7375" y="1692275"/>
                          <a:ext cx="573088" cy="20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40729" y="4669971"/>
            <a:ext cx="3304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The red color denotes functional dependence.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471485" y="60525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6-point Gaussian Quadrature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F5EA0B-A1D8-877A-4A9C-5D7687CA112C}"/>
              </a:ext>
            </a:extLst>
          </p:cNvPr>
          <p:cNvGrpSpPr/>
          <p:nvPr/>
        </p:nvGrpSpPr>
        <p:grpSpPr>
          <a:xfrm>
            <a:off x="342900" y="4864096"/>
            <a:ext cx="3543300" cy="1784182"/>
            <a:chOff x="1028700" y="4772025"/>
            <a:chExt cx="3543300" cy="1784182"/>
          </a:xfrm>
        </p:grpSpPr>
        <p:sp>
          <p:nvSpPr>
            <p:cNvPr id="37" name="Rectangle 36"/>
            <p:cNvSpPr/>
            <p:nvPr/>
          </p:nvSpPr>
          <p:spPr>
            <a:xfrm>
              <a:off x="1123950" y="5171212"/>
              <a:ext cx="14668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-0.9324695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-0.6612094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-0.2386192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0.2386192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0.6612094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0.9324695  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00350" y="5171212"/>
              <a:ext cx="17716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0.1713245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0.3607616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0.4679139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0.4679139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0.3607616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0.1713245 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14425" y="4772025"/>
              <a:ext cx="1319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Sample points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19425" y="4781550"/>
              <a:ext cx="8290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Weights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028700" y="5038725"/>
              <a:ext cx="3086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7670D5DE-12DA-0775-2C23-72AD847B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002365-02F6-7B80-5B34-D434B2D68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58222"/>
              </p:ext>
            </p:extLst>
          </p:nvPr>
        </p:nvGraphicFramePr>
        <p:xfrm>
          <a:off x="3073176" y="1017071"/>
          <a:ext cx="2219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Equation" r:id="rId4" imgW="1498320" imgH="507960" progId="Equation.DSMT4">
                  <p:embed/>
                </p:oleObj>
              </mc:Choice>
              <mc:Fallback>
                <p:oleObj name="Equation" r:id="rId4" imgW="1498320" imgH="507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002365-02F6-7B80-5B34-D434B2D68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3176" y="1017071"/>
                        <a:ext cx="221932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99E96AF-A0B3-5E8E-8089-3FC6AA5C44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5542" y="2174920"/>
          <a:ext cx="2116458" cy="580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6" imgW="1574640" imgH="431640" progId="Equation.DSMT4">
                  <p:embed/>
                </p:oleObj>
              </mc:Choice>
              <mc:Fallback>
                <p:oleObj name="Equation" r:id="rId6" imgW="15746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99E96AF-A0B3-5E8E-8089-3FC6AA5C44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542" y="2174920"/>
                        <a:ext cx="2116458" cy="580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75DCB2-98D5-953C-67D5-63BE51730B6C}"/>
              </a:ext>
            </a:extLst>
          </p:cNvPr>
          <p:cNvSpPr txBox="1"/>
          <p:nvPr/>
        </p:nvSpPr>
        <p:spPr>
          <a:xfrm>
            <a:off x="1550791" y="226339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7FDD0D7-E1F2-06B7-CCAE-9603B4422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098708"/>
              </p:ext>
            </p:extLst>
          </p:nvPr>
        </p:nvGraphicFramePr>
        <p:xfrm>
          <a:off x="1687268" y="3736852"/>
          <a:ext cx="6334535" cy="67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8" imgW="4749480" imgH="507960" progId="Equation.DSMT4">
                  <p:embed/>
                </p:oleObj>
              </mc:Choice>
              <mc:Fallback>
                <p:oleObj name="Equation" r:id="rId8" imgW="4749480" imgH="507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7FDD0D7-E1F2-06B7-CCAE-9603B4422B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7268" y="3736852"/>
                        <a:ext cx="6334535" cy="677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8502F32-7BD6-8007-2637-77E5A0FC0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9057" y="2342487"/>
          <a:ext cx="2343620" cy="35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Equation" r:id="rId10" imgW="1688760" imgH="253800" progId="Equation.DSMT4">
                  <p:embed/>
                </p:oleObj>
              </mc:Choice>
              <mc:Fallback>
                <p:oleObj name="Equation" r:id="rId10" imgW="16887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8502F32-7BD6-8007-2637-77E5A0FC0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19057" y="2342487"/>
                        <a:ext cx="2343620" cy="352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D0A4139-71BF-5935-5932-39AA39F51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5542" y="2901283"/>
          <a:ext cx="1235268" cy="50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Equation" r:id="rId12" imgW="1054080" imgH="431640" progId="Equation.DSMT4">
                  <p:embed/>
                </p:oleObj>
              </mc:Choice>
              <mc:Fallback>
                <p:oleObj name="Equation" r:id="rId12" imgW="10540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D0A4139-71BF-5935-5932-39AA39F51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55542" y="2901283"/>
                        <a:ext cx="1235268" cy="50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4013EB8-9685-A022-518A-283771F84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8261" y="4798853"/>
          <a:ext cx="1233481" cy="35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14" imgW="888840" imgH="253800" progId="Equation.DSMT4">
                  <p:embed/>
                </p:oleObj>
              </mc:Choice>
              <mc:Fallback>
                <p:oleObj name="Equation" r:id="rId14" imgW="88884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4013EB8-9685-A022-518A-283771F84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98261" y="4798853"/>
                        <a:ext cx="1233481" cy="352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D0D7F8E1-09E5-D801-E316-32ECBE4A370C}"/>
              </a:ext>
            </a:extLst>
          </p:cNvPr>
          <p:cNvSpPr/>
          <p:nvPr/>
        </p:nvSpPr>
        <p:spPr bwMode="auto">
          <a:xfrm>
            <a:off x="1012370" y="3961402"/>
            <a:ext cx="318410" cy="235974"/>
          </a:xfrm>
          <a:prstGeom prst="rightArrow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441CF3B-ACAC-B486-FC07-5C65C1D6C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15943"/>
              </p:ext>
            </p:extLst>
          </p:nvPr>
        </p:nvGraphicFramePr>
        <p:xfrm>
          <a:off x="4751759" y="5396396"/>
          <a:ext cx="1913020" cy="51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Equation" r:id="rId16" imgW="1612800" imgH="431640" progId="Equation.DSMT4">
                  <p:embed/>
                </p:oleObj>
              </mc:Choice>
              <mc:Fallback>
                <p:oleObj name="Equation" r:id="rId16" imgW="161280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441CF3B-ACAC-B486-FC07-5C65C1D6C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51759" y="5396396"/>
                        <a:ext cx="1913020" cy="512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952EB13-54AC-26E7-2955-A1CBC2CC9CBF}"/>
              </a:ext>
            </a:extLst>
          </p:cNvPr>
          <p:cNvGrpSpPr/>
          <p:nvPr/>
        </p:nvGrpSpPr>
        <p:grpSpPr>
          <a:xfrm>
            <a:off x="6774180" y="4282440"/>
            <a:ext cx="853440" cy="1379220"/>
            <a:chOff x="6774180" y="4282440"/>
            <a:chExt cx="853440" cy="137922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2D1EF9-1656-3B32-3286-E4247EABAD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7620" y="4282440"/>
              <a:ext cx="0" cy="13792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98CB275-C7EC-A097-16BF-0C8841FB770F}"/>
                </a:ext>
              </a:extLst>
            </p:cNvPr>
            <p:cNvCxnSpPr/>
            <p:nvPr/>
          </p:nvCxnSpPr>
          <p:spPr bwMode="auto">
            <a:xfrm flipH="1">
              <a:off x="6774180" y="5654040"/>
              <a:ext cx="85344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307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F5EA0B-A1D8-877A-4A9C-5D7687CA112C}"/>
              </a:ext>
            </a:extLst>
          </p:cNvPr>
          <p:cNvGrpSpPr/>
          <p:nvPr/>
        </p:nvGrpSpPr>
        <p:grpSpPr>
          <a:xfrm>
            <a:off x="342900" y="4864096"/>
            <a:ext cx="3543300" cy="1784182"/>
            <a:chOff x="1028700" y="4772025"/>
            <a:chExt cx="3543300" cy="1784182"/>
          </a:xfrm>
        </p:grpSpPr>
        <p:sp>
          <p:nvSpPr>
            <p:cNvPr id="37" name="Rectangle 36"/>
            <p:cNvSpPr/>
            <p:nvPr/>
          </p:nvSpPr>
          <p:spPr>
            <a:xfrm>
              <a:off x="1123950" y="5171212"/>
              <a:ext cx="14668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-0.9324695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-0.6612094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-0.2386192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0.2386192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0.6612094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0.9324695  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00350" y="5171212"/>
              <a:ext cx="177165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0.1713245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0.3607616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0.4679139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0.4679139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0.3607616</a:t>
              </a:r>
            </a:p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400" baseline="-25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= 0.1713245 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14425" y="4772025"/>
              <a:ext cx="1319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Sample points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19425" y="4781550"/>
              <a:ext cx="8290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Weights</a:t>
              </a: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028700" y="5038725"/>
              <a:ext cx="30861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7670D5DE-12DA-0775-2C23-72AD847B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441CF3B-ACAC-B486-FC07-5C65C1D6C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97098"/>
              </p:ext>
            </p:extLst>
          </p:nvPr>
        </p:nvGraphicFramePr>
        <p:xfrm>
          <a:off x="4778708" y="3665775"/>
          <a:ext cx="26209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4" imgW="2209680" imgH="431640" progId="Equation.DSMT4">
                  <p:embed/>
                </p:oleObj>
              </mc:Choice>
              <mc:Fallback>
                <p:oleObj name="Equation" r:id="rId4" imgW="2209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8708" y="3665775"/>
                        <a:ext cx="2620963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F429642-6AA2-231C-0BCF-68D13B0E2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42495"/>
              </p:ext>
            </p:extLst>
          </p:nvPr>
        </p:nvGraphicFramePr>
        <p:xfrm>
          <a:off x="2655461" y="1708061"/>
          <a:ext cx="2103184" cy="77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6" imgW="1371600" imgH="507960" progId="Equation.DSMT4">
                  <p:embed/>
                </p:oleObj>
              </mc:Choice>
              <mc:Fallback>
                <p:oleObj name="Equation" r:id="rId6" imgW="13716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5461" y="1708061"/>
                        <a:ext cx="2103184" cy="778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D8CA05E-5DE5-2AEA-AE1B-C9CA4BCC7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27474"/>
              </p:ext>
            </p:extLst>
          </p:nvPr>
        </p:nvGraphicFramePr>
        <p:xfrm>
          <a:off x="4386922" y="2692717"/>
          <a:ext cx="31067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0" name="Equation" r:id="rId8" imgW="2095200" imgH="457200" progId="Equation.DSMT4">
                  <p:embed/>
                </p:oleObj>
              </mc:Choice>
              <mc:Fallback>
                <p:oleObj name="Equation" r:id="rId8" imgW="2095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86922" y="2692717"/>
                        <a:ext cx="3106737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6559FC1-DC6B-FA65-15F3-9C03D447822B}"/>
              </a:ext>
            </a:extLst>
          </p:cNvPr>
          <p:cNvSpPr txBox="1"/>
          <p:nvPr/>
        </p:nvSpPr>
        <p:spPr>
          <a:xfrm>
            <a:off x="365660" y="1207373"/>
            <a:ext cx="505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Use </a:t>
            </a:r>
            <a:r>
              <a:rPr 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intervals on larger (global) interval (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>
                <a:solidFill>
                  <a:srgbClr val="0000FF"/>
                </a:solidFill>
              </a:rPr>
              <a:t>,</a:t>
            </a:r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):</a:t>
            </a:r>
          </a:p>
        </p:txBody>
      </p:sp>
      <p:grpSp>
        <p:nvGrpSpPr>
          <p:cNvPr id="150534" name="Group 150533">
            <a:extLst>
              <a:ext uri="{FF2B5EF4-FFF2-40B4-BE49-F238E27FC236}">
                <a16:creationId xmlns:a16="http://schemas.microsoft.com/office/drawing/2014/main" id="{0BE7B682-4173-C94A-1EC5-D59C02F71B5A}"/>
              </a:ext>
            </a:extLst>
          </p:cNvPr>
          <p:cNvGrpSpPr/>
          <p:nvPr/>
        </p:nvGrpSpPr>
        <p:grpSpPr>
          <a:xfrm>
            <a:off x="4667218" y="4880013"/>
            <a:ext cx="3568700" cy="1200789"/>
            <a:chOff x="4564063" y="4484049"/>
            <a:chExt cx="3568700" cy="120078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EF37B1-8DE2-110E-C7B4-7A3AE35DB043}"/>
                </a:ext>
              </a:extLst>
            </p:cNvPr>
            <p:cNvSpPr/>
            <p:nvPr/>
          </p:nvSpPr>
          <p:spPr bwMode="auto">
            <a:xfrm>
              <a:off x="5689753" y="5165853"/>
              <a:ext cx="83128" cy="8312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21" name="Object 24">
              <a:extLst>
                <a:ext uri="{FF2B5EF4-FFF2-40B4-BE49-F238E27FC236}">
                  <a16:creationId xmlns:a16="http://schemas.microsoft.com/office/drawing/2014/main" id="{9F299703-2300-28E0-8904-1754098D74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817324"/>
                </p:ext>
              </p:extLst>
            </p:nvPr>
          </p:nvGraphicFramePr>
          <p:xfrm>
            <a:off x="5656262" y="4718050"/>
            <a:ext cx="503360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1" name="Equation" r:id="rId10" imgW="330120" imgH="253800" progId="Equation.DSMT4">
                    <p:embed/>
                  </p:oleObj>
                </mc:Choice>
                <mc:Fallback>
                  <p:oleObj name="Equation" r:id="rId10" imgW="330120" imgH="253800" progId="Equation.DSMT4">
                    <p:embed/>
                    <p:pic>
                      <p:nvPicPr>
                        <p:cNvPr id="15159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6262" y="4718050"/>
                          <a:ext cx="503360" cy="36988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F99291F-82DC-2527-A1E3-BD5CE9E0385E}"/>
                </a:ext>
              </a:extLst>
            </p:cNvPr>
            <p:cNvCxnSpPr/>
            <p:nvPr/>
          </p:nvCxnSpPr>
          <p:spPr bwMode="auto">
            <a:xfrm>
              <a:off x="4649787" y="5219422"/>
              <a:ext cx="299382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AE9348-E53E-8F07-2B62-2B1B327926CA}"/>
                </a:ext>
              </a:extLst>
            </p:cNvPr>
            <p:cNvCxnSpPr/>
            <p:nvPr/>
          </p:nvCxnSpPr>
          <p:spPr bwMode="auto">
            <a:xfrm>
              <a:off x="4649787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0C613F-01EA-C74B-061F-CE7D97E63F9A}"/>
                </a:ext>
              </a:extLst>
            </p:cNvPr>
            <p:cNvCxnSpPr/>
            <p:nvPr/>
          </p:nvCxnSpPr>
          <p:spPr bwMode="auto">
            <a:xfrm>
              <a:off x="6360543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26" name="Object 18">
              <a:extLst>
                <a:ext uri="{FF2B5EF4-FFF2-40B4-BE49-F238E27FC236}">
                  <a16:creationId xmlns:a16="http://schemas.microsoft.com/office/drawing/2014/main" id="{09E15289-5559-29E7-3F12-4C02A1E9CAB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3256907"/>
                </p:ext>
              </p:extLst>
            </p:nvPr>
          </p:nvGraphicFramePr>
          <p:xfrm>
            <a:off x="7869238" y="5061617"/>
            <a:ext cx="26352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2" name="Equation" r:id="rId12" imgW="164880" imgH="177480" progId="Equation.DSMT4">
                    <p:embed/>
                  </p:oleObj>
                </mc:Choice>
                <mc:Fallback>
                  <p:oleObj name="Equation" r:id="rId12" imgW="164880" imgH="177480" progId="Equation.DSMT4">
                    <p:embed/>
                    <p:pic>
                      <p:nvPicPr>
                        <p:cNvPr id="65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9238" y="5061617"/>
                          <a:ext cx="26352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9">
              <a:extLst>
                <a:ext uri="{FF2B5EF4-FFF2-40B4-BE49-F238E27FC236}">
                  <a16:creationId xmlns:a16="http://schemas.microsoft.com/office/drawing/2014/main" id="{E157AB9B-488A-D6CD-2683-175CF69E1E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3916694"/>
                </p:ext>
              </p:extLst>
            </p:nvPr>
          </p:nvGraphicFramePr>
          <p:xfrm>
            <a:off x="4564063" y="5472113"/>
            <a:ext cx="180975" cy="20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3" name="Equation" r:id="rId14" imgW="126720" imgH="139680" progId="Equation.DSMT4">
                    <p:embed/>
                  </p:oleObj>
                </mc:Choice>
                <mc:Fallback>
                  <p:oleObj name="Equation" r:id="rId14" imgW="126720" imgH="139680" progId="Equation.DSMT4">
                    <p:embed/>
                    <p:pic>
                      <p:nvPicPr>
                        <p:cNvPr id="66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4063" y="5472113"/>
                          <a:ext cx="180975" cy="201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0">
              <a:extLst>
                <a:ext uri="{FF2B5EF4-FFF2-40B4-BE49-F238E27FC236}">
                  <a16:creationId xmlns:a16="http://schemas.microsoft.com/office/drawing/2014/main" id="{BFF98F65-2630-492C-13E2-73424EDE60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8910612"/>
                </p:ext>
              </p:extLst>
            </p:nvPr>
          </p:nvGraphicFramePr>
          <p:xfrm>
            <a:off x="7582256" y="5429250"/>
            <a:ext cx="16351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4" name="Equation" r:id="rId16" imgW="126720" imgH="177480" progId="Equation.DSMT4">
                    <p:embed/>
                  </p:oleObj>
                </mc:Choice>
                <mc:Fallback>
                  <p:oleObj name="Equation" r:id="rId16" imgW="126720" imgH="177480" progId="Equation.DSMT4">
                    <p:embed/>
                    <p:pic>
                      <p:nvPicPr>
                        <p:cNvPr id="67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82256" y="5429250"/>
                          <a:ext cx="163512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2D74886-E2CF-C7F2-995D-CE71BBB41D0A}"/>
                </a:ext>
              </a:extLst>
            </p:cNvPr>
            <p:cNvCxnSpPr/>
            <p:nvPr/>
          </p:nvCxnSpPr>
          <p:spPr bwMode="auto">
            <a:xfrm>
              <a:off x="5505165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C81A145-40B8-74CB-F504-90C9CEF77623}"/>
                </a:ext>
              </a:extLst>
            </p:cNvPr>
            <p:cNvCxnSpPr/>
            <p:nvPr/>
          </p:nvCxnSpPr>
          <p:spPr bwMode="auto">
            <a:xfrm>
              <a:off x="5077476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5829F25-AE56-3A22-EDF3-746127BA93C5}"/>
                </a:ext>
              </a:extLst>
            </p:cNvPr>
            <p:cNvCxnSpPr/>
            <p:nvPr/>
          </p:nvCxnSpPr>
          <p:spPr bwMode="auto">
            <a:xfrm>
              <a:off x="5932854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0" name="Object 21">
              <a:extLst>
                <a:ext uri="{FF2B5EF4-FFF2-40B4-BE49-F238E27FC236}">
                  <a16:creationId xmlns:a16="http://schemas.microsoft.com/office/drawing/2014/main" id="{782D83F9-83B8-B6D3-049A-F091DA3B8F6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3135774"/>
                </p:ext>
              </p:extLst>
            </p:nvPr>
          </p:nvGraphicFramePr>
          <p:xfrm>
            <a:off x="5175250" y="4873625"/>
            <a:ext cx="271463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5" name="Equation" r:id="rId18" imgW="215640" imgH="177480" progId="Equation.DSMT4">
                    <p:embed/>
                  </p:oleObj>
                </mc:Choice>
                <mc:Fallback>
                  <p:oleObj name="Equation" r:id="rId18" imgW="215640" imgH="177480" progId="Equation.DSMT4">
                    <p:embed/>
                    <p:pic>
                      <p:nvPicPr>
                        <p:cNvPr id="8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5250" y="4873625"/>
                          <a:ext cx="271463" cy="22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3">
              <a:extLst>
                <a:ext uri="{FF2B5EF4-FFF2-40B4-BE49-F238E27FC236}">
                  <a16:creationId xmlns:a16="http://schemas.microsoft.com/office/drawing/2014/main" id="{F1E85E91-8654-84F8-69AA-2B3104453C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5890000"/>
                </p:ext>
              </p:extLst>
            </p:nvPr>
          </p:nvGraphicFramePr>
          <p:xfrm>
            <a:off x="5426075" y="5455214"/>
            <a:ext cx="203200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6" name="Equation" r:id="rId20" imgW="152280" imgH="164880" progId="Equation.DSMT4">
                    <p:embed/>
                  </p:oleObj>
                </mc:Choice>
                <mc:Fallback>
                  <p:oleObj name="Equation" r:id="rId20" imgW="152280" imgH="164880" progId="Equation.DSMT4">
                    <p:embed/>
                    <p:pic>
                      <p:nvPicPr>
                        <p:cNvPr id="8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6075" y="5455214"/>
                          <a:ext cx="203200" cy="219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4">
              <a:extLst>
                <a:ext uri="{FF2B5EF4-FFF2-40B4-BE49-F238E27FC236}">
                  <a16:creationId xmlns:a16="http://schemas.microsoft.com/office/drawing/2014/main" id="{F30925C5-FED6-4DB1-BEE8-9DB7DA3D16D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6365685"/>
                </p:ext>
              </p:extLst>
            </p:nvPr>
          </p:nvGraphicFramePr>
          <p:xfrm>
            <a:off x="5837136" y="5459413"/>
            <a:ext cx="204787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57" name="Equation" r:id="rId22" imgW="152280" imgH="164880" progId="Equation.DSMT4">
                    <p:embed/>
                  </p:oleObj>
                </mc:Choice>
                <mc:Fallback>
                  <p:oleObj name="Equation" r:id="rId22" imgW="152280" imgH="164880" progId="Equation.DSMT4">
                    <p:embed/>
                    <p:pic>
                      <p:nvPicPr>
                        <p:cNvPr id="8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7136" y="5459413"/>
                          <a:ext cx="204787" cy="22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0528" name="Straight Connector 150527">
              <a:extLst>
                <a:ext uri="{FF2B5EF4-FFF2-40B4-BE49-F238E27FC236}">
                  <a16:creationId xmlns:a16="http://schemas.microsoft.com/office/drawing/2014/main" id="{FAEBEAB8-8A21-9C1F-9297-59CACDF1365C}"/>
                </a:ext>
              </a:extLst>
            </p:cNvPr>
            <p:cNvCxnSpPr/>
            <p:nvPr/>
          </p:nvCxnSpPr>
          <p:spPr bwMode="auto">
            <a:xfrm>
              <a:off x="6788232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29" name="Straight Connector 150528">
              <a:extLst>
                <a:ext uri="{FF2B5EF4-FFF2-40B4-BE49-F238E27FC236}">
                  <a16:creationId xmlns:a16="http://schemas.microsoft.com/office/drawing/2014/main" id="{9FA019E1-FC95-644D-F0C2-08499DA6D3A1}"/>
                </a:ext>
              </a:extLst>
            </p:cNvPr>
            <p:cNvCxnSpPr/>
            <p:nvPr/>
          </p:nvCxnSpPr>
          <p:spPr bwMode="auto">
            <a:xfrm>
              <a:off x="7215921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530" name="Straight Connector 150529">
              <a:extLst>
                <a:ext uri="{FF2B5EF4-FFF2-40B4-BE49-F238E27FC236}">
                  <a16:creationId xmlns:a16="http://schemas.microsoft.com/office/drawing/2014/main" id="{7E777E13-57B1-44DE-715A-0282440F5610}"/>
                </a:ext>
              </a:extLst>
            </p:cNvPr>
            <p:cNvCxnSpPr/>
            <p:nvPr/>
          </p:nvCxnSpPr>
          <p:spPr bwMode="auto">
            <a:xfrm>
              <a:off x="7643613" y="5109885"/>
              <a:ext cx="0" cy="2190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533" name="TextBox 150532">
              <a:extLst>
                <a:ext uri="{FF2B5EF4-FFF2-40B4-BE49-F238E27FC236}">
                  <a16:creationId xmlns:a16="http://schemas.microsoft.com/office/drawing/2014/main" id="{8B82F357-A84E-89A0-5F42-4379B050E84F}"/>
                </a:ext>
              </a:extLst>
            </p:cNvPr>
            <p:cNvSpPr txBox="1"/>
            <p:nvPr/>
          </p:nvSpPr>
          <p:spPr>
            <a:xfrm>
              <a:off x="6277515" y="4484049"/>
              <a:ext cx="102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400" dirty="0"/>
                <a:t> intervals</a:t>
              </a:r>
            </a:p>
          </p:txBody>
        </p:sp>
      </p:grpSp>
      <p:sp>
        <p:nvSpPr>
          <p:cNvPr id="150535" name="TextBox 150534">
            <a:extLst>
              <a:ext uri="{FF2B5EF4-FFF2-40B4-BE49-F238E27FC236}">
                <a16:creationId xmlns:a16="http://schemas.microsoft.com/office/drawing/2014/main" id="{DCBCE81F-0685-F97A-695B-9A154AA7EFA1}"/>
              </a:ext>
            </a:extLst>
          </p:cNvPr>
          <p:cNvSpPr txBox="1"/>
          <p:nvPr/>
        </p:nvSpPr>
        <p:spPr>
          <a:xfrm>
            <a:off x="2150886" y="60525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6-point Gaussian Quadrature (cont.)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B90775-47FB-9459-CAFE-66A445A3D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091746"/>
              </p:ext>
            </p:extLst>
          </p:nvPr>
        </p:nvGraphicFramePr>
        <p:xfrm>
          <a:off x="659623" y="2665166"/>
          <a:ext cx="2762284" cy="67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8" name="Equation" r:id="rId24" imgW="2070000" imgH="507960" progId="Equation.DSMT4">
                  <p:embed/>
                </p:oleObj>
              </mc:Choice>
              <mc:Fallback>
                <p:oleObj name="Equation" r:id="rId24" imgW="20700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9623" y="2665166"/>
                        <a:ext cx="2762284" cy="677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37614625-AB50-6EA8-9493-EEA927E39B69}"/>
              </a:ext>
            </a:extLst>
          </p:cNvPr>
          <p:cNvSpPr/>
          <p:nvPr/>
        </p:nvSpPr>
        <p:spPr bwMode="auto">
          <a:xfrm>
            <a:off x="3697566" y="2914109"/>
            <a:ext cx="377267" cy="204194"/>
          </a:xfrm>
          <a:prstGeom prst="rightArrow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graphicFrame>
        <p:nvGraphicFramePr>
          <p:cNvPr id="151568" name="Object 16"/>
          <p:cNvGraphicFramePr>
            <a:graphicFrameLocks noChangeAspect="1"/>
          </p:cNvGraphicFramePr>
          <p:nvPr/>
        </p:nvGraphicFramePr>
        <p:xfrm>
          <a:off x="2894013" y="1308100"/>
          <a:ext cx="9048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6" name="Equation" r:id="rId4" imgW="571500" imgH="457200" progId="Equation.DSMT4">
                  <p:embed/>
                </p:oleObj>
              </mc:Choice>
              <mc:Fallback>
                <p:oleObj name="Equation" r:id="rId4" imgW="571500" imgH="457200" progId="Equation.DSMT4">
                  <p:embed/>
                  <p:pic>
                    <p:nvPicPr>
                      <p:cNvPr id="0" name="Picture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308100"/>
                        <a:ext cx="904875" cy="727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604546" y="737300"/>
            <a:ext cx="395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“Complex Gaussian Quadrature”</a:t>
            </a:r>
          </a:p>
        </p:txBody>
      </p:sp>
      <p:graphicFrame>
        <p:nvGraphicFramePr>
          <p:cNvPr id="15259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71975"/>
              </p:ext>
            </p:extLst>
          </p:nvPr>
        </p:nvGraphicFramePr>
        <p:xfrm>
          <a:off x="6769469" y="5251090"/>
          <a:ext cx="11414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Equation" r:id="rId6" imgW="672808" imgH="393529" progId="Equation.DSMT4">
                  <p:embed/>
                </p:oleObj>
              </mc:Choice>
              <mc:Fallback>
                <p:oleObj name="Equation" r:id="rId6" imgW="672808" imgH="393529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469" y="5251090"/>
                        <a:ext cx="114141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81" name="Object 16"/>
          <p:cNvGraphicFramePr>
            <a:graphicFrameLocks noChangeAspect="1"/>
          </p:cNvGraphicFramePr>
          <p:nvPr/>
        </p:nvGraphicFramePr>
        <p:xfrm>
          <a:off x="1601788" y="2127250"/>
          <a:ext cx="32988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8" imgW="2019300" imgH="457200" progId="Equation.DSMT4">
                  <p:embed/>
                </p:oleObj>
              </mc:Choice>
              <mc:Fallback>
                <p:oleObj name="Equation" r:id="rId8" imgW="2019300" imgH="457200" progId="Equation.DSMT4">
                  <p:embed/>
                  <p:pic>
                    <p:nvPicPr>
                      <p:cNvPr id="0" name="Picture 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127250"/>
                        <a:ext cx="3298825" cy="7493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123950" y="5171212"/>
            <a:ext cx="1466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-0.9324695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-0.6612094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-0.2386192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0.2386192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0.6612094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0.9324695 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00350" y="5171212"/>
            <a:ext cx="1771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0.1713245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0.3607616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0.4679139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0.4679139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0.3607616</a:t>
            </a: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= 0.1713245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3525" y="3057525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(6-point Gaussian Quadrature)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4425" y="4772025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Sample points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19425" y="4781550"/>
            <a:ext cx="829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Weights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028700" y="5038725"/>
            <a:ext cx="3086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0782" name="Object 14"/>
          <p:cNvGraphicFramePr>
            <a:graphicFrameLocks noChangeAspect="1"/>
          </p:cNvGraphicFramePr>
          <p:nvPr/>
        </p:nvGraphicFramePr>
        <p:xfrm>
          <a:off x="1873250" y="3617913"/>
          <a:ext cx="26685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10" imgW="1574117" imgH="266584" progId="Equation.DSMT4">
                  <p:embed/>
                </p:oleObj>
              </mc:Choice>
              <mc:Fallback>
                <p:oleObj name="Equation" r:id="rId10" imgW="1574117" imgH="266584" progId="Equation.DSMT4">
                  <p:embed/>
                  <p:pic>
                    <p:nvPicPr>
                      <p:cNvPr id="0" name="Picture 7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617913"/>
                        <a:ext cx="2668588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5562681" y="2244114"/>
            <a:ext cx="3150938" cy="2527756"/>
            <a:chOff x="5589300" y="2312100"/>
            <a:chExt cx="3150938" cy="2527756"/>
          </a:xfrm>
        </p:grpSpPr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5589300" y="4649356"/>
              <a:ext cx="273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4"/>
            <p:cNvSpPr>
              <a:spLocks noChangeShapeType="1"/>
            </p:cNvSpPr>
            <p:nvPr/>
          </p:nvSpPr>
          <p:spPr bwMode="auto">
            <a:xfrm flipV="1">
              <a:off x="6173500" y="2968194"/>
              <a:ext cx="0" cy="1871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45"/>
            <p:cNvGraphicFramePr>
              <a:graphicFrameLocks noChangeAspect="1"/>
            </p:cNvGraphicFramePr>
            <p:nvPr/>
          </p:nvGraphicFramePr>
          <p:xfrm>
            <a:off x="8424482" y="4571033"/>
            <a:ext cx="172887" cy="188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0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7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4482" y="4571033"/>
                          <a:ext cx="172887" cy="188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6"/>
            <p:cNvGraphicFramePr>
              <a:graphicFrameLocks noChangeAspect="1"/>
            </p:cNvGraphicFramePr>
            <p:nvPr/>
          </p:nvGraphicFramePr>
          <p:xfrm>
            <a:off x="6102044" y="2672435"/>
            <a:ext cx="181459" cy="2123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1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7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2044" y="2672435"/>
                          <a:ext cx="181459" cy="2123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43"/>
            <p:cNvSpPr/>
            <p:nvPr/>
          </p:nvSpPr>
          <p:spPr bwMode="auto">
            <a:xfrm>
              <a:off x="6811380" y="4210688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V="1">
              <a:off x="6909402" y="3705101"/>
              <a:ext cx="1225195" cy="5364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8073236" y="3655619"/>
              <a:ext cx="95002" cy="9500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flipV="1">
              <a:off x="7505207" y="3883238"/>
              <a:ext cx="213756" cy="950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49524" name="Object 46"/>
            <p:cNvGraphicFramePr>
              <a:graphicFrameLocks noChangeAspect="1"/>
            </p:cNvGraphicFramePr>
            <p:nvPr/>
          </p:nvGraphicFramePr>
          <p:xfrm>
            <a:off x="7500670" y="3529963"/>
            <a:ext cx="19685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2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7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0670" y="3529963"/>
                          <a:ext cx="196850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46"/>
            <p:cNvGraphicFramePr>
              <a:graphicFrameLocks noChangeAspect="1"/>
            </p:cNvGraphicFramePr>
            <p:nvPr/>
          </p:nvGraphicFramePr>
          <p:xfrm>
            <a:off x="6319963" y="4227274"/>
            <a:ext cx="437097" cy="345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3" name="Equation" r:id="rId18" imgW="406224" imgH="228501" progId="Equation.DSMT4">
                    <p:embed/>
                  </p:oleObj>
                </mc:Choice>
                <mc:Fallback>
                  <p:oleObj name="Equation" r:id="rId18" imgW="406224" imgH="228501" progId="Equation.DSMT4">
                    <p:embed/>
                    <p:pic>
                      <p:nvPicPr>
                        <p:cNvPr id="0" name="Picture 7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9963" y="4227274"/>
                          <a:ext cx="437097" cy="3454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526" name="Object 46"/>
            <p:cNvGraphicFramePr>
              <a:graphicFrameLocks noChangeAspect="1"/>
            </p:cNvGraphicFramePr>
            <p:nvPr/>
          </p:nvGraphicFramePr>
          <p:xfrm>
            <a:off x="8261164" y="3288986"/>
            <a:ext cx="479074" cy="3545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4" name="Equation" r:id="rId20" imgW="431613" imgH="228501" progId="Equation.DSMT4">
                    <p:embed/>
                  </p:oleObj>
                </mc:Choice>
                <mc:Fallback>
                  <p:oleObj name="Equation" r:id="rId20" imgW="431613" imgH="228501" progId="Equation.DSMT4">
                    <p:embed/>
                    <p:pic>
                      <p:nvPicPr>
                        <p:cNvPr id="0" name="Picture 7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1164" y="3288986"/>
                          <a:ext cx="479074" cy="3545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Connector 26"/>
            <p:cNvCxnSpPr/>
            <p:nvPr/>
          </p:nvCxnSpPr>
          <p:spPr bwMode="auto">
            <a:xfrm>
              <a:off x="7053943" y="4085113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277593" y="3988138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477493" y="3891163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724893" y="3794188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912918" y="3709088"/>
              <a:ext cx="71252" cy="1662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50542" name="Object 20"/>
            <p:cNvGraphicFramePr>
              <a:graphicFrameLocks noChangeAspect="1"/>
            </p:cNvGraphicFramePr>
            <p:nvPr/>
          </p:nvGraphicFramePr>
          <p:xfrm>
            <a:off x="7386617" y="4116823"/>
            <a:ext cx="263525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5" name="Equation" r:id="rId22" imgW="203024" imgH="164957" progId="Equation.DSMT4">
                    <p:embed/>
                  </p:oleObj>
                </mc:Choice>
                <mc:Fallback>
                  <p:oleObj name="Equation" r:id="rId22" imgW="203024" imgH="164957" progId="Equation.DSMT4">
                    <p:embed/>
                    <p:pic>
                      <p:nvPicPr>
                        <p:cNvPr id="0" name="Picture 7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86617" y="4116823"/>
                          <a:ext cx="263525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592" name="Object 16"/>
            <p:cNvGraphicFramePr>
              <a:graphicFrameLocks noChangeAspect="1"/>
            </p:cNvGraphicFramePr>
            <p:nvPr/>
          </p:nvGraphicFramePr>
          <p:xfrm>
            <a:off x="6624638" y="3819525"/>
            <a:ext cx="171450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6" name="Equation" r:id="rId24" imgW="165028" imgH="228501" progId="Equation.DSMT4">
                    <p:embed/>
                  </p:oleObj>
                </mc:Choice>
                <mc:Fallback>
                  <p:oleObj name="Equation" r:id="rId24" imgW="165028" imgH="228501" progId="Equation.DSMT4">
                    <p:embed/>
                    <p:pic>
                      <p:nvPicPr>
                        <p:cNvPr id="0" name="Picture 7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4638" y="3819525"/>
                          <a:ext cx="171450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6441250" y="2671476"/>
              <a:ext cx="21969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Six sample points are used  within </a:t>
              </a:r>
              <a:r>
                <a:rPr lang="en-US" sz="1200" u="sng" dirty="0"/>
                <a:t>each</a:t>
              </a:r>
              <a:r>
                <a:rPr lang="en-US" sz="1200" dirty="0"/>
                <a:t> of the 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200" dirty="0"/>
                <a:t> intervals.</a:t>
              </a:r>
            </a:p>
          </p:txBody>
        </p:sp>
        <p:graphicFrame>
          <p:nvGraphicFramePr>
            <p:cNvPr id="50" name="Object 20"/>
            <p:cNvGraphicFramePr>
              <a:graphicFrameLocks noChangeAspect="1"/>
            </p:cNvGraphicFramePr>
            <p:nvPr/>
          </p:nvGraphicFramePr>
          <p:xfrm>
            <a:off x="7920038" y="3276600"/>
            <a:ext cx="211137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7" name="Equation" r:id="rId26" imgW="203112" imgH="228501" progId="Equation.DSMT4">
                    <p:embed/>
                  </p:oleObj>
                </mc:Choice>
                <mc:Fallback>
                  <p:oleObj name="Equation" r:id="rId26" imgW="203112" imgH="228501" progId="Equation.DSMT4">
                    <p:embed/>
                    <p:pic>
                      <p:nvPicPr>
                        <p:cNvPr id="0" name="Picture 7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0038" y="3276600"/>
                          <a:ext cx="211137" cy="334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9693240"/>
                </p:ext>
              </p:extLst>
            </p:nvPr>
          </p:nvGraphicFramePr>
          <p:xfrm>
            <a:off x="7100279" y="3622675"/>
            <a:ext cx="367321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8" name="Equation" r:id="rId28" imgW="291973" imgH="253890" progId="Equation.DSMT4">
                    <p:embed/>
                  </p:oleObj>
                </mc:Choice>
                <mc:Fallback>
                  <p:oleObj name="Equation" r:id="rId28" imgW="291973" imgH="253890" progId="Equation.DSMT4">
                    <p:embed/>
                    <p:pic>
                      <p:nvPicPr>
                        <p:cNvPr id="0" name="Picture 7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0279" y="3622675"/>
                          <a:ext cx="367321" cy="371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Oval 55"/>
            <p:cNvSpPr/>
            <p:nvPr/>
          </p:nvSpPr>
          <p:spPr bwMode="auto">
            <a:xfrm>
              <a:off x="7373586" y="3985286"/>
              <a:ext cx="71252" cy="71252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80493" y="2312100"/>
              <a:ext cx="101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lang="en-US" sz="1400" dirty="0"/>
                <a:t>intervals</a:t>
              </a: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7670D5DE-12DA-0775-2C23-72AD847BF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531407"/>
              </p:ext>
            </p:extLst>
          </p:nvPr>
        </p:nvGraphicFramePr>
        <p:xfrm>
          <a:off x="5233119" y="1479341"/>
          <a:ext cx="1219440" cy="41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9" name="Equation" r:id="rId30" imgW="850680" imgH="291960" progId="Equation.DSMT4">
                  <p:embed/>
                </p:oleObj>
              </mc:Choice>
              <mc:Fallback>
                <p:oleObj name="Equation" r:id="rId30" imgW="850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233119" y="1479341"/>
                        <a:ext cx="1219440" cy="418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406854" y="630011"/>
            <a:ext cx="840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Here is an example of a piecewise linear path, used to calculate the electromagnetic field of a dipole source over the earth (Sommerfeld problem).</a:t>
            </a:r>
          </a:p>
          <a:p>
            <a:endParaRPr lang="en-US" sz="1600" dirty="0"/>
          </a:p>
          <a:p>
            <a:r>
              <a:rPr lang="en-US" sz="1600" dirty="0"/>
              <a:t>Gaussian quadrature (e.g., 6-point Gaussian quadrature) could be used on each of the linear segments of the path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/>
              <a:t> (breaking each one up into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dirty="0"/>
              <a:t> intervals as necessary to get good convergence).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891522" y="2350049"/>
            <a:ext cx="7067550" cy="4305300"/>
            <a:chOff x="962026" y="2057400"/>
            <a:chExt cx="7067550" cy="4305300"/>
          </a:xfrm>
        </p:grpSpPr>
        <p:sp>
          <p:nvSpPr>
            <p:cNvPr id="43" name="Line 38"/>
            <p:cNvSpPr>
              <a:spLocks noChangeShapeType="1"/>
            </p:cNvSpPr>
            <p:nvPr/>
          </p:nvSpPr>
          <p:spPr bwMode="auto">
            <a:xfrm flipV="1">
              <a:off x="4500339" y="2546729"/>
              <a:ext cx="0" cy="30583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V="1">
              <a:off x="962026" y="4215969"/>
              <a:ext cx="706366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8" name="Object 40"/>
            <p:cNvGraphicFramePr>
              <a:graphicFrameLocks noChangeAspect="1"/>
            </p:cNvGraphicFramePr>
            <p:nvPr/>
          </p:nvGraphicFramePr>
          <p:xfrm>
            <a:off x="4355124" y="2057400"/>
            <a:ext cx="273574" cy="38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8" name="Equation" r:id="rId4" imgW="177646" imgH="228402" progId="Equation.DSMT4">
                    <p:embed/>
                  </p:oleObj>
                </mc:Choice>
                <mc:Fallback>
                  <p:oleObj name="Equation" r:id="rId4" imgW="177646" imgH="228402" progId="Equation.DSMT4">
                    <p:embed/>
                    <p:pic>
                      <p:nvPicPr>
                        <p:cNvPr id="0" name="Picture 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5124" y="2057400"/>
                          <a:ext cx="273574" cy="3840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1"/>
            <p:cNvGraphicFramePr>
              <a:graphicFrameLocks noChangeAspect="1"/>
            </p:cNvGraphicFramePr>
            <p:nvPr/>
          </p:nvGraphicFramePr>
          <p:xfrm>
            <a:off x="5394037" y="4216773"/>
            <a:ext cx="199843" cy="30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89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4037" y="4216773"/>
                          <a:ext cx="199843" cy="303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43"/>
            <p:cNvGraphicFramePr>
              <a:graphicFrameLocks noChangeAspect="1"/>
            </p:cNvGraphicFramePr>
            <p:nvPr/>
          </p:nvGraphicFramePr>
          <p:xfrm>
            <a:off x="3343185" y="3868094"/>
            <a:ext cx="330301" cy="327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0" name="Equation" r:id="rId8" imgW="253890" imgH="228501" progId="Equation.DSMT4">
                    <p:embed/>
                  </p:oleObj>
                </mc:Choice>
                <mc:Fallback>
                  <p:oleObj name="Equation" r:id="rId8" imgW="253890" imgH="228501" progId="Equation.DSMT4">
                    <p:embed/>
                    <p:pic>
                      <p:nvPicPr>
                        <p:cNvPr id="0" name="Picture 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185" y="3868094"/>
                          <a:ext cx="330301" cy="327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Oval 44"/>
            <p:cNvSpPr>
              <a:spLocks noChangeArrowheads="1"/>
            </p:cNvSpPr>
            <p:nvPr/>
          </p:nvSpPr>
          <p:spPr bwMode="auto">
            <a:xfrm>
              <a:off x="3647203" y="4184401"/>
              <a:ext cx="90759" cy="9997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3" name="Object 45"/>
            <p:cNvGraphicFramePr>
              <a:graphicFrameLocks noChangeAspect="1"/>
            </p:cNvGraphicFramePr>
            <p:nvPr/>
          </p:nvGraphicFramePr>
          <p:xfrm>
            <a:off x="7779339" y="4309363"/>
            <a:ext cx="250237" cy="349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1" name="Equation" r:id="rId10" imgW="177646" imgH="228402" progId="Equation.DSMT4">
                    <p:embed/>
                  </p:oleObj>
                </mc:Choice>
                <mc:Fallback>
                  <p:oleObj name="Equation" r:id="rId10" imgW="177646" imgH="228402" progId="Equation.DSMT4">
                    <p:embed/>
                    <p:pic>
                      <p:nvPicPr>
                        <p:cNvPr id="0" name="Picture 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9339" y="4309363"/>
                          <a:ext cx="250237" cy="349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Freeform 47"/>
            <p:cNvSpPr>
              <a:spLocks/>
            </p:cNvSpPr>
            <p:nvPr/>
          </p:nvSpPr>
          <p:spPr bwMode="auto">
            <a:xfrm>
              <a:off x="4444587" y="2807178"/>
              <a:ext cx="35008" cy="1402215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48"/>
            <p:cNvSpPr>
              <a:spLocks/>
            </p:cNvSpPr>
            <p:nvPr/>
          </p:nvSpPr>
          <p:spPr bwMode="auto">
            <a:xfrm rot="5400000">
              <a:off x="4079999" y="3833297"/>
              <a:ext cx="35516" cy="739039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62" y="220"/>
                </a:cxn>
                <a:cxn ang="0">
                  <a:pos x="424" y="441"/>
                </a:cxn>
                <a:cxn ang="0">
                  <a:pos x="90" y="789"/>
                </a:cxn>
                <a:cxn ang="0">
                  <a:pos x="396" y="1159"/>
                </a:cxn>
                <a:cxn ang="0">
                  <a:pos x="26" y="1444"/>
                </a:cxn>
                <a:cxn ang="0">
                  <a:pos x="367" y="1714"/>
                </a:cxn>
                <a:cxn ang="0">
                  <a:pos x="26" y="1906"/>
                </a:cxn>
                <a:cxn ang="0">
                  <a:pos x="211" y="2254"/>
                </a:cxn>
              </a:cxnLst>
              <a:rect l="0" t="0" r="r" b="b"/>
              <a:pathLst>
                <a:path w="429" h="2254">
                  <a:moveTo>
                    <a:pt x="310" y="0"/>
                  </a:moveTo>
                  <a:cubicBezTo>
                    <a:pt x="176" y="73"/>
                    <a:pt x="43" y="147"/>
                    <a:pt x="62" y="220"/>
                  </a:cubicBezTo>
                  <a:cubicBezTo>
                    <a:pt x="81" y="293"/>
                    <a:pt x="419" y="346"/>
                    <a:pt x="424" y="441"/>
                  </a:cubicBezTo>
                  <a:cubicBezTo>
                    <a:pt x="429" y="536"/>
                    <a:pt x="95" y="669"/>
                    <a:pt x="90" y="789"/>
                  </a:cubicBezTo>
                  <a:cubicBezTo>
                    <a:pt x="85" y="909"/>
                    <a:pt x="407" y="1050"/>
                    <a:pt x="396" y="1159"/>
                  </a:cubicBezTo>
                  <a:cubicBezTo>
                    <a:pt x="385" y="1268"/>
                    <a:pt x="31" y="1352"/>
                    <a:pt x="26" y="1444"/>
                  </a:cubicBezTo>
                  <a:cubicBezTo>
                    <a:pt x="21" y="1536"/>
                    <a:pt x="367" y="1637"/>
                    <a:pt x="367" y="1714"/>
                  </a:cubicBezTo>
                  <a:cubicBezTo>
                    <a:pt x="367" y="1791"/>
                    <a:pt x="52" y="1816"/>
                    <a:pt x="26" y="1906"/>
                  </a:cubicBezTo>
                  <a:cubicBezTo>
                    <a:pt x="0" y="1996"/>
                    <a:pt x="105" y="2125"/>
                    <a:pt x="211" y="225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6" name="Group 82"/>
            <p:cNvGrpSpPr/>
            <p:nvPr/>
          </p:nvGrpSpPr>
          <p:grpSpPr>
            <a:xfrm>
              <a:off x="4522380" y="4184401"/>
              <a:ext cx="836282" cy="1486401"/>
              <a:chOff x="4359275" y="3638552"/>
              <a:chExt cx="1023938" cy="1793875"/>
            </a:xfrm>
          </p:grpSpPr>
          <p:sp>
            <p:nvSpPr>
              <p:cNvPr id="91" name="Oval 42"/>
              <p:cNvSpPr>
                <a:spLocks noChangeArrowheads="1"/>
              </p:cNvSpPr>
              <p:nvPr/>
            </p:nvSpPr>
            <p:spPr bwMode="auto">
              <a:xfrm>
                <a:off x="5272088" y="3638552"/>
                <a:ext cx="111125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46"/>
              <p:cNvSpPr>
                <a:spLocks/>
              </p:cNvSpPr>
              <p:nvPr/>
            </p:nvSpPr>
            <p:spPr bwMode="auto">
              <a:xfrm>
                <a:off x="4359275" y="3740152"/>
                <a:ext cx="42863" cy="16922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49"/>
              <p:cNvSpPr>
                <a:spLocks/>
              </p:cNvSpPr>
              <p:nvPr/>
            </p:nvSpPr>
            <p:spPr bwMode="auto">
              <a:xfrm rot="16200000" flipH="1">
                <a:off x="4827588" y="3290889"/>
                <a:ext cx="42863" cy="904875"/>
              </a:xfrm>
              <a:custGeom>
                <a:avLst/>
                <a:gdLst/>
                <a:ahLst/>
                <a:cxnLst>
                  <a:cxn ang="0">
                    <a:pos x="310" y="0"/>
                  </a:cxn>
                  <a:cxn ang="0">
                    <a:pos x="62" y="220"/>
                  </a:cxn>
                  <a:cxn ang="0">
                    <a:pos x="424" y="441"/>
                  </a:cxn>
                  <a:cxn ang="0">
                    <a:pos x="90" y="789"/>
                  </a:cxn>
                  <a:cxn ang="0">
                    <a:pos x="396" y="1159"/>
                  </a:cxn>
                  <a:cxn ang="0">
                    <a:pos x="26" y="1444"/>
                  </a:cxn>
                  <a:cxn ang="0">
                    <a:pos x="367" y="1714"/>
                  </a:cxn>
                  <a:cxn ang="0">
                    <a:pos x="26" y="1906"/>
                  </a:cxn>
                  <a:cxn ang="0">
                    <a:pos x="211" y="2254"/>
                  </a:cxn>
                </a:cxnLst>
                <a:rect l="0" t="0" r="r" b="b"/>
                <a:pathLst>
                  <a:path w="429" h="2254">
                    <a:moveTo>
                      <a:pt x="310" y="0"/>
                    </a:moveTo>
                    <a:cubicBezTo>
                      <a:pt x="176" y="73"/>
                      <a:pt x="43" y="147"/>
                      <a:pt x="62" y="220"/>
                    </a:cubicBezTo>
                    <a:cubicBezTo>
                      <a:pt x="81" y="293"/>
                      <a:pt x="419" y="346"/>
                      <a:pt x="424" y="441"/>
                    </a:cubicBezTo>
                    <a:cubicBezTo>
                      <a:pt x="429" y="536"/>
                      <a:pt x="95" y="669"/>
                      <a:pt x="90" y="789"/>
                    </a:cubicBezTo>
                    <a:cubicBezTo>
                      <a:pt x="85" y="909"/>
                      <a:pt x="407" y="1050"/>
                      <a:pt x="396" y="1159"/>
                    </a:cubicBezTo>
                    <a:cubicBezTo>
                      <a:pt x="385" y="1268"/>
                      <a:pt x="31" y="1352"/>
                      <a:pt x="26" y="1444"/>
                    </a:cubicBezTo>
                    <a:cubicBezTo>
                      <a:pt x="21" y="1536"/>
                      <a:pt x="367" y="1637"/>
                      <a:pt x="367" y="1714"/>
                    </a:cubicBezTo>
                    <a:cubicBezTo>
                      <a:pt x="367" y="1791"/>
                      <a:pt x="52" y="1816"/>
                      <a:pt x="26" y="1906"/>
                    </a:cubicBezTo>
                    <a:cubicBezTo>
                      <a:pt x="0" y="1996"/>
                      <a:pt x="105" y="2125"/>
                      <a:pt x="211" y="22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67" name="Object 52"/>
            <p:cNvGraphicFramePr>
              <a:graphicFrameLocks noChangeAspect="1"/>
            </p:cNvGraphicFramePr>
            <p:nvPr/>
          </p:nvGraphicFramePr>
          <p:xfrm>
            <a:off x="6177047" y="4590397"/>
            <a:ext cx="197470" cy="325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2" name="Equation" r:id="rId12" imgW="152334" imgH="228501" progId="Equation.DSMT4">
                    <p:embed/>
                  </p:oleObj>
                </mc:Choice>
                <mc:Fallback>
                  <p:oleObj name="Equation" r:id="rId12" imgW="152334" imgH="228501" progId="Equation.DSMT4">
                    <p:embed/>
                    <p:pic>
                      <p:nvPicPr>
                        <p:cNvPr id="0" name="Picture 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7047" y="4590397"/>
                          <a:ext cx="197470" cy="325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53"/>
            <p:cNvGraphicFramePr>
              <a:graphicFrameLocks noChangeAspect="1"/>
            </p:cNvGraphicFramePr>
            <p:nvPr/>
          </p:nvGraphicFramePr>
          <p:xfrm>
            <a:off x="2553875" y="3502363"/>
            <a:ext cx="285513" cy="296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3" name="Equation" r:id="rId14" imgW="241300" imgH="228600" progId="Equation.DSMT4">
                    <p:embed/>
                  </p:oleObj>
                </mc:Choice>
                <mc:Fallback>
                  <p:oleObj name="Equation" r:id="rId14" imgW="241300" imgH="228600" progId="Equation.DSMT4">
                    <p:embed/>
                    <p:pic>
                      <p:nvPicPr>
                        <p:cNvPr id="0" name="Picture 4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875" y="3502363"/>
                          <a:ext cx="285513" cy="296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9" name="Group 54"/>
            <p:cNvGrpSpPr>
              <a:grpSpLocks/>
            </p:cNvGrpSpPr>
            <p:nvPr/>
          </p:nvGrpSpPr>
          <p:grpSpPr bwMode="auto">
            <a:xfrm>
              <a:off x="3887066" y="3905537"/>
              <a:ext cx="140029" cy="147325"/>
              <a:chOff x="1536" y="1312"/>
              <a:chExt cx="108" cy="172"/>
            </a:xfrm>
          </p:grpSpPr>
          <p:sp>
            <p:nvSpPr>
              <p:cNvPr id="89" name="Line 55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Line 56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0" name="Group 57"/>
            <p:cNvGrpSpPr>
              <a:grpSpLocks/>
            </p:cNvGrpSpPr>
            <p:nvPr/>
          </p:nvGrpSpPr>
          <p:grpSpPr bwMode="auto">
            <a:xfrm>
              <a:off x="4994328" y="4473789"/>
              <a:ext cx="140029" cy="147325"/>
              <a:chOff x="1536" y="1312"/>
              <a:chExt cx="108" cy="172"/>
            </a:xfrm>
          </p:grpSpPr>
          <p:sp>
            <p:nvSpPr>
              <p:cNvPr id="87" name="Line 58"/>
              <p:cNvSpPr>
                <a:spLocks noChangeShapeType="1"/>
              </p:cNvSpPr>
              <p:nvPr/>
            </p:nvSpPr>
            <p:spPr bwMode="auto">
              <a:xfrm>
                <a:off x="1540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Line 59"/>
              <p:cNvSpPr>
                <a:spLocks noChangeShapeType="1"/>
              </p:cNvSpPr>
              <p:nvPr/>
            </p:nvSpPr>
            <p:spPr bwMode="auto">
              <a:xfrm flipH="1">
                <a:off x="1536" y="1312"/>
                <a:ext cx="104" cy="1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Line 61"/>
            <p:cNvSpPr>
              <a:spLocks noChangeShapeType="1"/>
            </p:cNvSpPr>
            <p:nvPr/>
          </p:nvSpPr>
          <p:spPr bwMode="auto">
            <a:xfrm>
              <a:off x="3299724" y="4664205"/>
              <a:ext cx="12447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Line 62"/>
            <p:cNvSpPr>
              <a:spLocks noChangeShapeType="1"/>
            </p:cNvSpPr>
            <p:nvPr/>
          </p:nvSpPr>
          <p:spPr bwMode="auto">
            <a:xfrm>
              <a:off x="4500079" y="3750319"/>
              <a:ext cx="1953787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Line 63"/>
            <p:cNvSpPr>
              <a:spLocks noChangeShapeType="1"/>
            </p:cNvSpPr>
            <p:nvPr/>
          </p:nvSpPr>
          <p:spPr bwMode="auto">
            <a:xfrm>
              <a:off x="5776154" y="3747689"/>
              <a:ext cx="124470" cy="0"/>
            </a:xfrm>
            <a:prstGeom prst="line">
              <a:avLst/>
            </a:prstGeom>
            <a:noFill/>
            <a:ln w="12700">
              <a:solidFill>
                <a:srgbClr val="FF0033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4" name="Object 65"/>
            <p:cNvGraphicFramePr>
              <a:graphicFrameLocks noChangeAspect="1"/>
            </p:cNvGraphicFramePr>
            <p:nvPr/>
          </p:nvGraphicFramePr>
          <p:xfrm>
            <a:off x="5151212" y="3296507"/>
            <a:ext cx="287836" cy="343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4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1212" y="3296507"/>
                          <a:ext cx="287836" cy="343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Line 67"/>
            <p:cNvSpPr>
              <a:spLocks noChangeShapeType="1"/>
            </p:cNvSpPr>
            <p:nvPr/>
          </p:nvSpPr>
          <p:spPr bwMode="auto">
            <a:xfrm>
              <a:off x="4502932" y="3735850"/>
              <a:ext cx="259" cy="945771"/>
            </a:xfrm>
            <a:prstGeom prst="line">
              <a:avLst/>
            </a:prstGeom>
            <a:noFill/>
            <a:ln w="28575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6437364" y="3749004"/>
              <a:ext cx="0" cy="484067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69"/>
            <p:cNvSpPr>
              <a:spLocks noChangeShapeType="1"/>
            </p:cNvSpPr>
            <p:nvPr/>
          </p:nvSpPr>
          <p:spPr bwMode="auto">
            <a:xfrm>
              <a:off x="6444735" y="4215583"/>
              <a:ext cx="1185056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1246417" y="4230440"/>
              <a:ext cx="1185056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Line 74"/>
            <p:cNvSpPr>
              <a:spLocks noChangeShapeType="1"/>
            </p:cNvSpPr>
            <p:nvPr/>
          </p:nvSpPr>
          <p:spPr bwMode="auto">
            <a:xfrm>
              <a:off x="2415470" y="4233071"/>
              <a:ext cx="0" cy="452497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0" name="Group 108"/>
            <p:cNvGrpSpPr/>
            <p:nvPr/>
          </p:nvGrpSpPr>
          <p:grpSpPr>
            <a:xfrm>
              <a:off x="5169364" y="4588754"/>
              <a:ext cx="949860" cy="1773946"/>
              <a:chOff x="5151438" y="4126548"/>
              <a:chExt cx="1163002" cy="2140902"/>
            </a:xfrm>
          </p:grpSpPr>
          <p:sp>
            <p:nvSpPr>
              <p:cNvPr id="85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5151438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1" name="Group 109"/>
            <p:cNvGrpSpPr/>
            <p:nvPr/>
          </p:nvGrpSpPr>
          <p:grpSpPr>
            <a:xfrm flipV="1">
              <a:off x="2929048" y="2110542"/>
              <a:ext cx="953648" cy="1773946"/>
              <a:chOff x="6199359" y="4126548"/>
              <a:chExt cx="1167641" cy="2140902"/>
            </a:xfrm>
          </p:grpSpPr>
          <p:sp>
            <p:nvSpPr>
              <p:cNvPr id="83" name="Oval 9"/>
              <p:cNvSpPr>
                <a:spLocks noChangeArrowheads="1"/>
              </p:cNvSpPr>
              <p:nvPr/>
            </p:nvSpPr>
            <p:spPr bwMode="auto">
              <a:xfrm>
                <a:off x="6199359" y="4126548"/>
                <a:ext cx="115081" cy="120650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rgbClr val="0000CC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 flipH="1">
                <a:off x="6279563" y="4219575"/>
                <a:ext cx="1087437" cy="2047875"/>
              </a:xfrm>
              <a:custGeom>
                <a:avLst/>
                <a:gdLst>
                  <a:gd name="connsiteX0" fmla="*/ 1087437 w 1087437"/>
                  <a:gd name="connsiteY0" fmla="*/ 0 h 2047875"/>
                  <a:gd name="connsiteX1" fmla="*/ 915987 w 1087437"/>
                  <a:gd name="connsiteY1" fmla="*/ 57150 h 2047875"/>
                  <a:gd name="connsiteX2" fmla="*/ 801687 w 1087437"/>
                  <a:gd name="connsiteY2" fmla="*/ 257175 h 2047875"/>
                  <a:gd name="connsiteX3" fmla="*/ 677862 w 1087437"/>
                  <a:gd name="connsiteY3" fmla="*/ 276225 h 2047875"/>
                  <a:gd name="connsiteX4" fmla="*/ 592137 w 1087437"/>
                  <a:gd name="connsiteY4" fmla="*/ 523875 h 2047875"/>
                  <a:gd name="connsiteX5" fmla="*/ 382587 w 1087437"/>
                  <a:gd name="connsiteY5" fmla="*/ 600075 h 2047875"/>
                  <a:gd name="connsiteX6" fmla="*/ 363537 w 1087437"/>
                  <a:gd name="connsiteY6" fmla="*/ 790575 h 2047875"/>
                  <a:gd name="connsiteX7" fmla="*/ 201612 w 1087437"/>
                  <a:gd name="connsiteY7" fmla="*/ 904875 h 2047875"/>
                  <a:gd name="connsiteX8" fmla="*/ 220662 w 1087437"/>
                  <a:gd name="connsiteY8" fmla="*/ 1200150 h 2047875"/>
                  <a:gd name="connsiteX9" fmla="*/ 58737 w 1087437"/>
                  <a:gd name="connsiteY9" fmla="*/ 1333500 h 2047875"/>
                  <a:gd name="connsiteX10" fmla="*/ 125412 w 1087437"/>
                  <a:gd name="connsiteY10" fmla="*/ 1609725 h 2047875"/>
                  <a:gd name="connsiteX11" fmla="*/ 1587 w 1087437"/>
                  <a:gd name="connsiteY11" fmla="*/ 1857375 h 2047875"/>
                  <a:gd name="connsiteX12" fmla="*/ 115887 w 1087437"/>
                  <a:gd name="connsiteY12" fmla="*/ 2047875 h 204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7437" h="2047875">
                    <a:moveTo>
                      <a:pt x="1087437" y="0"/>
                    </a:moveTo>
                    <a:cubicBezTo>
                      <a:pt x="1025524" y="7144"/>
                      <a:pt x="963612" y="14288"/>
                      <a:pt x="915987" y="57150"/>
                    </a:cubicBezTo>
                    <a:cubicBezTo>
                      <a:pt x="868362" y="100012"/>
                      <a:pt x="841374" y="220663"/>
                      <a:pt x="801687" y="257175"/>
                    </a:cubicBezTo>
                    <a:cubicBezTo>
                      <a:pt x="762000" y="293687"/>
                      <a:pt x="712787" y="231775"/>
                      <a:pt x="677862" y="276225"/>
                    </a:cubicBezTo>
                    <a:cubicBezTo>
                      <a:pt x="642937" y="320675"/>
                      <a:pt x="641349" y="469900"/>
                      <a:pt x="592137" y="523875"/>
                    </a:cubicBezTo>
                    <a:cubicBezTo>
                      <a:pt x="542925" y="577850"/>
                      <a:pt x="420687" y="555625"/>
                      <a:pt x="382587" y="600075"/>
                    </a:cubicBezTo>
                    <a:cubicBezTo>
                      <a:pt x="344487" y="644525"/>
                      <a:pt x="393699" y="739775"/>
                      <a:pt x="363537" y="790575"/>
                    </a:cubicBezTo>
                    <a:cubicBezTo>
                      <a:pt x="333375" y="841375"/>
                      <a:pt x="225425" y="836613"/>
                      <a:pt x="201612" y="904875"/>
                    </a:cubicBezTo>
                    <a:cubicBezTo>
                      <a:pt x="177800" y="973138"/>
                      <a:pt x="244474" y="1128713"/>
                      <a:pt x="220662" y="1200150"/>
                    </a:cubicBezTo>
                    <a:cubicBezTo>
                      <a:pt x="196850" y="1271587"/>
                      <a:pt x="74612" y="1265238"/>
                      <a:pt x="58737" y="1333500"/>
                    </a:cubicBezTo>
                    <a:cubicBezTo>
                      <a:pt x="42862" y="1401762"/>
                      <a:pt x="134937" y="1522413"/>
                      <a:pt x="125412" y="1609725"/>
                    </a:cubicBezTo>
                    <a:cubicBezTo>
                      <a:pt x="115887" y="1697037"/>
                      <a:pt x="3174" y="1784350"/>
                      <a:pt x="1587" y="1857375"/>
                    </a:cubicBezTo>
                    <a:cubicBezTo>
                      <a:pt x="0" y="1930400"/>
                      <a:pt x="57943" y="1989137"/>
                      <a:pt x="115887" y="2047875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2398615" y="4668992"/>
              <a:ext cx="2113912" cy="79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257307" y="3354903"/>
              <a:ext cx="15472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Sommerfeld path</a:t>
              </a:r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2B788B30-8595-3EA8-DC55-999945873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61" y="0"/>
            <a:ext cx="8324603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Numerical Integration of Analytic Functions (cont.)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60202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Example</a:t>
            </a:r>
          </a:p>
        </p:txBody>
      </p:sp>
      <p:graphicFrame>
        <p:nvGraphicFramePr>
          <p:cNvPr id="512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44199"/>
              </p:ext>
            </p:extLst>
          </p:nvPr>
        </p:nvGraphicFramePr>
        <p:xfrm>
          <a:off x="4022725" y="818936"/>
          <a:ext cx="41592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4" imgW="2540000" imgH="685800" progId="Equation.DSMT4">
                  <p:embed/>
                </p:oleObj>
              </mc:Choice>
              <mc:Fallback>
                <p:oleObj name="Equation" r:id="rId4" imgW="2540000" imgH="685800" progId="Equation.DSMT4">
                  <p:embed/>
                  <p:pic>
                    <p:nvPicPr>
                      <p:cNvPr id="0" name="Picture 6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818936"/>
                        <a:ext cx="4159250" cy="1122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7"/>
          <p:cNvGraphicFramePr>
            <a:graphicFrameLocks noChangeAspect="1"/>
          </p:cNvGraphicFramePr>
          <p:nvPr/>
        </p:nvGraphicFramePr>
        <p:xfrm>
          <a:off x="998538" y="3344863"/>
          <a:ext cx="71056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6" imgW="4864100" imgH="482600" progId="Equation.DSMT4">
                  <p:embed/>
                </p:oleObj>
              </mc:Choice>
              <mc:Fallback>
                <p:oleObj name="Equation" r:id="rId6" imgW="4864100" imgH="482600" progId="Equation.DSMT4">
                  <p:embed/>
                  <p:pic>
                    <p:nvPicPr>
                      <p:cNvPr id="0" name="Picture 6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344863"/>
                        <a:ext cx="7105650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48"/>
          <p:cNvSpPr txBox="1">
            <a:spLocks noChangeArrowheads="1"/>
          </p:cNvSpPr>
          <p:nvPr/>
        </p:nvSpPr>
        <p:spPr bwMode="auto">
          <a:xfrm>
            <a:off x="2212975" y="2536825"/>
            <a:ext cx="6408738" cy="5222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Although it is easier to use polar coordinates (see the next example), we use Cartesian coordinates to illustrate the previous Cartesian line integral form. </a:t>
            </a:r>
          </a:p>
        </p:txBody>
      </p:sp>
      <p:grpSp>
        <p:nvGrpSpPr>
          <p:cNvPr id="5136" name="Group 29"/>
          <p:cNvGrpSpPr>
            <a:grpSpLocks/>
          </p:cNvGrpSpPr>
          <p:nvPr/>
        </p:nvGrpSpPr>
        <p:grpSpPr bwMode="auto">
          <a:xfrm>
            <a:off x="373063" y="925513"/>
            <a:ext cx="2746375" cy="2136775"/>
            <a:chOff x="642938" y="771809"/>
            <a:chExt cx="2745807" cy="2136491"/>
          </a:xfrm>
        </p:grpSpPr>
        <p:sp>
          <p:nvSpPr>
            <p:cNvPr id="5139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5140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8" name="Object 26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6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420" y="1938654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9" name="Object 27"/>
            <p:cNvGraphicFramePr>
              <a:graphicFrameLocks noChangeAspect="1"/>
            </p:cNvGraphicFramePr>
            <p:nvPr/>
          </p:nvGraphicFramePr>
          <p:xfrm>
            <a:off x="1924040" y="771809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6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040" y="771809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0" name="Object 32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quation" r:id="rId12" imgW="215713" imgH="203024" progId="Equation.DSMT4">
                    <p:embed/>
                  </p:oleObj>
                </mc:Choice>
                <mc:Fallback>
                  <p:oleObj name="Equation" r:id="rId12" imgW="215713" imgH="203024" progId="Equation.DSMT4">
                    <p:embed/>
                    <p:pic>
                      <p:nvPicPr>
                        <p:cNvPr id="0" name="Picture 6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3035" y="1235476"/>
                          <a:ext cx="32067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1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31" name="Object 38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6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263" y="1751013"/>
                          <a:ext cx="188913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32" name="Object 36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6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790" y="1495826"/>
                          <a:ext cx="188912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3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33" name="Object 41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Equation" r:id="rId18" imgW="126725" imgH="126725" progId="Equation.DSMT4">
                    <p:embed/>
                  </p:oleObj>
                </mc:Choice>
                <mc:Fallback>
                  <p:oleObj name="Equation" r:id="rId18" imgW="126725" imgH="126725" progId="Equation.DSMT4">
                    <p:embed/>
                    <p:pic>
                      <p:nvPicPr>
                        <p:cNvPr id="0" name="Picture 6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138" y="1241425"/>
                          <a:ext cx="187325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23826" y="1424185"/>
              <a:ext cx="1252278" cy="1231736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45" name="Oval 40"/>
            <p:cNvSpPr>
              <a:spLocks noChangeArrowheads="1"/>
            </p:cNvSpPr>
            <p:nvPr/>
          </p:nvSpPr>
          <p:spPr bwMode="auto">
            <a:xfrm>
              <a:off x="2305053" y="1447799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98538" y="5056188"/>
          <a:ext cx="10191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20" imgW="698197" imgH="812447" progId="Equation.DSMT4">
                  <p:embed/>
                </p:oleObj>
              </mc:Choice>
              <mc:Fallback>
                <p:oleObj name="Equation" r:id="rId20" imgW="698197" imgH="812447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5056188"/>
                        <a:ext cx="101917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25"/>
          <p:cNvSpPr txBox="1">
            <a:spLocks noChangeArrowheads="1"/>
          </p:cNvSpPr>
          <p:nvPr/>
        </p:nvSpPr>
        <p:spPr bwMode="auto">
          <a:xfrm>
            <a:off x="1001713" y="4581525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789238" y="5857875"/>
          <a:ext cx="24669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22" imgW="1689100" imgH="508000" progId="Equation.DSMT4">
                  <p:embed/>
                </p:oleObj>
              </mc:Choice>
              <mc:Fallback>
                <p:oleObj name="Equation" r:id="rId22" imgW="1689100" imgH="50800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5857875"/>
                        <a:ext cx="2466975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58"/>
          <p:cNvGraphicFramePr>
            <a:graphicFrameLocks noChangeAspect="1"/>
          </p:cNvGraphicFramePr>
          <p:nvPr/>
        </p:nvGraphicFramePr>
        <p:xfrm>
          <a:off x="3521075" y="4224338"/>
          <a:ext cx="3641725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24" imgW="2145369" imgH="863225" progId="Equation.DSMT4">
                  <p:embed/>
                </p:oleObj>
              </mc:Choice>
              <mc:Fallback>
                <p:oleObj name="Equation" r:id="rId24" imgW="2145369" imgH="863225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4224338"/>
                        <a:ext cx="3641725" cy="146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668963" y="5862638"/>
          <a:ext cx="22796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26" imgW="1562100" imgH="508000" progId="Equation.DSMT4">
                  <p:embed/>
                </p:oleObj>
              </mc:Choice>
              <mc:Fallback>
                <p:oleObj name="Equation" r:id="rId26" imgW="1562100" imgH="50800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5862638"/>
                        <a:ext cx="227965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Line 24"/>
          <p:cNvSpPr>
            <a:spLocks noChangeShapeType="1"/>
          </p:cNvSpPr>
          <p:nvPr/>
        </p:nvSpPr>
        <p:spPr bwMode="auto">
          <a:xfrm>
            <a:off x="865188" y="2185988"/>
            <a:ext cx="1966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1982804" y="4196615"/>
            <a:ext cx="683394" cy="4235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914900" y="5562600"/>
            <a:ext cx="3304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The red color denotes functional dependence.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72077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Example (cont.)</a:t>
            </a:r>
          </a:p>
        </p:txBody>
      </p:sp>
      <p:grpSp>
        <p:nvGrpSpPr>
          <p:cNvPr id="6154" name="Group 24"/>
          <p:cNvGrpSpPr>
            <a:grpSpLocks/>
          </p:cNvGrpSpPr>
          <p:nvPr/>
        </p:nvGrpSpPr>
        <p:grpSpPr bwMode="auto">
          <a:xfrm>
            <a:off x="527050" y="1098550"/>
            <a:ext cx="2746375" cy="2146300"/>
            <a:chOff x="642938" y="762285"/>
            <a:chExt cx="2745807" cy="2146015"/>
          </a:xfrm>
        </p:grpSpPr>
        <p:sp>
          <p:nvSpPr>
            <p:cNvPr id="6155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6156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47" name="Object 26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420" y="1938654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27"/>
            <p:cNvGraphicFramePr>
              <a:graphicFrameLocks noChangeAspect="1"/>
            </p:cNvGraphicFramePr>
            <p:nvPr/>
          </p:nvGraphicFramePr>
          <p:xfrm>
            <a:off x="1933563" y="762285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3563" y="762285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32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3035" y="1235476"/>
                          <a:ext cx="32067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50" name="Object 38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263" y="1751013"/>
                          <a:ext cx="188913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36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790" y="1495826"/>
                          <a:ext cx="188912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52" name="Object 41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138" y="1241425"/>
                          <a:ext cx="187325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23826" y="1424186"/>
              <a:ext cx="1252279" cy="1231736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61" name="Oval 40"/>
            <p:cNvSpPr>
              <a:spLocks noChangeArrowheads="1"/>
            </p:cNvSpPr>
            <p:nvPr/>
          </p:nvSpPr>
          <p:spPr bwMode="auto">
            <a:xfrm>
              <a:off x="2314576" y="1447798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47"/>
          <p:cNvGraphicFramePr>
            <a:graphicFrameLocks noChangeAspect="1"/>
          </p:cNvGraphicFramePr>
          <p:nvPr/>
        </p:nvGraphicFramePr>
        <p:xfrm>
          <a:off x="4035425" y="1441450"/>
          <a:ext cx="3783013" cy="469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6" imgW="2590800" imgH="3200400" progId="Equation.DSMT4">
                  <p:embed/>
                </p:oleObj>
              </mc:Choice>
              <mc:Fallback>
                <p:oleObj name="Equation" r:id="rId16" imgW="2590800" imgH="3200400" progId="Equation.DSMT4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1441450"/>
                        <a:ext cx="3783013" cy="469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88950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Example (cont.)</a:t>
            </a:r>
          </a:p>
        </p:txBody>
      </p:sp>
      <p:grpSp>
        <p:nvGrpSpPr>
          <p:cNvPr id="7178" name="Group 24"/>
          <p:cNvGrpSpPr>
            <a:grpSpLocks/>
          </p:cNvGrpSpPr>
          <p:nvPr/>
        </p:nvGrpSpPr>
        <p:grpSpPr bwMode="auto">
          <a:xfrm>
            <a:off x="441325" y="1292225"/>
            <a:ext cx="2744788" cy="2135188"/>
            <a:chOff x="642938" y="771788"/>
            <a:chExt cx="2745807" cy="2136512"/>
          </a:xfrm>
        </p:grpSpPr>
        <p:sp>
          <p:nvSpPr>
            <p:cNvPr id="7179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7180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1" name="Object 26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8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420" y="1938654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7"/>
            <p:cNvGraphicFramePr>
              <a:graphicFrameLocks noChangeAspect="1"/>
            </p:cNvGraphicFramePr>
            <p:nvPr/>
          </p:nvGraphicFramePr>
          <p:xfrm>
            <a:off x="1933552" y="771788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3552" y="771788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32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3035" y="1235476"/>
                          <a:ext cx="32067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74" name="Object 38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1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263" y="1751013"/>
                          <a:ext cx="188913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36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790" y="1495826"/>
                          <a:ext cx="188912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6" name="Object 41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138" y="1241425"/>
                          <a:ext cx="187325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31104" y="1424656"/>
              <a:ext cx="1251414" cy="1232664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Oval 40"/>
            <p:cNvSpPr>
              <a:spLocks noChangeArrowheads="1"/>
            </p:cNvSpPr>
            <p:nvPr/>
          </p:nvSpPr>
          <p:spPr bwMode="auto">
            <a:xfrm>
              <a:off x="2314576" y="1447806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7170" name="Object 47"/>
          <p:cNvGraphicFramePr>
            <a:graphicFrameLocks noChangeAspect="1"/>
          </p:cNvGraphicFramePr>
          <p:nvPr/>
        </p:nvGraphicFramePr>
        <p:xfrm>
          <a:off x="3748088" y="1049338"/>
          <a:ext cx="3744912" cy="538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6" imgW="2730500" imgH="3911600" progId="Equation.DSMT4">
                  <p:embed/>
                </p:oleObj>
              </mc:Choice>
              <mc:Fallback>
                <p:oleObj name="Equation" r:id="rId16" imgW="2730500" imgH="3911600" progId="Equation.DSMT4">
                  <p:embed/>
                  <p:pic>
                    <p:nvPicPr>
                      <p:cNvPr id="0" name="Picture 4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1049338"/>
                        <a:ext cx="3744912" cy="538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88950" y="0"/>
            <a:ext cx="7772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Line Integral Example (cont.)</a:t>
            </a:r>
          </a:p>
        </p:txBody>
      </p:sp>
      <p:grpSp>
        <p:nvGrpSpPr>
          <p:cNvPr id="8210" name="Group 24"/>
          <p:cNvGrpSpPr>
            <a:grpSpLocks/>
          </p:cNvGrpSpPr>
          <p:nvPr/>
        </p:nvGrpSpPr>
        <p:grpSpPr bwMode="auto">
          <a:xfrm>
            <a:off x="441325" y="1292225"/>
            <a:ext cx="2744788" cy="2135188"/>
            <a:chOff x="642938" y="771788"/>
            <a:chExt cx="2745807" cy="2136512"/>
          </a:xfrm>
        </p:grpSpPr>
        <p:sp>
          <p:nvSpPr>
            <p:cNvPr id="8221" name="Text Box 4"/>
            <p:cNvSpPr txBox="1">
              <a:spLocks noChangeArrowheads="1"/>
            </p:cNvSpPr>
            <p:nvPr/>
          </p:nvSpPr>
          <p:spPr bwMode="auto">
            <a:xfrm>
              <a:off x="642938" y="1016000"/>
              <a:ext cx="1201737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chemeClr val="bg1"/>
                  </a:solidFill>
                </a:rPr>
                <a:t>Consider</a:t>
              </a:r>
            </a:p>
          </p:txBody>
        </p:sp>
        <p:sp>
          <p:nvSpPr>
            <p:cNvPr id="8222" name="Line 25"/>
            <p:cNvSpPr>
              <a:spLocks noChangeShapeType="1"/>
            </p:cNvSpPr>
            <p:nvPr/>
          </p:nvSpPr>
          <p:spPr bwMode="auto">
            <a:xfrm flipV="1">
              <a:off x="2020888" y="1106488"/>
              <a:ext cx="7938" cy="18018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3" name="Object 11"/>
            <p:cNvGraphicFramePr>
              <a:graphicFrameLocks noChangeAspect="1"/>
            </p:cNvGraphicFramePr>
            <p:nvPr/>
          </p:nvGraphicFramePr>
          <p:xfrm>
            <a:off x="3201420" y="1938654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8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8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420" y="1938654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2"/>
            <p:cNvGraphicFramePr>
              <a:graphicFrameLocks noChangeAspect="1"/>
            </p:cNvGraphicFramePr>
            <p:nvPr/>
          </p:nvGraphicFramePr>
          <p:xfrm>
            <a:off x="1933552" y="771788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9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8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3552" y="771788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13"/>
            <p:cNvGraphicFramePr>
              <a:graphicFrameLocks noChangeAspect="1"/>
            </p:cNvGraphicFramePr>
            <p:nvPr/>
          </p:nvGraphicFramePr>
          <p:xfrm>
            <a:off x="1353035" y="1235476"/>
            <a:ext cx="3206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0" name="Equation" r:id="rId8" imgW="215713" imgH="203024" progId="Equation.DSMT4">
                    <p:embed/>
                  </p:oleObj>
                </mc:Choice>
                <mc:Fallback>
                  <p:oleObj name="Equation" r:id="rId8" imgW="215713" imgH="203024" progId="Equation.DSMT4">
                    <p:embed/>
                    <p:pic>
                      <p:nvPicPr>
                        <p:cNvPr id="0" name="Picture 8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3035" y="1235476"/>
                          <a:ext cx="32067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3" name="Line 33"/>
            <p:cNvSpPr>
              <a:spLocks noChangeShapeType="1"/>
            </p:cNvSpPr>
            <p:nvPr/>
          </p:nvSpPr>
          <p:spPr bwMode="auto">
            <a:xfrm flipH="1" flipV="1">
              <a:off x="2527201" y="161925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Arc 37"/>
            <p:cNvSpPr>
              <a:spLocks/>
            </p:cNvSpPr>
            <p:nvPr/>
          </p:nvSpPr>
          <p:spPr bwMode="auto">
            <a:xfrm>
              <a:off x="2016126" y="174148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6" name="Object 14"/>
            <p:cNvGraphicFramePr>
              <a:graphicFrameLocks noChangeAspect="1"/>
            </p:cNvGraphicFramePr>
            <p:nvPr/>
          </p:nvGraphicFramePr>
          <p:xfrm>
            <a:off x="2354263" y="1751013"/>
            <a:ext cx="18891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1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8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263" y="1751013"/>
                          <a:ext cx="188913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7" name="Object 15"/>
            <p:cNvGraphicFramePr>
              <a:graphicFrameLocks noChangeAspect="1"/>
            </p:cNvGraphicFramePr>
            <p:nvPr/>
          </p:nvGraphicFramePr>
          <p:xfrm>
            <a:off x="2045790" y="1495826"/>
            <a:ext cx="188912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8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790" y="1495826"/>
                          <a:ext cx="188912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5" name="Line 35"/>
            <p:cNvSpPr>
              <a:spLocks noChangeShapeType="1"/>
            </p:cNvSpPr>
            <p:nvPr/>
          </p:nvSpPr>
          <p:spPr bwMode="auto">
            <a:xfrm flipV="1">
              <a:off x="2022476" y="1530416"/>
              <a:ext cx="316463" cy="514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8" name="Object 16"/>
            <p:cNvGraphicFramePr>
              <a:graphicFrameLocks noChangeAspect="1"/>
            </p:cNvGraphicFramePr>
            <p:nvPr/>
          </p:nvGraphicFramePr>
          <p:xfrm>
            <a:off x="2370138" y="1241425"/>
            <a:ext cx="187325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3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0" name="Picture 8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138" y="1241425"/>
                          <a:ext cx="187325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Pie 23"/>
            <p:cNvSpPr/>
            <p:nvPr/>
          </p:nvSpPr>
          <p:spPr bwMode="auto">
            <a:xfrm flipV="1">
              <a:off x="1424278" y="1424656"/>
              <a:ext cx="1251414" cy="1232664"/>
            </a:xfrm>
            <a:prstGeom prst="pie">
              <a:avLst>
                <a:gd name="adj1" fmla="val 0"/>
                <a:gd name="adj2" fmla="val 10800000"/>
              </a:avLst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27" name="Oval 40"/>
            <p:cNvSpPr>
              <a:spLocks noChangeArrowheads="1"/>
            </p:cNvSpPr>
            <p:nvPr/>
          </p:nvSpPr>
          <p:spPr bwMode="auto">
            <a:xfrm>
              <a:off x="2314576" y="1438275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24"/>
            <p:cNvSpPr>
              <a:spLocks noChangeShapeType="1"/>
            </p:cNvSpPr>
            <p:nvPr/>
          </p:nvSpPr>
          <p:spPr bwMode="auto">
            <a:xfrm>
              <a:off x="1157288" y="203676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194" name="Object 47"/>
          <p:cNvGraphicFramePr>
            <a:graphicFrameLocks noChangeAspect="1"/>
          </p:cNvGraphicFramePr>
          <p:nvPr/>
        </p:nvGraphicFramePr>
        <p:xfrm>
          <a:off x="4110264" y="1319213"/>
          <a:ext cx="2714336" cy="71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16" imgW="1637589" imgH="431613" progId="Equation.DSMT4">
                  <p:embed/>
                </p:oleObj>
              </mc:Choice>
              <mc:Fallback>
                <p:oleObj name="Equation" r:id="rId16" imgW="1637589" imgH="431613" progId="Equation.DSMT4">
                  <p:embed/>
                  <p:pic>
                    <p:nvPicPr>
                      <p:cNvPr id="0" name="Picture 8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264" y="1319213"/>
                        <a:ext cx="2714336" cy="716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500563" y="3287713"/>
          <a:ext cx="101441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18" imgW="418918" imgH="165028" progId="Equation.DSMT4">
                  <p:embed/>
                </p:oleObj>
              </mc:Choice>
              <mc:Fallback>
                <p:oleObj name="Equation" r:id="rId18" imgW="418918" imgH="165028" progId="Equation.DSMT4">
                  <p:embed/>
                  <p:pic>
                    <p:nvPicPr>
                      <p:cNvPr id="0" name="Picture 8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87713"/>
                        <a:ext cx="1014412" cy="4016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1" name="TextBox 19"/>
          <p:cNvSpPr txBox="1">
            <a:spLocks noChangeArrowheads="1"/>
          </p:cNvSpPr>
          <p:nvPr/>
        </p:nvSpPr>
        <p:spPr bwMode="auto">
          <a:xfrm>
            <a:off x="4090988" y="266541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876568" y="4687888"/>
            <a:ext cx="4311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By symmetry (compare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, and compare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FF"/>
                </a:solidFill>
              </a:rPr>
              <a:t>, we also have:</a:t>
            </a:r>
          </a:p>
        </p:txBody>
      </p:sp>
      <p:graphicFrame>
        <p:nvGraphicFramePr>
          <p:cNvPr id="8196" name="Object 46"/>
          <p:cNvGraphicFramePr>
            <a:graphicFrameLocks noChangeAspect="1"/>
          </p:cNvGraphicFramePr>
          <p:nvPr/>
        </p:nvGraphicFramePr>
        <p:xfrm>
          <a:off x="2679006" y="5507335"/>
          <a:ext cx="1504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20" imgW="800100" imgH="457200" progId="Equation.DSMT4">
                  <p:embed/>
                </p:oleObj>
              </mc:Choice>
              <mc:Fallback>
                <p:oleObj name="Equation" r:id="rId20" imgW="800100" imgH="457200" progId="Equation.DSMT4">
                  <p:embed/>
                  <p:pic>
                    <p:nvPicPr>
                      <p:cNvPr id="0" name="Picture 8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006" y="5507335"/>
                        <a:ext cx="1504950" cy="858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13" name="Group 40"/>
          <p:cNvGrpSpPr>
            <a:grpSpLocks/>
          </p:cNvGrpSpPr>
          <p:nvPr/>
        </p:nvGrpSpPr>
        <p:grpSpPr bwMode="auto">
          <a:xfrm>
            <a:off x="5719763" y="4024513"/>
            <a:ext cx="2279650" cy="2176264"/>
            <a:chOff x="5719662" y="4024837"/>
            <a:chExt cx="2279583" cy="2175303"/>
          </a:xfrm>
        </p:grpSpPr>
        <p:sp>
          <p:nvSpPr>
            <p:cNvPr id="8214" name="Line 24"/>
            <p:cNvSpPr>
              <a:spLocks noChangeShapeType="1"/>
            </p:cNvSpPr>
            <p:nvPr/>
          </p:nvSpPr>
          <p:spPr bwMode="auto">
            <a:xfrm>
              <a:off x="5719662" y="5328603"/>
              <a:ext cx="19669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5"/>
            <p:cNvSpPr>
              <a:spLocks noChangeShapeType="1"/>
            </p:cNvSpPr>
            <p:nvPr/>
          </p:nvSpPr>
          <p:spPr bwMode="auto">
            <a:xfrm flipV="1">
              <a:off x="6583262" y="4398328"/>
              <a:ext cx="7938" cy="180181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197" name="Object 26"/>
            <p:cNvGraphicFramePr>
              <a:graphicFrameLocks noChangeAspect="1"/>
            </p:cNvGraphicFramePr>
            <p:nvPr/>
          </p:nvGraphicFramePr>
          <p:xfrm>
            <a:off x="7811920" y="5230495"/>
            <a:ext cx="187325" cy="204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8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1920" y="5230495"/>
                          <a:ext cx="187325" cy="204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27"/>
            <p:cNvGraphicFramePr>
              <a:graphicFrameLocks noChangeAspect="1"/>
            </p:cNvGraphicFramePr>
            <p:nvPr/>
          </p:nvGraphicFramePr>
          <p:xfrm>
            <a:off x="6476484" y="4024837"/>
            <a:ext cx="2063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8" name="Equation" r:id="rId23" imgW="139579" imgH="164957" progId="Equation.DSMT4">
                    <p:embed/>
                  </p:oleObj>
                </mc:Choice>
                <mc:Fallback>
                  <p:oleObj name="Equation" r:id="rId23" imgW="139579" imgH="164957" progId="Equation.DSMT4">
                    <p:embed/>
                    <p:pic>
                      <p:nvPicPr>
                        <p:cNvPr id="0" name="Picture 8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6484" y="4024837"/>
                          <a:ext cx="2063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6" name="Oval 31"/>
            <p:cNvSpPr>
              <a:spLocks noChangeArrowheads="1"/>
            </p:cNvSpPr>
            <p:nvPr/>
          </p:nvSpPr>
          <p:spPr bwMode="auto">
            <a:xfrm>
              <a:off x="5930800" y="4672965"/>
              <a:ext cx="1309688" cy="1311275"/>
            </a:xfrm>
            <a:prstGeom prst="ellipse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9" name="Object 32"/>
            <p:cNvGraphicFramePr>
              <a:graphicFrameLocks noChangeAspect="1"/>
            </p:cNvGraphicFramePr>
            <p:nvPr/>
          </p:nvGraphicFramePr>
          <p:xfrm>
            <a:off x="5934660" y="4411812"/>
            <a:ext cx="3206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name="Equation" r:id="rId24" imgW="215713" imgH="203024" progId="Equation.DSMT4">
                    <p:embed/>
                  </p:oleObj>
                </mc:Choice>
                <mc:Fallback>
                  <p:oleObj name="Equation" r:id="rId24" imgW="215713" imgH="203024" progId="Equation.DSMT4">
                    <p:embed/>
                    <p:pic>
                      <p:nvPicPr>
                        <p:cNvPr id="0" name="Picture 8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4660" y="4411812"/>
                          <a:ext cx="320675" cy="301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7" name="Line 33"/>
            <p:cNvSpPr>
              <a:spLocks noChangeShapeType="1"/>
            </p:cNvSpPr>
            <p:nvPr/>
          </p:nvSpPr>
          <p:spPr bwMode="auto">
            <a:xfrm flipH="1" flipV="1">
              <a:off x="7099200" y="4911090"/>
              <a:ext cx="66675" cy="13493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Arc 37"/>
            <p:cNvSpPr>
              <a:spLocks/>
            </p:cNvSpPr>
            <p:nvPr/>
          </p:nvSpPr>
          <p:spPr bwMode="auto">
            <a:xfrm>
              <a:off x="6578500" y="5033328"/>
              <a:ext cx="365125" cy="303212"/>
            </a:xfrm>
            <a:custGeom>
              <a:avLst/>
              <a:gdLst>
                <a:gd name="T0" fmla="*/ 0 w 21596"/>
                <a:gd name="T1" fmla="*/ 0 h 18443"/>
                <a:gd name="T2" fmla="*/ 0 w 21596"/>
                <a:gd name="T3" fmla="*/ 0 h 18443"/>
                <a:gd name="T4" fmla="*/ 0 w 21596"/>
                <a:gd name="T5" fmla="*/ 0 h 18443"/>
                <a:gd name="T6" fmla="*/ 0 60000 65536"/>
                <a:gd name="T7" fmla="*/ 0 60000 65536"/>
                <a:gd name="T8" fmla="*/ 0 60000 65536"/>
                <a:gd name="T9" fmla="*/ 0 w 21596"/>
                <a:gd name="T10" fmla="*/ 0 h 18443"/>
                <a:gd name="T11" fmla="*/ 21596 w 21596"/>
                <a:gd name="T12" fmla="*/ 18443 h 184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6" h="18443" fill="none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</a:path>
                <a:path w="21596" h="18443" stroke="0" extrusionOk="0">
                  <a:moveTo>
                    <a:pt x="11243" y="0"/>
                  </a:moveTo>
                  <a:cubicBezTo>
                    <a:pt x="17541" y="3839"/>
                    <a:pt x="21444" y="10627"/>
                    <a:pt x="21595" y="18002"/>
                  </a:cubicBezTo>
                  <a:lnTo>
                    <a:pt x="0" y="18443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0" name="Object 38"/>
            <p:cNvGraphicFramePr>
              <a:graphicFrameLocks noChangeAspect="1"/>
            </p:cNvGraphicFramePr>
            <p:nvPr/>
          </p:nvGraphicFramePr>
          <p:xfrm>
            <a:off x="6916637" y="5042853"/>
            <a:ext cx="18891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name="Equation" r:id="rId25" imgW="126725" imgH="177415" progId="Equation.DSMT4">
                    <p:embed/>
                  </p:oleObj>
                </mc:Choice>
                <mc:Fallback>
                  <p:oleObj name="Equation" r:id="rId25" imgW="126725" imgH="177415" progId="Equation.DSMT4">
                    <p:embed/>
                    <p:pic>
                      <p:nvPicPr>
                        <p:cNvPr id="0" name="Picture 8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6637" y="5042853"/>
                          <a:ext cx="188913" cy="260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9" name="Oval 40"/>
            <p:cNvSpPr>
              <a:spLocks noChangeArrowheads="1"/>
            </p:cNvSpPr>
            <p:nvPr/>
          </p:nvSpPr>
          <p:spPr bwMode="auto">
            <a:xfrm>
              <a:off x="6876950" y="4730115"/>
              <a:ext cx="88900" cy="889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1" name="Object 36"/>
            <p:cNvGraphicFramePr>
              <a:graphicFrameLocks noChangeAspect="1"/>
            </p:cNvGraphicFramePr>
            <p:nvPr/>
          </p:nvGraphicFramePr>
          <p:xfrm>
            <a:off x="6609850" y="4778675"/>
            <a:ext cx="187325" cy="206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1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8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9850" y="4778675"/>
                          <a:ext cx="187325" cy="206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Line 35"/>
            <p:cNvSpPr>
              <a:spLocks noChangeShapeType="1"/>
            </p:cNvSpPr>
            <p:nvPr/>
          </p:nvSpPr>
          <p:spPr bwMode="auto">
            <a:xfrm flipV="1">
              <a:off x="6584850" y="4817428"/>
              <a:ext cx="308375" cy="519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graphicFrame>
          <p:nvGraphicFramePr>
            <p:cNvPr id="8202" name="Object 41"/>
            <p:cNvGraphicFramePr>
              <a:graphicFrameLocks noChangeAspect="1"/>
            </p:cNvGraphicFramePr>
            <p:nvPr/>
          </p:nvGraphicFramePr>
          <p:xfrm>
            <a:off x="6932512" y="4533265"/>
            <a:ext cx="187325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2" name="Equation" r:id="rId28" imgW="126725" imgH="126725" progId="Equation.DSMT4">
                    <p:embed/>
                  </p:oleObj>
                </mc:Choice>
                <mc:Fallback>
                  <p:oleObj name="Equation" r:id="rId28" imgW="126725" imgH="126725" progId="Equation.DSMT4">
                    <p:embed/>
                    <p:pic>
                      <p:nvPicPr>
                        <p:cNvPr id="0" name="Picture 8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2512" y="4533265"/>
                          <a:ext cx="187325" cy="185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C930B-1F22-4585-9220-D3400B8D21E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</TotalTime>
  <Words>2678</Words>
  <Application>Microsoft Office PowerPoint</Application>
  <PresentationFormat>On-screen Show (4:3)</PresentationFormat>
  <Paragraphs>407</Paragraphs>
  <Slides>53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Euclid Math One</vt:lpstr>
      <vt:lpstr>Symbol</vt:lpstr>
      <vt:lpstr>Times New Roman</vt:lpstr>
      <vt:lpstr>Wingdings</vt:lpstr>
      <vt:lpstr>Default Design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David Jackson</dc:creator>
  <cp:lastModifiedBy>Jackson, David R</cp:lastModifiedBy>
  <cp:revision>566</cp:revision>
  <cp:lastPrinted>1601-01-01T00:00:00Z</cp:lastPrinted>
  <dcterms:created xsi:type="dcterms:W3CDTF">1601-01-01T00:00:00Z</dcterms:created>
  <dcterms:modified xsi:type="dcterms:W3CDTF">2023-09-07T00:51:04Z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