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5" r:id="rId1"/>
  </p:sldMasterIdLst>
  <p:notesMasterIdLst>
    <p:notesMasterId r:id="rId45"/>
  </p:notesMasterIdLst>
  <p:handoutMasterIdLst>
    <p:handoutMasterId r:id="rId46"/>
  </p:handoutMasterIdLst>
  <p:sldIdLst>
    <p:sldId id="333" r:id="rId2"/>
    <p:sldId id="436" r:id="rId3"/>
    <p:sldId id="463" r:id="rId4"/>
    <p:sldId id="462" r:id="rId5"/>
    <p:sldId id="490" r:id="rId6"/>
    <p:sldId id="464" r:id="rId7"/>
    <p:sldId id="466" r:id="rId8"/>
    <p:sldId id="467" r:id="rId9"/>
    <p:sldId id="468" r:id="rId10"/>
    <p:sldId id="506" r:id="rId11"/>
    <p:sldId id="469" r:id="rId12"/>
    <p:sldId id="470" r:id="rId13"/>
    <p:sldId id="491" r:id="rId14"/>
    <p:sldId id="472" r:id="rId15"/>
    <p:sldId id="473" r:id="rId16"/>
    <p:sldId id="478" r:id="rId17"/>
    <p:sldId id="474" r:id="rId18"/>
    <p:sldId id="475" r:id="rId19"/>
    <p:sldId id="476" r:id="rId20"/>
    <p:sldId id="477" r:id="rId21"/>
    <p:sldId id="479" r:id="rId22"/>
    <p:sldId id="503" r:id="rId23"/>
    <p:sldId id="492" r:id="rId24"/>
    <p:sldId id="505" r:id="rId25"/>
    <p:sldId id="493" r:id="rId26"/>
    <p:sldId id="494" r:id="rId27"/>
    <p:sldId id="508" r:id="rId28"/>
    <p:sldId id="495" r:id="rId29"/>
    <p:sldId id="461" r:id="rId30"/>
    <p:sldId id="480" r:id="rId31"/>
    <p:sldId id="458" r:id="rId32"/>
    <p:sldId id="496" r:id="rId33"/>
    <p:sldId id="437" r:id="rId34"/>
    <p:sldId id="501" r:id="rId35"/>
    <p:sldId id="502" r:id="rId36"/>
    <p:sldId id="504" r:id="rId37"/>
    <p:sldId id="497" r:id="rId38"/>
    <p:sldId id="481" r:id="rId39"/>
    <p:sldId id="498" r:id="rId40"/>
    <p:sldId id="499" r:id="rId41"/>
    <p:sldId id="507" r:id="rId42"/>
    <p:sldId id="482" r:id="rId43"/>
    <p:sldId id="500" r:id="rId4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>
          <p15:clr>
            <a:srgbClr val="A4A3A4"/>
          </p15:clr>
        </p15:guide>
        <p15:guide id="2" pos="2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009999"/>
    <a:srgbClr val="FFCCFF"/>
    <a:srgbClr val="FFFF66"/>
    <a:srgbClr val="0000FF"/>
    <a:srgbClr val="99CCFF"/>
    <a:srgbClr val="FF99FF"/>
    <a:srgbClr val="0066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7222" autoAdjust="0"/>
  </p:normalViewPr>
  <p:slideViewPr>
    <p:cSldViewPr snapToGrid="0">
      <p:cViewPr varScale="1">
        <p:scale>
          <a:sx n="107" d="100"/>
          <a:sy n="107" d="100"/>
        </p:scale>
        <p:origin x="2436" y="126"/>
      </p:cViewPr>
      <p:guideLst>
        <p:guide orient="horz" pos="2150"/>
        <p:guide pos="29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5.wmf"/><Relationship Id="rId7" Type="http://schemas.openxmlformats.org/officeDocument/2006/relationships/image" Target="../media/image56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34.wmf"/><Relationship Id="rId5" Type="http://schemas.openxmlformats.org/officeDocument/2006/relationships/image" Target="../media/image32.wmf"/><Relationship Id="rId4" Type="http://schemas.openxmlformats.org/officeDocument/2006/relationships/image" Target="../media/image13.wmf"/><Relationship Id="rId9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29.wmf"/><Relationship Id="rId3" Type="http://schemas.openxmlformats.org/officeDocument/2006/relationships/image" Target="../media/image13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32.wmf"/><Relationship Id="rId9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4.wmf"/><Relationship Id="rId3" Type="http://schemas.openxmlformats.org/officeDocument/2006/relationships/image" Target="../media/image78.wmf"/><Relationship Id="rId7" Type="http://schemas.openxmlformats.org/officeDocument/2006/relationships/image" Target="../media/image75.wmf"/><Relationship Id="rId12" Type="http://schemas.openxmlformats.org/officeDocument/2006/relationships/image" Target="../media/image83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74.wmf"/><Relationship Id="rId11" Type="http://schemas.openxmlformats.org/officeDocument/2006/relationships/image" Target="../media/image82.wmf"/><Relationship Id="rId5" Type="http://schemas.openxmlformats.org/officeDocument/2006/relationships/image" Target="../media/image73.wmf"/><Relationship Id="rId10" Type="http://schemas.openxmlformats.org/officeDocument/2006/relationships/image" Target="../media/image81.wmf"/><Relationship Id="rId4" Type="http://schemas.openxmlformats.org/officeDocument/2006/relationships/image" Target="../media/image72.wmf"/><Relationship Id="rId9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88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90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8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6.emf"/><Relationship Id="rId2" Type="http://schemas.openxmlformats.org/officeDocument/2006/relationships/image" Target="../media/image86.wmf"/><Relationship Id="rId1" Type="http://schemas.openxmlformats.org/officeDocument/2006/relationships/image" Target="../media/image94.wmf"/><Relationship Id="rId6" Type="http://schemas.openxmlformats.org/officeDocument/2006/relationships/image" Target="../media/image95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73.wmf"/><Relationship Id="rId7" Type="http://schemas.openxmlformats.org/officeDocument/2006/relationships/image" Target="../media/image102.wmf"/><Relationship Id="rId12" Type="http://schemas.openxmlformats.org/officeDocument/2006/relationships/image" Target="../media/image107.wmf"/><Relationship Id="rId2" Type="http://schemas.openxmlformats.org/officeDocument/2006/relationships/image" Target="../media/image72.wmf"/><Relationship Id="rId1" Type="http://schemas.openxmlformats.org/officeDocument/2006/relationships/image" Target="../media/image100.wmf"/><Relationship Id="rId6" Type="http://schemas.openxmlformats.org/officeDocument/2006/relationships/image" Target="../media/image101.wmf"/><Relationship Id="rId11" Type="http://schemas.openxmlformats.org/officeDocument/2006/relationships/image" Target="../media/image106.wmf"/><Relationship Id="rId5" Type="http://schemas.openxmlformats.org/officeDocument/2006/relationships/image" Target="../media/image75.wmf"/><Relationship Id="rId10" Type="http://schemas.openxmlformats.org/officeDocument/2006/relationships/image" Target="../media/image105.wmf"/><Relationship Id="rId4" Type="http://schemas.openxmlformats.org/officeDocument/2006/relationships/image" Target="../media/image74.wmf"/><Relationship Id="rId9" Type="http://schemas.openxmlformats.org/officeDocument/2006/relationships/image" Target="../media/image10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5" Type="http://schemas.openxmlformats.org/officeDocument/2006/relationships/image" Target="../media/image110.wmf"/><Relationship Id="rId4" Type="http://schemas.openxmlformats.org/officeDocument/2006/relationships/image" Target="../media/image102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73.wmf"/><Relationship Id="rId7" Type="http://schemas.openxmlformats.org/officeDocument/2006/relationships/image" Target="../media/image113.wmf"/><Relationship Id="rId2" Type="http://schemas.openxmlformats.org/officeDocument/2006/relationships/image" Target="../media/image72.wmf"/><Relationship Id="rId1" Type="http://schemas.openxmlformats.org/officeDocument/2006/relationships/image" Target="../media/image111.wmf"/><Relationship Id="rId6" Type="http://schemas.openxmlformats.org/officeDocument/2006/relationships/image" Target="../media/image112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117.wmf"/><Relationship Id="rId7" Type="http://schemas.openxmlformats.org/officeDocument/2006/relationships/image" Target="../media/image73.wmf"/><Relationship Id="rId12" Type="http://schemas.openxmlformats.org/officeDocument/2006/relationships/image" Target="../media/image122.e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72.wmf"/><Relationship Id="rId11" Type="http://schemas.openxmlformats.org/officeDocument/2006/relationships/image" Target="../media/image121.wmf"/><Relationship Id="rId5" Type="http://schemas.openxmlformats.org/officeDocument/2006/relationships/image" Target="../media/image119.wmf"/><Relationship Id="rId10" Type="http://schemas.openxmlformats.org/officeDocument/2006/relationships/image" Target="../media/image120.wmf"/><Relationship Id="rId4" Type="http://schemas.openxmlformats.org/officeDocument/2006/relationships/image" Target="../media/image118.wmf"/><Relationship Id="rId9" Type="http://schemas.openxmlformats.org/officeDocument/2006/relationships/image" Target="../media/image75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11" Type="http://schemas.openxmlformats.org/officeDocument/2006/relationships/image" Target="../media/image133.wmf"/><Relationship Id="rId5" Type="http://schemas.openxmlformats.org/officeDocument/2006/relationships/image" Target="../media/image127.wmf"/><Relationship Id="rId10" Type="http://schemas.openxmlformats.org/officeDocument/2006/relationships/image" Target="../media/image132.wmf"/><Relationship Id="rId4" Type="http://schemas.openxmlformats.org/officeDocument/2006/relationships/image" Target="../media/image126.wmf"/><Relationship Id="rId9" Type="http://schemas.openxmlformats.org/officeDocument/2006/relationships/image" Target="../media/image13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6.wmf"/><Relationship Id="rId1" Type="http://schemas.openxmlformats.org/officeDocument/2006/relationships/image" Target="../media/image22.wmf"/><Relationship Id="rId4" Type="http://schemas.openxmlformats.org/officeDocument/2006/relationships/image" Target="../media/image14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42.wmf"/><Relationship Id="rId7" Type="http://schemas.openxmlformats.org/officeDocument/2006/relationships/image" Target="../media/image16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23.wmf"/><Relationship Id="rId4" Type="http://schemas.openxmlformats.org/officeDocument/2006/relationships/image" Target="../media/image13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image" Target="../media/image19.wmf"/><Relationship Id="rId4" Type="http://schemas.openxmlformats.org/officeDocument/2006/relationships/image" Target="../media/image14.wmf"/><Relationship Id="rId9" Type="http://schemas.openxmlformats.org/officeDocument/2006/relationships/image" Target="../media/image2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image" Target="../media/image146.wmf"/><Relationship Id="rId7" Type="http://schemas.openxmlformats.org/officeDocument/2006/relationships/image" Target="../media/image150.wmf"/><Relationship Id="rId2" Type="http://schemas.openxmlformats.org/officeDocument/2006/relationships/image" Target="../media/image145.wmf"/><Relationship Id="rId1" Type="http://schemas.openxmlformats.org/officeDocument/2006/relationships/image" Target="../media/image143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Relationship Id="rId9" Type="http://schemas.openxmlformats.org/officeDocument/2006/relationships/image" Target="../media/image15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3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155.wmf"/><Relationship Id="rId6" Type="http://schemas.openxmlformats.org/officeDocument/2006/relationships/image" Target="../media/image15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image" Target="../media/image159.wmf"/><Relationship Id="rId7" Type="http://schemas.openxmlformats.org/officeDocument/2006/relationships/image" Target="../media/image163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62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14.wmf"/><Relationship Id="rId7" Type="http://schemas.openxmlformats.org/officeDocument/2006/relationships/image" Target="../media/image26.wmf"/><Relationship Id="rId2" Type="http://schemas.openxmlformats.org/officeDocument/2006/relationships/image" Target="../media/image13.wmf"/><Relationship Id="rId1" Type="http://schemas.openxmlformats.org/officeDocument/2006/relationships/image" Target="../media/image24.wmf"/><Relationship Id="rId6" Type="http://schemas.openxmlformats.org/officeDocument/2006/relationships/image" Target="../media/image25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3.wmf"/><Relationship Id="rId7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37.wmf"/><Relationship Id="rId4" Type="http://schemas.openxmlformats.org/officeDocument/2006/relationships/image" Target="../media/image32.wmf"/><Relationship Id="rId9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3.wmf"/><Relationship Id="rId7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34.wmf"/><Relationship Id="rId5" Type="http://schemas.openxmlformats.org/officeDocument/2006/relationships/image" Target="../media/image40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13.wmf"/><Relationship Id="rId7" Type="http://schemas.openxmlformats.org/officeDocument/2006/relationships/image" Target="../media/image45.wmf"/><Relationship Id="rId12" Type="http://schemas.openxmlformats.org/officeDocument/2006/relationships/image" Target="../media/image29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34.wmf"/><Relationship Id="rId11" Type="http://schemas.openxmlformats.org/officeDocument/2006/relationships/image" Target="../media/image49.wmf"/><Relationship Id="rId5" Type="http://schemas.openxmlformats.org/officeDocument/2006/relationships/image" Target="../media/image44.wmf"/><Relationship Id="rId10" Type="http://schemas.openxmlformats.org/officeDocument/2006/relationships/image" Target="../media/image48.wmf"/><Relationship Id="rId4" Type="http://schemas.openxmlformats.org/officeDocument/2006/relationships/image" Target="../media/image32.wmf"/><Relationship Id="rId9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3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B9565B38-0670-449A-AE9B-A0F4CB68E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3B61E71A-DC32-4E3F-909E-557BDF084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13077-0D27-4924-B03B-C1BF543AA2D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36C8F-B958-480B-AEE8-4C0AA9DD935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CBD79-B394-44AC-BF12-CC66BE8162B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A826AC-BBB3-4B8D-B1EB-E2636036E77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6F647-F209-4363-BC38-5ED9469D756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70F5A-663F-42EA-BF5D-A2A7A78E9F5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C1675-9B0F-4DFD-9DE8-F6B4AB4A883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AA68A-1C3C-4740-A266-48AC824F65D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C0E02-14C5-47EC-BA95-A7299061A10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3B699-8BC0-4019-A2A4-20F4F1F5F89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EB03C-FA49-4901-97AE-05E61737031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1E538-AC5B-4F57-B104-AB7EEF81D6F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6D3AF-680D-4CDF-8132-4C6BD1C93F0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D69FA-840F-4B66-801F-7304D006D57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D69FA-840F-4B66-801F-7304D006D57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E0727-B896-467F-95A8-4C3041C6C5E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E0727-B896-467F-95A8-4C3041C6C5E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04C22-13B0-4385-8534-75430A5AC69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9657C-FF44-4BEB-AEF7-28E4770BD34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9657C-FF44-4BEB-AEF7-28E4770BD34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5346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92808-E4C3-446C-9234-7395D9136A9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49889-C173-4C5F-BAF5-747F7A2FCD5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51A2E-387E-496D-A3F9-EE830E90256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51115-3437-4EC1-98DA-E1830834B5E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FE85C-EAD3-4068-A89C-7A3DF85A80C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77A27-C89B-43BB-ACAC-1FC15C2A995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322E3-48AC-477D-A1D5-BC8F7FA37C3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322E3-48AC-477D-A1D5-BC8F7FA37C3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77A27-C89B-43BB-ACAC-1FC15C2A995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63240-207B-4073-BC80-6593CB172BD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63240-207B-4073-BC80-6593CB172BD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442B4-7317-43A3-ACAC-F4C4086BDD7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2DA27-4AD3-46CC-A9E0-0169B6F980C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4E256-20FC-494F-94CC-8A08374F1DA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2F7F3-300F-4F98-9B3F-8A4B71A7E3C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2F7F3-300F-4F98-9B3F-8A4B71A7E3C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9251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9268B-5FFC-4781-AF10-5B391B5FD8C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9268B-5FFC-4781-AF10-5B391B5FD8C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DB69E-46A3-4D7D-A9B9-E792DEAA09A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36C8F-B958-480B-AEE8-4C0AA9DD935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B8DAA-2AC0-48E8-8FAF-B8A9DF3F30F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B29BB-828D-4AD1-B073-C6031D5F389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FC8B0-EEE2-444E-BED0-DAE0C41AA52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0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50.png"/><Relationship Id="rId5" Type="http://schemas.openxmlformats.org/officeDocument/2006/relationships/image" Target="../media/image13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7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85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29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3.wmf"/><Relationship Id="rId5" Type="http://schemas.openxmlformats.org/officeDocument/2006/relationships/image" Target="../media/image53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8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94.bin"/><Relationship Id="rId26" Type="http://schemas.openxmlformats.org/officeDocument/2006/relationships/oleObject" Target="../embeddings/oleObject98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64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62.wmf"/><Relationship Id="rId25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3.bin"/><Relationship Id="rId20" Type="http://schemas.openxmlformats.org/officeDocument/2006/relationships/oleObject" Target="../embeddings/oleObject95.bin"/><Relationship Id="rId29" Type="http://schemas.openxmlformats.org/officeDocument/2006/relationships/image" Target="../media/image29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32.wmf"/><Relationship Id="rId24" Type="http://schemas.openxmlformats.org/officeDocument/2006/relationships/oleObject" Target="../embeddings/oleObject97.bin"/><Relationship Id="rId5" Type="http://schemas.openxmlformats.org/officeDocument/2006/relationships/image" Target="../media/image58.wmf"/><Relationship Id="rId15" Type="http://schemas.openxmlformats.org/officeDocument/2006/relationships/image" Target="../media/image61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99.bin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92.bin"/><Relationship Id="rId22" Type="http://schemas.openxmlformats.org/officeDocument/2006/relationships/oleObject" Target="../embeddings/oleObject96.bin"/><Relationship Id="rId27" Type="http://schemas.openxmlformats.org/officeDocument/2006/relationships/image" Target="../media/image6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0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10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7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115.bin"/><Relationship Id="rId26" Type="http://schemas.openxmlformats.org/officeDocument/2006/relationships/oleObject" Target="../embeddings/oleObject119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80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75.wmf"/><Relationship Id="rId25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6.bin"/><Relationship Id="rId29" Type="http://schemas.openxmlformats.org/officeDocument/2006/relationships/image" Target="../media/image84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72.wmf"/><Relationship Id="rId24" Type="http://schemas.openxmlformats.org/officeDocument/2006/relationships/oleObject" Target="../embeddings/oleObject118.bin"/><Relationship Id="rId5" Type="http://schemas.openxmlformats.org/officeDocument/2006/relationships/image" Target="../media/image76.wmf"/><Relationship Id="rId15" Type="http://schemas.openxmlformats.org/officeDocument/2006/relationships/image" Target="../media/image74.wmf"/><Relationship Id="rId23" Type="http://schemas.openxmlformats.org/officeDocument/2006/relationships/image" Target="../media/image81.wmf"/><Relationship Id="rId28" Type="http://schemas.openxmlformats.org/officeDocument/2006/relationships/oleObject" Target="../embeddings/oleObject120.bin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79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113.bin"/><Relationship Id="rId22" Type="http://schemas.openxmlformats.org/officeDocument/2006/relationships/oleObject" Target="../embeddings/oleObject117.bin"/><Relationship Id="rId27" Type="http://schemas.openxmlformats.org/officeDocument/2006/relationships/image" Target="../media/image8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74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124.bin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8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130.bin"/><Relationship Id="rId1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2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74.wmf"/><Relationship Id="rId5" Type="http://schemas.openxmlformats.org/officeDocument/2006/relationships/image" Target="../media/image85.wmf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13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74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8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74.wmf"/><Relationship Id="rId5" Type="http://schemas.openxmlformats.org/officeDocument/2006/relationships/image" Target="../media/image90.wmf"/><Relationship Id="rId10" Type="http://schemas.openxmlformats.org/officeDocument/2006/relationships/oleObject" Target="../embeddings/oleObject141.bin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8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9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87.wmf"/><Relationship Id="rId5" Type="http://schemas.openxmlformats.org/officeDocument/2006/relationships/image" Target="../media/image91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146.bin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14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154.bin"/><Relationship Id="rId17" Type="http://schemas.openxmlformats.org/officeDocument/2006/relationships/image" Target="../media/image96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74.wmf"/><Relationship Id="rId5" Type="http://schemas.openxmlformats.org/officeDocument/2006/relationships/image" Target="../media/image94.wmf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153.bin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15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ommerfeld1897.gif" TargetMode="External"/><Relationship Id="rId7" Type="http://schemas.openxmlformats.org/officeDocument/2006/relationships/image" Target="../media/image9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hyperlink" Target="https://en.wikipedia.org/wiki/File:Sommerfeld,Arnold_1935_Stuttgart.jpg" TargetMode="External"/><Relationship Id="rId4" Type="http://schemas.openxmlformats.org/officeDocument/2006/relationships/image" Target="../media/image9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164.bin"/><Relationship Id="rId26" Type="http://schemas.openxmlformats.org/officeDocument/2006/relationships/oleObject" Target="../embeddings/oleObject168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04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61.bin"/><Relationship Id="rId17" Type="http://schemas.openxmlformats.org/officeDocument/2006/relationships/image" Target="../media/image102.wmf"/><Relationship Id="rId25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3.bin"/><Relationship Id="rId20" Type="http://schemas.openxmlformats.org/officeDocument/2006/relationships/oleObject" Target="../embeddings/oleObject165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58.bin"/><Relationship Id="rId11" Type="http://schemas.openxmlformats.org/officeDocument/2006/relationships/image" Target="../media/image74.wmf"/><Relationship Id="rId24" Type="http://schemas.openxmlformats.org/officeDocument/2006/relationships/oleObject" Target="../embeddings/oleObject167.bin"/><Relationship Id="rId5" Type="http://schemas.openxmlformats.org/officeDocument/2006/relationships/image" Target="../media/image100.wmf"/><Relationship Id="rId15" Type="http://schemas.openxmlformats.org/officeDocument/2006/relationships/image" Target="../media/image101.wmf"/><Relationship Id="rId23" Type="http://schemas.openxmlformats.org/officeDocument/2006/relationships/image" Target="../media/image105.wmf"/><Relationship Id="rId10" Type="http://schemas.openxmlformats.org/officeDocument/2006/relationships/oleObject" Target="../embeddings/oleObject160.bin"/><Relationship Id="rId19" Type="http://schemas.openxmlformats.org/officeDocument/2006/relationships/image" Target="../media/image103.wmf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62.bin"/><Relationship Id="rId22" Type="http://schemas.openxmlformats.org/officeDocument/2006/relationships/oleObject" Target="../embeddings/oleObject166.bin"/><Relationship Id="rId27" Type="http://schemas.openxmlformats.org/officeDocument/2006/relationships/image" Target="../media/image10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110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1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102.wmf"/><Relationship Id="rId5" Type="http://schemas.openxmlformats.org/officeDocument/2006/relationships/image" Target="../media/image108.wmf"/><Relationship Id="rId10" Type="http://schemas.openxmlformats.org/officeDocument/2006/relationships/oleObject" Target="../embeddings/oleObject172.bin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10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181.bin"/><Relationship Id="rId3" Type="http://schemas.openxmlformats.org/officeDocument/2006/relationships/notesSlide" Target="../notesSlides/notesSlide26.xml"/><Relationship Id="rId21" Type="http://schemas.openxmlformats.org/officeDocument/2006/relationships/oleObject" Target="../embeddings/oleObject183.bin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78.bin"/><Relationship Id="rId17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0.bin"/><Relationship Id="rId20" Type="http://schemas.openxmlformats.org/officeDocument/2006/relationships/oleObject" Target="../embeddings/oleObject182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75.bin"/><Relationship Id="rId11" Type="http://schemas.openxmlformats.org/officeDocument/2006/relationships/image" Target="../media/image74.wmf"/><Relationship Id="rId5" Type="http://schemas.openxmlformats.org/officeDocument/2006/relationships/image" Target="../media/image111.wmf"/><Relationship Id="rId15" Type="http://schemas.openxmlformats.org/officeDocument/2006/relationships/image" Target="../media/image112.wmf"/><Relationship Id="rId10" Type="http://schemas.openxmlformats.org/officeDocument/2006/relationships/oleObject" Target="../embeddings/oleObject177.bin"/><Relationship Id="rId19" Type="http://schemas.openxmlformats.org/officeDocument/2006/relationships/image" Target="../media/image114.wmf"/><Relationship Id="rId4" Type="http://schemas.openxmlformats.org/officeDocument/2006/relationships/oleObject" Target="../embeddings/oleObject174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7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160.bin"/><Relationship Id="rId26" Type="http://schemas.openxmlformats.org/officeDocument/2006/relationships/oleObject" Target="../embeddings/oleObject191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75.wmf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88.bin"/><Relationship Id="rId17" Type="http://schemas.openxmlformats.org/officeDocument/2006/relationships/image" Target="../media/image73.wmf"/><Relationship Id="rId25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9.bin"/><Relationship Id="rId20" Type="http://schemas.openxmlformats.org/officeDocument/2006/relationships/oleObject" Target="../embeddings/oleObject161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85.bin"/><Relationship Id="rId11" Type="http://schemas.openxmlformats.org/officeDocument/2006/relationships/image" Target="../media/image118.wmf"/><Relationship Id="rId24" Type="http://schemas.openxmlformats.org/officeDocument/2006/relationships/oleObject" Target="../embeddings/oleObject190.bin"/><Relationship Id="rId5" Type="http://schemas.openxmlformats.org/officeDocument/2006/relationships/image" Target="../media/image115.wmf"/><Relationship Id="rId15" Type="http://schemas.openxmlformats.org/officeDocument/2006/relationships/image" Target="../media/image72.wmf"/><Relationship Id="rId23" Type="http://schemas.openxmlformats.org/officeDocument/2006/relationships/image" Target="../media/image120.wmf"/><Relationship Id="rId10" Type="http://schemas.openxmlformats.org/officeDocument/2006/relationships/oleObject" Target="../embeddings/oleObject187.bin"/><Relationship Id="rId19" Type="http://schemas.openxmlformats.org/officeDocument/2006/relationships/image" Target="../media/image74.wmf"/><Relationship Id="rId4" Type="http://schemas.openxmlformats.org/officeDocument/2006/relationships/oleObject" Target="../embeddings/oleObject184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58.bin"/><Relationship Id="rId22" Type="http://schemas.openxmlformats.org/officeDocument/2006/relationships/oleObject" Target="../embeddings/oleObject189.bin"/><Relationship Id="rId27" Type="http://schemas.openxmlformats.org/officeDocument/2006/relationships/image" Target="../media/image12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13" Type="http://schemas.openxmlformats.org/officeDocument/2006/relationships/image" Target="../media/image127.wmf"/><Relationship Id="rId18" Type="http://schemas.openxmlformats.org/officeDocument/2006/relationships/oleObject" Target="../embeddings/oleObject199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31.wmf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96.bin"/><Relationship Id="rId17" Type="http://schemas.openxmlformats.org/officeDocument/2006/relationships/image" Target="../media/image129.wmf"/><Relationship Id="rId25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8.bin"/><Relationship Id="rId20" Type="http://schemas.openxmlformats.org/officeDocument/2006/relationships/oleObject" Target="../embeddings/oleObject200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93.bin"/><Relationship Id="rId11" Type="http://schemas.openxmlformats.org/officeDocument/2006/relationships/image" Target="../media/image126.wmf"/><Relationship Id="rId24" Type="http://schemas.openxmlformats.org/officeDocument/2006/relationships/oleObject" Target="../embeddings/oleObject202.bin"/><Relationship Id="rId5" Type="http://schemas.openxmlformats.org/officeDocument/2006/relationships/image" Target="../media/image123.wmf"/><Relationship Id="rId15" Type="http://schemas.openxmlformats.org/officeDocument/2006/relationships/image" Target="../media/image128.wmf"/><Relationship Id="rId23" Type="http://schemas.openxmlformats.org/officeDocument/2006/relationships/image" Target="../media/image132.wmf"/><Relationship Id="rId10" Type="http://schemas.openxmlformats.org/officeDocument/2006/relationships/oleObject" Target="../embeddings/oleObject195.bin"/><Relationship Id="rId19" Type="http://schemas.openxmlformats.org/officeDocument/2006/relationships/image" Target="../media/image130.wmf"/><Relationship Id="rId4" Type="http://schemas.openxmlformats.org/officeDocument/2006/relationships/oleObject" Target="../embeddings/oleObject192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197.bin"/><Relationship Id="rId22" Type="http://schemas.openxmlformats.org/officeDocument/2006/relationships/oleObject" Target="../embeddings/oleObject20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2/Georg_Friedrich_Bernhard_Riemann.jpe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hyperlink" Target="http://en.wikipedia.org/wiki/File:Bernhard_Riemann_signature.png" TargetMode="External"/><Relationship Id="rId4" Type="http://schemas.openxmlformats.org/officeDocument/2006/relationships/image" Target="../media/image1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0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03.bin"/><Relationship Id="rId9" Type="http://schemas.openxmlformats.org/officeDocument/2006/relationships/image" Target="../media/image13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214.bin"/><Relationship Id="rId3" Type="http://schemas.openxmlformats.org/officeDocument/2006/relationships/notesSlide" Target="../notesSlides/notesSlide31.xml"/><Relationship Id="rId21" Type="http://schemas.openxmlformats.org/officeDocument/2006/relationships/oleObject" Target="../embeddings/oleObject217.bin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10.bin"/><Relationship Id="rId17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2.bin"/><Relationship Id="rId20" Type="http://schemas.openxmlformats.org/officeDocument/2006/relationships/oleObject" Target="../embeddings/oleObject216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06.bin"/><Relationship Id="rId11" Type="http://schemas.openxmlformats.org/officeDocument/2006/relationships/oleObject" Target="../embeddings/oleObject209.bin"/><Relationship Id="rId5" Type="http://schemas.openxmlformats.org/officeDocument/2006/relationships/image" Target="../media/image139.jpeg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208.bin"/><Relationship Id="rId19" Type="http://schemas.openxmlformats.org/officeDocument/2006/relationships/oleObject" Target="../embeddings/oleObject215.bin"/><Relationship Id="rId4" Type="http://schemas.openxmlformats.org/officeDocument/2006/relationships/image" Target="../media/image138.jpeg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21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225.bin"/><Relationship Id="rId3" Type="http://schemas.openxmlformats.org/officeDocument/2006/relationships/notesSlide" Target="../notesSlides/notesSlide33.xml"/><Relationship Id="rId21" Type="http://schemas.openxmlformats.org/officeDocument/2006/relationships/image" Target="../media/image22.wmf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222.bin"/><Relationship Id="rId17" Type="http://schemas.openxmlformats.org/officeDocument/2006/relationships/image" Target="../media/image16.wmf"/><Relationship Id="rId25" Type="http://schemas.openxmlformats.org/officeDocument/2006/relationships/oleObject" Target="../embeddings/oleObject22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4.bin"/><Relationship Id="rId20" Type="http://schemas.openxmlformats.org/officeDocument/2006/relationships/oleObject" Target="../embeddings/oleObject226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19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228.bin"/><Relationship Id="rId5" Type="http://schemas.openxmlformats.org/officeDocument/2006/relationships/image" Target="../media/image140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10" Type="http://schemas.openxmlformats.org/officeDocument/2006/relationships/oleObject" Target="../embeddings/oleObject221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218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223.bin"/><Relationship Id="rId22" Type="http://schemas.openxmlformats.org/officeDocument/2006/relationships/oleObject" Target="../embeddings/oleObject22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2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31.bin"/><Relationship Id="rId11" Type="http://schemas.openxmlformats.org/officeDocument/2006/relationships/oleObject" Target="../embeddings/oleObject234.bin"/><Relationship Id="rId5" Type="http://schemas.openxmlformats.org/officeDocument/2006/relationships/image" Target="../media/image2.wmf"/><Relationship Id="rId10" Type="http://schemas.openxmlformats.org/officeDocument/2006/relationships/oleObject" Target="../embeddings/oleObject233.bin"/><Relationship Id="rId4" Type="http://schemas.openxmlformats.org/officeDocument/2006/relationships/oleObject" Target="../embeddings/oleObject230.bin"/><Relationship Id="rId9" Type="http://schemas.openxmlformats.org/officeDocument/2006/relationships/image" Target="../media/image1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3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8.bin"/><Relationship Id="rId13" Type="http://schemas.openxmlformats.org/officeDocument/2006/relationships/image" Target="../media/image147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44.wmf"/><Relationship Id="rId12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37.bin"/><Relationship Id="rId11" Type="http://schemas.openxmlformats.org/officeDocument/2006/relationships/image" Target="../media/image146.wmf"/><Relationship Id="rId5" Type="http://schemas.openxmlformats.org/officeDocument/2006/relationships/image" Target="../media/image143.wmf"/><Relationship Id="rId15" Type="http://schemas.openxmlformats.org/officeDocument/2006/relationships/image" Target="../media/image148.wmf"/><Relationship Id="rId10" Type="http://schemas.openxmlformats.org/officeDocument/2006/relationships/oleObject" Target="../embeddings/oleObject239.bin"/><Relationship Id="rId4" Type="http://schemas.openxmlformats.org/officeDocument/2006/relationships/oleObject" Target="../embeddings/oleObject236.bin"/><Relationship Id="rId9" Type="http://schemas.openxmlformats.org/officeDocument/2006/relationships/image" Target="../media/image145.wmf"/><Relationship Id="rId14" Type="http://schemas.openxmlformats.org/officeDocument/2006/relationships/oleObject" Target="../embeddings/oleObject24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4.bin"/><Relationship Id="rId13" Type="http://schemas.openxmlformats.org/officeDocument/2006/relationships/image" Target="../media/image148.wmf"/><Relationship Id="rId18" Type="http://schemas.openxmlformats.org/officeDocument/2006/relationships/oleObject" Target="../embeddings/oleObject249.bin"/><Relationship Id="rId3" Type="http://schemas.openxmlformats.org/officeDocument/2006/relationships/notesSlide" Target="../notesSlides/notesSlide37.xml"/><Relationship Id="rId21" Type="http://schemas.openxmlformats.org/officeDocument/2006/relationships/oleObject" Target="../embeddings/oleObject250.bin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246.bin"/><Relationship Id="rId17" Type="http://schemas.openxmlformats.org/officeDocument/2006/relationships/image" Target="../media/image1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8.bin"/><Relationship Id="rId20" Type="http://schemas.openxmlformats.org/officeDocument/2006/relationships/image" Target="../media/image138.jpeg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43.bin"/><Relationship Id="rId11" Type="http://schemas.openxmlformats.org/officeDocument/2006/relationships/image" Target="../media/image147.wmf"/><Relationship Id="rId5" Type="http://schemas.openxmlformats.org/officeDocument/2006/relationships/image" Target="../media/image143.wmf"/><Relationship Id="rId15" Type="http://schemas.openxmlformats.org/officeDocument/2006/relationships/image" Target="../media/image149.wmf"/><Relationship Id="rId10" Type="http://schemas.openxmlformats.org/officeDocument/2006/relationships/oleObject" Target="../embeddings/oleObject245.bin"/><Relationship Id="rId19" Type="http://schemas.openxmlformats.org/officeDocument/2006/relationships/image" Target="../media/image151.wmf"/><Relationship Id="rId4" Type="http://schemas.openxmlformats.org/officeDocument/2006/relationships/oleObject" Target="../embeddings/oleObject242.bin"/><Relationship Id="rId9" Type="http://schemas.openxmlformats.org/officeDocument/2006/relationships/image" Target="../media/image146.wmf"/><Relationship Id="rId14" Type="http://schemas.openxmlformats.org/officeDocument/2006/relationships/oleObject" Target="../embeddings/oleObject247.bin"/><Relationship Id="rId22" Type="http://schemas.openxmlformats.org/officeDocument/2006/relationships/image" Target="../media/image15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13" Type="http://schemas.openxmlformats.org/officeDocument/2006/relationships/image" Target="../media/image146.w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38.jpeg"/><Relationship Id="rId12" Type="http://schemas.openxmlformats.org/officeDocument/2006/relationships/oleObject" Target="../embeddings/oleObject253.bin"/><Relationship Id="rId17" Type="http://schemas.openxmlformats.org/officeDocument/2006/relationships/image" Target="../media/image14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5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53.jpeg"/><Relationship Id="rId11" Type="http://schemas.openxmlformats.org/officeDocument/2006/relationships/image" Target="../media/image145.wmf"/><Relationship Id="rId5" Type="http://schemas.openxmlformats.org/officeDocument/2006/relationships/image" Target="../media/image143.wmf"/><Relationship Id="rId15" Type="http://schemas.openxmlformats.org/officeDocument/2006/relationships/image" Target="../media/image147.wmf"/><Relationship Id="rId10" Type="http://schemas.openxmlformats.org/officeDocument/2006/relationships/oleObject" Target="../embeddings/oleObject252.bin"/><Relationship Id="rId4" Type="http://schemas.openxmlformats.org/officeDocument/2006/relationships/oleObject" Target="../embeddings/oleObject251.bin"/><Relationship Id="rId9" Type="http://schemas.openxmlformats.org/officeDocument/2006/relationships/image" Target="../media/image139.jpeg"/><Relationship Id="rId14" Type="http://schemas.openxmlformats.org/officeDocument/2006/relationships/oleObject" Target="../embeddings/oleObject25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8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2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57.bin"/><Relationship Id="rId11" Type="http://schemas.openxmlformats.org/officeDocument/2006/relationships/image" Target="../media/image74.wmf"/><Relationship Id="rId5" Type="http://schemas.openxmlformats.org/officeDocument/2006/relationships/image" Target="../media/image155.wmf"/><Relationship Id="rId15" Type="http://schemas.openxmlformats.org/officeDocument/2006/relationships/image" Target="../media/image156.wmf"/><Relationship Id="rId10" Type="http://schemas.openxmlformats.org/officeDocument/2006/relationships/oleObject" Target="../embeddings/oleObject259.bin"/><Relationship Id="rId4" Type="http://schemas.openxmlformats.org/officeDocument/2006/relationships/oleObject" Target="../embeddings/oleObject256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26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3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17.wmf"/><Relationship Id="rId25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30.bin"/><Relationship Id="rId5" Type="http://schemas.openxmlformats.org/officeDocument/2006/relationships/image" Target="../media/image20.wmf"/><Relationship Id="rId15" Type="http://schemas.openxmlformats.org/officeDocument/2006/relationships/image" Target="../media/image16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4.bin"/><Relationship Id="rId13" Type="http://schemas.openxmlformats.org/officeDocument/2006/relationships/image" Target="../media/image161.wmf"/><Relationship Id="rId18" Type="http://schemas.openxmlformats.org/officeDocument/2006/relationships/oleObject" Target="../embeddings/oleObject269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58.wmf"/><Relationship Id="rId12" Type="http://schemas.openxmlformats.org/officeDocument/2006/relationships/oleObject" Target="../embeddings/oleObject266.bin"/><Relationship Id="rId17" Type="http://schemas.openxmlformats.org/officeDocument/2006/relationships/image" Target="../media/image16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8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63.bin"/><Relationship Id="rId11" Type="http://schemas.openxmlformats.org/officeDocument/2006/relationships/image" Target="../media/image160.wmf"/><Relationship Id="rId5" Type="http://schemas.openxmlformats.org/officeDocument/2006/relationships/image" Target="../media/image157.wmf"/><Relationship Id="rId15" Type="http://schemas.openxmlformats.org/officeDocument/2006/relationships/image" Target="../media/image162.wmf"/><Relationship Id="rId10" Type="http://schemas.openxmlformats.org/officeDocument/2006/relationships/oleObject" Target="../embeddings/oleObject265.bin"/><Relationship Id="rId19" Type="http://schemas.openxmlformats.org/officeDocument/2006/relationships/image" Target="../media/image164.wmf"/><Relationship Id="rId4" Type="http://schemas.openxmlformats.org/officeDocument/2006/relationships/oleObject" Target="../embeddings/oleObject262.bin"/><Relationship Id="rId9" Type="http://schemas.openxmlformats.org/officeDocument/2006/relationships/image" Target="../media/image159.wmf"/><Relationship Id="rId14" Type="http://schemas.openxmlformats.org/officeDocument/2006/relationships/oleObject" Target="../embeddings/oleObject26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2.bin"/><Relationship Id="rId13" Type="http://schemas.openxmlformats.org/officeDocument/2006/relationships/image" Target="../media/image169.wmf"/><Relationship Id="rId18" Type="http://schemas.openxmlformats.org/officeDocument/2006/relationships/oleObject" Target="../embeddings/oleObject277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274.bin"/><Relationship Id="rId17" Type="http://schemas.openxmlformats.org/officeDocument/2006/relationships/image" Target="../media/image17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6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71.bin"/><Relationship Id="rId11" Type="http://schemas.openxmlformats.org/officeDocument/2006/relationships/image" Target="../media/image168.wmf"/><Relationship Id="rId5" Type="http://schemas.openxmlformats.org/officeDocument/2006/relationships/image" Target="../media/image165.wmf"/><Relationship Id="rId15" Type="http://schemas.openxmlformats.org/officeDocument/2006/relationships/image" Target="../media/image170.wmf"/><Relationship Id="rId10" Type="http://schemas.openxmlformats.org/officeDocument/2006/relationships/oleObject" Target="../embeddings/oleObject273.bin"/><Relationship Id="rId19" Type="http://schemas.openxmlformats.org/officeDocument/2006/relationships/image" Target="../media/image172.wmf"/><Relationship Id="rId4" Type="http://schemas.openxmlformats.org/officeDocument/2006/relationships/oleObject" Target="../embeddings/oleObject270.bin"/><Relationship Id="rId9" Type="http://schemas.openxmlformats.org/officeDocument/2006/relationships/image" Target="../media/image167.wmf"/><Relationship Id="rId14" Type="http://schemas.openxmlformats.org/officeDocument/2006/relationships/oleObject" Target="../embeddings/oleObject27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13" Type="http://schemas.openxmlformats.org/officeDocument/2006/relationships/image" Target="../media/image177.w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74.wmf"/><Relationship Id="rId12" Type="http://schemas.openxmlformats.org/officeDocument/2006/relationships/oleObject" Target="../embeddings/oleObject2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79.bin"/><Relationship Id="rId11" Type="http://schemas.openxmlformats.org/officeDocument/2006/relationships/image" Target="../media/image176.wmf"/><Relationship Id="rId5" Type="http://schemas.openxmlformats.org/officeDocument/2006/relationships/image" Target="../media/image173.wmf"/><Relationship Id="rId10" Type="http://schemas.openxmlformats.org/officeDocument/2006/relationships/oleObject" Target="../embeddings/oleObject281.bin"/><Relationship Id="rId4" Type="http://schemas.openxmlformats.org/officeDocument/2006/relationships/oleObject" Target="../embeddings/oleObject278.bin"/><Relationship Id="rId9" Type="http://schemas.openxmlformats.org/officeDocument/2006/relationships/image" Target="../media/image17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84.bin"/><Relationship Id="rId5" Type="http://schemas.openxmlformats.org/officeDocument/2006/relationships/image" Target="../media/image178.wmf"/><Relationship Id="rId10" Type="http://schemas.openxmlformats.org/officeDocument/2006/relationships/oleObject" Target="../embeddings/oleObject286.bin"/><Relationship Id="rId4" Type="http://schemas.openxmlformats.org/officeDocument/2006/relationships/oleObject" Target="../embeddings/oleObject283.bin"/><Relationship Id="rId9" Type="http://schemas.openxmlformats.org/officeDocument/2006/relationships/oleObject" Target="../embeddings/oleObject28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5.wmf"/><Relationship Id="rId5" Type="http://schemas.openxmlformats.org/officeDocument/2006/relationships/image" Target="../media/image24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3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6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32.wmf"/><Relationship Id="rId5" Type="http://schemas.openxmlformats.org/officeDocument/2006/relationships/image" Target="../media/image30.wmf"/><Relationship Id="rId15" Type="http://schemas.openxmlformats.org/officeDocument/2006/relationships/image" Target="../media/image34.wmf"/><Relationship Id="rId23" Type="http://schemas.openxmlformats.org/officeDocument/2006/relationships/image" Target="../media/image37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5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32.wmf"/><Relationship Id="rId5" Type="http://schemas.openxmlformats.org/officeDocument/2006/relationships/image" Target="../media/image38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5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67.bin"/><Relationship Id="rId26" Type="http://schemas.openxmlformats.org/officeDocument/2006/relationships/oleObject" Target="../embeddings/oleObject71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7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45.wmf"/><Relationship Id="rId25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32.wmf"/><Relationship Id="rId24" Type="http://schemas.openxmlformats.org/officeDocument/2006/relationships/oleObject" Target="../embeddings/oleObject70.bin"/><Relationship Id="rId5" Type="http://schemas.openxmlformats.org/officeDocument/2006/relationships/image" Target="../media/image42.wmf"/><Relationship Id="rId15" Type="http://schemas.openxmlformats.org/officeDocument/2006/relationships/image" Target="../media/image34.wmf"/><Relationship Id="rId23" Type="http://schemas.openxmlformats.org/officeDocument/2006/relationships/image" Target="../media/image48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Relationship Id="rId27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77742" y="4504557"/>
            <a:ext cx="6547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0" dirty="0">
                <a:solidFill>
                  <a:schemeClr val="bg1"/>
                </a:solidFill>
              </a:rPr>
              <a:t>Branch Points and Branch Cuts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3293379" y="831850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ECE 6382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119088" y="2466975"/>
            <a:ext cx="2666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400" b="0" dirty="0" smtClean="0">
                <a:solidFill>
                  <a:schemeClr val="bg2"/>
                </a:solidFill>
                <a:latin typeface="Arial" charset="0"/>
              </a:rPr>
              <a:t>David </a:t>
            </a:r>
            <a:r>
              <a:rPr lang="en-US" sz="2400" b="0" dirty="0">
                <a:solidFill>
                  <a:schemeClr val="bg2"/>
                </a:solidFill>
                <a:latin typeface="Arial" charset="0"/>
              </a:rPr>
              <a:t>R. </a:t>
            </a:r>
            <a:r>
              <a:rPr lang="en-US" sz="2400" b="0" dirty="0" smtClean="0">
                <a:solidFill>
                  <a:schemeClr val="bg2"/>
                </a:solidFill>
                <a:latin typeface="Arial" charset="0"/>
              </a:rPr>
              <a:t>Jackson</a:t>
            </a:r>
            <a:endParaRPr lang="en-US" sz="24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711923" y="1885950"/>
            <a:ext cx="1537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400" b="0" dirty="0" smtClean="0">
                <a:solidFill>
                  <a:schemeClr val="bg2"/>
                </a:solidFill>
                <a:latin typeface="Arial" charset="0"/>
              </a:rPr>
              <a:t>Fall 2023</a:t>
            </a:r>
            <a:endParaRPr lang="en-US" sz="24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024287" y="5849052"/>
            <a:ext cx="5442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800" b="0" dirty="0" smtClean="0">
                <a:solidFill>
                  <a:schemeClr val="bg2"/>
                </a:solidFill>
                <a:latin typeface="Arial" charset="0"/>
              </a:rPr>
              <a:t>Notes are adapted from D</a:t>
            </a:r>
            <a:r>
              <a:rPr lang="en-US" sz="1800" b="0" dirty="0">
                <a:solidFill>
                  <a:schemeClr val="bg2"/>
                </a:solidFill>
                <a:latin typeface="Arial" charset="0"/>
              </a:rPr>
              <a:t>. R. </a:t>
            </a:r>
            <a:r>
              <a:rPr lang="en-US" sz="1800" b="0" dirty="0" smtClean="0">
                <a:solidFill>
                  <a:schemeClr val="bg2"/>
                </a:solidFill>
                <a:latin typeface="Arial" charset="0"/>
              </a:rPr>
              <a:t>Wilton, Dept. of ECE</a:t>
            </a:r>
            <a:endParaRPr lang="en-US" sz="18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89237" y="3620957"/>
            <a:ext cx="6513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smtClean="0">
                <a:solidFill>
                  <a:srgbClr val="0000FF"/>
                </a:solidFill>
              </a:rPr>
              <a:t>Notes 6</a:t>
            </a:r>
            <a:endParaRPr lang="en-US" sz="3200" b="1" kern="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928" y="446434"/>
            <a:ext cx="2215384" cy="1863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955676" y="2540795"/>
            <a:ext cx="7163231" cy="3352724"/>
            <a:chOff x="825047" y="2761859"/>
            <a:chExt cx="7163231" cy="3352724"/>
          </a:xfrm>
        </p:grpSpPr>
        <p:sp>
          <p:nvSpPr>
            <p:cNvPr id="7174" name="Line 25"/>
            <p:cNvSpPr>
              <a:spLocks noChangeShapeType="1"/>
            </p:cNvSpPr>
            <p:nvPr/>
          </p:nvSpPr>
          <p:spPr bwMode="auto">
            <a:xfrm flipV="1">
              <a:off x="4570413" y="3160245"/>
              <a:ext cx="0" cy="2954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70" name="Object 26"/>
            <p:cNvGraphicFramePr>
              <a:graphicFrameLocks noChangeAspect="1"/>
            </p:cNvGraphicFramePr>
            <p:nvPr/>
          </p:nvGraphicFramePr>
          <p:xfrm>
            <a:off x="7706826" y="4521762"/>
            <a:ext cx="281452" cy="309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587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6826" y="4521762"/>
                          <a:ext cx="281452" cy="3095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5" name="Line 27"/>
            <p:cNvSpPr>
              <a:spLocks noChangeShapeType="1"/>
            </p:cNvSpPr>
            <p:nvPr/>
          </p:nvSpPr>
          <p:spPr bwMode="auto">
            <a:xfrm>
              <a:off x="1550988" y="4662020"/>
              <a:ext cx="60388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6" name="Oval 40"/>
            <p:cNvSpPr>
              <a:spLocks noChangeArrowheads="1"/>
            </p:cNvSpPr>
            <p:nvPr/>
          </p:nvSpPr>
          <p:spPr bwMode="auto">
            <a:xfrm>
              <a:off x="4532313" y="4615983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Line 42"/>
            <p:cNvSpPr>
              <a:spLocks noChangeShapeType="1"/>
            </p:cNvSpPr>
            <p:nvPr/>
          </p:nvSpPr>
          <p:spPr bwMode="auto">
            <a:xfrm>
              <a:off x="1541463" y="4131795"/>
              <a:ext cx="801687" cy="4397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71" name="Object 51"/>
            <p:cNvGraphicFramePr>
              <a:graphicFrameLocks noChangeAspect="1"/>
            </p:cNvGraphicFramePr>
            <p:nvPr/>
          </p:nvGraphicFramePr>
          <p:xfrm>
            <a:off x="4466353" y="2761859"/>
            <a:ext cx="266422" cy="341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588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6353" y="2761859"/>
                          <a:ext cx="266422" cy="3418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9" name="Freeform 59"/>
            <p:cNvSpPr>
              <a:spLocks/>
            </p:cNvSpPr>
            <p:nvPr/>
          </p:nvSpPr>
          <p:spPr bwMode="auto">
            <a:xfrm rot="16200000" flipH="1">
              <a:off x="4094956" y="4189739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0" name="Freeform 60"/>
            <p:cNvSpPr>
              <a:spLocks/>
            </p:cNvSpPr>
            <p:nvPr/>
          </p:nvSpPr>
          <p:spPr bwMode="auto">
            <a:xfrm rot="16200000" flipH="1">
              <a:off x="3167856" y="4202439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1" name="Freeform 61"/>
            <p:cNvSpPr>
              <a:spLocks/>
            </p:cNvSpPr>
            <p:nvPr/>
          </p:nvSpPr>
          <p:spPr bwMode="auto">
            <a:xfrm rot="16200000" flipH="1">
              <a:off x="2266156" y="4202439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" name="Object 9"/>
            <p:cNvGraphicFramePr>
              <a:graphicFrameLocks noChangeAspect="1"/>
            </p:cNvGraphicFramePr>
            <p:nvPr/>
          </p:nvGraphicFramePr>
          <p:xfrm>
            <a:off x="825047" y="3600224"/>
            <a:ext cx="1176338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589" name="Equation" r:id="rId8" imgW="748975" imgH="177723" progId="Equation.DSMT4">
                    <p:embed/>
                  </p:oleObj>
                </mc:Choice>
                <mc:Fallback>
                  <p:oleObj name="Equation" r:id="rId8" imgW="748975" imgH="177723" progId="Equation.DSMT4">
                    <p:embed/>
                    <p:pic>
                      <p:nvPicPr>
                        <p:cNvPr id="0" name="Picture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047" y="3600224"/>
                          <a:ext cx="1176338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1475189" y="901079"/>
            <a:ext cx="6292186" cy="369332"/>
          </a:xfrm>
          <a:prstGeom prst="rect">
            <a:avLst/>
          </a:prstGeom>
          <a:solidFill>
            <a:srgbClr val="CCFFF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2"/>
                </a:solidFill>
              </a:rPr>
              <a:t>The function </a:t>
            </a:r>
            <a:r>
              <a:rPr lang="en-US" b="0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b="0" baseline="30000" dirty="0" smtClean="0">
                <a:solidFill>
                  <a:schemeClr val="bg2"/>
                </a:solidFill>
                <a:latin typeface="+mn-lt"/>
              </a:rPr>
              <a:t>1/2</a:t>
            </a:r>
            <a:r>
              <a:rPr lang="en-US" b="0" dirty="0" smtClean="0">
                <a:solidFill>
                  <a:schemeClr val="bg2"/>
                </a:solidFill>
              </a:rPr>
              <a:t> is analytic </a:t>
            </a:r>
            <a:r>
              <a:rPr lang="en-US" b="0" u="sng" dirty="0" smtClean="0">
                <a:solidFill>
                  <a:schemeClr val="bg2"/>
                </a:solidFill>
              </a:rPr>
              <a:t>off</a:t>
            </a:r>
            <a:r>
              <a:rPr lang="en-US" b="0" dirty="0" smtClean="0">
                <a:solidFill>
                  <a:schemeClr val="bg2"/>
                </a:solidFill>
              </a:rPr>
              <a:t> of the branch cut.</a:t>
            </a:r>
            <a:endParaRPr lang="en-US" b="0" dirty="0">
              <a:solidFill>
                <a:schemeClr val="bg2"/>
              </a:solidFill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5356330" y="5160892"/>
          <a:ext cx="17256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0" name="Equation" r:id="rId10" imgW="1725318" imgH="432854" progId="Equation.DSMT4">
                  <p:embed/>
                </p:oleObj>
              </mc:Choice>
              <mc:Fallback>
                <p:oleObj name="Equation" r:id="rId10" imgW="1725318" imgH="432854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330" y="5160892"/>
                        <a:ext cx="17256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6288594" y="1804831"/>
          <a:ext cx="11525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1" name="Equation" r:id="rId12" imgW="418918" imgH="177723" progId="Equation.DSMT4">
                  <p:embed/>
                </p:oleObj>
              </mc:Choice>
              <mc:Fallback>
                <p:oleObj name="Equation" r:id="rId12" imgW="418918" imgH="177723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594" y="1804831"/>
                        <a:ext cx="11525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0" name="Object 8"/>
          <p:cNvGraphicFramePr>
            <a:graphicFrameLocks noChangeAspect="1"/>
          </p:cNvGraphicFramePr>
          <p:nvPr/>
        </p:nvGraphicFramePr>
        <p:xfrm>
          <a:off x="6264187" y="2550885"/>
          <a:ext cx="1402166" cy="71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2" name="Equation" r:id="rId14" imgW="647700" imgH="330200" progId="Equation.DSMT4">
                  <p:embed/>
                </p:oleObj>
              </mc:Choice>
              <mc:Fallback>
                <p:oleObj name="Equation" r:id="rId14" imgW="647700" imgH="3302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187" y="2550885"/>
                        <a:ext cx="1402166" cy="714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3"/>
          <p:cNvSpPr txBox="1">
            <a:spLocks noChangeArrowheads="1"/>
          </p:cNvSpPr>
          <p:nvPr/>
        </p:nvSpPr>
        <p:spPr bwMode="auto">
          <a:xfrm>
            <a:off x="1486424" y="855785"/>
            <a:ext cx="5889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rgbClr val="FF0000"/>
                </a:solidFill>
              </a:rPr>
              <a:t>The </a:t>
            </a:r>
            <a:r>
              <a:rPr lang="en-US" sz="2000" b="0" u="sng" dirty="0">
                <a:solidFill>
                  <a:srgbClr val="FF0000"/>
                </a:solidFill>
              </a:rPr>
              <a:t>shape</a:t>
            </a:r>
            <a:r>
              <a:rPr lang="en-US" sz="2000" b="0" dirty="0">
                <a:solidFill>
                  <a:srgbClr val="FF0000"/>
                </a:solidFill>
              </a:rPr>
              <a:t> of the branch cut is arbitrary.</a:t>
            </a:r>
          </a:p>
        </p:txBody>
      </p:sp>
      <p:graphicFrame>
        <p:nvGraphicFramePr>
          <p:cNvPr id="11267" name="Object 1025"/>
          <p:cNvGraphicFramePr>
            <a:graphicFrameLocks noChangeAspect="1"/>
          </p:cNvGraphicFramePr>
          <p:nvPr/>
        </p:nvGraphicFramePr>
        <p:xfrm>
          <a:off x="1455738" y="1846263"/>
          <a:ext cx="11922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6" name="Equation" r:id="rId4" imgW="431613" imgH="203112" progId="Equation.DSMT4">
                  <p:embed/>
                </p:oleObj>
              </mc:Choice>
              <mc:Fallback>
                <p:oleObj name="Equation" r:id="rId4" imgW="431613" imgH="203112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1846263"/>
                        <a:ext cx="11922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026"/>
          <p:cNvGraphicFramePr>
            <a:graphicFrameLocks noChangeAspect="1"/>
          </p:cNvGraphicFramePr>
          <p:nvPr/>
        </p:nvGraphicFramePr>
        <p:xfrm>
          <a:off x="1204913" y="2649538"/>
          <a:ext cx="17240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7" name="Equation" r:id="rId6" imgW="710891" imgH="215806" progId="Equation.DSMT4">
                  <p:embed/>
                </p:oleObj>
              </mc:Choice>
              <mc:Fallback>
                <p:oleObj name="Equation" r:id="rId6" imgW="710891" imgH="215806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2649538"/>
                        <a:ext cx="172402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284186" y="2240792"/>
            <a:ext cx="5744989" cy="4026222"/>
            <a:chOff x="2284186" y="2240792"/>
            <a:chExt cx="5744989" cy="4026222"/>
          </a:xfrm>
        </p:grpSpPr>
        <p:graphicFrame>
          <p:nvGraphicFramePr>
            <p:cNvPr id="11270" name="Object 1028"/>
            <p:cNvGraphicFramePr>
              <a:graphicFrameLocks noChangeAspect="1"/>
            </p:cNvGraphicFramePr>
            <p:nvPr/>
          </p:nvGraphicFramePr>
          <p:xfrm>
            <a:off x="5011669" y="2892294"/>
            <a:ext cx="2253290" cy="389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28" name="Equation" r:id="rId8" imgW="952087" imgH="165028" progId="Equation.DSMT4">
                    <p:embed/>
                  </p:oleObj>
                </mc:Choice>
                <mc:Fallback>
                  <p:oleObj name="Equation" r:id="rId8" imgW="952087" imgH="165028" progId="Equation.DSMT4">
                    <p:embed/>
                    <p:pic>
                      <p:nvPicPr>
                        <p:cNvPr id="0" name="Picture 2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1669" y="2892294"/>
                          <a:ext cx="2253290" cy="38915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5" name="Line 4"/>
            <p:cNvSpPr>
              <a:spLocks noChangeShapeType="1"/>
            </p:cNvSpPr>
            <p:nvPr/>
          </p:nvSpPr>
          <p:spPr bwMode="auto">
            <a:xfrm flipV="1">
              <a:off x="4351861" y="2631029"/>
              <a:ext cx="0" cy="2954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1266" name="Object 1024"/>
            <p:cNvGraphicFramePr>
              <a:graphicFrameLocks noChangeAspect="1"/>
            </p:cNvGraphicFramePr>
            <p:nvPr/>
          </p:nvGraphicFramePr>
          <p:xfrm>
            <a:off x="6341651" y="3969100"/>
            <a:ext cx="263817" cy="290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29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2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1651" y="3969100"/>
                          <a:ext cx="263817" cy="290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6" name="Line 6"/>
            <p:cNvSpPr>
              <a:spLocks noChangeShapeType="1"/>
            </p:cNvSpPr>
            <p:nvPr/>
          </p:nvSpPr>
          <p:spPr bwMode="auto">
            <a:xfrm>
              <a:off x="2564336" y="4132804"/>
              <a:ext cx="37655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8" name="Line 9"/>
            <p:cNvSpPr>
              <a:spLocks noChangeShapeType="1"/>
            </p:cNvSpPr>
            <p:nvPr/>
          </p:nvSpPr>
          <p:spPr bwMode="auto">
            <a:xfrm>
              <a:off x="3342211" y="4999579"/>
              <a:ext cx="801687" cy="4397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9" name="Oval 7"/>
            <p:cNvSpPr>
              <a:spLocks noChangeArrowheads="1"/>
            </p:cNvSpPr>
            <p:nvPr/>
          </p:nvSpPr>
          <p:spPr bwMode="auto">
            <a:xfrm rot="16200000">
              <a:off x="4299473" y="4083592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Freeform 10"/>
            <p:cNvSpPr>
              <a:spLocks/>
            </p:cNvSpPr>
            <p:nvPr/>
          </p:nvSpPr>
          <p:spPr bwMode="auto">
            <a:xfrm rot="10800000" flipH="1">
              <a:off x="4304236" y="4135979"/>
              <a:ext cx="42862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1" name="Freeform 11"/>
            <p:cNvSpPr>
              <a:spLocks/>
            </p:cNvSpPr>
            <p:nvPr/>
          </p:nvSpPr>
          <p:spPr bwMode="auto">
            <a:xfrm rot="10800000" flipH="1">
              <a:off x="4316936" y="5063079"/>
              <a:ext cx="42862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1269" name="Object 1027"/>
            <p:cNvGraphicFramePr>
              <a:graphicFrameLocks noChangeAspect="1"/>
            </p:cNvGraphicFramePr>
            <p:nvPr/>
          </p:nvGraphicFramePr>
          <p:xfrm>
            <a:off x="4215539" y="2240792"/>
            <a:ext cx="269894" cy="318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30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2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5539" y="2240792"/>
                          <a:ext cx="269894" cy="3189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2" name="Oval 17"/>
            <p:cNvSpPr>
              <a:spLocks noChangeArrowheads="1"/>
            </p:cNvSpPr>
            <p:nvPr/>
          </p:nvSpPr>
          <p:spPr bwMode="auto">
            <a:xfrm>
              <a:off x="5407548" y="4082672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71" name="Object 1029"/>
            <p:cNvGraphicFramePr>
              <a:graphicFrameLocks noChangeAspect="1"/>
            </p:cNvGraphicFramePr>
            <p:nvPr/>
          </p:nvGraphicFramePr>
          <p:xfrm>
            <a:off x="5485336" y="4231229"/>
            <a:ext cx="58102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31" name="Equation" r:id="rId14" imgW="279400" imgH="139700" progId="Equation.DSMT4">
                    <p:embed/>
                  </p:oleObj>
                </mc:Choice>
                <mc:Fallback>
                  <p:oleObj name="Equation" r:id="rId14" imgW="279400" imgH="139700" progId="Equation.DSMT4">
                    <p:embed/>
                    <p:pic>
                      <p:nvPicPr>
                        <p:cNvPr id="0" name="Picture 2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5336" y="4231229"/>
                          <a:ext cx="58102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2" name="Object 1030"/>
            <p:cNvGraphicFramePr>
              <a:graphicFrameLocks noChangeAspect="1"/>
            </p:cNvGraphicFramePr>
            <p:nvPr/>
          </p:nvGraphicFramePr>
          <p:xfrm>
            <a:off x="5518673" y="4628104"/>
            <a:ext cx="8890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32" name="Equation" r:id="rId16" imgW="393359" imgH="164957" progId="Equation.DSMT4">
                    <p:embed/>
                  </p:oleObj>
                </mc:Choice>
                <mc:Fallback>
                  <p:oleObj name="Equation" r:id="rId16" imgW="393359" imgH="164957" progId="Equation.DSMT4">
                    <p:embed/>
                    <p:pic>
                      <p:nvPicPr>
                        <p:cNvPr id="0" name="Picture 2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8673" y="4628104"/>
                          <a:ext cx="88900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3" name="Object 1031"/>
            <p:cNvGraphicFramePr>
              <a:graphicFrameLocks noChangeAspect="1"/>
            </p:cNvGraphicFramePr>
            <p:nvPr/>
          </p:nvGraphicFramePr>
          <p:xfrm>
            <a:off x="5522512" y="5509776"/>
            <a:ext cx="2506663" cy="757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33" name="Equation" r:id="rId18" imgW="1129810" imgH="342751" progId="Equation.DSMT4">
                    <p:embed/>
                  </p:oleObj>
                </mc:Choice>
                <mc:Fallback>
                  <p:oleObj name="Equation" r:id="rId18" imgW="1129810" imgH="342751" progId="Equation.DSMT4">
                    <p:embed/>
                    <p:pic>
                      <p:nvPicPr>
                        <p:cNvPr id="0" name="Picture 2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2512" y="5509776"/>
                          <a:ext cx="2506663" cy="75723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9"/>
            <p:cNvGraphicFramePr>
              <a:graphicFrameLocks noChangeAspect="1"/>
            </p:cNvGraphicFramePr>
            <p:nvPr/>
          </p:nvGraphicFramePr>
          <p:xfrm>
            <a:off x="2284186" y="4612821"/>
            <a:ext cx="1176338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34" name="Equation" r:id="rId20" imgW="748975" imgH="177723" progId="Equation.DSMT4">
                    <p:embed/>
                  </p:oleObj>
                </mc:Choice>
                <mc:Fallback>
                  <p:oleObj name="Equation" r:id="rId20" imgW="748975" imgH="177723" progId="Equation.DSMT4">
                    <p:embed/>
                    <p:pic>
                      <p:nvPicPr>
                        <p:cNvPr id="0" name="Picture 2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186" y="4612821"/>
                          <a:ext cx="1176338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Text Box 3"/>
          <p:cNvSpPr txBox="1">
            <a:spLocks noChangeArrowheads="1"/>
          </p:cNvSpPr>
          <p:nvPr/>
        </p:nvSpPr>
        <p:spPr bwMode="auto">
          <a:xfrm>
            <a:off x="1227761" y="826001"/>
            <a:ext cx="65373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chemeClr val="hlink"/>
                </a:solidFill>
              </a:rPr>
              <a:t>The branch cut does not </a:t>
            </a:r>
            <a:r>
              <a:rPr lang="en-US" sz="2000" b="0" dirty="0" smtClean="0">
                <a:solidFill>
                  <a:schemeClr val="hlink"/>
                </a:solidFill>
              </a:rPr>
              <a:t>have </a:t>
            </a:r>
            <a:r>
              <a:rPr lang="en-US" sz="2000" b="0" dirty="0">
                <a:solidFill>
                  <a:schemeClr val="hlink"/>
                </a:solidFill>
              </a:rPr>
              <a:t>to be a straight </a:t>
            </a:r>
            <a:r>
              <a:rPr lang="en-US" sz="2000" b="0" dirty="0" smtClean="0">
                <a:solidFill>
                  <a:schemeClr val="hlink"/>
                </a:solidFill>
              </a:rPr>
              <a:t>line.</a:t>
            </a:r>
            <a:endParaRPr lang="en-US" sz="2000" b="0" dirty="0">
              <a:solidFill>
                <a:schemeClr val="hlink"/>
              </a:solidFill>
            </a:endParaRPr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947738" y="1846263"/>
          <a:ext cx="11922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" name="Equation" r:id="rId4" imgW="431613" imgH="203112" progId="Equation.DSMT4">
                  <p:embed/>
                </p:oleObj>
              </mc:Choice>
              <mc:Fallback>
                <p:oleObj name="Equation" r:id="rId4" imgW="431613" imgH="203112" progId="Equation.DSMT4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1846263"/>
                        <a:ext cx="11922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3"/>
          <p:cNvGraphicFramePr>
            <a:graphicFrameLocks noChangeAspect="1"/>
          </p:cNvGraphicFramePr>
          <p:nvPr/>
        </p:nvGraphicFramePr>
        <p:xfrm>
          <a:off x="746125" y="2332038"/>
          <a:ext cx="172561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" name="Equation" r:id="rId6" imgW="710891" imgH="215806" progId="Equation.DSMT4">
                  <p:embed/>
                </p:oleObj>
              </mc:Choice>
              <mc:Fallback>
                <p:oleObj name="Equation" r:id="rId6" imgW="710891" imgH="215806" progId="Equation.DSMT4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2332038"/>
                        <a:ext cx="1725613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Text Box 21"/>
          <p:cNvSpPr txBox="1">
            <a:spLocks noChangeArrowheads="1"/>
          </p:cNvSpPr>
          <p:nvPr/>
        </p:nvSpPr>
        <p:spPr bwMode="auto">
          <a:xfrm>
            <a:off x="2932730" y="1354304"/>
            <a:ext cx="579995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bg1"/>
                </a:solidFill>
              </a:rPr>
              <a:t>In this case the branch is determined by requiring that the square-root function change </a:t>
            </a:r>
            <a:r>
              <a:rPr lang="en-US" sz="1600" b="0" u="sng" dirty="0">
                <a:solidFill>
                  <a:schemeClr val="bg1"/>
                </a:solidFill>
              </a:rPr>
              <a:t>continuously</a:t>
            </a:r>
            <a:r>
              <a:rPr lang="en-US" sz="1600" b="0" dirty="0">
                <a:solidFill>
                  <a:schemeClr val="bg1"/>
                </a:solidFill>
              </a:rPr>
              <a:t> as we start </a:t>
            </a:r>
            <a:r>
              <a:rPr lang="en-US" sz="1600" b="0" dirty="0" smtClean="0">
                <a:solidFill>
                  <a:schemeClr val="bg1"/>
                </a:solidFill>
              </a:rPr>
              <a:t>from a </a:t>
            </a:r>
            <a:r>
              <a:rPr lang="en-US" sz="1600" b="0" dirty="0">
                <a:solidFill>
                  <a:schemeClr val="bg1"/>
                </a:solidFill>
              </a:rPr>
              <a:t>specified </a:t>
            </a:r>
            <a:r>
              <a:rPr lang="en-US" sz="1600" b="0" dirty="0" smtClean="0">
                <a:solidFill>
                  <a:schemeClr val="bg1"/>
                </a:solidFill>
              </a:rPr>
              <a:t>value (e.g., </a:t>
            </a:r>
            <a:r>
              <a:rPr lang="en-US" sz="1600" b="0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sz="1600" b="0" dirty="0" smtClean="0">
                <a:solidFill>
                  <a:schemeClr val="bg1"/>
                </a:solidFill>
                <a:latin typeface="+mn-lt"/>
              </a:rPr>
              <a:t> = 1</a:t>
            </a:r>
            <a:r>
              <a:rPr lang="en-US" sz="1600" b="0" dirty="0" smtClean="0">
                <a:solidFill>
                  <a:schemeClr val="bg1"/>
                </a:solidFill>
              </a:rPr>
              <a:t>).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9557" y="3104940"/>
            <a:ext cx="6143032" cy="3586373"/>
            <a:chOff x="629557" y="3104940"/>
            <a:chExt cx="6143032" cy="3586373"/>
          </a:xfrm>
        </p:grpSpPr>
        <p:sp>
          <p:nvSpPr>
            <p:cNvPr id="12303" name="Line 4"/>
            <p:cNvSpPr>
              <a:spLocks noChangeShapeType="1"/>
            </p:cNvSpPr>
            <p:nvPr/>
          </p:nvSpPr>
          <p:spPr bwMode="auto">
            <a:xfrm flipV="1">
              <a:off x="3478213" y="3502025"/>
              <a:ext cx="0" cy="2954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2292" name="Object 5"/>
            <p:cNvGraphicFramePr>
              <a:graphicFrameLocks noChangeAspect="1"/>
            </p:cNvGraphicFramePr>
            <p:nvPr/>
          </p:nvGraphicFramePr>
          <p:xfrm>
            <a:off x="5548387" y="4883500"/>
            <a:ext cx="242629" cy="266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2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3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8387" y="4883500"/>
                          <a:ext cx="242629" cy="2668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4" name="Line 6"/>
            <p:cNvSpPr>
              <a:spLocks noChangeShapeType="1"/>
            </p:cNvSpPr>
            <p:nvPr/>
          </p:nvSpPr>
          <p:spPr bwMode="auto">
            <a:xfrm>
              <a:off x="1690688" y="5003800"/>
              <a:ext cx="37655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6" name="Line 8"/>
            <p:cNvSpPr>
              <a:spLocks noChangeShapeType="1"/>
            </p:cNvSpPr>
            <p:nvPr/>
          </p:nvSpPr>
          <p:spPr bwMode="auto">
            <a:xfrm>
              <a:off x="1897063" y="5540375"/>
              <a:ext cx="928687" cy="4397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7" name="Oval 9"/>
            <p:cNvSpPr>
              <a:spLocks noChangeArrowheads="1"/>
            </p:cNvSpPr>
            <p:nvPr/>
          </p:nvSpPr>
          <p:spPr bwMode="auto">
            <a:xfrm rot="-5400000">
              <a:off x="3425825" y="4954588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293" name="Object 14"/>
            <p:cNvGraphicFramePr>
              <a:graphicFrameLocks noChangeAspect="1"/>
            </p:cNvGraphicFramePr>
            <p:nvPr/>
          </p:nvGraphicFramePr>
          <p:xfrm>
            <a:off x="3361976" y="3104940"/>
            <a:ext cx="267178" cy="315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3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3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976" y="3104940"/>
                          <a:ext cx="267178" cy="3157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8" name="Oval 16"/>
            <p:cNvSpPr>
              <a:spLocks noChangeArrowheads="1"/>
            </p:cNvSpPr>
            <p:nvPr/>
          </p:nvSpPr>
          <p:spPr bwMode="auto">
            <a:xfrm>
              <a:off x="4533900" y="4954125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294" name="Object 17"/>
            <p:cNvGraphicFramePr>
              <a:graphicFrameLocks noChangeAspect="1"/>
            </p:cNvGraphicFramePr>
            <p:nvPr/>
          </p:nvGraphicFramePr>
          <p:xfrm>
            <a:off x="4930775" y="5064125"/>
            <a:ext cx="633413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4" name="Equation" r:id="rId12" imgW="304404" imgH="177569" progId="Equation.DSMT4">
                    <p:embed/>
                  </p:oleObj>
                </mc:Choice>
                <mc:Fallback>
                  <p:oleObj name="Equation" r:id="rId12" imgW="304404" imgH="177569" progId="Equation.DSMT4">
                    <p:embed/>
                    <p:pic>
                      <p:nvPicPr>
                        <p:cNvPr id="0" name="Picture 3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0775" y="5064125"/>
                          <a:ext cx="633413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18"/>
            <p:cNvGraphicFramePr>
              <a:graphicFrameLocks noChangeAspect="1"/>
            </p:cNvGraphicFramePr>
            <p:nvPr/>
          </p:nvGraphicFramePr>
          <p:xfrm>
            <a:off x="4874899" y="5418251"/>
            <a:ext cx="1897690" cy="393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5" name="Equation" r:id="rId14" imgW="977476" imgH="203112" progId="Equation.DSMT4">
                    <p:embed/>
                  </p:oleObj>
                </mc:Choice>
                <mc:Fallback>
                  <p:oleObj name="Equation" r:id="rId14" imgW="977476" imgH="203112" progId="Equation.DSMT4">
                    <p:embed/>
                    <p:pic>
                      <p:nvPicPr>
                        <p:cNvPr id="0" name="Picture 3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4899" y="5418251"/>
                          <a:ext cx="1897690" cy="3934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9" name="Freeform 19"/>
            <p:cNvSpPr>
              <a:spLocks/>
            </p:cNvSpPr>
            <p:nvPr/>
          </p:nvSpPr>
          <p:spPr bwMode="auto">
            <a:xfrm>
              <a:off x="2905125" y="5026025"/>
              <a:ext cx="517525" cy="1474788"/>
            </a:xfrm>
            <a:custGeom>
              <a:avLst/>
              <a:gdLst>
                <a:gd name="T0" fmla="*/ 2147483647 w 326"/>
                <a:gd name="T1" fmla="*/ 0 h 929"/>
                <a:gd name="T2" fmla="*/ 2147483647 w 326"/>
                <a:gd name="T3" fmla="*/ 2147483647 h 929"/>
                <a:gd name="T4" fmla="*/ 2147483647 w 326"/>
                <a:gd name="T5" fmla="*/ 2147483647 h 929"/>
                <a:gd name="T6" fmla="*/ 2147483647 w 326"/>
                <a:gd name="T7" fmla="*/ 2147483647 h 929"/>
                <a:gd name="T8" fmla="*/ 2147483647 w 326"/>
                <a:gd name="T9" fmla="*/ 2147483647 h 929"/>
                <a:gd name="T10" fmla="*/ 2147483647 w 326"/>
                <a:gd name="T11" fmla="*/ 2147483647 h 929"/>
                <a:gd name="T12" fmla="*/ 2147483647 w 326"/>
                <a:gd name="T13" fmla="*/ 2147483647 h 929"/>
                <a:gd name="T14" fmla="*/ 2147483647 w 326"/>
                <a:gd name="T15" fmla="*/ 2147483647 h 929"/>
                <a:gd name="T16" fmla="*/ 2147483647 w 326"/>
                <a:gd name="T17" fmla="*/ 2147483647 h 929"/>
                <a:gd name="T18" fmla="*/ 2147483647 w 326"/>
                <a:gd name="T19" fmla="*/ 2147483647 h 929"/>
                <a:gd name="T20" fmla="*/ 2147483647 w 326"/>
                <a:gd name="T21" fmla="*/ 2147483647 h 9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6"/>
                <a:gd name="T34" fmla="*/ 0 h 929"/>
                <a:gd name="T35" fmla="*/ 326 w 326"/>
                <a:gd name="T36" fmla="*/ 929 h 9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6" h="929">
                  <a:moveTo>
                    <a:pt x="326" y="0"/>
                  </a:moveTo>
                  <a:cubicBezTo>
                    <a:pt x="312" y="10"/>
                    <a:pt x="274" y="36"/>
                    <a:pt x="242" y="59"/>
                  </a:cubicBezTo>
                  <a:cubicBezTo>
                    <a:pt x="210" y="82"/>
                    <a:pt x="149" y="107"/>
                    <a:pt x="131" y="139"/>
                  </a:cubicBezTo>
                  <a:cubicBezTo>
                    <a:pt x="113" y="171"/>
                    <a:pt x="150" y="212"/>
                    <a:pt x="131" y="251"/>
                  </a:cubicBezTo>
                  <a:cubicBezTo>
                    <a:pt x="112" y="290"/>
                    <a:pt x="28" y="330"/>
                    <a:pt x="19" y="371"/>
                  </a:cubicBezTo>
                  <a:cubicBezTo>
                    <a:pt x="10" y="412"/>
                    <a:pt x="74" y="465"/>
                    <a:pt x="79" y="500"/>
                  </a:cubicBezTo>
                  <a:cubicBezTo>
                    <a:pt x="84" y="535"/>
                    <a:pt x="64" y="556"/>
                    <a:pt x="51" y="579"/>
                  </a:cubicBezTo>
                  <a:cubicBezTo>
                    <a:pt x="38" y="602"/>
                    <a:pt x="4" y="621"/>
                    <a:pt x="2" y="638"/>
                  </a:cubicBezTo>
                  <a:cubicBezTo>
                    <a:pt x="0" y="655"/>
                    <a:pt x="40" y="654"/>
                    <a:pt x="41" y="683"/>
                  </a:cubicBezTo>
                  <a:cubicBezTo>
                    <a:pt x="42" y="712"/>
                    <a:pt x="12" y="769"/>
                    <a:pt x="10" y="810"/>
                  </a:cubicBezTo>
                  <a:cubicBezTo>
                    <a:pt x="8" y="851"/>
                    <a:pt x="28" y="904"/>
                    <a:pt x="32" y="929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1" name="Oval 22"/>
            <p:cNvSpPr>
              <a:spLocks noChangeArrowheads="1"/>
            </p:cNvSpPr>
            <p:nvPr/>
          </p:nvSpPr>
          <p:spPr bwMode="auto">
            <a:xfrm>
              <a:off x="2222500" y="4965700"/>
              <a:ext cx="88900" cy="88900"/>
            </a:xfrm>
            <a:prstGeom prst="ellipse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296" name="Object 23"/>
            <p:cNvGraphicFramePr>
              <a:graphicFrameLocks noChangeAspect="1"/>
            </p:cNvGraphicFramePr>
            <p:nvPr/>
          </p:nvGraphicFramePr>
          <p:xfrm>
            <a:off x="1890713" y="4052888"/>
            <a:ext cx="650875" cy="246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6" name="Equation" r:id="rId16" imgW="368300" imgH="139700" progId="Equation.DSMT4">
                    <p:embed/>
                  </p:oleObj>
                </mc:Choice>
                <mc:Fallback>
                  <p:oleObj name="Equation" r:id="rId16" imgW="368300" imgH="139700" progId="Equation.DSMT4">
                    <p:embed/>
                    <p:pic>
                      <p:nvPicPr>
                        <p:cNvPr id="0" name="Picture 3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0713" y="4052888"/>
                          <a:ext cx="650875" cy="246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7" name="Object 24"/>
            <p:cNvGraphicFramePr>
              <a:graphicFrameLocks noChangeAspect="1"/>
            </p:cNvGraphicFramePr>
            <p:nvPr/>
          </p:nvGraphicFramePr>
          <p:xfrm>
            <a:off x="1833563" y="4379913"/>
            <a:ext cx="7588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7" name="Equation" r:id="rId18" imgW="380670" imgH="177646" progId="Equation.DSMT4">
                    <p:embed/>
                  </p:oleObj>
                </mc:Choice>
                <mc:Fallback>
                  <p:oleObj name="Equation" r:id="rId18" imgW="380670" imgH="177646" progId="Equation.DSMT4">
                    <p:embed/>
                    <p:pic>
                      <p:nvPicPr>
                        <p:cNvPr id="0" name="Picture 3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563" y="4379913"/>
                          <a:ext cx="758825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2" name="Oval 25"/>
            <p:cNvSpPr>
              <a:spLocks noChangeArrowheads="1"/>
            </p:cNvSpPr>
            <p:nvPr/>
          </p:nvSpPr>
          <p:spPr bwMode="auto">
            <a:xfrm>
              <a:off x="3429000" y="4051300"/>
              <a:ext cx="88900" cy="88900"/>
            </a:xfrm>
            <a:prstGeom prst="ellipse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298" name="Object 26"/>
            <p:cNvGraphicFramePr>
              <a:graphicFrameLocks noChangeAspect="1"/>
            </p:cNvGraphicFramePr>
            <p:nvPr/>
          </p:nvGraphicFramePr>
          <p:xfrm>
            <a:off x="3692525" y="3989388"/>
            <a:ext cx="465138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8" name="Equation" r:id="rId20" imgW="279279" imgH="152334" progId="Equation.DSMT4">
                    <p:embed/>
                  </p:oleObj>
                </mc:Choice>
                <mc:Fallback>
                  <p:oleObj name="Equation" r:id="rId20" imgW="279279" imgH="152334" progId="Equation.DSMT4">
                    <p:embed/>
                    <p:pic>
                      <p:nvPicPr>
                        <p:cNvPr id="0" name="Picture 3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2525" y="3989388"/>
                          <a:ext cx="465138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9" name="Object 27"/>
            <p:cNvGraphicFramePr>
              <a:graphicFrameLocks noChangeAspect="1"/>
            </p:cNvGraphicFramePr>
            <p:nvPr/>
          </p:nvGraphicFramePr>
          <p:xfrm>
            <a:off x="3633788" y="4227513"/>
            <a:ext cx="183197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9" name="Equation" r:id="rId22" imgW="1219200" imgH="228600" progId="Equation.DSMT4">
                    <p:embed/>
                  </p:oleObj>
                </mc:Choice>
                <mc:Fallback>
                  <p:oleObj name="Equation" r:id="rId22" imgW="1219200" imgH="228600" progId="Equation.DSMT4">
                    <p:embed/>
                    <p:pic>
                      <p:nvPicPr>
                        <p:cNvPr id="0" name="Picture 3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3788" y="4227513"/>
                          <a:ext cx="183197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3" name="Oval 28"/>
            <p:cNvSpPr>
              <a:spLocks noChangeArrowheads="1"/>
            </p:cNvSpPr>
            <p:nvPr/>
          </p:nvSpPr>
          <p:spPr bwMode="auto">
            <a:xfrm>
              <a:off x="3429000" y="5892800"/>
              <a:ext cx="88900" cy="88900"/>
            </a:xfrm>
            <a:prstGeom prst="ellipse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300" name="Object 29"/>
            <p:cNvGraphicFramePr>
              <a:graphicFrameLocks noChangeAspect="1"/>
            </p:cNvGraphicFramePr>
            <p:nvPr/>
          </p:nvGraphicFramePr>
          <p:xfrm>
            <a:off x="3590925" y="6072188"/>
            <a:ext cx="590550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0" name="Equation" r:id="rId24" imgW="355292" imgH="152268" progId="Equation.DSMT4">
                    <p:embed/>
                  </p:oleObj>
                </mc:Choice>
                <mc:Fallback>
                  <p:oleObj name="Equation" r:id="rId24" imgW="355292" imgH="152268" progId="Equation.DSMT4">
                    <p:embed/>
                    <p:pic>
                      <p:nvPicPr>
                        <p:cNvPr id="0" name="Picture 3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0925" y="6072188"/>
                          <a:ext cx="590550" cy="252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1" name="Object 30"/>
            <p:cNvGraphicFramePr>
              <a:graphicFrameLocks noChangeAspect="1"/>
            </p:cNvGraphicFramePr>
            <p:nvPr/>
          </p:nvGraphicFramePr>
          <p:xfrm>
            <a:off x="3621088" y="6348413"/>
            <a:ext cx="190817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1" name="Equation" r:id="rId26" imgW="1270000" imgH="228600" progId="Equation.DSMT4">
                    <p:embed/>
                  </p:oleObj>
                </mc:Choice>
                <mc:Fallback>
                  <p:oleObj name="Equation" r:id="rId26" imgW="1270000" imgH="228600" progId="Equation.DSMT4">
                    <p:embed/>
                    <p:pic>
                      <p:nvPicPr>
                        <p:cNvPr id="0" name="Picture 3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6348413"/>
                          <a:ext cx="190817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9"/>
            <p:cNvGraphicFramePr>
              <a:graphicFrameLocks noChangeAspect="1"/>
            </p:cNvGraphicFramePr>
            <p:nvPr/>
          </p:nvGraphicFramePr>
          <p:xfrm>
            <a:off x="629557" y="5385707"/>
            <a:ext cx="1176338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2" name="Equation" r:id="rId28" imgW="748975" imgH="177723" progId="Equation.DSMT4">
                    <p:embed/>
                  </p:oleObj>
                </mc:Choice>
                <mc:Fallback>
                  <p:oleObj name="Equation" r:id="rId28" imgW="748975" imgH="177723" progId="Equation.DSMT4">
                    <p:embed/>
                    <p:pic>
                      <p:nvPicPr>
                        <p:cNvPr id="0" name="Picture 3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557" y="5385707"/>
                          <a:ext cx="1176338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3313487" y="2326848"/>
            <a:ext cx="4311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2"/>
                </a:solidFill>
              </a:rPr>
              <a:t>(This means that the angle 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</a:t>
            </a:r>
            <a:r>
              <a:rPr lang="en-US" sz="1400" b="0" dirty="0" smtClean="0">
                <a:solidFill>
                  <a:schemeClr val="bg2"/>
                </a:solidFill>
                <a:sym typeface="Symbol" panose="05050102010706020507" pitchFamily="18" charset="2"/>
              </a:rPr>
              <a:t> changes continuously.)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7176" y="3164541"/>
            <a:ext cx="3387402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2"/>
                </a:solidFill>
              </a:rPr>
              <a:t>We start by assuming that 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</a:t>
            </a:r>
            <a:r>
              <a:rPr lang="en-US" sz="1400" b="0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  = 0</a:t>
            </a:r>
            <a:r>
              <a:rPr lang="en-US" sz="1400" b="0" dirty="0" smtClean="0">
                <a:solidFill>
                  <a:schemeClr val="bg2"/>
                </a:solidFill>
                <a:sym typeface="Symbol" panose="05050102010706020507" pitchFamily="18" charset="2"/>
              </a:rPr>
              <a:t> at 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z</a:t>
            </a:r>
            <a:r>
              <a:rPr lang="en-US" sz="1400" b="0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 = 1</a:t>
            </a:r>
            <a:r>
              <a:rPr lang="en-US" sz="1400" b="0" dirty="0" smtClean="0">
                <a:solidFill>
                  <a:schemeClr val="bg2"/>
                </a:solidFill>
                <a:sym typeface="Symbol" panose="05050102010706020507" pitchFamily="18" charset="2"/>
              </a:rPr>
              <a:t>.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8730" y="3648636"/>
            <a:ext cx="1783976" cy="83099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Note:</a:t>
            </a:r>
          </a:p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For the second branch, we would choose </a:t>
            </a:r>
            <a:r>
              <a:rPr lang="en-US" sz="1200" b="0" i="1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</a:t>
            </a:r>
            <a:r>
              <a:rPr lang="en-US" sz="1200" b="0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 = 2</a:t>
            </a:r>
            <a:r>
              <a:rPr lang="en-US" sz="1200" b="0" i="1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</a:t>
            </a:r>
            <a:r>
              <a:rPr lang="en-US" sz="1200" b="0" dirty="0" smtClean="0">
                <a:solidFill>
                  <a:schemeClr val="bg2"/>
                </a:solidFill>
                <a:sym typeface="Symbol" panose="05050102010706020507" pitchFamily="18" charset="2"/>
              </a:rPr>
              <a:t> at </a:t>
            </a:r>
            <a:r>
              <a:rPr lang="en-US" sz="1200" b="0" i="1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z</a:t>
            </a:r>
            <a:r>
              <a:rPr lang="en-US" sz="1200" b="0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 = 1</a:t>
            </a:r>
            <a:r>
              <a:rPr lang="en-US" sz="1200" b="0" dirty="0" smtClean="0">
                <a:solidFill>
                  <a:schemeClr val="bg2"/>
                </a:solidFill>
                <a:sym typeface="Symbol" panose="05050102010706020507" pitchFamily="18" charset="2"/>
              </a:rPr>
              <a:t>.</a:t>
            </a:r>
            <a:endParaRPr lang="en-US" sz="12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1040387" y="997542"/>
            <a:ext cx="7262063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Branch points </a:t>
            </a:r>
            <a:r>
              <a:rPr lang="en-US" sz="2000" b="0" dirty="0" smtClean="0">
                <a:solidFill>
                  <a:schemeClr val="bg1"/>
                </a:solidFill>
              </a:rPr>
              <a:t>usually appear </a:t>
            </a:r>
            <a:r>
              <a:rPr lang="en-US" sz="2000" b="0" dirty="0">
                <a:solidFill>
                  <a:schemeClr val="bg1"/>
                </a:solidFill>
              </a:rPr>
              <a:t>in </a:t>
            </a:r>
            <a:r>
              <a:rPr lang="en-US" sz="2000" b="0" u="sng" dirty="0">
                <a:solidFill>
                  <a:schemeClr val="bg1"/>
                </a:solidFill>
              </a:rPr>
              <a:t>pairs</a:t>
            </a:r>
            <a:r>
              <a:rPr lang="en-US" sz="2000" b="0" dirty="0">
                <a:solidFill>
                  <a:schemeClr val="bg1"/>
                </a:solidFill>
              </a:rPr>
              <a:t>; here one is at </a:t>
            </a:r>
            <a:r>
              <a:rPr lang="en-US" sz="2000" b="0" i="1" dirty="0" smtClean="0">
                <a:solidFill>
                  <a:schemeClr val="bg1"/>
                </a:solidFill>
                <a:latin typeface="Times New Roman" pitchFamily="18" charset="0"/>
              </a:rPr>
              <a:t>z = </a:t>
            </a:r>
            <a:r>
              <a:rPr lang="en-US" sz="2000" b="0" dirty="0" smtClean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sz="2000" b="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0" dirty="0">
                <a:solidFill>
                  <a:schemeClr val="bg1"/>
                </a:solidFill>
              </a:rPr>
              <a:t>and the other at </a:t>
            </a:r>
            <a:r>
              <a:rPr lang="en-US" sz="2000" b="0" i="1" dirty="0" smtClean="0">
                <a:solidFill>
                  <a:schemeClr val="bg1"/>
                </a:solidFill>
                <a:latin typeface="Times New Roman" pitchFamily="18" charset="0"/>
              </a:rPr>
              <a:t>z = 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∞ </a:t>
            </a:r>
            <a:r>
              <a:rPr lang="en-US" sz="2000" b="0" dirty="0">
                <a:solidFill>
                  <a:schemeClr val="bg1"/>
                </a:solidFill>
              </a:rPr>
              <a:t>as determined by </a:t>
            </a:r>
            <a:r>
              <a:rPr lang="en-US" sz="2000" b="0" dirty="0" smtClean="0">
                <a:solidFill>
                  <a:schemeClr val="bg1"/>
                </a:solidFill>
              </a:rPr>
              <a:t>using </a:t>
            </a:r>
            <a:r>
              <a:rPr lang="el-GR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n-US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000" b="0" i="1" dirty="0">
                <a:solidFill>
                  <a:srgbClr val="FF0000"/>
                </a:solidFill>
                <a:latin typeface="Times New Roman" pitchFamily="18" charset="0"/>
              </a:rPr>
              <a:t>z </a:t>
            </a:r>
            <a:r>
              <a:rPr lang="en-US" sz="2000" b="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</a:rPr>
              <a:t>and then examining the function</a:t>
            </a:r>
            <a:r>
              <a:rPr lang="en-US" sz="2000" b="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</a:rPr>
              <a:t>at </a:t>
            </a:r>
            <a:r>
              <a:rPr lang="el-GR" sz="20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n-US" sz="20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0.</a:t>
            </a:r>
            <a:endParaRPr lang="el-GR" sz="2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6089650" y="2663825"/>
          <a:ext cx="168116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Equation" r:id="rId4" imgW="609336" imgH="241195" progId="Equation.DSMT4">
                  <p:embed/>
                </p:oleObj>
              </mc:Choice>
              <mc:Fallback>
                <p:oleObj name="Equation" r:id="rId4" imgW="609336" imgH="241195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2663825"/>
                        <a:ext cx="168116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16"/>
          <p:cNvSpPr txBox="1">
            <a:spLocks noChangeArrowheads="1"/>
          </p:cNvSpPr>
          <p:nvPr/>
        </p:nvSpPr>
        <p:spPr bwMode="auto">
          <a:xfrm>
            <a:off x="984007" y="5372685"/>
            <a:ext cx="727245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Hence the branch cut for the square-root function connects the origin and the </a:t>
            </a:r>
            <a:r>
              <a:rPr lang="en-US" b="0" dirty="0" smtClean="0">
                <a:solidFill>
                  <a:schemeClr val="bg1"/>
                </a:solidFill>
              </a:rPr>
              <a:t>“point </a:t>
            </a:r>
            <a:r>
              <a:rPr lang="en-US" b="0" dirty="0">
                <a:solidFill>
                  <a:schemeClr val="bg1"/>
                </a:solidFill>
              </a:rPr>
              <a:t>at </a:t>
            </a:r>
            <a:r>
              <a:rPr lang="en-US" b="0" dirty="0" smtClean="0">
                <a:solidFill>
                  <a:schemeClr val="bg1"/>
                </a:solidFill>
              </a:rPr>
              <a:t>infinity”.</a:t>
            </a:r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1331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004376"/>
              </p:ext>
            </p:extLst>
          </p:nvPr>
        </p:nvGraphicFramePr>
        <p:xfrm>
          <a:off x="1601788" y="2536825"/>
          <a:ext cx="39385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Equation" r:id="rId6" imgW="1485255" imgH="355446" progId="Equation.DSMT4">
                  <p:embed/>
                </p:oleObj>
              </mc:Choice>
              <mc:Fallback>
                <p:oleObj name="Equation" r:id="rId6" imgW="1485255" imgH="355446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536825"/>
                        <a:ext cx="393858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32114" y="3990645"/>
            <a:ext cx="7053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bg2"/>
                </a:solidFill>
              </a:rPr>
              <a:t>We get a different result when we encircle the origin in the </a:t>
            </a:r>
            <a:r>
              <a:rPr lang="en-US" b="0" i="1" dirty="0" smtClean="0">
                <a:solidFill>
                  <a:schemeClr val="bg2"/>
                </a:solidFill>
                <a:latin typeface="+mn-lt"/>
                <a:sym typeface="Symbol"/>
              </a:rPr>
              <a:t></a:t>
            </a:r>
            <a:r>
              <a:rPr lang="en-US" b="0" dirty="0" smtClean="0">
                <a:solidFill>
                  <a:schemeClr val="bg2"/>
                </a:solidFill>
              </a:rPr>
              <a:t> plane (</a:t>
            </a:r>
            <a:r>
              <a:rPr lang="en-US" b="0" i="1" dirty="0" smtClean="0">
                <a:solidFill>
                  <a:schemeClr val="bg2"/>
                </a:solidFill>
                <a:sym typeface="Symbol"/>
              </a:rPr>
              <a:t></a:t>
            </a:r>
            <a:r>
              <a:rPr lang="en-US" sz="1200" b="0" i="1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en-US" b="0" dirty="0" smtClean="0">
                <a:solidFill>
                  <a:schemeClr val="bg2"/>
                </a:solidFill>
                <a:sym typeface="Symbol"/>
              </a:rPr>
              <a:t> changes by </a:t>
            </a:r>
            <a:r>
              <a:rPr lang="en-US" b="0" dirty="0" smtClean="0">
                <a:solidFill>
                  <a:schemeClr val="bg2"/>
                </a:solidFill>
                <a:latin typeface="+mn-lt"/>
                <a:sym typeface="Symbol"/>
              </a:rPr>
              <a:t>2</a:t>
            </a:r>
            <a:r>
              <a:rPr lang="en-US" b="0" i="1" dirty="0" smtClean="0">
                <a:solidFill>
                  <a:schemeClr val="bg2"/>
                </a:solidFill>
                <a:latin typeface="+mn-lt"/>
                <a:sym typeface="Symbol"/>
              </a:rPr>
              <a:t></a:t>
            </a:r>
            <a:r>
              <a:rPr lang="en-US" b="0" dirty="0" smtClean="0">
                <a:solidFill>
                  <a:schemeClr val="bg2"/>
                </a:solidFill>
                <a:sym typeface="Symbol"/>
              </a:rPr>
              <a:t>) </a:t>
            </a:r>
            <a:r>
              <a:rPr lang="en-US" b="0" dirty="0" smtClean="0">
                <a:solidFill>
                  <a:schemeClr val="bg2"/>
                </a:solidFill>
              </a:rPr>
              <a:t>, </a:t>
            </a:r>
            <a:r>
              <a:rPr lang="en-US" b="0" dirty="0">
                <a:solidFill>
                  <a:schemeClr val="bg2"/>
                </a:solidFill>
              </a:rPr>
              <a:t>which means encircling the “point at infinity” in the </a:t>
            </a:r>
            <a:r>
              <a:rPr lang="en-US" b="0" i="1" dirty="0">
                <a:solidFill>
                  <a:schemeClr val="bg2"/>
                </a:solidFill>
                <a:latin typeface="+mn-lt"/>
              </a:rPr>
              <a:t>z</a:t>
            </a:r>
            <a:r>
              <a:rPr lang="en-US" b="0" dirty="0">
                <a:solidFill>
                  <a:schemeClr val="bg2"/>
                </a:solidFill>
              </a:rPr>
              <a:t> plane.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20775" y="1117600"/>
            <a:ext cx="3146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Consider this function: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984256" y="1940537"/>
          <a:ext cx="2651336" cy="78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4" imgW="901309" imgH="266584" progId="Equation.DSMT4">
                  <p:embed/>
                </p:oleObj>
              </mc:Choice>
              <mc:Fallback>
                <p:oleObj name="Equation" r:id="rId4" imgW="901309" imgH="266584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256" y="1940537"/>
                        <a:ext cx="2651336" cy="78173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27"/>
          <p:cNvSpPr txBox="1">
            <a:spLocks noChangeArrowheads="1"/>
          </p:cNvSpPr>
          <p:nvPr/>
        </p:nvSpPr>
        <p:spPr bwMode="auto">
          <a:xfrm>
            <a:off x="1027340" y="3563485"/>
            <a:ext cx="7169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What do the branch points and branch cuts look like for this function?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820703" y="971847"/>
          <a:ext cx="75438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2" name="Equation" r:id="rId4" imgW="3111500" imgH="266700" progId="Equation.DSMT4">
                  <p:embed/>
                </p:oleObj>
              </mc:Choice>
              <mc:Fallback>
                <p:oleObj name="Equation" r:id="rId4" imgW="3111500" imgH="26670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03" y="971847"/>
                        <a:ext cx="75438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8" name="Group 22"/>
          <p:cNvGrpSpPr>
            <a:grpSpLocks/>
          </p:cNvGrpSpPr>
          <p:nvPr/>
        </p:nvGrpSpPr>
        <p:grpSpPr bwMode="auto">
          <a:xfrm>
            <a:off x="1220788" y="2122488"/>
            <a:ext cx="6408738" cy="3614738"/>
            <a:chOff x="753" y="1529"/>
            <a:chExt cx="4037" cy="2277"/>
          </a:xfrm>
        </p:grpSpPr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 flipV="1">
              <a:off x="2655" y="1818"/>
              <a:ext cx="0" cy="18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5363" name="Object 9"/>
            <p:cNvGraphicFramePr>
              <a:graphicFrameLocks noChangeAspect="1"/>
            </p:cNvGraphicFramePr>
            <p:nvPr/>
          </p:nvGraphicFramePr>
          <p:xfrm>
            <a:off x="4621" y="2673"/>
            <a:ext cx="169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3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1" y="2673"/>
                          <a:ext cx="169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2" name="Line 10"/>
            <p:cNvSpPr>
              <a:spLocks noChangeShapeType="1"/>
            </p:cNvSpPr>
            <p:nvPr/>
          </p:nvSpPr>
          <p:spPr bwMode="auto">
            <a:xfrm>
              <a:off x="753" y="2764"/>
              <a:ext cx="380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5364" name="Object 11"/>
            <p:cNvGraphicFramePr>
              <a:graphicFrameLocks noChangeAspect="1"/>
            </p:cNvGraphicFramePr>
            <p:nvPr/>
          </p:nvGraphicFramePr>
          <p:xfrm>
            <a:off x="2582" y="1529"/>
            <a:ext cx="175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4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2" y="1529"/>
                          <a:ext cx="175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>
              <a:off x="1850" y="2682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>
              <a:off x="3465" y="2688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5" name="Freeform 16"/>
            <p:cNvSpPr>
              <a:spLocks/>
            </p:cNvSpPr>
            <p:nvPr/>
          </p:nvSpPr>
          <p:spPr bwMode="auto">
            <a:xfrm>
              <a:off x="1843" y="1698"/>
              <a:ext cx="27" cy="1066"/>
            </a:xfrm>
            <a:custGeom>
              <a:avLst/>
              <a:gdLst>
                <a:gd name="T0" fmla="*/ 0 w 429"/>
                <a:gd name="T1" fmla="*/ 0 h 2254"/>
                <a:gd name="T2" fmla="*/ 0 w 429"/>
                <a:gd name="T3" fmla="*/ 11 h 2254"/>
                <a:gd name="T4" fmla="*/ 0 w 429"/>
                <a:gd name="T5" fmla="*/ 22 h 2254"/>
                <a:gd name="T6" fmla="*/ 0 w 429"/>
                <a:gd name="T7" fmla="*/ 39 h 2254"/>
                <a:gd name="T8" fmla="*/ 0 w 429"/>
                <a:gd name="T9" fmla="*/ 58 h 2254"/>
                <a:gd name="T10" fmla="*/ 0 w 429"/>
                <a:gd name="T11" fmla="*/ 72 h 2254"/>
                <a:gd name="T12" fmla="*/ 0 w 429"/>
                <a:gd name="T13" fmla="*/ 86 h 2254"/>
                <a:gd name="T14" fmla="*/ 0 w 429"/>
                <a:gd name="T15" fmla="*/ 95 h 2254"/>
                <a:gd name="T16" fmla="*/ 0 w 429"/>
                <a:gd name="T17" fmla="*/ 113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6" name="Oval 17"/>
            <p:cNvSpPr>
              <a:spLocks noChangeArrowheads="1"/>
            </p:cNvSpPr>
            <p:nvPr/>
          </p:nvSpPr>
          <p:spPr bwMode="auto">
            <a:xfrm>
              <a:off x="1817" y="2727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Oval 18"/>
            <p:cNvSpPr>
              <a:spLocks noChangeArrowheads="1"/>
            </p:cNvSpPr>
            <p:nvPr/>
          </p:nvSpPr>
          <p:spPr bwMode="auto">
            <a:xfrm>
              <a:off x="3435" y="2724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Freeform 19"/>
            <p:cNvSpPr>
              <a:spLocks/>
            </p:cNvSpPr>
            <p:nvPr/>
          </p:nvSpPr>
          <p:spPr bwMode="auto">
            <a:xfrm flipV="1">
              <a:off x="3460" y="2740"/>
              <a:ext cx="27" cy="1066"/>
            </a:xfrm>
            <a:custGeom>
              <a:avLst/>
              <a:gdLst>
                <a:gd name="T0" fmla="*/ 0 w 429"/>
                <a:gd name="T1" fmla="*/ 0 h 2254"/>
                <a:gd name="T2" fmla="*/ 0 w 429"/>
                <a:gd name="T3" fmla="*/ 11 h 2254"/>
                <a:gd name="T4" fmla="*/ 0 w 429"/>
                <a:gd name="T5" fmla="*/ 22 h 2254"/>
                <a:gd name="T6" fmla="*/ 0 w 429"/>
                <a:gd name="T7" fmla="*/ 39 h 2254"/>
                <a:gd name="T8" fmla="*/ 0 w 429"/>
                <a:gd name="T9" fmla="*/ 58 h 2254"/>
                <a:gd name="T10" fmla="*/ 0 w 429"/>
                <a:gd name="T11" fmla="*/ 72 h 2254"/>
                <a:gd name="T12" fmla="*/ 0 w 429"/>
                <a:gd name="T13" fmla="*/ 86 h 2254"/>
                <a:gd name="T14" fmla="*/ 0 w 429"/>
                <a:gd name="T15" fmla="*/ 95 h 2254"/>
                <a:gd name="T16" fmla="*/ 0 w 429"/>
                <a:gd name="T17" fmla="*/ 113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5365" name="Object 20"/>
            <p:cNvGraphicFramePr>
              <a:graphicFrameLocks noChangeAspect="1"/>
            </p:cNvGraphicFramePr>
            <p:nvPr/>
          </p:nvGraphicFramePr>
          <p:xfrm>
            <a:off x="1699" y="2936"/>
            <a:ext cx="264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5" name="Equation" r:id="rId10" imgW="190335" imgH="164957" progId="Equation.DSMT4">
                    <p:embed/>
                  </p:oleObj>
                </mc:Choice>
                <mc:Fallback>
                  <p:oleObj name="Equation" r:id="rId10" imgW="190335" imgH="164957" progId="Equation.DSMT4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9" y="2936"/>
                          <a:ext cx="264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6" name="Object 21"/>
            <p:cNvGraphicFramePr>
              <a:graphicFrameLocks noChangeAspect="1"/>
            </p:cNvGraphicFramePr>
            <p:nvPr/>
          </p:nvGraphicFramePr>
          <p:xfrm>
            <a:off x="3423" y="2421"/>
            <a:ext cx="127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6" name="Equation" r:id="rId12" imgW="88707" imgH="164742" progId="Equation.DSMT4">
                    <p:embed/>
                  </p:oleObj>
                </mc:Choice>
                <mc:Fallback>
                  <p:oleObj name="Equation" r:id="rId12" imgW="88707" imgH="164742" progId="Equation.DSMT4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3" y="2421"/>
                          <a:ext cx="127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9" name="Text Box 23"/>
          <p:cNvSpPr txBox="1">
            <a:spLocks noChangeArrowheads="1"/>
          </p:cNvSpPr>
          <p:nvPr/>
        </p:nvSpPr>
        <p:spPr bwMode="auto">
          <a:xfrm>
            <a:off x="695325" y="6094413"/>
            <a:ext cx="7994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There are </a:t>
            </a:r>
            <a:r>
              <a:rPr lang="en-US" b="0" u="sng" dirty="0">
                <a:solidFill>
                  <a:schemeClr val="bg1"/>
                </a:solidFill>
              </a:rPr>
              <a:t>two</a:t>
            </a:r>
            <a:r>
              <a:rPr lang="en-US" b="0" dirty="0">
                <a:solidFill>
                  <a:schemeClr val="bg1"/>
                </a:solidFill>
              </a:rPr>
              <a:t> branch cuts: we are not allowed to encircle </a:t>
            </a:r>
            <a:r>
              <a:rPr lang="en-US" b="0" u="sng" dirty="0">
                <a:solidFill>
                  <a:schemeClr val="bg1"/>
                </a:solidFill>
              </a:rPr>
              <a:t>either</a:t>
            </a:r>
            <a:r>
              <a:rPr lang="en-US" b="0" dirty="0">
                <a:solidFill>
                  <a:schemeClr val="bg1"/>
                </a:solidFill>
              </a:rPr>
              <a:t> branch point.</a:t>
            </a:r>
          </a:p>
        </p:txBody>
      </p:sp>
      <p:sp>
        <p:nvSpPr>
          <p:cNvPr id="15370" name="TextBox 17"/>
          <p:cNvSpPr txBox="1">
            <a:spLocks noChangeArrowheads="1"/>
          </p:cNvSpPr>
          <p:nvPr/>
        </p:nvSpPr>
        <p:spPr bwMode="auto">
          <a:xfrm>
            <a:off x="4929771" y="2392216"/>
            <a:ext cx="3752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There </a:t>
            </a:r>
            <a:r>
              <a:rPr lang="en-US" sz="1600" b="0" dirty="0" smtClean="0">
                <a:solidFill>
                  <a:schemeClr val="bg1"/>
                </a:solidFill>
              </a:rPr>
              <a:t>are now  </a:t>
            </a:r>
            <a:r>
              <a:rPr lang="en-US" sz="1600" b="0" u="sng" dirty="0">
                <a:solidFill>
                  <a:schemeClr val="bg1"/>
                </a:solidFill>
              </a:rPr>
              <a:t>two</a:t>
            </a:r>
            <a:r>
              <a:rPr lang="en-US" sz="1600" b="0" dirty="0">
                <a:solidFill>
                  <a:schemeClr val="bg1"/>
                </a:solidFill>
              </a:rPr>
              <a:t> branch </a:t>
            </a:r>
            <a:r>
              <a:rPr lang="en-US" sz="1600" b="0" dirty="0" smtClean="0">
                <a:solidFill>
                  <a:schemeClr val="bg1"/>
                </a:solidFill>
              </a:rPr>
              <a:t>points.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024"/>
          <p:cNvGraphicFramePr>
            <a:graphicFrameLocks noChangeAspect="1"/>
          </p:cNvGraphicFramePr>
          <p:nvPr/>
        </p:nvGraphicFramePr>
        <p:xfrm>
          <a:off x="1870198" y="1274972"/>
          <a:ext cx="49260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0" name="Equation" r:id="rId4" imgW="2032000" imgH="266700" progId="Equation.DSMT4">
                  <p:embed/>
                </p:oleObj>
              </mc:Choice>
              <mc:Fallback>
                <p:oleObj name="Equation" r:id="rId4" imgW="2032000" imgH="266700" progId="Equation.DSMT4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198" y="1274972"/>
                        <a:ext cx="49260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2912104" y="700960"/>
            <a:ext cx="293221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Geometric interpretation</a:t>
            </a:r>
          </a:p>
        </p:txBody>
      </p:sp>
      <p:graphicFrame>
        <p:nvGraphicFramePr>
          <p:cNvPr id="16387" name="Object 1025"/>
          <p:cNvGraphicFramePr>
            <a:graphicFrameLocks noChangeAspect="1"/>
          </p:cNvGraphicFramePr>
          <p:nvPr/>
        </p:nvGraphicFramePr>
        <p:xfrm>
          <a:off x="875027" y="5822445"/>
          <a:ext cx="35702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1" name="Equation" r:id="rId6" imgW="1472561" imgH="266584" progId="Equation.DSMT4">
                  <p:embed/>
                </p:oleObj>
              </mc:Choice>
              <mc:Fallback>
                <p:oleObj name="Equation" r:id="rId6" imgW="1472561" imgH="266584" progId="Equation.DSMT4">
                  <p:embed/>
                  <p:pic>
                    <p:nvPicPr>
                      <p:cNvPr id="0" name="Picture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27" y="5822445"/>
                        <a:ext cx="3570287" cy="644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026"/>
          <p:cNvGraphicFramePr>
            <a:graphicFrameLocks noChangeAspect="1"/>
          </p:cNvGraphicFramePr>
          <p:nvPr/>
        </p:nvGraphicFramePr>
        <p:xfrm>
          <a:off x="6558469" y="2242003"/>
          <a:ext cx="21796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2" name="Equation" r:id="rId8" imgW="1079500" imgH="419100" progId="Equation.DSMT4">
                  <p:embed/>
                </p:oleObj>
              </mc:Choice>
              <mc:Fallback>
                <p:oleObj name="Equation" r:id="rId8" imgW="1079500" imgH="419100" progId="Equation.DSMT4">
                  <p:embed/>
                  <p:pic>
                    <p:nvPicPr>
                      <p:cNvPr id="0" name="Picture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469" y="2242003"/>
                        <a:ext cx="21796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89416" y="2181086"/>
            <a:ext cx="6423025" cy="3568700"/>
            <a:chOff x="589416" y="2181086"/>
            <a:chExt cx="6423025" cy="3568700"/>
          </a:xfrm>
        </p:grpSpPr>
        <p:grpSp>
          <p:nvGrpSpPr>
            <p:cNvPr id="16400" name="Group 4"/>
            <p:cNvGrpSpPr>
              <a:grpSpLocks/>
            </p:cNvGrpSpPr>
            <p:nvPr/>
          </p:nvGrpSpPr>
          <p:grpSpPr bwMode="auto">
            <a:xfrm>
              <a:off x="589416" y="2181086"/>
              <a:ext cx="6423025" cy="3568700"/>
              <a:chOff x="753" y="1558"/>
              <a:chExt cx="4046" cy="2248"/>
            </a:xfrm>
          </p:grpSpPr>
          <p:sp>
            <p:nvSpPr>
              <p:cNvPr id="16406" name="Line 5"/>
              <p:cNvSpPr>
                <a:spLocks noChangeShapeType="1"/>
              </p:cNvSpPr>
              <p:nvPr/>
            </p:nvSpPr>
            <p:spPr bwMode="auto">
              <a:xfrm flipV="1">
                <a:off x="2655" y="1818"/>
                <a:ext cx="0" cy="186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16393" name="Object 1031"/>
              <p:cNvGraphicFramePr>
                <a:graphicFrameLocks noChangeAspect="1"/>
              </p:cNvGraphicFramePr>
              <p:nvPr/>
            </p:nvGraphicFramePr>
            <p:xfrm>
              <a:off x="4640" y="2677"/>
              <a:ext cx="159" cy="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33" name="Equation" r:id="rId10" imgW="126835" imgH="139518" progId="Equation.DSMT4">
                      <p:embed/>
                    </p:oleObj>
                  </mc:Choice>
                  <mc:Fallback>
                    <p:oleObj name="Equation" r:id="rId10" imgW="126835" imgH="139518" progId="Equation.DSMT4">
                      <p:embed/>
                      <p:pic>
                        <p:nvPicPr>
                          <p:cNvPr id="0" name="Picture 3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40" y="2677"/>
                            <a:ext cx="159" cy="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07" name="Line 7"/>
              <p:cNvSpPr>
                <a:spLocks noChangeShapeType="1"/>
              </p:cNvSpPr>
              <p:nvPr/>
            </p:nvSpPr>
            <p:spPr bwMode="auto">
              <a:xfrm>
                <a:off x="753" y="2764"/>
                <a:ext cx="380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16394" name="Object 1032"/>
              <p:cNvGraphicFramePr>
                <a:graphicFrameLocks noChangeAspect="1"/>
              </p:cNvGraphicFramePr>
              <p:nvPr/>
            </p:nvGraphicFramePr>
            <p:xfrm>
              <a:off x="2575" y="1558"/>
              <a:ext cx="161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34" name="Equation" r:id="rId12" imgW="139579" imgH="164957" progId="Equation.DSMT4">
                      <p:embed/>
                    </p:oleObj>
                  </mc:Choice>
                  <mc:Fallback>
                    <p:oleObj name="Equation" r:id="rId12" imgW="139579" imgH="164957" progId="Equation.DSMT4">
                      <p:embed/>
                      <p:pic>
                        <p:nvPicPr>
                          <p:cNvPr id="0" name="Picture 3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75" y="1558"/>
                            <a:ext cx="161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08" name="Line 9"/>
              <p:cNvSpPr>
                <a:spLocks noChangeShapeType="1"/>
              </p:cNvSpPr>
              <p:nvPr/>
            </p:nvSpPr>
            <p:spPr bwMode="auto">
              <a:xfrm>
                <a:off x="1850" y="2682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09" name="Line 10"/>
              <p:cNvSpPr>
                <a:spLocks noChangeShapeType="1"/>
              </p:cNvSpPr>
              <p:nvPr/>
            </p:nvSpPr>
            <p:spPr bwMode="auto">
              <a:xfrm>
                <a:off x="3465" y="2688"/>
                <a:ext cx="0" cy="15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10" name="Freeform 11"/>
              <p:cNvSpPr>
                <a:spLocks/>
              </p:cNvSpPr>
              <p:nvPr/>
            </p:nvSpPr>
            <p:spPr bwMode="auto">
              <a:xfrm>
                <a:off x="1843" y="1698"/>
                <a:ext cx="27" cy="1066"/>
              </a:xfrm>
              <a:custGeom>
                <a:avLst/>
                <a:gdLst>
                  <a:gd name="T0" fmla="*/ 0 w 429"/>
                  <a:gd name="T1" fmla="*/ 0 h 2254"/>
                  <a:gd name="T2" fmla="*/ 0 w 429"/>
                  <a:gd name="T3" fmla="*/ 11 h 2254"/>
                  <a:gd name="T4" fmla="*/ 0 w 429"/>
                  <a:gd name="T5" fmla="*/ 22 h 2254"/>
                  <a:gd name="T6" fmla="*/ 0 w 429"/>
                  <a:gd name="T7" fmla="*/ 39 h 2254"/>
                  <a:gd name="T8" fmla="*/ 0 w 429"/>
                  <a:gd name="T9" fmla="*/ 58 h 2254"/>
                  <a:gd name="T10" fmla="*/ 0 w 429"/>
                  <a:gd name="T11" fmla="*/ 72 h 2254"/>
                  <a:gd name="T12" fmla="*/ 0 w 429"/>
                  <a:gd name="T13" fmla="*/ 86 h 2254"/>
                  <a:gd name="T14" fmla="*/ 0 w 429"/>
                  <a:gd name="T15" fmla="*/ 95 h 2254"/>
                  <a:gd name="T16" fmla="*/ 0 w 429"/>
                  <a:gd name="T17" fmla="*/ 113 h 22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9"/>
                  <a:gd name="T28" fmla="*/ 0 h 2254"/>
                  <a:gd name="T29" fmla="*/ 429 w 429"/>
                  <a:gd name="T30" fmla="*/ 2254 h 22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11" name="Oval 12"/>
              <p:cNvSpPr>
                <a:spLocks noChangeArrowheads="1"/>
              </p:cNvSpPr>
              <p:nvPr/>
            </p:nvSpPr>
            <p:spPr bwMode="auto">
              <a:xfrm>
                <a:off x="1817" y="2727"/>
                <a:ext cx="57" cy="6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Oval 13"/>
              <p:cNvSpPr>
                <a:spLocks noChangeArrowheads="1"/>
              </p:cNvSpPr>
              <p:nvPr/>
            </p:nvSpPr>
            <p:spPr bwMode="auto">
              <a:xfrm>
                <a:off x="3435" y="2724"/>
                <a:ext cx="57" cy="6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Freeform 14"/>
              <p:cNvSpPr>
                <a:spLocks/>
              </p:cNvSpPr>
              <p:nvPr/>
            </p:nvSpPr>
            <p:spPr bwMode="auto">
              <a:xfrm flipV="1">
                <a:off x="3460" y="2740"/>
                <a:ext cx="27" cy="1066"/>
              </a:xfrm>
              <a:custGeom>
                <a:avLst/>
                <a:gdLst>
                  <a:gd name="T0" fmla="*/ 0 w 429"/>
                  <a:gd name="T1" fmla="*/ 0 h 2254"/>
                  <a:gd name="T2" fmla="*/ 0 w 429"/>
                  <a:gd name="T3" fmla="*/ 11 h 2254"/>
                  <a:gd name="T4" fmla="*/ 0 w 429"/>
                  <a:gd name="T5" fmla="*/ 22 h 2254"/>
                  <a:gd name="T6" fmla="*/ 0 w 429"/>
                  <a:gd name="T7" fmla="*/ 39 h 2254"/>
                  <a:gd name="T8" fmla="*/ 0 w 429"/>
                  <a:gd name="T9" fmla="*/ 58 h 2254"/>
                  <a:gd name="T10" fmla="*/ 0 w 429"/>
                  <a:gd name="T11" fmla="*/ 72 h 2254"/>
                  <a:gd name="T12" fmla="*/ 0 w 429"/>
                  <a:gd name="T13" fmla="*/ 86 h 2254"/>
                  <a:gd name="T14" fmla="*/ 0 w 429"/>
                  <a:gd name="T15" fmla="*/ 95 h 2254"/>
                  <a:gd name="T16" fmla="*/ 0 w 429"/>
                  <a:gd name="T17" fmla="*/ 113 h 22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9"/>
                  <a:gd name="T28" fmla="*/ 0 h 2254"/>
                  <a:gd name="T29" fmla="*/ 429 w 429"/>
                  <a:gd name="T30" fmla="*/ 2254 h 22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16395" name="Object 1033"/>
              <p:cNvGraphicFramePr>
                <a:graphicFrameLocks noChangeAspect="1"/>
              </p:cNvGraphicFramePr>
              <p:nvPr/>
            </p:nvGraphicFramePr>
            <p:xfrm>
              <a:off x="1598" y="2846"/>
              <a:ext cx="214" cy="1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35" name="Equation" r:id="rId14" imgW="190335" imgH="164957" progId="Equation.DSMT4">
                      <p:embed/>
                    </p:oleObj>
                  </mc:Choice>
                  <mc:Fallback>
                    <p:oleObj name="Equation" r:id="rId14" imgW="190335" imgH="164957" progId="Equation.DSMT4">
                      <p:embed/>
                      <p:pic>
                        <p:nvPicPr>
                          <p:cNvPr id="0" name="Picture 3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8" y="2846"/>
                            <a:ext cx="214" cy="1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396" name="Object 1034"/>
              <p:cNvGraphicFramePr>
                <a:graphicFrameLocks noChangeAspect="1"/>
              </p:cNvGraphicFramePr>
              <p:nvPr/>
            </p:nvGraphicFramePr>
            <p:xfrm>
              <a:off x="3303" y="2501"/>
              <a:ext cx="105" cy="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36" name="Equation" r:id="rId16" imgW="88707" imgH="164742" progId="Equation.DSMT4">
                      <p:embed/>
                    </p:oleObj>
                  </mc:Choice>
                  <mc:Fallback>
                    <p:oleObj name="Equation" r:id="rId16" imgW="88707" imgH="164742" progId="Equation.DSMT4">
                      <p:embed/>
                      <p:pic>
                        <p:nvPicPr>
                          <p:cNvPr id="0" name="Picture 3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03" y="2501"/>
                            <a:ext cx="105" cy="1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402" name="Line 19"/>
            <p:cNvSpPr>
              <a:spLocks noChangeShapeType="1"/>
            </p:cNvSpPr>
            <p:nvPr/>
          </p:nvSpPr>
          <p:spPr bwMode="auto">
            <a:xfrm flipV="1">
              <a:off x="4867729" y="2895461"/>
              <a:ext cx="914400" cy="1193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3" name="Line 20"/>
            <p:cNvSpPr>
              <a:spLocks noChangeShapeType="1"/>
            </p:cNvSpPr>
            <p:nvPr/>
          </p:nvSpPr>
          <p:spPr bwMode="auto">
            <a:xfrm flipV="1">
              <a:off x="2327729" y="2895461"/>
              <a:ext cx="3429000" cy="11811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6391" name="Object 1029"/>
            <p:cNvGraphicFramePr>
              <a:graphicFrameLocks noChangeAspect="1"/>
            </p:cNvGraphicFramePr>
            <p:nvPr/>
          </p:nvGraphicFramePr>
          <p:xfrm>
            <a:off x="5267779" y="3703499"/>
            <a:ext cx="258763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7" name="Equation" r:id="rId18" imgW="139639" imgH="190417" progId="Equation.DSMT4">
                    <p:embed/>
                  </p:oleObj>
                </mc:Choice>
                <mc:Fallback>
                  <p:oleObj name="Equation" r:id="rId18" imgW="139639" imgH="190417" progId="Equation.DSMT4">
                    <p:embed/>
                    <p:pic>
                      <p:nvPicPr>
                        <p:cNvPr id="0" name="Picture 3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7779" y="3703499"/>
                          <a:ext cx="258763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1030"/>
            <p:cNvGraphicFramePr>
              <a:graphicFrameLocks noChangeAspect="1"/>
            </p:cNvGraphicFramePr>
            <p:nvPr/>
          </p:nvGraphicFramePr>
          <p:xfrm>
            <a:off x="3170691" y="3754299"/>
            <a:ext cx="27622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8" name="Equation" r:id="rId20" imgW="152334" imgH="190417" progId="Equation.DSMT4">
                    <p:embed/>
                  </p:oleObj>
                </mc:Choice>
                <mc:Fallback>
                  <p:oleObj name="Equation" r:id="rId20" imgW="152334" imgH="190417" progId="Equation.DSMT4">
                    <p:embed/>
                    <p:pic>
                      <p:nvPicPr>
                        <p:cNvPr id="0" name="Picture 3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0691" y="3754299"/>
                          <a:ext cx="276225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4" name="Freeform 26"/>
            <p:cNvSpPr>
              <a:spLocks/>
            </p:cNvSpPr>
            <p:nvPr/>
          </p:nvSpPr>
          <p:spPr bwMode="auto">
            <a:xfrm>
              <a:off x="2956379" y="3860661"/>
              <a:ext cx="79375" cy="234950"/>
            </a:xfrm>
            <a:custGeom>
              <a:avLst/>
              <a:gdLst>
                <a:gd name="T0" fmla="*/ 0 w 50"/>
                <a:gd name="T1" fmla="*/ 0 h 148"/>
                <a:gd name="T2" fmla="*/ 36 w 50"/>
                <a:gd name="T3" fmla="*/ 44 h 148"/>
                <a:gd name="T4" fmla="*/ 48 w 50"/>
                <a:gd name="T5" fmla="*/ 88 h 148"/>
                <a:gd name="T6" fmla="*/ 48 w 50"/>
                <a:gd name="T7" fmla="*/ 124 h 148"/>
                <a:gd name="T8" fmla="*/ 40 w 50"/>
                <a:gd name="T9" fmla="*/ 148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48"/>
                <a:gd name="T17" fmla="*/ 50 w 50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48">
                  <a:moveTo>
                    <a:pt x="0" y="0"/>
                  </a:moveTo>
                  <a:cubicBezTo>
                    <a:pt x="6" y="7"/>
                    <a:pt x="28" y="29"/>
                    <a:pt x="36" y="44"/>
                  </a:cubicBezTo>
                  <a:cubicBezTo>
                    <a:pt x="44" y="59"/>
                    <a:pt x="46" y="75"/>
                    <a:pt x="48" y="88"/>
                  </a:cubicBezTo>
                  <a:cubicBezTo>
                    <a:pt x="50" y="101"/>
                    <a:pt x="49" y="114"/>
                    <a:pt x="48" y="124"/>
                  </a:cubicBezTo>
                  <a:cubicBezTo>
                    <a:pt x="47" y="134"/>
                    <a:pt x="44" y="141"/>
                    <a:pt x="40" y="148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5" name="Freeform 27"/>
            <p:cNvSpPr>
              <a:spLocks/>
            </p:cNvSpPr>
            <p:nvPr/>
          </p:nvSpPr>
          <p:spPr bwMode="auto">
            <a:xfrm>
              <a:off x="5051879" y="3867011"/>
              <a:ext cx="79375" cy="234950"/>
            </a:xfrm>
            <a:custGeom>
              <a:avLst/>
              <a:gdLst>
                <a:gd name="T0" fmla="*/ 0 w 50"/>
                <a:gd name="T1" fmla="*/ 0 h 148"/>
                <a:gd name="T2" fmla="*/ 36 w 50"/>
                <a:gd name="T3" fmla="*/ 44 h 148"/>
                <a:gd name="T4" fmla="*/ 48 w 50"/>
                <a:gd name="T5" fmla="*/ 88 h 148"/>
                <a:gd name="T6" fmla="*/ 48 w 50"/>
                <a:gd name="T7" fmla="*/ 124 h 148"/>
                <a:gd name="T8" fmla="*/ 40 w 50"/>
                <a:gd name="T9" fmla="*/ 148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48"/>
                <a:gd name="T17" fmla="*/ 50 w 50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48">
                  <a:moveTo>
                    <a:pt x="0" y="0"/>
                  </a:moveTo>
                  <a:cubicBezTo>
                    <a:pt x="6" y="7"/>
                    <a:pt x="28" y="29"/>
                    <a:pt x="36" y="44"/>
                  </a:cubicBezTo>
                  <a:cubicBezTo>
                    <a:pt x="44" y="59"/>
                    <a:pt x="46" y="75"/>
                    <a:pt x="48" y="88"/>
                  </a:cubicBezTo>
                  <a:cubicBezTo>
                    <a:pt x="50" y="101"/>
                    <a:pt x="49" y="114"/>
                    <a:pt x="48" y="124"/>
                  </a:cubicBezTo>
                  <a:cubicBezTo>
                    <a:pt x="47" y="134"/>
                    <a:pt x="44" y="141"/>
                    <a:pt x="40" y="148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6414" name="Object 1027"/>
            <p:cNvGraphicFramePr>
              <a:graphicFrameLocks noChangeAspect="1"/>
            </p:cNvGraphicFramePr>
            <p:nvPr/>
          </p:nvGraphicFramePr>
          <p:xfrm>
            <a:off x="4891245" y="3228540"/>
            <a:ext cx="277813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9" name="Equation" r:id="rId22" imgW="114201" imgH="190335" progId="Equation.DSMT4">
                    <p:embed/>
                  </p:oleObj>
                </mc:Choice>
                <mc:Fallback>
                  <p:oleObj name="Equation" r:id="rId22" imgW="114201" imgH="190335" progId="Equation.DSMT4">
                    <p:embed/>
                    <p:pic>
                      <p:nvPicPr>
                        <p:cNvPr id="0" name="Picture 3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1245" y="3228540"/>
                          <a:ext cx="277813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15" name="Object 1027"/>
            <p:cNvGraphicFramePr>
              <a:graphicFrameLocks noChangeAspect="1"/>
            </p:cNvGraphicFramePr>
            <p:nvPr/>
          </p:nvGraphicFramePr>
          <p:xfrm>
            <a:off x="3933546" y="2960042"/>
            <a:ext cx="307975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40" name="Equation" r:id="rId24" imgW="126890" imgH="190335" progId="Equation.DSMT4">
                    <p:embed/>
                  </p:oleObj>
                </mc:Choice>
                <mc:Fallback>
                  <p:oleObj name="Equation" r:id="rId24" imgW="126890" imgH="190335" progId="Equation.DSMT4">
                    <p:embed/>
                    <p:pic>
                      <p:nvPicPr>
                        <p:cNvPr id="0" name="Picture 3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3546" y="2960042"/>
                          <a:ext cx="307975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1" name="Oval 18"/>
            <p:cNvSpPr>
              <a:spLocks noChangeArrowheads="1"/>
            </p:cNvSpPr>
            <p:nvPr/>
          </p:nvSpPr>
          <p:spPr bwMode="auto">
            <a:xfrm>
              <a:off x="5744029" y="2844661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416" name="Object 1026"/>
          <p:cNvGraphicFramePr>
            <a:graphicFrameLocks noChangeAspect="1"/>
          </p:cNvGraphicFramePr>
          <p:nvPr/>
        </p:nvGraphicFramePr>
        <p:xfrm>
          <a:off x="5892573" y="2492603"/>
          <a:ext cx="3159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1" name="Equation" r:id="rId26" imgW="114102" imgH="114102" progId="Equation.DSMT4">
                  <p:embed/>
                </p:oleObj>
              </mc:Choice>
              <mc:Fallback>
                <p:oleObj name="Equation" r:id="rId26" imgW="114102" imgH="114102" progId="Equation.DSMT4">
                  <p:embed/>
                  <p:pic>
                    <p:nvPicPr>
                      <p:cNvPr id="0" name="Picture 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573" y="2492603"/>
                        <a:ext cx="31591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938576" y="4612192"/>
            <a:ext cx="2632668" cy="107721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1"/>
                </a:solidFill>
              </a:rPr>
              <a:t>To make the function unique, we agree on what the angles </a:t>
            </a:r>
            <a:r>
              <a:rPr lang="en-US" sz="1600" b="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1600" b="0" baseline="-25000" dirty="0" smtClean="0">
                <a:solidFill>
                  <a:schemeClr val="bg1"/>
                </a:solidFill>
                <a:latin typeface="+mn-lt"/>
                <a:sym typeface="Symbol"/>
              </a:rPr>
              <a:t>1</a:t>
            </a:r>
            <a:r>
              <a:rPr lang="en-US" sz="1600" b="0" dirty="0" smtClean="0">
                <a:solidFill>
                  <a:schemeClr val="bg1"/>
                </a:solidFill>
                <a:sym typeface="Symbol"/>
              </a:rPr>
              <a:t> and </a:t>
            </a:r>
            <a:r>
              <a:rPr lang="en-US" sz="1600" b="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1600" b="0" baseline="-25000" dirty="0" smtClean="0">
                <a:solidFill>
                  <a:schemeClr val="bg1"/>
                </a:solidFill>
                <a:latin typeface="+mn-lt"/>
                <a:sym typeface="Symbol"/>
              </a:rPr>
              <a:t>2</a:t>
            </a:r>
            <a:r>
              <a:rPr lang="en-US" sz="1600" b="0" baseline="-25000" dirty="0" smtClean="0">
                <a:solidFill>
                  <a:schemeClr val="bg1"/>
                </a:solidFill>
                <a:sym typeface="Symbol"/>
              </a:rPr>
              <a:t>  </a:t>
            </a:r>
            <a:r>
              <a:rPr lang="en-US" sz="1600" b="0" dirty="0" smtClean="0">
                <a:solidFill>
                  <a:schemeClr val="bg1"/>
                </a:solidFill>
              </a:rPr>
              <a:t>are at </a:t>
            </a:r>
            <a:r>
              <a:rPr lang="en-US" sz="1600" b="0" u="sng" dirty="0" smtClean="0">
                <a:solidFill>
                  <a:schemeClr val="bg1"/>
                </a:solidFill>
              </a:rPr>
              <a:t>one</a:t>
            </a:r>
            <a:r>
              <a:rPr lang="en-US" sz="1600" b="0" dirty="0" smtClean="0">
                <a:solidFill>
                  <a:schemeClr val="bg1"/>
                </a:solidFill>
              </a:rPr>
              <a:t> particular point.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26595" y="5888335"/>
            <a:ext cx="3251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bg2"/>
                </a:solidFill>
              </a:rPr>
              <a:t>Example:  For 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400" b="0" dirty="0" smtClean="0">
                <a:solidFill>
                  <a:schemeClr val="bg2"/>
                </a:solidFill>
                <a:latin typeface="+mn-lt"/>
              </a:rPr>
              <a:t> = 2</a:t>
            </a:r>
            <a:r>
              <a:rPr lang="en-US" sz="1400" b="0" dirty="0" smtClean="0">
                <a:solidFill>
                  <a:schemeClr val="bg2"/>
                </a:solidFill>
              </a:rPr>
              <a:t>, choose 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  <a:sym typeface="Symbol"/>
              </a:rPr>
              <a:t></a:t>
            </a:r>
            <a:r>
              <a:rPr lang="en-US" sz="1400" b="0" baseline="-25000" dirty="0" smtClean="0">
                <a:solidFill>
                  <a:schemeClr val="bg2"/>
                </a:solidFill>
                <a:latin typeface="+mn-lt"/>
                <a:sym typeface="Symbol"/>
              </a:rPr>
              <a:t>1</a:t>
            </a:r>
            <a:r>
              <a:rPr lang="en-US" sz="1400" b="0" dirty="0" smtClean="0">
                <a:solidFill>
                  <a:schemeClr val="bg2"/>
                </a:solidFill>
                <a:latin typeface="+mn-lt"/>
                <a:sym typeface="Symbol"/>
              </a:rPr>
              <a:t> = 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  <a:sym typeface="Symbol"/>
              </a:rPr>
              <a:t></a:t>
            </a:r>
            <a:r>
              <a:rPr lang="en-US" sz="1400" b="0" baseline="-25000" dirty="0" smtClean="0">
                <a:solidFill>
                  <a:schemeClr val="bg2"/>
                </a:solidFill>
                <a:latin typeface="+mn-lt"/>
                <a:sym typeface="Symbol"/>
              </a:rPr>
              <a:t>2</a:t>
            </a:r>
            <a:r>
              <a:rPr lang="en-US" sz="1400" b="0" dirty="0" smtClean="0">
                <a:solidFill>
                  <a:schemeClr val="bg2"/>
                </a:solidFill>
                <a:latin typeface="+mn-lt"/>
                <a:sym typeface="Symbol"/>
              </a:rPr>
              <a:t> = 0</a:t>
            </a:r>
            <a:r>
              <a:rPr lang="en-US" sz="1400" b="0" dirty="0" smtClean="0">
                <a:solidFill>
                  <a:schemeClr val="bg2"/>
                </a:solidFill>
                <a:sym typeface="Symbol"/>
              </a:rPr>
              <a:t>.</a:t>
            </a:r>
            <a:endParaRPr lang="en-US" sz="1400" b="0" dirty="0">
              <a:solidFill>
                <a:schemeClr val="bg2"/>
              </a:solidFill>
            </a:endParaRPr>
          </a:p>
        </p:txBody>
      </p:sp>
      <p:graphicFrame>
        <p:nvGraphicFramePr>
          <p:cNvPr id="16513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593460"/>
              </p:ext>
            </p:extLst>
          </p:nvPr>
        </p:nvGraphicFramePr>
        <p:xfrm>
          <a:off x="6530975" y="6216650"/>
          <a:ext cx="14906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2" name="Equation" r:id="rId28" imgW="977760" imgH="266400" progId="Equation.DSMT4">
                  <p:embed/>
                </p:oleObj>
              </mc:Choice>
              <mc:Fallback>
                <p:oleObj name="Equation" r:id="rId28" imgW="977760" imgH="266400" progId="Equation.DSMT4">
                  <p:embed/>
                  <p:pic>
                    <p:nvPicPr>
                      <p:cNvPr id="0" name="Picture 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6216650"/>
                        <a:ext cx="14906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016125" y="1158875"/>
          <a:ext cx="47386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0" name="Equation" r:id="rId4" imgW="2094591" imgH="266584" progId="Equation.DSMT4">
                  <p:embed/>
                </p:oleObj>
              </mc:Choice>
              <mc:Fallback>
                <p:oleObj name="Equation" r:id="rId4" imgW="2094591" imgH="266584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158875"/>
                        <a:ext cx="4738688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2155825" y="5865813"/>
            <a:ext cx="4972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We can rotate both branch cuts to the real axis.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20788" y="2110154"/>
            <a:ext cx="6679173" cy="3425459"/>
            <a:chOff x="1220788" y="2110154"/>
            <a:chExt cx="6679173" cy="3425459"/>
          </a:xfrm>
        </p:grpSpPr>
        <p:sp>
          <p:nvSpPr>
            <p:cNvPr id="17416" name="Line 5"/>
            <p:cNvSpPr>
              <a:spLocks noChangeShapeType="1"/>
            </p:cNvSpPr>
            <p:nvPr/>
          </p:nvSpPr>
          <p:spPr bwMode="auto">
            <a:xfrm flipV="1">
              <a:off x="4240213" y="2581275"/>
              <a:ext cx="0" cy="2954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7411" name="Object 6"/>
            <p:cNvGraphicFramePr>
              <a:graphicFrameLocks noChangeAspect="1"/>
            </p:cNvGraphicFramePr>
            <p:nvPr/>
          </p:nvGraphicFramePr>
          <p:xfrm>
            <a:off x="7451708" y="3949002"/>
            <a:ext cx="241170" cy="26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11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1708" y="3949002"/>
                          <a:ext cx="241170" cy="26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7" name="Line 7"/>
            <p:cNvSpPr>
              <a:spLocks noChangeShapeType="1"/>
            </p:cNvSpPr>
            <p:nvPr/>
          </p:nvSpPr>
          <p:spPr bwMode="auto">
            <a:xfrm>
              <a:off x="1220788" y="4083050"/>
              <a:ext cx="60388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7412" name="Object 8"/>
            <p:cNvGraphicFramePr>
              <a:graphicFrameLocks noChangeAspect="1"/>
            </p:cNvGraphicFramePr>
            <p:nvPr/>
          </p:nvGraphicFramePr>
          <p:xfrm>
            <a:off x="4113928" y="2110154"/>
            <a:ext cx="278825" cy="329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12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3928" y="2110154"/>
                          <a:ext cx="278825" cy="329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8" name="Line 9"/>
            <p:cNvSpPr>
              <a:spLocks noChangeShapeType="1"/>
            </p:cNvSpPr>
            <p:nvPr/>
          </p:nvSpPr>
          <p:spPr bwMode="auto">
            <a:xfrm>
              <a:off x="2962275" y="3952875"/>
              <a:ext cx="0" cy="252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19" name="Line 10"/>
            <p:cNvSpPr>
              <a:spLocks noChangeShapeType="1"/>
            </p:cNvSpPr>
            <p:nvPr/>
          </p:nvSpPr>
          <p:spPr bwMode="auto">
            <a:xfrm>
              <a:off x="5526088" y="3962400"/>
              <a:ext cx="0" cy="252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0" name="Freeform 11"/>
            <p:cNvSpPr>
              <a:spLocks/>
            </p:cNvSpPr>
            <p:nvPr/>
          </p:nvSpPr>
          <p:spPr bwMode="auto">
            <a:xfrm rot="5613235">
              <a:off x="3731058" y="3324488"/>
              <a:ext cx="40110" cy="1584308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  <a:gd name="connsiteX0" fmla="*/ 6700 w 9358"/>
                <a:gd name="connsiteY0" fmla="*/ 0 h 9362"/>
                <a:gd name="connsiteX1" fmla="*/ 919 w 9358"/>
                <a:gd name="connsiteY1" fmla="*/ 976 h 9362"/>
                <a:gd name="connsiteX2" fmla="*/ 9357 w 9358"/>
                <a:gd name="connsiteY2" fmla="*/ 1957 h 9362"/>
                <a:gd name="connsiteX3" fmla="*/ 1572 w 9358"/>
                <a:gd name="connsiteY3" fmla="*/ 3500 h 9362"/>
                <a:gd name="connsiteX4" fmla="*/ 8705 w 9358"/>
                <a:gd name="connsiteY4" fmla="*/ 5142 h 9362"/>
                <a:gd name="connsiteX5" fmla="*/ 80 w 9358"/>
                <a:gd name="connsiteY5" fmla="*/ 6406 h 9362"/>
                <a:gd name="connsiteX6" fmla="*/ 8029 w 9358"/>
                <a:gd name="connsiteY6" fmla="*/ 7604 h 9362"/>
                <a:gd name="connsiteX7" fmla="*/ 80 w 9358"/>
                <a:gd name="connsiteY7" fmla="*/ 8456 h 9362"/>
                <a:gd name="connsiteX8" fmla="*/ 4924 w 9358"/>
                <a:gd name="connsiteY8" fmla="*/ 9362 h 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8" h="9362">
                  <a:moveTo>
                    <a:pt x="6700" y="0"/>
                  </a:moveTo>
                  <a:cubicBezTo>
                    <a:pt x="3577" y="324"/>
                    <a:pt x="476" y="652"/>
                    <a:pt x="919" y="976"/>
                  </a:cubicBezTo>
                  <a:cubicBezTo>
                    <a:pt x="1362" y="1300"/>
                    <a:pt x="9241" y="1535"/>
                    <a:pt x="9357" y="1957"/>
                  </a:cubicBezTo>
                  <a:cubicBezTo>
                    <a:pt x="9474" y="2378"/>
                    <a:pt x="1688" y="2968"/>
                    <a:pt x="1572" y="3500"/>
                  </a:cubicBezTo>
                  <a:cubicBezTo>
                    <a:pt x="1455" y="4033"/>
                    <a:pt x="8961" y="4658"/>
                    <a:pt x="8705" y="5142"/>
                  </a:cubicBezTo>
                  <a:cubicBezTo>
                    <a:pt x="8448" y="5626"/>
                    <a:pt x="197" y="5998"/>
                    <a:pt x="80" y="6406"/>
                  </a:cubicBezTo>
                  <a:cubicBezTo>
                    <a:pt x="-36" y="6815"/>
                    <a:pt x="8029" y="7263"/>
                    <a:pt x="8029" y="7604"/>
                  </a:cubicBezTo>
                  <a:cubicBezTo>
                    <a:pt x="8029" y="7946"/>
                    <a:pt x="686" y="8057"/>
                    <a:pt x="80" y="8456"/>
                  </a:cubicBezTo>
                  <a:cubicBezTo>
                    <a:pt x="-526" y="8855"/>
                    <a:pt x="2454" y="8790"/>
                    <a:pt x="4924" y="9362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1" name="Oval 12"/>
            <p:cNvSpPr>
              <a:spLocks noChangeArrowheads="1"/>
            </p:cNvSpPr>
            <p:nvPr/>
          </p:nvSpPr>
          <p:spPr bwMode="auto">
            <a:xfrm>
              <a:off x="2909888" y="4024313"/>
              <a:ext cx="90487" cy="1063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3"/>
            <p:cNvSpPr>
              <a:spLocks noChangeArrowheads="1"/>
            </p:cNvSpPr>
            <p:nvPr/>
          </p:nvSpPr>
          <p:spPr bwMode="auto">
            <a:xfrm>
              <a:off x="5478463" y="4019550"/>
              <a:ext cx="90487" cy="1063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Freeform 14"/>
            <p:cNvSpPr>
              <a:spLocks/>
            </p:cNvSpPr>
            <p:nvPr/>
          </p:nvSpPr>
          <p:spPr bwMode="auto">
            <a:xfrm rot="16200000" flipV="1">
              <a:off x="6344445" y="3244056"/>
              <a:ext cx="42862" cy="16922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7413" name="Object 15"/>
            <p:cNvGraphicFramePr>
              <a:graphicFrameLocks noChangeAspect="1"/>
            </p:cNvGraphicFramePr>
            <p:nvPr/>
          </p:nvGraphicFramePr>
          <p:xfrm>
            <a:off x="2722563" y="4356100"/>
            <a:ext cx="419100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13" name="Equation" r:id="rId10" imgW="190335" imgH="164957" progId="Equation.DSMT4">
                    <p:embed/>
                  </p:oleObj>
                </mc:Choice>
                <mc:Fallback>
                  <p:oleObj name="Equation" r:id="rId10" imgW="190335" imgH="164957" progId="Equation.DSMT4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2563" y="4356100"/>
                          <a:ext cx="419100" cy="363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4" name="Object 16"/>
            <p:cNvGraphicFramePr>
              <a:graphicFrameLocks noChangeAspect="1"/>
            </p:cNvGraphicFramePr>
            <p:nvPr/>
          </p:nvGraphicFramePr>
          <p:xfrm>
            <a:off x="5459413" y="3538538"/>
            <a:ext cx="2016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14" name="Equation" r:id="rId12" imgW="88707" imgH="164742" progId="Equation.DSMT4">
                    <p:embed/>
                  </p:oleObj>
                </mc:Choice>
                <mc:Fallback>
                  <p:oleObj name="Equation" r:id="rId12" imgW="88707" imgH="164742" progId="Equation.DSMT4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9413" y="3538538"/>
                          <a:ext cx="201612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5" name="Freeform 18"/>
            <p:cNvSpPr>
              <a:spLocks/>
            </p:cNvSpPr>
            <p:nvPr/>
          </p:nvSpPr>
          <p:spPr bwMode="auto">
            <a:xfrm rot="5613235">
              <a:off x="5358234" y="3385810"/>
              <a:ext cx="42862" cy="16922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6" name="Freeform 19"/>
            <p:cNvSpPr>
              <a:spLocks/>
            </p:cNvSpPr>
            <p:nvPr/>
          </p:nvSpPr>
          <p:spPr bwMode="auto">
            <a:xfrm rot="5613235">
              <a:off x="7032393" y="3496374"/>
              <a:ext cx="42862" cy="16922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7" name="AutoShape 20"/>
            <p:cNvSpPr>
              <a:spLocks noChangeArrowheads="1"/>
            </p:cNvSpPr>
            <p:nvPr/>
          </p:nvSpPr>
          <p:spPr bwMode="auto">
            <a:xfrm>
              <a:off x="5092700" y="4394200"/>
              <a:ext cx="596900" cy="330200"/>
            </a:xfrm>
            <a:prstGeom prst="curvedUpArrow">
              <a:avLst>
                <a:gd name="adj1" fmla="val 36154"/>
                <a:gd name="adj2" fmla="val 72308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106560" y="756941"/>
          <a:ext cx="47386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4" name="Equation" r:id="rId4" imgW="2094591" imgH="266584" progId="Equation.DSMT4">
                  <p:embed/>
                </p:oleObj>
              </mc:Choice>
              <mc:Fallback>
                <p:oleObj name="Equation" r:id="rId4" imgW="2094591" imgH="266584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560" y="756941"/>
                        <a:ext cx="4738688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Line 4"/>
          <p:cNvSpPr>
            <a:spLocks noChangeShapeType="1"/>
          </p:cNvSpPr>
          <p:nvPr/>
        </p:nvSpPr>
        <p:spPr bwMode="auto">
          <a:xfrm flipV="1">
            <a:off x="4049713" y="2047875"/>
            <a:ext cx="0" cy="29543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8432122" y="3397180"/>
          <a:ext cx="265402" cy="29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5"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122" y="3397180"/>
                        <a:ext cx="265402" cy="291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6"/>
          <p:cNvSpPr>
            <a:spLocks noChangeShapeType="1"/>
          </p:cNvSpPr>
          <p:nvPr/>
        </p:nvSpPr>
        <p:spPr bwMode="auto">
          <a:xfrm flipV="1">
            <a:off x="1030288" y="3536950"/>
            <a:ext cx="7308850" cy="12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3933476" y="1637880"/>
          <a:ext cx="269613" cy="31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6" name="Equation" r:id="rId8" imgW="139579" imgH="164957" progId="Equation.DSMT4">
                  <p:embed/>
                </p:oleObj>
              </mc:Choice>
              <mc:Fallback>
                <p:oleObj name="Equation" r:id="rId8" imgW="139579" imgH="164957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476" y="1637880"/>
                        <a:ext cx="269613" cy="318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Line 8"/>
          <p:cNvSpPr>
            <a:spLocks noChangeShapeType="1"/>
          </p:cNvSpPr>
          <p:nvPr/>
        </p:nvSpPr>
        <p:spPr bwMode="auto">
          <a:xfrm>
            <a:off x="2771775" y="3419475"/>
            <a:ext cx="0" cy="252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5" name="Line 9"/>
          <p:cNvSpPr>
            <a:spLocks noChangeShapeType="1"/>
          </p:cNvSpPr>
          <p:nvPr/>
        </p:nvSpPr>
        <p:spPr bwMode="auto">
          <a:xfrm>
            <a:off x="5335588" y="3429000"/>
            <a:ext cx="0" cy="2524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6" name="Freeform 10"/>
          <p:cNvSpPr>
            <a:spLocks/>
          </p:cNvSpPr>
          <p:nvPr/>
        </p:nvSpPr>
        <p:spPr bwMode="auto">
          <a:xfrm rot="5400000">
            <a:off x="3485357" y="2732881"/>
            <a:ext cx="42862" cy="1692275"/>
          </a:xfrm>
          <a:custGeom>
            <a:avLst/>
            <a:gdLst>
              <a:gd name="T0" fmla="*/ 2147483647 w 429"/>
              <a:gd name="T1" fmla="*/ 0 h 2254"/>
              <a:gd name="T2" fmla="*/ 2147483647 w 429"/>
              <a:gd name="T3" fmla="*/ 2147483647 h 2254"/>
              <a:gd name="T4" fmla="*/ 2147483647 w 429"/>
              <a:gd name="T5" fmla="*/ 2147483647 h 2254"/>
              <a:gd name="T6" fmla="*/ 2147483647 w 429"/>
              <a:gd name="T7" fmla="*/ 2147483647 h 2254"/>
              <a:gd name="T8" fmla="*/ 2147483647 w 429"/>
              <a:gd name="T9" fmla="*/ 2147483647 h 2254"/>
              <a:gd name="T10" fmla="*/ 2147483647 w 429"/>
              <a:gd name="T11" fmla="*/ 2147483647 h 2254"/>
              <a:gd name="T12" fmla="*/ 2147483647 w 429"/>
              <a:gd name="T13" fmla="*/ 2147483647 h 2254"/>
              <a:gd name="T14" fmla="*/ 2147483647 w 429"/>
              <a:gd name="T15" fmla="*/ 2147483647 h 2254"/>
              <a:gd name="T16" fmla="*/ 2147483647 w 429"/>
              <a:gd name="T17" fmla="*/ 2147483647 h 22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9"/>
              <a:gd name="T28" fmla="*/ 0 h 2254"/>
              <a:gd name="T29" fmla="*/ 429 w 429"/>
              <a:gd name="T30" fmla="*/ 2254 h 22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9" h="2254">
                <a:moveTo>
                  <a:pt x="310" y="0"/>
                </a:moveTo>
                <a:cubicBezTo>
                  <a:pt x="176" y="73"/>
                  <a:pt x="43" y="147"/>
                  <a:pt x="62" y="220"/>
                </a:cubicBezTo>
                <a:cubicBezTo>
                  <a:pt x="81" y="293"/>
                  <a:pt x="419" y="346"/>
                  <a:pt x="424" y="441"/>
                </a:cubicBezTo>
                <a:cubicBezTo>
                  <a:pt x="429" y="536"/>
                  <a:pt x="95" y="669"/>
                  <a:pt x="90" y="789"/>
                </a:cubicBezTo>
                <a:cubicBezTo>
                  <a:pt x="85" y="909"/>
                  <a:pt x="407" y="1050"/>
                  <a:pt x="396" y="1159"/>
                </a:cubicBezTo>
                <a:cubicBezTo>
                  <a:pt x="385" y="1268"/>
                  <a:pt x="31" y="1352"/>
                  <a:pt x="26" y="1444"/>
                </a:cubicBezTo>
                <a:cubicBezTo>
                  <a:pt x="21" y="1536"/>
                  <a:pt x="367" y="1637"/>
                  <a:pt x="367" y="1714"/>
                </a:cubicBezTo>
                <a:cubicBezTo>
                  <a:pt x="367" y="1791"/>
                  <a:pt x="52" y="1816"/>
                  <a:pt x="26" y="1906"/>
                </a:cubicBezTo>
                <a:cubicBezTo>
                  <a:pt x="0" y="1996"/>
                  <a:pt x="105" y="2125"/>
                  <a:pt x="211" y="2254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7" name="Oval 11"/>
          <p:cNvSpPr>
            <a:spLocks noChangeArrowheads="1"/>
          </p:cNvSpPr>
          <p:nvPr/>
        </p:nvSpPr>
        <p:spPr bwMode="auto">
          <a:xfrm>
            <a:off x="2719388" y="3490913"/>
            <a:ext cx="90487" cy="1063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2"/>
          <p:cNvSpPr>
            <a:spLocks noChangeArrowheads="1"/>
          </p:cNvSpPr>
          <p:nvPr/>
        </p:nvSpPr>
        <p:spPr bwMode="auto">
          <a:xfrm>
            <a:off x="5287963" y="3486150"/>
            <a:ext cx="90487" cy="106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Freeform 13"/>
          <p:cNvSpPr>
            <a:spLocks/>
          </p:cNvSpPr>
          <p:nvPr/>
        </p:nvSpPr>
        <p:spPr bwMode="auto">
          <a:xfrm rot="16200000" flipV="1">
            <a:off x="6128545" y="2659856"/>
            <a:ext cx="42862" cy="1692275"/>
          </a:xfrm>
          <a:custGeom>
            <a:avLst/>
            <a:gdLst>
              <a:gd name="T0" fmla="*/ 2147483647 w 429"/>
              <a:gd name="T1" fmla="*/ 0 h 2254"/>
              <a:gd name="T2" fmla="*/ 2147483647 w 429"/>
              <a:gd name="T3" fmla="*/ 2147483647 h 2254"/>
              <a:gd name="T4" fmla="*/ 2147483647 w 429"/>
              <a:gd name="T5" fmla="*/ 2147483647 h 2254"/>
              <a:gd name="T6" fmla="*/ 2147483647 w 429"/>
              <a:gd name="T7" fmla="*/ 2147483647 h 2254"/>
              <a:gd name="T8" fmla="*/ 2147483647 w 429"/>
              <a:gd name="T9" fmla="*/ 2147483647 h 2254"/>
              <a:gd name="T10" fmla="*/ 2147483647 w 429"/>
              <a:gd name="T11" fmla="*/ 2147483647 h 2254"/>
              <a:gd name="T12" fmla="*/ 2147483647 w 429"/>
              <a:gd name="T13" fmla="*/ 2147483647 h 2254"/>
              <a:gd name="T14" fmla="*/ 2147483647 w 429"/>
              <a:gd name="T15" fmla="*/ 2147483647 h 2254"/>
              <a:gd name="T16" fmla="*/ 2147483647 w 429"/>
              <a:gd name="T17" fmla="*/ 2147483647 h 22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9"/>
              <a:gd name="T28" fmla="*/ 0 h 2254"/>
              <a:gd name="T29" fmla="*/ 429 w 429"/>
              <a:gd name="T30" fmla="*/ 2254 h 22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9" h="2254">
                <a:moveTo>
                  <a:pt x="310" y="0"/>
                </a:moveTo>
                <a:cubicBezTo>
                  <a:pt x="176" y="73"/>
                  <a:pt x="43" y="147"/>
                  <a:pt x="62" y="220"/>
                </a:cubicBezTo>
                <a:cubicBezTo>
                  <a:pt x="81" y="293"/>
                  <a:pt x="419" y="346"/>
                  <a:pt x="424" y="441"/>
                </a:cubicBezTo>
                <a:cubicBezTo>
                  <a:pt x="429" y="536"/>
                  <a:pt x="95" y="669"/>
                  <a:pt x="90" y="789"/>
                </a:cubicBezTo>
                <a:cubicBezTo>
                  <a:pt x="85" y="909"/>
                  <a:pt x="407" y="1050"/>
                  <a:pt x="396" y="1159"/>
                </a:cubicBezTo>
                <a:cubicBezTo>
                  <a:pt x="385" y="1268"/>
                  <a:pt x="31" y="1352"/>
                  <a:pt x="26" y="1444"/>
                </a:cubicBezTo>
                <a:cubicBezTo>
                  <a:pt x="21" y="1536"/>
                  <a:pt x="367" y="1637"/>
                  <a:pt x="367" y="1714"/>
                </a:cubicBezTo>
                <a:cubicBezTo>
                  <a:pt x="367" y="1791"/>
                  <a:pt x="52" y="1816"/>
                  <a:pt x="26" y="1906"/>
                </a:cubicBezTo>
                <a:cubicBezTo>
                  <a:pt x="0" y="1996"/>
                  <a:pt x="105" y="2125"/>
                  <a:pt x="211" y="2254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8437" name="Object 14"/>
          <p:cNvGraphicFramePr>
            <a:graphicFrameLocks noChangeAspect="1"/>
          </p:cNvGraphicFramePr>
          <p:nvPr/>
        </p:nvGraphicFramePr>
        <p:xfrm>
          <a:off x="2532063" y="3822700"/>
          <a:ext cx="4191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7" name="Equation" r:id="rId10" imgW="190335" imgH="164957" progId="Equation.DSMT4">
                  <p:embed/>
                </p:oleObj>
              </mc:Choice>
              <mc:Fallback>
                <p:oleObj name="Equation" r:id="rId10" imgW="190335" imgH="164957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3822700"/>
                        <a:ext cx="4191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15"/>
          <p:cNvGraphicFramePr>
            <a:graphicFrameLocks noChangeAspect="1"/>
          </p:cNvGraphicFramePr>
          <p:nvPr/>
        </p:nvGraphicFramePr>
        <p:xfrm>
          <a:off x="5268913" y="3005138"/>
          <a:ext cx="2016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8" name="Equation" r:id="rId12" imgW="88707" imgH="164742" progId="Equation.DSMT4">
                  <p:embed/>
                </p:oleObj>
              </mc:Choice>
              <mc:Fallback>
                <p:oleObj name="Equation" r:id="rId12" imgW="88707" imgH="164742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3005138"/>
                        <a:ext cx="20161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Text Box 16"/>
          <p:cNvSpPr txBox="1">
            <a:spLocks noChangeArrowheads="1"/>
          </p:cNvSpPr>
          <p:nvPr/>
        </p:nvSpPr>
        <p:spPr bwMode="auto">
          <a:xfrm>
            <a:off x="1489075" y="5986463"/>
            <a:ext cx="6102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Note that the function is the same at the two points shown.</a:t>
            </a:r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 rot="5400000">
            <a:off x="5149057" y="2745581"/>
            <a:ext cx="42862" cy="1692275"/>
          </a:xfrm>
          <a:custGeom>
            <a:avLst/>
            <a:gdLst>
              <a:gd name="T0" fmla="*/ 2147483647 w 429"/>
              <a:gd name="T1" fmla="*/ 0 h 2254"/>
              <a:gd name="T2" fmla="*/ 2147483647 w 429"/>
              <a:gd name="T3" fmla="*/ 2147483647 h 2254"/>
              <a:gd name="T4" fmla="*/ 2147483647 w 429"/>
              <a:gd name="T5" fmla="*/ 2147483647 h 2254"/>
              <a:gd name="T6" fmla="*/ 2147483647 w 429"/>
              <a:gd name="T7" fmla="*/ 2147483647 h 2254"/>
              <a:gd name="T8" fmla="*/ 2147483647 w 429"/>
              <a:gd name="T9" fmla="*/ 2147483647 h 2254"/>
              <a:gd name="T10" fmla="*/ 2147483647 w 429"/>
              <a:gd name="T11" fmla="*/ 2147483647 h 2254"/>
              <a:gd name="T12" fmla="*/ 2147483647 w 429"/>
              <a:gd name="T13" fmla="*/ 2147483647 h 2254"/>
              <a:gd name="T14" fmla="*/ 2147483647 w 429"/>
              <a:gd name="T15" fmla="*/ 2147483647 h 2254"/>
              <a:gd name="T16" fmla="*/ 2147483647 w 429"/>
              <a:gd name="T17" fmla="*/ 2147483647 h 22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9"/>
              <a:gd name="T28" fmla="*/ 0 h 2254"/>
              <a:gd name="T29" fmla="*/ 429 w 429"/>
              <a:gd name="T30" fmla="*/ 2254 h 22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9" h="2254">
                <a:moveTo>
                  <a:pt x="310" y="0"/>
                </a:moveTo>
                <a:cubicBezTo>
                  <a:pt x="176" y="73"/>
                  <a:pt x="43" y="147"/>
                  <a:pt x="62" y="220"/>
                </a:cubicBezTo>
                <a:cubicBezTo>
                  <a:pt x="81" y="293"/>
                  <a:pt x="419" y="346"/>
                  <a:pt x="424" y="441"/>
                </a:cubicBezTo>
                <a:cubicBezTo>
                  <a:pt x="429" y="536"/>
                  <a:pt x="95" y="669"/>
                  <a:pt x="90" y="789"/>
                </a:cubicBezTo>
                <a:cubicBezTo>
                  <a:pt x="85" y="909"/>
                  <a:pt x="407" y="1050"/>
                  <a:pt x="396" y="1159"/>
                </a:cubicBezTo>
                <a:cubicBezTo>
                  <a:pt x="385" y="1268"/>
                  <a:pt x="31" y="1352"/>
                  <a:pt x="26" y="1444"/>
                </a:cubicBezTo>
                <a:cubicBezTo>
                  <a:pt x="21" y="1536"/>
                  <a:pt x="367" y="1637"/>
                  <a:pt x="367" y="1714"/>
                </a:cubicBezTo>
                <a:cubicBezTo>
                  <a:pt x="367" y="1791"/>
                  <a:pt x="52" y="1816"/>
                  <a:pt x="26" y="1906"/>
                </a:cubicBezTo>
                <a:cubicBezTo>
                  <a:pt x="0" y="1996"/>
                  <a:pt x="105" y="2125"/>
                  <a:pt x="211" y="2254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52" name="Freeform 21"/>
          <p:cNvSpPr>
            <a:spLocks/>
          </p:cNvSpPr>
          <p:nvPr/>
        </p:nvSpPr>
        <p:spPr bwMode="auto">
          <a:xfrm rot="5400000">
            <a:off x="6825457" y="2745581"/>
            <a:ext cx="42862" cy="1692275"/>
          </a:xfrm>
          <a:custGeom>
            <a:avLst/>
            <a:gdLst>
              <a:gd name="T0" fmla="*/ 2147483647 w 429"/>
              <a:gd name="T1" fmla="*/ 0 h 2254"/>
              <a:gd name="T2" fmla="*/ 2147483647 w 429"/>
              <a:gd name="T3" fmla="*/ 2147483647 h 2254"/>
              <a:gd name="T4" fmla="*/ 2147483647 w 429"/>
              <a:gd name="T5" fmla="*/ 2147483647 h 2254"/>
              <a:gd name="T6" fmla="*/ 2147483647 w 429"/>
              <a:gd name="T7" fmla="*/ 2147483647 h 2254"/>
              <a:gd name="T8" fmla="*/ 2147483647 w 429"/>
              <a:gd name="T9" fmla="*/ 2147483647 h 2254"/>
              <a:gd name="T10" fmla="*/ 2147483647 w 429"/>
              <a:gd name="T11" fmla="*/ 2147483647 h 2254"/>
              <a:gd name="T12" fmla="*/ 2147483647 w 429"/>
              <a:gd name="T13" fmla="*/ 2147483647 h 2254"/>
              <a:gd name="T14" fmla="*/ 2147483647 w 429"/>
              <a:gd name="T15" fmla="*/ 2147483647 h 2254"/>
              <a:gd name="T16" fmla="*/ 2147483647 w 429"/>
              <a:gd name="T17" fmla="*/ 2147483647 h 22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9"/>
              <a:gd name="T28" fmla="*/ 0 h 2254"/>
              <a:gd name="T29" fmla="*/ 429 w 429"/>
              <a:gd name="T30" fmla="*/ 2254 h 22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9" h="2254">
                <a:moveTo>
                  <a:pt x="310" y="0"/>
                </a:moveTo>
                <a:cubicBezTo>
                  <a:pt x="176" y="73"/>
                  <a:pt x="43" y="147"/>
                  <a:pt x="62" y="220"/>
                </a:cubicBezTo>
                <a:cubicBezTo>
                  <a:pt x="81" y="293"/>
                  <a:pt x="419" y="346"/>
                  <a:pt x="424" y="441"/>
                </a:cubicBezTo>
                <a:cubicBezTo>
                  <a:pt x="429" y="536"/>
                  <a:pt x="95" y="669"/>
                  <a:pt x="90" y="789"/>
                </a:cubicBezTo>
                <a:cubicBezTo>
                  <a:pt x="85" y="909"/>
                  <a:pt x="407" y="1050"/>
                  <a:pt x="396" y="1159"/>
                </a:cubicBezTo>
                <a:cubicBezTo>
                  <a:pt x="385" y="1268"/>
                  <a:pt x="31" y="1352"/>
                  <a:pt x="26" y="1444"/>
                </a:cubicBezTo>
                <a:cubicBezTo>
                  <a:pt x="21" y="1536"/>
                  <a:pt x="367" y="1637"/>
                  <a:pt x="367" y="1714"/>
                </a:cubicBezTo>
                <a:cubicBezTo>
                  <a:pt x="367" y="1791"/>
                  <a:pt x="52" y="1816"/>
                  <a:pt x="26" y="1906"/>
                </a:cubicBezTo>
                <a:cubicBezTo>
                  <a:pt x="0" y="1996"/>
                  <a:pt x="105" y="2125"/>
                  <a:pt x="211" y="2254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5251450" y="2271713"/>
            <a:ext cx="321113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chemeClr val="hlink"/>
                </a:solidFill>
              </a:rPr>
              <a:t>The two branch cuts “cancel</a:t>
            </a:r>
            <a:r>
              <a:rPr lang="en-US" b="0" dirty="0" smtClean="0">
                <a:solidFill>
                  <a:schemeClr val="hlink"/>
                </a:solidFill>
              </a:rPr>
              <a:t>”.</a:t>
            </a:r>
            <a:endParaRPr lang="en-US" b="0" dirty="0">
              <a:solidFill>
                <a:schemeClr val="hlink"/>
              </a:solidFill>
            </a:endParaRPr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 flipH="1">
            <a:off x="6146800" y="2667000"/>
            <a:ext cx="279400" cy="723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8439" name="Object 24"/>
          <p:cNvGraphicFramePr>
            <a:graphicFrameLocks noChangeAspect="1"/>
          </p:cNvGraphicFramePr>
          <p:nvPr/>
        </p:nvGraphicFramePr>
        <p:xfrm>
          <a:off x="6610350" y="2932113"/>
          <a:ext cx="6064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9" name="Equation" r:id="rId14" imgW="329914" imgH="177646" progId="Equation.DSMT4">
                  <p:embed/>
                </p:oleObj>
              </mc:Choice>
              <mc:Fallback>
                <p:oleObj name="Equation" r:id="rId14" imgW="329914" imgH="177646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932113"/>
                        <a:ext cx="6064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Oval 25"/>
          <p:cNvSpPr>
            <a:spLocks noChangeArrowheads="1"/>
          </p:cNvSpPr>
          <p:nvPr/>
        </p:nvSpPr>
        <p:spPr bwMode="auto">
          <a:xfrm>
            <a:off x="5892800" y="3403600"/>
            <a:ext cx="88900" cy="889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26"/>
          <p:cNvSpPr>
            <a:spLocks noChangeArrowheads="1"/>
          </p:cNvSpPr>
          <p:nvPr/>
        </p:nvSpPr>
        <p:spPr bwMode="auto">
          <a:xfrm>
            <a:off x="5892800" y="3619500"/>
            <a:ext cx="88900" cy="889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972773" y="5343037"/>
            <a:ext cx="720421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 dirty="0">
                <a:solidFill>
                  <a:srgbClr val="FF0000"/>
                </a:solidFill>
              </a:rPr>
              <a:t>Both </a:t>
            </a:r>
            <a:r>
              <a:rPr lang="en-US" b="0" i="1" dirty="0">
                <a:solidFill>
                  <a:srgbClr val="FF0000"/>
                </a:solidFill>
                <a:sym typeface="Symbol"/>
              </a:rPr>
              <a:t></a:t>
            </a:r>
            <a:r>
              <a:rPr lang="en-US" b="0" baseline="-25000" dirty="0">
                <a:solidFill>
                  <a:srgbClr val="FF0000"/>
                </a:solidFill>
                <a:latin typeface="+mn-lt"/>
                <a:sym typeface="Symbol"/>
              </a:rPr>
              <a:t>1</a:t>
            </a:r>
            <a:r>
              <a:rPr lang="en-US" b="0" dirty="0">
                <a:solidFill>
                  <a:srgbClr val="FF0000"/>
                </a:solidFill>
                <a:sym typeface="Symbol"/>
              </a:rPr>
              <a:t> and </a:t>
            </a:r>
            <a:r>
              <a:rPr lang="en-US" b="0" i="1" dirty="0">
                <a:solidFill>
                  <a:srgbClr val="FF0000"/>
                </a:solidFill>
                <a:sym typeface="Symbol"/>
              </a:rPr>
              <a:t></a:t>
            </a:r>
            <a:r>
              <a:rPr lang="en-US" b="0" baseline="-25000" dirty="0">
                <a:solidFill>
                  <a:srgbClr val="FF0000"/>
                </a:solidFill>
                <a:latin typeface="+mn-lt"/>
                <a:sym typeface="Symbol"/>
              </a:rPr>
              <a:t>2</a:t>
            </a:r>
            <a:r>
              <a:rPr lang="en-US" b="0" baseline="-25000" dirty="0">
                <a:solidFill>
                  <a:srgbClr val="FF0000"/>
                </a:solidFill>
                <a:sym typeface="Symbol"/>
              </a:rPr>
              <a:t>  </a:t>
            </a:r>
            <a:r>
              <a:rPr lang="en-US" b="0" dirty="0">
                <a:solidFill>
                  <a:srgbClr val="FF0000"/>
                </a:solidFill>
                <a:sym typeface="Symbol"/>
              </a:rPr>
              <a:t>have changed by </a:t>
            </a:r>
            <a:r>
              <a:rPr lang="en-US" b="0" dirty="0">
                <a:solidFill>
                  <a:srgbClr val="FF0000"/>
                </a:solidFill>
                <a:latin typeface="+mn-lt"/>
                <a:sym typeface="Symbol"/>
              </a:rPr>
              <a:t>2</a:t>
            </a:r>
            <a:r>
              <a:rPr lang="en-US" b="0" i="1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b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b="0" dirty="0" smtClean="0">
                <a:solidFill>
                  <a:srgbClr val="FF0000"/>
                </a:solidFill>
                <a:sym typeface="Symbol"/>
              </a:rPr>
              <a:t>if we encircle </a:t>
            </a:r>
            <a:r>
              <a:rPr lang="en-US" b="0" u="sng" dirty="0" smtClean="0">
                <a:solidFill>
                  <a:srgbClr val="FF0000"/>
                </a:solidFill>
                <a:sym typeface="Symbol"/>
              </a:rPr>
              <a:t>both</a:t>
            </a:r>
            <a:r>
              <a:rPr lang="en-US" b="0" dirty="0" smtClean="0">
                <a:solidFill>
                  <a:srgbClr val="FF0000"/>
                </a:solidFill>
                <a:sym typeface="Symbol"/>
              </a:rPr>
              <a:t> branch points. </a:t>
            </a:r>
            <a:endParaRPr lang="en-US" b="0" dirty="0">
              <a:solidFill>
                <a:srgbClr val="FF0000"/>
              </a:solidFill>
            </a:endParaRPr>
          </a:p>
        </p:txBody>
      </p:sp>
      <p:graphicFrame>
        <p:nvGraphicFramePr>
          <p:cNvPr id="18440" name="Object 1026"/>
          <p:cNvGraphicFramePr>
            <a:graphicFrameLocks noChangeAspect="1"/>
          </p:cNvGraphicFramePr>
          <p:nvPr/>
        </p:nvGraphicFramePr>
        <p:xfrm>
          <a:off x="5314950" y="3817938"/>
          <a:ext cx="22304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0" name="Equation" r:id="rId16" imgW="1104900" imgH="419100" progId="Equation.DSMT4">
                  <p:embed/>
                </p:oleObj>
              </mc:Choice>
              <mc:Fallback>
                <p:oleObj name="Equation" r:id="rId16" imgW="1104900" imgH="41910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3817938"/>
                        <a:ext cx="22304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052690" y="897618"/>
          <a:ext cx="47386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" name="Equation" r:id="rId4" imgW="2094591" imgH="266584" progId="Equation.DSMT4">
                  <p:embed/>
                </p:oleObj>
              </mc:Choice>
              <mc:Fallback>
                <p:oleObj name="Equation" r:id="rId4" imgW="2094591" imgH="266584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90" y="897618"/>
                        <a:ext cx="4738688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16"/>
          <p:cNvSpPr txBox="1">
            <a:spLocks noChangeArrowheads="1"/>
          </p:cNvSpPr>
          <p:nvPr/>
        </p:nvSpPr>
        <p:spPr bwMode="auto">
          <a:xfrm>
            <a:off x="1685925" y="5891213"/>
            <a:ext cx="30893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</a:rPr>
              <a:t>An </a:t>
            </a:r>
            <a:r>
              <a:rPr lang="en-US" sz="2000" b="0" u="sng" dirty="0">
                <a:solidFill>
                  <a:schemeClr val="bg1"/>
                </a:solidFill>
              </a:rPr>
              <a:t>alternative</a:t>
            </a:r>
            <a:r>
              <a:rPr lang="en-US" sz="2000" b="0" dirty="0">
                <a:solidFill>
                  <a:schemeClr val="bg1"/>
                </a:solidFill>
              </a:rPr>
              <a:t> branch </a:t>
            </a:r>
            <a:r>
              <a:rPr lang="en-US" sz="2000" b="0" dirty="0" smtClean="0">
                <a:solidFill>
                  <a:schemeClr val="bg1"/>
                </a:solidFill>
              </a:rPr>
              <a:t>cut.</a:t>
            </a:r>
            <a:endParaRPr lang="en-US" sz="2000" b="0" dirty="0">
              <a:solidFill>
                <a:schemeClr val="bg1"/>
              </a:solidFill>
            </a:endParaRPr>
          </a:p>
        </p:txBody>
      </p:sp>
      <p:grpSp>
        <p:nvGrpSpPr>
          <p:cNvPr id="19465" name="Group 24"/>
          <p:cNvGrpSpPr>
            <a:grpSpLocks/>
          </p:cNvGrpSpPr>
          <p:nvPr/>
        </p:nvGrpSpPr>
        <p:grpSpPr bwMode="auto">
          <a:xfrm>
            <a:off x="738188" y="2166938"/>
            <a:ext cx="5713413" cy="3355976"/>
            <a:chOff x="1233" y="1373"/>
            <a:chExt cx="3599" cy="2114"/>
          </a:xfrm>
        </p:grpSpPr>
        <p:sp>
          <p:nvSpPr>
            <p:cNvPr id="19467" name="Line 4"/>
            <p:cNvSpPr>
              <a:spLocks noChangeShapeType="1"/>
            </p:cNvSpPr>
            <p:nvPr/>
          </p:nvSpPr>
          <p:spPr bwMode="auto">
            <a:xfrm flipV="1">
              <a:off x="2671" y="1626"/>
              <a:ext cx="0" cy="18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459" name="Object 5"/>
            <p:cNvGraphicFramePr>
              <a:graphicFrameLocks noChangeAspect="1"/>
            </p:cNvGraphicFramePr>
            <p:nvPr/>
          </p:nvGraphicFramePr>
          <p:xfrm>
            <a:off x="4659" y="2464"/>
            <a:ext cx="173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64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9" y="2464"/>
                          <a:ext cx="173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8" name="Line 6"/>
            <p:cNvSpPr>
              <a:spLocks noChangeShapeType="1"/>
            </p:cNvSpPr>
            <p:nvPr/>
          </p:nvSpPr>
          <p:spPr bwMode="auto">
            <a:xfrm flipV="1">
              <a:off x="1233" y="2564"/>
              <a:ext cx="33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460" name="Object 7"/>
            <p:cNvGraphicFramePr>
              <a:graphicFrameLocks noChangeAspect="1"/>
            </p:cNvGraphicFramePr>
            <p:nvPr/>
          </p:nvGraphicFramePr>
          <p:xfrm>
            <a:off x="2598" y="1373"/>
            <a:ext cx="170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65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8" y="1373"/>
                          <a:ext cx="170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Line 8"/>
            <p:cNvSpPr>
              <a:spLocks noChangeShapeType="1"/>
            </p:cNvSpPr>
            <p:nvPr/>
          </p:nvSpPr>
          <p:spPr bwMode="auto">
            <a:xfrm>
              <a:off x="1866" y="2490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0" name="Line 9"/>
            <p:cNvSpPr>
              <a:spLocks noChangeShapeType="1"/>
            </p:cNvSpPr>
            <p:nvPr/>
          </p:nvSpPr>
          <p:spPr bwMode="auto">
            <a:xfrm>
              <a:off x="3481" y="2496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1" name="Freeform 10"/>
            <p:cNvSpPr>
              <a:spLocks/>
            </p:cNvSpPr>
            <p:nvPr/>
          </p:nvSpPr>
          <p:spPr bwMode="auto">
            <a:xfrm rot="5400000">
              <a:off x="2250" y="2176"/>
              <a:ext cx="33" cy="806"/>
            </a:xfrm>
            <a:custGeom>
              <a:avLst/>
              <a:gdLst>
                <a:gd name="T0" fmla="*/ 0 w 429"/>
                <a:gd name="T1" fmla="*/ 0 h 2254"/>
                <a:gd name="T2" fmla="*/ 0 w 429"/>
                <a:gd name="T3" fmla="*/ 5 h 2254"/>
                <a:gd name="T4" fmla="*/ 0 w 429"/>
                <a:gd name="T5" fmla="*/ 10 h 2254"/>
                <a:gd name="T6" fmla="*/ 0 w 429"/>
                <a:gd name="T7" fmla="*/ 18 h 2254"/>
                <a:gd name="T8" fmla="*/ 0 w 429"/>
                <a:gd name="T9" fmla="*/ 26 h 2254"/>
                <a:gd name="T10" fmla="*/ 0 w 429"/>
                <a:gd name="T11" fmla="*/ 33 h 2254"/>
                <a:gd name="T12" fmla="*/ 0 w 429"/>
                <a:gd name="T13" fmla="*/ 39 h 2254"/>
                <a:gd name="T14" fmla="*/ 0 w 429"/>
                <a:gd name="T15" fmla="*/ 43 h 2254"/>
                <a:gd name="T16" fmla="*/ 0 w 429"/>
                <a:gd name="T17" fmla="*/ 51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  <a:gd name="connsiteX0" fmla="*/ 6810 w 9468"/>
                <a:gd name="connsiteY0" fmla="*/ 0 h 9225"/>
                <a:gd name="connsiteX1" fmla="*/ 1029 w 9468"/>
                <a:gd name="connsiteY1" fmla="*/ 976 h 9225"/>
                <a:gd name="connsiteX2" fmla="*/ 9467 w 9468"/>
                <a:gd name="connsiteY2" fmla="*/ 1957 h 9225"/>
                <a:gd name="connsiteX3" fmla="*/ 1682 w 9468"/>
                <a:gd name="connsiteY3" fmla="*/ 3500 h 9225"/>
                <a:gd name="connsiteX4" fmla="*/ 8815 w 9468"/>
                <a:gd name="connsiteY4" fmla="*/ 5142 h 9225"/>
                <a:gd name="connsiteX5" fmla="*/ 190 w 9468"/>
                <a:gd name="connsiteY5" fmla="*/ 6406 h 9225"/>
                <a:gd name="connsiteX6" fmla="*/ 8139 w 9468"/>
                <a:gd name="connsiteY6" fmla="*/ 7604 h 9225"/>
                <a:gd name="connsiteX7" fmla="*/ 190 w 9468"/>
                <a:gd name="connsiteY7" fmla="*/ 8456 h 9225"/>
                <a:gd name="connsiteX8" fmla="*/ 2889 w 9468"/>
                <a:gd name="connsiteY8" fmla="*/ 9225 h 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8" h="9225">
                  <a:moveTo>
                    <a:pt x="6810" y="0"/>
                  </a:moveTo>
                  <a:cubicBezTo>
                    <a:pt x="3687" y="324"/>
                    <a:pt x="586" y="652"/>
                    <a:pt x="1029" y="976"/>
                  </a:cubicBezTo>
                  <a:cubicBezTo>
                    <a:pt x="1472" y="1300"/>
                    <a:pt x="9351" y="1535"/>
                    <a:pt x="9467" y="1957"/>
                  </a:cubicBezTo>
                  <a:cubicBezTo>
                    <a:pt x="9584" y="2378"/>
                    <a:pt x="1798" y="2968"/>
                    <a:pt x="1682" y="3500"/>
                  </a:cubicBezTo>
                  <a:cubicBezTo>
                    <a:pt x="1565" y="4033"/>
                    <a:pt x="9071" y="4658"/>
                    <a:pt x="8815" y="5142"/>
                  </a:cubicBezTo>
                  <a:cubicBezTo>
                    <a:pt x="8558" y="5626"/>
                    <a:pt x="307" y="5998"/>
                    <a:pt x="190" y="6406"/>
                  </a:cubicBezTo>
                  <a:cubicBezTo>
                    <a:pt x="74" y="6815"/>
                    <a:pt x="8139" y="7263"/>
                    <a:pt x="8139" y="7604"/>
                  </a:cubicBezTo>
                  <a:cubicBezTo>
                    <a:pt x="8139" y="7946"/>
                    <a:pt x="796" y="8057"/>
                    <a:pt x="190" y="8456"/>
                  </a:cubicBezTo>
                  <a:cubicBezTo>
                    <a:pt x="-416" y="8855"/>
                    <a:pt x="419" y="8653"/>
                    <a:pt x="2889" y="922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2" name="Oval 11"/>
            <p:cNvSpPr>
              <a:spLocks noChangeArrowheads="1"/>
            </p:cNvSpPr>
            <p:nvPr/>
          </p:nvSpPr>
          <p:spPr bwMode="auto">
            <a:xfrm>
              <a:off x="1833" y="2535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12"/>
            <p:cNvSpPr>
              <a:spLocks noChangeArrowheads="1"/>
            </p:cNvSpPr>
            <p:nvPr/>
          </p:nvSpPr>
          <p:spPr bwMode="auto">
            <a:xfrm>
              <a:off x="3451" y="2532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61" name="Object 14"/>
            <p:cNvGraphicFramePr>
              <a:graphicFrameLocks noChangeAspect="1"/>
            </p:cNvGraphicFramePr>
            <p:nvPr/>
          </p:nvGraphicFramePr>
          <p:xfrm>
            <a:off x="1715" y="2744"/>
            <a:ext cx="264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66" name="Equation" r:id="rId10" imgW="190335" imgH="164957" progId="Equation.DSMT4">
                    <p:embed/>
                  </p:oleObj>
                </mc:Choice>
                <mc:Fallback>
                  <p:oleObj name="Equation" r:id="rId10" imgW="190335" imgH="164957" progId="Equation.DSMT4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5" y="2744"/>
                          <a:ext cx="264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2" name="Object 15"/>
            <p:cNvGraphicFramePr>
              <a:graphicFrameLocks noChangeAspect="1"/>
            </p:cNvGraphicFramePr>
            <p:nvPr/>
          </p:nvGraphicFramePr>
          <p:xfrm>
            <a:off x="3439" y="2229"/>
            <a:ext cx="127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67" name="Equation" r:id="rId12" imgW="88707" imgH="164742" progId="Equation.DSMT4">
                    <p:embed/>
                  </p:oleObj>
                </mc:Choice>
                <mc:Fallback>
                  <p:oleObj name="Equation" r:id="rId12" imgW="88707" imgH="164742" progId="Equation.DSMT4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9" y="2229"/>
                          <a:ext cx="127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4" name="Freeform 22"/>
            <p:cNvSpPr>
              <a:spLocks/>
            </p:cNvSpPr>
            <p:nvPr/>
          </p:nvSpPr>
          <p:spPr bwMode="auto">
            <a:xfrm rot="5400000">
              <a:off x="3065" y="2162"/>
              <a:ext cx="35" cy="834"/>
            </a:xfrm>
            <a:custGeom>
              <a:avLst/>
              <a:gdLst>
                <a:gd name="T0" fmla="*/ 0 w 429"/>
                <a:gd name="T1" fmla="*/ 0 h 2254"/>
                <a:gd name="T2" fmla="*/ 0 w 429"/>
                <a:gd name="T3" fmla="*/ 4 h 2254"/>
                <a:gd name="T4" fmla="*/ 0 w 429"/>
                <a:gd name="T5" fmla="*/ 8 h 2254"/>
                <a:gd name="T6" fmla="*/ 0 w 429"/>
                <a:gd name="T7" fmla="*/ 15 h 2254"/>
                <a:gd name="T8" fmla="*/ 0 w 429"/>
                <a:gd name="T9" fmla="*/ 22 h 2254"/>
                <a:gd name="T10" fmla="*/ 0 w 429"/>
                <a:gd name="T11" fmla="*/ 27 h 2254"/>
                <a:gd name="T12" fmla="*/ 0 w 429"/>
                <a:gd name="T13" fmla="*/ 32 h 2254"/>
                <a:gd name="T14" fmla="*/ 0 w 429"/>
                <a:gd name="T15" fmla="*/ 36 h 2254"/>
                <a:gd name="T16" fmla="*/ 0 w 429"/>
                <a:gd name="T17" fmla="*/ 42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466" name="Text Box 23"/>
          <p:cNvSpPr txBox="1">
            <a:spLocks noChangeArrowheads="1"/>
          </p:cNvSpPr>
          <p:nvPr/>
        </p:nvSpPr>
        <p:spPr bwMode="auto">
          <a:xfrm>
            <a:off x="4098972" y="2125710"/>
            <a:ext cx="4273550" cy="83099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Note:</a:t>
            </a:r>
            <a:r>
              <a:rPr lang="en-US" sz="1600" b="0" dirty="0">
                <a:solidFill>
                  <a:schemeClr val="bg2"/>
                </a:solidFill>
              </a:rPr>
              <a:t> </a:t>
            </a:r>
            <a:endParaRPr lang="en-US" sz="1600" b="0" dirty="0" smtClean="0">
              <a:solidFill>
                <a:schemeClr val="bg2"/>
              </a:solidFill>
            </a:endParaRPr>
          </a:p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We </a:t>
            </a:r>
            <a:r>
              <a:rPr lang="en-US" sz="1600" b="0" dirty="0">
                <a:solidFill>
                  <a:schemeClr val="bg2"/>
                </a:solidFill>
              </a:rPr>
              <a:t>are allowed to encircle both branch points, but not only one of them!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Text Box 2"/>
          <p:cNvSpPr txBox="1">
            <a:spLocks noChangeArrowheads="1"/>
          </p:cNvSpPr>
          <p:nvPr/>
        </p:nvSpPr>
        <p:spPr bwMode="auto">
          <a:xfrm>
            <a:off x="2489671" y="0"/>
            <a:ext cx="41195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Preliminary</a:t>
            </a:r>
          </a:p>
        </p:txBody>
      </p:sp>
      <p:sp>
        <p:nvSpPr>
          <p:cNvPr id="2061" name="Text Box 15"/>
          <p:cNvSpPr txBox="1">
            <a:spLocks noChangeArrowheads="1"/>
          </p:cNvSpPr>
          <p:nvPr/>
        </p:nvSpPr>
        <p:spPr bwMode="auto">
          <a:xfrm>
            <a:off x="892175" y="1289050"/>
            <a:ext cx="128272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Consider:</a:t>
            </a:r>
            <a:endParaRPr lang="en-US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2050" name="Object 22"/>
          <p:cNvGraphicFramePr>
            <a:graphicFrameLocks noChangeAspect="1"/>
          </p:cNvGraphicFramePr>
          <p:nvPr/>
        </p:nvGraphicFramePr>
        <p:xfrm>
          <a:off x="2317750" y="1206500"/>
          <a:ext cx="16811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" name="Equation" r:id="rId4" imgW="609336" imgH="215806" progId="Equation.DSMT4">
                  <p:embed/>
                </p:oleObj>
              </mc:Choice>
              <mc:Fallback>
                <p:oleObj name="Equation" r:id="rId4" imgW="609336" imgH="215806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206500"/>
                        <a:ext cx="16811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517896"/>
              </p:ext>
            </p:extLst>
          </p:nvPr>
        </p:nvGraphicFramePr>
        <p:xfrm>
          <a:off x="4519219" y="1226615"/>
          <a:ext cx="12271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" name="Equation" r:id="rId6" imgW="444307" imgH="203112" progId="Equation.DSMT4">
                  <p:embed/>
                </p:oleObj>
              </mc:Choice>
              <mc:Fallback>
                <p:oleObj name="Equation" r:id="rId6" imgW="444307" imgH="203112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219" y="1226615"/>
                        <a:ext cx="12271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2"/>
          <p:cNvGraphicFramePr>
            <a:graphicFrameLocks noChangeAspect="1"/>
          </p:cNvGraphicFramePr>
          <p:nvPr/>
        </p:nvGraphicFramePr>
        <p:xfrm>
          <a:off x="2708275" y="2254250"/>
          <a:ext cx="346868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" name="Equation" r:id="rId8" imgW="1256755" imgH="266584" progId="Equation.DSMT4">
                  <p:embed/>
                </p:oleObj>
              </mc:Choice>
              <mc:Fallback>
                <p:oleObj name="Equation" r:id="rId8" imgW="1256755" imgH="266584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2254250"/>
                        <a:ext cx="3468688" cy="7334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7"/>
          <p:cNvGraphicFramePr>
            <a:graphicFrameLocks noChangeAspect="1"/>
          </p:cNvGraphicFramePr>
          <p:nvPr/>
        </p:nvGraphicFramePr>
        <p:xfrm>
          <a:off x="1561489" y="3788787"/>
          <a:ext cx="14382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" name="Equation" r:id="rId10" imgW="520474" imgH="215806" progId="Equation.DSMT4">
                  <p:embed/>
                </p:oleObj>
              </mc:Choice>
              <mc:Fallback>
                <p:oleObj name="Equation" r:id="rId10" imgW="520474" imgH="215806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489" y="3788787"/>
                        <a:ext cx="14382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58"/>
          <p:cNvGraphicFramePr>
            <a:graphicFrameLocks noChangeAspect="1"/>
          </p:cNvGraphicFramePr>
          <p:nvPr/>
        </p:nvGraphicFramePr>
        <p:xfrm>
          <a:off x="3706813" y="3859213"/>
          <a:ext cx="9826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4" name="Equation" r:id="rId12" imgW="355292" imgH="152268" progId="Equation.DSMT4">
                  <p:embed/>
                </p:oleObj>
              </mc:Choice>
              <mc:Fallback>
                <p:oleObj name="Equation" r:id="rId12" imgW="355292" imgH="152268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3859213"/>
                        <a:ext cx="9826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59"/>
          <p:cNvGraphicFramePr>
            <a:graphicFrameLocks noChangeAspect="1"/>
          </p:cNvGraphicFramePr>
          <p:nvPr/>
        </p:nvGraphicFramePr>
        <p:xfrm>
          <a:off x="5318125" y="3790950"/>
          <a:ext cx="10874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" name="Equation" r:id="rId14" imgW="393359" imgH="164957" progId="Equation.DSMT4">
                  <p:embed/>
                </p:oleObj>
              </mc:Choice>
              <mc:Fallback>
                <p:oleObj name="Equation" r:id="rId14" imgW="393359" imgH="164957" progId="Equation.DSMT4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3790950"/>
                        <a:ext cx="108743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60"/>
          <p:cNvGraphicFramePr>
            <a:graphicFrameLocks noChangeAspect="1"/>
          </p:cNvGraphicFramePr>
          <p:nvPr/>
        </p:nvGraphicFramePr>
        <p:xfrm>
          <a:off x="3584575" y="4557713"/>
          <a:ext cx="12287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" name="Equation" r:id="rId16" imgW="444307" imgH="152334" progId="Equation.DSMT4">
                  <p:embed/>
                </p:oleObj>
              </mc:Choice>
              <mc:Fallback>
                <p:oleObj name="Equation" r:id="rId16" imgW="444307" imgH="152334" progId="Equation.DSMT4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4557713"/>
                        <a:ext cx="12287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61"/>
          <p:cNvGraphicFramePr>
            <a:graphicFrameLocks noChangeAspect="1"/>
          </p:cNvGraphicFramePr>
          <p:nvPr/>
        </p:nvGraphicFramePr>
        <p:xfrm>
          <a:off x="5157788" y="4476750"/>
          <a:ext cx="13335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" name="Equation" r:id="rId18" imgW="482391" imgH="165028" progId="Equation.DSMT4">
                  <p:embed/>
                </p:oleObj>
              </mc:Choice>
              <mc:Fallback>
                <p:oleObj name="Equation" r:id="rId18" imgW="482391" imgH="165028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4476750"/>
                        <a:ext cx="13335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62"/>
          <p:cNvGraphicFramePr>
            <a:graphicFrameLocks noChangeAspect="1"/>
          </p:cNvGraphicFramePr>
          <p:nvPr/>
        </p:nvGraphicFramePr>
        <p:xfrm>
          <a:off x="3609975" y="5294313"/>
          <a:ext cx="12287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" name="Equation" r:id="rId20" imgW="444307" imgH="152334" progId="Equation.DSMT4">
                  <p:embed/>
                </p:oleObj>
              </mc:Choice>
              <mc:Fallback>
                <p:oleObj name="Equation" r:id="rId20" imgW="444307" imgH="152334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5294313"/>
                        <a:ext cx="12287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63"/>
          <p:cNvGraphicFramePr>
            <a:graphicFrameLocks noChangeAspect="1"/>
          </p:cNvGraphicFramePr>
          <p:nvPr/>
        </p:nvGraphicFramePr>
        <p:xfrm>
          <a:off x="5229225" y="5251450"/>
          <a:ext cx="10874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" name="Equation" r:id="rId22" imgW="393359" imgH="164957" progId="Equation.DSMT4">
                  <p:embed/>
                </p:oleObj>
              </mc:Choice>
              <mc:Fallback>
                <p:oleObj name="Equation" r:id="rId22" imgW="393359" imgH="164957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5251450"/>
                        <a:ext cx="108743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Text Box 64"/>
          <p:cNvSpPr txBox="1">
            <a:spLocks noChangeArrowheads="1"/>
          </p:cNvSpPr>
          <p:nvPr/>
        </p:nvSpPr>
        <p:spPr bwMode="auto">
          <a:xfrm>
            <a:off x="3057525" y="6119813"/>
            <a:ext cx="3282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There are </a:t>
            </a:r>
            <a:r>
              <a:rPr lang="en-US" b="0">
                <a:solidFill>
                  <a:schemeClr val="hlink"/>
                </a:solidFill>
              </a:rPr>
              <a:t>two</a:t>
            </a:r>
            <a:r>
              <a:rPr lang="en-US" b="0">
                <a:solidFill>
                  <a:schemeClr val="bg1"/>
                </a:solidFill>
              </a:rPr>
              <a:t> possible values.</a:t>
            </a:r>
          </a:p>
        </p:txBody>
      </p:sp>
      <p:sp>
        <p:nvSpPr>
          <p:cNvPr id="2063" name="Text Box 65"/>
          <p:cNvSpPr txBox="1">
            <a:spLocks noChangeArrowheads="1"/>
          </p:cNvSpPr>
          <p:nvPr/>
        </p:nvSpPr>
        <p:spPr bwMode="auto">
          <a:xfrm>
            <a:off x="331479" y="3877292"/>
            <a:ext cx="114005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Choose: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18665"/>
              </p:ext>
            </p:extLst>
          </p:nvPr>
        </p:nvGraphicFramePr>
        <p:xfrm>
          <a:off x="3508375" y="773113"/>
          <a:ext cx="201136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" name="Equation" r:id="rId4" imgW="888840" imgH="266400" progId="Equation.DSMT4">
                  <p:embed/>
                </p:oleObj>
              </mc:Choice>
              <mc:Fallback>
                <p:oleObj name="Equation" r:id="rId4" imgW="888840" imgH="26640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773113"/>
                        <a:ext cx="2011363" cy="6016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8" name="Group 36"/>
          <p:cNvGrpSpPr>
            <a:grpSpLocks/>
          </p:cNvGrpSpPr>
          <p:nvPr/>
        </p:nvGrpSpPr>
        <p:grpSpPr bwMode="auto">
          <a:xfrm>
            <a:off x="1963845" y="2152682"/>
            <a:ext cx="5313363" cy="2414588"/>
            <a:chOff x="1065" y="1390"/>
            <a:chExt cx="3347" cy="1521"/>
          </a:xfrm>
        </p:grpSpPr>
        <p:sp>
          <p:nvSpPr>
            <p:cNvPr id="20492" name="Line 6"/>
            <p:cNvSpPr>
              <a:spLocks noChangeShapeType="1"/>
            </p:cNvSpPr>
            <p:nvPr/>
          </p:nvSpPr>
          <p:spPr bwMode="auto">
            <a:xfrm flipH="1" flipV="1">
              <a:off x="2495" y="1682"/>
              <a:ext cx="8" cy="12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483" name="Object 7"/>
            <p:cNvGraphicFramePr>
              <a:graphicFrameLocks noChangeAspect="1"/>
            </p:cNvGraphicFramePr>
            <p:nvPr/>
          </p:nvGraphicFramePr>
          <p:xfrm>
            <a:off x="4254" y="2228"/>
            <a:ext cx="158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8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4" y="2228"/>
                          <a:ext cx="158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3" name="Line 8"/>
            <p:cNvSpPr>
              <a:spLocks noChangeShapeType="1"/>
            </p:cNvSpPr>
            <p:nvPr/>
          </p:nvSpPr>
          <p:spPr bwMode="auto">
            <a:xfrm flipV="1">
              <a:off x="1065" y="2308"/>
              <a:ext cx="3101" cy="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484" name="Object 9"/>
            <p:cNvGraphicFramePr>
              <a:graphicFrameLocks noChangeAspect="1"/>
            </p:cNvGraphicFramePr>
            <p:nvPr/>
          </p:nvGraphicFramePr>
          <p:xfrm>
            <a:off x="2415" y="1390"/>
            <a:ext cx="181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9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5" y="1390"/>
                          <a:ext cx="181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4" name="Line 10"/>
            <p:cNvSpPr>
              <a:spLocks noChangeShapeType="1"/>
            </p:cNvSpPr>
            <p:nvPr/>
          </p:nvSpPr>
          <p:spPr bwMode="auto">
            <a:xfrm>
              <a:off x="1698" y="2242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5" name="Line 11"/>
            <p:cNvSpPr>
              <a:spLocks noChangeShapeType="1"/>
            </p:cNvSpPr>
            <p:nvPr/>
          </p:nvSpPr>
          <p:spPr bwMode="auto">
            <a:xfrm>
              <a:off x="3313" y="2248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6" name="Freeform 12"/>
            <p:cNvSpPr>
              <a:spLocks/>
            </p:cNvSpPr>
            <p:nvPr/>
          </p:nvSpPr>
          <p:spPr bwMode="auto">
            <a:xfrm rot="5400000">
              <a:off x="2047" y="1894"/>
              <a:ext cx="35" cy="874"/>
            </a:xfrm>
            <a:custGeom>
              <a:avLst/>
              <a:gdLst>
                <a:gd name="T0" fmla="*/ 0 w 429"/>
                <a:gd name="T1" fmla="*/ 0 h 2254"/>
                <a:gd name="T2" fmla="*/ 0 w 429"/>
                <a:gd name="T3" fmla="*/ 5 h 2254"/>
                <a:gd name="T4" fmla="*/ 0 w 429"/>
                <a:gd name="T5" fmla="*/ 10 h 2254"/>
                <a:gd name="T6" fmla="*/ 0 w 429"/>
                <a:gd name="T7" fmla="*/ 18 h 2254"/>
                <a:gd name="T8" fmla="*/ 0 w 429"/>
                <a:gd name="T9" fmla="*/ 26 h 2254"/>
                <a:gd name="T10" fmla="*/ 0 w 429"/>
                <a:gd name="T11" fmla="*/ 33 h 2254"/>
                <a:gd name="T12" fmla="*/ 0 w 429"/>
                <a:gd name="T13" fmla="*/ 39 h 2254"/>
                <a:gd name="T14" fmla="*/ 0 w 429"/>
                <a:gd name="T15" fmla="*/ 43 h 2254"/>
                <a:gd name="T16" fmla="*/ 0 w 429"/>
                <a:gd name="T17" fmla="*/ 51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7" name="Oval 13"/>
            <p:cNvSpPr>
              <a:spLocks noChangeArrowheads="1"/>
            </p:cNvSpPr>
            <p:nvPr/>
          </p:nvSpPr>
          <p:spPr bwMode="auto">
            <a:xfrm>
              <a:off x="1665" y="2287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Oval 14"/>
            <p:cNvSpPr>
              <a:spLocks noChangeArrowheads="1"/>
            </p:cNvSpPr>
            <p:nvPr/>
          </p:nvSpPr>
          <p:spPr bwMode="auto">
            <a:xfrm>
              <a:off x="3283" y="2284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5" name="Object 15"/>
            <p:cNvGraphicFramePr>
              <a:graphicFrameLocks noChangeAspect="1"/>
            </p:cNvGraphicFramePr>
            <p:nvPr/>
          </p:nvGraphicFramePr>
          <p:xfrm>
            <a:off x="1547" y="2468"/>
            <a:ext cx="213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0" name="Equation" r:id="rId10" imgW="190335" imgH="164957" progId="Equation.DSMT4">
                    <p:embed/>
                  </p:oleObj>
                </mc:Choice>
                <mc:Fallback>
                  <p:oleObj name="Equation" r:id="rId10" imgW="190335" imgH="164957" progId="Equation.DSMT4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2468"/>
                          <a:ext cx="213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6" name="Object 16"/>
            <p:cNvGraphicFramePr>
              <a:graphicFrameLocks noChangeAspect="1"/>
            </p:cNvGraphicFramePr>
            <p:nvPr/>
          </p:nvGraphicFramePr>
          <p:xfrm>
            <a:off x="3271" y="2038"/>
            <a:ext cx="97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1" name="Equation" r:id="rId12" imgW="88707" imgH="164742" progId="Equation.DSMT4">
                    <p:embed/>
                  </p:oleObj>
                </mc:Choice>
                <mc:Fallback>
                  <p:oleObj name="Equation" r:id="rId12" imgW="88707" imgH="164742" progId="Equation.DSMT4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1" y="2038"/>
                          <a:ext cx="97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9" name="Freeform 17"/>
            <p:cNvSpPr>
              <a:spLocks/>
            </p:cNvSpPr>
            <p:nvPr/>
          </p:nvSpPr>
          <p:spPr bwMode="auto">
            <a:xfrm rot="5400000">
              <a:off x="2891" y="1914"/>
              <a:ext cx="35" cy="834"/>
            </a:xfrm>
            <a:custGeom>
              <a:avLst/>
              <a:gdLst>
                <a:gd name="T0" fmla="*/ 0 w 429"/>
                <a:gd name="T1" fmla="*/ 0 h 2254"/>
                <a:gd name="T2" fmla="*/ 0 w 429"/>
                <a:gd name="T3" fmla="*/ 4 h 2254"/>
                <a:gd name="T4" fmla="*/ 0 w 429"/>
                <a:gd name="T5" fmla="*/ 8 h 2254"/>
                <a:gd name="T6" fmla="*/ 0 w 429"/>
                <a:gd name="T7" fmla="*/ 15 h 2254"/>
                <a:gd name="T8" fmla="*/ 0 w 429"/>
                <a:gd name="T9" fmla="*/ 22 h 2254"/>
                <a:gd name="T10" fmla="*/ 0 w 429"/>
                <a:gd name="T11" fmla="*/ 27 h 2254"/>
                <a:gd name="T12" fmla="*/ 0 w 429"/>
                <a:gd name="T13" fmla="*/ 32 h 2254"/>
                <a:gd name="T14" fmla="*/ 0 w 429"/>
                <a:gd name="T15" fmla="*/ 36 h 2254"/>
                <a:gd name="T16" fmla="*/ 0 w 429"/>
                <a:gd name="T17" fmla="*/ 42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0" name="Oval 19"/>
            <p:cNvSpPr>
              <a:spLocks noChangeArrowheads="1"/>
            </p:cNvSpPr>
            <p:nvPr/>
          </p:nvSpPr>
          <p:spPr bwMode="auto">
            <a:xfrm>
              <a:off x="3504" y="2240"/>
              <a:ext cx="64" cy="6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Oval 20"/>
            <p:cNvSpPr>
              <a:spLocks noChangeArrowheads="1"/>
            </p:cNvSpPr>
            <p:nvPr/>
          </p:nvSpPr>
          <p:spPr bwMode="auto">
            <a:xfrm>
              <a:off x="3136" y="2232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21"/>
            <p:cNvSpPr>
              <a:spLocks noChangeArrowheads="1"/>
            </p:cNvSpPr>
            <p:nvPr/>
          </p:nvSpPr>
          <p:spPr bwMode="auto">
            <a:xfrm>
              <a:off x="1808" y="2224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22"/>
            <p:cNvSpPr>
              <a:spLocks noChangeArrowheads="1"/>
            </p:cNvSpPr>
            <p:nvPr/>
          </p:nvSpPr>
          <p:spPr bwMode="auto">
            <a:xfrm>
              <a:off x="1472" y="2280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23"/>
            <p:cNvSpPr>
              <a:spLocks noChangeArrowheads="1"/>
            </p:cNvSpPr>
            <p:nvPr/>
          </p:nvSpPr>
          <p:spPr bwMode="auto">
            <a:xfrm>
              <a:off x="1824" y="2360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24"/>
            <p:cNvSpPr>
              <a:spLocks noChangeArrowheads="1"/>
            </p:cNvSpPr>
            <p:nvPr/>
          </p:nvSpPr>
          <p:spPr bwMode="auto">
            <a:xfrm>
              <a:off x="3144" y="2352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Oval 25"/>
            <p:cNvSpPr>
              <a:spLocks noChangeArrowheads="1"/>
            </p:cNvSpPr>
            <p:nvPr/>
          </p:nvSpPr>
          <p:spPr bwMode="auto">
            <a:xfrm>
              <a:off x="3504" y="2336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Text Box 26"/>
            <p:cNvSpPr txBox="1">
              <a:spLocks noChangeArrowheads="1"/>
            </p:cNvSpPr>
            <p:nvPr/>
          </p:nvSpPr>
          <p:spPr bwMode="auto">
            <a:xfrm>
              <a:off x="3550" y="2079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20508" name="Text Box 27"/>
            <p:cNvSpPr txBox="1">
              <a:spLocks noChangeArrowheads="1"/>
            </p:cNvSpPr>
            <p:nvPr/>
          </p:nvSpPr>
          <p:spPr bwMode="auto">
            <a:xfrm>
              <a:off x="2918" y="2063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2</a:t>
              </a:r>
            </a:p>
          </p:txBody>
        </p:sp>
        <p:sp>
          <p:nvSpPr>
            <p:cNvPr id="20509" name="Text Box 28"/>
            <p:cNvSpPr txBox="1">
              <a:spLocks noChangeArrowheads="1"/>
            </p:cNvSpPr>
            <p:nvPr/>
          </p:nvSpPr>
          <p:spPr bwMode="auto">
            <a:xfrm>
              <a:off x="1926" y="2047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3</a:t>
              </a:r>
            </a:p>
          </p:txBody>
        </p:sp>
        <p:sp>
          <p:nvSpPr>
            <p:cNvPr id="20510" name="Text Box 29"/>
            <p:cNvSpPr txBox="1">
              <a:spLocks noChangeArrowheads="1"/>
            </p:cNvSpPr>
            <p:nvPr/>
          </p:nvSpPr>
          <p:spPr bwMode="auto">
            <a:xfrm>
              <a:off x="1414" y="2055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4</a:t>
              </a:r>
            </a:p>
          </p:txBody>
        </p:sp>
        <p:sp>
          <p:nvSpPr>
            <p:cNvPr id="20511" name="Text Box 30"/>
            <p:cNvSpPr txBox="1">
              <a:spLocks noChangeArrowheads="1"/>
            </p:cNvSpPr>
            <p:nvPr/>
          </p:nvSpPr>
          <p:spPr bwMode="auto">
            <a:xfrm>
              <a:off x="1918" y="2383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5</a:t>
              </a:r>
            </a:p>
          </p:txBody>
        </p:sp>
        <p:sp>
          <p:nvSpPr>
            <p:cNvPr id="20512" name="Text Box 31"/>
            <p:cNvSpPr txBox="1">
              <a:spLocks noChangeArrowheads="1"/>
            </p:cNvSpPr>
            <p:nvPr/>
          </p:nvSpPr>
          <p:spPr bwMode="auto">
            <a:xfrm>
              <a:off x="2926" y="2383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6</a:t>
              </a:r>
            </a:p>
          </p:txBody>
        </p:sp>
        <p:sp>
          <p:nvSpPr>
            <p:cNvPr id="20513" name="Text Box 32"/>
            <p:cNvSpPr txBox="1">
              <a:spLocks noChangeArrowheads="1"/>
            </p:cNvSpPr>
            <p:nvPr/>
          </p:nvSpPr>
          <p:spPr bwMode="auto">
            <a:xfrm>
              <a:off x="3550" y="2391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7</a:t>
              </a:r>
            </a:p>
          </p:txBody>
        </p:sp>
      </p:grpSp>
      <p:sp>
        <p:nvSpPr>
          <p:cNvPr id="20489" name="Text Box 34"/>
          <p:cNvSpPr txBox="1">
            <a:spLocks noChangeArrowheads="1"/>
          </p:cNvSpPr>
          <p:nvPr/>
        </p:nvSpPr>
        <p:spPr bwMode="auto">
          <a:xfrm>
            <a:off x="634809" y="4897549"/>
            <a:ext cx="829491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Suppose we agree that at </a:t>
            </a:r>
            <a:r>
              <a:rPr lang="en-US" b="0" dirty="0" smtClean="0">
                <a:solidFill>
                  <a:schemeClr val="bg1"/>
                </a:solidFill>
              </a:rPr>
              <a:t>the point #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b="0" dirty="0" smtClean="0">
                <a:solidFill>
                  <a:schemeClr val="bg1"/>
                </a:solidFill>
              </a:rPr>
              <a:t>, </a:t>
            </a:r>
            <a:r>
              <a:rPr lang="en-US" b="0" i="1" dirty="0">
                <a:solidFill>
                  <a:schemeClr val="bg1"/>
                </a:solidFill>
                <a:sym typeface="Symbol" pitchFamily="18" charset="2"/>
              </a:rPr>
              <a:t></a:t>
            </a:r>
            <a:r>
              <a:rPr lang="en-US" b="0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b="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b="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b="0" i="1" dirty="0">
                <a:solidFill>
                  <a:schemeClr val="bg1"/>
                </a:solidFill>
                <a:sym typeface="Symbol" pitchFamily="18" charset="2"/>
              </a:rPr>
              <a:t></a:t>
            </a:r>
            <a:r>
              <a:rPr lang="en-US" b="0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b="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b="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0. </a:t>
            </a:r>
            <a:r>
              <a:rPr lang="en-US" b="0" dirty="0">
                <a:solidFill>
                  <a:schemeClr val="bg1"/>
                </a:solidFill>
                <a:sym typeface="Symbol" pitchFamily="18" charset="2"/>
              </a:rPr>
              <a:t>This should uniquely determine the </a:t>
            </a:r>
            <a:r>
              <a:rPr lang="en-US" b="0" dirty="0" smtClean="0">
                <a:solidFill>
                  <a:schemeClr val="bg1"/>
                </a:solidFill>
                <a:sym typeface="Symbol" pitchFamily="18" charset="2"/>
              </a:rPr>
              <a:t>value (branch) of </a:t>
            </a:r>
            <a:r>
              <a:rPr lang="en-US" b="0" dirty="0">
                <a:solidFill>
                  <a:schemeClr val="bg1"/>
                </a:solidFill>
                <a:sym typeface="Symbol" pitchFamily="18" charset="2"/>
              </a:rPr>
              <a:t>the function everywhere in the complex plane.</a:t>
            </a:r>
          </a:p>
        </p:txBody>
      </p:sp>
      <p:sp>
        <p:nvSpPr>
          <p:cNvPr id="20490" name="Text Box 35"/>
          <p:cNvSpPr txBox="1">
            <a:spLocks noChangeArrowheads="1"/>
          </p:cNvSpPr>
          <p:nvPr/>
        </p:nvSpPr>
        <p:spPr bwMode="auto">
          <a:xfrm>
            <a:off x="1769124" y="5782274"/>
            <a:ext cx="5464175" cy="366712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Find the angles </a:t>
            </a:r>
            <a:r>
              <a:rPr lang="en-US" b="0" i="1" dirty="0">
                <a:solidFill>
                  <a:schemeClr val="bg2"/>
                </a:solidFill>
                <a:sym typeface="Symbol" pitchFamily="18" charset="2"/>
              </a:rPr>
              <a:t></a:t>
            </a:r>
            <a:r>
              <a:rPr lang="en-US" b="0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b="0" dirty="0">
                <a:solidFill>
                  <a:schemeClr val="bg2"/>
                </a:solidFill>
                <a:sym typeface="Symbol" pitchFamily="18" charset="2"/>
              </a:rPr>
              <a:t> and </a:t>
            </a:r>
            <a:r>
              <a:rPr lang="en-US" b="0" i="1" dirty="0">
                <a:solidFill>
                  <a:schemeClr val="bg2"/>
                </a:solidFill>
                <a:sym typeface="Symbol" pitchFamily="18" charset="2"/>
              </a:rPr>
              <a:t></a:t>
            </a:r>
            <a:r>
              <a:rPr lang="en-US" b="0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b="0" dirty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b="0" dirty="0">
                <a:solidFill>
                  <a:schemeClr val="bg2"/>
                </a:solidFill>
              </a:rPr>
              <a:t>at the other points labeled.</a:t>
            </a:r>
          </a:p>
        </p:txBody>
      </p:sp>
      <p:sp>
        <p:nvSpPr>
          <p:cNvPr id="20491" name="TextBox 32"/>
          <p:cNvSpPr txBox="1">
            <a:spLocks noChangeArrowheads="1"/>
          </p:cNvSpPr>
          <p:nvPr/>
        </p:nvSpPr>
        <p:spPr bwMode="auto">
          <a:xfrm>
            <a:off x="1028927" y="1756003"/>
            <a:ext cx="1468437" cy="46196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</a:rPr>
              <a:t>Example: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994593"/>
              </p:ext>
            </p:extLst>
          </p:nvPr>
        </p:nvGraphicFramePr>
        <p:xfrm>
          <a:off x="717923" y="725768"/>
          <a:ext cx="74136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3" name="Equation" r:id="rId4" imgW="3276360" imgH="279360" progId="Equation.DSMT4">
                  <p:embed/>
                </p:oleObj>
              </mc:Choice>
              <mc:Fallback>
                <p:oleObj name="Equation" r:id="rId4" imgW="3276360" imgH="279360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923" y="725768"/>
                        <a:ext cx="7413625" cy="630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4" name="Group 36"/>
          <p:cNvGrpSpPr>
            <a:grpSpLocks/>
          </p:cNvGrpSpPr>
          <p:nvPr/>
        </p:nvGrpSpPr>
        <p:grpSpPr bwMode="auto">
          <a:xfrm>
            <a:off x="6542575" y="2912331"/>
            <a:ext cx="1741487" cy="3455987"/>
            <a:chOff x="3933" y="1613"/>
            <a:chExt cx="1097" cy="2177"/>
          </a:xfrm>
        </p:grpSpPr>
        <p:graphicFrame>
          <p:nvGraphicFramePr>
            <p:cNvPr id="21512" name="Object 33"/>
            <p:cNvGraphicFramePr>
              <a:graphicFrameLocks noChangeAspect="1"/>
            </p:cNvGraphicFramePr>
            <p:nvPr/>
          </p:nvGraphicFramePr>
          <p:xfrm>
            <a:off x="3933" y="1613"/>
            <a:ext cx="1097" cy="2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94" name="Equation" r:id="rId6" imgW="863600" imgH="1714500" progId="Equation.DSMT4">
                    <p:embed/>
                  </p:oleObj>
                </mc:Choice>
                <mc:Fallback>
                  <p:oleObj name="Equation" r:id="rId6" imgW="863600" imgH="1714500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3" y="1613"/>
                          <a:ext cx="1097" cy="2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>
              <a:off x="3944" y="1904"/>
              <a:ext cx="1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515" name="Group 37"/>
          <p:cNvGrpSpPr>
            <a:grpSpLocks/>
          </p:cNvGrpSpPr>
          <p:nvPr/>
        </p:nvGrpSpPr>
        <p:grpSpPr bwMode="auto">
          <a:xfrm>
            <a:off x="430737" y="1556957"/>
            <a:ext cx="5327650" cy="2400300"/>
            <a:chOff x="1065" y="1399"/>
            <a:chExt cx="3356" cy="1512"/>
          </a:xfrm>
        </p:grpSpPr>
        <p:sp>
          <p:nvSpPr>
            <p:cNvPr id="21517" name="Line 38"/>
            <p:cNvSpPr>
              <a:spLocks noChangeShapeType="1"/>
            </p:cNvSpPr>
            <p:nvPr/>
          </p:nvSpPr>
          <p:spPr bwMode="auto">
            <a:xfrm flipH="1" flipV="1">
              <a:off x="2495" y="1682"/>
              <a:ext cx="8" cy="12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1508" name="Object 39"/>
            <p:cNvGraphicFramePr>
              <a:graphicFrameLocks noChangeAspect="1"/>
            </p:cNvGraphicFramePr>
            <p:nvPr/>
          </p:nvGraphicFramePr>
          <p:xfrm>
            <a:off x="4242" y="2212"/>
            <a:ext cx="179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95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2" y="2212"/>
                          <a:ext cx="179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8" name="Line 40"/>
            <p:cNvSpPr>
              <a:spLocks noChangeShapeType="1"/>
            </p:cNvSpPr>
            <p:nvPr/>
          </p:nvSpPr>
          <p:spPr bwMode="auto">
            <a:xfrm flipV="1">
              <a:off x="1065" y="2308"/>
              <a:ext cx="3109" cy="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1509" name="Object 41"/>
            <p:cNvGraphicFramePr>
              <a:graphicFrameLocks noChangeAspect="1"/>
            </p:cNvGraphicFramePr>
            <p:nvPr/>
          </p:nvGraphicFramePr>
          <p:xfrm>
            <a:off x="2408" y="1399"/>
            <a:ext cx="18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96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" y="1399"/>
                          <a:ext cx="183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9" name="Line 42"/>
            <p:cNvSpPr>
              <a:spLocks noChangeShapeType="1"/>
            </p:cNvSpPr>
            <p:nvPr/>
          </p:nvSpPr>
          <p:spPr bwMode="auto">
            <a:xfrm>
              <a:off x="1698" y="2242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0" name="Line 43"/>
            <p:cNvSpPr>
              <a:spLocks noChangeShapeType="1"/>
            </p:cNvSpPr>
            <p:nvPr/>
          </p:nvSpPr>
          <p:spPr bwMode="auto">
            <a:xfrm>
              <a:off x="3313" y="2248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1" name="Freeform 44"/>
            <p:cNvSpPr>
              <a:spLocks/>
            </p:cNvSpPr>
            <p:nvPr/>
          </p:nvSpPr>
          <p:spPr bwMode="auto">
            <a:xfrm rot="5400000">
              <a:off x="2047" y="1894"/>
              <a:ext cx="35" cy="874"/>
            </a:xfrm>
            <a:custGeom>
              <a:avLst/>
              <a:gdLst>
                <a:gd name="T0" fmla="*/ 0 w 429"/>
                <a:gd name="T1" fmla="*/ 0 h 2254"/>
                <a:gd name="T2" fmla="*/ 0 w 429"/>
                <a:gd name="T3" fmla="*/ 5 h 2254"/>
                <a:gd name="T4" fmla="*/ 0 w 429"/>
                <a:gd name="T5" fmla="*/ 10 h 2254"/>
                <a:gd name="T6" fmla="*/ 0 w 429"/>
                <a:gd name="T7" fmla="*/ 18 h 2254"/>
                <a:gd name="T8" fmla="*/ 0 w 429"/>
                <a:gd name="T9" fmla="*/ 26 h 2254"/>
                <a:gd name="T10" fmla="*/ 0 w 429"/>
                <a:gd name="T11" fmla="*/ 33 h 2254"/>
                <a:gd name="T12" fmla="*/ 0 w 429"/>
                <a:gd name="T13" fmla="*/ 39 h 2254"/>
                <a:gd name="T14" fmla="*/ 0 w 429"/>
                <a:gd name="T15" fmla="*/ 43 h 2254"/>
                <a:gd name="T16" fmla="*/ 0 w 429"/>
                <a:gd name="T17" fmla="*/ 51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2" name="Oval 45"/>
            <p:cNvSpPr>
              <a:spLocks noChangeArrowheads="1"/>
            </p:cNvSpPr>
            <p:nvPr/>
          </p:nvSpPr>
          <p:spPr bwMode="auto">
            <a:xfrm>
              <a:off x="1665" y="2287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Oval 46"/>
            <p:cNvSpPr>
              <a:spLocks noChangeArrowheads="1"/>
            </p:cNvSpPr>
            <p:nvPr/>
          </p:nvSpPr>
          <p:spPr bwMode="auto">
            <a:xfrm>
              <a:off x="3283" y="2284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10" name="Object 47"/>
            <p:cNvGraphicFramePr>
              <a:graphicFrameLocks noChangeAspect="1"/>
            </p:cNvGraphicFramePr>
            <p:nvPr/>
          </p:nvGraphicFramePr>
          <p:xfrm>
            <a:off x="1547" y="2469"/>
            <a:ext cx="204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97" name="Equation" r:id="rId12" imgW="190335" imgH="164957" progId="Equation.DSMT4">
                    <p:embed/>
                  </p:oleObj>
                </mc:Choice>
                <mc:Fallback>
                  <p:oleObj name="Equation" r:id="rId12" imgW="190335" imgH="164957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2469"/>
                          <a:ext cx="204" cy="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1" name="Object 48"/>
            <p:cNvGraphicFramePr>
              <a:graphicFrameLocks noChangeAspect="1"/>
            </p:cNvGraphicFramePr>
            <p:nvPr/>
          </p:nvGraphicFramePr>
          <p:xfrm>
            <a:off x="3266" y="2032"/>
            <a:ext cx="95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98" name="Equation" r:id="rId14" imgW="88707" imgH="164742" progId="Equation.DSMT4">
                    <p:embed/>
                  </p:oleObj>
                </mc:Choice>
                <mc:Fallback>
                  <p:oleObj name="Equation" r:id="rId14" imgW="88707" imgH="164742" progId="Equation.DSMT4">
                    <p:embed/>
                    <p:pic>
                      <p:nvPicPr>
                        <p:cNvPr id="0" name="Picture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6" y="2032"/>
                          <a:ext cx="95" cy="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4" name="Freeform 49"/>
            <p:cNvSpPr>
              <a:spLocks/>
            </p:cNvSpPr>
            <p:nvPr/>
          </p:nvSpPr>
          <p:spPr bwMode="auto">
            <a:xfrm rot="5400000">
              <a:off x="2891" y="1914"/>
              <a:ext cx="35" cy="834"/>
            </a:xfrm>
            <a:custGeom>
              <a:avLst/>
              <a:gdLst>
                <a:gd name="T0" fmla="*/ 0 w 429"/>
                <a:gd name="T1" fmla="*/ 0 h 2254"/>
                <a:gd name="T2" fmla="*/ 0 w 429"/>
                <a:gd name="T3" fmla="*/ 4 h 2254"/>
                <a:gd name="T4" fmla="*/ 0 w 429"/>
                <a:gd name="T5" fmla="*/ 8 h 2254"/>
                <a:gd name="T6" fmla="*/ 0 w 429"/>
                <a:gd name="T7" fmla="*/ 15 h 2254"/>
                <a:gd name="T8" fmla="*/ 0 w 429"/>
                <a:gd name="T9" fmla="*/ 22 h 2254"/>
                <a:gd name="T10" fmla="*/ 0 w 429"/>
                <a:gd name="T11" fmla="*/ 27 h 2254"/>
                <a:gd name="T12" fmla="*/ 0 w 429"/>
                <a:gd name="T13" fmla="*/ 32 h 2254"/>
                <a:gd name="T14" fmla="*/ 0 w 429"/>
                <a:gd name="T15" fmla="*/ 36 h 2254"/>
                <a:gd name="T16" fmla="*/ 0 w 429"/>
                <a:gd name="T17" fmla="*/ 42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5" name="Oval 50"/>
            <p:cNvSpPr>
              <a:spLocks noChangeArrowheads="1"/>
            </p:cNvSpPr>
            <p:nvPr/>
          </p:nvSpPr>
          <p:spPr bwMode="auto">
            <a:xfrm>
              <a:off x="3504" y="2240"/>
              <a:ext cx="64" cy="6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Oval 51"/>
            <p:cNvSpPr>
              <a:spLocks noChangeArrowheads="1"/>
            </p:cNvSpPr>
            <p:nvPr/>
          </p:nvSpPr>
          <p:spPr bwMode="auto">
            <a:xfrm>
              <a:off x="3136" y="2232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Oval 52"/>
            <p:cNvSpPr>
              <a:spLocks noChangeArrowheads="1"/>
            </p:cNvSpPr>
            <p:nvPr/>
          </p:nvSpPr>
          <p:spPr bwMode="auto">
            <a:xfrm>
              <a:off x="1808" y="2224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Oval 53"/>
            <p:cNvSpPr>
              <a:spLocks noChangeArrowheads="1"/>
            </p:cNvSpPr>
            <p:nvPr/>
          </p:nvSpPr>
          <p:spPr bwMode="auto">
            <a:xfrm>
              <a:off x="1472" y="2280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Oval 54"/>
            <p:cNvSpPr>
              <a:spLocks noChangeArrowheads="1"/>
            </p:cNvSpPr>
            <p:nvPr/>
          </p:nvSpPr>
          <p:spPr bwMode="auto">
            <a:xfrm>
              <a:off x="1824" y="2360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Oval 55"/>
            <p:cNvSpPr>
              <a:spLocks noChangeArrowheads="1"/>
            </p:cNvSpPr>
            <p:nvPr/>
          </p:nvSpPr>
          <p:spPr bwMode="auto">
            <a:xfrm>
              <a:off x="3144" y="2352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Oval 56"/>
            <p:cNvSpPr>
              <a:spLocks noChangeArrowheads="1"/>
            </p:cNvSpPr>
            <p:nvPr/>
          </p:nvSpPr>
          <p:spPr bwMode="auto">
            <a:xfrm>
              <a:off x="3504" y="2336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Text Box 57"/>
            <p:cNvSpPr txBox="1">
              <a:spLocks noChangeArrowheads="1"/>
            </p:cNvSpPr>
            <p:nvPr/>
          </p:nvSpPr>
          <p:spPr bwMode="auto">
            <a:xfrm>
              <a:off x="3550" y="2079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21533" name="Text Box 58"/>
            <p:cNvSpPr txBox="1">
              <a:spLocks noChangeArrowheads="1"/>
            </p:cNvSpPr>
            <p:nvPr/>
          </p:nvSpPr>
          <p:spPr bwMode="auto">
            <a:xfrm>
              <a:off x="2918" y="2063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2</a:t>
              </a:r>
            </a:p>
          </p:txBody>
        </p:sp>
        <p:sp>
          <p:nvSpPr>
            <p:cNvPr id="21534" name="Text Box 59"/>
            <p:cNvSpPr txBox="1">
              <a:spLocks noChangeArrowheads="1"/>
            </p:cNvSpPr>
            <p:nvPr/>
          </p:nvSpPr>
          <p:spPr bwMode="auto">
            <a:xfrm>
              <a:off x="1926" y="2047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3</a:t>
              </a:r>
            </a:p>
          </p:txBody>
        </p:sp>
        <p:sp>
          <p:nvSpPr>
            <p:cNvPr id="21535" name="Text Box 60"/>
            <p:cNvSpPr txBox="1">
              <a:spLocks noChangeArrowheads="1"/>
            </p:cNvSpPr>
            <p:nvPr/>
          </p:nvSpPr>
          <p:spPr bwMode="auto">
            <a:xfrm>
              <a:off x="1414" y="2055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4</a:t>
              </a:r>
            </a:p>
          </p:txBody>
        </p:sp>
        <p:sp>
          <p:nvSpPr>
            <p:cNvPr id="21536" name="Text Box 61"/>
            <p:cNvSpPr txBox="1">
              <a:spLocks noChangeArrowheads="1"/>
            </p:cNvSpPr>
            <p:nvPr/>
          </p:nvSpPr>
          <p:spPr bwMode="auto">
            <a:xfrm>
              <a:off x="1918" y="2383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5</a:t>
              </a:r>
            </a:p>
          </p:txBody>
        </p:sp>
        <p:sp>
          <p:nvSpPr>
            <p:cNvPr id="21537" name="Text Box 62"/>
            <p:cNvSpPr txBox="1">
              <a:spLocks noChangeArrowheads="1"/>
            </p:cNvSpPr>
            <p:nvPr/>
          </p:nvSpPr>
          <p:spPr bwMode="auto">
            <a:xfrm>
              <a:off x="2926" y="2383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6</a:t>
              </a:r>
            </a:p>
          </p:txBody>
        </p:sp>
        <p:sp>
          <p:nvSpPr>
            <p:cNvPr id="21538" name="Text Box 63"/>
            <p:cNvSpPr txBox="1">
              <a:spLocks noChangeArrowheads="1"/>
            </p:cNvSpPr>
            <p:nvPr/>
          </p:nvSpPr>
          <p:spPr bwMode="auto">
            <a:xfrm>
              <a:off x="3550" y="2391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7</a:t>
              </a:r>
            </a:p>
          </p:txBody>
        </p:sp>
      </p:grpSp>
      <p:sp>
        <p:nvSpPr>
          <p:cNvPr id="21516" name="TextBox 33"/>
          <p:cNvSpPr txBox="1">
            <a:spLocks noChangeArrowheads="1"/>
          </p:cNvSpPr>
          <p:nvPr/>
        </p:nvSpPr>
        <p:spPr bwMode="auto">
          <a:xfrm>
            <a:off x="436563" y="4298950"/>
            <a:ext cx="2608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2"/>
                </a:solidFill>
              </a:rPr>
              <a:t>For example, at point </a:t>
            </a:r>
            <a:r>
              <a:rPr lang="en-US" b="0" dirty="0" smtClean="0">
                <a:solidFill>
                  <a:schemeClr val="bg2"/>
                </a:solidFill>
              </a:rPr>
              <a:t>6:</a:t>
            </a:r>
            <a:endParaRPr lang="en-US" b="0" dirty="0">
              <a:solidFill>
                <a:schemeClr val="bg2"/>
              </a:solidFill>
            </a:endParaRPr>
          </a:p>
        </p:txBody>
      </p:sp>
      <p:graphicFrame>
        <p:nvGraphicFramePr>
          <p:cNvPr id="21507" name="Object 34"/>
          <p:cNvGraphicFramePr>
            <a:graphicFrameLocks noChangeAspect="1"/>
          </p:cNvGraphicFramePr>
          <p:nvPr/>
        </p:nvGraphicFramePr>
        <p:xfrm>
          <a:off x="1228725" y="4775200"/>
          <a:ext cx="3325813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9" name="Equation" r:id="rId16" imgW="1892300" imgH="1079500" progId="Equation.DSMT4">
                  <p:embed/>
                </p:oleObj>
              </mc:Choice>
              <mc:Fallback>
                <p:oleObj name="Equation" r:id="rId16" imgW="1892300" imgH="107950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4775200"/>
                        <a:ext cx="3325813" cy="189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31776" y="1922288"/>
            <a:ext cx="510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Part (a): </a:t>
            </a:r>
            <a:r>
              <a:rPr lang="en-US" b="0" dirty="0" smtClean="0">
                <a:solidFill>
                  <a:schemeClr val="bg1"/>
                </a:solidFill>
              </a:rPr>
              <a:t>Proceed </a:t>
            </a:r>
            <a:r>
              <a:rPr lang="en-US" b="0" u="sng" dirty="0" smtClean="0">
                <a:solidFill>
                  <a:schemeClr val="bg1"/>
                </a:solidFill>
              </a:rPr>
              <a:t>counterclockwise</a:t>
            </a:r>
            <a:r>
              <a:rPr lang="en-US" b="0" dirty="0" smtClean="0">
                <a:solidFill>
                  <a:schemeClr val="bg1"/>
                </a:solidFill>
              </a:rPr>
              <a:t> from point 1.</a:t>
            </a:r>
            <a:endParaRPr lang="en-US" b="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6127845" y="3684896"/>
            <a:ext cx="0" cy="25521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385416" y="2901217"/>
            <a:ext cx="1924050" cy="3455987"/>
            <a:chOff x="3690" y="1846"/>
            <a:chExt cx="1212" cy="2177"/>
          </a:xfrm>
        </p:grpSpPr>
        <p:graphicFrame>
          <p:nvGraphicFramePr>
            <p:cNvPr id="21512" name="Object 33"/>
            <p:cNvGraphicFramePr>
              <a:graphicFrameLocks noChangeAspect="1"/>
            </p:cNvGraphicFramePr>
            <p:nvPr/>
          </p:nvGraphicFramePr>
          <p:xfrm>
            <a:off x="3691" y="1846"/>
            <a:ext cx="1211" cy="2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61" name="Equation" r:id="rId4" imgW="952500" imgH="1714500" progId="Equation.DSMT4">
                    <p:embed/>
                  </p:oleObj>
                </mc:Choice>
                <mc:Fallback>
                  <p:oleObj name="Equation" r:id="rId4" imgW="952500" imgH="1714500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1" y="1846"/>
                          <a:ext cx="1211" cy="2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>
              <a:off x="3690" y="2110"/>
              <a:ext cx="1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30737" y="1556957"/>
            <a:ext cx="5327650" cy="2400300"/>
            <a:chOff x="1065" y="1399"/>
            <a:chExt cx="3356" cy="1512"/>
          </a:xfrm>
        </p:grpSpPr>
        <p:sp>
          <p:nvSpPr>
            <p:cNvPr id="21517" name="Line 38"/>
            <p:cNvSpPr>
              <a:spLocks noChangeShapeType="1"/>
            </p:cNvSpPr>
            <p:nvPr/>
          </p:nvSpPr>
          <p:spPr bwMode="auto">
            <a:xfrm flipH="1" flipV="1">
              <a:off x="2495" y="1682"/>
              <a:ext cx="8" cy="12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1508" name="Object 39"/>
            <p:cNvGraphicFramePr>
              <a:graphicFrameLocks noChangeAspect="1"/>
            </p:cNvGraphicFramePr>
            <p:nvPr/>
          </p:nvGraphicFramePr>
          <p:xfrm>
            <a:off x="4242" y="2212"/>
            <a:ext cx="179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62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2" y="2212"/>
                          <a:ext cx="179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8" name="Line 40"/>
            <p:cNvSpPr>
              <a:spLocks noChangeShapeType="1"/>
            </p:cNvSpPr>
            <p:nvPr/>
          </p:nvSpPr>
          <p:spPr bwMode="auto">
            <a:xfrm flipV="1">
              <a:off x="1065" y="2308"/>
              <a:ext cx="3089" cy="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1509" name="Object 41"/>
            <p:cNvGraphicFramePr>
              <a:graphicFrameLocks noChangeAspect="1"/>
            </p:cNvGraphicFramePr>
            <p:nvPr/>
          </p:nvGraphicFramePr>
          <p:xfrm>
            <a:off x="2408" y="1399"/>
            <a:ext cx="18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63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" y="1399"/>
                          <a:ext cx="183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9" name="Line 42"/>
            <p:cNvSpPr>
              <a:spLocks noChangeShapeType="1"/>
            </p:cNvSpPr>
            <p:nvPr/>
          </p:nvSpPr>
          <p:spPr bwMode="auto">
            <a:xfrm>
              <a:off x="1698" y="2242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0" name="Line 43"/>
            <p:cNvSpPr>
              <a:spLocks noChangeShapeType="1"/>
            </p:cNvSpPr>
            <p:nvPr/>
          </p:nvSpPr>
          <p:spPr bwMode="auto">
            <a:xfrm>
              <a:off x="3313" y="2248"/>
              <a:ext cx="0" cy="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1" name="Freeform 44"/>
            <p:cNvSpPr>
              <a:spLocks/>
            </p:cNvSpPr>
            <p:nvPr/>
          </p:nvSpPr>
          <p:spPr bwMode="auto">
            <a:xfrm rot="5400000">
              <a:off x="2047" y="1894"/>
              <a:ext cx="35" cy="874"/>
            </a:xfrm>
            <a:custGeom>
              <a:avLst/>
              <a:gdLst>
                <a:gd name="T0" fmla="*/ 0 w 429"/>
                <a:gd name="T1" fmla="*/ 0 h 2254"/>
                <a:gd name="T2" fmla="*/ 0 w 429"/>
                <a:gd name="T3" fmla="*/ 5 h 2254"/>
                <a:gd name="T4" fmla="*/ 0 w 429"/>
                <a:gd name="T5" fmla="*/ 10 h 2254"/>
                <a:gd name="T6" fmla="*/ 0 w 429"/>
                <a:gd name="T7" fmla="*/ 18 h 2254"/>
                <a:gd name="T8" fmla="*/ 0 w 429"/>
                <a:gd name="T9" fmla="*/ 26 h 2254"/>
                <a:gd name="T10" fmla="*/ 0 w 429"/>
                <a:gd name="T11" fmla="*/ 33 h 2254"/>
                <a:gd name="T12" fmla="*/ 0 w 429"/>
                <a:gd name="T13" fmla="*/ 39 h 2254"/>
                <a:gd name="T14" fmla="*/ 0 w 429"/>
                <a:gd name="T15" fmla="*/ 43 h 2254"/>
                <a:gd name="T16" fmla="*/ 0 w 429"/>
                <a:gd name="T17" fmla="*/ 51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2" name="Oval 45"/>
            <p:cNvSpPr>
              <a:spLocks noChangeArrowheads="1"/>
            </p:cNvSpPr>
            <p:nvPr/>
          </p:nvSpPr>
          <p:spPr bwMode="auto">
            <a:xfrm>
              <a:off x="1665" y="2287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Oval 46"/>
            <p:cNvSpPr>
              <a:spLocks noChangeArrowheads="1"/>
            </p:cNvSpPr>
            <p:nvPr/>
          </p:nvSpPr>
          <p:spPr bwMode="auto">
            <a:xfrm>
              <a:off x="3283" y="2284"/>
              <a:ext cx="57" cy="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10" name="Object 47"/>
            <p:cNvGraphicFramePr>
              <a:graphicFrameLocks noChangeAspect="1"/>
            </p:cNvGraphicFramePr>
            <p:nvPr/>
          </p:nvGraphicFramePr>
          <p:xfrm>
            <a:off x="1553" y="2461"/>
            <a:ext cx="20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64" name="Equation" r:id="rId10" imgW="190335" imgH="164957" progId="Equation.DSMT4">
                    <p:embed/>
                  </p:oleObj>
                </mc:Choice>
                <mc:Fallback>
                  <p:oleObj name="Equation" r:id="rId10" imgW="190335" imgH="164957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" y="2461"/>
                          <a:ext cx="20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1" name="Object 48"/>
            <p:cNvGraphicFramePr>
              <a:graphicFrameLocks noChangeAspect="1"/>
            </p:cNvGraphicFramePr>
            <p:nvPr/>
          </p:nvGraphicFramePr>
          <p:xfrm>
            <a:off x="3295" y="2001"/>
            <a:ext cx="93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65" name="Equation" r:id="rId12" imgW="88707" imgH="164742" progId="Equation.DSMT4">
                    <p:embed/>
                  </p:oleObj>
                </mc:Choice>
                <mc:Fallback>
                  <p:oleObj name="Equation" r:id="rId12" imgW="88707" imgH="164742" progId="Equation.DSMT4">
                    <p:embed/>
                    <p:pic>
                      <p:nvPicPr>
                        <p:cNvPr id="0" name="Picture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5" y="2001"/>
                          <a:ext cx="93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4" name="Freeform 49"/>
            <p:cNvSpPr>
              <a:spLocks/>
            </p:cNvSpPr>
            <p:nvPr/>
          </p:nvSpPr>
          <p:spPr bwMode="auto">
            <a:xfrm rot="5400000">
              <a:off x="2891" y="1914"/>
              <a:ext cx="35" cy="834"/>
            </a:xfrm>
            <a:custGeom>
              <a:avLst/>
              <a:gdLst>
                <a:gd name="T0" fmla="*/ 0 w 429"/>
                <a:gd name="T1" fmla="*/ 0 h 2254"/>
                <a:gd name="T2" fmla="*/ 0 w 429"/>
                <a:gd name="T3" fmla="*/ 4 h 2254"/>
                <a:gd name="T4" fmla="*/ 0 w 429"/>
                <a:gd name="T5" fmla="*/ 8 h 2254"/>
                <a:gd name="T6" fmla="*/ 0 w 429"/>
                <a:gd name="T7" fmla="*/ 15 h 2254"/>
                <a:gd name="T8" fmla="*/ 0 w 429"/>
                <a:gd name="T9" fmla="*/ 22 h 2254"/>
                <a:gd name="T10" fmla="*/ 0 w 429"/>
                <a:gd name="T11" fmla="*/ 27 h 2254"/>
                <a:gd name="T12" fmla="*/ 0 w 429"/>
                <a:gd name="T13" fmla="*/ 32 h 2254"/>
                <a:gd name="T14" fmla="*/ 0 w 429"/>
                <a:gd name="T15" fmla="*/ 36 h 2254"/>
                <a:gd name="T16" fmla="*/ 0 w 429"/>
                <a:gd name="T17" fmla="*/ 42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5" name="Oval 50"/>
            <p:cNvSpPr>
              <a:spLocks noChangeArrowheads="1"/>
            </p:cNvSpPr>
            <p:nvPr/>
          </p:nvSpPr>
          <p:spPr bwMode="auto">
            <a:xfrm>
              <a:off x="3504" y="2240"/>
              <a:ext cx="64" cy="64"/>
            </a:xfrm>
            <a:prstGeom prst="ellipse">
              <a:avLst/>
            </a:prstGeom>
            <a:solidFill>
              <a:srgbClr val="009999"/>
            </a:solidFill>
            <a:ln w="12700">
              <a:solidFill>
                <a:srgbClr val="0099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Oval 51"/>
            <p:cNvSpPr>
              <a:spLocks noChangeArrowheads="1"/>
            </p:cNvSpPr>
            <p:nvPr/>
          </p:nvSpPr>
          <p:spPr bwMode="auto">
            <a:xfrm>
              <a:off x="3136" y="2232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Oval 52"/>
            <p:cNvSpPr>
              <a:spLocks noChangeArrowheads="1"/>
            </p:cNvSpPr>
            <p:nvPr/>
          </p:nvSpPr>
          <p:spPr bwMode="auto">
            <a:xfrm>
              <a:off x="1808" y="2224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Oval 53"/>
            <p:cNvSpPr>
              <a:spLocks noChangeArrowheads="1"/>
            </p:cNvSpPr>
            <p:nvPr/>
          </p:nvSpPr>
          <p:spPr bwMode="auto">
            <a:xfrm>
              <a:off x="1472" y="2280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Oval 54"/>
            <p:cNvSpPr>
              <a:spLocks noChangeArrowheads="1"/>
            </p:cNvSpPr>
            <p:nvPr/>
          </p:nvSpPr>
          <p:spPr bwMode="auto">
            <a:xfrm>
              <a:off x="1824" y="2360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Oval 55"/>
            <p:cNvSpPr>
              <a:spLocks noChangeArrowheads="1"/>
            </p:cNvSpPr>
            <p:nvPr/>
          </p:nvSpPr>
          <p:spPr bwMode="auto">
            <a:xfrm>
              <a:off x="3144" y="2352"/>
              <a:ext cx="64" cy="6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Oval 56"/>
            <p:cNvSpPr>
              <a:spLocks noChangeArrowheads="1"/>
            </p:cNvSpPr>
            <p:nvPr/>
          </p:nvSpPr>
          <p:spPr bwMode="auto">
            <a:xfrm>
              <a:off x="3504" y="2336"/>
              <a:ext cx="64" cy="6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Text Box 57"/>
            <p:cNvSpPr txBox="1">
              <a:spLocks noChangeArrowheads="1"/>
            </p:cNvSpPr>
            <p:nvPr/>
          </p:nvSpPr>
          <p:spPr bwMode="auto">
            <a:xfrm>
              <a:off x="3550" y="2079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 dirty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21533" name="Text Box 58"/>
            <p:cNvSpPr txBox="1">
              <a:spLocks noChangeArrowheads="1"/>
            </p:cNvSpPr>
            <p:nvPr/>
          </p:nvSpPr>
          <p:spPr bwMode="auto">
            <a:xfrm>
              <a:off x="2918" y="2063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2</a:t>
              </a:r>
            </a:p>
          </p:txBody>
        </p:sp>
        <p:sp>
          <p:nvSpPr>
            <p:cNvPr id="21534" name="Text Box 59"/>
            <p:cNvSpPr txBox="1">
              <a:spLocks noChangeArrowheads="1"/>
            </p:cNvSpPr>
            <p:nvPr/>
          </p:nvSpPr>
          <p:spPr bwMode="auto">
            <a:xfrm>
              <a:off x="1926" y="2047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3</a:t>
              </a:r>
            </a:p>
          </p:txBody>
        </p:sp>
        <p:sp>
          <p:nvSpPr>
            <p:cNvPr id="21535" name="Text Box 60"/>
            <p:cNvSpPr txBox="1">
              <a:spLocks noChangeArrowheads="1"/>
            </p:cNvSpPr>
            <p:nvPr/>
          </p:nvSpPr>
          <p:spPr bwMode="auto">
            <a:xfrm>
              <a:off x="1414" y="2055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4</a:t>
              </a:r>
            </a:p>
          </p:txBody>
        </p:sp>
        <p:sp>
          <p:nvSpPr>
            <p:cNvPr id="21536" name="Text Box 61"/>
            <p:cNvSpPr txBox="1">
              <a:spLocks noChangeArrowheads="1"/>
            </p:cNvSpPr>
            <p:nvPr/>
          </p:nvSpPr>
          <p:spPr bwMode="auto">
            <a:xfrm>
              <a:off x="1918" y="2383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5</a:t>
              </a:r>
            </a:p>
          </p:txBody>
        </p:sp>
        <p:sp>
          <p:nvSpPr>
            <p:cNvPr id="21537" name="Text Box 62"/>
            <p:cNvSpPr txBox="1">
              <a:spLocks noChangeArrowheads="1"/>
            </p:cNvSpPr>
            <p:nvPr/>
          </p:nvSpPr>
          <p:spPr bwMode="auto">
            <a:xfrm>
              <a:off x="2926" y="2383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6</a:t>
              </a:r>
            </a:p>
          </p:txBody>
        </p:sp>
        <p:sp>
          <p:nvSpPr>
            <p:cNvPr id="21538" name="Text Box 63"/>
            <p:cNvSpPr txBox="1">
              <a:spLocks noChangeArrowheads="1"/>
            </p:cNvSpPr>
            <p:nvPr/>
          </p:nvSpPr>
          <p:spPr bwMode="auto">
            <a:xfrm>
              <a:off x="3550" y="2391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21516" name="TextBox 33"/>
          <p:cNvSpPr txBox="1">
            <a:spLocks noChangeArrowheads="1"/>
          </p:cNvSpPr>
          <p:nvPr/>
        </p:nvSpPr>
        <p:spPr bwMode="auto">
          <a:xfrm>
            <a:off x="436563" y="4298950"/>
            <a:ext cx="2608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2"/>
                </a:solidFill>
              </a:rPr>
              <a:t>For example, at point </a:t>
            </a:r>
            <a:r>
              <a:rPr lang="en-US" b="0" dirty="0" smtClean="0">
                <a:solidFill>
                  <a:schemeClr val="bg2"/>
                </a:solidFill>
              </a:rPr>
              <a:t>6:</a:t>
            </a:r>
            <a:endParaRPr lang="en-US" b="0" dirty="0">
              <a:solidFill>
                <a:schemeClr val="bg2"/>
              </a:solidFill>
            </a:endParaRPr>
          </a:p>
        </p:txBody>
      </p:sp>
      <p:graphicFrame>
        <p:nvGraphicFramePr>
          <p:cNvPr id="21507" name="Object 34"/>
          <p:cNvGraphicFramePr>
            <a:graphicFrameLocks noChangeAspect="1"/>
          </p:cNvGraphicFramePr>
          <p:nvPr/>
        </p:nvGraphicFramePr>
        <p:xfrm>
          <a:off x="1228725" y="4775200"/>
          <a:ext cx="3325813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6" name="Equation" r:id="rId14" imgW="1892300" imgH="1079500" progId="Equation.DSMT4">
                  <p:embed/>
                </p:oleObj>
              </mc:Choice>
              <mc:Fallback>
                <p:oleObj name="Equation" r:id="rId14" imgW="1892300" imgH="107950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4775200"/>
                        <a:ext cx="3325813" cy="189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1400" y="1545771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Part (b): </a:t>
            </a:r>
            <a:r>
              <a:rPr lang="en-US" b="0" dirty="0" smtClean="0">
                <a:solidFill>
                  <a:schemeClr val="bg1"/>
                </a:solidFill>
              </a:rPr>
              <a:t>Proceed </a:t>
            </a:r>
            <a:r>
              <a:rPr lang="en-US" b="0" u="sng" dirty="0" smtClean="0">
                <a:solidFill>
                  <a:schemeClr val="bg1"/>
                </a:solidFill>
              </a:rPr>
              <a:t>clockwise</a:t>
            </a:r>
            <a:r>
              <a:rPr lang="en-US" b="0" dirty="0" smtClean="0">
                <a:solidFill>
                  <a:schemeClr val="bg1"/>
                </a:solidFill>
              </a:rPr>
              <a:t> from point 7.</a:t>
            </a:r>
            <a:endParaRPr lang="en-US" b="0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6048229" y="3700816"/>
            <a:ext cx="0" cy="25521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4693488" y="2028334"/>
            <a:ext cx="360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sym typeface="Symbol" pitchFamily="18" charset="2"/>
              </a:rPr>
              <a:t>(Assume that </a:t>
            </a:r>
            <a:r>
              <a:rPr lang="en-US" b="0" i="1" dirty="0" smtClean="0">
                <a:solidFill>
                  <a:schemeClr val="bg1"/>
                </a:solidFill>
                <a:sym typeface="Symbol" pitchFamily="18" charset="2"/>
              </a:rPr>
              <a:t></a:t>
            </a:r>
            <a:r>
              <a:rPr lang="en-US" b="0" baseline="-250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b="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b="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b="0" i="1" dirty="0" smtClean="0">
                <a:solidFill>
                  <a:schemeClr val="bg1"/>
                </a:solidFill>
                <a:sym typeface="Symbol" pitchFamily="18" charset="2"/>
              </a:rPr>
              <a:t></a:t>
            </a:r>
            <a:r>
              <a:rPr lang="en-US" b="0" baseline="-250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b="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b="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 </a:t>
            </a:r>
            <a:r>
              <a:rPr lang="en-US" sz="1600" b="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at point 7</a:t>
            </a:r>
            <a:r>
              <a:rPr lang="en-US" sz="1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277242"/>
              </p:ext>
            </p:extLst>
          </p:nvPr>
        </p:nvGraphicFramePr>
        <p:xfrm>
          <a:off x="999658" y="665723"/>
          <a:ext cx="74136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7" name="Equation" r:id="rId16" imgW="7414366" imgH="630903" progId="Equation.DSMT4">
                  <p:embed/>
                </p:oleObj>
              </mc:Choice>
              <mc:Fallback>
                <p:oleObj name="Equation" r:id="rId16" imgW="7414366" imgH="63090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99658" y="665723"/>
                        <a:ext cx="7413625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20" name="Text Box 4"/>
          <p:cNvSpPr txBox="1">
            <a:spLocks noChangeArrowheads="1"/>
          </p:cNvSpPr>
          <p:nvPr/>
        </p:nvSpPr>
        <p:spPr bwMode="auto">
          <a:xfrm>
            <a:off x="338138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Sommerfeld Branch Cuts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13" descr="Sommerfeld1897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792" y="1078694"/>
            <a:ext cx="2095500" cy="2600325"/>
          </a:xfrm>
          <a:prstGeom prst="rect">
            <a:avLst/>
          </a:prstGeom>
          <a:noFill/>
        </p:spPr>
      </p:pic>
      <p:pic>
        <p:nvPicPr>
          <p:cNvPr id="3" name="Picture 15" descr="https://upload.wikimedia.org/wikipedia/commons/3/3e/Sommerfeld%2CArnold_1935_Stuttgar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6041" y="1163472"/>
            <a:ext cx="1905000" cy="2381250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1487606" y="4846681"/>
            <a:ext cx="6359857" cy="101566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Sommerfeld branch cuts are the most common choice in dealing with radiation types of problems, where there is a square-root wavenumber function. 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25087" y="3944203"/>
            <a:ext cx="348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Arnold Sommerfeld (1868-1951)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4" name="Picture 17" descr="http://turnbull.mcs.st-and.ac.uk/~history/BigPictures/Sommerfeld_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3049" y="1188295"/>
            <a:ext cx="2028068" cy="232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786198"/>
              </p:ext>
            </p:extLst>
          </p:nvPr>
        </p:nvGraphicFramePr>
        <p:xfrm>
          <a:off x="3637616" y="628277"/>
          <a:ext cx="19875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44" name="Equation" r:id="rId4" imgW="888840" imgH="266400" progId="Equation.DSMT4">
                  <p:embed/>
                </p:oleObj>
              </mc:Choice>
              <mc:Fallback>
                <p:oleObj name="Equation" r:id="rId4" imgW="888840" imgH="266400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616" y="628277"/>
                        <a:ext cx="1987550" cy="593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9220" name="Text Box 4"/>
          <p:cNvSpPr txBox="1">
            <a:spLocks noChangeArrowheads="1"/>
          </p:cNvSpPr>
          <p:nvPr/>
        </p:nvSpPr>
        <p:spPr bwMode="auto">
          <a:xfrm>
            <a:off x="338138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Sommerfeld Branch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Cuts (cont.)</a:t>
            </a:r>
            <a:endParaRPr lang="en-US" sz="28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206500" y="3074794"/>
            <a:ext cx="6396464" cy="3489518"/>
            <a:chOff x="1220788" y="2105205"/>
            <a:chExt cx="6396464" cy="3490376"/>
          </a:xfrm>
        </p:grpSpPr>
        <p:sp>
          <p:nvSpPr>
            <p:cNvPr id="22550" name="Line 7"/>
            <p:cNvSpPr>
              <a:spLocks noChangeShapeType="1"/>
            </p:cNvSpPr>
            <p:nvPr/>
          </p:nvSpPr>
          <p:spPr bwMode="auto">
            <a:xfrm flipV="1">
              <a:off x="4240213" y="2581275"/>
              <a:ext cx="0" cy="29543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2536" name="Object 8"/>
            <p:cNvGraphicFramePr>
              <a:graphicFrameLocks noChangeAspect="1"/>
            </p:cNvGraphicFramePr>
            <p:nvPr/>
          </p:nvGraphicFramePr>
          <p:xfrm>
            <a:off x="7371323" y="3944508"/>
            <a:ext cx="245929" cy="270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045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2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1323" y="3944508"/>
                          <a:ext cx="245929" cy="270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1" name="Line 10"/>
            <p:cNvSpPr>
              <a:spLocks noChangeShapeType="1"/>
            </p:cNvSpPr>
            <p:nvPr/>
          </p:nvSpPr>
          <p:spPr bwMode="auto">
            <a:xfrm>
              <a:off x="1220788" y="4083050"/>
              <a:ext cx="60388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2537" name="Object 4"/>
            <p:cNvGraphicFramePr>
              <a:graphicFrameLocks noChangeAspect="1"/>
            </p:cNvGraphicFramePr>
            <p:nvPr/>
          </p:nvGraphicFramePr>
          <p:xfrm>
            <a:off x="4101461" y="2105205"/>
            <a:ext cx="275519" cy="32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046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2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1461" y="2105205"/>
                          <a:ext cx="275519" cy="325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2" name="Line 14"/>
            <p:cNvSpPr>
              <a:spLocks noChangeShapeType="1"/>
            </p:cNvSpPr>
            <p:nvPr/>
          </p:nvSpPr>
          <p:spPr bwMode="auto">
            <a:xfrm>
              <a:off x="2962276" y="3952875"/>
              <a:ext cx="0" cy="2524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3" name="Line 15"/>
            <p:cNvSpPr>
              <a:spLocks noChangeShapeType="1"/>
            </p:cNvSpPr>
            <p:nvPr/>
          </p:nvSpPr>
          <p:spPr bwMode="auto">
            <a:xfrm>
              <a:off x="5526088" y="3962400"/>
              <a:ext cx="0" cy="2524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4" name="Freeform 16"/>
            <p:cNvSpPr>
              <a:spLocks/>
            </p:cNvSpPr>
            <p:nvPr/>
          </p:nvSpPr>
          <p:spPr bwMode="auto">
            <a:xfrm>
              <a:off x="4135272" y="2538484"/>
              <a:ext cx="73405" cy="1503623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5" name="Oval 17"/>
            <p:cNvSpPr>
              <a:spLocks noChangeArrowheads="1"/>
            </p:cNvSpPr>
            <p:nvPr/>
          </p:nvSpPr>
          <p:spPr bwMode="auto">
            <a:xfrm>
              <a:off x="2909888" y="4024313"/>
              <a:ext cx="90488" cy="1063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Oval 18"/>
            <p:cNvSpPr>
              <a:spLocks noChangeArrowheads="1"/>
            </p:cNvSpPr>
            <p:nvPr/>
          </p:nvSpPr>
          <p:spPr bwMode="auto">
            <a:xfrm>
              <a:off x="5478463" y="4019550"/>
              <a:ext cx="90488" cy="1063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Freeform 19"/>
            <p:cNvSpPr>
              <a:spLocks/>
            </p:cNvSpPr>
            <p:nvPr/>
          </p:nvSpPr>
          <p:spPr bwMode="auto">
            <a:xfrm flipV="1">
              <a:off x="4300644" y="4126836"/>
              <a:ext cx="45719" cy="1468745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2538" name="Object 20"/>
            <p:cNvGraphicFramePr>
              <a:graphicFrameLocks noChangeAspect="1"/>
            </p:cNvGraphicFramePr>
            <p:nvPr/>
          </p:nvGraphicFramePr>
          <p:xfrm>
            <a:off x="2722563" y="4356100"/>
            <a:ext cx="419100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047" name="Equation" r:id="rId10" imgW="190335" imgH="164957" progId="Equation.DSMT4">
                    <p:embed/>
                  </p:oleObj>
                </mc:Choice>
                <mc:Fallback>
                  <p:oleObj name="Equation" r:id="rId10" imgW="190335" imgH="164957" progId="Equation.DSMT4">
                    <p:embed/>
                    <p:pic>
                      <p:nvPicPr>
                        <p:cNvPr id="0" name="Picture 2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2563" y="4356100"/>
                          <a:ext cx="419100" cy="363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9" name="Object 21"/>
            <p:cNvGraphicFramePr>
              <a:graphicFrameLocks noChangeAspect="1"/>
            </p:cNvGraphicFramePr>
            <p:nvPr/>
          </p:nvGraphicFramePr>
          <p:xfrm>
            <a:off x="5459413" y="3538538"/>
            <a:ext cx="201613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048" name="Equation" r:id="rId12" imgW="88707" imgH="164742" progId="Equation.DSMT4">
                    <p:embed/>
                  </p:oleObj>
                </mc:Choice>
                <mc:Fallback>
                  <p:oleObj name="Equation" r:id="rId12" imgW="88707" imgH="164742" progId="Equation.DSMT4">
                    <p:embed/>
                    <p:pic>
                      <p:nvPicPr>
                        <p:cNvPr id="0" name="Picture 2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9413" y="3538538"/>
                          <a:ext cx="201613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8" name="Freeform 19"/>
            <p:cNvSpPr>
              <a:spLocks/>
            </p:cNvSpPr>
            <p:nvPr/>
          </p:nvSpPr>
          <p:spPr bwMode="auto">
            <a:xfrm rot="5400000" flipV="1">
              <a:off x="4918076" y="3489516"/>
              <a:ext cx="45719" cy="1254707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9" name="Freeform 16"/>
            <p:cNvSpPr>
              <a:spLocks/>
            </p:cNvSpPr>
            <p:nvPr/>
          </p:nvSpPr>
          <p:spPr bwMode="auto">
            <a:xfrm rot="-5400000">
              <a:off x="3532200" y="3425044"/>
              <a:ext cx="45719" cy="1241577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5557" y="1999130"/>
            <a:ext cx="3457855" cy="878541"/>
            <a:chOff x="423863" y="1900518"/>
            <a:chExt cx="3457855" cy="878541"/>
          </a:xfrm>
        </p:grpSpPr>
        <p:sp>
          <p:nvSpPr>
            <p:cNvPr id="22541" name="Rectangle 32"/>
            <p:cNvSpPr>
              <a:spLocks noChangeArrowheads="1"/>
            </p:cNvSpPr>
            <p:nvPr/>
          </p:nvSpPr>
          <p:spPr bwMode="auto">
            <a:xfrm>
              <a:off x="423863" y="1900518"/>
              <a:ext cx="3457855" cy="878541"/>
            </a:xfrm>
            <a:prstGeom prst="rect">
              <a:avLst/>
            </a:prstGeom>
            <a:solidFill>
              <a:srgbClr val="CCFFFF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4" name="TextBox 21"/>
            <p:cNvSpPr txBox="1">
              <a:spLocks noChangeArrowheads="1"/>
            </p:cNvSpPr>
            <p:nvPr/>
          </p:nvSpPr>
          <p:spPr bwMode="auto">
            <a:xfrm>
              <a:off x="477838" y="1938338"/>
              <a:ext cx="15954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First branch:</a:t>
              </a:r>
            </a:p>
          </p:txBody>
        </p:sp>
        <p:graphicFrame>
          <p:nvGraphicFramePr>
            <p:cNvPr id="2253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950155"/>
                </p:ext>
              </p:extLst>
            </p:nvPr>
          </p:nvGraphicFramePr>
          <p:xfrm>
            <a:off x="2012950" y="1919288"/>
            <a:ext cx="1420813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049" name="Equation" r:id="rId14" imgW="634725" imgH="190417" progId="Equation.DSMT4">
                    <p:embed/>
                  </p:oleObj>
                </mc:Choice>
                <mc:Fallback>
                  <p:oleObj name="Equation" r:id="rId14" imgW="634725" imgH="190417" progId="Equation.DSMT4">
                    <p:embed/>
                    <p:pic>
                      <p:nvPicPr>
                        <p:cNvPr id="0" name="Picture 2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950" y="1919288"/>
                          <a:ext cx="1420813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5" name="TextBox 23"/>
            <p:cNvSpPr txBox="1">
              <a:spLocks noChangeArrowheads="1"/>
            </p:cNvSpPr>
            <p:nvPr/>
          </p:nvSpPr>
          <p:spPr bwMode="auto">
            <a:xfrm>
              <a:off x="452438" y="2336800"/>
              <a:ext cx="192881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Second branch:</a:t>
              </a:r>
            </a:p>
          </p:txBody>
        </p:sp>
        <p:graphicFrame>
          <p:nvGraphicFramePr>
            <p:cNvPr id="2253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2613377"/>
                </p:ext>
              </p:extLst>
            </p:nvPr>
          </p:nvGraphicFramePr>
          <p:xfrm>
            <a:off x="2370138" y="2344738"/>
            <a:ext cx="1420812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050" name="Equation" r:id="rId16" imgW="634725" imgH="190417" progId="Equation.DSMT4">
                    <p:embed/>
                  </p:oleObj>
                </mc:Choice>
                <mc:Fallback>
                  <p:oleObj name="Equation" r:id="rId16" imgW="634725" imgH="190417" progId="Equation.DSMT4">
                    <p:embed/>
                    <p:pic>
                      <p:nvPicPr>
                        <p:cNvPr id="0" name="Picture 2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0138" y="2344738"/>
                          <a:ext cx="1420812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46" name="TextBox 25"/>
          <p:cNvSpPr txBox="1">
            <a:spLocks noChangeArrowheads="1"/>
          </p:cNvSpPr>
          <p:nvPr/>
        </p:nvSpPr>
        <p:spPr bwMode="auto">
          <a:xfrm>
            <a:off x="5429044" y="1599672"/>
            <a:ext cx="3211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The first branch is defined by:</a:t>
            </a:r>
          </a:p>
        </p:txBody>
      </p:sp>
      <p:graphicFrame>
        <p:nvGraphicFramePr>
          <p:cNvPr id="225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077233"/>
              </p:ext>
            </p:extLst>
          </p:nvPr>
        </p:nvGraphicFramePr>
        <p:xfrm>
          <a:off x="5926978" y="2119779"/>
          <a:ext cx="26320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51" name="Equation" r:id="rId18" imgW="1459866" imgH="266584" progId="Equation.DSMT4">
                  <p:embed/>
                </p:oleObj>
              </mc:Choice>
              <mc:Fallback>
                <p:oleObj name="Equation" r:id="rId18" imgW="1459866" imgH="266584" progId="Equation.DSMT4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978" y="2119779"/>
                        <a:ext cx="26320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7" name="Oval 27"/>
          <p:cNvSpPr>
            <a:spLocks noChangeArrowheads="1"/>
          </p:cNvSpPr>
          <p:nvPr/>
        </p:nvSpPr>
        <p:spPr bwMode="auto">
          <a:xfrm>
            <a:off x="6415088" y="4962072"/>
            <a:ext cx="163512" cy="163513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2548" name="Straight Arrow Connector 29"/>
          <p:cNvCxnSpPr>
            <a:cxnSpLocks noChangeShapeType="1"/>
          </p:cNvCxnSpPr>
          <p:nvPr/>
        </p:nvCxnSpPr>
        <p:spPr bwMode="auto">
          <a:xfrm flipH="1">
            <a:off x="6540595" y="3056965"/>
            <a:ext cx="335334" cy="1778934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 type="none" w="sm" len="sm"/>
            <a:tailEnd type="arrow" w="med" len="med"/>
          </a:ln>
        </p:spPr>
      </p:cxnSp>
      <p:graphicFrame>
        <p:nvGraphicFramePr>
          <p:cNvPr id="225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627380"/>
              </p:ext>
            </p:extLst>
          </p:nvPr>
        </p:nvGraphicFramePr>
        <p:xfrm>
          <a:off x="6936628" y="2643654"/>
          <a:ext cx="14859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52" name="Equation" r:id="rId20" imgW="977900" imgH="228600" progId="Equation.DSMT4">
                  <p:embed/>
                </p:oleObj>
              </mc:Choice>
              <mc:Fallback>
                <p:oleObj name="Equation" r:id="rId20" imgW="977900" imgH="228600" progId="Equation.DSMT4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6628" y="2643654"/>
                        <a:ext cx="14859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88764" y="3729318"/>
            <a:ext cx="3248025" cy="914400"/>
            <a:chOff x="587375" y="3558989"/>
            <a:chExt cx="3248025" cy="9144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587375" y="3558989"/>
              <a:ext cx="3248025" cy="9144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549" name="TextBox 31"/>
            <p:cNvSpPr txBox="1">
              <a:spLocks noChangeArrowheads="1"/>
            </p:cNvSpPr>
            <p:nvPr/>
          </p:nvSpPr>
          <p:spPr bwMode="auto">
            <a:xfrm>
              <a:off x="777875" y="3630613"/>
              <a:ext cx="27495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Sommerfeld branch cuts</a:t>
              </a:r>
            </a:p>
          </p:txBody>
        </p:sp>
        <p:graphicFrame>
          <p:nvGraphicFramePr>
            <p:cNvPr id="2253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5233567"/>
                </p:ext>
              </p:extLst>
            </p:nvPr>
          </p:nvGraphicFramePr>
          <p:xfrm>
            <a:off x="1073150" y="4013200"/>
            <a:ext cx="2185988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053" name="Equation" r:id="rId22" imgW="977476" imgH="203112" progId="Equation.DSMT4">
                    <p:embed/>
                  </p:oleObj>
                </mc:Choice>
                <mc:Fallback>
                  <p:oleObj name="Equation" r:id="rId22" imgW="977476" imgH="203112" progId="Equation.DSMT4">
                    <p:embed/>
                    <p:pic>
                      <p:nvPicPr>
                        <p:cNvPr id="0" name="Picture 2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3150" y="4013200"/>
                          <a:ext cx="2185988" cy="452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0149" y="578719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2"/>
                </a:solidFill>
              </a:rPr>
              <a:t>First branch:</a:t>
            </a:r>
            <a:endParaRPr lang="en-US" b="0" dirty="0">
              <a:solidFill>
                <a:schemeClr val="bg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15206"/>
              </p:ext>
            </p:extLst>
          </p:nvPr>
        </p:nvGraphicFramePr>
        <p:xfrm>
          <a:off x="6847725" y="5689942"/>
          <a:ext cx="1534444" cy="470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54" name="Equation" r:id="rId24" imgW="787320" imgH="241200" progId="Equation.DSMT4">
                  <p:embed/>
                </p:oleObj>
              </mc:Choice>
              <mc:Fallback>
                <p:oleObj name="Equation" r:id="rId24" imgW="787320" imgH="241200" progId="Equation.DSMT4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7725" y="5689942"/>
                        <a:ext cx="1534444" cy="470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374106" y="619226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2"/>
                </a:solidFill>
              </a:rPr>
              <a:t>Second branch:</a:t>
            </a:r>
            <a:endParaRPr lang="en-US" b="0" dirty="0">
              <a:solidFill>
                <a:schemeClr val="bg2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231974"/>
              </p:ext>
            </p:extLst>
          </p:nvPr>
        </p:nvGraphicFramePr>
        <p:xfrm>
          <a:off x="7156055" y="6095360"/>
          <a:ext cx="1782142" cy="49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55" name="Equation" r:id="rId26" imgW="863280" imgH="241200" progId="Equation.DSMT4">
                  <p:embed/>
                </p:oleObj>
              </mc:Choice>
              <mc:Fallback>
                <p:oleObj name="Equation" r:id="rId26" imgW="863280" imgH="241200" progId="Equation.DSMT4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055" y="6095360"/>
                        <a:ext cx="1782142" cy="497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25453" y="5354060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We can also say: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471" y="1595718"/>
            <a:ext cx="464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With this choice of branch cuts we have: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20" name="Text Box 4"/>
          <p:cNvSpPr txBox="1">
            <a:spLocks noChangeArrowheads="1"/>
          </p:cNvSpPr>
          <p:nvPr/>
        </p:nvSpPr>
        <p:spPr bwMode="auto">
          <a:xfrm>
            <a:off x="338138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Sommerfeld Branch Cuts (cont.)</a:t>
            </a:r>
          </a:p>
        </p:txBody>
      </p:sp>
      <p:sp>
        <p:nvSpPr>
          <p:cNvPr id="23559" name="TextBox 26"/>
          <p:cNvSpPr txBox="1">
            <a:spLocks noChangeArrowheads="1"/>
          </p:cNvSpPr>
          <p:nvPr/>
        </p:nvSpPr>
        <p:spPr bwMode="auto">
          <a:xfrm>
            <a:off x="551316" y="544519"/>
            <a:ext cx="1004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</a:rPr>
              <a:t>Proof: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596444" y="1642388"/>
          <a:ext cx="2016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6" name="Equation" r:id="rId4" imgW="901309" imgH="190417" progId="Equation.DSMT4">
                  <p:embed/>
                </p:oleObj>
              </mc:Choice>
              <mc:Fallback>
                <p:oleObj name="Equation" r:id="rId4" imgW="901309" imgH="190417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44" y="1642388"/>
                        <a:ext cx="20161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860425" y="2179417"/>
          <a:ext cx="5567363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7" name="Equation" r:id="rId6" imgW="2489200" imgH="1358900" progId="Equation.DSMT4">
                  <p:embed/>
                </p:oleObj>
              </mc:Choice>
              <mc:Fallback>
                <p:oleObj name="Equation" r:id="rId6" imgW="2489200" imgH="135890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2179417"/>
                        <a:ext cx="5567363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64231" y="5571678"/>
            <a:ext cx="82708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bg1"/>
                </a:solidFill>
              </a:rPr>
              <a:t>As long as we do not cross this hyperbolic contour, the real part of </a:t>
            </a:r>
            <a:r>
              <a:rPr lang="en-US" sz="1600" b="0" i="1" dirty="0">
                <a:solidFill>
                  <a:schemeClr val="bg1"/>
                </a:solidFill>
                <a:latin typeface="+mn-lt"/>
              </a:rPr>
              <a:t>f </a:t>
            </a:r>
            <a:r>
              <a:rPr lang="en-US" sz="1600" b="0" dirty="0">
                <a:solidFill>
                  <a:schemeClr val="bg1"/>
                </a:solidFill>
              </a:rPr>
              <a:t>does not change. Hence, the entire complex plane must have a real part that is either positive or negative (depending on which branch we are choosing) if the branch cuts are chosen to lie along this </a:t>
            </a:r>
            <a:r>
              <a:rPr lang="en-US" sz="1600" b="0" dirty="0" smtClean="0">
                <a:solidFill>
                  <a:schemeClr val="bg1"/>
                </a:solidFill>
              </a:rPr>
              <a:t>contour (i.e., the Sommerfeld branch cuts).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23561" name="Rectangle 32"/>
          <p:cNvSpPr>
            <a:spLocks noChangeArrowheads="1"/>
          </p:cNvSpPr>
          <p:nvPr/>
        </p:nvSpPr>
        <p:spPr bwMode="auto">
          <a:xfrm>
            <a:off x="5265510" y="1769389"/>
            <a:ext cx="3560763" cy="1146175"/>
          </a:xfrm>
          <a:prstGeom prst="rect">
            <a:avLst/>
          </a:prstGeom>
          <a:solidFill>
            <a:srgbClr val="FFFF99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62" name="TextBox 21"/>
          <p:cNvSpPr txBox="1">
            <a:spLocks noChangeArrowheads="1"/>
          </p:cNvSpPr>
          <p:nvPr/>
        </p:nvSpPr>
        <p:spPr bwMode="auto">
          <a:xfrm>
            <a:off x="5319485" y="1947189"/>
            <a:ext cx="159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First branch:</a:t>
            </a:r>
          </a:p>
        </p:txBody>
      </p:sp>
      <p:graphicFrame>
        <p:nvGraphicFramePr>
          <p:cNvPr id="23556" name="Object 7"/>
          <p:cNvGraphicFramePr>
            <a:graphicFrameLocks noChangeAspect="1"/>
          </p:cNvGraphicFramePr>
          <p:nvPr/>
        </p:nvGraphicFramePr>
        <p:xfrm>
          <a:off x="6854598" y="1928139"/>
          <a:ext cx="14208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8" name="Equation" r:id="rId8" imgW="634725" imgH="190417" progId="Equation.DSMT4">
                  <p:embed/>
                </p:oleObj>
              </mc:Choice>
              <mc:Fallback>
                <p:oleObj name="Equation" r:id="rId8" imgW="634725" imgH="190417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598" y="1928139"/>
                        <a:ext cx="142081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Box 23"/>
          <p:cNvSpPr txBox="1">
            <a:spLocks noChangeArrowheads="1"/>
          </p:cNvSpPr>
          <p:nvPr/>
        </p:nvSpPr>
        <p:spPr bwMode="auto">
          <a:xfrm>
            <a:off x="5294085" y="2345652"/>
            <a:ext cx="1928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Second branch:</a:t>
            </a:r>
          </a:p>
        </p:txBody>
      </p:sp>
      <p:graphicFrame>
        <p:nvGraphicFramePr>
          <p:cNvPr id="23557" name="Object 8"/>
          <p:cNvGraphicFramePr>
            <a:graphicFrameLocks noChangeAspect="1"/>
          </p:cNvGraphicFramePr>
          <p:nvPr/>
        </p:nvGraphicFramePr>
        <p:xfrm>
          <a:off x="7211785" y="2353589"/>
          <a:ext cx="14208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9" name="Equation" r:id="rId10" imgW="634725" imgH="190417" progId="Equation.DSMT4">
                  <p:embed/>
                </p:oleObj>
              </mc:Choice>
              <mc:Fallback>
                <p:oleObj name="Equation" r:id="rId10" imgW="634725" imgH="190417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1785" y="2353589"/>
                        <a:ext cx="14208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23590" name="Object 38"/>
          <p:cNvGraphicFramePr>
            <a:graphicFrameLocks noChangeAspect="1"/>
          </p:cNvGraphicFramePr>
          <p:nvPr/>
        </p:nvGraphicFramePr>
        <p:xfrm>
          <a:off x="5286269" y="3164105"/>
          <a:ext cx="3476730" cy="439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0" name="Equation" r:id="rId12" imgW="4610100" imgH="584200" progId="Equation.DSMT4">
                  <p:embed/>
                </p:oleObj>
              </mc:Choice>
              <mc:Fallback>
                <p:oleObj name="Equation" r:id="rId12" imgW="4610100" imgH="58420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269" y="3164105"/>
                        <a:ext cx="3476730" cy="439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0" y="990601"/>
            <a:ext cx="611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We first solve for the “boundary curve” where 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Re(</a:t>
            </a:r>
            <a:r>
              <a:rPr lang="en-US" b="0" i="1" dirty="0" smtClean="0">
                <a:solidFill>
                  <a:schemeClr val="bg1"/>
                </a:solidFill>
                <a:latin typeface="+mn-lt"/>
              </a:rPr>
              <a:t>f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b="0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)) = 0</a:t>
            </a:r>
            <a:r>
              <a:rPr lang="en-US" b="0" dirty="0" smtClean="0">
                <a:solidFill>
                  <a:schemeClr val="bg1"/>
                </a:solidFill>
              </a:rPr>
              <a:t>.</a:t>
            </a: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11016"/>
              </p:ext>
            </p:extLst>
          </p:nvPr>
        </p:nvGraphicFramePr>
        <p:xfrm>
          <a:off x="3722688" y="635000"/>
          <a:ext cx="19875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" name="Equation" r:id="rId4" imgW="888840" imgH="266400" progId="Equation.DSMT4">
                  <p:embed/>
                </p:oleObj>
              </mc:Choice>
              <mc:Fallback>
                <p:oleObj name="Equation" r:id="rId4" imgW="888840" imgH="26640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635000"/>
                        <a:ext cx="1987550" cy="593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8" name="Group 20"/>
          <p:cNvGrpSpPr>
            <a:grpSpLocks/>
          </p:cNvGrpSpPr>
          <p:nvPr/>
        </p:nvGrpSpPr>
        <p:grpSpPr bwMode="auto">
          <a:xfrm>
            <a:off x="1357313" y="2291023"/>
            <a:ext cx="6463100" cy="3454140"/>
            <a:chOff x="1220788" y="2127865"/>
            <a:chExt cx="6463100" cy="3454068"/>
          </a:xfrm>
        </p:grpSpPr>
        <p:sp>
          <p:nvSpPr>
            <p:cNvPr id="24600" name="Line 7"/>
            <p:cNvSpPr>
              <a:spLocks noChangeShapeType="1"/>
            </p:cNvSpPr>
            <p:nvPr/>
          </p:nvSpPr>
          <p:spPr bwMode="auto">
            <a:xfrm flipV="1">
              <a:off x="4240213" y="2581275"/>
              <a:ext cx="0" cy="29543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4584" name="Object 9"/>
            <p:cNvGraphicFramePr>
              <a:graphicFrameLocks noChangeAspect="1"/>
            </p:cNvGraphicFramePr>
            <p:nvPr/>
          </p:nvGraphicFramePr>
          <p:xfrm>
            <a:off x="7421563" y="3936532"/>
            <a:ext cx="262325" cy="288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89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2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1563" y="3936532"/>
                          <a:ext cx="262325" cy="2885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01" name="Line 10"/>
            <p:cNvSpPr>
              <a:spLocks noChangeShapeType="1"/>
            </p:cNvSpPr>
            <p:nvPr/>
          </p:nvSpPr>
          <p:spPr bwMode="auto">
            <a:xfrm>
              <a:off x="1220788" y="4083050"/>
              <a:ext cx="60388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4585" name="Object 11"/>
            <p:cNvGraphicFramePr>
              <a:graphicFrameLocks noChangeAspect="1"/>
            </p:cNvGraphicFramePr>
            <p:nvPr/>
          </p:nvGraphicFramePr>
          <p:xfrm>
            <a:off x="4131605" y="2127865"/>
            <a:ext cx="256345" cy="302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90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2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1605" y="2127865"/>
                          <a:ext cx="256345" cy="3029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02" name="Line 14"/>
            <p:cNvSpPr>
              <a:spLocks noChangeShapeType="1"/>
            </p:cNvSpPr>
            <p:nvPr/>
          </p:nvSpPr>
          <p:spPr bwMode="auto">
            <a:xfrm>
              <a:off x="2962276" y="3952875"/>
              <a:ext cx="0" cy="2524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3" name="Line 15"/>
            <p:cNvSpPr>
              <a:spLocks noChangeShapeType="1"/>
            </p:cNvSpPr>
            <p:nvPr/>
          </p:nvSpPr>
          <p:spPr bwMode="auto">
            <a:xfrm>
              <a:off x="5526088" y="3962400"/>
              <a:ext cx="0" cy="2524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4" name="Freeform 16"/>
            <p:cNvSpPr>
              <a:spLocks/>
            </p:cNvSpPr>
            <p:nvPr/>
          </p:nvSpPr>
          <p:spPr bwMode="auto">
            <a:xfrm>
              <a:off x="2934248" y="2538484"/>
              <a:ext cx="73405" cy="1503623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5" name="Oval 17"/>
            <p:cNvSpPr>
              <a:spLocks noChangeArrowheads="1"/>
            </p:cNvSpPr>
            <p:nvPr/>
          </p:nvSpPr>
          <p:spPr bwMode="auto">
            <a:xfrm>
              <a:off x="2909888" y="4024313"/>
              <a:ext cx="90488" cy="1063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Oval 18"/>
            <p:cNvSpPr>
              <a:spLocks noChangeArrowheads="1"/>
            </p:cNvSpPr>
            <p:nvPr/>
          </p:nvSpPr>
          <p:spPr bwMode="auto">
            <a:xfrm>
              <a:off x="5478463" y="4019550"/>
              <a:ext cx="90488" cy="1063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Freeform 19"/>
            <p:cNvSpPr>
              <a:spLocks/>
            </p:cNvSpPr>
            <p:nvPr/>
          </p:nvSpPr>
          <p:spPr bwMode="auto">
            <a:xfrm flipV="1">
              <a:off x="5515316" y="4113188"/>
              <a:ext cx="45719" cy="1468745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458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3684906"/>
                </p:ext>
              </p:extLst>
            </p:nvPr>
          </p:nvGraphicFramePr>
          <p:xfrm>
            <a:off x="2462587" y="4212667"/>
            <a:ext cx="419100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91" name="Equation" r:id="rId10" imgW="190335" imgH="164957" progId="Equation.DSMT4">
                    <p:embed/>
                  </p:oleObj>
                </mc:Choice>
                <mc:Fallback>
                  <p:oleObj name="Equation" r:id="rId10" imgW="190335" imgH="164957" progId="Equation.DSMT4">
                    <p:embed/>
                    <p:pic>
                      <p:nvPicPr>
                        <p:cNvPr id="0" name="Picture 2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2587" y="4212667"/>
                          <a:ext cx="419100" cy="363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7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8399390"/>
                </p:ext>
              </p:extLst>
            </p:nvPr>
          </p:nvGraphicFramePr>
          <p:xfrm>
            <a:off x="5665601" y="3565432"/>
            <a:ext cx="201613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92" name="Equation" r:id="rId12" imgW="88707" imgH="164742" progId="Equation.DSMT4">
                    <p:embed/>
                  </p:oleObj>
                </mc:Choice>
                <mc:Fallback>
                  <p:oleObj name="Equation" r:id="rId12" imgW="88707" imgH="164742" progId="Equation.DSMT4">
                    <p:embed/>
                    <p:pic>
                      <p:nvPicPr>
                        <p:cNvPr id="0" name="Picture 2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5601" y="3565432"/>
                          <a:ext cx="201613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4590" name="Straight Connector 34"/>
          <p:cNvCxnSpPr>
            <a:cxnSpLocks noChangeShapeType="1"/>
          </p:cNvCxnSpPr>
          <p:nvPr/>
        </p:nvCxnSpPr>
        <p:spPr bwMode="auto">
          <a:xfrm>
            <a:off x="4476750" y="4325938"/>
            <a:ext cx="0" cy="1419225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4591" name="Straight Connector 35"/>
          <p:cNvCxnSpPr>
            <a:cxnSpLocks noChangeShapeType="1"/>
          </p:cNvCxnSpPr>
          <p:nvPr/>
        </p:nvCxnSpPr>
        <p:spPr bwMode="auto">
          <a:xfrm flipH="1">
            <a:off x="4451350" y="4314825"/>
            <a:ext cx="114458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4592" name="Straight Connector 37"/>
          <p:cNvCxnSpPr>
            <a:cxnSpLocks noChangeShapeType="1"/>
          </p:cNvCxnSpPr>
          <p:nvPr/>
        </p:nvCxnSpPr>
        <p:spPr bwMode="auto">
          <a:xfrm>
            <a:off x="4314825" y="2800350"/>
            <a:ext cx="0" cy="1419225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4593" name="Straight Connector 38"/>
          <p:cNvCxnSpPr>
            <a:cxnSpLocks noChangeShapeType="1"/>
          </p:cNvCxnSpPr>
          <p:nvPr/>
        </p:nvCxnSpPr>
        <p:spPr bwMode="auto">
          <a:xfrm flipH="1">
            <a:off x="3170238" y="4208463"/>
            <a:ext cx="11445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4594" name="Rectangle 39"/>
          <p:cNvSpPr>
            <a:spLocks noChangeArrowheads="1"/>
          </p:cNvSpPr>
          <p:nvPr/>
        </p:nvSpPr>
        <p:spPr bwMode="auto">
          <a:xfrm>
            <a:off x="4530725" y="4394200"/>
            <a:ext cx="1050925" cy="1501775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95" name="Rectangle 40"/>
          <p:cNvSpPr>
            <a:spLocks noChangeArrowheads="1"/>
          </p:cNvSpPr>
          <p:nvPr/>
        </p:nvSpPr>
        <p:spPr bwMode="auto">
          <a:xfrm>
            <a:off x="3222625" y="2663825"/>
            <a:ext cx="1050925" cy="1501775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4579" name="Object 12"/>
          <p:cNvGraphicFramePr>
            <a:graphicFrameLocks noChangeAspect="1"/>
          </p:cNvGraphicFramePr>
          <p:nvPr/>
        </p:nvGraphicFramePr>
        <p:xfrm>
          <a:off x="5766549" y="2932094"/>
          <a:ext cx="14208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3" name="Equation" r:id="rId14" imgW="634725" imgH="190417" progId="Equation.DSMT4">
                  <p:embed/>
                </p:oleObj>
              </mc:Choice>
              <mc:Fallback>
                <p:oleObj name="Equation" r:id="rId14" imgW="634725" imgH="190417" progId="Equation.DSMT4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549" y="2932094"/>
                        <a:ext cx="142081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279599"/>
              </p:ext>
            </p:extLst>
          </p:nvPr>
        </p:nvGraphicFramePr>
        <p:xfrm>
          <a:off x="1973169" y="5413282"/>
          <a:ext cx="142081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4" name="Equation" r:id="rId16" imgW="634725" imgH="190417" progId="Equation.DSMT4">
                  <p:embed/>
                </p:oleObj>
              </mc:Choice>
              <mc:Fallback>
                <p:oleObj name="Equation" r:id="rId16" imgW="634725" imgH="190417" progId="Equation.DSMT4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169" y="5413282"/>
                        <a:ext cx="142081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597" name="Straight Arrow Connector 43"/>
          <p:cNvCxnSpPr>
            <a:cxnSpLocks noChangeShapeType="1"/>
          </p:cNvCxnSpPr>
          <p:nvPr/>
        </p:nvCxnSpPr>
        <p:spPr bwMode="auto">
          <a:xfrm flipV="1">
            <a:off x="3425825" y="3384550"/>
            <a:ext cx="409575" cy="1911350"/>
          </a:xfrm>
          <a:prstGeom prst="straightConnector1">
            <a:avLst/>
          </a:prstGeom>
          <a:noFill/>
          <a:ln w="12700" algn="ctr">
            <a:solidFill>
              <a:schemeClr val="bg2"/>
            </a:solidFill>
            <a:round/>
            <a:headEnd type="none" w="sm" len="sm"/>
            <a:tailEnd type="arrow" w="med" len="med"/>
          </a:ln>
        </p:spPr>
      </p:cxnSp>
      <p:cxnSp>
        <p:nvCxnSpPr>
          <p:cNvPr id="24598" name="Straight Arrow Connector 45"/>
          <p:cNvCxnSpPr>
            <a:cxnSpLocks noChangeShapeType="1"/>
          </p:cNvCxnSpPr>
          <p:nvPr/>
        </p:nvCxnSpPr>
        <p:spPr bwMode="auto">
          <a:xfrm flipV="1">
            <a:off x="3578225" y="4803775"/>
            <a:ext cx="1198563" cy="644525"/>
          </a:xfrm>
          <a:prstGeom prst="straightConnector1">
            <a:avLst/>
          </a:prstGeom>
          <a:noFill/>
          <a:ln w="12700" algn="ctr">
            <a:solidFill>
              <a:schemeClr val="bg2"/>
            </a:solidFill>
            <a:round/>
            <a:headEnd type="none" w="sm" len="sm"/>
            <a:tailEnd type="arrow" w="med" len="med"/>
          </a:ln>
        </p:spPr>
      </p:cxnSp>
      <p:sp>
        <p:nvSpPr>
          <p:cNvPr id="24599" name="TextBox 47"/>
          <p:cNvSpPr txBox="1">
            <a:spLocks noChangeArrowheads="1"/>
          </p:cNvSpPr>
          <p:nvPr/>
        </p:nvSpPr>
        <p:spPr bwMode="auto">
          <a:xfrm>
            <a:off x="382981" y="1445902"/>
            <a:ext cx="8599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</a:rPr>
              <a:t>If the branch cuts are deformed to </a:t>
            </a:r>
            <a:r>
              <a:rPr lang="en-US" b="0" i="1" dirty="0" smtClean="0">
                <a:solidFill>
                  <a:schemeClr val="bg1"/>
                </a:solidFill>
              </a:rPr>
              <a:t>the boundary curve, </a:t>
            </a:r>
            <a:r>
              <a:rPr lang="en-US" b="0" i="1" dirty="0">
                <a:solidFill>
                  <a:schemeClr val="bg1"/>
                </a:solidFill>
              </a:rPr>
              <a:t>the gray area disappears.</a:t>
            </a:r>
          </a:p>
        </p:txBody>
      </p:sp>
      <p:graphicFrame>
        <p:nvGraphicFramePr>
          <p:cNvPr id="24581" name="Object 15"/>
          <p:cNvGraphicFramePr>
            <a:graphicFrameLocks noChangeAspect="1"/>
          </p:cNvGraphicFramePr>
          <p:nvPr/>
        </p:nvGraphicFramePr>
        <p:xfrm>
          <a:off x="6315075" y="5087938"/>
          <a:ext cx="142081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5" name="Equation" r:id="rId18" imgW="634725" imgH="190417" progId="Equation.DSMT4">
                  <p:embed/>
                </p:oleObj>
              </mc:Choice>
              <mc:Fallback>
                <p:oleObj name="Equation" r:id="rId18" imgW="634725" imgH="190417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5087938"/>
                        <a:ext cx="142081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16"/>
          <p:cNvGraphicFramePr>
            <a:graphicFrameLocks noChangeAspect="1"/>
          </p:cNvGraphicFramePr>
          <p:nvPr/>
        </p:nvGraphicFramePr>
        <p:xfrm>
          <a:off x="965200" y="2876550"/>
          <a:ext cx="14208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6" name="Equation" r:id="rId20" imgW="634725" imgH="190417" progId="Equation.DSMT4">
                  <p:embed/>
                </p:oleObj>
              </mc:Choice>
              <mc:Fallback>
                <p:oleObj name="Equation" r:id="rId20" imgW="634725" imgH="190417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876550"/>
                        <a:ext cx="14208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7"/>
          <p:cNvGraphicFramePr>
            <a:graphicFrameLocks noChangeAspect="1"/>
          </p:cNvGraphicFramePr>
          <p:nvPr/>
        </p:nvGraphicFramePr>
        <p:xfrm>
          <a:off x="817563" y="4816475"/>
          <a:ext cx="14208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" name="Equation" r:id="rId21" imgW="634725" imgH="190417" progId="Equation.DSMT4">
                  <p:embed/>
                </p:oleObj>
              </mc:Choice>
              <mc:Fallback>
                <p:oleObj name="Equation" r:id="rId21" imgW="634725" imgH="190417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4816475"/>
                        <a:ext cx="142081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38138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Sommerfeld Branch Cuts (cont.)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67924" y="2199801"/>
            <a:ext cx="1544012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First branch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723" y="3890684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FF0000"/>
                </a:solidFill>
              </a:rPr>
              <a:t>Boundary curve</a:t>
            </a:r>
            <a:endParaRPr lang="en-US" sz="12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810518"/>
              </p:ext>
            </p:extLst>
          </p:nvPr>
        </p:nvGraphicFramePr>
        <p:xfrm>
          <a:off x="3462711" y="715683"/>
          <a:ext cx="19875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97" name="Equation" r:id="rId4" imgW="888840" imgH="266400" progId="Equation.DSMT4">
                  <p:embed/>
                </p:oleObj>
              </mc:Choice>
              <mc:Fallback>
                <p:oleObj name="Equation" r:id="rId4" imgW="888840" imgH="266400" progId="Equation.DSMT4">
                  <p:embed/>
                  <p:pic>
                    <p:nvPicPr>
                      <p:cNvPr id="2457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711" y="715683"/>
                        <a:ext cx="1987550" cy="593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9" name="TextBox 47"/>
          <p:cNvSpPr txBox="1">
            <a:spLocks noChangeArrowheads="1"/>
          </p:cNvSpPr>
          <p:nvPr/>
        </p:nvSpPr>
        <p:spPr bwMode="auto">
          <a:xfrm>
            <a:off x="445734" y="1625196"/>
            <a:ext cx="2467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 smtClean="0">
                <a:solidFill>
                  <a:srgbClr val="FF0000"/>
                </a:solidFill>
              </a:rPr>
              <a:t>Another point of view:</a:t>
            </a:r>
            <a:endParaRPr lang="en-US" b="0" i="1" dirty="0">
              <a:solidFill>
                <a:srgbClr val="FF0000"/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38138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Sommerfeld Branch Cuts (cont.)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017078"/>
              </p:ext>
            </p:extLst>
          </p:nvPr>
        </p:nvGraphicFramePr>
        <p:xfrm>
          <a:off x="3667870" y="1625972"/>
          <a:ext cx="1011891" cy="337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98" name="Equation" r:id="rId6" imgW="533160" imgH="177480" progId="Equation.DSMT4">
                  <p:embed/>
                </p:oleObj>
              </mc:Choice>
              <mc:Fallback>
                <p:oleObj name="Equation" r:id="rId6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67870" y="1625972"/>
                        <a:ext cx="1011891" cy="337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85246" y="163157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Let</a:t>
            </a:r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537593"/>
              </p:ext>
            </p:extLst>
          </p:nvPr>
        </p:nvGraphicFramePr>
        <p:xfrm>
          <a:off x="5773924" y="1668554"/>
          <a:ext cx="1110970" cy="370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99" name="Equation" r:id="rId8" imgW="609480" imgH="203040" progId="Equation.DSMT4">
                  <p:embed/>
                </p:oleObj>
              </mc:Choice>
              <mc:Fallback>
                <p:oleObj name="Equation" r:id="rId8" imgW="609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73924" y="1668554"/>
                        <a:ext cx="1110970" cy="370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5181601" y="1712258"/>
            <a:ext cx="259976" cy="21515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102914"/>
              </p:ext>
            </p:extLst>
          </p:nvPr>
        </p:nvGraphicFramePr>
        <p:xfrm>
          <a:off x="2917825" y="2303463"/>
          <a:ext cx="58547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00" name="Equation" r:id="rId10" imgW="3466800" imgH="228600" progId="Equation.DSMT4">
                  <p:embed/>
                </p:oleObj>
              </mc:Choice>
              <mc:Fallback>
                <p:oleObj name="Equation" r:id="rId10" imgW="346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17825" y="2303463"/>
                        <a:ext cx="5854700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905434" y="229496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Principal branch:</a:t>
            </a:r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677152"/>
              </p:ext>
            </p:extLst>
          </p:nvPr>
        </p:nvGraphicFramePr>
        <p:xfrm>
          <a:off x="3092824" y="3855104"/>
          <a:ext cx="24717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01" name="Equation" r:id="rId12" imgW="1231560" imgH="241200" progId="Equation.DSMT4">
                  <p:embed/>
                </p:oleObj>
              </mc:Choice>
              <mc:Fallback>
                <p:oleObj name="Equation" r:id="rId12" imgW="1231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92824" y="3855104"/>
                        <a:ext cx="2471738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72871" y="3307976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Mapping from </a:t>
            </a:r>
            <a:r>
              <a:rPr lang="en-US" b="0" i="1" dirty="0" smtClean="0">
                <a:solidFill>
                  <a:schemeClr val="bg1"/>
                </a:solidFill>
                <a:latin typeface="+mn-lt"/>
              </a:rPr>
              <a:t>w</a:t>
            </a:r>
            <a:r>
              <a:rPr lang="en-US" b="0" dirty="0" smtClean="0">
                <a:solidFill>
                  <a:schemeClr val="bg1"/>
                </a:solidFill>
              </a:rPr>
              <a:t> plane to </a:t>
            </a:r>
            <a:r>
              <a:rPr lang="en-US" b="0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b="0" dirty="0" smtClean="0">
                <a:solidFill>
                  <a:schemeClr val="bg1"/>
                </a:solidFill>
              </a:rPr>
              <a:t> plane</a:t>
            </a: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65058" y="2920246"/>
            <a:ext cx="3792068" cy="3489518"/>
            <a:chOff x="5065058" y="2920246"/>
            <a:chExt cx="3792068" cy="3489518"/>
          </a:xfrm>
        </p:grpSpPr>
        <p:sp>
          <p:nvSpPr>
            <p:cNvPr id="41" name="Line 7"/>
            <p:cNvSpPr>
              <a:spLocks noChangeShapeType="1"/>
            </p:cNvSpPr>
            <p:nvPr/>
          </p:nvSpPr>
          <p:spPr bwMode="auto">
            <a:xfrm flipV="1">
              <a:off x="6717219" y="3396199"/>
              <a:ext cx="0" cy="29536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9232206"/>
                </p:ext>
              </p:extLst>
            </p:nvPr>
          </p:nvGraphicFramePr>
          <p:xfrm>
            <a:off x="8611197" y="4777026"/>
            <a:ext cx="245929" cy="270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602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2253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1197" y="4777026"/>
                          <a:ext cx="245929" cy="270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5065058" y="4897605"/>
              <a:ext cx="348727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1508297"/>
                </p:ext>
              </p:extLst>
            </p:nvPr>
          </p:nvGraphicFramePr>
          <p:xfrm>
            <a:off x="6578467" y="2920246"/>
            <a:ext cx="275519" cy="325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603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2253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8467" y="2920246"/>
                          <a:ext cx="275519" cy="3255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5439282" y="4767462"/>
              <a:ext cx="0" cy="2523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8003094" y="4776984"/>
              <a:ext cx="0" cy="2523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6612278" y="3353418"/>
              <a:ext cx="73405" cy="1503253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5386894" y="4838882"/>
              <a:ext cx="90488" cy="1063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8"/>
            <p:cNvSpPr>
              <a:spLocks noChangeArrowheads="1"/>
            </p:cNvSpPr>
            <p:nvPr/>
          </p:nvSpPr>
          <p:spPr bwMode="auto">
            <a:xfrm>
              <a:off x="7955469" y="4834120"/>
              <a:ext cx="90488" cy="1063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 flipV="1">
              <a:off x="6777650" y="4941380"/>
              <a:ext cx="45719" cy="1468384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6857951"/>
                </p:ext>
              </p:extLst>
            </p:nvPr>
          </p:nvGraphicFramePr>
          <p:xfrm>
            <a:off x="5199569" y="5170588"/>
            <a:ext cx="419100" cy="363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604" name="Equation" r:id="rId18" imgW="190335" imgH="164957" progId="Equation.DSMT4">
                    <p:embed/>
                  </p:oleObj>
                </mc:Choice>
                <mc:Fallback>
                  <p:oleObj name="Equation" r:id="rId18" imgW="190335" imgH="164957" progId="Equation.DSMT4">
                    <p:embed/>
                    <p:pic>
                      <p:nvPicPr>
                        <p:cNvPr id="22538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9569" y="5170588"/>
                          <a:ext cx="419100" cy="363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2664196"/>
                </p:ext>
              </p:extLst>
            </p:nvPr>
          </p:nvGraphicFramePr>
          <p:xfrm>
            <a:off x="7936419" y="4353227"/>
            <a:ext cx="201613" cy="377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605" name="Equation" r:id="rId20" imgW="88707" imgH="164742" progId="Equation.DSMT4">
                    <p:embed/>
                  </p:oleObj>
                </mc:Choice>
                <mc:Fallback>
                  <p:oleObj name="Equation" r:id="rId20" imgW="88707" imgH="164742" progId="Equation.DSMT4">
                    <p:embed/>
                    <p:pic>
                      <p:nvPicPr>
                        <p:cNvPr id="22539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6419" y="4353227"/>
                          <a:ext cx="201613" cy="3777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Freeform 19"/>
            <p:cNvSpPr>
              <a:spLocks/>
            </p:cNvSpPr>
            <p:nvPr/>
          </p:nvSpPr>
          <p:spPr bwMode="auto">
            <a:xfrm rot="5400000" flipV="1">
              <a:off x="7395088" y="4304062"/>
              <a:ext cx="45708" cy="1254707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 rot="16200000">
              <a:off x="6009212" y="4239608"/>
              <a:ext cx="45708" cy="1241577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59583" y="3460376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i="1" dirty="0" smtClean="0">
                  <a:solidFill>
                    <a:schemeClr val="bg1"/>
                  </a:solidFill>
                  <a:latin typeface="+mn-lt"/>
                </a:rPr>
                <a:t>z</a:t>
              </a:r>
              <a:r>
                <a:rPr lang="en-US" b="0" dirty="0" smtClean="0">
                  <a:solidFill>
                    <a:schemeClr val="bg1"/>
                  </a:solidFill>
                </a:rPr>
                <a:t> plane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Curved Up Arrow 9"/>
          <p:cNvSpPr/>
          <p:nvPr/>
        </p:nvSpPr>
        <p:spPr bwMode="auto">
          <a:xfrm>
            <a:off x="2671482" y="5764306"/>
            <a:ext cx="2967317" cy="770965"/>
          </a:xfrm>
          <a:prstGeom prst="curved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21342" y="3044265"/>
            <a:ext cx="3146611" cy="3314510"/>
            <a:chOff x="421342" y="3044265"/>
            <a:chExt cx="3146611" cy="331451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 flipV="1">
              <a:off x="2073502" y="3405164"/>
              <a:ext cx="0" cy="29536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8169800"/>
                </p:ext>
              </p:extLst>
            </p:nvPr>
          </p:nvGraphicFramePr>
          <p:xfrm>
            <a:off x="3322024" y="4777025"/>
            <a:ext cx="245929" cy="270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606" name="Equation" r:id="rId22" imgW="126720" imgH="139680" progId="Equation.DSMT4">
                    <p:embed/>
                  </p:oleObj>
                </mc:Choice>
                <mc:Fallback>
                  <p:oleObj name="Equation" r:id="rId22" imgW="126720" imgH="139680" progId="Equation.DSMT4">
                    <p:embed/>
                    <p:pic>
                      <p:nvPicPr>
                        <p:cNvPr id="4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2024" y="4777025"/>
                          <a:ext cx="245929" cy="270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Line 10"/>
            <p:cNvSpPr>
              <a:spLocks noChangeShapeType="1"/>
            </p:cNvSpPr>
            <p:nvPr/>
          </p:nvSpPr>
          <p:spPr bwMode="auto">
            <a:xfrm>
              <a:off x="421342" y="4906570"/>
              <a:ext cx="27880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3882134"/>
                </p:ext>
              </p:extLst>
            </p:nvPr>
          </p:nvGraphicFramePr>
          <p:xfrm>
            <a:off x="1968033" y="3044265"/>
            <a:ext cx="225425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607" name="Equation" r:id="rId24" imgW="114120" imgH="139680" progId="Equation.DSMT4">
                    <p:embed/>
                  </p:oleObj>
                </mc:Choice>
                <mc:Fallback>
                  <p:oleObj name="Equation" r:id="rId24" imgW="114120" imgH="139680" progId="Equation.DSMT4">
                    <p:embed/>
                    <p:pic>
                      <p:nvPicPr>
                        <p:cNvPr id="4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033" y="3044265"/>
                          <a:ext cx="225425" cy="274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Oval 18"/>
            <p:cNvSpPr>
              <a:spLocks noChangeArrowheads="1"/>
            </p:cNvSpPr>
            <p:nvPr/>
          </p:nvSpPr>
          <p:spPr bwMode="auto">
            <a:xfrm>
              <a:off x="2029799" y="4861015"/>
              <a:ext cx="90488" cy="1063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19"/>
            <p:cNvSpPr>
              <a:spLocks/>
            </p:cNvSpPr>
            <p:nvPr/>
          </p:nvSpPr>
          <p:spPr bwMode="auto">
            <a:xfrm rot="5400000" flipV="1">
              <a:off x="1460455" y="4295099"/>
              <a:ext cx="45708" cy="1254707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53774" y="3648635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i="1" dirty="0" smtClean="0">
                  <a:solidFill>
                    <a:schemeClr val="bg1"/>
                  </a:solidFill>
                  <a:latin typeface="+mn-lt"/>
                </a:rPr>
                <a:t>w</a:t>
              </a:r>
              <a:r>
                <a:rPr lang="en-US" b="0" dirty="0" smtClean="0">
                  <a:solidFill>
                    <a:schemeClr val="bg1"/>
                  </a:solidFill>
                </a:rPr>
                <a:t> plane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4552692"/>
                </p:ext>
              </p:extLst>
            </p:nvPr>
          </p:nvGraphicFramePr>
          <p:xfrm>
            <a:off x="1135156" y="5154705"/>
            <a:ext cx="317595" cy="276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608" name="Equation" r:id="rId26" imgW="419206" imgH="364482" progId="Equation.DSMT4">
                    <p:embed/>
                  </p:oleObj>
                </mc:Choice>
                <mc:Fallback>
                  <p:oleObj name="Equation" r:id="rId26" imgW="419206" imgH="36448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135156" y="5154705"/>
                          <a:ext cx="317595" cy="2766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Line 14"/>
            <p:cNvSpPr>
              <a:spLocks noChangeShapeType="1"/>
            </p:cNvSpPr>
            <p:nvPr/>
          </p:nvSpPr>
          <p:spPr bwMode="auto">
            <a:xfrm>
              <a:off x="1332754" y="4797388"/>
              <a:ext cx="0" cy="2524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97623" y="6069107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Branch cuts map</a:t>
            </a:r>
            <a:endParaRPr lang="en-US" sz="12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1981200" y="1282700"/>
          <a:ext cx="18653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2" name="Equation" r:id="rId4" imgW="838080" imgH="266400" progId="Equation.DSMT4">
                  <p:embed/>
                </p:oleObj>
              </mc:Choice>
              <mc:Fallback>
                <p:oleObj name="Equation" r:id="rId4" imgW="838080" imgH="266400" progId="Equation.DSMT4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82700"/>
                        <a:ext cx="18653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TextBox 33"/>
          <p:cNvSpPr txBox="1">
            <a:spLocks noChangeArrowheads="1"/>
          </p:cNvSpPr>
          <p:nvPr/>
        </p:nvSpPr>
        <p:spPr bwMode="auto">
          <a:xfrm>
            <a:off x="330428" y="766536"/>
            <a:ext cx="8447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Application: </a:t>
            </a:r>
            <a:r>
              <a:rPr lang="en-US" b="0" dirty="0">
                <a:solidFill>
                  <a:schemeClr val="bg1"/>
                </a:solidFill>
              </a:rPr>
              <a:t>electromagnetic (and other) problems involving a wavenumber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25603" name="Object 12"/>
          <p:cNvGraphicFramePr>
            <a:graphicFrameLocks noChangeAspect="1"/>
          </p:cNvGraphicFramePr>
          <p:nvPr/>
        </p:nvGraphicFramePr>
        <p:xfrm>
          <a:off x="1984375" y="1971675"/>
          <a:ext cx="2216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3" name="Equation" r:id="rId6" imgW="990360" imgH="266400" progId="Equation.DSMT4">
                  <p:embed/>
                </p:oleObj>
              </mc:Choice>
              <mc:Fallback>
                <p:oleObj name="Equation" r:id="rId6" imgW="990360" imgH="266400" progId="Equation.DSMT4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1971675"/>
                        <a:ext cx="22161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995863" y="2797175"/>
            <a:ext cx="3670300" cy="58578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dirty="0">
                <a:solidFill>
                  <a:schemeClr val="bg2"/>
                </a:solidFill>
              </a:rPr>
              <a:t>The </a:t>
            </a:r>
            <a:r>
              <a:rPr lang="en-US" sz="1600" b="0" dirty="0">
                <a:solidFill>
                  <a:schemeClr val="bg1"/>
                </a:solidFill>
              </a:rPr>
              <a:t>first branch </a:t>
            </a:r>
            <a:r>
              <a:rPr lang="en-US" sz="1600" b="0" dirty="0">
                <a:solidFill>
                  <a:schemeClr val="bg2"/>
                </a:solidFill>
              </a:rPr>
              <a:t>is chosen in order to have decaying waves when </a:t>
            </a:r>
            <a:r>
              <a:rPr lang="en-US" sz="1600" b="0" i="1" dirty="0" err="1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sz="1600" b="0" i="1" baseline="-25000" dirty="0" err="1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b="0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600" b="0" dirty="0">
                <a:solidFill>
                  <a:schemeClr val="bg2"/>
                </a:solidFill>
                <a:latin typeface="+mn-lt"/>
              </a:rPr>
              <a:t>&gt; </a:t>
            </a:r>
            <a:r>
              <a:rPr lang="en-US" sz="1600" b="0" i="1" dirty="0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sz="1600" b="0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sz="1600" b="0" dirty="0" smtClean="0">
                <a:solidFill>
                  <a:schemeClr val="bg2"/>
                </a:solidFill>
              </a:rPr>
              <a:t>.</a:t>
            </a:r>
            <a:endParaRPr lang="en-US" sz="1600" b="0" dirty="0">
              <a:solidFill>
                <a:schemeClr val="bg2"/>
              </a:solidFill>
            </a:endParaRPr>
          </a:p>
        </p:txBody>
      </p:sp>
      <p:grpSp>
        <p:nvGrpSpPr>
          <p:cNvPr id="25616" name="Group 40"/>
          <p:cNvGrpSpPr>
            <a:grpSpLocks/>
          </p:cNvGrpSpPr>
          <p:nvPr/>
        </p:nvGrpSpPr>
        <p:grpSpPr bwMode="auto">
          <a:xfrm>
            <a:off x="150813" y="2744769"/>
            <a:ext cx="7027862" cy="3575069"/>
            <a:chOff x="483803" y="2949588"/>
            <a:chExt cx="7028602" cy="3574050"/>
          </a:xfrm>
        </p:grpSpPr>
        <p:sp>
          <p:nvSpPr>
            <p:cNvPr id="25622" name="Line 7"/>
            <p:cNvSpPr>
              <a:spLocks noChangeShapeType="1"/>
            </p:cNvSpPr>
            <p:nvPr/>
          </p:nvSpPr>
          <p:spPr bwMode="auto">
            <a:xfrm flipV="1">
              <a:off x="3503228" y="3509332"/>
              <a:ext cx="0" cy="29543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605" name="Object 9"/>
            <p:cNvGraphicFramePr>
              <a:graphicFrameLocks noChangeAspect="1"/>
            </p:cNvGraphicFramePr>
            <p:nvPr/>
          </p:nvGraphicFramePr>
          <p:xfrm>
            <a:off x="6686076" y="4800024"/>
            <a:ext cx="826329" cy="434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44" name="Equation" r:id="rId8" imgW="482400" imgH="253800" progId="Equation.DSMT4">
                    <p:embed/>
                  </p:oleObj>
                </mc:Choice>
                <mc:Fallback>
                  <p:oleObj name="Equation" r:id="rId8" imgW="482400" imgH="253800" progId="Equation.DSMT4">
                    <p:embed/>
                    <p:pic>
                      <p:nvPicPr>
                        <p:cNvPr id="0" name="Picture 2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6076" y="4800024"/>
                          <a:ext cx="826329" cy="4348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3" name="Line 10"/>
            <p:cNvSpPr>
              <a:spLocks noChangeShapeType="1"/>
            </p:cNvSpPr>
            <p:nvPr/>
          </p:nvSpPr>
          <p:spPr bwMode="auto">
            <a:xfrm>
              <a:off x="483803" y="5011107"/>
              <a:ext cx="60388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606" name="Object 11"/>
            <p:cNvGraphicFramePr>
              <a:graphicFrameLocks noChangeAspect="1"/>
            </p:cNvGraphicFramePr>
            <p:nvPr/>
          </p:nvGraphicFramePr>
          <p:xfrm>
            <a:off x="3090694" y="2949588"/>
            <a:ext cx="856041" cy="450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45" name="Equation" r:id="rId10" imgW="482400" imgH="253800" progId="Equation.DSMT4">
                    <p:embed/>
                  </p:oleObj>
                </mc:Choice>
                <mc:Fallback>
                  <p:oleObj name="Equation" r:id="rId10" imgW="482400" imgH="253800" progId="Equation.DSMT4">
                    <p:embed/>
                    <p:pic>
                      <p:nvPicPr>
                        <p:cNvPr id="0" name="Picture 2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0694" y="2949588"/>
                          <a:ext cx="856041" cy="450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4" name="Line 14"/>
            <p:cNvSpPr>
              <a:spLocks noChangeShapeType="1"/>
            </p:cNvSpPr>
            <p:nvPr/>
          </p:nvSpPr>
          <p:spPr bwMode="auto">
            <a:xfrm>
              <a:off x="2225291" y="4880932"/>
              <a:ext cx="0" cy="2524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5" name="Line 15"/>
            <p:cNvSpPr>
              <a:spLocks noChangeShapeType="1"/>
            </p:cNvSpPr>
            <p:nvPr/>
          </p:nvSpPr>
          <p:spPr bwMode="auto">
            <a:xfrm>
              <a:off x="4789103" y="4890457"/>
              <a:ext cx="0" cy="2524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6" name="Freeform 16"/>
            <p:cNvSpPr>
              <a:spLocks/>
            </p:cNvSpPr>
            <p:nvPr/>
          </p:nvSpPr>
          <p:spPr bwMode="auto">
            <a:xfrm>
              <a:off x="3398287" y="3466541"/>
              <a:ext cx="73405" cy="1503623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7" name="Oval 17"/>
            <p:cNvSpPr>
              <a:spLocks noChangeArrowheads="1"/>
            </p:cNvSpPr>
            <p:nvPr/>
          </p:nvSpPr>
          <p:spPr bwMode="auto">
            <a:xfrm>
              <a:off x="2172903" y="4952370"/>
              <a:ext cx="90488" cy="1063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Oval 18"/>
            <p:cNvSpPr>
              <a:spLocks noChangeArrowheads="1"/>
            </p:cNvSpPr>
            <p:nvPr/>
          </p:nvSpPr>
          <p:spPr bwMode="auto">
            <a:xfrm>
              <a:off x="4741478" y="4947607"/>
              <a:ext cx="90488" cy="1063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Freeform 19"/>
            <p:cNvSpPr>
              <a:spLocks/>
            </p:cNvSpPr>
            <p:nvPr/>
          </p:nvSpPr>
          <p:spPr bwMode="auto">
            <a:xfrm flipV="1">
              <a:off x="3563659" y="5054893"/>
              <a:ext cx="45719" cy="1468745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607" name="Object 20"/>
            <p:cNvGraphicFramePr>
              <a:graphicFrameLocks noChangeAspect="1"/>
            </p:cNvGraphicFramePr>
            <p:nvPr/>
          </p:nvGraphicFramePr>
          <p:xfrm>
            <a:off x="1956368" y="5269244"/>
            <a:ext cx="476250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46" name="Equation" r:id="rId12" imgW="215619" imgH="177569" progId="Equation.DSMT4">
                    <p:embed/>
                  </p:oleObj>
                </mc:Choice>
                <mc:Fallback>
                  <p:oleObj name="Equation" r:id="rId12" imgW="215619" imgH="177569" progId="Equation.DSMT4">
                    <p:embed/>
                    <p:pic>
                      <p:nvPicPr>
                        <p:cNvPr id="0" name="Picture 2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6368" y="5269244"/>
                          <a:ext cx="476250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21"/>
            <p:cNvGraphicFramePr>
              <a:graphicFrameLocks noChangeAspect="1"/>
            </p:cNvGraphicFramePr>
            <p:nvPr/>
          </p:nvGraphicFramePr>
          <p:xfrm>
            <a:off x="4678931" y="4451681"/>
            <a:ext cx="287337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47" name="Equation" r:id="rId14" imgW="126725" imgH="177415" progId="Equation.DSMT4">
                    <p:embed/>
                  </p:oleObj>
                </mc:Choice>
                <mc:Fallback>
                  <p:oleObj name="Equation" r:id="rId14" imgW="126725" imgH="177415" progId="Equation.DSMT4">
                    <p:embed/>
                    <p:pic>
                      <p:nvPicPr>
                        <p:cNvPr id="0" name="Picture 2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8931" y="4451681"/>
                          <a:ext cx="287337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0" name="Freeform 19"/>
            <p:cNvSpPr>
              <a:spLocks/>
            </p:cNvSpPr>
            <p:nvPr/>
          </p:nvSpPr>
          <p:spPr bwMode="auto">
            <a:xfrm rot="5400000" flipV="1">
              <a:off x="4181091" y="4417573"/>
              <a:ext cx="45719" cy="1254707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31" name="Freeform 16"/>
            <p:cNvSpPr>
              <a:spLocks/>
            </p:cNvSpPr>
            <p:nvPr/>
          </p:nvSpPr>
          <p:spPr bwMode="auto">
            <a:xfrm rot="-5400000">
              <a:off x="2795215" y="4353101"/>
              <a:ext cx="45719" cy="1241577"/>
            </a:xfrm>
            <a:custGeom>
              <a:avLst/>
              <a:gdLst>
                <a:gd name="T0" fmla="*/ 2147483647 w 429"/>
                <a:gd name="T1" fmla="*/ 0 h 2254"/>
                <a:gd name="T2" fmla="*/ 0 w 429"/>
                <a:gd name="T3" fmla="*/ 2147483647 h 2254"/>
                <a:gd name="T4" fmla="*/ 2147483647 w 429"/>
                <a:gd name="T5" fmla="*/ 2147483647 h 2254"/>
                <a:gd name="T6" fmla="*/ 0 w 429"/>
                <a:gd name="T7" fmla="*/ 2147483647 h 2254"/>
                <a:gd name="T8" fmla="*/ 2147483647 w 429"/>
                <a:gd name="T9" fmla="*/ 2147483647 h 2254"/>
                <a:gd name="T10" fmla="*/ 0 w 429"/>
                <a:gd name="T11" fmla="*/ 2147483647 h 2254"/>
                <a:gd name="T12" fmla="*/ 2147483647 w 429"/>
                <a:gd name="T13" fmla="*/ 2147483647 h 2254"/>
                <a:gd name="T14" fmla="*/ 0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609" name="Object 13"/>
            <p:cNvGraphicFramePr>
              <a:graphicFrameLocks noChangeAspect="1"/>
            </p:cNvGraphicFramePr>
            <p:nvPr/>
          </p:nvGraphicFramePr>
          <p:xfrm>
            <a:off x="1636571" y="3802395"/>
            <a:ext cx="113665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48" name="Equation" r:id="rId16" imgW="507960" imgH="190440" progId="Equation.DSMT4">
                    <p:embed/>
                  </p:oleObj>
                </mc:Choice>
                <mc:Fallback>
                  <p:oleObj name="Equation" r:id="rId16" imgW="507960" imgH="190440" progId="Equation.DSMT4">
                    <p:embed/>
                    <p:pic>
                      <p:nvPicPr>
                        <p:cNvPr id="0" name="Picture 2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6571" y="3802395"/>
                          <a:ext cx="1136650" cy="42386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0" name="Object 14"/>
            <p:cNvGraphicFramePr>
              <a:graphicFrameLocks noChangeAspect="1"/>
            </p:cNvGraphicFramePr>
            <p:nvPr/>
          </p:nvGraphicFramePr>
          <p:xfrm>
            <a:off x="4300301" y="3790688"/>
            <a:ext cx="113665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49" name="Equation" r:id="rId18" imgW="507960" imgH="190440" progId="Equation.DSMT4">
                    <p:embed/>
                  </p:oleObj>
                </mc:Choice>
                <mc:Fallback>
                  <p:oleObj name="Equation" r:id="rId18" imgW="507960" imgH="190440" progId="Equation.DSMT4">
                    <p:embed/>
                    <p:pic>
                      <p:nvPicPr>
                        <p:cNvPr id="0" name="Picture 2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301" y="3790688"/>
                          <a:ext cx="1136650" cy="42386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1" name="Object 15"/>
            <p:cNvGraphicFramePr>
              <a:graphicFrameLocks noChangeAspect="1"/>
            </p:cNvGraphicFramePr>
            <p:nvPr/>
          </p:nvGraphicFramePr>
          <p:xfrm>
            <a:off x="4411994" y="5813119"/>
            <a:ext cx="113665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50" name="Equation" r:id="rId20" imgW="507960" imgH="190440" progId="Equation.DSMT4">
                    <p:embed/>
                  </p:oleObj>
                </mc:Choice>
                <mc:Fallback>
                  <p:oleObj name="Equation" r:id="rId20" imgW="507960" imgH="190440" progId="Equation.DSMT4">
                    <p:embed/>
                    <p:pic>
                      <p:nvPicPr>
                        <p:cNvPr id="0" name="Picture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1994" y="5813119"/>
                          <a:ext cx="1136650" cy="42386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2" name="Object 16"/>
            <p:cNvGraphicFramePr>
              <a:graphicFrameLocks noChangeAspect="1"/>
            </p:cNvGraphicFramePr>
            <p:nvPr/>
          </p:nvGraphicFramePr>
          <p:xfrm>
            <a:off x="1520612" y="5815984"/>
            <a:ext cx="1136650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51" name="Equation" r:id="rId22" imgW="507960" imgH="190440" progId="Equation.DSMT4">
                    <p:embed/>
                  </p:oleObj>
                </mc:Choice>
                <mc:Fallback>
                  <p:oleObj name="Equation" r:id="rId22" imgW="507960" imgH="190440" progId="Equation.DSMT4">
                    <p:embed/>
                    <p:pic>
                      <p:nvPicPr>
                        <p:cNvPr id="0" name="Picture 2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0612" y="5815984"/>
                          <a:ext cx="1136650" cy="42386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extBox 38"/>
          <p:cNvSpPr txBox="1"/>
          <p:nvPr/>
        </p:nvSpPr>
        <p:spPr>
          <a:xfrm>
            <a:off x="4352925" y="2116138"/>
            <a:ext cx="44259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bg2"/>
                </a:solidFill>
              </a:rPr>
              <a:t>(The </a:t>
            </a:r>
            <a:r>
              <a:rPr lang="en-US" sz="1600" b="0" dirty="0">
                <a:solidFill>
                  <a:schemeClr val="bg2"/>
                </a:solidFill>
                <a:latin typeface="+mn-lt"/>
              </a:rPr>
              <a:t>–</a:t>
            </a:r>
            <a:r>
              <a:rPr lang="en-US" sz="1600" b="0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600" b="0" dirty="0">
                <a:solidFill>
                  <a:schemeClr val="bg2"/>
                </a:solidFill>
                <a:latin typeface="+mj-lt"/>
              </a:rPr>
              <a:t>sign</a:t>
            </a:r>
            <a:r>
              <a:rPr lang="en-US" sz="1600" b="0" dirty="0">
                <a:solidFill>
                  <a:schemeClr val="bg2"/>
                </a:solidFill>
              </a:rPr>
              <a:t> in front is an arbitrary choice here.)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00242" y="5478847"/>
            <a:ext cx="2933700" cy="738187"/>
          </a:xfrm>
          <a:prstGeom prst="rect">
            <a:avLst/>
          </a:prstGeom>
          <a:solidFill>
            <a:srgbClr val="CCFF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0" dirty="0">
                <a:solidFill>
                  <a:schemeClr val="bg2"/>
                </a:solidFill>
              </a:rPr>
              <a:t>The entire complex plane (using the first branch) now corresponds to decaying waves (</a:t>
            </a:r>
            <a:r>
              <a:rPr lang="en-US" sz="1400" b="0" dirty="0" err="1">
                <a:solidFill>
                  <a:schemeClr val="bg2"/>
                </a:solidFill>
                <a:latin typeface="+mn-lt"/>
              </a:rPr>
              <a:t>Im</a:t>
            </a:r>
            <a:r>
              <a:rPr lang="en-US" sz="1400" b="0" dirty="0">
                <a:solidFill>
                  <a:schemeClr val="bg2"/>
                </a:solidFill>
                <a:latin typeface="+mn-lt"/>
              </a:rPr>
              <a:t> (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sz="1400" b="0" i="1" baseline="-25000" dirty="0">
                <a:solidFill>
                  <a:schemeClr val="bg2"/>
                </a:solidFill>
                <a:latin typeface="+mn-lt"/>
              </a:rPr>
              <a:t>x</a:t>
            </a:r>
            <a:r>
              <a:rPr lang="en-US" sz="1400" b="0" dirty="0" smtClean="0">
                <a:solidFill>
                  <a:schemeClr val="bg2"/>
                </a:solidFill>
                <a:latin typeface="+mn-lt"/>
              </a:rPr>
              <a:t>) </a:t>
            </a:r>
            <a:r>
              <a:rPr lang="en-US" sz="1400" b="0" dirty="0">
                <a:solidFill>
                  <a:schemeClr val="bg2"/>
                </a:solidFill>
                <a:latin typeface="+mn-lt"/>
              </a:rPr>
              <a:t>&lt; 0</a:t>
            </a:r>
            <a:r>
              <a:rPr lang="en-US" sz="1400" b="0" dirty="0">
                <a:solidFill>
                  <a:schemeClr val="bg2"/>
                </a:solidFill>
              </a:rPr>
              <a:t>).</a:t>
            </a:r>
          </a:p>
        </p:txBody>
      </p:sp>
      <p:sp>
        <p:nvSpPr>
          <p:cNvPr id="25619" name="TextBox 27"/>
          <p:cNvSpPr txBox="1">
            <a:spLocks noChangeArrowheads="1"/>
          </p:cNvSpPr>
          <p:nvPr/>
        </p:nvSpPr>
        <p:spPr bwMode="auto">
          <a:xfrm>
            <a:off x="1433513" y="2101850"/>
            <a:ext cx="38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25620" name="Oval 28"/>
          <p:cNvSpPr>
            <a:spLocks noChangeArrowheads="1"/>
          </p:cNvSpPr>
          <p:nvPr/>
        </p:nvSpPr>
        <p:spPr bwMode="auto">
          <a:xfrm>
            <a:off x="5649913" y="4722813"/>
            <a:ext cx="163512" cy="163512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5621" name="Straight Arrow Connector 31"/>
          <p:cNvCxnSpPr>
            <a:cxnSpLocks noChangeShapeType="1"/>
          </p:cNvCxnSpPr>
          <p:nvPr/>
        </p:nvCxnSpPr>
        <p:spPr bwMode="auto">
          <a:xfrm flipH="1">
            <a:off x="5800725" y="3467100"/>
            <a:ext cx="1446213" cy="1200150"/>
          </a:xfrm>
          <a:prstGeom prst="straightConnector1">
            <a:avLst/>
          </a:prstGeom>
          <a:noFill/>
          <a:ln w="19050" algn="ctr">
            <a:solidFill>
              <a:schemeClr val="bg2"/>
            </a:solidFill>
            <a:round/>
            <a:headEnd type="none" w="med" len="med"/>
            <a:tailEnd type="arrow" w="med" len="med"/>
          </a:ln>
        </p:spPr>
      </p:cxn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719888" y="3924300"/>
          <a:ext cx="10509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2" name="Equation" r:id="rId24" imgW="596880" imgH="215640" progId="Equation.DSMT4">
                  <p:embed/>
                </p:oleObj>
              </mc:Choice>
              <mc:Fallback>
                <p:oleObj name="Equation" r:id="rId24" imgW="596880" imgH="215640" progId="Equation.DSMT4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3924300"/>
                        <a:ext cx="10509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38138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Sommerfeld Branch Cuts (cont.)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32293" y="1803587"/>
            <a:ext cx="2839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Note: </a:t>
            </a:r>
            <a:r>
              <a:rPr lang="en-US" sz="1400" b="0" dirty="0" smtClean="0">
                <a:solidFill>
                  <a:schemeClr val="bg2"/>
                </a:solidFill>
              </a:rPr>
              <a:t> 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</a:rPr>
              <a:t>j</a:t>
            </a:r>
            <a:r>
              <a:rPr lang="en-US" sz="1400" b="0" dirty="0" smtClean="0">
                <a:solidFill>
                  <a:schemeClr val="bg2"/>
                </a:solidFill>
              </a:rPr>
              <a:t> is used here instead of </a:t>
            </a:r>
            <a:r>
              <a:rPr lang="en-US" sz="1400" b="0" i="1" dirty="0" err="1" smtClean="0">
                <a:solidFill>
                  <a:schemeClr val="bg2"/>
                </a:solidFill>
                <a:latin typeface="+mn-lt"/>
              </a:rPr>
              <a:t>i</a:t>
            </a:r>
            <a:r>
              <a:rPr lang="en-US" sz="1400" b="0" dirty="0" smtClean="0">
                <a:solidFill>
                  <a:schemeClr val="bg2"/>
                </a:solidFill>
              </a:rPr>
              <a:t>. </a:t>
            </a:r>
            <a:endParaRPr lang="en-US" sz="14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Text Box 2"/>
          <p:cNvSpPr txBox="1">
            <a:spLocks noChangeArrowheads="1"/>
          </p:cNvSpPr>
          <p:nvPr/>
        </p:nvSpPr>
        <p:spPr bwMode="auto">
          <a:xfrm>
            <a:off x="147150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Riemann Surface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69357" y="885512"/>
            <a:ext cx="7515225" cy="830997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</a:rPr>
              <a:t>A Riemann surface is a surface that combines the different  sheets of a multi-valued function.</a:t>
            </a:r>
          </a:p>
        </p:txBody>
      </p:sp>
      <p:sp>
        <p:nvSpPr>
          <p:cNvPr id="35844" name="Text Box 12"/>
          <p:cNvSpPr txBox="1">
            <a:spLocks noChangeArrowheads="1"/>
          </p:cNvSpPr>
          <p:nvPr/>
        </p:nvSpPr>
        <p:spPr bwMode="auto">
          <a:xfrm>
            <a:off x="1733271" y="2153696"/>
            <a:ext cx="5775325" cy="707886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</a:rPr>
              <a:t>It is useful since it displays all possible values of the function at one time.</a:t>
            </a:r>
          </a:p>
        </p:txBody>
      </p:sp>
      <p:pic>
        <p:nvPicPr>
          <p:cNvPr id="35845" name="Picture 6" descr="File:Georg Friedrich Bernhard Riemann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3884613"/>
            <a:ext cx="232251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912647" y="6051940"/>
            <a:ext cx="5109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Georg Friedrich Bernhard </a:t>
            </a:r>
            <a:r>
              <a:rPr lang="en-US" b="0" dirty="0" smtClean="0">
                <a:solidFill>
                  <a:schemeClr val="bg1"/>
                </a:solidFill>
              </a:rPr>
              <a:t>Riemann (1826-1866)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35847" name="Picture 8" descr="http://upload.wikimedia.org/wikipedia/commons/thumb/a/a5/Bernhard_Riemann_signature.png/128px-Bernhard_Riemann_signature.png">
            <a:hlinkClick r:id="rId5" tooltip="Bernhard Riemann's signatur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2412" y="4717127"/>
            <a:ext cx="2603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2633260" y="5357836"/>
            <a:ext cx="164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2"/>
                </a:solidFill>
              </a:rPr>
              <a:t>(his signature)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930275" y="2251075"/>
          <a:ext cx="1962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" name="Equation" r:id="rId4" imgW="710891" imgH="215806" progId="Equation.DSMT4">
                  <p:embed/>
                </p:oleObj>
              </mc:Choice>
              <mc:Fallback>
                <p:oleObj name="Equation" r:id="rId4" imgW="710891" imgH="215806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2251075"/>
                        <a:ext cx="19621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055459"/>
              </p:ext>
            </p:extLst>
          </p:nvPr>
        </p:nvGraphicFramePr>
        <p:xfrm>
          <a:off x="857250" y="4875213"/>
          <a:ext cx="238125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9" name="Equation" r:id="rId6" imgW="1180588" imgH="799753" progId="Equation.DSMT4">
                  <p:embed/>
                </p:oleObj>
              </mc:Choice>
              <mc:Fallback>
                <p:oleObj name="Equation" r:id="rId6" imgW="1180588" imgH="799753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875213"/>
                        <a:ext cx="2381250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21"/>
          <p:cNvSpPr txBox="1">
            <a:spLocks noChangeArrowheads="1"/>
          </p:cNvSpPr>
          <p:nvPr/>
        </p:nvSpPr>
        <p:spPr bwMode="auto">
          <a:xfrm>
            <a:off x="4314825" y="5545138"/>
            <a:ext cx="3702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We don’t get back the same result!</a:t>
            </a:r>
          </a:p>
        </p:txBody>
      </p:sp>
      <p:sp>
        <p:nvSpPr>
          <p:cNvPr id="4108" name="Line 25"/>
          <p:cNvSpPr>
            <a:spLocks noChangeShapeType="1"/>
          </p:cNvSpPr>
          <p:nvPr/>
        </p:nvSpPr>
        <p:spPr bwMode="auto">
          <a:xfrm flipH="1" flipV="1">
            <a:off x="2781300" y="5534025"/>
            <a:ext cx="1422400" cy="177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9" name="Line 26"/>
          <p:cNvSpPr>
            <a:spLocks noChangeShapeType="1"/>
          </p:cNvSpPr>
          <p:nvPr/>
        </p:nvSpPr>
        <p:spPr bwMode="auto">
          <a:xfrm flipH="1">
            <a:off x="2730500" y="5711825"/>
            <a:ext cx="1473200" cy="546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09575" y="950495"/>
            <a:ext cx="519112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Consider what happens if we encircle the origin: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687638" y="1693869"/>
            <a:ext cx="4397376" cy="3359157"/>
            <a:chOff x="2687638" y="1693869"/>
            <a:chExt cx="4397376" cy="3359157"/>
          </a:xfrm>
        </p:grpSpPr>
        <p:sp>
          <p:nvSpPr>
            <p:cNvPr id="4110" name="Line 8"/>
            <p:cNvSpPr>
              <a:spLocks noChangeShapeType="1"/>
            </p:cNvSpPr>
            <p:nvPr/>
          </p:nvSpPr>
          <p:spPr bwMode="auto">
            <a:xfrm flipV="1">
              <a:off x="4640263" y="2098682"/>
              <a:ext cx="0" cy="29543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100" name="Object 9"/>
            <p:cNvGraphicFramePr>
              <a:graphicFrameLocks noChangeAspect="1"/>
            </p:cNvGraphicFramePr>
            <p:nvPr/>
          </p:nvGraphicFramePr>
          <p:xfrm>
            <a:off x="6829426" y="3462348"/>
            <a:ext cx="255588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0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2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9426" y="3462348"/>
                          <a:ext cx="255588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1" name="Line 10"/>
            <p:cNvSpPr>
              <a:spLocks noChangeShapeType="1"/>
            </p:cNvSpPr>
            <p:nvPr/>
          </p:nvSpPr>
          <p:spPr bwMode="auto">
            <a:xfrm>
              <a:off x="2687638" y="3600460"/>
              <a:ext cx="40322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101" name="Object 11"/>
            <p:cNvGraphicFramePr>
              <a:graphicFrameLocks noChangeAspect="1"/>
            </p:cNvGraphicFramePr>
            <p:nvPr/>
          </p:nvGraphicFramePr>
          <p:xfrm>
            <a:off x="4505326" y="1693869"/>
            <a:ext cx="290513" cy="342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1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2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5326" y="1693869"/>
                          <a:ext cx="290513" cy="3429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12"/>
            <p:cNvGraphicFramePr>
              <a:graphicFrameLocks noChangeAspect="1"/>
            </p:cNvGraphicFramePr>
            <p:nvPr/>
          </p:nvGraphicFramePr>
          <p:xfrm>
            <a:off x="5181601" y="3595698"/>
            <a:ext cx="228600" cy="247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2" name="Equation" r:id="rId12" imgW="152268" imgH="164957" progId="Equation.DSMT4">
                    <p:embed/>
                  </p:oleObj>
                </mc:Choice>
                <mc:Fallback>
                  <p:oleObj name="Equation" r:id="rId12" imgW="152268" imgH="164957" progId="Equation.DSMT4">
                    <p:embed/>
                    <p:pic>
                      <p:nvPicPr>
                        <p:cNvPr id="0" name="Picture 2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1" y="3595698"/>
                          <a:ext cx="228600" cy="2476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2" name="Arc 13"/>
            <p:cNvSpPr>
              <a:spLocks/>
            </p:cNvSpPr>
            <p:nvPr/>
          </p:nvSpPr>
          <p:spPr bwMode="auto">
            <a:xfrm rot="16200000">
              <a:off x="4033837" y="2309822"/>
              <a:ext cx="857252" cy="1739900"/>
            </a:xfrm>
            <a:custGeom>
              <a:avLst/>
              <a:gdLst>
                <a:gd name="T0" fmla="*/ 0 w 21600"/>
                <a:gd name="T1" fmla="*/ 0 h 43197"/>
                <a:gd name="T2" fmla="*/ 0 w 21600"/>
                <a:gd name="T3" fmla="*/ 0 h 43197"/>
                <a:gd name="T4" fmla="*/ 0 w 21600"/>
                <a:gd name="T5" fmla="*/ 0 h 431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7"/>
                <a:gd name="T11" fmla="*/ 21600 w 21600"/>
                <a:gd name="T12" fmla="*/ 43197 h 43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94"/>
                    <a:pt x="12138" y="43008"/>
                    <a:pt x="345" y="43197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94"/>
                    <a:pt x="12138" y="43008"/>
                    <a:pt x="345" y="4319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Arc 14"/>
            <p:cNvSpPr>
              <a:spLocks/>
            </p:cNvSpPr>
            <p:nvPr/>
          </p:nvSpPr>
          <p:spPr bwMode="auto">
            <a:xfrm rot="16200000" flipH="1" flipV="1">
              <a:off x="4105274" y="3063886"/>
              <a:ext cx="990602" cy="2005013"/>
            </a:xfrm>
            <a:custGeom>
              <a:avLst/>
              <a:gdLst>
                <a:gd name="T0" fmla="*/ 0 w 21600"/>
                <a:gd name="T1" fmla="*/ 0 h 43150"/>
                <a:gd name="T2" fmla="*/ 0 w 21600"/>
                <a:gd name="T3" fmla="*/ 0 h 43150"/>
                <a:gd name="T4" fmla="*/ 0 w 21600"/>
                <a:gd name="T5" fmla="*/ 0 h 4315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50"/>
                <a:gd name="T11" fmla="*/ 21600 w 21600"/>
                <a:gd name="T12" fmla="*/ 43150 h 43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50" fill="none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</a:path>
                <a:path w="21600" h="43150" stroke="0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  <a:lnTo>
                    <a:pt x="0" y="21553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1996871"/>
                </p:ext>
              </p:extLst>
            </p:nvPr>
          </p:nvGraphicFramePr>
          <p:xfrm>
            <a:off x="3327801" y="3348047"/>
            <a:ext cx="228600" cy="247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3" name="Equation" r:id="rId14" imgW="152268" imgH="164957" progId="Equation.DSMT4">
                    <p:embed/>
                  </p:oleObj>
                </mc:Choice>
                <mc:Fallback>
                  <p:oleObj name="Equation" r:id="rId14" imgW="152268" imgH="164957" progId="Equation.DSMT4">
                    <p:embed/>
                    <p:pic>
                      <p:nvPicPr>
                        <p:cNvPr id="0" name="Picture 2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7801" y="3348047"/>
                          <a:ext cx="228600" cy="2476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16"/>
            <p:cNvGraphicFramePr>
              <a:graphicFrameLocks noChangeAspect="1"/>
            </p:cNvGraphicFramePr>
            <p:nvPr/>
          </p:nvGraphicFramePr>
          <p:xfrm>
            <a:off x="5600701" y="3338522"/>
            <a:ext cx="228600" cy="266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4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2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701" y="3338522"/>
                          <a:ext cx="228600" cy="2667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4" name="Oval 17"/>
            <p:cNvSpPr>
              <a:spLocks noChangeArrowheads="1"/>
            </p:cNvSpPr>
            <p:nvPr/>
          </p:nvSpPr>
          <p:spPr bwMode="auto">
            <a:xfrm>
              <a:off x="4602163" y="3554423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Line 22"/>
            <p:cNvSpPr>
              <a:spLocks noChangeShapeType="1"/>
            </p:cNvSpPr>
            <p:nvPr/>
          </p:nvSpPr>
          <p:spPr bwMode="auto">
            <a:xfrm flipV="1">
              <a:off x="4654551" y="3028959"/>
              <a:ext cx="431800" cy="5461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4697637" y="3052726"/>
            <a:ext cx="179161" cy="198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5" name="Equation" r:id="rId18" imgW="114102" imgH="126780" progId="Equation.DSMT4">
                    <p:embed/>
                  </p:oleObj>
                </mc:Choice>
                <mc:Fallback>
                  <p:oleObj name="Equation" r:id="rId18" imgW="114102" imgH="126780" progId="Equation.DSMT4">
                    <p:embed/>
                    <p:pic>
                      <p:nvPicPr>
                        <p:cNvPr id="0" name="Picture 2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7637" y="3052726"/>
                          <a:ext cx="179161" cy="1989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6"/>
            <p:cNvGraphicFramePr>
              <a:graphicFrameLocks noChangeAspect="1"/>
            </p:cNvGraphicFramePr>
            <p:nvPr/>
          </p:nvGraphicFramePr>
          <p:xfrm>
            <a:off x="5041446" y="2488066"/>
            <a:ext cx="4762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6" name="Equation" r:id="rId20" imgW="317087" imgH="164885" progId="Equation.DSMT4">
                    <p:embed/>
                  </p:oleObj>
                </mc:Choice>
                <mc:Fallback>
                  <p:oleObj name="Equation" r:id="rId20" imgW="317087" imgH="164885" progId="Equation.DSMT4">
                    <p:embed/>
                    <p:pic>
                      <p:nvPicPr>
                        <p:cNvPr id="0" name="Picture 2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1446" y="2488066"/>
                          <a:ext cx="47625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Riemann Surface (cont.)</a:t>
            </a: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1191951" y="918309"/>
            <a:ext cx="659026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The concept of the Riemann surface is </a:t>
            </a:r>
            <a:r>
              <a:rPr lang="en-US" sz="2000" b="0" dirty="0" smtClean="0">
                <a:solidFill>
                  <a:schemeClr val="bg1"/>
                </a:solidFill>
              </a:rPr>
              <a:t>first illustrated </a:t>
            </a:r>
            <a:r>
              <a:rPr lang="en-US" sz="2000" b="0" dirty="0">
                <a:solidFill>
                  <a:schemeClr val="bg1"/>
                </a:solidFill>
              </a:rPr>
              <a:t>for</a:t>
            </a:r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2633156" y="1604107"/>
          <a:ext cx="16811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6" name="Equation" r:id="rId4" imgW="609336" imgH="215806" progId="Equation.DSMT4">
                  <p:embed/>
                </p:oleObj>
              </mc:Choice>
              <mc:Fallback>
                <p:oleObj name="Equation" r:id="rId4" imgW="609336" imgH="215806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156" y="1604107"/>
                        <a:ext cx="16811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1255416" y="3331867"/>
            <a:ext cx="6873701" cy="1077218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bg2"/>
                </a:solidFill>
              </a:rPr>
              <a:t>The function </a:t>
            </a:r>
            <a:r>
              <a:rPr lang="en-US" sz="2400" b="0" i="1" dirty="0" smtClean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400" b="0" baseline="30000" dirty="0" smtClean="0">
                <a:solidFill>
                  <a:schemeClr val="bg2"/>
                </a:solidFill>
                <a:latin typeface="+mn-lt"/>
              </a:rPr>
              <a:t>1/2</a:t>
            </a:r>
            <a:r>
              <a:rPr lang="en-US" sz="2000" b="0" dirty="0" smtClean="0">
                <a:solidFill>
                  <a:schemeClr val="bg2"/>
                </a:solidFill>
              </a:rPr>
              <a:t> </a:t>
            </a:r>
            <a:r>
              <a:rPr lang="en-US" sz="2000" b="0" dirty="0">
                <a:solidFill>
                  <a:schemeClr val="bg2"/>
                </a:solidFill>
              </a:rPr>
              <a:t>is analytic everywhere on this surface (there are </a:t>
            </a:r>
            <a:r>
              <a:rPr lang="en-US" sz="2000" b="0" u="sng" dirty="0">
                <a:solidFill>
                  <a:schemeClr val="bg2"/>
                </a:solidFill>
              </a:rPr>
              <a:t>no branch cuts</a:t>
            </a:r>
            <a:r>
              <a:rPr lang="en-US" sz="2000" b="0" dirty="0" smtClean="0">
                <a:solidFill>
                  <a:schemeClr val="bg2"/>
                </a:solidFill>
              </a:rPr>
              <a:t>), except at the origin. </a:t>
            </a:r>
            <a:r>
              <a:rPr lang="en-US" sz="2000" b="0" dirty="0">
                <a:solidFill>
                  <a:schemeClr val="bg2"/>
                </a:solidFill>
              </a:rPr>
              <a:t>It also assumes all possible values on the surface. </a:t>
            </a:r>
          </a:p>
        </p:txBody>
      </p:sp>
      <p:graphicFrame>
        <p:nvGraphicFramePr>
          <p:cNvPr id="26627" name="Object 6"/>
          <p:cNvGraphicFramePr>
            <a:graphicFrameLocks noChangeAspect="1"/>
          </p:cNvGraphicFramePr>
          <p:nvPr/>
        </p:nvGraphicFramePr>
        <p:xfrm>
          <a:off x="3508301" y="5212957"/>
          <a:ext cx="34782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" name="Equation" r:id="rId6" imgW="1270000" imgH="419100" progId="Equation.DSMT4">
                  <p:embed/>
                </p:oleObj>
              </mc:Choice>
              <mc:Fallback>
                <p:oleObj name="Equation" r:id="rId6" imgW="1270000" imgH="4191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01" y="5212957"/>
                        <a:ext cx="347821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1922389" y="5314557"/>
            <a:ext cx="13827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Top sheet: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1884289" y="5884669"/>
            <a:ext cx="17478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Bottom sheet: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1339776" y="4731944"/>
            <a:ext cx="27911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Consider this choice:</a:t>
            </a:r>
          </a:p>
        </p:txBody>
      </p:sp>
      <p:graphicFrame>
        <p:nvGraphicFramePr>
          <p:cNvPr id="26628" name="Object 10"/>
          <p:cNvGraphicFramePr>
            <a:graphicFrameLocks noChangeAspect="1"/>
          </p:cNvGraphicFramePr>
          <p:nvPr/>
        </p:nvGraphicFramePr>
        <p:xfrm>
          <a:off x="5035550" y="1620838"/>
          <a:ext cx="11922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" name="Equation" r:id="rId8" imgW="431613" imgH="203112" progId="Equation.DSMT4">
                  <p:embed/>
                </p:oleObj>
              </mc:Choice>
              <mc:Fallback>
                <p:oleObj name="Equation" r:id="rId8" imgW="431613" imgH="203112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1620838"/>
                        <a:ext cx="11922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62956" y="2611682"/>
            <a:ext cx="81645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chemeClr val="hlink"/>
                </a:solidFill>
              </a:rPr>
              <a:t>The Riemann surface is really </a:t>
            </a:r>
            <a:r>
              <a:rPr lang="en-US" sz="2000" b="0" u="sng" dirty="0">
                <a:solidFill>
                  <a:schemeClr val="hlink"/>
                </a:solidFill>
              </a:rPr>
              <a:t>two</a:t>
            </a:r>
            <a:r>
              <a:rPr lang="en-US" sz="2000" b="0" dirty="0">
                <a:solidFill>
                  <a:schemeClr val="hlink"/>
                </a:solidFill>
              </a:rPr>
              <a:t> complex planes connected together.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Text Box 1026"/>
          <p:cNvSpPr txBox="1">
            <a:spLocks noChangeArrowheads="1"/>
          </p:cNvSpPr>
          <p:nvPr/>
        </p:nvSpPr>
        <p:spPr bwMode="auto">
          <a:xfrm>
            <a:off x="207439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Riemann Surface (cont.)</a:t>
            </a:r>
          </a:p>
        </p:txBody>
      </p:sp>
      <p:sp>
        <p:nvSpPr>
          <p:cNvPr id="27665" name="Text Box 1076"/>
          <p:cNvSpPr txBox="1">
            <a:spLocks noChangeArrowheads="1"/>
          </p:cNvSpPr>
          <p:nvPr/>
        </p:nvSpPr>
        <p:spPr bwMode="auto">
          <a:xfrm>
            <a:off x="393770" y="4800532"/>
            <a:ext cx="1059906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</a:rPr>
              <a:t>Side </a:t>
            </a:r>
            <a:r>
              <a:rPr lang="en-US" sz="1600" b="0" dirty="0">
                <a:solidFill>
                  <a:schemeClr val="bg1"/>
                </a:solidFill>
              </a:rPr>
              <a:t>view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83784" y="4941401"/>
            <a:ext cx="2968625" cy="1846263"/>
            <a:chOff x="604838" y="4860925"/>
            <a:chExt cx="2968625" cy="1846263"/>
          </a:xfrm>
        </p:grpSpPr>
        <p:pic>
          <p:nvPicPr>
            <p:cNvPr id="27662" name="Picture 45" descr="EscalatorDownRight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2613" y="5892800"/>
              <a:ext cx="785812" cy="814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44" descr="EscalatorUpRight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65300" y="4860925"/>
              <a:ext cx="844550" cy="81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69" name="Group 1077"/>
            <p:cNvGrpSpPr>
              <a:grpSpLocks/>
            </p:cNvGrpSpPr>
            <p:nvPr/>
          </p:nvGrpSpPr>
          <p:grpSpPr bwMode="auto">
            <a:xfrm>
              <a:off x="604838" y="5318125"/>
              <a:ext cx="2968625" cy="963613"/>
              <a:chOff x="900" y="3360"/>
              <a:chExt cx="1870" cy="607"/>
            </a:xfrm>
          </p:grpSpPr>
          <p:sp>
            <p:nvSpPr>
              <p:cNvPr id="27670" name="Freeform 1053"/>
              <p:cNvSpPr>
                <a:spLocks/>
              </p:cNvSpPr>
              <p:nvPr/>
            </p:nvSpPr>
            <p:spPr bwMode="auto">
              <a:xfrm>
                <a:off x="1159" y="3468"/>
                <a:ext cx="1358" cy="400"/>
              </a:xfrm>
              <a:custGeom>
                <a:avLst/>
                <a:gdLst>
                  <a:gd name="T0" fmla="*/ 0 w 1358"/>
                  <a:gd name="T1" fmla="*/ 1 h 653"/>
                  <a:gd name="T2" fmla="*/ 433 w 1358"/>
                  <a:gd name="T3" fmla="*/ 10 h 653"/>
                  <a:gd name="T4" fmla="*/ 718 w 1358"/>
                  <a:gd name="T5" fmla="*/ 61 h 653"/>
                  <a:gd name="T6" fmla="*/ 1002 w 1358"/>
                  <a:gd name="T7" fmla="*/ 87 h 653"/>
                  <a:gd name="T8" fmla="*/ 1358 w 1358"/>
                  <a:gd name="T9" fmla="*/ 91 h 6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8"/>
                  <a:gd name="T16" fmla="*/ 0 h 653"/>
                  <a:gd name="T17" fmla="*/ 1358 w 1358"/>
                  <a:gd name="T18" fmla="*/ 653 h 6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8" h="653">
                    <a:moveTo>
                      <a:pt x="0" y="10"/>
                    </a:moveTo>
                    <a:cubicBezTo>
                      <a:pt x="72" y="20"/>
                      <a:pt x="313" y="0"/>
                      <a:pt x="433" y="70"/>
                    </a:cubicBezTo>
                    <a:cubicBezTo>
                      <a:pt x="553" y="140"/>
                      <a:pt x="623" y="342"/>
                      <a:pt x="718" y="433"/>
                    </a:cubicBezTo>
                    <a:cubicBezTo>
                      <a:pt x="813" y="524"/>
                      <a:pt x="895" y="583"/>
                      <a:pt x="1002" y="618"/>
                    </a:cubicBezTo>
                    <a:cubicBezTo>
                      <a:pt x="1109" y="653"/>
                      <a:pt x="1284" y="640"/>
                      <a:pt x="1358" y="646"/>
                    </a:cubicBezTo>
                  </a:path>
                </a:pathLst>
              </a:custGeom>
              <a:noFill/>
              <a:ln w="2857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671" name="Freeform 1054"/>
              <p:cNvSpPr>
                <a:spLocks/>
              </p:cNvSpPr>
              <p:nvPr/>
            </p:nvSpPr>
            <p:spPr bwMode="auto">
              <a:xfrm flipH="1">
                <a:off x="1129" y="3468"/>
                <a:ext cx="1358" cy="412"/>
              </a:xfrm>
              <a:custGeom>
                <a:avLst/>
                <a:gdLst>
                  <a:gd name="T0" fmla="*/ 0 w 1358"/>
                  <a:gd name="T1" fmla="*/ 2 h 653"/>
                  <a:gd name="T2" fmla="*/ 433 w 1358"/>
                  <a:gd name="T3" fmla="*/ 11 h 653"/>
                  <a:gd name="T4" fmla="*/ 718 w 1358"/>
                  <a:gd name="T5" fmla="*/ 69 h 653"/>
                  <a:gd name="T6" fmla="*/ 1002 w 1358"/>
                  <a:gd name="T7" fmla="*/ 98 h 653"/>
                  <a:gd name="T8" fmla="*/ 1358 w 1358"/>
                  <a:gd name="T9" fmla="*/ 102 h 6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8"/>
                  <a:gd name="T16" fmla="*/ 0 h 653"/>
                  <a:gd name="T17" fmla="*/ 1358 w 1358"/>
                  <a:gd name="T18" fmla="*/ 653 h 6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8" h="653">
                    <a:moveTo>
                      <a:pt x="0" y="10"/>
                    </a:moveTo>
                    <a:cubicBezTo>
                      <a:pt x="72" y="20"/>
                      <a:pt x="313" y="0"/>
                      <a:pt x="433" y="70"/>
                    </a:cubicBezTo>
                    <a:cubicBezTo>
                      <a:pt x="553" y="140"/>
                      <a:pt x="623" y="342"/>
                      <a:pt x="718" y="433"/>
                    </a:cubicBezTo>
                    <a:cubicBezTo>
                      <a:pt x="813" y="524"/>
                      <a:pt x="895" y="583"/>
                      <a:pt x="1002" y="618"/>
                    </a:cubicBezTo>
                    <a:cubicBezTo>
                      <a:pt x="1109" y="653"/>
                      <a:pt x="1284" y="640"/>
                      <a:pt x="1358" y="646"/>
                    </a:cubicBezTo>
                  </a:path>
                </a:pathLst>
              </a:custGeom>
              <a:noFill/>
              <a:ln w="28575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27650" name="Object 1055"/>
              <p:cNvGraphicFramePr>
                <a:graphicFrameLocks noChangeAspect="1"/>
              </p:cNvGraphicFramePr>
              <p:nvPr/>
            </p:nvGraphicFramePr>
            <p:xfrm>
              <a:off x="2603" y="3360"/>
              <a:ext cx="156" cy="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130" name="Equation" r:id="rId6" imgW="164885" imgH="164885" progId="Equation.DSMT4">
                      <p:embed/>
                    </p:oleObj>
                  </mc:Choice>
                  <mc:Fallback>
                    <p:oleObj name="Equation" r:id="rId6" imgW="164885" imgH="164885" progId="Equation.DSMT4">
                      <p:embed/>
                      <p:pic>
                        <p:nvPicPr>
                          <p:cNvPr id="0" name="Picture 2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03" y="3360"/>
                            <a:ext cx="156" cy="1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51" name="Object 1056"/>
              <p:cNvGraphicFramePr>
                <a:graphicFrameLocks noChangeAspect="1"/>
              </p:cNvGraphicFramePr>
              <p:nvPr/>
            </p:nvGraphicFramePr>
            <p:xfrm>
              <a:off x="2626" y="3811"/>
              <a:ext cx="144" cy="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131" name="Equation" r:id="rId8" imgW="152268" imgH="164957" progId="Equation.DSMT4">
                      <p:embed/>
                    </p:oleObj>
                  </mc:Choice>
                  <mc:Fallback>
                    <p:oleObj name="Equation" r:id="rId8" imgW="152268" imgH="164957" progId="Equation.DSMT4">
                      <p:embed/>
                      <p:pic>
                        <p:nvPicPr>
                          <p:cNvPr id="0" name="Picture 2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6" y="3811"/>
                            <a:ext cx="144" cy="1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52" name="Object 1057"/>
              <p:cNvGraphicFramePr>
                <a:graphicFrameLocks noChangeAspect="1"/>
              </p:cNvGraphicFramePr>
              <p:nvPr/>
            </p:nvGraphicFramePr>
            <p:xfrm>
              <a:off x="941" y="3363"/>
              <a:ext cx="144" cy="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132" name="Equation" r:id="rId10" imgW="152268" imgH="164957" progId="Equation.DSMT4">
                      <p:embed/>
                    </p:oleObj>
                  </mc:Choice>
                  <mc:Fallback>
                    <p:oleObj name="Equation" r:id="rId10" imgW="152268" imgH="164957" progId="Equation.DSMT4">
                      <p:embed/>
                      <p:pic>
                        <p:nvPicPr>
                          <p:cNvPr id="0" name="Picture 2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41" y="3363"/>
                            <a:ext cx="144" cy="1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53" name="Object 1058"/>
              <p:cNvGraphicFramePr>
                <a:graphicFrameLocks noChangeAspect="1"/>
              </p:cNvGraphicFramePr>
              <p:nvPr/>
            </p:nvGraphicFramePr>
            <p:xfrm>
              <a:off x="900" y="3804"/>
              <a:ext cx="156" cy="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133" name="Equation" r:id="rId11" imgW="164885" imgH="164885" progId="Equation.DSMT4">
                      <p:embed/>
                    </p:oleObj>
                  </mc:Choice>
                  <mc:Fallback>
                    <p:oleObj name="Equation" r:id="rId11" imgW="164885" imgH="164885" progId="Equation.DSMT4">
                      <p:embed/>
                      <p:pic>
                        <p:nvPicPr>
                          <p:cNvPr id="0" name="Picture 2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0" y="3804"/>
                            <a:ext cx="156" cy="1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21065" y="602902"/>
            <a:ext cx="497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The angle </a:t>
            </a:r>
            <a:r>
              <a:rPr lang="en-US" b="0" i="1" dirty="0" smtClean="0">
                <a:solidFill>
                  <a:schemeClr val="bg1"/>
                </a:solidFill>
                <a:latin typeface="+mn-lt"/>
                <a:sym typeface="Symbol"/>
              </a:rPr>
              <a:t></a:t>
            </a:r>
            <a:r>
              <a:rPr lang="en-US" b="0" dirty="0" smtClean="0">
                <a:solidFill>
                  <a:schemeClr val="bg1"/>
                </a:solidFill>
                <a:sym typeface="Symbol"/>
              </a:rPr>
              <a:t> changes smoothly on the surface!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4850" y="930222"/>
            <a:ext cx="8058151" cy="3313895"/>
            <a:chOff x="704850" y="930222"/>
            <a:chExt cx="8058151" cy="3313895"/>
          </a:xfrm>
        </p:grpSpPr>
        <p:sp>
          <p:nvSpPr>
            <p:cNvPr id="27676" name="AutoShape 1028"/>
            <p:cNvSpPr>
              <a:spLocks noChangeArrowheads="1"/>
            </p:cNvSpPr>
            <p:nvPr/>
          </p:nvSpPr>
          <p:spPr bwMode="auto">
            <a:xfrm>
              <a:off x="704850" y="2431193"/>
              <a:ext cx="7586663" cy="1812924"/>
            </a:xfrm>
            <a:prstGeom prst="parallelogram">
              <a:avLst>
                <a:gd name="adj" fmla="val 108939"/>
              </a:avLst>
            </a:prstGeom>
            <a:solidFill>
              <a:srgbClr val="99CCFF"/>
            </a:solidFill>
            <a:ln w="1905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656" name="Object 10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1687468"/>
                </p:ext>
              </p:extLst>
            </p:nvPr>
          </p:nvGraphicFramePr>
          <p:xfrm>
            <a:off x="5676538" y="930222"/>
            <a:ext cx="238125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34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2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6538" y="930222"/>
                          <a:ext cx="238125" cy="261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7" name="Object 10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3730844"/>
                </p:ext>
              </p:extLst>
            </p:nvPr>
          </p:nvGraphicFramePr>
          <p:xfrm>
            <a:off x="1782903" y="1714809"/>
            <a:ext cx="279400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35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2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2903" y="1714809"/>
                          <a:ext cx="279400" cy="331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8" name="Object 10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6038923"/>
                </p:ext>
              </p:extLst>
            </p:nvPr>
          </p:nvGraphicFramePr>
          <p:xfrm>
            <a:off x="5202238" y="3509105"/>
            <a:ext cx="2286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36" name="Equation" r:id="rId16" imgW="152268" imgH="164957" progId="Equation.DSMT4">
                    <p:embed/>
                  </p:oleObj>
                </mc:Choice>
                <mc:Fallback>
                  <p:oleObj name="Equation" r:id="rId16" imgW="152268" imgH="164957" progId="Equation.DSMT4">
                    <p:embed/>
                    <p:pic>
                      <p:nvPicPr>
                        <p:cNvPr id="0" name="Picture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2238" y="3509105"/>
                          <a:ext cx="22860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9" name="Object 10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4151165"/>
                </p:ext>
              </p:extLst>
            </p:nvPr>
          </p:nvGraphicFramePr>
          <p:xfrm>
            <a:off x="2225675" y="3524980"/>
            <a:ext cx="2476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37" name="Equation" r:id="rId17" imgW="164885" imgH="164885" progId="Equation.DSMT4">
                    <p:embed/>
                  </p:oleObj>
                </mc:Choice>
                <mc:Fallback>
                  <p:oleObj name="Equation" r:id="rId17" imgW="164885" imgH="164885" progId="Equation.DSMT4">
                    <p:embed/>
                    <p:pic>
                      <p:nvPicPr>
                        <p:cNvPr id="0" name="Picture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5675" y="3524980"/>
                          <a:ext cx="24765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77" name="Text Box 1033"/>
            <p:cNvSpPr txBox="1">
              <a:spLocks noChangeArrowheads="1"/>
            </p:cNvSpPr>
            <p:nvPr/>
          </p:nvSpPr>
          <p:spPr bwMode="auto">
            <a:xfrm>
              <a:off x="8021638" y="1165955"/>
              <a:ext cx="598488" cy="4000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</a:rPr>
                <a:t>Top</a:t>
              </a:r>
              <a:endParaRPr lang="en-US" sz="2000" b="0" dirty="0">
                <a:solidFill>
                  <a:schemeClr val="bg1"/>
                </a:solidFill>
              </a:endParaRPr>
            </a:p>
          </p:txBody>
        </p:sp>
        <p:sp>
          <p:nvSpPr>
            <p:cNvPr id="27678" name="Text Box 1034"/>
            <p:cNvSpPr txBox="1">
              <a:spLocks noChangeArrowheads="1"/>
            </p:cNvSpPr>
            <p:nvPr/>
          </p:nvSpPr>
          <p:spPr bwMode="auto">
            <a:xfrm>
              <a:off x="7767638" y="2951892"/>
              <a:ext cx="995363" cy="4000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</a:rPr>
                <a:t>Bottom</a:t>
              </a:r>
              <a:endParaRPr lang="en-US" sz="2000" b="0" dirty="0">
                <a:solidFill>
                  <a:schemeClr val="bg1"/>
                </a:solidFill>
              </a:endParaRPr>
            </a:p>
          </p:txBody>
        </p:sp>
        <p:sp>
          <p:nvSpPr>
            <p:cNvPr id="27679" name="Freeform 1035"/>
            <p:cNvSpPr>
              <a:spLocks/>
            </p:cNvSpPr>
            <p:nvPr/>
          </p:nvSpPr>
          <p:spPr bwMode="auto">
            <a:xfrm>
              <a:off x="2570163" y="3170967"/>
              <a:ext cx="2155825" cy="635000"/>
            </a:xfrm>
            <a:custGeom>
              <a:avLst/>
              <a:gdLst>
                <a:gd name="T0" fmla="*/ 0 w 1358"/>
                <a:gd name="T1" fmla="*/ 1 h 653"/>
                <a:gd name="T2" fmla="*/ 433 w 1358"/>
                <a:gd name="T3" fmla="*/ 10 h 653"/>
                <a:gd name="T4" fmla="*/ 718 w 1358"/>
                <a:gd name="T5" fmla="*/ 61 h 653"/>
                <a:gd name="T6" fmla="*/ 1002 w 1358"/>
                <a:gd name="T7" fmla="*/ 87 h 653"/>
                <a:gd name="T8" fmla="*/ 1358 w 1358"/>
                <a:gd name="T9" fmla="*/ 91 h 6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653"/>
                <a:gd name="T17" fmla="*/ 1358 w 1358"/>
                <a:gd name="T18" fmla="*/ 653 h 6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653">
                  <a:moveTo>
                    <a:pt x="0" y="10"/>
                  </a:moveTo>
                  <a:cubicBezTo>
                    <a:pt x="72" y="20"/>
                    <a:pt x="313" y="0"/>
                    <a:pt x="433" y="70"/>
                  </a:cubicBezTo>
                  <a:cubicBezTo>
                    <a:pt x="553" y="140"/>
                    <a:pt x="623" y="342"/>
                    <a:pt x="718" y="433"/>
                  </a:cubicBezTo>
                  <a:cubicBezTo>
                    <a:pt x="813" y="524"/>
                    <a:pt x="895" y="583"/>
                    <a:pt x="1002" y="618"/>
                  </a:cubicBezTo>
                  <a:cubicBezTo>
                    <a:pt x="1109" y="653"/>
                    <a:pt x="1284" y="640"/>
                    <a:pt x="1358" y="646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0" name="AutoShape 1036"/>
            <p:cNvSpPr>
              <a:spLocks noChangeArrowheads="1"/>
            </p:cNvSpPr>
            <p:nvPr/>
          </p:nvSpPr>
          <p:spPr bwMode="auto">
            <a:xfrm>
              <a:off x="954088" y="1602518"/>
              <a:ext cx="7654925" cy="1812924"/>
            </a:xfrm>
            <a:prstGeom prst="parallelogram">
              <a:avLst>
                <a:gd name="adj" fmla="val 110154"/>
              </a:avLst>
            </a:prstGeom>
            <a:solidFill>
              <a:srgbClr val="99CCFF"/>
            </a:solidFill>
            <a:ln w="1905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Line 1037"/>
            <p:cNvSpPr>
              <a:spLocks noChangeShapeType="1"/>
            </p:cNvSpPr>
            <p:nvPr/>
          </p:nvSpPr>
          <p:spPr bwMode="auto">
            <a:xfrm flipH="1">
              <a:off x="2203128" y="1937782"/>
              <a:ext cx="2586038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2" name="Line 1038"/>
            <p:cNvSpPr>
              <a:spLocks noChangeShapeType="1"/>
            </p:cNvSpPr>
            <p:nvPr/>
          </p:nvSpPr>
          <p:spPr bwMode="auto">
            <a:xfrm flipV="1">
              <a:off x="4788041" y="1226915"/>
              <a:ext cx="814106" cy="70134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3" name="Freeform 1039"/>
            <p:cNvSpPr>
              <a:spLocks/>
            </p:cNvSpPr>
            <p:nvPr/>
          </p:nvSpPr>
          <p:spPr bwMode="auto">
            <a:xfrm>
              <a:off x="2555875" y="3548792"/>
              <a:ext cx="1062038" cy="276225"/>
            </a:xfrm>
            <a:custGeom>
              <a:avLst/>
              <a:gdLst>
                <a:gd name="T0" fmla="*/ 764 w 640"/>
                <a:gd name="T1" fmla="*/ 0 h 139"/>
                <a:gd name="T2" fmla="*/ 425 w 640"/>
                <a:gd name="T3" fmla="*/ 287 h 139"/>
                <a:gd name="T4" fmla="*/ 0 w 640"/>
                <a:gd name="T5" fmla="*/ 332 h 139"/>
                <a:gd name="T6" fmla="*/ 0 60000 65536"/>
                <a:gd name="T7" fmla="*/ 0 60000 65536"/>
                <a:gd name="T8" fmla="*/ 0 60000 65536"/>
                <a:gd name="T9" fmla="*/ 0 w 640"/>
                <a:gd name="T10" fmla="*/ 0 h 139"/>
                <a:gd name="T11" fmla="*/ 640 w 640"/>
                <a:gd name="T12" fmla="*/ 139 h 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0" h="139">
                  <a:moveTo>
                    <a:pt x="640" y="0"/>
                  </a:moveTo>
                  <a:cubicBezTo>
                    <a:pt x="593" y="19"/>
                    <a:pt x="463" y="95"/>
                    <a:pt x="356" y="117"/>
                  </a:cubicBezTo>
                  <a:cubicBezTo>
                    <a:pt x="249" y="139"/>
                    <a:pt x="74" y="131"/>
                    <a:pt x="0" y="135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4" name="Line 1040"/>
            <p:cNvSpPr>
              <a:spLocks noChangeShapeType="1"/>
            </p:cNvSpPr>
            <p:nvPr/>
          </p:nvSpPr>
          <p:spPr bwMode="auto">
            <a:xfrm rot="21205930" flipV="1">
              <a:off x="2513013" y="3428142"/>
              <a:ext cx="512763" cy="37465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5" name="Line 1041"/>
            <p:cNvSpPr>
              <a:spLocks noChangeShapeType="1"/>
            </p:cNvSpPr>
            <p:nvPr/>
          </p:nvSpPr>
          <p:spPr bwMode="auto">
            <a:xfrm flipV="1">
              <a:off x="3632200" y="2524855"/>
              <a:ext cx="1139825" cy="98425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6" name="Line 1042"/>
            <p:cNvSpPr>
              <a:spLocks noChangeShapeType="1"/>
            </p:cNvSpPr>
            <p:nvPr/>
          </p:nvSpPr>
          <p:spPr bwMode="auto">
            <a:xfrm rot="21217190" flipV="1">
              <a:off x="4638675" y="2258155"/>
              <a:ext cx="1231900" cy="87471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7" name="Line 1043"/>
            <p:cNvSpPr>
              <a:spLocks noChangeShapeType="1"/>
            </p:cNvSpPr>
            <p:nvPr/>
          </p:nvSpPr>
          <p:spPr bwMode="auto">
            <a:xfrm rot="21217190" flipV="1">
              <a:off x="2992438" y="2843942"/>
              <a:ext cx="690563" cy="50323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8" name="Line 1044"/>
            <p:cNvSpPr>
              <a:spLocks noChangeShapeType="1"/>
            </p:cNvSpPr>
            <p:nvPr/>
          </p:nvSpPr>
          <p:spPr bwMode="auto">
            <a:xfrm rot="21217190" flipV="1">
              <a:off x="4706938" y="3496405"/>
              <a:ext cx="447675" cy="29368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9" name="Line 1045"/>
            <p:cNvSpPr>
              <a:spLocks noChangeShapeType="1"/>
            </p:cNvSpPr>
            <p:nvPr/>
          </p:nvSpPr>
          <p:spPr bwMode="auto">
            <a:xfrm rot="21199074" flipV="1">
              <a:off x="5100638" y="2826480"/>
              <a:ext cx="819150" cy="57943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90" name="Freeform 1046"/>
            <p:cNvSpPr>
              <a:spLocks/>
            </p:cNvSpPr>
            <p:nvPr/>
          </p:nvSpPr>
          <p:spPr bwMode="auto">
            <a:xfrm>
              <a:off x="3711575" y="2156555"/>
              <a:ext cx="2155825" cy="635000"/>
            </a:xfrm>
            <a:custGeom>
              <a:avLst/>
              <a:gdLst>
                <a:gd name="T0" fmla="*/ 0 w 1358"/>
                <a:gd name="T1" fmla="*/ 1 h 653"/>
                <a:gd name="T2" fmla="*/ 433 w 1358"/>
                <a:gd name="T3" fmla="*/ 10 h 653"/>
                <a:gd name="T4" fmla="*/ 718 w 1358"/>
                <a:gd name="T5" fmla="*/ 61 h 653"/>
                <a:gd name="T6" fmla="*/ 1002 w 1358"/>
                <a:gd name="T7" fmla="*/ 87 h 653"/>
                <a:gd name="T8" fmla="*/ 1358 w 1358"/>
                <a:gd name="T9" fmla="*/ 91 h 6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653"/>
                <a:gd name="T17" fmla="*/ 1358 w 1358"/>
                <a:gd name="T18" fmla="*/ 653 h 6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653">
                  <a:moveTo>
                    <a:pt x="0" y="10"/>
                  </a:moveTo>
                  <a:cubicBezTo>
                    <a:pt x="72" y="20"/>
                    <a:pt x="313" y="0"/>
                    <a:pt x="433" y="70"/>
                  </a:cubicBezTo>
                  <a:cubicBezTo>
                    <a:pt x="553" y="140"/>
                    <a:pt x="623" y="342"/>
                    <a:pt x="718" y="433"/>
                  </a:cubicBezTo>
                  <a:cubicBezTo>
                    <a:pt x="813" y="524"/>
                    <a:pt x="895" y="583"/>
                    <a:pt x="1002" y="618"/>
                  </a:cubicBezTo>
                  <a:cubicBezTo>
                    <a:pt x="1109" y="653"/>
                    <a:pt x="1284" y="640"/>
                    <a:pt x="1358" y="646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91" name="Freeform 1047"/>
            <p:cNvSpPr>
              <a:spLocks/>
            </p:cNvSpPr>
            <p:nvPr/>
          </p:nvSpPr>
          <p:spPr bwMode="auto">
            <a:xfrm flipH="1">
              <a:off x="3663950" y="2156555"/>
              <a:ext cx="2155825" cy="654050"/>
            </a:xfrm>
            <a:custGeom>
              <a:avLst/>
              <a:gdLst>
                <a:gd name="T0" fmla="*/ 0 w 1358"/>
                <a:gd name="T1" fmla="*/ 2 h 653"/>
                <a:gd name="T2" fmla="*/ 433 w 1358"/>
                <a:gd name="T3" fmla="*/ 11 h 653"/>
                <a:gd name="T4" fmla="*/ 718 w 1358"/>
                <a:gd name="T5" fmla="*/ 69 h 653"/>
                <a:gd name="T6" fmla="*/ 1002 w 1358"/>
                <a:gd name="T7" fmla="*/ 98 h 653"/>
                <a:gd name="T8" fmla="*/ 1358 w 1358"/>
                <a:gd name="T9" fmla="*/ 102 h 6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8"/>
                <a:gd name="T16" fmla="*/ 0 h 653"/>
                <a:gd name="T17" fmla="*/ 1358 w 1358"/>
                <a:gd name="T18" fmla="*/ 653 h 6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8" h="653">
                  <a:moveTo>
                    <a:pt x="0" y="10"/>
                  </a:moveTo>
                  <a:cubicBezTo>
                    <a:pt x="72" y="20"/>
                    <a:pt x="313" y="0"/>
                    <a:pt x="433" y="70"/>
                  </a:cubicBezTo>
                  <a:cubicBezTo>
                    <a:pt x="553" y="140"/>
                    <a:pt x="623" y="342"/>
                    <a:pt x="718" y="433"/>
                  </a:cubicBezTo>
                  <a:cubicBezTo>
                    <a:pt x="813" y="524"/>
                    <a:pt x="895" y="583"/>
                    <a:pt x="1002" y="618"/>
                  </a:cubicBezTo>
                  <a:cubicBezTo>
                    <a:pt x="1109" y="653"/>
                    <a:pt x="1284" y="640"/>
                    <a:pt x="1358" y="646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92" name="Line 1048"/>
            <p:cNvSpPr>
              <a:spLocks noChangeShapeType="1"/>
            </p:cNvSpPr>
            <p:nvPr/>
          </p:nvSpPr>
          <p:spPr bwMode="auto">
            <a:xfrm rot="21217190" flipV="1">
              <a:off x="2535238" y="2224818"/>
              <a:ext cx="1231900" cy="87471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93" name="Freeform 1049"/>
            <p:cNvSpPr>
              <a:spLocks/>
            </p:cNvSpPr>
            <p:nvPr/>
          </p:nvSpPr>
          <p:spPr bwMode="auto">
            <a:xfrm>
              <a:off x="2565400" y="3170967"/>
              <a:ext cx="1139825" cy="420687"/>
            </a:xfrm>
            <a:custGeom>
              <a:avLst/>
              <a:gdLst>
                <a:gd name="T0" fmla="*/ 0 w 718"/>
                <a:gd name="T1" fmla="*/ 6 h 265"/>
                <a:gd name="T2" fmla="*/ 433 w 718"/>
                <a:gd name="T3" fmla="*/ 43 h 265"/>
                <a:gd name="T4" fmla="*/ 718 w 718"/>
                <a:gd name="T5" fmla="*/ 265 h 265"/>
                <a:gd name="T6" fmla="*/ 0 60000 65536"/>
                <a:gd name="T7" fmla="*/ 0 60000 65536"/>
                <a:gd name="T8" fmla="*/ 0 60000 65536"/>
                <a:gd name="T9" fmla="*/ 0 w 718"/>
                <a:gd name="T10" fmla="*/ 0 h 265"/>
                <a:gd name="T11" fmla="*/ 718 w 718"/>
                <a:gd name="T12" fmla="*/ 265 h 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8" h="265">
                  <a:moveTo>
                    <a:pt x="0" y="6"/>
                  </a:moveTo>
                  <a:cubicBezTo>
                    <a:pt x="72" y="12"/>
                    <a:pt x="313" y="0"/>
                    <a:pt x="433" y="43"/>
                  </a:cubicBezTo>
                  <a:cubicBezTo>
                    <a:pt x="553" y="86"/>
                    <a:pt x="670" y="228"/>
                    <a:pt x="718" y="265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94" name="Freeform 1050"/>
            <p:cNvSpPr>
              <a:spLocks/>
            </p:cNvSpPr>
            <p:nvPr/>
          </p:nvSpPr>
          <p:spPr bwMode="auto">
            <a:xfrm flipH="1">
              <a:off x="3540125" y="3178905"/>
              <a:ext cx="1139825" cy="420687"/>
            </a:xfrm>
            <a:custGeom>
              <a:avLst/>
              <a:gdLst>
                <a:gd name="T0" fmla="*/ 0 w 718"/>
                <a:gd name="T1" fmla="*/ 6 h 265"/>
                <a:gd name="T2" fmla="*/ 433 w 718"/>
                <a:gd name="T3" fmla="*/ 43 h 265"/>
                <a:gd name="T4" fmla="*/ 718 w 718"/>
                <a:gd name="T5" fmla="*/ 265 h 265"/>
                <a:gd name="T6" fmla="*/ 0 60000 65536"/>
                <a:gd name="T7" fmla="*/ 0 60000 65536"/>
                <a:gd name="T8" fmla="*/ 0 60000 65536"/>
                <a:gd name="T9" fmla="*/ 0 w 718"/>
                <a:gd name="T10" fmla="*/ 0 h 265"/>
                <a:gd name="T11" fmla="*/ 718 w 718"/>
                <a:gd name="T12" fmla="*/ 265 h 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8" h="265">
                  <a:moveTo>
                    <a:pt x="0" y="6"/>
                  </a:moveTo>
                  <a:cubicBezTo>
                    <a:pt x="72" y="12"/>
                    <a:pt x="313" y="0"/>
                    <a:pt x="433" y="43"/>
                  </a:cubicBezTo>
                  <a:cubicBezTo>
                    <a:pt x="553" y="86"/>
                    <a:pt x="670" y="228"/>
                    <a:pt x="718" y="265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7660" name="Object 10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641438"/>
                </p:ext>
              </p:extLst>
            </p:nvPr>
          </p:nvGraphicFramePr>
          <p:xfrm>
            <a:off x="2738438" y="2464530"/>
            <a:ext cx="2286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38" name="Equation" r:id="rId18" imgW="152268" imgH="164957" progId="Equation.DSMT4">
                    <p:embed/>
                  </p:oleObj>
                </mc:Choice>
                <mc:Fallback>
                  <p:oleObj name="Equation" r:id="rId18" imgW="152268" imgH="164957" progId="Equation.DSMT4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8438" y="2464530"/>
                          <a:ext cx="22860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1" name="Object 10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810921"/>
                </p:ext>
              </p:extLst>
            </p:nvPr>
          </p:nvGraphicFramePr>
          <p:xfrm>
            <a:off x="5800725" y="2232755"/>
            <a:ext cx="2476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39" name="Equation" r:id="rId19" imgW="164885" imgH="164885" progId="Equation.DSMT4">
                    <p:embed/>
                  </p:oleObj>
                </mc:Choice>
                <mc:Fallback>
                  <p:oleObj name="Equation" r:id="rId19" imgW="164885" imgH="164885" progId="Equation.DSMT4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0725" y="2232755"/>
                          <a:ext cx="24765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Straight Connector 2"/>
            <p:cNvCxnSpPr>
              <a:stCxn id="27682" idx="0"/>
            </p:cNvCxnSpPr>
            <p:nvPr/>
          </p:nvCxnSpPr>
          <p:spPr bwMode="auto">
            <a:xfrm flipH="1">
              <a:off x="4780344" y="1928256"/>
              <a:ext cx="7697" cy="116218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3934328" y="4400891"/>
            <a:ext cx="5103651" cy="2066268"/>
            <a:chOff x="3862136" y="4461051"/>
            <a:chExt cx="5103651" cy="2066268"/>
          </a:xfrm>
        </p:grpSpPr>
        <p:grpSp>
          <p:nvGrpSpPr>
            <p:cNvPr id="27666" name="Group 1096"/>
            <p:cNvGrpSpPr>
              <a:grpSpLocks/>
            </p:cNvGrpSpPr>
            <p:nvPr/>
          </p:nvGrpSpPr>
          <p:grpSpPr bwMode="auto">
            <a:xfrm>
              <a:off x="5068474" y="4461051"/>
              <a:ext cx="3897313" cy="2024067"/>
              <a:chOff x="3026" y="2848"/>
              <a:chExt cx="2455" cy="1275"/>
            </a:xfrm>
          </p:grpSpPr>
          <p:graphicFrame>
            <p:nvGraphicFramePr>
              <p:cNvPr id="27654" name="Object 1079"/>
              <p:cNvGraphicFramePr>
                <a:graphicFrameLocks noChangeAspect="1"/>
              </p:cNvGraphicFramePr>
              <p:nvPr/>
            </p:nvGraphicFramePr>
            <p:xfrm>
              <a:off x="5339" y="3565"/>
              <a:ext cx="142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140" name="Equation" r:id="rId20" imgW="126835" imgH="139518" progId="Equation.DSMT4">
                      <p:embed/>
                    </p:oleObj>
                  </mc:Choice>
                  <mc:Fallback>
                    <p:oleObj name="Equation" r:id="rId20" imgW="126835" imgH="139518" progId="Equation.DSMT4">
                      <p:embed/>
                      <p:pic>
                        <p:nvPicPr>
                          <p:cNvPr id="0" name="Picture 2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9" y="3565"/>
                            <a:ext cx="142" cy="1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672" name="Line 1080"/>
              <p:cNvSpPr>
                <a:spLocks noChangeShapeType="1"/>
              </p:cNvSpPr>
              <p:nvPr/>
            </p:nvSpPr>
            <p:spPr bwMode="auto">
              <a:xfrm>
                <a:off x="3026" y="3647"/>
                <a:ext cx="222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27655" name="Object 1081"/>
              <p:cNvGraphicFramePr>
                <a:graphicFrameLocks noChangeAspect="1"/>
              </p:cNvGraphicFramePr>
              <p:nvPr/>
            </p:nvGraphicFramePr>
            <p:xfrm>
              <a:off x="4081" y="2848"/>
              <a:ext cx="148" cy="1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141" name="Equation" r:id="rId21" imgW="139579" imgH="164957" progId="Equation.DSMT4">
                      <p:embed/>
                    </p:oleObj>
                  </mc:Choice>
                  <mc:Fallback>
                    <p:oleObj name="Equation" r:id="rId21" imgW="139579" imgH="164957" progId="Equation.DSMT4">
                      <p:embed/>
                      <p:pic>
                        <p:nvPicPr>
                          <p:cNvPr id="0" name="Picture 2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1" y="2848"/>
                            <a:ext cx="148" cy="1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673" name="Oval 1093"/>
              <p:cNvSpPr>
                <a:spLocks noChangeArrowheads="1"/>
              </p:cNvSpPr>
              <p:nvPr/>
            </p:nvSpPr>
            <p:spPr bwMode="auto">
              <a:xfrm>
                <a:off x="4122" y="3629"/>
                <a:ext cx="33" cy="3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4" name="Line 1094"/>
              <p:cNvSpPr>
                <a:spLocks noChangeShapeType="1"/>
              </p:cNvSpPr>
              <p:nvPr/>
            </p:nvSpPr>
            <p:spPr bwMode="auto">
              <a:xfrm flipH="1">
                <a:off x="3050" y="3645"/>
                <a:ext cx="1095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675" name="Line 1095"/>
              <p:cNvSpPr>
                <a:spLocks noChangeShapeType="1"/>
              </p:cNvSpPr>
              <p:nvPr/>
            </p:nvSpPr>
            <p:spPr bwMode="auto">
              <a:xfrm flipV="1">
                <a:off x="4144" y="3061"/>
                <a:ext cx="1" cy="106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667" name="Text Box 1097"/>
            <p:cNvSpPr txBox="1">
              <a:spLocks noChangeArrowheads="1"/>
            </p:cNvSpPr>
            <p:nvPr/>
          </p:nvSpPr>
          <p:spPr bwMode="auto">
            <a:xfrm>
              <a:off x="7296799" y="5074408"/>
              <a:ext cx="1183786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</a:rPr>
                <a:t>Top </a:t>
              </a:r>
              <a:r>
                <a:rPr lang="en-US" sz="2000" b="0" dirty="0">
                  <a:solidFill>
                    <a:schemeClr val="bg1"/>
                  </a:solidFill>
                </a:rPr>
                <a:t>view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03261" y="4708478"/>
              <a:ext cx="2429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bg2"/>
                  </a:solidFill>
                </a:rPr>
                <a:t>The width of the escalator is collapsed to zero here.</a:t>
              </a:r>
              <a:endParaRPr lang="en-US" sz="1400" b="0" dirty="0">
                <a:solidFill>
                  <a:schemeClr val="bg2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>
              <a:off x="5723802" y="5235171"/>
              <a:ext cx="600502" cy="39578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3" name="Text Box 68"/>
            <p:cNvSpPr txBox="1">
              <a:spLocks noChangeArrowheads="1"/>
            </p:cNvSpPr>
            <p:nvPr/>
          </p:nvSpPr>
          <p:spPr bwMode="auto">
            <a:xfrm>
              <a:off x="3862136" y="5911766"/>
              <a:ext cx="2947737" cy="61555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0" dirty="0">
                  <a:solidFill>
                    <a:schemeClr val="bg2"/>
                  </a:solidFill>
                </a:rPr>
                <a:t>“Escalator”</a:t>
              </a:r>
            </a:p>
            <a:p>
              <a:pPr algn="ctr"/>
              <a:r>
                <a:rPr lang="en-US" sz="1600" b="0" dirty="0">
                  <a:solidFill>
                    <a:schemeClr val="bg2"/>
                  </a:solidFill>
                </a:rPr>
                <a:t>(where branch cut used to be)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2"/>
          <p:cNvSpPr txBox="1">
            <a:spLocks noChangeArrowheads="1"/>
          </p:cNvSpPr>
          <p:nvPr/>
        </p:nvSpPr>
        <p:spPr bwMode="auto">
          <a:xfrm>
            <a:off x="207440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Riemann Surface (cont.)</a:t>
            </a:r>
          </a:p>
        </p:txBody>
      </p:sp>
      <p:grpSp>
        <p:nvGrpSpPr>
          <p:cNvPr id="36867" name="Group 76"/>
          <p:cNvGrpSpPr>
            <a:grpSpLocks/>
          </p:cNvGrpSpPr>
          <p:nvPr/>
        </p:nvGrpSpPr>
        <p:grpSpPr bwMode="auto">
          <a:xfrm>
            <a:off x="414107" y="1670519"/>
            <a:ext cx="8081963" cy="4184650"/>
            <a:chOff x="462" y="815"/>
            <a:chExt cx="5091" cy="2636"/>
          </a:xfrm>
        </p:grpSpPr>
        <p:sp>
          <p:nvSpPr>
            <p:cNvPr id="36870" name="Text Box 66"/>
            <p:cNvSpPr txBox="1">
              <a:spLocks noChangeArrowheads="1"/>
            </p:cNvSpPr>
            <p:nvPr/>
          </p:nvSpPr>
          <p:spPr bwMode="auto">
            <a:xfrm>
              <a:off x="4109" y="3220"/>
              <a:ext cx="1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>
                  <a:solidFill>
                    <a:schemeClr val="bg2"/>
                  </a:solidFill>
                </a:rPr>
                <a:t>Bottom sheet</a:t>
              </a:r>
            </a:p>
          </p:txBody>
        </p:sp>
        <p:sp>
          <p:nvSpPr>
            <p:cNvPr id="36871" name="Arc 47"/>
            <p:cNvSpPr>
              <a:spLocks/>
            </p:cNvSpPr>
            <p:nvPr/>
          </p:nvSpPr>
          <p:spPr bwMode="auto">
            <a:xfrm flipH="1">
              <a:off x="1803" y="1490"/>
              <a:ext cx="2368" cy="852"/>
            </a:xfrm>
            <a:custGeom>
              <a:avLst/>
              <a:gdLst>
                <a:gd name="T0" fmla="*/ 0 w 42379"/>
                <a:gd name="T1" fmla="*/ 0 h 21600"/>
                <a:gd name="T2" fmla="*/ 0 w 42379"/>
                <a:gd name="T3" fmla="*/ 0 h 21600"/>
                <a:gd name="T4" fmla="*/ 0 w 42379"/>
                <a:gd name="T5" fmla="*/ 0 h 21600"/>
                <a:gd name="T6" fmla="*/ 0 60000 65536"/>
                <a:gd name="T7" fmla="*/ 0 60000 65536"/>
                <a:gd name="T8" fmla="*/ 0 60000 65536"/>
                <a:gd name="T9" fmla="*/ 0 w 42379"/>
                <a:gd name="T10" fmla="*/ 0 h 21600"/>
                <a:gd name="T11" fmla="*/ 42379 w 423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79" h="21600" fill="none" extrusionOk="0">
                  <a:moveTo>
                    <a:pt x="-1" y="17302"/>
                  </a:moveTo>
                  <a:cubicBezTo>
                    <a:pt x="2043" y="7235"/>
                    <a:pt x="10895" y="-1"/>
                    <a:pt x="21168" y="0"/>
                  </a:cubicBezTo>
                  <a:cubicBezTo>
                    <a:pt x="31523" y="0"/>
                    <a:pt x="40421" y="7348"/>
                    <a:pt x="42378" y="17517"/>
                  </a:cubicBezTo>
                </a:path>
                <a:path w="42379" h="21600" stroke="0" extrusionOk="0">
                  <a:moveTo>
                    <a:pt x="-1" y="17302"/>
                  </a:moveTo>
                  <a:cubicBezTo>
                    <a:pt x="2043" y="7235"/>
                    <a:pt x="10895" y="-1"/>
                    <a:pt x="21168" y="0"/>
                  </a:cubicBezTo>
                  <a:cubicBezTo>
                    <a:pt x="31523" y="0"/>
                    <a:pt x="40421" y="7348"/>
                    <a:pt x="42378" y="17517"/>
                  </a:cubicBezTo>
                  <a:lnTo>
                    <a:pt x="21168" y="21600"/>
                  </a:lnTo>
                  <a:close/>
                </a:path>
              </a:pathLst>
            </a:custGeom>
            <a:noFill/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Freeform 48"/>
            <p:cNvSpPr>
              <a:spLocks/>
            </p:cNvSpPr>
            <p:nvPr/>
          </p:nvSpPr>
          <p:spPr bwMode="auto">
            <a:xfrm>
              <a:off x="1971" y="2801"/>
              <a:ext cx="670" cy="79"/>
            </a:xfrm>
            <a:custGeom>
              <a:avLst/>
              <a:gdLst>
                <a:gd name="T0" fmla="*/ 0 w 506"/>
                <a:gd name="T1" fmla="*/ 0 h 58"/>
                <a:gd name="T2" fmla="*/ 1495 w 506"/>
                <a:gd name="T3" fmla="*/ 1103 h 58"/>
                <a:gd name="T4" fmla="*/ 3783 w 506"/>
                <a:gd name="T5" fmla="*/ 1054 h 58"/>
                <a:gd name="T6" fmla="*/ 6129 w 506"/>
                <a:gd name="T7" fmla="*/ 173 h 58"/>
                <a:gd name="T8" fmla="*/ 8380 w 506"/>
                <a:gd name="T9" fmla="*/ 48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6"/>
                <a:gd name="T16" fmla="*/ 0 h 58"/>
                <a:gd name="T17" fmla="*/ 506 w 506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6" h="58">
                  <a:moveTo>
                    <a:pt x="0" y="0"/>
                  </a:moveTo>
                  <a:cubicBezTo>
                    <a:pt x="15" y="8"/>
                    <a:pt x="52" y="42"/>
                    <a:pt x="90" y="50"/>
                  </a:cubicBezTo>
                  <a:cubicBezTo>
                    <a:pt x="128" y="58"/>
                    <a:pt x="181" y="55"/>
                    <a:pt x="228" y="48"/>
                  </a:cubicBezTo>
                  <a:cubicBezTo>
                    <a:pt x="275" y="41"/>
                    <a:pt x="324" y="12"/>
                    <a:pt x="370" y="8"/>
                  </a:cubicBezTo>
                  <a:cubicBezTo>
                    <a:pt x="416" y="4"/>
                    <a:pt x="478" y="19"/>
                    <a:pt x="506" y="22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Freeform 49"/>
            <p:cNvSpPr>
              <a:spLocks/>
            </p:cNvSpPr>
            <p:nvPr/>
          </p:nvSpPr>
          <p:spPr bwMode="auto">
            <a:xfrm>
              <a:off x="1985" y="2484"/>
              <a:ext cx="661" cy="677"/>
            </a:xfrm>
            <a:custGeom>
              <a:avLst/>
              <a:gdLst>
                <a:gd name="T0" fmla="*/ 0 w 500"/>
                <a:gd name="T1" fmla="*/ 0 h 496"/>
                <a:gd name="T2" fmla="*/ 1728 w 500"/>
                <a:gd name="T3" fmla="*/ 2607 h 496"/>
                <a:gd name="T4" fmla="*/ 3551 w 500"/>
                <a:gd name="T5" fmla="*/ 6332 h 496"/>
                <a:gd name="T6" fmla="*/ 5833 w 500"/>
                <a:gd name="T7" fmla="*/ 9837 h 496"/>
                <a:gd name="T8" fmla="*/ 8151 w 500"/>
                <a:gd name="T9" fmla="*/ 11128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0"/>
                <a:gd name="T16" fmla="*/ 0 h 496"/>
                <a:gd name="T17" fmla="*/ 500 w 500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0" h="496">
                  <a:moveTo>
                    <a:pt x="0" y="0"/>
                  </a:moveTo>
                  <a:cubicBezTo>
                    <a:pt x="18" y="19"/>
                    <a:pt x="70" y="69"/>
                    <a:pt x="106" y="116"/>
                  </a:cubicBezTo>
                  <a:cubicBezTo>
                    <a:pt x="142" y="163"/>
                    <a:pt x="176" y="228"/>
                    <a:pt x="218" y="282"/>
                  </a:cubicBezTo>
                  <a:cubicBezTo>
                    <a:pt x="260" y="336"/>
                    <a:pt x="311" y="402"/>
                    <a:pt x="358" y="438"/>
                  </a:cubicBezTo>
                  <a:cubicBezTo>
                    <a:pt x="405" y="474"/>
                    <a:pt x="471" y="484"/>
                    <a:pt x="500" y="496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Line 50"/>
            <p:cNvSpPr>
              <a:spLocks noChangeShapeType="1"/>
            </p:cNvSpPr>
            <p:nvPr/>
          </p:nvSpPr>
          <p:spPr bwMode="auto">
            <a:xfrm flipV="1">
              <a:off x="2275" y="2102"/>
              <a:ext cx="699" cy="76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Arc 51"/>
            <p:cNvSpPr>
              <a:spLocks/>
            </p:cNvSpPr>
            <p:nvPr/>
          </p:nvSpPr>
          <p:spPr bwMode="auto">
            <a:xfrm flipH="1">
              <a:off x="2641" y="2175"/>
              <a:ext cx="1551" cy="1022"/>
            </a:xfrm>
            <a:custGeom>
              <a:avLst/>
              <a:gdLst>
                <a:gd name="T0" fmla="*/ 0 w 27785"/>
                <a:gd name="T1" fmla="*/ 0 h 25916"/>
                <a:gd name="T2" fmla="*/ 0 w 27785"/>
                <a:gd name="T3" fmla="*/ 0 h 25916"/>
                <a:gd name="T4" fmla="*/ 0 w 27785"/>
                <a:gd name="T5" fmla="*/ 0 h 25916"/>
                <a:gd name="T6" fmla="*/ 0 60000 65536"/>
                <a:gd name="T7" fmla="*/ 0 60000 65536"/>
                <a:gd name="T8" fmla="*/ 0 60000 65536"/>
                <a:gd name="T9" fmla="*/ 0 w 27785"/>
                <a:gd name="T10" fmla="*/ 0 h 25916"/>
                <a:gd name="T11" fmla="*/ 27785 w 27785"/>
                <a:gd name="T12" fmla="*/ 25916 h 259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785" h="25916" fill="none" extrusionOk="0">
                  <a:moveTo>
                    <a:pt x="27784" y="25011"/>
                  </a:moveTo>
                  <a:cubicBezTo>
                    <a:pt x="25778" y="25611"/>
                    <a:pt x="23694" y="25915"/>
                    <a:pt x="21600" y="25916"/>
                  </a:cubicBezTo>
                  <a:cubicBezTo>
                    <a:pt x="9670" y="25916"/>
                    <a:pt x="0" y="16245"/>
                    <a:pt x="0" y="4316"/>
                  </a:cubicBezTo>
                  <a:cubicBezTo>
                    <a:pt x="-1" y="2866"/>
                    <a:pt x="145" y="1420"/>
                    <a:pt x="435" y="-1"/>
                  </a:cubicBezTo>
                </a:path>
                <a:path w="27785" h="25916" stroke="0" extrusionOk="0">
                  <a:moveTo>
                    <a:pt x="27784" y="25011"/>
                  </a:moveTo>
                  <a:cubicBezTo>
                    <a:pt x="25778" y="25611"/>
                    <a:pt x="23694" y="25915"/>
                    <a:pt x="21600" y="25916"/>
                  </a:cubicBezTo>
                  <a:cubicBezTo>
                    <a:pt x="9670" y="25916"/>
                    <a:pt x="0" y="16245"/>
                    <a:pt x="0" y="4316"/>
                  </a:cubicBezTo>
                  <a:cubicBezTo>
                    <a:pt x="-1" y="2866"/>
                    <a:pt x="145" y="1420"/>
                    <a:pt x="435" y="-1"/>
                  </a:cubicBezTo>
                  <a:lnTo>
                    <a:pt x="21600" y="4316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Arc 52"/>
            <p:cNvSpPr>
              <a:spLocks/>
            </p:cNvSpPr>
            <p:nvPr/>
          </p:nvSpPr>
          <p:spPr bwMode="auto">
            <a:xfrm flipH="1">
              <a:off x="1780" y="2176"/>
              <a:ext cx="1207" cy="636"/>
            </a:xfrm>
            <a:custGeom>
              <a:avLst/>
              <a:gdLst>
                <a:gd name="T0" fmla="*/ 0 w 21600"/>
                <a:gd name="T1" fmla="*/ 0 h 16102"/>
                <a:gd name="T2" fmla="*/ 0 w 21600"/>
                <a:gd name="T3" fmla="*/ 0 h 16102"/>
                <a:gd name="T4" fmla="*/ 0 w 21600"/>
                <a:gd name="T5" fmla="*/ 0 h 161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02"/>
                <a:gd name="T11" fmla="*/ 21600 w 21600"/>
                <a:gd name="T12" fmla="*/ 16102 h 16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02" fill="none" extrusionOk="0">
                  <a:moveTo>
                    <a:pt x="21194" y="-1"/>
                  </a:moveTo>
                  <a:cubicBezTo>
                    <a:pt x="21464" y="1372"/>
                    <a:pt x="21600" y="2768"/>
                    <a:pt x="21600" y="4167"/>
                  </a:cubicBezTo>
                  <a:cubicBezTo>
                    <a:pt x="21600" y="8412"/>
                    <a:pt x="20348" y="12563"/>
                    <a:pt x="18003" y="16102"/>
                  </a:cubicBezTo>
                </a:path>
                <a:path w="21600" h="16102" stroke="0" extrusionOk="0">
                  <a:moveTo>
                    <a:pt x="21194" y="-1"/>
                  </a:moveTo>
                  <a:cubicBezTo>
                    <a:pt x="21464" y="1372"/>
                    <a:pt x="21600" y="2768"/>
                    <a:pt x="21600" y="4167"/>
                  </a:cubicBezTo>
                  <a:cubicBezTo>
                    <a:pt x="21600" y="8412"/>
                    <a:pt x="20348" y="12563"/>
                    <a:pt x="18003" y="16102"/>
                  </a:cubicBezTo>
                  <a:lnTo>
                    <a:pt x="0" y="4167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77" name="Group 53"/>
            <p:cNvGrpSpPr>
              <a:grpSpLocks/>
            </p:cNvGrpSpPr>
            <p:nvPr/>
          </p:nvGrpSpPr>
          <p:grpSpPr bwMode="auto">
            <a:xfrm>
              <a:off x="2199" y="1616"/>
              <a:ext cx="1608" cy="1173"/>
              <a:chOff x="1804" y="2060"/>
              <a:chExt cx="1216" cy="860"/>
            </a:xfrm>
          </p:grpSpPr>
          <p:sp>
            <p:nvSpPr>
              <p:cNvPr id="36887" name="Arc 54"/>
              <p:cNvSpPr>
                <a:spLocks/>
              </p:cNvSpPr>
              <p:nvPr/>
            </p:nvSpPr>
            <p:spPr bwMode="auto">
              <a:xfrm flipH="1">
                <a:off x="1804" y="2060"/>
                <a:ext cx="1216" cy="708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8243" y="42152"/>
                    </a:moveTo>
                    <a:cubicBezTo>
                      <a:pt x="26097" y="42846"/>
                      <a:pt x="23855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919"/>
                      <a:pt x="41904" y="30139"/>
                      <a:pt x="39481" y="33715"/>
                    </a:cubicBezTo>
                  </a:path>
                  <a:path w="43200" h="43200" stroke="0" extrusionOk="0">
                    <a:moveTo>
                      <a:pt x="28243" y="42152"/>
                    </a:moveTo>
                    <a:cubicBezTo>
                      <a:pt x="26097" y="42846"/>
                      <a:pt x="23855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919"/>
                      <a:pt x="41904" y="30139"/>
                      <a:pt x="39481" y="3371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888" name="Freeform 55"/>
              <p:cNvSpPr>
                <a:spLocks/>
              </p:cNvSpPr>
              <p:nvPr/>
            </p:nvSpPr>
            <p:spPr bwMode="auto">
              <a:xfrm>
                <a:off x="1896" y="2607"/>
                <a:ext cx="153" cy="162"/>
              </a:xfrm>
              <a:custGeom>
                <a:avLst/>
                <a:gdLst>
                  <a:gd name="T0" fmla="*/ 0 w 153"/>
                  <a:gd name="T1" fmla="*/ 0 h 162"/>
                  <a:gd name="T2" fmla="*/ 75 w 153"/>
                  <a:gd name="T3" fmla="*/ 60 h 162"/>
                  <a:gd name="T4" fmla="*/ 153 w 153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153"/>
                  <a:gd name="T10" fmla="*/ 0 h 162"/>
                  <a:gd name="T11" fmla="*/ 153 w 153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3" h="162">
                    <a:moveTo>
                      <a:pt x="0" y="0"/>
                    </a:moveTo>
                    <a:cubicBezTo>
                      <a:pt x="12" y="10"/>
                      <a:pt x="50" y="33"/>
                      <a:pt x="75" y="60"/>
                    </a:cubicBezTo>
                    <a:cubicBezTo>
                      <a:pt x="100" y="87"/>
                      <a:pt x="137" y="141"/>
                      <a:pt x="153" y="162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9" name="Arc 56"/>
              <p:cNvSpPr>
                <a:spLocks/>
              </p:cNvSpPr>
              <p:nvPr/>
            </p:nvSpPr>
            <p:spPr bwMode="auto">
              <a:xfrm flipH="1">
                <a:off x="1804" y="2212"/>
                <a:ext cx="1216" cy="708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8243" y="42152"/>
                    </a:moveTo>
                    <a:cubicBezTo>
                      <a:pt x="26097" y="42846"/>
                      <a:pt x="23855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919"/>
                      <a:pt x="41904" y="30139"/>
                      <a:pt x="39481" y="33715"/>
                    </a:cubicBezTo>
                  </a:path>
                  <a:path w="43200" h="43200" stroke="0" extrusionOk="0">
                    <a:moveTo>
                      <a:pt x="28243" y="42152"/>
                    </a:moveTo>
                    <a:cubicBezTo>
                      <a:pt x="26097" y="42846"/>
                      <a:pt x="23855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919"/>
                      <a:pt x="41904" y="30139"/>
                      <a:pt x="39481" y="3371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0" name="Freeform 57"/>
              <p:cNvSpPr>
                <a:spLocks/>
              </p:cNvSpPr>
              <p:nvPr/>
            </p:nvSpPr>
            <p:spPr bwMode="auto">
              <a:xfrm>
                <a:off x="1987" y="2680"/>
                <a:ext cx="254" cy="230"/>
              </a:xfrm>
              <a:custGeom>
                <a:avLst/>
                <a:gdLst>
                  <a:gd name="T0" fmla="*/ 0 w 254"/>
                  <a:gd name="T1" fmla="*/ 0 h 230"/>
                  <a:gd name="T2" fmla="*/ 70 w 254"/>
                  <a:gd name="T3" fmla="*/ 99 h 230"/>
                  <a:gd name="T4" fmla="*/ 157 w 254"/>
                  <a:gd name="T5" fmla="*/ 192 h 230"/>
                  <a:gd name="T6" fmla="*/ 239 w 254"/>
                  <a:gd name="T7" fmla="*/ 224 h 230"/>
                  <a:gd name="T8" fmla="*/ 246 w 254"/>
                  <a:gd name="T9" fmla="*/ 227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230"/>
                  <a:gd name="T17" fmla="*/ 254 w 254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230">
                    <a:moveTo>
                      <a:pt x="0" y="0"/>
                    </a:moveTo>
                    <a:cubicBezTo>
                      <a:pt x="12" y="17"/>
                      <a:pt x="44" y="67"/>
                      <a:pt x="70" y="99"/>
                    </a:cubicBezTo>
                    <a:cubicBezTo>
                      <a:pt x="96" y="131"/>
                      <a:pt x="129" y="171"/>
                      <a:pt x="157" y="192"/>
                    </a:cubicBezTo>
                    <a:cubicBezTo>
                      <a:pt x="185" y="213"/>
                      <a:pt x="224" y="218"/>
                      <a:pt x="239" y="224"/>
                    </a:cubicBezTo>
                    <a:cubicBezTo>
                      <a:pt x="254" y="230"/>
                      <a:pt x="245" y="226"/>
                      <a:pt x="246" y="227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1" name="Freeform 58"/>
              <p:cNvSpPr>
                <a:spLocks/>
              </p:cNvSpPr>
              <p:nvPr/>
            </p:nvSpPr>
            <p:spPr bwMode="auto">
              <a:xfrm>
                <a:off x="1906" y="2761"/>
                <a:ext cx="137" cy="32"/>
              </a:xfrm>
              <a:custGeom>
                <a:avLst/>
                <a:gdLst>
                  <a:gd name="T0" fmla="*/ 0 w 134"/>
                  <a:gd name="T1" fmla="*/ 0 h 32"/>
                  <a:gd name="T2" fmla="*/ 66 w 134"/>
                  <a:gd name="T3" fmla="*/ 29 h 32"/>
                  <a:gd name="T4" fmla="*/ 166 w 134"/>
                  <a:gd name="T5" fmla="*/ 20 h 32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32"/>
                  <a:gd name="T11" fmla="*/ 134 w 134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32">
                    <a:moveTo>
                      <a:pt x="0" y="0"/>
                    </a:moveTo>
                    <a:cubicBezTo>
                      <a:pt x="9" y="5"/>
                      <a:pt x="34" y="26"/>
                      <a:pt x="56" y="29"/>
                    </a:cubicBezTo>
                    <a:cubicBezTo>
                      <a:pt x="78" y="32"/>
                      <a:pt x="118" y="22"/>
                      <a:pt x="134" y="2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2" name="Freeform 59"/>
              <p:cNvSpPr>
                <a:spLocks/>
              </p:cNvSpPr>
              <p:nvPr/>
            </p:nvSpPr>
            <p:spPr bwMode="auto">
              <a:xfrm>
                <a:off x="2048" y="2744"/>
                <a:ext cx="194" cy="28"/>
              </a:xfrm>
              <a:custGeom>
                <a:avLst/>
                <a:gdLst>
                  <a:gd name="T0" fmla="*/ 0 w 194"/>
                  <a:gd name="T1" fmla="*/ 28 h 28"/>
                  <a:gd name="T2" fmla="*/ 92 w 194"/>
                  <a:gd name="T3" fmla="*/ 2 h 28"/>
                  <a:gd name="T4" fmla="*/ 194 w 194"/>
                  <a:gd name="T5" fmla="*/ 13 h 28"/>
                  <a:gd name="T6" fmla="*/ 0 60000 65536"/>
                  <a:gd name="T7" fmla="*/ 0 60000 65536"/>
                  <a:gd name="T8" fmla="*/ 0 60000 65536"/>
                  <a:gd name="T9" fmla="*/ 0 w 194"/>
                  <a:gd name="T10" fmla="*/ 0 h 28"/>
                  <a:gd name="T11" fmla="*/ 194 w 194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" h="28">
                    <a:moveTo>
                      <a:pt x="0" y="28"/>
                    </a:moveTo>
                    <a:cubicBezTo>
                      <a:pt x="15" y="24"/>
                      <a:pt x="60" y="4"/>
                      <a:pt x="92" y="2"/>
                    </a:cubicBezTo>
                    <a:cubicBezTo>
                      <a:pt x="124" y="0"/>
                      <a:pt x="173" y="11"/>
                      <a:pt x="194" y="13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3" name="Line 60"/>
              <p:cNvSpPr>
                <a:spLocks noChangeShapeType="1"/>
              </p:cNvSpPr>
              <p:nvPr/>
            </p:nvSpPr>
            <p:spPr bwMode="auto">
              <a:xfrm flipV="1">
                <a:off x="2547" y="2745"/>
                <a:ext cx="63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4" name="Line 61"/>
              <p:cNvSpPr>
                <a:spLocks noChangeShapeType="1"/>
              </p:cNvSpPr>
              <p:nvPr/>
            </p:nvSpPr>
            <p:spPr bwMode="auto">
              <a:xfrm flipH="1">
                <a:off x="2037" y="2112"/>
                <a:ext cx="57" cy="2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5" name="Line 62"/>
              <p:cNvSpPr>
                <a:spLocks noChangeShapeType="1"/>
              </p:cNvSpPr>
              <p:nvPr/>
            </p:nvSpPr>
            <p:spPr bwMode="auto">
              <a:xfrm flipV="1">
                <a:off x="2553" y="2895"/>
                <a:ext cx="63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6" name="Line 63"/>
              <p:cNvSpPr>
                <a:spLocks noChangeShapeType="1"/>
              </p:cNvSpPr>
              <p:nvPr/>
            </p:nvSpPr>
            <p:spPr bwMode="auto">
              <a:xfrm flipH="1">
                <a:off x="2046" y="2262"/>
                <a:ext cx="57" cy="2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78" name="Text Box 64"/>
            <p:cNvSpPr txBox="1">
              <a:spLocks noChangeArrowheads="1"/>
            </p:cNvSpPr>
            <p:nvPr/>
          </p:nvSpPr>
          <p:spPr bwMode="auto">
            <a:xfrm>
              <a:off x="1416" y="826"/>
              <a:ext cx="100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>
                  <a:solidFill>
                    <a:schemeClr val="bg2"/>
                  </a:solidFill>
                </a:rPr>
                <a:t>Top sheet</a:t>
              </a:r>
            </a:p>
          </p:txBody>
        </p:sp>
        <p:sp>
          <p:nvSpPr>
            <p:cNvPr id="36879" name="Line 65"/>
            <p:cNvSpPr>
              <a:spLocks noChangeShapeType="1"/>
            </p:cNvSpPr>
            <p:nvPr/>
          </p:nvSpPr>
          <p:spPr bwMode="auto">
            <a:xfrm>
              <a:off x="1942" y="1075"/>
              <a:ext cx="143" cy="31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67"/>
            <p:cNvSpPr>
              <a:spLocks noChangeShapeType="1"/>
            </p:cNvSpPr>
            <p:nvPr/>
          </p:nvSpPr>
          <p:spPr bwMode="auto">
            <a:xfrm flipH="1" flipV="1">
              <a:off x="4003" y="2833"/>
              <a:ext cx="230" cy="33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Text Box 68"/>
            <p:cNvSpPr txBox="1">
              <a:spLocks noChangeArrowheads="1"/>
            </p:cNvSpPr>
            <p:nvPr/>
          </p:nvSpPr>
          <p:spPr bwMode="auto">
            <a:xfrm>
              <a:off x="462" y="1806"/>
              <a:ext cx="1005" cy="54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0" dirty="0">
                  <a:solidFill>
                    <a:schemeClr val="bg2"/>
                  </a:solidFill>
                </a:rPr>
                <a:t>“Escalator”</a:t>
              </a:r>
            </a:p>
            <a:p>
              <a:pPr algn="ctr"/>
              <a:r>
                <a:rPr lang="en-US" sz="1600" b="0" dirty="0">
                  <a:solidFill>
                    <a:schemeClr val="bg2"/>
                  </a:solidFill>
                </a:rPr>
                <a:t>(where branch cut used to be) </a:t>
              </a:r>
            </a:p>
          </p:txBody>
        </p:sp>
        <p:sp>
          <p:nvSpPr>
            <p:cNvPr id="36882" name="Line 69"/>
            <p:cNvSpPr>
              <a:spLocks noChangeShapeType="1"/>
            </p:cNvSpPr>
            <p:nvPr/>
          </p:nvSpPr>
          <p:spPr bwMode="auto">
            <a:xfrm>
              <a:off x="1365" y="2423"/>
              <a:ext cx="994" cy="3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Oval 71"/>
            <p:cNvSpPr>
              <a:spLocks noChangeArrowheads="1"/>
            </p:cNvSpPr>
            <p:nvPr/>
          </p:nvSpPr>
          <p:spPr bwMode="auto">
            <a:xfrm>
              <a:off x="2936" y="2080"/>
              <a:ext cx="88" cy="5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Text Box 72"/>
            <p:cNvSpPr txBox="1">
              <a:spLocks noChangeArrowheads="1"/>
            </p:cNvSpPr>
            <p:nvPr/>
          </p:nvSpPr>
          <p:spPr bwMode="auto">
            <a:xfrm>
              <a:off x="3476" y="815"/>
              <a:ext cx="1087" cy="23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>
                  <a:solidFill>
                    <a:schemeClr val="bg2"/>
                  </a:solidFill>
                </a:rPr>
                <a:t>Branch point </a:t>
              </a:r>
            </a:p>
          </p:txBody>
        </p:sp>
        <p:sp>
          <p:nvSpPr>
            <p:cNvPr id="36885" name="Line 75"/>
            <p:cNvSpPr>
              <a:spLocks noChangeShapeType="1"/>
            </p:cNvSpPr>
            <p:nvPr/>
          </p:nvSpPr>
          <p:spPr bwMode="auto">
            <a:xfrm flipH="1">
              <a:off x="3001" y="1050"/>
              <a:ext cx="497" cy="1039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Arc 46"/>
            <p:cNvSpPr>
              <a:spLocks/>
            </p:cNvSpPr>
            <p:nvPr/>
          </p:nvSpPr>
          <p:spPr bwMode="auto">
            <a:xfrm flipH="1">
              <a:off x="1780" y="1162"/>
              <a:ext cx="2414" cy="1705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8243" y="42152"/>
                  </a:moveTo>
                  <a:cubicBezTo>
                    <a:pt x="26097" y="42846"/>
                    <a:pt x="2385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919"/>
                    <a:pt x="41904" y="30139"/>
                    <a:pt x="39481" y="33715"/>
                  </a:cubicBezTo>
                </a:path>
                <a:path w="43200" h="43200" stroke="0" extrusionOk="0">
                  <a:moveTo>
                    <a:pt x="28243" y="42152"/>
                  </a:moveTo>
                  <a:cubicBezTo>
                    <a:pt x="26097" y="42846"/>
                    <a:pt x="2385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919"/>
                    <a:pt x="41904" y="30139"/>
                    <a:pt x="39481" y="3371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9" name="TextBox 31"/>
          <p:cNvSpPr txBox="1">
            <a:spLocks noChangeArrowheads="1"/>
          </p:cNvSpPr>
          <p:nvPr/>
        </p:nvSpPr>
        <p:spPr bwMode="auto">
          <a:xfrm>
            <a:off x="425306" y="5738549"/>
            <a:ext cx="2933700" cy="738664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Note: </a:t>
            </a:r>
            <a:endParaRPr lang="en-US" sz="1400" dirty="0" smtClean="0">
              <a:solidFill>
                <a:schemeClr val="bg2"/>
              </a:solidFill>
            </a:endParaRPr>
          </a:p>
          <a:p>
            <a:pPr algn="ctr"/>
            <a:r>
              <a:rPr lang="en-US" sz="1400" b="0" dirty="0" smtClean="0">
                <a:solidFill>
                  <a:schemeClr val="bg2"/>
                </a:solidFill>
              </a:rPr>
              <a:t>We </a:t>
            </a:r>
            <a:r>
              <a:rPr lang="en-US" sz="1400" b="0" dirty="0">
                <a:solidFill>
                  <a:schemeClr val="bg2"/>
                </a:solidFill>
              </a:rPr>
              <a:t>are not allowed to jump from one escalator to the </a:t>
            </a:r>
            <a:r>
              <a:rPr lang="en-US" sz="1400" b="0" dirty="0" smtClean="0">
                <a:solidFill>
                  <a:schemeClr val="bg2"/>
                </a:solidFill>
              </a:rPr>
              <a:t>other! 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716483" y="2329557"/>
            <a:ext cx="1162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3D View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63369" y="783787"/>
            <a:ext cx="6168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FF"/>
                </a:solidFill>
              </a:rPr>
              <a:t>This figure shows going around a branch point </a:t>
            </a:r>
            <a:r>
              <a:rPr lang="en-US" sz="2000" b="0" u="sng" dirty="0" smtClean="0">
                <a:solidFill>
                  <a:srgbClr val="0000FF"/>
                </a:solidFill>
              </a:rPr>
              <a:t>twice</a:t>
            </a:r>
            <a:r>
              <a:rPr lang="en-US" sz="2000" b="0" dirty="0" smtClean="0">
                <a:solidFill>
                  <a:srgbClr val="0000FF"/>
                </a:solidFill>
              </a:rPr>
              <a:t>.</a:t>
            </a:r>
            <a:endParaRPr lang="en-US" sz="20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Text Box 2"/>
          <p:cNvSpPr txBox="1">
            <a:spLocks noChangeArrowheads="1"/>
          </p:cNvSpPr>
          <p:nvPr/>
        </p:nvSpPr>
        <p:spPr bwMode="auto">
          <a:xfrm>
            <a:off x="217488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Riemann Surface (cont.)</a:t>
            </a:r>
          </a:p>
        </p:txBody>
      </p:sp>
      <p:sp>
        <p:nvSpPr>
          <p:cNvPr id="28687" name="Text Box 32"/>
          <p:cNvSpPr txBox="1">
            <a:spLocks noChangeArrowheads="1"/>
          </p:cNvSpPr>
          <p:nvPr/>
        </p:nvSpPr>
        <p:spPr bwMode="auto">
          <a:xfrm>
            <a:off x="208639" y="1640132"/>
            <a:ext cx="337276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1"/>
                </a:solidFill>
              </a:rPr>
              <a:t>Connection between sheets</a:t>
            </a:r>
          </a:p>
          <a:p>
            <a:pPr algn="ctr"/>
            <a:r>
              <a:rPr lang="en-US" sz="1600" b="0" dirty="0" smtClean="0">
                <a:solidFill>
                  <a:schemeClr val="bg1"/>
                </a:solidFill>
              </a:rPr>
              <a:t>(escalator)</a:t>
            </a:r>
            <a:endParaRPr lang="en-US" sz="1600" b="0" dirty="0">
              <a:solidFill>
                <a:schemeClr val="bg1"/>
              </a:solidFill>
            </a:endParaRPr>
          </a:p>
        </p:txBody>
      </p:sp>
      <p:graphicFrame>
        <p:nvGraphicFramePr>
          <p:cNvPr id="2867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96243"/>
              </p:ext>
            </p:extLst>
          </p:nvPr>
        </p:nvGraphicFramePr>
        <p:xfrm>
          <a:off x="552450" y="4083050"/>
          <a:ext cx="238125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4" name="Equation" r:id="rId4" imgW="1180588" imgH="1180588" progId="Equation.DSMT4">
                  <p:embed/>
                </p:oleObj>
              </mc:Choice>
              <mc:Fallback>
                <p:oleObj name="Equation" r:id="rId4" imgW="1180588" imgH="1180588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083050"/>
                        <a:ext cx="2381250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54"/>
          <p:cNvGraphicFramePr>
            <a:graphicFrameLocks noChangeAspect="1"/>
          </p:cNvGraphicFramePr>
          <p:nvPr/>
        </p:nvGraphicFramePr>
        <p:xfrm>
          <a:off x="5144407" y="5336496"/>
          <a:ext cx="31321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5" name="Equation" r:id="rId6" imgW="1511300" imgH="228600" progId="Equation.DSMT4">
                  <p:embed/>
                </p:oleObj>
              </mc:Choice>
              <mc:Fallback>
                <p:oleObj name="Equation" r:id="rId6" imgW="1511300" imgH="228600" progId="Equation.DSMT4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4407" y="5336496"/>
                        <a:ext cx="313213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55"/>
          <p:cNvGraphicFramePr>
            <a:graphicFrameLocks noChangeAspect="1"/>
          </p:cNvGraphicFramePr>
          <p:nvPr/>
        </p:nvGraphicFramePr>
        <p:xfrm>
          <a:off x="6427107" y="4860931"/>
          <a:ext cx="868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56" name="Equation" r:id="rId8" imgW="418918" imgH="177723" progId="Equation.DSMT4">
                  <p:embed/>
                </p:oleObj>
              </mc:Choice>
              <mc:Fallback>
                <p:oleObj name="Equation" r:id="rId8" imgW="418918" imgH="177723" progId="Equation.DSMT4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107" y="4860931"/>
                        <a:ext cx="868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88" name="Group 58"/>
          <p:cNvGrpSpPr>
            <a:grpSpLocks/>
          </p:cNvGrpSpPr>
          <p:nvPr/>
        </p:nvGrpSpPr>
        <p:grpSpPr bwMode="auto">
          <a:xfrm>
            <a:off x="1547358" y="1478510"/>
            <a:ext cx="6416676" cy="3349632"/>
            <a:chOff x="1009" y="493"/>
            <a:chExt cx="4042" cy="2110"/>
          </a:xfrm>
        </p:grpSpPr>
        <p:sp>
          <p:nvSpPr>
            <p:cNvPr id="28689" name="Line 3"/>
            <p:cNvSpPr>
              <a:spLocks noChangeShapeType="1"/>
            </p:cNvSpPr>
            <p:nvPr/>
          </p:nvSpPr>
          <p:spPr bwMode="auto">
            <a:xfrm flipV="1">
              <a:off x="2911" y="742"/>
              <a:ext cx="0" cy="18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8677" name="Object 4"/>
            <p:cNvGraphicFramePr>
              <a:graphicFrameLocks noChangeAspect="1"/>
            </p:cNvGraphicFramePr>
            <p:nvPr/>
          </p:nvGraphicFramePr>
          <p:xfrm>
            <a:off x="4882" y="1595"/>
            <a:ext cx="169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57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2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2" y="1595"/>
                          <a:ext cx="169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0" name="Line 5"/>
            <p:cNvSpPr>
              <a:spLocks noChangeShapeType="1"/>
            </p:cNvSpPr>
            <p:nvPr/>
          </p:nvSpPr>
          <p:spPr bwMode="auto">
            <a:xfrm>
              <a:off x="1009" y="1688"/>
              <a:ext cx="380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8678" name="Object 6"/>
            <p:cNvGraphicFramePr>
              <a:graphicFrameLocks noChangeAspect="1"/>
            </p:cNvGraphicFramePr>
            <p:nvPr/>
          </p:nvGraphicFramePr>
          <p:xfrm>
            <a:off x="2839" y="493"/>
            <a:ext cx="177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58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2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9" y="493"/>
                          <a:ext cx="177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9" name="Object 14"/>
            <p:cNvGraphicFramePr>
              <a:graphicFrameLocks noChangeAspect="1"/>
            </p:cNvGraphicFramePr>
            <p:nvPr/>
          </p:nvGraphicFramePr>
          <p:xfrm>
            <a:off x="3252" y="1685"/>
            <a:ext cx="144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59" name="Equation" r:id="rId14" imgW="152268" imgH="164957" progId="Equation.DSMT4">
                    <p:embed/>
                  </p:oleObj>
                </mc:Choice>
                <mc:Fallback>
                  <p:oleObj name="Equation" r:id="rId14" imgW="152268" imgH="164957" progId="Equation.DSMT4">
                    <p:embed/>
                    <p:pic>
                      <p:nvPicPr>
                        <p:cNvPr id="0" name="Picture 2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2" y="1685"/>
                          <a:ext cx="144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1" name="Arc 21"/>
            <p:cNvSpPr>
              <a:spLocks/>
            </p:cNvSpPr>
            <p:nvPr/>
          </p:nvSpPr>
          <p:spPr bwMode="auto">
            <a:xfrm rot="-5400000">
              <a:off x="2529" y="875"/>
              <a:ext cx="540" cy="1096"/>
            </a:xfrm>
            <a:custGeom>
              <a:avLst/>
              <a:gdLst>
                <a:gd name="T0" fmla="*/ 0 w 21600"/>
                <a:gd name="T1" fmla="*/ 0 h 43197"/>
                <a:gd name="T2" fmla="*/ 0 w 21600"/>
                <a:gd name="T3" fmla="*/ 0 h 43197"/>
                <a:gd name="T4" fmla="*/ 0 w 21600"/>
                <a:gd name="T5" fmla="*/ 0 h 431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7"/>
                <a:gd name="T11" fmla="*/ 21600 w 21600"/>
                <a:gd name="T12" fmla="*/ 43197 h 43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94"/>
                    <a:pt x="12138" y="43008"/>
                    <a:pt x="345" y="43197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94"/>
                    <a:pt x="12138" y="43008"/>
                    <a:pt x="345" y="4319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Arc 22"/>
            <p:cNvSpPr>
              <a:spLocks/>
            </p:cNvSpPr>
            <p:nvPr/>
          </p:nvSpPr>
          <p:spPr bwMode="auto">
            <a:xfrm rot="-5400000" flipH="1" flipV="1">
              <a:off x="2574" y="1350"/>
              <a:ext cx="624" cy="1263"/>
            </a:xfrm>
            <a:custGeom>
              <a:avLst/>
              <a:gdLst>
                <a:gd name="T0" fmla="*/ 0 w 21600"/>
                <a:gd name="T1" fmla="*/ 0 h 43150"/>
                <a:gd name="T2" fmla="*/ 0 w 21600"/>
                <a:gd name="T3" fmla="*/ 0 h 43150"/>
                <a:gd name="T4" fmla="*/ 0 w 21600"/>
                <a:gd name="T5" fmla="*/ 0 h 4315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50"/>
                <a:gd name="T11" fmla="*/ 21600 w 21600"/>
                <a:gd name="T12" fmla="*/ 43150 h 43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50" fill="none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</a:path>
                <a:path w="21600" h="43150" stroke="0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  <a:lnTo>
                    <a:pt x="0" y="21553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680" name="Object 23"/>
            <p:cNvGraphicFramePr>
              <a:graphicFrameLocks noChangeAspect="1"/>
            </p:cNvGraphicFramePr>
            <p:nvPr/>
          </p:nvGraphicFramePr>
          <p:xfrm>
            <a:off x="2128" y="1529"/>
            <a:ext cx="144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60" name="Equation" r:id="rId16" imgW="152268" imgH="164957" progId="Equation.DSMT4">
                    <p:embed/>
                  </p:oleObj>
                </mc:Choice>
                <mc:Fallback>
                  <p:oleObj name="Equation" r:id="rId16" imgW="152268" imgH="164957" progId="Equation.DSMT4">
                    <p:embed/>
                    <p:pic>
                      <p:nvPicPr>
                        <p:cNvPr id="0" name="Picture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8" y="1529"/>
                          <a:ext cx="144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1" name="Object 24"/>
            <p:cNvGraphicFramePr>
              <a:graphicFrameLocks noChangeAspect="1"/>
            </p:cNvGraphicFramePr>
            <p:nvPr/>
          </p:nvGraphicFramePr>
          <p:xfrm>
            <a:off x="3516" y="1523"/>
            <a:ext cx="144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61" name="Equation" r:id="rId18" imgW="152202" imgH="177569" progId="Equation.DSMT4">
                    <p:embed/>
                  </p:oleObj>
                </mc:Choice>
                <mc:Fallback>
                  <p:oleObj name="Equation" r:id="rId18" imgW="152202" imgH="177569" progId="Equation.DSMT4">
                    <p:embed/>
                    <p:pic>
                      <p:nvPicPr>
                        <p:cNvPr id="0" name="Picture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" y="1523"/>
                          <a:ext cx="144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2" name="Object 25"/>
            <p:cNvGraphicFramePr>
              <a:graphicFrameLocks noChangeAspect="1"/>
            </p:cNvGraphicFramePr>
            <p:nvPr/>
          </p:nvGraphicFramePr>
          <p:xfrm>
            <a:off x="1874" y="1489"/>
            <a:ext cx="156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62" name="Equation" r:id="rId20" imgW="164885" imgH="164885" progId="Equation.DSMT4">
                    <p:embed/>
                  </p:oleObj>
                </mc:Choice>
                <mc:Fallback>
                  <p:oleObj name="Equation" r:id="rId20" imgW="164885" imgH="164885" progId="Equation.DSMT4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" y="1489"/>
                          <a:ext cx="156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3" name="Object 26"/>
            <p:cNvGraphicFramePr>
              <a:graphicFrameLocks noChangeAspect="1"/>
            </p:cNvGraphicFramePr>
            <p:nvPr/>
          </p:nvGraphicFramePr>
          <p:xfrm>
            <a:off x="3748" y="1693"/>
            <a:ext cx="144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63" name="Equation" r:id="rId22" imgW="152268" imgH="164957" progId="Equation.DSMT4">
                    <p:embed/>
                  </p:oleObj>
                </mc:Choice>
                <mc:Fallback>
                  <p:oleObj name="Equation" r:id="rId22" imgW="152268" imgH="164957" progId="Equation.DSMT4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8" y="1693"/>
                          <a:ext cx="144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3" name="Arc 27"/>
            <p:cNvSpPr>
              <a:spLocks/>
            </p:cNvSpPr>
            <p:nvPr/>
          </p:nvSpPr>
          <p:spPr bwMode="auto">
            <a:xfrm rot="5400000" flipH="1">
              <a:off x="2409" y="612"/>
              <a:ext cx="744" cy="1459"/>
            </a:xfrm>
            <a:custGeom>
              <a:avLst/>
              <a:gdLst>
                <a:gd name="T0" fmla="*/ 0 w 21600"/>
                <a:gd name="T1" fmla="*/ 0 h 43150"/>
                <a:gd name="T2" fmla="*/ 0 w 21600"/>
                <a:gd name="T3" fmla="*/ 0 h 43150"/>
                <a:gd name="T4" fmla="*/ 0 w 21600"/>
                <a:gd name="T5" fmla="*/ 0 h 4315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50"/>
                <a:gd name="T11" fmla="*/ 21600 w 21600"/>
                <a:gd name="T12" fmla="*/ 43150 h 43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50" fill="none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</a:path>
                <a:path w="21600" h="43150" stroke="0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  <a:lnTo>
                    <a:pt x="0" y="21553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684" name="Object 28"/>
            <p:cNvGraphicFramePr>
              <a:graphicFrameLocks noChangeAspect="1"/>
            </p:cNvGraphicFramePr>
            <p:nvPr/>
          </p:nvGraphicFramePr>
          <p:xfrm>
            <a:off x="2116" y="1689"/>
            <a:ext cx="144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64" name="Equation" r:id="rId24" imgW="152268" imgH="164957" progId="Equation.DSMT4">
                    <p:embed/>
                  </p:oleObj>
                </mc:Choice>
                <mc:Fallback>
                  <p:oleObj name="Equation" r:id="rId24" imgW="152268" imgH="164957" progId="Equation.DSMT4">
                    <p:embed/>
                    <p:pic>
                      <p:nvPicPr>
                        <p:cNvPr id="0" name="Picture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6" y="1689"/>
                          <a:ext cx="144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4" name="Arc 29"/>
            <p:cNvSpPr>
              <a:spLocks/>
            </p:cNvSpPr>
            <p:nvPr/>
          </p:nvSpPr>
          <p:spPr bwMode="auto">
            <a:xfrm rot="16200000" flipH="1" flipV="1">
              <a:off x="2474" y="1261"/>
              <a:ext cx="855" cy="1693"/>
            </a:xfrm>
            <a:custGeom>
              <a:avLst/>
              <a:gdLst>
                <a:gd name="T0" fmla="*/ 0 w 22095"/>
                <a:gd name="T1" fmla="*/ 0 h 43197"/>
                <a:gd name="T2" fmla="*/ 0 w 22095"/>
                <a:gd name="T3" fmla="*/ 0 h 43197"/>
                <a:gd name="T4" fmla="*/ 0 w 22095"/>
                <a:gd name="T5" fmla="*/ 0 h 43197"/>
                <a:gd name="T6" fmla="*/ 0 60000 65536"/>
                <a:gd name="T7" fmla="*/ 0 60000 65536"/>
                <a:gd name="T8" fmla="*/ 0 60000 65536"/>
                <a:gd name="T9" fmla="*/ 0 w 22095"/>
                <a:gd name="T10" fmla="*/ 0 h 43197"/>
                <a:gd name="T11" fmla="*/ 22095 w 22095"/>
                <a:gd name="T12" fmla="*/ 43197 h 43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95" h="43197" fill="none" extrusionOk="0">
                  <a:moveTo>
                    <a:pt x="-1" y="5"/>
                  </a:moveTo>
                  <a:cubicBezTo>
                    <a:pt x="164" y="1"/>
                    <a:pt x="329" y="-1"/>
                    <a:pt x="495" y="0"/>
                  </a:cubicBezTo>
                  <a:cubicBezTo>
                    <a:pt x="12424" y="0"/>
                    <a:pt x="22095" y="9670"/>
                    <a:pt x="22095" y="21600"/>
                  </a:cubicBezTo>
                  <a:cubicBezTo>
                    <a:pt x="22095" y="33394"/>
                    <a:pt x="12633" y="43008"/>
                    <a:pt x="840" y="43197"/>
                  </a:cubicBezTo>
                </a:path>
                <a:path w="22095" h="43197" stroke="0" extrusionOk="0">
                  <a:moveTo>
                    <a:pt x="-1" y="5"/>
                  </a:moveTo>
                  <a:cubicBezTo>
                    <a:pt x="164" y="1"/>
                    <a:pt x="329" y="-1"/>
                    <a:pt x="495" y="0"/>
                  </a:cubicBezTo>
                  <a:cubicBezTo>
                    <a:pt x="12424" y="0"/>
                    <a:pt x="22095" y="9670"/>
                    <a:pt x="22095" y="21600"/>
                  </a:cubicBezTo>
                  <a:cubicBezTo>
                    <a:pt x="22095" y="33394"/>
                    <a:pt x="12633" y="43008"/>
                    <a:pt x="840" y="43197"/>
                  </a:cubicBezTo>
                  <a:lnTo>
                    <a:pt x="495" y="21600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685" name="Object 30"/>
            <p:cNvGraphicFramePr>
              <a:graphicFrameLocks noChangeAspect="1"/>
            </p:cNvGraphicFramePr>
            <p:nvPr/>
          </p:nvGraphicFramePr>
          <p:xfrm>
            <a:off x="1870" y="1713"/>
            <a:ext cx="156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65" name="Equation" r:id="rId25" imgW="164885" imgH="164885" progId="Equation.DSMT4">
                    <p:embed/>
                  </p:oleObj>
                </mc:Choice>
                <mc:Fallback>
                  <p:oleObj name="Equation" r:id="rId25" imgW="164885" imgH="164885" progId="Equation.DSMT4">
                    <p:embed/>
                    <p:pic>
                      <p:nvPicPr>
                        <p:cNvPr id="0" name="Picture 2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0" y="1713"/>
                          <a:ext cx="156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5" name="Oval 31"/>
            <p:cNvSpPr>
              <a:spLocks noChangeArrowheads="1"/>
            </p:cNvSpPr>
            <p:nvPr/>
          </p:nvSpPr>
          <p:spPr bwMode="auto">
            <a:xfrm>
              <a:off x="2887" y="1659"/>
              <a:ext cx="56" cy="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Line 33"/>
            <p:cNvSpPr>
              <a:spLocks noChangeShapeType="1"/>
            </p:cNvSpPr>
            <p:nvPr/>
          </p:nvSpPr>
          <p:spPr bwMode="auto">
            <a:xfrm>
              <a:off x="1123" y="1056"/>
              <a:ext cx="385" cy="5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7" name="Line 52"/>
            <p:cNvSpPr>
              <a:spLocks noChangeShapeType="1"/>
            </p:cNvSpPr>
            <p:nvPr/>
          </p:nvSpPr>
          <p:spPr bwMode="auto">
            <a:xfrm flipH="1" flipV="1">
              <a:off x="1086" y="1690"/>
              <a:ext cx="182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8" name="Text Box 53"/>
            <p:cNvSpPr txBox="1">
              <a:spLocks noChangeArrowheads="1"/>
            </p:cNvSpPr>
            <p:nvPr/>
          </p:nvSpPr>
          <p:spPr bwMode="auto">
            <a:xfrm>
              <a:off x="3468" y="1051"/>
              <a:ext cx="44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solidFill>
                    <a:schemeClr val="bg2"/>
                  </a:solidFill>
                  <a:latin typeface="+mn-lt"/>
                </a:rPr>
                <a:t>r</a:t>
              </a:r>
              <a:r>
                <a:rPr lang="en-US" sz="2000" b="0" dirty="0">
                  <a:solidFill>
                    <a:schemeClr val="bg2"/>
                  </a:solidFill>
                  <a:latin typeface="+mn-lt"/>
                </a:rPr>
                <a:t> = 1</a:t>
              </a:r>
            </a:p>
          </p:txBody>
        </p:sp>
        <p:sp>
          <p:nvSpPr>
            <p:cNvPr id="28699" name="Line 56"/>
            <p:cNvSpPr>
              <a:spLocks noChangeShapeType="1"/>
            </p:cNvSpPr>
            <p:nvPr/>
          </p:nvSpPr>
          <p:spPr bwMode="auto">
            <a:xfrm flipV="1">
              <a:off x="2923" y="1386"/>
              <a:ext cx="305" cy="29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0" name="Text Box 57"/>
            <p:cNvSpPr txBox="1">
              <a:spLocks noChangeArrowheads="1"/>
            </p:cNvSpPr>
            <p:nvPr/>
          </p:nvSpPr>
          <p:spPr bwMode="auto">
            <a:xfrm>
              <a:off x="2899" y="1304"/>
              <a:ext cx="17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0" i="1">
                  <a:solidFill>
                    <a:schemeClr val="bg2"/>
                  </a:solidFill>
                  <a:latin typeface="Times New Roman" pitchFamily="18" charset="0"/>
                </a:rPr>
                <a:t>r</a:t>
              </a:r>
              <a:endParaRPr lang="en-US" sz="2000" b="0">
                <a:solidFill>
                  <a:schemeClr val="bg2"/>
                </a:solidFill>
              </a:endParaRP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357256" y="1534899"/>
            <a:ext cx="1286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Top View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3369" y="783787"/>
            <a:ext cx="6168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FF"/>
                </a:solidFill>
              </a:rPr>
              <a:t>This figure shows going around a branch point </a:t>
            </a:r>
            <a:r>
              <a:rPr lang="en-US" sz="2000" b="0" u="sng" dirty="0" smtClean="0">
                <a:solidFill>
                  <a:srgbClr val="0000FF"/>
                </a:solidFill>
              </a:rPr>
              <a:t>twice</a:t>
            </a:r>
            <a:r>
              <a:rPr lang="en-US" sz="2000" b="0" dirty="0" smtClean="0">
                <a:solidFill>
                  <a:srgbClr val="0000FF"/>
                </a:solidFill>
              </a:rPr>
              <a:t>.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6995" y="6142501"/>
            <a:ext cx="447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Note:</a:t>
            </a:r>
            <a:r>
              <a:rPr lang="en-US" b="0" dirty="0" smtClean="0">
                <a:solidFill>
                  <a:schemeClr val="bg2"/>
                </a:solidFill>
              </a:rPr>
              <a:t> </a:t>
            </a:r>
            <a:r>
              <a:rPr lang="en-US" b="0" dirty="0" smtClean="0">
                <a:solidFill>
                  <a:schemeClr val="bg2"/>
                </a:solidFill>
                <a:latin typeface="+mn-lt"/>
              </a:rPr>
              <a:t>4</a:t>
            </a:r>
            <a:r>
              <a:rPr lang="en-US" b="0" i="1" dirty="0" smtClean="0">
                <a:solidFill>
                  <a:schemeClr val="bg2"/>
                </a:solidFill>
                <a:latin typeface="+mn-lt"/>
                <a:sym typeface="Symbol" panose="05050102010706020507" pitchFamily="18" charset="2"/>
              </a:rPr>
              <a:t></a:t>
            </a:r>
            <a:r>
              <a:rPr lang="en-US" b="0" dirty="0" smtClean="0">
                <a:solidFill>
                  <a:schemeClr val="bg2"/>
                </a:solidFill>
                <a:sym typeface="Symbol" panose="05050102010706020507" pitchFamily="18" charset="2"/>
              </a:rPr>
              <a:t> is the same as </a:t>
            </a:r>
            <a:r>
              <a:rPr lang="en-US" b="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for this function</a:t>
            </a:r>
            <a:r>
              <a:rPr lang="en-US" b="0" dirty="0" smtClean="0">
                <a:solidFill>
                  <a:schemeClr val="bg2"/>
                </a:solidFill>
                <a:sym typeface="Symbol" panose="05050102010706020507" pitchFamily="18" charset="2"/>
              </a:rPr>
              <a:t>.</a:t>
            </a:r>
            <a:endParaRPr lang="en-US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Text Box 2"/>
          <p:cNvSpPr txBox="1">
            <a:spLocks noChangeArrowheads="1"/>
          </p:cNvSpPr>
          <p:nvPr/>
        </p:nvSpPr>
        <p:spPr bwMode="auto">
          <a:xfrm>
            <a:off x="217488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Riemann Surface (cont.)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90126" name="Object 4"/>
          <p:cNvGraphicFramePr>
            <a:graphicFrameLocks noChangeAspect="1"/>
          </p:cNvGraphicFramePr>
          <p:nvPr/>
        </p:nvGraphicFramePr>
        <p:xfrm>
          <a:off x="1118762" y="941695"/>
          <a:ext cx="1545233" cy="545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4" name="Equation" r:id="rId4" imgW="609336" imgH="215806" progId="Equation.DSMT4">
                  <p:embed/>
                </p:oleObj>
              </mc:Choice>
              <mc:Fallback>
                <p:oleObj name="Equation" r:id="rId4" imgW="609336" imgH="215806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762" y="941695"/>
                        <a:ext cx="1545233" cy="545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823859" y="1215283"/>
            <a:ext cx="5187951" cy="2497144"/>
            <a:chOff x="1205996" y="1679310"/>
            <a:chExt cx="5187951" cy="2497144"/>
          </a:xfrm>
        </p:grpSpPr>
        <p:grpSp>
          <p:nvGrpSpPr>
            <p:cNvPr id="2" name="Group 58"/>
            <p:cNvGrpSpPr>
              <a:grpSpLocks/>
            </p:cNvGrpSpPr>
            <p:nvPr/>
          </p:nvGrpSpPr>
          <p:grpSpPr bwMode="auto">
            <a:xfrm>
              <a:off x="1205996" y="1679310"/>
              <a:ext cx="5187951" cy="2497144"/>
              <a:chOff x="1009" y="742"/>
              <a:chExt cx="3268" cy="1573"/>
            </a:xfrm>
          </p:grpSpPr>
          <p:sp>
            <p:nvSpPr>
              <p:cNvPr id="28689" name="Line 3"/>
              <p:cNvSpPr>
                <a:spLocks noChangeShapeType="1"/>
              </p:cNvSpPr>
              <p:nvPr/>
            </p:nvSpPr>
            <p:spPr bwMode="auto">
              <a:xfrm flipV="1">
                <a:off x="2914" y="1017"/>
                <a:ext cx="0" cy="129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28677" name="Object 4"/>
              <p:cNvGraphicFramePr>
                <a:graphicFrameLocks noChangeAspect="1"/>
              </p:cNvGraphicFramePr>
              <p:nvPr/>
            </p:nvGraphicFramePr>
            <p:xfrm>
              <a:off x="4108" y="1604"/>
              <a:ext cx="169" cy="1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325" name="Equation" r:id="rId6" imgW="126835" imgH="139518" progId="Equation.DSMT4">
                      <p:embed/>
                    </p:oleObj>
                  </mc:Choice>
                  <mc:Fallback>
                    <p:oleObj name="Equation" r:id="rId6" imgW="126835" imgH="139518" progId="Equation.DSMT4">
                      <p:embed/>
                      <p:pic>
                        <p:nvPicPr>
                          <p:cNvPr id="0" name="Picture 1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8" y="1604"/>
                            <a:ext cx="169" cy="1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690" name="Line 5"/>
              <p:cNvSpPr>
                <a:spLocks noChangeShapeType="1"/>
              </p:cNvSpPr>
              <p:nvPr/>
            </p:nvSpPr>
            <p:spPr bwMode="auto">
              <a:xfrm flipV="1">
                <a:off x="1009" y="1688"/>
                <a:ext cx="304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28678" name="Object 6"/>
              <p:cNvGraphicFramePr>
                <a:graphicFrameLocks noChangeAspect="1"/>
              </p:cNvGraphicFramePr>
              <p:nvPr/>
            </p:nvGraphicFramePr>
            <p:xfrm>
              <a:off x="2822" y="742"/>
              <a:ext cx="177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326" name="Equation" r:id="rId8" imgW="139579" imgH="164957" progId="Equation.DSMT4">
                      <p:embed/>
                    </p:oleObj>
                  </mc:Choice>
                  <mc:Fallback>
                    <p:oleObj name="Equation" r:id="rId8" imgW="139579" imgH="164957" progId="Equation.DSMT4">
                      <p:embed/>
                      <p:pic>
                        <p:nvPicPr>
                          <p:cNvPr id="0" name="Picture 1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2" y="742"/>
                            <a:ext cx="177" cy="2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692" name="Arc 22"/>
              <p:cNvSpPr>
                <a:spLocks/>
              </p:cNvSpPr>
              <p:nvPr/>
            </p:nvSpPr>
            <p:spPr bwMode="auto">
              <a:xfrm rot="16200000" flipH="1" flipV="1">
                <a:off x="2175" y="1558"/>
                <a:ext cx="413" cy="636"/>
              </a:xfrm>
              <a:custGeom>
                <a:avLst/>
                <a:gdLst>
                  <a:gd name="T0" fmla="*/ 0 w 21600"/>
                  <a:gd name="T1" fmla="*/ 0 h 43150"/>
                  <a:gd name="T2" fmla="*/ 0 w 21600"/>
                  <a:gd name="T3" fmla="*/ 0 h 43150"/>
                  <a:gd name="T4" fmla="*/ 0 w 21600"/>
                  <a:gd name="T5" fmla="*/ 0 h 431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50"/>
                  <a:gd name="T11" fmla="*/ 21600 w 21600"/>
                  <a:gd name="T12" fmla="*/ 43150 h 43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50" fill="none" extrusionOk="0">
                    <a:moveTo>
                      <a:pt x="1427" y="0"/>
                    </a:moveTo>
                    <a:cubicBezTo>
                      <a:pt x="12778" y="752"/>
                      <a:pt x="21600" y="10177"/>
                      <a:pt x="21600" y="21553"/>
                    </a:cubicBezTo>
                    <a:cubicBezTo>
                      <a:pt x="21600" y="33347"/>
                      <a:pt x="12138" y="42961"/>
                      <a:pt x="345" y="43150"/>
                    </a:cubicBezTo>
                  </a:path>
                  <a:path w="21600" h="43150" stroke="0" extrusionOk="0">
                    <a:moveTo>
                      <a:pt x="1427" y="0"/>
                    </a:moveTo>
                    <a:cubicBezTo>
                      <a:pt x="12778" y="752"/>
                      <a:pt x="21600" y="10177"/>
                      <a:pt x="21600" y="21553"/>
                    </a:cubicBezTo>
                    <a:cubicBezTo>
                      <a:pt x="21600" y="33347"/>
                      <a:pt x="12138" y="42961"/>
                      <a:pt x="345" y="43150"/>
                    </a:cubicBezTo>
                    <a:lnTo>
                      <a:pt x="0" y="21553"/>
                    </a:lnTo>
                    <a:close/>
                  </a:path>
                </a:pathLst>
              </a:custGeom>
              <a:noFill/>
              <a:ln w="28575">
                <a:solidFill>
                  <a:schemeClr val="hlink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Arc 27"/>
              <p:cNvSpPr>
                <a:spLocks/>
              </p:cNvSpPr>
              <p:nvPr/>
            </p:nvSpPr>
            <p:spPr bwMode="auto">
              <a:xfrm rot="5400000" flipH="1">
                <a:off x="2169" y="1192"/>
                <a:ext cx="404" cy="639"/>
              </a:xfrm>
              <a:custGeom>
                <a:avLst/>
                <a:gdLst>
                  <a:gd name="T0" fmla="*/ 0 w 21600"/>
                  <a:gd name="T1" fmla="*/ 0 h 43150"/>
                  <a:gd name="T2" fmla="*/ 0 w 21600"/>
                  <a:gd name="T3" fmla="*/ 0 h 43150"/>
                  <a:gd name="T4" fmla="*/ 0 w 21600"/>
                  <a:gd name="T5" fmla="*/ 0 h 431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50"/>
                  <a:gd name="T11" fmla="*/ 21600 w 21600"/>
                  <a:gd name="T12" fmla="*/ 43150 h 43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50" fill="none" extrusionOk="0">
                    <a:moveTo>
                      <a:pt x="1427" y="0"/>
                    </a:moveTo>
                    <a:cubicBezTo>
                      <a:pt x="12778" y="752"/>
                      <a:pt x="21600" y="10177"/>
                      <a:pt x="21600" y="21553"/>
                    </a:cubicBezTo>
                    <a:cubicBezTo>
                      <a:pt x="21600" y="33347"/>
                      <a:pt x="12138" y="42961"/>
                      <a:pt x="345" y="43150"/>
                    </a:cubicBezTo>
                  </a:path>
                  <a:path w="21600" h="43150" stroke="0" extrusionOk="0">
                    <a:moveTo>
                      <a:pt x="1427" y="0"/>
                    </a:moveTo>
                    <a:cubicBezTo>
                      <a:pt x="12778" y="752"/>
                      <a:pt x="21600" y="10177"/>
                      <a:pt x="21600" y="21553"/>
                    </a:cubicBezTo>
                    <a:cubicBezTo>
                      <a:pt x="21600" y="33347"/>
                      <a:pt x="12138" y="42961"/>
                      <a:pt x="345" y="43150"/>
                    </a:cubicBezTo>
                    <a:lnTo>
                      <a:pt x="0" y="21553"/>
                    </a:lnTo>
                    <a:close/>
                  </a:path>
                </a:pathLst>
              </a:custGeom>
              <a:noFill/>
              <a:ln w="28575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Oval 31"/>
              <p:cNvSpPr>
                <a:spLocks noChangeArrowheads="1"/>
              </p:cNvSpPr>
              <p:nvPr/>
            </p:nvSpPr>
            <p:spPr bwMode="auto">
              <a:xfrm>
                <a:off x="2887" y="1659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Line 52"/>
              <p:cNvSpPr>
                <a:spLocks noChangeShapeType="1"/>
              </p:cNvSpPr>
              <p:nvPr/>
            </p:nvSpPr>
            <p:spPr bwMode="auto">
              <a:xfrm flipH="1" flipV="1">
                <a:off x="1086" y="1690"/>
                <a:ext cx="182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 bwMode="auto">
            <a:xfrm flipH="1" flipV="1">
              <a:off x="3671248" y="2702256"/>
              <a:ext cx="136479" cy="17742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>
              <a:off x="2936543" y="2690883"/>
              <a:ext cx="136479" cy="17742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662150" y="3539318"/>
              <a:ext cx="136479" cy="17742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982037" y="3547116"/>
              <a:ext cx="136479" cy="17742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2442949" y="245659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 smtClean="0">
                  <a:solidFill>
                    <a:schemeClr val="bg2"/>
                  </a:solidFill>
                  <a:latin typeface="+mn-lt"/>
                </a:rPr>
                <a:t>C</a:t>
              </a:r>
              <a:endParaRPr lang="en-US" b="0" i="1" dirty="0">
                <a:solidFill>
                  <a:schemeClr val="bg2"/>
                </a:solidFill>
                <a:latin typeface="+mn-l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776716" y="941696"/>
            <a:ext cx="3889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bg2"/>
                </a:solidFill>
              </a:rPr>
              <a:t>The square root function is </a:t>
            </a:r>
            <a:r>
              <a:rPr lang="en-US" sz="1600" b="0" u="sng" dirty="0" smtClean="0">
                <a:solidFill>
                  <a:schemeClr val="bg2"/>
                </a:solidFill>
              </a:rPr>
              <a:t>analytic</a:t>
            </a:r>
            <a:r>
              <a:rPr lang="en-US" sz="1600" b="0" dirty="0" smtClean="0">
                <a:solidFill>
                  <a:schemeClr val="bg2"/>
                </a:solidFill>
              </a:rPr>
              <a:t> on and inside this path, and the closed line integral around the path is thus zero.</a:t>
            </a:r>
            <a:endParaRPr lang="en-US" sz="1600" b="0" dirty="0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12484" y="4069947"/>
            <a:ext cx="5187951" cy="2497144"/>
            <a:chOff x="1205996" y="1679310"/>
            <a:chExt cx="5187951" cy="2497144"/>
          </a:xfrm>
        </p:grpSpPr>
        <p:grpSp>
          <p:nvGrpSpPr>
            <p:cNvPr id="41" name="Group 58"/>
            <p:cNvGrpSpPr>
              <a:grpSpLocks/>
            </p:cNvGrpSpPr>
            <p:nvPr/>
          </p:nvGrpSpPr>
          <p:grpSpPr bwMode="auto">
            <a:xfrm>
              <a:off x="1205996" y="1679310"/>
              <a:ext cx="5187951" cy="2497144"/>
              <a:chOff x="1009" y="742"/>
              <a:chExt cx="3268" cy="1573"/>
            </a:xfrm>
          </p:grpSpPr>
          <p:sp>
            <p:nvSpPr>
              <p:cNvPr id="47" name="Line 3"/>
              <p:cNvSpPr>
                <a:spLocks noChangeShapeType="1"/>
              </p:cNvSpPr>
              <p:nvPr/>
            </p:nvSpPr>
            <p:spPr bwMode="auto">
              <a:xfrm flipV="1">
                <a:off x="2914" y="1017"/>
                <a:ext cx="0" cy="129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48" name="Object 4"/>
              <p:cNvGraphicFramePr>
                <a:graphicFrameLocks noChangeAspect="1"/>
              </p:cNvGraphicFramePr>
              <p:nvPr/>
            </p:nvGraphicFramePr>
            <p:xfrm>
              <a:off x="4108" y="1604"/>
              <a:ext cx="169" cy="1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327" name="Equation" r:id="rId10" imgW="126835" imgH="139518" progId="Equation.DSMT4">
                      <p:embed/>
                    </p:oleObj>
                  </mc:Choice>
                  <mc:Fallback>
                    <p:oleObj name="Equation" r:id="rId10" imgW="126835" imgH="139518" progId="Equation.DSMT4">
                      <p:embed/>
                      <p:pic>
                        <p:nvPicPr>
                          <p:cNvPr id="0" name="Picture 1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8" y="1604"/>
                            <a:ext cx="169" cy="1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 flipV="1">
                <a:off x="1009" y="1687"/>
                <a:ext cx="3023" cy="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50" name="Object 6"/>
              <p:cNvGraphicFramePr>
                <a:graphicFrameLocks noChangeAspect="1"/>
              </p:cNvGraphicFramePr>
              <p:nvPr/>
            </p:nvGraphicFramePr>
            <p:xfrm>
              <a:off x="2822" y="742"/>
              <a:ext cx="177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328" name="Equation" r:id="rId11" imgW="139579" imgH="164957" progId="Equation.DSMT4">
                      <p:embed/>
                    </p:oleObj>
                  </mc:Choice>
                  <mc:Fallback>
                    <p:oleObj name="Equation" r:id="rId11" imgW="139579" imgH="164957" progId="Equation.DSMT4">
                      <p:embed/>
                      <p:pic>
                        <p:nvPicPr>
                          <p:cNvPr id="0" name="Picture 1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2" y="742"/>
                            <a:ext cx="177" cy="2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" name="Arc 22"/>
              <p:cNvSpPr>
                <a:spLocks/>
              </p:cNvSpPr>
              <p:nvPr/>
            </p:nvSpPr>
            <p:spPr bwMode="auto">
              <a:xfrm rot="16200000" flipH="1" flipV="1">
                <a:off x="2164" y="1553"/>
                <a:ext cx="411" cy="644"/>
              </a:xfrm>
              <a:custGeom>
                <a:avLst/>
                <a:gdLst>
                  <a:gd name="T0" fmla="*/ 0 w 21600"/>
                  <a:gd name="T1" fmla="*/ 0 h 43150"/>
                  <a:gd name="T2" fmla="*/ 0 w 21600"/>
                  <a:gd name="T3" fmla="*/ 0 h 43150"/>
                  <a:gd name="T4" fmla="*/ 0 w 21600"/>
                  <a:gd name="T5" fmla="*/ 0 h 431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50"/>
                  <a:gd name="T11" fmla="*/ 21600 w 21600"/>
                  <a:gd name="T12" fmla="*/ 43150 h 43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50" fill="none" extrusionOk="0">
                    <a:moveTo>
                      <a:pt x="1427" y="0"/>
                    </a:moveTo>
                    <a:cubicBezTo>
                      <a:pt x="12778" y="752"/>
                      <a:pt x="21600" y="10177"/>
                      <a:pt x="21600" y="21553"/>
                    </a:cubicBezTo>
                    <a:cubicBezTo>
                      <a:pt x="21600" y="33347"/>
                      <a:pt x="12138" y="42961"/>
                      <a:pt x="345" y="43150"/>
                    </a:cubicBezTo>
                  </a:path>
                  <a:path w="21600" h="43150" stroke="0" extrusionOk="0">
                    <a:moveTo>
                      <a:pt x="1427" y="0"/>
                    </a:moveTo>
                    <a:cubicBezTo>
                      <a:pt x="12778" y="752"/>
                      <a:pt x="21600" y="10177"/>
                      <a:pt x="21600" y="21553"/>
                    </a:cubicBezTo>
                    <a:cubicBezTo>
                      <a:pt x="21600" y="33347"/>
                      <a:pt x="12138" y="42961"/>
                      <a:pt x="345" y="43150"/>
                    </a:cubicBezTo>
                    <a:lnTo>
                      <a:pt x="0" y="21553"/>
                    </a:lnTo>
                    <a:close/>
                  </a:path>
                </a:pathLst>
              </a:custGeom>
              <a:noFill/>
              <a:ln w="28575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rc 27"/>
              <p:cNvSpPr>
                <a:spLocks/>
              </p:cNvSpPr>
              <p:nvPr/>
            </p:nvSpPr>
            <p:spPr bwMode="auto">
              <a:xfrm rot="5400000" flipH="1">
                <a:off x="2169" y="1192"/>
                <a:ext cx="404" cy="639"/>
              </a:xfrm>
              <a:custGeom>
                <a:avLst/>
                <a:gdLst>
                  <a:gd name="T0" fmla="*/ 0 w 21600"/>
                  <a:gd name="T1" fmla="*/ 0 h 43150"/>
                  <a:gd name="T2" fmla="*/ 0 w 21600"/>
                  <a:gd name="T3" fmla="*/ 0 h 43150"/>
                  <a:gd name="T4" fmla="*/ 0 w 21600"/>
                  <a:gd name="T5" fmla="*/ 0 h 431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50"/>
                  <a:gd name="T11" fmla="*/ 21600 w 21600"/>
                  <a:gd name="T12" fmla="*/ 43150 h 43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50" fill="none" extrusionOk="0">
                    <a:moveTo>
                      <a:pt x="1427" y="0"/>
                    </a:moveTo>
                    <a:cubicBezTo>
                      <a:pt x="12778" y="752"/>
                      <a:pt x="21600" y="10177"/>
                      <a:pt x="21600" y="21553"/>
                    </a:cubicBezTo>
                    <a:cubicBezTo>
                      <a:pt x="21600" y="33347"/>
                      <a:pt x="12138" y="42961"/>
                      <a:pt x="345" y="43150"/>
                    </a:cubicBezTo>
                  </a:path>
                  <a:path w="21600" h="43150" stroke="0" extrusionOk="0">
                    <a:moveTo>
                      <a:pt x="1427" y="0"/>
                    </a:moveTo>
                    <a:cubicBezTo>
                      <a:pt x="12778" y="752"/>
                      <a:pt x="21600" y="10177"/>
                      <a:pt x="21600" y="21553"/>
                    </a:cubicBezTo>
                    <a:cubicBezTo>
                      <a:pt x="21600" y="33347"/>
                      <a:pt x="12138" y="42961"/>
                      <a:pt x="345" y="43150"/>
                    </a:cubicBezTo>
                    <a:lnTo>
                      <a:pt x="0" y="21553"/>
                    </a:lnTo>
                    <a:close/>
                  </a:path>
                </a:pathLst>
              </a:custGeom>
              <a:noFill/>
              <a:ln w="28575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31"/>
              <p:cNvSpPr>
                <a:spLocks noChangeArrowheads="1"/>
              </p:cNvSpPr>
              <p:nvPr/>
            </p:nvSpPr>
            <p:spPr bwMode="auto">
              <a:xfrm>
                <a:off x="2887" y="1659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52"/>
              <p:cNvSpPr>
                <a:spLocks noChangeShapeType="1"/>
              </p:cNvSpPr>
              <p:nvPr/>
            </p:nvSpPr>
            <p:spPr bwMode="auto">
              <a:xfrm flipH="1" flipV="1">
                <a:off x="1086" y="1690"/>
                <a:ext cx="182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auto">
            <a:xfrm flipH="1" flipV="1">
              <a:off x="3671248" y="2702256"/>
              <a:ext cx="136479" cy="17742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H="1">
              <a:off x="2936543" y="2690883"/>
              <a:ext cx="136479" cy="17742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3648502" y="3539318"/>
              <a:ext cx="136479" cy="17742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2982037" y="3555240"/>
              <a:ext cx="136479" cy="17742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2442949" y="245659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 smtClean="0">
                  <a:solidFill>
                    <a:schemeClr val="bg2"/>
                  </a:solidFill>
                  <a:latin typeface="+mn-lt"/>
                </a:rPr>
                <a:t>C</a:t>
              </a:r>
              <a:endParaRPr lang="en-US" b="0" i="1" dirty="0">
                <a:solidFill>
                  <a:schemeClr val="bg2"/>
                </a:solidFill>
                <a:latin typeface="+mn-lt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806286" y="4233081"/>
            <a:ext cx="3889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bg2"/>
                </a:solidFill>
              </a:rPr>
              <a:t>The square root function is </a:t>
            </a:r>
            <a:r>
              <a:rPr lang="en-US" sz="1600" b="0" u="sng" dirty="0" smtClean="0">
                <a:solidFill>
                  <a:schemeClr val="bg2"/>
                </a:solidFill>
              </a:rPr>
              <a:t>discontinuous</a:t>
            </a:r>
            <a:r>
              <a:rPr lang="en-US" sz="1600" b="0" dirty="0" smtClean="0">
                <a:solidFill>
                  <a:schemeClr val="bg2"/>
                </a:solidFill>
              </a:rPr>
              <a:t> on this path, and the closed line integral around the path is not zero.</a:t>
            </a:r>
            <a:endParaRPr lang="en-US" sz="16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2"/>
          <p:cNvSpPr txBox="1">
            <a:spLocks noChangeArrowheads="1"/>
          </p:cNvSpPr>
          <p:nvPr/>
        </p:nvSpPr>
        <p:spPr bwMode="auto">
          <a:xfrm>
            <a:off x="207440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Riemann Surface (cont.)</a:t>
            </a:r>
          </a:p>
        </p:txBody>
      </p:sp>
      <p:sp>
        <p:nvSpPr>
          <p:cNvPr id="36868" name="TextBox 30"/>
          <p:cNvSpPr txBox="1">
            <a:spLocks noChangeArrowheads="1"/>
          </p:cNvSpPr>
          <p:nvPr/>
        </p:nvSpPr>
        <p:spPr bwMode="auto">
          <a:xfrm>
            <a:off x="439839" y="5507133"/>
            <a:ext cx="8287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The 3D perspective makes it more clear that the </a:t>
            </a:r>
            <a:r>
              <a:rPr lang="en-US" b="0" dirty="0">
                <a:solidFill>
                  <a:schemeClr val="bg1"/>
                </a:solidFill>
              </a:rPr>
              <a:t>integral around </a:t>
            </a:r>
            <a:r>
              <a:rPr lang="en-US" b="0" dirty="0" smtClean="0">
                <a:solidFill>
                  <a:schemeClr val="bg1"/>
                </a:solidFill>
              </a:rPr>
              <a:t>this closed </a:t>
            </a:r>
            <a:r>
              <a:rPr lang="en-US" b="0" dirty="0">
                <a:solidFill>
                  <a:schemeClr val="bg1"/>
                </a:solidFill>
              </a:rPr>
              <a:t>path on the Riemann surface is zero</a:t>
            </a:r>
            <a:r>
              <a:rPr lang="en-US" b="0" dirty="0" smtClean="0">
                <a:solidFill>
                  <a:schemeClr val="bg1"/>
                </a:solidFill>
              </a:rPr>
              <a:t>. (</a:t>
            </a:r>
            <a:r>
              <a:rPr lang="en-US" b="0" dirty="0">
                <a:solidFill>
                  <a:schemeClr val="bg1"/>
                </a:solidFill>
              </a:rPr>
              <a:t>The path can be shrunk </a:t>
            </a:r>
            <a:r>
              <a:rPr lang="en-US" b="0" dirty="0" smtClean="0">
                <a:solidFill>
                  <a:schemeClr val="bg1"/>
                </a:solidFill>
              </a:rPr>
              <a:t>continuously to </a:t>
            </a:r>
            <a:r>
              <a:rPr lang="en-US" b="0" dirty="0">
                <a:solidFill>
                  <a:schemeClr val="bg1"/>
                </a:solidFill>
              </a:rPr>
              <a:t>zero.)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262489" y="1110198"/>
          <a:ext cx="15446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8" name="Equation" r:id="rId4" imgW="609336" imgH="215806" progId="Equation.DSMT4">
                  <p:embed/>
                </p:oleObj>
              </mc:Choice>
              <mc:Fallback>
                <p:oleObj name="Equation" r:id="rId4" imgW="609336" imgH="215806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489" y="1110198"/>
                        <a:ext cx="15446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2647950" y="1647186"/>
            <a:ext cx="3832225" cy="3216914"/>
            <a:chOff x="2647950" y="1647186"/>
            <a:chExt cx="3832225" cy="3216914"/>
          </a:xfrm>
        </p:grpSpPr>
        <p:sp>
          <p:nvSpPr>
            <p:cNvPr id="36871" name="Arc 47"/>
            <p:cNvSpPr>
              <a:spLocks/>
            </p:cNvSpPr>
            <p:nvPr/>
          </p:nvSpPr>
          <p:spPr bwMode="auto">
            <a:xfrm flipH="1">
              <a:off x="2684463" y="2154238"/>
              <a:ext cx="3759200" cy="1352550"/>
            </a:xfrm>
            <a:custGeom>
              <a:avLst/>
              <a:gdLst>
                <a:gd name="T0" fmla="*/ 0 w 42379"/>
                <a:gd name="T1" fmla="*/ 0 h 21600"/>
                <a:gd name="T2" fmla="*/ 0 w 42379"/>
                <a:gd name="T3" fmla="*/ 0 h 21600"/>
                <a:gd name="T4" fmla="*/ 0 w 42379"/>
                <a:gd name="T5" fmla="*/ 0 h 21600"/>
                <a:gd name="T6" fmla="*/ 0 60000 65536"/>
                <a:gd name="T7" fmla="*/ 0 60000 65536"/>
                <a:gd name="T8" fmla="*/ 0 60000 65536"/>
                <a:gd name="T9" fmla="*/ 0 w 42379"/>
                <a:gd name="T10" fmla="*/ 0 h 21600"/>
                <a:gd name="T11" fmla="*/ 42379 w 423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79" h="21600" fill="none" extrusionOk="0">
                  <a:moveTo>
                    <a:pt x="-1" y="17302"/>
                  </a:moveTo>
                  <a:cubicBezTo>
                    <a:pt x="2043" y="7235"/>
                    <a:pt x="10895" y="-1"/>
                    <a:pt x="21168" y="0"/>
                  </a:cubicBezTo>
                  <a:cubicBezTo>
                    <a:pt x="31523" y="0"/>
                    <a:pt x="40421" y="7348"/>
                    <a:pt x="42378" y="17517"/>
                  </a:cubicBezTo>
                </a:path>
                <a:path w="42379" h="21600" stroke="0" extrusionOk="0">
                  <a:moveTo>
                    <a:pt x="-1" y="17302"/>
                  </a:moveTo>
                  <a:cubicBezTo>
                    <a:pt x="2043" y="7235"/>
                    <a:pt x="10895" y="-1"/>
                    <a:pt x="21168" y="0"/>
                  </a:cubicBezTo>
                  <a:cubicBezTo>
                    <a:pt x="31523" y="0"/>
                    <a:pt x="40421" y="7348"/>
                    <a:pt x="42378" y="17517"/>
                  </a:cubicBezTo>
                  <a:lnTo>
                    <a:pt x="21168" y="21600"/>
                  </a:lnTo>
                  <a:close/>
                </a:path>
              </a:pathLst>
            </a:custGeom>
            <a:noFill/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Freeform 48"/>
            <p:cNvSpPr>
              <a:spLocks/>
            </p:cNvSpPr>
            <p:nvPr/>
          </p:nvSpPr>
          <p:spPr bwMode="auto">
            <a:xfrm>
              <a:off x="2951163" y="4249098"/>
              <a:ext cx="1063625" cy="125413"/>
            </a:xfrm>
            <a:custGeom>
              <a:avLst/>
              <a:gdLst>
                <a:gd name="T0" fmla="*/ 0 w 506"/>
                <a:gd name="T1" fmla="*/ 0 h 58"/>
                <a:gd name="T2" fmla="*/ 1495 w 506"/>
                <a:gd name="T3" fmla="*/ 1103 h 58"/>
                <a:gd name="T4" fmla="*/ 3783 w 506"/>
                <a:gd name="T5" fmla="*/ 1054 h 58"/>
                <a:gd name="T6" fmla="*/ 6129 w 506"/>
                <a:gd name="T7" fmla="*/ 173 h 58"/>
                <a:gd name="T8" fmla="*/ 8380 w 506"/>
                <a:gd name="T9" fmla="*/ 48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6"/>
                <a:gd name="T16" fmla="*/ 0 h 58"/>
                <a:gd name="T17" fmla="*/ 506 w 506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6" h="58">
                  <a:moveTo>
                    <a:pt x="0" y="0"/>
                  </a:moveTo>
                  <a:cubicBezTo>
                    <a:pt x="15" y="8"/>
                    <a:pt x="52" y="42"/>
                    <a:pt x="90" y="50"/>
                  </a:cubicBezTo>
                  <a:cubicBezTo>
                    <a:pt x="128" y="58"/>
                    <a:pt x="181" y="55"/>
                    <a:pt x="228" y="48"/>
                  </a:cubicBezTo>
                  <a:cubicBezTo>
                    <a:pt x="275" y="41"/>
                    <a:pt x="324" y="12"/>
                    <a:pt x="370" y="8"/>
                  </a:cubicBezTo>
                  <a:cubicBezTo>
                    <a:pt x="416" y="4"/>
                    <a:pt x="478" y="19"/>
                    <a:pt x="506" y="22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Freeform 49"/>
            <p:cNvSpPr>
              <a:spLocks/>
            </p:cNvSpPr>
            <p:nvPr/>
          </p:nvSpPr>
          <p:spPr bwMode="auto">
            <a:xfrm>
              <a:off x="2973388" y="3745861"/>
              <a:ext cx="1049338" cy="1074738"/>
            </a:xfrm>
            <a:custGeom>
              <a:avLst/>
              <a:gdLst>
                <a:gd name="T0" fmla="*/ 0 w 500"/>
                <a:gd name="T1" fmla="*/ 0 h 496"/>
                <a:gd name="T2" fmla="*/ 1728 w 500"/>
                <a:gd name="T3" fmla="*/ 2607 h 496"/>
                <a:gd name="T4" fmla="*/ 3551 w 500"/>
                <a:gd name="T5" fmla="*/ 6332 h 496"/>
                <a:gd name="T6" fmla="*/ 5833 w 500"/>
                <a:gd name="T7" fmla="*/ 9837 h 496"/>
                <a:gd name="T8" fmla="*/ 8151 w 500"/>
                <a:gd name="T9" fmla="*/ 11128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0"/>
                <a:gd name="T16" fmla="*/ 0 h 496"/>
                <a:gd name="T17" fmla="*/ 500 w 500"/>
                <a:gd name="T18" fmla="*/ 496 h 4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0" h="496">
                  <a:moveTo>
                    <a:pt x="0" y="0"/>
                  </a:moveTo>
                  <a:cubicBezTo>
                    <a:pt x="18" y="19"/>
                    <a:pt x="70" y="69"/>
                    <a:pt x="106" y="116"/>
                  </a:cubicBezTo>
                  <a:cubicBezTo>
                    <a:pt x="142" y="163"/>
                    <a:pt x="176" y="228"/>
                    <a:pt x="218" y="282"/>
                  </a:cubicBezTo>
                  <a:cubicBezTo>
                    <a:pt x="260" y="336"/>
                    <a:pt x="311" y="402"/>
                    <a:pt x="358" y="438"/>
                  </a:cubicBezTo>
                  <a:cubicBezTo>
                    <a:pt x="405" y="474"/>
                    <a:pt x="471" y="484"/>
                    <a:pt x="500" y="496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Line 50"/>
            <p:cNvSpPr>
              <a:spLocks noChangeShapeType="1"/>
            </p:cNvSpPr>
            <p:nvPr/>
          </p:nvSpPr>
          <p:spPr bwMode="auto">
            <a:xfrm flipV="1">
              <a:off x="3433763" y="3125788"/>
              <a:ext cx="1109663" cy="12192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Arc 51"/>
            <p:cNvSpPr>
              <a:spLocks/>
            </p:cNvSpPr>
            <p:nvPr/>
          </p:nvSpPr>
          <p:spPr bwMode="auto">
            <a:xfrm flipH="1">
              <a:off x="4014788" y="3241675"/>
              <a:ext cx="2462213" cy="1622425"/>
            </a:xfrm>
            <a:custGeom>
              <a:avLst/>
              <a:gdLst>
                <a:gd name="T0" fmla="*/ 0 w 27785"/>
                <a:gd name="T1" fmla="*/ 0 h 25916"/>
                <a:gd name="T2" fmla="*/ 0 w 27785"/>
                <a:gd name="T3" fmla="*/ 0 h 25916"/>
                <a:gd name="T4" fmla="*/ 0 w 27785"/>
                <a:gd name="T5" fmla="*/ 0 h 25916"/>
                <a:gd name="T6" fmla="*/ 0 60000 65536"/>
                <a:gd name="T7" fmla="*/ 0 60000 65536"/>
                <a:gd name="T8" fmla="*/ 0 60000 65536"/>
                <a:gd name="T9" fmla="*/ 0 w 27785"/>
                <a:gd name="T10" fmla="*/ 0 h 25916"/>
                <a:gd name="T11" fmla="*/ 27785 w 27785"/>
                <a:gd name="T12" fmla="*/ 25916 h 259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785" h="25916" fill="none" extrusionOk="0">
                  <a:moveTo>
                    <a:pt x="27784" y="25011"/>
                  </a:moveTo>
                  <a:cubicBezTo>
                    <a:pt x="25778" y="25611"/>
                    <a:pt x="23694" y="25915"/>
                    <a:pt x="21600" y="25916"/>
                  </a:cubicBezTo>
                  <a:cubicBezTo>
                    <a:pt x="9670" y="25916"/>
                    <a:pt x="0" y="16245"/>
                    <a:pt x="0" y="4316"/>
                  </a:cubicBezTo>
                  <a:cubicBezTo>
                    <a:pt x="-1" y="2866"/>
                    <a:pt x="145" y="1420"/>
                    <a:pt x="435" y="-1"/>
                  </a:cubicBezTo>
                </a:path>
                <a:path w="27785" h="25916" stroke="0" extrusionOk="0">
                  <a:moveTo>
                    <a:pt x="27784" y="25011"/>
                  </a:moveTo>
                  <a:cubicBezTo>
                    <a:pt x="25778" y="25611"/>
                    <a:pt x="23694" y="25915"/>
                    <a:pt x="21600" y="25916"/>
                  </a:cubicBezTo>
                  <a:cubicBezTo>
                    <a:pt x="9670" y="25916"/>
                    <a:pt x="0" y="16245"/>
                    <a:pt x="0" y="4316"/>
                  </a:cubicBezTo>
                  <a:cubicBezTo>
                    <a:pt x="-1" y="2866"/>
                    <a:pt x="145" y="1420"/>
                    <a:pt x="435" y="-1"/>
                  </a:cubicBezTo>
                  <a:lnTo>
                    <a:pt x="21600" y="4316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Arc 52"/>
            <p:cNvSpPr>
              <a:spLocks/>
            </p:cNvSpPr>
            <p:nvPr/>
          </p:nvSpPr>
          <p:spPr bwMode="auto">
            <a:xfrm flipH="1">
              <a:off x="2647950" y="3243263"/>
              <a:ext cx="1916113" cy="1009650"/>
            </a:xfrm>
            <a:custGeom>
              <a:avLst/>
              <a:gdLst>
                <a:gd name="T0" fmla="*/ 0 w 21600"/>
                <a:gd name="T1" fmla="*/ 0 h 16102"/>
                <a:gd name="T2" fmla="*/ 0 w 21600"/>
                <a:gd name="T3" fmla="*/ 0 h 16102"/>
                <a:gd name="T4" fmla="*/ 0 w 21600"/>
                <a:gd name="T5" fmla="*/ 0 h 161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02"/>
                <a:gd name="T11" fmla="*/ 21600 w 21600"/>
                <a:gd name="T12" fmla="*/ 16102 h 16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02" fill="none" extrusionOk="0">
                  <a:moveTo>
                    <a:pt x="21194" y="-1"/>
                  </a:moveTo>
                  <a:cubicBezTo>
                    <a:pt x="21464" y="1372"/>
                    <a:pt x="21600" y="2768"/>
                    <a:pt x="21600" y="4167"/>
                  </a:cubicBezTo>
                  <a:cubicBezTo>
                    <a:pt x="21600" y="8412"/>
                    <a:pt x="20348" y="12563"/>
                    <a:pt x="18003" y="16102"/>
                  </a:cubicBezTo>
                </a:path>
                <a:path w="21600" h="16102" stroke="0" extrusionOk="0">
                  <a:moveTo>
                    <a:pt x="21194" y="-1"/>
                  </a:moveTo>
                  <a:cubicBezTo>
                    <a:pt x="21464" y="1372"/>
                    <a:pt x="21600" y="2768"/>
                    <a:pt x="21600" y="4167"/>
                  </a:cubicBezTo>
                  <a:cubicBezTo>
                    <a:pt x="21600" y="8412"/>
                    <a:pt x="20348" y="12563"/>
                    <a:pt x="18003" y="16102"/>
                  </a:cubicBezTo>
                  <a:lnTo>
                    <a:pt x="0" y="4167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Oval 71"/>
            <p:cNvSpPr>
              <a:spLocks noChangeArrowheads="1"/>
            </p:cNvSpPr>
            <p:nvPr/>
          </p:nvSpPr>
          <p:spPr bwMode="auto">
            <a:xfrm>
              <a:off x="4483100" y="3090863"/>
              <a:ext cx="139700" cy="889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Arc 46"/>
            <p:cNvSpPr>
              <a:spLocks/>
            </p:cNvSpPr>
            <p:nvPr/>
          </p:nvSpPr>
          <p:spPr bwMode="auto">
            <a:xfrm flipH="1">
              <a:off x="2647950" y="1647186"/>
              <a:ext cx="3832225" cy="27066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8243" y="42152"/>
                  </a:moveTo>
                  <a:cubicBezTo>
                    <a:pt x="26097" y="42846"/>
                    <a:pt x="2385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919"/>
                    <a:pt x="41904" y="30139"/>
                    <a:pt x="39481" y="33715"/>
                  </a:cubicBezTo>
                </a:path>
                <a:path w="43200" h="43200" stroke="0" extrusionOk="0">
                  <a:moveTo>
                    <a:pt x="28243" y="42152"/>
                  </a:moveTo>
                  <a:cubicBezTo>
                    <a:pt x="26097" y="42846"/>
                    <a:pt x="2385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919"/>
                    <a:pt x="41904" y="30139"/>
                    <a:pt x="39481" y="3371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411940" y="3186752"/>
              <a:ext cx="818865" cy="825690"/>
            </a:xfrm>
            <a:custGeom>
              <a:avLst/>
              <a:gdLst>
                <a:gd name="connsiteX0" fmla="*/ 0 w 341194"/>
                <a:gd name="connsiteY0" fmla="*/ 0 h 709684"/>
                <a:gd name="connsiteX1" fmla="*/ 13648 w 341194"/>
                <a:gd name="connsiteY1" fmla="*/ 204716 h 709684"/>
                <a:gd name="connsiteX2" fmla="*/ 68239 w 341194"/>
                <a:gd name="connsiteY2" fmla="*/ 395785 h 709684"/>
                <a:gd name="connsiteX3" fmla="*/ 177421 w 341194"/>
                <a:gd name="connsiteY3" fmla="*/ 586854 h 709684"/>
                <a:gd name="connsiteX4" fmla="*/ 341194 w 341194"/>
                <a:gd name="connsiteY4" fmla="*/ 709684 h 709684"/>
                <a:gd name="connsiteX0" fmla="*/ 946244 w 947381"/>
                <a:gd name="connsiteY0" fmla="*/ 0 h 600501"/>
                <a:gd name="connsiteX1" fmla="*/ 127379 w 947381"/>
                <a:gd name="connsiteY1" fmla="*/ 95533 h 600501"/>
                <a:gd name="connsiteX2" fmla="*/ 181970 w 947381"/>
                <a:gd name="connsiteY2" fmla="*/ 286602 h 600501"/>
                <a:gd name="connsiteX3" fmla="*/ 291152 w 947381"/>
                <a:gd name="connsiteY3" fmla="*/ 477671 h 600501"/>
                <a:gd name="connsiteX4" fmla="*/ 454925 w 947381"/>
                <a:gd name="connsiteY4" fmla="*/ 600501 h 600501"/>
                <a:gd name="connsiteX0" fmla="*/ 880280 w 880280"/>
                <a:gd name="connsiteY0" fmla="*/ 0 h 600501"/>
                <a:gd name="connsiteX1" fmla="*/ 484497 w 880280"/>
                <a:gd name="connsiteY1" fmla="*/ 54590 h 600501"/>
                <a:gd name="connsiteX2" fmla="*/ 61415 w 880280"/>
                <a:gd name="connsiteY2" fmla="*/ 95533 h 600501"/>
                <a:gd name="connsiteX3" fmla="*/ 116006 w 880280"/>
                <a:gd name="connsiteY3" fmla="*/ 286602 h 600501"/>
                <a:gd name="connsiteX4" fmla="*/ 225188 w 880280"/>
                <a:gd name="connsiteY4" fmla="*/ 477671 h 600501"/>
                <a:gd name="connsiteX5" fmla="*/ 388961 w 880280"/>
                <a:gd name="connsiteY5" fmla="*/ 600501 h 600501"/>
                <a:gd name="connsiteX0" fmla="*/ 862083 w 862083"/>
                <a:gd name="connsiteY0" fmla="*/ 206991 h 807492"/>
                <a:gd name="connsiteX1" fmla="*/ 357118 w 862083"/>
                <a:gd name="connsiteY1" fmla="*/ 15922 h 807492"/>
                <a:gd name="connsiteX2" fmla="*/ 43218 w 862083"/>
                <a:gd name="connsiteY2" fmla="*/ 302524 h 807492"/>
                <a:gd name="connsiteX3" fmla="*/ 97809 w 862083"/>
                <a:gd name="connsiteY3" fmla="*/ 493593 h 807492"/>
                <a:gd name="connsiteX4" fmla="*/ 206991 w 862083"/>
                <a:gd name="connsiteY4" fmla="*/ 684662 h 807492"/>
                <a:gd name="connsiteX5" fmla="*/ 370764 w 862083"/>
                <a:gd name="connsiteY5" fmla="*/ 807492 h 807492"/>
                <a:gd name="connsiteX0" fmla="*/ 827964 w 827964"/>
                <a:gd name="connsiteY0" fmla="*/ 206991 h 807492"/>
                <a:gd name="connsiteX1" fmla="*/ 322999 w 827964"/>
                <a:gd name="connsiteY1" fmla="*/ 15922 h 807492"/>
                <a:gd name="connsiteX2" fmla="*/ 118282 w 827964"/>
                <a:gd name="connsiteY2" fmla="*/ 166047 h 807492"/>
                <a:gd name="connsiteX3" fmla="*/ 9099 w 827964"/>
                <a:gd name="connsiteY3" fmla="*/ 302524 h 807492"/>
                <a:gd name="connsiteX4" fmla="*/ 63690 w 827964"/>
                <a:gd name="connsiteY4" fmla="*/ 493593 h 807492"/>
                <a:gd name="connsiteX5" fmla="*/ 172872 w 827964"/>
                <a:gd name="connsiteY5" fmla="*/ 684662 h 807492"/>
                <a:gd name="connsiteX6" fmla="*/ 336645 w 827964"/>
                <a:gd name="connsiteY6" fmla="*/ 807492 h 807492"/>
                <a:gd name="connsiteX0" fmla="*/ 857533 w 857533"/>
                <a:gd name="connsiteY0" fmla="*/ 206991 h 807492"/>
                <a:gd name="connsiteX1" fmla="*/ 352568 w 857533"/>
                <a:gd name="connsiteY1" fmla="*/ 15922 h 807492"/>
                <a:gd name="connsiteX2" fmla="*/ 52317 w 857533"/>
                <a:gd name="connsiteY2" fmla="*/ 56865 h 807492"/>
                <a:gd name="connsiteX3" fmla="*/ 38668 w 857533"/>
                <a:gd name="connsiteY3" fmla="*/ 302524 h 807492"/>
                <a:gd name="connsiteX4" fmla="*/ 93259 w 857533"/>
                <a:gd name="connsiteY4" fmla="*/ 493593 h 807492"/>
                <a:gd name="connsiteX5" fmla="*/ 202441 w 857533"/>
                <a:gd name="connsiteY5" fmla="*/ 684662 h 807492"/>
                <a:gd name="connsiteX6" fmla="*/ 366214 w 857533"/>
                <a:gd name="connsiteY6" fmla="*/ 807492 h 807492"/>
                <a:gd name="connsiteX0" fmla="*/ 855258 w 855258"/>
                <a:gd name="connsiteY0" fmla="*/ 234287 h 834788"/>
                <a:gd name="connsiteX1" fmla="*/ 336645 w 855258"/>
                <a:gd name="connsiteY1" fmla="*/ 15922 h 834788"/>
                <a:gd name="connsiteX2" fmla="*/ 50042 w 855258"/>
                <a:gd name="connsiteY2" fmla="*/ 84161 h 834788"/>
                <a:gd name="connsiteX3" fmla="*/ 36393 w 855258"/>
                <a:gd name="connsiteY3" fmla="*/ 329820 h 834788"/>
                <a:gd name="connsiteX4" fmla="*/ 90984 w 855258"/>
                <a:gd name="connsiteY4" fmla="*/ 520889 h 834788"/>
                <a:gd name="connsiteX5" fmla="*/ 200166 w 855258"/>
                <a:gd name="connsiteY5" fmla="*/ 711958 h 834788"/>
                <a:gd name="connsiteX6" fmla="*/ 363939 w 855258"/>
                <a:gd name="connsiteY6" fmla="*/ 834788 h 834788"/>
                <a:gd name="connsiteX0" fmla="*/ 855258 w 855258"/>
                <a:gd name="connsiteY0" fmla="*/ 225189 h 825690"/>
                <a:gd name="connsiteX1" fmla="*/ 582304 w 855258"/>
                <a:gd name="connsiteY1" fmla="*/ 129654 h 825690"/>
                <a:gd name="connsiteX2" fmla="*/ 336645 w 855258"/>
                <a:gd name="connsiteY2" fmla="*/ 6824 h 825690"/>
                <a:gd name="connsiteX3" fmla="*/ 50042 w 855258"/>
                <a:gd name="connsiteY3" fmla="*/ 75063 h 825690"/>
                <a:gd name="connsiteX4" fmla="*/ 36393 w 855258"/>
                <a:gd name="connsiteY4" fmla="*/ 320722 h 825690"/>
                <a:gd name="connsiteX5" fmla="*/ 90984 w 855258"/>
                <a:gd name="connsiteY5" fmla="*/ 511791 h 825690"/>
                <a:gd name="connsiteX6" fmla="*/ 200166 w 855258"/>
                <a:gd name="connsiteY6" fmla="*/ 702860 h 825690"/>
                <a:gd name="connsiteX7" fmla="*/ 363939 w 855258"/>
                <a:gd name="connsiteY7" fmla="*/ 825690 h 825690"/>
                <a:gd name="connsiteX0" fmla="*/ 855258 w 855258"/>
                <a:gd name="connsiteY0" fmla="*/ 225189 h 825690"/>
                <a:gd name="connsiteX1" fmla="*/ 609600 w 855258"/>
                <a:gd name="connsiteY1" fmla="*/ 75063 h 825690"/>
                <a:gd name="connsiteX2" fmla="*/ 336645 w 855258"/>
                <a:gd name="connsiteY2" fmla="*/ 6824 h 825690"/>
                <a:gd name="connsiteX3" fmla="*/ 50042 w 855258"/>
                <a:gd name="connsiteY3" fmla="*/ 75063 h 825690"/>
                <a:gd name="connsiteX4" fmla="*/ 36393 w 855258"/>
                <a:gd name="connsiteY4" fmla="*/ 320722 h 825690"/>
                <a:gd name="connsiteX5" fmla="*/ 90984 w 855258"/>
                <a:gd name="connsiteY5" fmla="*/ 511791 h 825690"/>
                <a:gd name="connsiteX6" fmla="*/ 200166 w 855258"/>
                <a:gd name="connsiteY6" fmla="*/ 702860 h 825690"/>
                <a:gd name="connsiteX7" fmla="*/ 363939 w 855258"/>
                <a:gd name="connsiteY7" fmla="*/ 825690 h 825690"/>
                <a:gd name="connsiteX0" fmla="*/ 818865 w 818865"/>
                <a:gd name="connsiteY0" fmla="*/ 225189 h 825690"/>
                <a:gd name="connsiteX1" fmla="*/ 573207 w 818865"/>
                <a:gd name="connsiteY1" fmla="*/ 75063 h 825690"/>
                <a:gd name="connsiteX2" fmla="*/ 300252 w 818865"/>
                <a:gd name="connsiteY2" fmla="*/ 6824 h 825690"/>
                <a:gd name="connsiteX3" fmla="*/ 54592 w 818865"/>
                <a:gd name="connsiteY3" fmla="*/ 116007 h 825690"/>
                <a:gd name="connsiteX4" fmla="*/ 0 w 818865"/>
                <a:gd name="connsiteY4" fmla="*/ 320722 h 825690"/>
                <a:gd name="connsiteX5" fmla="*/ 54591 w 818865"/>
                <a:gd name="connsiteY5" fmla="*/ 511791 h 825690"/>
                <a:gd name="connsiteX6" fmla="*/ 163773 w 818865"/>
                <a:gd name="connsiteY6" fmla="*/ 702860 h 825690"/>
                <a:gd name="connsiteX7" fmla="*/ 327546 w 818865"/>
                <a:gd name="connsiteY7" fmla="*/ 825690 h 82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8865" h="825690">
                  <a:moveTo>
                    <a:pt x="818865" y="225189"/>
                  </a:moveTo>
                  <a:cubicBezTo>
                    <a:pt x="773373" y="209267"/>
                    <a:pt x="659642" y="111457"/>
                    <a:pt x="573207" y="75063"/>
                  </a:cubicBezTo>
                  <a:cubicBezTo>
                    <a:pt x="486772" y="38669"/>
                    <a:pt x="388962" y="15923"/>
                    <a:pt x="300252" y="6824"/>
                  </a:cubicBezTo>
                  <a:cubicBezTo>
                    <a:pt x="181972" y="0"/>
                    <a:pt x="104634" y="63691"/>
                    <a:pt x="54592" y="116007"/>
                  </a:cubicBezTo>
                  <a:cubicBezTo>
                    <a:pt x="4550" y="168323"/>
                    <a:pt x="0" y="254758"/>
                    <a:pt x="0" y="320722"/>
                  </a:cubicBezTo>
                  <a:cubicBezTo>
                    <a:pt x="0" y="386686"/>
                    <a:pt x="27296" y="448101"/>
                    <a:pt x="54591" y="511791"/>
                  </a:cubicBezTo>
                  <a:cubicBezTo>
                    <a:pt x="81887" y="575481"/>
                    <a:pt x="118281" y="650544"/>
                    <a:pt x="163773" y="702860"/>
                  </a:cubicBezTo>
                  <a:cubicBezTo>
                    <a:pt x="209265" y="755176"/>
                    <a:pt x="268405" y="790433"/>
                    <a:pt x="327546" y="82569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753134" y="3430137"/>
              <a:ext cx="914400" cy="793845"/>
            </a:xfrm>
            <a:custGeom>
              <a:avLst/>
              <a:gdLst>
                <a:gd name="connsiteX0" fmla="*/ 0 w 914400"/>
                <a:gd name="connsiteY0" fmla="*/ 582305 h 793845"/>
                <a:gd name="connsiteX1" fmla="*/ 204717 w 914400"/>
                <a:gd name="connsiteY1" fmla="*/ 691487 h 793845"/>
                <a:gd name="connsiteX2" fmla="*/ 382138 w 914400"/>
                <a:gd name="connsiteY2" fmla="*/ 759726 h 793845"/>
                <a:gd name="connsiteX3" fmla="*/ 655093 w 914400"/>
                <a:gd name="connsiteY3" fmla="*/ 773373 h 793845"/>
                <a:gd name="connsiteX4" fmla="*/ 846162 w 914400"/>
                <a:gd name="connsiteY4" fmla="*/ 636896 h 793845"/>
                <a:gd name="connsiteX5" fmla="*/ 914400 w 914400"/>
                <a:gd name="connsiteY5" fmla="*/ 418532 h 793845"/>
                <a:gd name="connsiteX6" fmla="*/ 846162 w 914400"/>
                <a:gd name="connsiteY6" fmla="*/ 241111 h 793845"/>
                <a:gd name="connsiteX7" fmla="*/ 573206 w 914400"/>
                <a:gd name="connsiteY7" fmla="*/ 36394 h 793845"/>
                <a:gd name="connsiteX8" fmla="*/ 532263 w 914400"/>
                <a:gd name="connsiteY8" fmla="*/ 22747 h 79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793845">
                  <a:moveTo>
                    <a:pt x="0" y="582305"/>
                  </a:moveTo>
                  <a:cubicBezTo>
                    <a:pt x="70513" y="622111"/>
                    <a:pt x="141027" y="661917"/>
                    <a:pt x="204717" y="691487"/>
                  </a:cubicBezTo>
                  <a:cubicBezTo>
                    <a:pt x="268407" y="721057"/>
                    <a:pt x="307075" y="746078"/>
                    <a:pt x="382138" y="759726"/>
                  </a:cubicBezTo>
                  <a:cubicBezTo>
                    <a:pt x="457201" y="773374"/>
                    <a:pt x="577756" y="793845"/>
                    <a:pt x="655093" y="773373"/>
                  </a:cubicBezTo>
                  <a:cubicBezTo>
                    <a:pt x="732430" y="752901"/>
                    <a:pt x="802944" y="696036"/>
                    <a:pt x="846162" y="636896"/>
                  </a:cubicBezTo>
                  <a:cubicBezTo>
                    <a:pt x="889380" y="577756"/>
                    <a:pt x="914400" y="484496"/>
                    <a:pt x="914400" y="418532"/>
                  </a:cubicBezTo>
                  <a:cubicBezTo>
                    <a:pt x="914400" y="352568"/>
                    <a:pt x="903028" y="304801"/>
                    <a:pt x="846162" y="241111"/>
                  </a:cubicBezTo>
                  <a:cubicBezTo>
                    <a:pt x="789296" y="177421"/>
                    <a:pt x="625522" y="72788"/>
                    <a:pt x="573206" y="36394"/>
                  </a:cubicBezTo>
                  <a:cubicBezTo>
                    <a:pt x="520890" y="0"/>
                    <a:pt x="526576" y="11373"/>
                    <a:pt x="532263" y="22747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8" name="Straight Arrow Connector 37"/>
            <p:cNvCxnSpPr>
              <a:stCxn id="34" idx="4"/>
              <a:endCxn id="34" idx="5"/>
            </p:cNvCxnSpPr>
            <p:nvPr/>
          </p:nvCxnSpPr>
          <p:spPr bwMode="auto">
            <a:xfrm>
              <a:off x="3411940" y="3507474"/>
              <a:ext cx="54591" cy="19106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4628884" y="3687170"/>
              <a:ext cx="54591" cy="19106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3821372" y="274320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 smtClean="0">
                  <a:solidFill>
                    <a:schemeClr val="bg2"/>
                  </a:solidFill>
                  <a:latin typeface="+mn-lt"/>
                </a:rPr>
                <a:t>C</a:t>
              </a:r>
              <a:endParaRPr lang="en-US" b="0" i="1" dirty="0">
                <a:solidFill>
                  <a:schemeClr val="bg2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Riemann Surface (cont.)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599688" y="1062617"/>
          <a:ext cx="23907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06" name="Equation" r:id="rId4" imgW="914003" imgH="266584" progId="Equation.DSMT4">
                  <p:embed/>
                </p:oleObj>
              </mc:Choice>
              <mc:Fallback>
                <p:oleObj name="Equation" r:id="rId4" imgW="914003" imgH="266584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88" y="1062617"/>
                        <a:ext cx="2390775" cy="698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27"/>
          <p:cNvSpPr>
            <a:spLocks noChangeArrowheads="1"/>
          </p:cNvSpPr>
          <p:nvPr/>
        </p:nvSpPr>
        <p:spPr bwMode="auto">
          <a:xfrm>
            <a:off x="3993676" y="792359"/>
            <a:ext cx="4645395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hlink"/>
                </a:solidFill>
              </a:rPr>
              <a:t>Top sheet: </a:t>
            </a:r>
          </a:p>
          <a:p>
            <a:r>
              <a:rPr lang="en-US" b="0" dirty="0" smtClean="0">
                <a:solidFill>
                  <a:schemeClr val="bg2"/>
                </a:solidFill>
              </a:rPr>
              <a:t>Defined </a:t>
            </a:r>
            <a:r>
              <a:rPr lang="en-US" b="0" dirty="0">
                <a:solidFill>
                  <a:schemeClr val="bg2"/>
                </a:solidFill>
              </a:rPr>
              <a:t>by  </a:t>
            </a:r>
            <a:r>
              <a:rPr lang="en-US" b="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b="0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b="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b="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b="0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b="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= 0 </a:t>
            </a:r>
            <a:r>
              <a:rPr lang="en-US" b="0" dirty="0">
                <a:solidFill>
                  <a:schemeClr val="bg2"/>
                </a:solidFill>
                <a:sym typeface="Symbol" pitchFamily="18" charset="2"/>
              </a:rPr>
              <a:t>on real axis for</a:t>
            </a:r>
            <a:r>
              <a:rPr lang="en-US" b="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b="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b="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&gt; 1</a:t>
            </a:r>
          </a:p>
        </p:txBody>
      </p:sp>
      <p:graphicFrame>
        <p:nvGraphicFramePr>
          <p:cNvPr id="30723" name="Object 28"/>
          <p:cNvGraphicFramePr>
            <a:graphicFrameLocks noChangeAspect="1"/>
          </p:cNvGraphicFramePr>
          <p:nvPr/>
        </p:nvGraphicFramePr>
        <p:xfrm>
          <a:off x="624831" y="4953663"/>
          <a:ext cx="32734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07" name="Equation" r:id="rId6" imgW="1447172" imgH="266584" progId="Equation.DSMT4">
                  <p:embed/>
                </p:oleObj>
              </mc:Choice>
              <mc:Fallback>
                <p:oleObj name="Equation" r:id="rId6" imgW="1447172" imgH="266584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31" y="4953663"/>
                        <a:ext cx="327342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2" name="Group 32"/>
          <p:cNvGrpSpPr/>
          <p:nvPr/>
        </p:nvGrpSpPr>
        <p:grpSpPr>
          <a:xfrm>
            <a:off x="1707855" y="1858355"/>
            <a:ext cx="6496049" cy="3541713"/>
            <a:chOff x="1271588" y="1789691"/>
            <a:chExt cx="6496049" cy="3541713"/>
          </a:xfrm>
        </p:grpSpPr>
        <p:graphicFrame>
          <p:nvGraphicFramePr>
            <p:cNvPr id="30724" name="Object 6"/>
            <p:cNvGraphicFramePr>
              <a:graphicFrameLocks noChangeAspect="1"/>
            </p:cNvGraphicFramePr>
            <p:nvPr/>
          </p:nvGraphicFramePr>
          <p:xfrm>
            <a:off x="4181475" y="1789691"/>
            <a:ext cx="2794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08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1475" y="1789691"/>
                          <a:ext cx="27940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7" name="Line 7"/>
            <p:cNvSpPr>
              <a:spLocks noChangeShapeType="1"/>
            </p:cNvSpPr>
            <p:nvPr/>
          </p:nvSpPr>
          <p:spPr bwMode="auto">
            <a:xfrm flipV="1">
              <a:off x="4291013" y="2186566"/>
              <a:ext cx="0" cy="2954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725" name="Object 8"/>
            <p:cNvGraphicFramePr>
              <a:graphicFrameLocks noChangeAspect="1"/>
            </p:cNvGraphicFramePr>
            <p:nvPr/>
          </p:nvGraphicFramePr>
          <p:xfrm>
            <a:off x="7496175" y="3534354"/>
            <a:ext cx="271462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09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1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6175" y="3534354"/>
                          <a:ext cx="271462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8" name="Line 9"/>
            <p:cNvSpPr>
              <a:spLocks noChangeShapeType="1"/>
            </p:cNvSpPr>
            <p:nvPr/>
          </p:nvSpPr>
          <p:spPr bwMode="auto">
            <a:xfrm>
              <a:off x="1271588" y="3688341"/>
              <a:ext cx="60388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9" name="Line 10"/>
            <p:cNvSpPr>
              <a:spLocks noChangeShapeType="1"/>
            </p:cNvSpPr>
            <p:nvPr/>
          </p:nvSpPr>
          <p:spPr bwMode="auto">
            <a:xfrm>
              <a:off x="3013075" y="3558166"/>
              <a:ext cx="0" cy="252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0" name="Line 11"/>
            <p:cNvSpPr>
              <a:spLocks noChangeShapeType="1"/>
            </p:cNvSpPr>
            <p:nvPr/>
          </p:nvSpPr>
          <p:spPr bwMode="auto">
            <a:xfrm>
              <a:off x="5576888" y="3567691"/>
              <a:ext cx="0" cy="252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1" name="Oval 12"/>
            <p:cNvSpPr>
              <a:spLocks noChangeArrowheads="1"/>
            </p:cNvSpPr>
            <p:nvPr/>
          </p:nvSpPr>
          <p:spPr bwMode="auto">
            <a:xfrm>
              <a:off x="2960688" y="3629604"/>
              <a:ext cx="90487" cy="1063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Oval 13"/>
            <p:cNvSpPr>
              <a:spLocks noChangeArrowheads="1"/>
            </p:cNvSpPr>
            <p:nvPr/>
          </p:nvSpPr>
          <p:spPr bwMode="auto">
            <a:xfrm>
              <a:off x="5529263" y="3624841"/>
              <a:ext cx="90487" cy="1063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26" name="Object 14"/>
            <p:cNvGraphicFramePr>
              <a:graphicFrameLocks noChangeAspect="1"/>
            </p:cNvGraphicFramePr>
            <p:nvPr/>
          </p:nvGraphicFramePr>
          <p:xfrm>
            <a:off x="2778125" y="3926466"/>
            <a:ext cx="452437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10" name="Equation" r:id="rId12" imgW="190335" imgH="164957" progId="Equation.DSMT4">
                    <p:embed/>
                  </p:oleObj>
                </mc:Choice>
                <mc:Fallback>
                  <p:oleObj name="Equation" r:id="rId12" imgW="190335" imgH="164957" progId="Equation.DSMT4">
                    <p:embed/>
                    <p:pic>
                      <p:nvPicPr>
                        <p:cNvPr id="0" name="Picture 1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125" y="3926466"/>
                          <a:ext cx="452437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7" name="Object 15"/>
            <p:cNvGraphicFramePr>
              <a:graphicFrameLocks noChangeAspect="1"/>
            </p:cNvGraphicFramePr>
            <p:nvPr/>
          </p:nvGraphicFramePr>
          <p:xfrm>
            <a:off x="5468938" y="3140654"/>
            <a:ext cx="211137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11" name="Equation" r:id="rId14" imgW="88707" imgH="164742" progId="Equation.DSMT4">
                    <p:embed/>
                  </p:oleObj>
                </mc:Choice>
                <mc:Fallback>
                  <p:oleObj name="Equation" r:id="rId14" imgW="88707" imgH="164742" progId="Equation.DSMT4">
                    <p:embed/>
                    <p:pic>
                      <p:nvPicPr>
                        <p:cNvPr id="0" name="Picture 1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8938" y="3140654"/>
                          <a:ext cx="211137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43" name="Line 16"/>
            <p:cNvSpPr>
              <a:spLocks noChangeShapeType="1"/>
            </p:cNvSpPr>
            <p:nvPr/>
          </p:nvSpPr>
          <p:spPr bwMode="auto">
            <a:xfrm>
              <a:off x="5576888" y="3681991"/>
              <a:ext cx="0" cy="16494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4" name="Line 17"/>
            <p:cNvSpPr>
              <a:spLocks noChangeShapeType="1"/>
            </p:cNvSpPr>
            <p:nvPr/>
          </p:nvSpPr>
          <p:spPr bwMode="auto">
            <a:xfrm>
              <a:off x="3016250" y="2035754"/>
              <a:ext cx="0" cy="16494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" name="Text Box 56"/>
          <p:cNvSpPr txBox="1">
            <a:spLocks noChangeArrowheads="1"/>
          </p:cNvSpPr>
          <p:nvPr/>
        </p:nvSpPr>
        <p:spPr bwMode="auto">
          <a:xfrm>
            <a:off x="837521" y="5995433"/>
            <a:ext cx="7058024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There are </a:t>
            </a:r>
            <a:r>
              <a:rPr lang="en-US" b="0" u="sng" dirty="0">
                <a:solidFill>
                  <a:schemeClr val="bg1"/>
                </a:solidFill>
              </a:rPr>
              <a:t>two</a:t>
            </a:r>
            <a:r>
              <a:rPr lang="en-US" b="0" dirty="0">
                <a:solidFill>
                  <a:schemeClr val="bg1"/>
                </a:solidFill>
              </a:rPr>
              <a:t> sets of </a:t>
            </a:r>
            <a:r>
              <a:rPr lang="en-US" b="0" dirty="0" smtClean="0">
                <a:solidFill>
                  <a:schemeClr val="bg1"/>
                </a:solidFill>
              </a:rPr>
              <a:t>up </a:t>
            </a:r>
            <a:r>
              <a:rPr lang="en-US" b="0" dirty="0">
                <a:solidFill>
                  <a:schemeClr val="bg1"/>
                </a:solidFill>
              </a:rPr>
              <a:t>and down “escalators” that now </a:t>
            </a:r>
            <a:r>
              <a:rPr lang="en-US" b="0" dirty="0" smtClean="0">
                <a:solidFill>
                  <a:schemeClr val="bg1"/>
                </a:solidFill>
              </a:rPr>
              <a:t>connect the </a:t>
            </a:r>
            <a:r>
              <a:rPr lang="en-US" b="0" dirty="0">
                <a:solidFill>
                  <a:schemeClr val="bg1"/>
                </a:solidFill>
              </a:rPr>
              <a:t>top and bottom sheets of the 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Riemann Surface (cont.)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870993" y="791311"/>
          <a:ext cx="23907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2" name="Equation" r:id="rId4" imgW="914003" imgH="266584" progId="Equation.DSMT4">
                  <p:embed/>
                </p:oleObj>
              </mc:Choice>
              <mc:Fallback>
                <p:oleObj name="Equation" r:id="rId4" imgW="914003" imgH="266584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993" y="791311"/>
                        <a:ext cx="2390775" cy="698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5" name="Text Box 29"/>
          <p:cNvSpPr txBox="1">
            <a:spLocks noChangeArrowheads="1"/>
          </p:cNvSpPr>
          <p:nvPr/>
        </p:nvSpPr>
        <p:spPr bwMode="auto">
          <a:xfrm>
            <a:off x="1050925" y="6137275"/>
            <a:ext cx="67945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The angle </a:t>
            </a:r>
            <a:r>
              <a:rPr lang="en-US" b="0" i="1" dirty="0">
                <a:solidFill>
                  <a:schemeClr val="bg1"/>
                </a:solidFill>
                <a:sym typeface="Symbol" pitchFamily="18" charset="2"/>
              </a:rPr>
              <a:t></a:t>
            </a:r>
            <a:r>
              <a:rPr lang="en-US" b="0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b="0" dirty="0">
                <a:solidFill>
                  <a:schemeClr val="bg1"/>
                </a:solidFill>
                <a:sym typeface="Symbol" pitchFamily="18" charset="2"/>
              </a:rPr>
              <a:t> has changed by </a:t>
            </a:r>
            <a:r>
              <a:rPr lang="en-US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b="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b="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600" b="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b="0" dirty="0" smtClean="0">
                <a:solidFill>
                  <a:schemeClr val="bg1"/>
                </a:solidFill>
                <a:sym typeface="Symbol" pitchFamily="18" charset="2"/>
              </a:rPr>
              <a:t>as </a:t>
            </a:r>
            <a:r>
              <a:rPr lang="en-US" b="0" dirty="0">
                <a:solidFill>
                  <a:schemeClr val="bg1"/>
                </a:solidFill>
                <a:sym typeface="Symbol" pitchFamily="18" charset="2"/>
              </a:rPr>
              <a:t>we go back to the point </a:t>
            </a:r>
            <a:r>
              <a:rPr lang="en-US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z</a:t>
            </a:r>
            <a:r>
              <a:rPr lang="en-US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= 2</a:t>
            </a:r>
            <a:r>
              <a:rPr lang="en-US" b="0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271588" y="1703966"/>
            <a:ext cx="6857459" cy="3669827"/>
            <a:chOff x="1271588" y="1703966"/>
            <a:chExt cx="6857459" cy="3669827"/>
          </a:xfrm>
        </p:grpSpPr>
        <p:sp>
          <p:nvSpPr>
            <p:cNvPr id="30732" name="Text Box 4"/>
            <p:cNvSpPr txBox="1">
              <a:spLocks noChangeArrowheads="1"/>
            </p:cNvSpPr>
            <p:nvPr/>
          </p:nvSpPr>
          <p:spPr bwMode="auto">
            <a:xfrm>
              <a:off x="6466935" y="5007080"/>
              <a:ext cx="1662112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b="0" dirty="0">
                  <a:solidFill>
                    <a:schemeClr val="hlink"/>
                  </a:solidFill>
                </a:rPr>
                <a:t>Bottom sheet</a:t>
              </a:r>
            </a:p>
          </p:txBody>
        </p:sp>
        <p:graphicFrame>
          <p:nvGraphicFramePr>
            <p:cNvPr id="30724" name="Object 6"/>
            <p:cNvGraphicFramePr>
              <a:graphicFrameLocks noChangeAspect="1"/>
            </p:cNvGraphicFramePr>
            <p:nvPr/>
          </p:nvGraphicFramePr>
          <p:xfrm>
            <a:off x="4181475" y="1789691"/>
            <a:ext cx="2794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3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2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1475" y="1789691"/>
                          <a:ext cx="27940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7" name="Line 7"/>
            <p:cNvSpPr>
              <a:spLocks noChangeShapeType="1"/>
            </p:cNvSpPr>
            <p:nvPr/>
          </p:nvSpPr>
          <p:spPr bwMode="auto">
            <a:xfrm flipV="1">
              <a:off x="4291013" y="2186566"/>
              <a:ext cx="0" cy="2954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725" name="Object 8"/>
            <p:cNvGraphicFramePr>
              <a:graphicFrameLocks noChangeAspect="1"/>
            </p:cNvGraphicFramePr>
            <p:nvPr/>
          </p:nvGraphicFramePr>
          <p:xfrm>
            <a:off x="7496175" y="3534354"/>
            <a:ext cx="271462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4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2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6175" y="3534354"/>
                          <a:ext cx="271462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8" name="Line 9"/>
            <p:cNvSpPr>
              <a:spLocks noChangeShapeType="1"/>
            </p:cNvSpPr>
            <p:nvPr/>
          </p:nvSpPr>
          <p:spPr bwMode="auto">
            <a:xfrm>
              <a:off x="1271588" y="3688341"/>
              <a:ext cx="60388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9" name="Line 10"/>
            <p:cNvSpPr>
              <a:spLocks noChangeShapeType="1"/>
            </p:cNvSpPr>
            <p:nvPr/>
          </p:nvSpPr>
          <p:spPr bwMode="auto">
            <a:xfrm>
              <a:off x="3013075" y="3558166"/>
              <a:ext cx="0" cy="252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0" name="Line 11"/>
            <p:cNvSpPr>
              <a:spLocks noChangeShapeType="1"/>
            </p:cNvSpPr>
            <p:nvPr/>
          </p:nvSpPr>
          <p:spPr bwMode="auto">
            <a:xfrm>
              <a:off x="5576888" y="3567691"/>
              <a:ext cx="0" cy="252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1" name="Oval 12"/>
            <p:cNvSpPr>
              <a:spLocks noChangeArrowheads="1"/>
            </p:cNvSpPr>
            <p:nvPr/>
          </p:nvSpPr>
          <p:spPr bwMode="auto">
            <a:xfrm>
              <a:off x="2960688" y="3629604"/>
              <a:ext cx="90487" cy="1063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Oval 13"/>
            <p:cNvSpPr>
              <a:spLocks noChangeArrowheads="1"/>
            </p:cNvSpPr>
            <p:nvPr/>
          </p:nvSpPr>
          <p:spPr bwMode="auto">
            <a:xfrm>
              <a:off x="5529263" y="3624841"/>
              <a:ext cx="90487" cy="1063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26" name="Object 14"/>
            <p:cNvGraphicFramePr>
              <a:graphicFrameLocks noChangeAspect="1"/>
            </p:cNvGraphicFramePr>
            <p:nvPr/>
          </p:nvGraphicFramePr>
          <p:xfrm>
            <a:off x="2778125" y="3926466"/>
            <a:ext cx="452437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5" name="Equation" r:id="rId10" imgW="190335" imgH="164957" progId="Equation.DSMT4">
                    <p:embed/>
                  </p:oleObj>
                </mc:Choice>
                <mc:Fallback>
                  <p:oleObj name="Equation" r:id="rId10" imgW="190335" imgH="164957" progId="Equation.DSMT4">
                    <p:embed/>
                    <p:pic>
                      <p:nvPicPr>
                        <p:cNvPr id="0" name="Picture 2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125" y="3926466"/>
                          <a:ext cx="452437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7" name="Object 15"/>
            <p:cNvGraphicFramePr>
              <a:graphicFrameLocks noChangeAspect="1"/>
            </p:cNvGraphicFramePr>
            <p:nvPr/>
          </p:nvGraphicFramePr>
          <p:xfrm>
            <a:off x="5468938" y="3140654"/>
            <a:ext cx="211137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6" name="Equation" r:id="rId12" imgW="88707" imgH="164742" progId="Equation.DSMT4">
                    <p:embed/>
                  </p:oleObj>
                </mc:Choice>
                <mc:Fallback>
                  <p:oleObj name="Equation" r:id="rId12" imgW="88707" imgH="164742" progId="Equation.DSMT4">
                    <p:embed/>
                    <p:pic>
                      <p:nvPicPr>
                        <p:cNvPr id="0" name="Picture 2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8938" y="3140654"/>
                          <a:ext cx="211137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43" name="Line 16"/>
            <p:cNvSpPr>
              <a:spLocks noChangeShapeType="1"/>
            </p:cNvSpPr>
            <p:nvPr/>
          </p:nvSpPr>
          <p:spPr bwMode="auto">
            <a:xfrm>
              <a:off x="5576888" y="3681991"/>
              <a:ext cx="0" cy="16494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4" name="Line 17"/>
            <p:cNvSpPr>
              <a:spLocks noChangeShapeType="1"/>
            </p:cNvSpPr>
            <p:nvPr/>
          </p:nvSpPr>
          <p:spPr bwMode="auto">
            <a:xfrm>
              <a:off x="3016250" y="2035754"/>
              <a:ext cx="0" cy="16494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5" name="Oval 18"/>
            <p:cNvSpPr>
              <a:spLocks noChangeArrowheads="1"/>
            </p:cNvSpPr>
            <p:nvPr/>
          </p:nvSpPr>
          <p:spPr bwMode="auto">
            <a:xfrm>
              <a:off x="6265863" y="3564516"/>
              <a:ext cx="225425" cy="225425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Oval 19"/>
            <p:cNvSpPr>
              <a:spLocks noChangeArrowheads="1"/>
            </p:cNvSpPr>
            <p:nvPr/>
          </p:nvSpPr>
          <p:spPr bwMode="auto">
            <a:xfrm>
              <a:off x="6656388" y="3564516"/>
              <a:ext cx="225425" cy="225425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Freeform 20"/>
            <p:cNvSpPr>
              <a:spLocks/>
            </p:cNvSpPr>
            <p:nvPr/>
          </p:nvSpPr>
          <p:spPr bwMode="auto">
            <a:xfrm>
              <a:off x="4886325" y="2867604"/>
              <a:ext cx="1470025" cy="1289050"/>
            </a:xfrm>
            <a:custGeom>
              <a:avLst/>
              <a:gdLst>
                <a:gd name="T0" fmla="*/ 926 w 926"/>
                <a:gd name="T1" fmla="*/ 192 h 880"/>
                <a:gd name="T2" fmla="*/ 869 w 926"/>
                <a:gd name="T3" fmla="*/ 85 h 880"/>
                <a:gd name="T4" fmla="*/ 680 w 926"/>
                <a:gd name="T5" fmla="*/ 15 h 880"/>
                <a:gd name="T6" fmla="*/ 501 w 926"/>
                <a:gd name="T7" fmla="*/ 3 h 880"/>
                <a:gd name="T8" fmla="*/ 331 w 926"/>
                <a:gd name="T9" fmla="*/ 15 h 880"/>
                <a:gd name="T10" fmla="*/ 170 w 926"/>
                <a:gd name="T11" fmla="*/ 66 h 880"/>
                <a:gd name="T12" fmla="*/ 48 w 926"/>
                <a:gd name="T13" fmla="*/ 133 h 880"/>
                <a:gd name="T14" fmla="*/ 0 w 926"/>
                <a:gd name="T15" fmla="*/ 238 h 880"/>
                <a:gd name="T16" fmla="*/ 48 w 926"/>
                <a:gd name="T17" fmla="*/ 310 h 880"/>
                <a:gd name="T18" fmla="*/ 189 w 926"/>
                <a:gd name="T19" fmla="*/ 369 h 880"/>
                <a:gd name="T20" fmla="*/ 321 w 926"/>
                <a:gd name="T21" fmla="*/ 391 h 880"/>
                <a:gd name="T22" fmla="*/ 425 w 926"/>
                <a:gd name="T23" fmla="*/ 391 h 8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6"/>
                <a:gd name="T37" fmla="*/ 0 h 880"/>
                <a:gd name="T38" fmla="*/ 926 w 926"/>
                <a:gd name="T39" fmla="*/ 880 h 8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6" h="880">
                  <a:moveTo>
                    <a:pt x="926" y="428"/>
                  </a:moveTo>
                  <a:cubicBezTo>
                    <a:pt x="917" y="389"/>
                    <a:pt x="910" y="258"/>
                    <a:pt x="869" y="192"/>
                  </a:cubicBezTo>
                  <a:cubicBezTo>
                    <a:pt x="828" y="126"/>
                    <a:pt x="741" y="64"/>
                    <a:pt x="680" y="32"/>
                  </a:cubicBezTo>
                  <a:cubicBezTo>
                    <a:pt x="619" y="0"/>
                    <a:pt x="559" y="3"/>
                    <a:pt x="501" y="3"/>
                  </a:cubicBezTo>
                  <a:cubicBezTo>
                    <a:pt x="443" y="3"/>
                    <a:pt x="386" y="8"/>
                    <a:pt x="331" y="32"/>
                  </a:cubicBezTo>
                  <a:cubicBezTo>
                    <a:pt x="276" y="56"/>
                    <a:pt x="217" y="101"/>
                    <a:pt x="170" y="145"/>
                  </a:cubicBezTo>
                  <a:cubicBezTo>
                    <a:pt x="123" y="189"/>
                    <a:pt x="76" y="232"/>
                    <a:pt x="48" y="296"/>
                  </a:cubicBezTo>
                  <a:cubicBezTo>
                    <a:pt x="20" y="360"/>
                    <a:pt x="0" y="466"/>
                    <a:pt x="0" y="532"/>
                  </a:cubicBezTo>
                  <a:cubicBezTo>
                    <a:pt x="0" y="598"/>
                    <a:pt x="17" y="644"/>
                    <a:pt x="48" y="693"/>
                  </a:cubicBezTo>
                  <a:cubicBezTo>
                    <a:pt x="79" y="742"/>
                    <a:pt x="144" y="795"/>
                    <a:pt x="189" y="825"/>
                  </a:cubicBezTo>
                  <a:cubicBezTo>
                    <a:pt x="234" y="855"/>
                    <a:pt x="282" y="864"/>
                    <a:pt x="321" y="872"/>
                  </a:cubicBezTo>
                  <a:cubicBezTo>
                    <a:pt x="360" y="880"/>
                    <a:pt x="403" y="872"/>
                    <a:pt x="425" y="8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8" name="Freeform 21"/>
            <p:cNvSpPr>
              <a:spLocks/>
            </p:cNvSpPr>
            <p:nvPr/>
          </p:nvSpPr>
          <p:spPr bwMode="auto">
            <a:xfrm>
              <a:off x="5635625" y="3816929"/>
              <a:ext cx="1079500" cy="614363"/>
            </a:xfrm>
            <a:custGeom>
              <a:avLst/>
              <a:gdLst>
                <a:gd name="T0" fmla="*/ 0 w 680"/>
                <a:gd name="T1" fmla="*/ 6464 h 283"/>
                <a:gd name="T2" fmla="*/ 246 w 680"/>
                <a:gd name="T3" fmla="*/ 6046 h 283"/>
                <a:gd name="T4" fmla="*/ 482 w 680"/>
                <a:gd name="T5" fmla="*/ 4530 h 283"/>
                <a:gd name="T6" fmla="*/ 680 w 680"/>
                <a:gd name="T7" fmla="*/ 0 h 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0"/>
                <a:gd name="T13" fmla="*/ 0 h 283"/>
                <a:gd name="T14" fmla="*/ 680 w 680"/>
                <a:gd name="T15" fmla="*/ 283 h 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0" h="283">
                  <a:moveTo>
                    <a:pt x="0" y="283"/>
                  </a:moveTo>
                  <a:cubicBezTo>
                    <a:pt x="41" y="280"/>
                    <a:pt x="166" y="278"/>
                    <a:pt x="246" y="264"/>
                  </a:cubicBezTo>
                  <a:cubicBezTo>
                    <a:pt x="326" y="250"/>
                    <a:pt x="410" y="242"/>
                    <a:pt x="482" y="198"/>
                  </a:cubicBezTo>
                  <a:cubicBezTo>
                    <a:pt x="554" y="154"/>
                    <a:pt x="639" y="41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728" name="Object 22"/>
            <p:cNvGraphicFramePr>
              <a:graphicFrameLocks noChangeAspect="1"/>
            </p:cNvGraphicFramePr>
            <p:nvPr/>
          </p:nvGraphicFramePr>
          <p:xfrm>
            <a:off x="5894388" y="1703966"/>
            <a:ext cx="1522412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7" name="Equation" r:id="rId14" imgW="672808" imgH="228501" progId="Equation.DSMT4">
                    <p:embed/>
                  </p:oleObj>
                </mc:Choice>
                <mc:Fallback>
                  <p:oleObj name="Equation" r:id="rId14" imgW="672808" imgH="228501" progId="Equation.DSMT4">
                    <p:embed/>
                    <p:pic>
                      <p:nvPicPr>
                        <p:cNvPr id="0" name="Picture 2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4388" y="1703966"/>
                          <a:ext cx="1522412" cy="519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49" name="Line 23"/>
            <p:cNvSpPr>
              <a:spLocks noChangeShapeType="1"/>
            </p:cNvSpPr>
            <p:nvPr/>
          </p:nvSpPr>
          <p:spPr bwMode="auto">
            <a:xfrm flipH="1">
              <a:off x="6430963" y="2502040"/>
              <a:ext cx="351674" cy="9704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50" name="Line 24"/>
            <p:cNvSpPr>
              <a:spLocks noChangeShapeType="1"/>
            </p:cNvSpPr>
            <p:nvPr/>
          </p:nvSpPr>
          <p:spPr bwMode="auto">
            <a:xfrm flipH="1" flipV="1">
              <a:off x="6850063" y="3847091"/>
              <a:ext cx="269875" cy="7794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729" name="Object 25"/>
            <p:cNvGraphicFramePr>
              <a:graphicFrameLocks noChangeAspect="1"/>
            </p:cNvGraphicFramePr>
            <p:nvPr/>
          </p:nvGraphicFramePr>
          <p:xfrm>
            <a:off x="6516688" y="4586866"/>
            <a:ext cx="1522412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8" name="Equation" r:id="rId16" imgW="672808" imgH="228501" progId="Equation.DSMT4">
                    <p:embed/>
                  </p:oleObj>
                </mc:Choice>
                <mc:Fallback>
                  <p:oleObj name="Equation" r:id="rId16" imgW="672808" imgH="228501" progId="Equation.DSMT4">
                    <p:embed/>
                    <p:pic>
                      <p:nvPicPr>
                        <p:cNvPr id="0" name="Picture 2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688" y="4586866"/>
                          <a:ext cx="1522412" cy="519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0" name="Object 26"/>
            <p:cNvGraphicFramePr>
              <a:graphicFrameLocks noChangeAspect="1"/>
            </p:cNvGraphicFramePr>
            <p:nvPr/>
          </p:nvGraphicFramePr>
          <p:xfrm>
            <a:off x="6604000" y="3088266"/>
            <a:ext cx="68897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9" name="Equation" r:id="rId18" imgW="304668" imgH="139639" progId="Equation.DSMT4">
                    <p:embed/>
                  </p:oleObj>
                </mc:Choice>
                <mc:Fallback>
                  <p:oleObj name="Equation" r:id="rId18" imgW="304668" imgH="139639" progId="Equation.DSMT4">
                    <p:embed/>
                    <p:pic>
                      <p:nvPicPr>
                        <p:cNvPr id="0" name="Picture 2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4000" y="3088266"/>
                          <a:ext cx="688975" cy="31591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736" name="Picture 46" descr="EscalatorDownRight.jp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218113" y="3905250"/>
              <a:ext cx="785812" cy="81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5825515" y="2155024"/>
              <a:ext cx="1662112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b="0" dirty="0" smtClean="0">
                  <a:solidFill>
                    <a:schemeClr val="hlink"/>
                  </a:solidFill>
                </a:rPr>
                <a:t>Top </a:t>
              </a:r>
              <a:r>
                <a:rPr lang="en-US" b="0" dirty="0">
                  <a:solidFill>
                    <a:schemeClr val="hlink"/>
                  </a:solidFill>
                </a:rPr>
                <a:t>sheet</a:t>
              </a: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43471"/>
              </p:ext>
            </p:extLst>
          </p:nvPr>
        </p:nvGraphicFramePr>
        <p:xfrm>
          <a:off x="733425" y="4457233"/>
          <a:ext cx="2435225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0" name="Equation" r:id="rId21" imgW="1485720" imgH="799920" progId="Equation.DSMT4">
                  <p:embed/>
                </p:oleObj>
              </mc:Choice>
              <mc:Fallback>
                <p:oleObj name="Equation" r:id="rId21" imgW="148572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33425" y="4457233"/>
                        <a:ext cx="2435225" cy="131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87343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Riemann Surface (cont.)</a:t>
            </a:r>
          </a:p>
        </p:txBody>
      </p:sp>
      <p:graphicFrame>
        <p:nvGraphicFramePr>
          <p:cNvPr id="29702" name="Object 27"/>
          <p:cNvGraphicFramePr>
            <a:graphicFrameLocks noChangeAspect="1"/>
          </p:cNvGraphicFramePr>
          <p:nvPr/>
        </p:nvGraphicFramePr>
        <p:xfrm>
          <a:off x="417984" y="803938"/>
          <a:ext cx="23907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8" name="Equation" r:id="rId4" imgW="914003" imgH="266584" progId="Equation.DSMT4">
                  <p:embed/>
                </p:oleObj>
              </mc:Choice>
              <mc:Fallback>
                <p:oleObj name="Equation" r:id="rId4" imgW="914003" imgH="266584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4" y="803938"/>
                        <a:ext cx="2390775" cy="698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6776593" y="2216726"/>
            <a:ext cx="1700212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i="1" dirty="0" smtClean="0">
                <a:solidFill>
                  <a:schemeClr val="bg2"/>
                </a:solidFill>
                <a:latin typeface="+mn-lt"/>
              </a:rPr>
              <a:t>C</a:t>
            </a:r>
            <a:r>
              <a:rPr lang="en-US" b="0" baseline="-25000" dirty="0" smtClean="0">
                <a:solidFill>
                  <a:schemeClr val="bg2"/>
                </a:solidFill>
                <a:latin typeface="+mn-lt"/>
              </a:rPr>
              <a:t>1</a:t>
            </a:r>
            <a:r>
              <a:rPr lang="en-US" b="0" dirty="0" smtClean="0">
                <a:solidFill>
                  <a:schemeClr val="bg2"/>
                </a:solidFill>
              </a:rPr>
              <a:t> </a:t>
            </a:r>
            <a:r>
              <a:rPr lang="en-US" b="0" dirty="0">
                <a:solidFill>
                  <a:schemeClr val="bg2"/>
                </a:solidFill>
              </a:rPr>
              <a:t>, </a:t>
            </a:r>
            <a:r>
              <a:rPr lang="en-US" b="0" i="1" dirty="0" smtClean="0">
                <a:solidFill>
                  <a:schemeClr val="bg2"/>
                </a:solidFill>
                <a:latin typeface="+mn-lt"/>
              </a:rPr>
              <a:t>C</a:t>
            </a:r>
            <a:r>
              <a:rPr lang="en-US" b="0" baseline="-25000" dirty="0" smtClean="0">
                <a:solidFill>
                  <a:schemeClr val="bg2"/>
                </a:solidFill>
                <a:latin typeface="+mn-lt"/>
              </a:rPr>
              <a:t>2</a:t>
            </a:r>
            <a:r>
              <a:rPr lang="en-US" b="0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b="0" dirty="0">
                <a:solidFill>
                  <a:schemeClr val="bg2"/>
                </a:solidFill>
              </a:rPr>
              <a:t>are closed </a:t>
            </a:r>
            <a:r>
              <a:rPr lang="en-US" b="0" dirty="0" smtClean="0">
                <a:solidFill>
                  <a:schemeClr val="bg2"/>
                </a:solidFill>
              </a:rPr>
              <a:t>curves.   </a:t>
            </a:r>
            <a:endParaRPr lang="en-US" b="0" i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3451225" y="906463"/>
            <a:ext cx="5399088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 i="1" dirty="0" smtClean="0">
                <a:solidFill>
                  <a:schemeClr val="bg2"/>
                </a:solidFill>
                <a:latin typeface="+mn-lt"/>
              </a:rPr>
              <a:t>C</a:t>
            </a:r>
            <a:r>
              <a:rPr lang="en-US" b="0" baseline="-25000" dirty="0" smtClean="0">
                <a:solidFill>
                  <a:schemeClr val="bg2"/>
                </a:solidFill>
                <a:latin typeface="+mn-lt"/>
              </a:rPr>
              <a:t>1</a:t>
            </a:r>
            <a:r>
              <a:rPr lang="en-US" b="0" dirty="0" smtClean="0">
                <a:solidFill>
                  <a:schemeClr val="bg2"/>
                </a:solidFill>
              </a:rPr>
              <a:t> </a:t>
            </a:r>
            <a:r>
              <a:rPr lang="en-US" b="0" dirty="0">
                <a:solidFill>
                  <a:schemeClr val="bg2"/>
                </a:solidFill>
              </a:rPr>
              <a:t>, </a:t>
            </a:r>
            <a:r>
              <a:rPr lang="en-US" b="0" i="1" dirty="0" smtClean="0">
                <a:solidFill>
                  <a:schemeClr val="bg2"/>
                </a:solidFill>
                <a:latin typeface="+mn-lt"/>
              </a:rPr>
              <a:t>C</a:t>
            </a:r>
            <a:r>
              <a:rPr lang="en-US" b="0" baseline="-25000" dirty="0" smtClean="0">
                <a:solidFill>
                  <a:schemeClr val="bg2"/>
                </a:solidFill>
                <a:latin typeface="+mn-lt"/>
              </a:rPr>
              <a:t>2</a:t>
            </a:r>
            <a:r>
              <a:rPr lang="en-US" b="0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b="0" dirty="0">
                <a:solidFill>
                  <a:schemeClr val="bg2"/>
                </a:solidFill>
              </a:rPr>
              <a:t>are closed curves on the Riemann surface.   </a:t>
            </a:r>
            <a:endParaRPr lang="en-US" b="0" i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9734" name="TextBox 44"/>
          <p:cNvSpPr txBox="1">
            <a:spLocks noChangeArrowheads="1"/>
          </p:cNvSpPr>
          <p:nvPr/>
        </p:nvSpPr>
        <p:spPr bwMode="auto">
          <a:xfrm>
            <a:off x="4790981" y="1343496"/>
            <a:ext cx="3667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The integral around them is not zero!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 (The paths cannot be shrunk to zero.)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233488" y="2188874"/>
            <a:ext cx="6389710" cy="3927537"/>
            <a:chOff x="1233488" y="1949388"/>
            <a:chExt cx="6389710" cy="3927537"/>
          </a:xfrm>
        </p:grpSpPr>
        <p:sp>
          <p:nvSpPr>
            <p:cNvPr id="29703" name="Freeform 51"/>
            <p:cNvSpPr>
              <a:spLocks/>
            </p:cNvSpPr>
            <p:nvPr/>
          </p:nvSpPr>
          <p:spPr bwMode="auto">
            <a:xfrm>
              <a:off x="3427413" y="3681413"/>
              <a:ext cx="3454400" cy="774700"/>
            </a:xfrm>
            <a:custGeom>
              <a:avLst/>
              <a:gdLst>
                <a:gd name="T0" fmla="*/ 0 w 3781614"/>
                <a:gd name="T1" fmla="*/ 0 h 2149282"/>
                <a:gd name="T2" fmla="*/ 684775 w 3781614"/>
                <a:gd name="T3" fmla="*/ 391 h 2149282"/>
                <a:gd name="T4" fmla="*/ 1643462 w 3781614"/>
                <a:gd name="T5" fmla="*/ 2090 h 2149282"/>
                <a:gd name="T6" fmla="*/ 2301770 w 3781614"/>
                <a:gd name="T7" fmla="*/ 8784 h 2149282"/>
                <a:gd name="T8" fmla="*/ 2602145 w 3781614"/>
                <a:gd name="T9" fmla="*/ 21122 h 2149282"/>
                <a:gd name="T10" fmla="*/ 2481304 w 3781614"/>
                <a:gd name="T11" fmla="*/ 30706 h 2149282"/>
                <a:gd name="T12" fmla="*/ 2223505 w 3781614"/>
                <a:gd name="T13" fmla="*/ 34422 h 2149282"/>
                <a:gd name="T14" fmla="*/ 1946515 w 3781614"/>
                <a:gd name="T15" fmla="*/ 35746 h 2149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81614"/>
                <a:gd name="T25" fmla="*/ 0 h 2149282"/>
                <a:gd name="T26" fmla="*/ 3781614 w 3781614"/>
                <a:gd name="T27" fmla="*/ 2149282 h 21492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81614" h="2149282">
                  <a:moveTo>
                    <a:pt x="0" y="0"/>
                  </a:moveTo>
                  <a:lnTo>
                    <a:pt x="983848" y="23149"/>
                  </a:lnTo>
                  <a:cubicBezTo>
                    <a:pt x="1377387" y="59802"/>
                    <a:pt x="1974036" y="40896"/>
                    <a:pt x="2361237" y="123682"/>
                  </a:cubicBezTo>
                  <a:cubicBezTo>
                    <a:pt x="2748439" y="206468"/>
                    <a:pt x="3077493" y="332135"/>
                    <a:pt x="3307057" y="519866"/>
                  </a:cubicBezTo>
                  <a:cubicBezTo>
                    <a:pt x="3536621" y="707597"/>
                    <a:pt x="3695632" y="1033840"/>
                    <a:pt x="3738623" y="1250066"/>
                  </a:cubicBezTo>
                  <a:cubicBezTo>
                    <a:pt x="3781614" y="1466292"/>
                    <a:pt x="3655671" y="1686045"/>
                    <a:pt x="3565003" y="1817225"/>
                  </a:cubicBezTo>
                  <a:cubicBezTo>
                    <a:pt x="3474335" y="1948405"/>
                    <a:pt x="3381738" y="1958050"/>
                    <a:pt x="3194613" y="2037144"/>
                  </a:cubicBezTo>
                  <a:cubicBezTo>
                    <a:pt x="3030638" y="2081514"/>
                    <a:pt x="3021386" y="2149281"/>
                    <a:pt x="2796645" y="2115522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4" name="Freeform 38"/>
            <p:cNvSpPr>
              <a:spLocks/>
            </p:cNvSpPr>
            <p:nvPr/>
          </p:nvSpPr>
          <p:spPr bwMode="auto">
            <a:xfrm>
              <a:off x="3355975" y="2535238"/>
              <a:ext cx="3776663" cy="2452687"/>
            </a:xfrm>
            <a:custGeom>
              <a:avLst/>
              <a:gdLst>
                <a:gd name="T0" fmla="*/ 0 w 3775276"/>
                <a:gd name="T1" fmla="*/ 0 h 2117202"/>
                <a:gd name="T2" fmla="*/ 984933 w 3775276"/>
                <a:gd name="T3" fmla="*/ 41711 h 2117202"/>
                <a:gd name="T4" fmla="*/ 2363841 w 3775276"/>
                <a:gd name="T5" fmla="*/ 396264 h 2117202"/>
                <a:gd name="T6" fmla="*/ 3348772 w 3775276"/>
                <a:gd name="T7" fmla="*/ 1167936 h 2117202"/>
                <a:gd name="T8" fmla="*/ 3742745 w 3775276"/>
                <a:gd name="T9" fmla="*/ 2252450 h 2117202"/>
                <a:gd name="T10" fmla="*/ 3568933 w 3775276"/>
                <a:gd name="T11" fmla="*/ 3274392 h 2117202"/>
                <a:gd name="T12" fmla="*/ 3198135 w 3775276"/>
                <a:gd name="T13" fmla="*/ 3670651 h 2117202"/>
                <a:gd name="T14" fmla="*/ 2583999 w 3775276"/>
                <a:gd name="T15" fmla="*/ 3754081 h 21172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75276"/>
                <a:gd name="T25" fmla="*/ 0 h 2117202"/>
                <a:gd name="T26" fmla="*/ 3775276 w 3775276"/>
                <a:gd name="T27" fmla="*/ 2117202 h 21172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75276" h="2117202">
                  <a:moveTo>
                    <a:pt x="0" y="0"/>
                  </a:moveTo>
                  <a:lnTo>
                    <a:pt x="983848" y="23149"/>
                  </a:lnTo>
                  <a:cubicBezTo>
                    <a:pt x="1377387" y="59802"/>
                    <a:pt x="1967697" y="115747"/>
                    <a:pt x="2361236" y="219919"/>
                  </a:cubicBezTo>
                  <a:cubicBezTo>
                    <a:pt x="2754775" y="324091"/>
                    <a:pt x="3115520" y="476491"/>
                    <a:pt x="3345084" y="648182"/>
                  </a:cubicBezTo>
                  <a:cubicBezTo>
                    <a:pt x="3574649" y="819873"/>
                    <a:pt x="3701970" y="1055226"/>
                    <a:pt x="3738623" y="1250066"/>
                  </a:cubicBezTo>
                  <a:cubicBezTo>
                    <a:pt x="3775276" y="1444907"/>
                    <a:pt x="3655671" y="1686045"/>
                    <a:pt x="3565003" y="1817225"/>
                  </a:cubicBezTo>
                  <a:cubicBezTo>
                    <a:pt x="3474335" y="1948405"/>
                    <a:pt x="3381738" y="1958050"/>
                    <a:pt x="3194613" y="2037144"/>
                  </a:cubicBezTo>
                  <a:cubicBezTo>
                    <a:pt x="3030638" y="2081514"/>
                    <a:pt x="2805896" y="2117202"/>
                    <a:pt x="2581155" y="2083443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9705" name="Picture 49" descr="EscalatorUpLeft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59375" y="3798888"/>
              <a:ext cx="846138" cy="81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46" descr="EscalatorDownRight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3975" y="3055938"/>
              <a:ext cx="785813" cy="81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35" descr="EscalatorDownLeft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87427" y="4665663"/>
              <a:ext cx="785813" cy="81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19" descr="EscalatorUpRight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05075" y="2268538"/>
              <a:ext cx="846138" cy="81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9698" name="Object 29"/>
            <p:cNvGraphicFramePr>
              <a:graphicFrameLocks noChangeAspect="1"/>
            </p:cNvGraphicFramePr>
            <p:nvPr/>
          </p:nvGraphicFramePr>
          <p:xfrm>
            <a:off x="4141880" y="1949388"/>
            <a:ext cx="279120" cy="329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9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1880" y="1949388"/>
                          <a:ext cx="279120" cy="329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9" name="Line 30"/>
            <p:cNvSpPr>
              <a:spLocks noChangeShapeType="1"/>
            </p:cNvSpPr>
            <p:nvPr/>
          </p:nvSpPr>
          <p:spPr bwMode="auto">
            <a:xfrm flipV="1">
              <a:off x="4252913" y="2355850"/>
              <a:ext cx="0" cy="2954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9699" name="Object 31"/>
            <p:cNvGraphicFramePr>
              <a:graphicFrameLocks noChangeAspect="1"/>
            </p:cNvGraphicFramePr>
            <p:nvPr/>
          </p:nvGraphicFramePr>
          <p:xfrm>
            <a:off x="7362395" y="3717893"/>
            <a:ext cx="260803" cy="286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0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2395" y="3717893"/>
                          <a:ext cx="260803" cy="2868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0" name="Line 32"/>
            <p:cNvSpPr>
              <a:spLocks noChangeShapeType="1"/>
            </p:cNvSpPr>
            <p:nvPr/>
          </p:nvSpPr>
          <p:spPr bwMode="auto">
            <a:xfrm>
              <a:off x="1233488" y="3857625"/>
              <a:ext cx="60388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1" name="Line 33"/>
            <p:cNvSpPr>
              <a:spLocks noChangeShapeType="1"/>
            </p:cNvSpPr>
            <p:nvPr/>
          </p:nvSpPr>
          <p:spPr bwMode="auto">
            <a:xfrm>
              <a:off x="2963863" y="3727450"/>
              <a:ext cx="0" cy="2524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2" name="Oval 35"/>
            <p:cNvSpPr>
              <a:spLocks noChangeArrowheads="1"/>
            </p:cNvSpPr>
            <p:nvPr/>
          </p:nvSpPr>
          <p:spPr bwMode="auto">
            <a:xfrm>
              <a:off x="2922588" y="3798888"/>
              <a:ext cx="90487" cy="10636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Oval 36"/>
            <p:cNvSpPr>
              <a:spLocks noChangeArrowheads="1"/>
            </p:cNvSpPr>
            <p:nvPr/>
          </p:nvSpPr>
          <p:spPr bwMode="auto">
            <a:xfrm>
              <a:off x="5491163" y="3803650"/>
              <a:ext cx="90487" cy="1063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9700" name="Object 37"/>
            <p:cNvGraphicFramePr>
              <a:graphicFrameLocks noChangeAspect="1"/>
            </p:cNvGraphicFramePr>
            <p:nvPr/>
          </p:nvGraphicFramePr>
          <p:xfrm>
            <a:off x="2601913" y="4049713"/>
            <a:ext cx="452437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1" name="Equation" r:id="rId14" imgW="190335" imgH="164957" progId="Equation.DSMT4">
                    <p:embed/>
                  </p:oleObj>
                </mc:Choice>
                <mc:Fallback>
                  <p:oleObj name="Equation" r:id="rId14" imgW="190335" imgH="164957" progId="Equation.DSMT4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1913" y="4049713"/>
                          <a:ext cx="452437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1" name="Object 38"/>
            <p:cNvGraphicFramePr>
              <a:graphicFrameLocks noChangeAspect="1"/>
            </p:cNvGraphicFramePr>
            <p:nvPr/>
          </p:nvGraphicFramePr>
          <p:xfrm>
            <a:off x="5546725" y="3355975"/>
            <a:ext cx="211138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2" name="Equation" r:id="rId16" imgW="88707" imgH="164742" progId="Equation.DSMT4">
                    <p:embed/>
                  </p:oleObj>
                </mc:Choice>
                <mc:Fallback>
                  <p:oleObj name="Equation" r:id="rId16" imgW="88707" imgH="164742" progId="Equation.DSMT4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6725" y="3355975"/>
                          <a:ext cx="211138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4" name="Line 39"/>
            <p:cNvSpPr>
              <a:spLocks noChangeShapeType="1"/>
            </p:cNvSpPr>
            <p:nvPr/>
          </p:nvSpPr>
          <p:spPr bwMode="auto">
            <a:xfrm flipH="1">
              <a:off x="5534025" y="3851275"/>
              <a:ext cx="4763" cy="22066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5" name="Line 40"/>
            <p:cNvSpPr>
              <a:spLocks noChangeShapeType="1"/>
            </p:cNvSpPr>
            <p:nvPr/>
          </p:nvSpPr>
          <p:spPr bwMode="auto">
            <a:xfrm flipH="1">
              <a:off x="2978150" y="3638550"/>
              <a:ext cx="3175" cy="2159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6" name="Text Box 57"/>
            <p:cNvSpPr txBox="1">
              <a:spLocks noChangeArrowheads="1"/>
            </p:cNvSpPr>
            <p:nvPr/>
          </p:nvSpPr>
          <p:spPr bwMode="auto">
            <a:xfrm>
              <a:off x="5720845" y="5499885"/>
              <a:ext cx="126188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bg2"/>
                  </a:solidFill>
                </a:rPr>
                <a:t>Escalators</a:t>
              </a:r>
              <a:endParaRPr lang="en-US" b="0" dirty="0">
                <a:solidFill>
                  <a:schemeClr val="bg2"/>
                </a:solidFill>
              </a:endParaRPr>
            </a:p>
          </p:txBody>
        </p:sp>
        <p:sp>
          <p:nvSpPr>
            <p:cNvPr id="29717" name="Text Box 58"/>
            <p:cNvSpPr txBox="1">
              <a:spLocks noChangeArrowheads="1"/>
            </p:cNvSpPr>
            <p:nvPr/>
          </p:nvSpPr>
          <p:spPr bwMode="auto">
            <a:xfrm>
              <a:off x="1553203" y="1978584"/>
              <a:ext cx="1273175" cy="3683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b="0" dirty="0" smtClean="0">
                  <a:solidFill>
                    <a:schemeClr val="bg2"/>
                  </a:solidFill>
                </a:rPr>
                <a:t>Escalators</a:t>
              </a:r>
              <a:endParaRPr lang="en-US" b="0" dirty="0">
                <a:solidFill>
                  <a:schemeClr val="bg2"/>
                </a:solidFill>
              </a:endParaRPr>
            </a:p>
          </p:txBody>
        </p:sp>
        <p:sp>
          <p:nvSpPr>
            <p:cNvPr id="29720" name="Line 40"/>
            <p:cNvSpPr>
              <a:spLocks noChangeShapeType="1"/>
            </p:cNvSpPr>
            <p:nvPr/>
          </p:nvSpPr>
          <p:spPr bwMode="auto">
            <a:xfrm>
              <a:off x="2970213" y="2014538"/>
              <a:ext cx="4762" cy="52228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1" name="Line 39"/>
            <p:cNvSpPr>
              <a:spLocks noChangeShapeType="1"/>
            </p:cNvSpPr>
            <p:nvPr/>
          </p:nvSpPr>
          <p:spPr bwMode="auto">
            <a:xfrm>
              <a:off x="5540375" y="5286375"/>
              <a:ext cx="0" cy="5905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2" name="Freeform 39"/>
            <p:cNvSpPr>
              <a:spLocks/>
            </p:cNvSpPr>
            <p:nvPr/>
          </p:nvSpPr>
          <p:spPr bwMode="auto">
            <a:xfrm flipH="1" flipV="1">
              <a:off x="1379538" y="2849563"/>
              <a:ext cx="3775075" cy="2451100"/>
            </a:xfrm>
            <a:custGeom>
              <a:avLst/>
              <a:gdLst>
                <a:gd name="T0" fmla="*/ 0 w 3775276"/>
                <a:gd name="T1" fmla="*/ 0 h 2117202"/>
                <a:gd name="T2" fmla="*/ 983692 w 3775276"/>
                <a:gd name="T3" fmla="*/ 41598 h 2117202"/>
                <a:gd name="T4" fmla="*/ 2360859 w 3775276"/>
                <a:gd name="T5" fmla="*/ 395184 h 2117202"/>
                <a:gd name="T6" fmla="*/ 3344550 w 3775276"/>
                <a:gd name="T7" fmla="*/ 1164753 h 2117202"/>
                <a:gd name="T8" fmla="*/ 3738023 w 3775276"/>
                <a:gd name="T9" fmla="*/ 2246308 h 2117202"/>
                <a:gd name="T10" fmla="*/ 3564432 w 3775276"/>
                <a:gd name="T11" fmla="*/ 3265463 h 2117202"/>
                <a:gd name="T12" fmla="*/ 3194102 w 3775276"/>
                <a:gd name="T13" fmla="*/ 3660646 h 2117202"/>
                <a:gd name="T14" fmla="*/ 2580741 w 3775276"/>
                <a:gd name="T15" fmla="*/ 3743844 h 21172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75276"/>
                <a:gd name="T25" fmla="*/ 0 h 2117202"/>
                <a:gd name="T26" fmla="*/ 3775276 w 3775276"/>
                <a:gd name="T27" fmla="*/ 2117202 h 21172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75276" h="2117202">
                  <a:moveTo>
                    <a:pt x="0" y="0"/>
                  </a:moveTo>
                  <a:lnTo>
                    <a:pt x="983848" y="23149"/>
                  </a:lnTo>
                  <a:cubicBezTo>
                    <a:pt x="1377387" y="59802"/>
                    <a:pt x="1967697" y="115747"/>
                    <a:pt x="2361236" y="219919"/>
                  </a:cubicBezTo>
                  <a:cubicBezTo>
                    <a:pt x="2754775" y="324091"/>
                    <a:pt x="3115520" y="476491"/>
                    <a:pt x="3345084" y="648182"/>
                  </a:cubicBezTo>
                  <a:cubicBezTo>
                    <a:pt x="3574649" y="819873"/>
                    <a:pt x="3701970" y="1055226"/>
                    <a:pt x="3738623" y="1250066"/>
                  </a:cubicBezTo>
                  <a:cubicBezTo>
                    <a:pt x="3775276" y="1444907"/>
                    <a:pt x="3655671" y="1686045"/>
                    <a:pt x="3565003" y="1817225"/>
                  </a:cubicBezTo>
                  <a:cubicBezTo>
                    <a:pt x="3474335" y="1948405"/>
                    <a:pt x="3381738" y="1958050"/>
                    <a:pt x="3194613" y="2037144"/>
                  </a:cubicBezTo>
                  <a:cubicBezTo>
                    <a:pt x="3030638" y="2081514"/>
                    <a:pt x="2805896" y="2117202"/>
                    <a:pt x="2581155" y="2083443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9725" name="Straight Arrow Connector 44"/>
            <p:cNvCxnSpPr>
              <a:cxnSpLocks noChangeShapeType="1"/>
            </p:cNvCxnSpPr>
            <p:nvPr/>
          </p:nvCxnSpPr>
          <p:spPr bwMode="auto">
            <a:xfrm flipH="1" flipV="1">
              <a:off x="3222737" y="5142271"/>
              <a:ext cx="243951" cy="62765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sp>
          <p:nvSpPr>
            <p:cNvPr id="29726" name="Line 40"/>
            <p:cNvSpPr>
              <a:spLocks noChangeShapeType="1"/>
            </p:cNvSpPr>
            <p:nvPr/>
          </p:nvSpPr>
          <p:spPr bwMode="auto">
            <a:xfrm>
              <a:off x="2971800" y="2824163"/>
              <a:ext cx="4763" cy="52546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7" name="Line 39"/>
            <p:cNvSpPr>
              <a:spLocks noChangeShapeType="1"/>
            </p:cNvSpPr>
            <p:nvPr/>
          </p:nvSpPr>
          <p:spPr bwMode="auto">
            <a:xfrm>
              <a:off x="5532438" y="4389438"/>
              <a:ext cx="6350" cy="37782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8" name="Freeform 52"/>
            <p:cNvSpPr>
              <a:spLocks/>
            </p:cNvSpPr>
            <p:nvPr/>
          </p:nvSpPr>
          <p:spPr bwMode="auto">
            <a:xfrm flipH="1" flipV="1">
              <a:off x="1885950" y="3362325"/>
              <a:ext cx="3287713" cy="723900"/>
            </a:xfrm>
            <a:custGeom>
              <a:avLst/>
              <a:gdLst>
                <a:gd name="T0" fmla="*/ 0 w 3272170"/>
                <a:gd name="T1" fmla="*/ 0 h 2005066"/>
                <a:gd name="T2" fmla="*/ 1002540 w 3272170"/>
                <a:gd name="T3" fmla="*/ 393 h 2005066"/>
                <a:gd name="T4" fmla="*/ 2406097 w 3272170"/>
                <a:gd name="T5" fmla="*/ 3734 h 2005066"/>
                <a:gd name="T6" fmla="*/ 3056422 w 3272170"/>
                <a:gd name="T7" fmla="*/ 10461 h 2005066"/>
                <a:gd name="T8" fmla="*/ 3328293 w 3272170"/>
                <a:gd name="T9" fmla="*/ 19048 h 2005066"/>
                <a:gd name="T10" fmla="*/ 3092673 w 3272170"/>
                <a:gd name="T11" fmla="*/ 29223 h 2005066"/>
                <a:gd name="T12" fmla="*/ 2586102 w 3272170"/>
                <a:gd name="T13" fmla="*/ 34046 h 20050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2170"/>
                <a:gd name="T22" fmla="*/ 0 h 2005066"/>
                <a:gd name="T23" fmla="*/ 3272170 w 3272170"/>
                <a:gd name="T24" fmla="*/ 2005066 h 20050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2170" h="2005066">
                  <a:moveTo>
                    <a:pt x="0" y="0"/>
                  </a:moveTo>
                  <a:lnTo>
                    <a:pt x="983848" y="23149"/>
                  </a:lnTo>
                  <a:cubicBezTo>
                    <a:pt x="1377387" y="59802"/>
                    <a:pt x="2025304" y="121093"/>
                    <a:pt x="2361236" y="219919"/>
                  </a:cubicBezTo>
                  <a:cubicBezTo>
                    <a:pt x="2697168" y="318745"/>
                    <a:pt x="2848604" y="465797"/>
                    <a:pt x="2999438" y="616102"/>
                  </a:cubicBezTo>
                  <a:cubicBezTo>
                    <a:pt x="3150272" y="766407"/>
                    <a:pt x="3260312" y="937602"/>
                    <a:pt x="3266241" y="1121750"/>
                  </a:cubicBezTo>
                  <a:cubicBezTo>
                    <a:pt x="3272170" y="1305898"/>
                    <a:pt x="3156405" y="1573769"/>
                    <a:pt x="3035013" y="1720988"/>
                  </a:cubicBezTo>
                  <a:cubicBezTo>
                    <a:pt x="2913621" y="1868207"/>
                    <a:pt x="2725012" y="1925972"/>
                    <a:pt x="2537887" y="2005066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Text Box 58"/>
            <p:cNvSpPr txBox="1">
              <a:spLocks noChangeArrowheads="1"/>
            </p:cNvSpPr>
            <p:nvPr/>
          </p:nvSpPr>
          <p:spPr bwMode="auto">
            <a:xfrm>
              <a:off x="4914900" y="2679700"/>
              <a:ext cx="527957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0" i="1" dirty="0" smtClean="0">
                  <a:solidFill>
                    <a:schemeClr val="bg2"/>
                  </a:solidFill>
                  <a:latin typeface="+mn-lt"/>
                </a:rPr>
                <a:t>C</a:t>
              </a:r>
              <a:r>
                <a:rPr lang="en-US" sz="2000" b="0" baseline="-25000" dirty="0" smtClean="0">
                  <a:solidFill>
                    <a:schemeClr val="bg2"/>
                  </a:solidFill>
                  <a:latin typeface="+mn-lt"/>
                </a:rPr>
                <a:t>1</a:t>
              </a:r>
              <a:r>
                <a:rPr lang="en-US" sz="2000" b="0" dirty="0" smtClean="0">
                  <a:solidFill>
                    <a:schemeClr val="bg2"/>
                  </a:solidFill>
                </a:rPr>
                <a:t> </a:t>
              </a:r>
              <a:endParaRPr lang="en-US" sz="2000" b="0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/>
          </p:nvSpPr>
          <p:spPr bwMode="auto">
            <a:xfrm>
              <a:off x="4706307" y="3214196"/>
              <a:ext cx="546100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0" i="1" dirty="0" smtClean="0">
                  <a:solidFill>
                    <a:schemeClr val="bg2"/>
                  </a:solidFill>
                  <a:latin typeface="+mn-lt"/>
                </a:rPr>
                <a:t>C</a:t>
              </a:r>
              <a:r>
                <a:rPr lang="en-US" sz="2000" b="0" baseline="-25000" dirty="0" smtClean="0">
                  <a:solidFill>
                    <a:schemeClr val="bg2"/>
                  </a:solidFill>
                  <a:latin typeface="+mn-lt"/>
                </a:rPr>
                <a:t>2</a:t>
              </a:r>
              <a:endParaRPr lang="en-US" sz="2000" b="0" baseline="-25000" dirty="0">
                <a:solidFill>
                  <a:schemeClr val="bg2"/>
                </a:solidFill>
                <a:latin typeface="+mn-lt"/>
              </a:endParaRPr>
            </a:p>
          </p:txBody>
        </p:sp>
        <p:cxnSp>
          <p:nvCxnSpPr>
            <p:cNvPr id="49" name="Straight Arrow Connector 44"/>
            <p:cNvCxnSpPr>
              <a:cxnSpLocks noChangeShapeType="1"/>
            </p:cNvCxnSpPr>
            <p:nvPr/>
          </p:nvCxnSpPr>
          <p:spPr bwMode="auto">
            <a:xfrm flipH="1" flipV="1">
              <a:off x="3626347" y="4048677"/>
              <a:ext cx="322655" cy="20905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51" name="Straight Arrow Connector 44"/>
            <p:cNvCxnSpPr>
              <a:cxnSpLocks noChangeShapeType="1"/>
            </p:cNvCxnSpPr>
            <p:nvPr/>
          </p:nvCxnSpPr>
          <p:spPr bwMode="auto">
            <a:xfrm>
              <a:off x="4693147" y="2605725"/>
              <a:ext cx="290835" cy="2847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53" name="Straight Arrow Connector 44"/>
            <p:cNvCxnSpPr>
              <a:cxnSpLocks noChangeShapeType="1"/>
            </p:cNvCxnSpPr>
            <p:nvPr/>
          </p:nvCxnSpPr>
          <p:spPr bwMode="auto">
            <a:xfrm>
              <a:off x="4544097" y="3692622"/>
              <a:ext cx="259015" cy="6696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lg" len="lg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3171355" y="1569636"/>
          <a:ext cx="19875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6" name="Equation" r:id="rId4" imgW="888614" imgH="266584" progId="Equation.DSMT4">
                  <p:embed/>
                </p:oleObj>
              </mc:Choice>
              <mc:Fallback>
                <p:oleObj name="Equation" r:id="rId4" imgW="888614" imgH="266584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355" y="1569636"/>
                        <a:ext cx="19875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2" name="Group 33"/>
          <p:cNvGrpSpPr>
            <a:grpSpLocks/>
          </p:cNvGrpSpPr>
          <p:nvPr/>
        </p:nvGrpSpPr>
        <p:grpSpPr bwMode="auto">
          <a:xfrm>
            <a:off x="1357313" y="2887468"/>
            <a:ext cx="6450258" cy="3378395"/>
            <a:chOff x="1357264" y="2321352"/>
            <a:chExt cx="6450258" cy="3378049"/>
          </a:xfrm>
        </p:grpSpPr>
        <p:grpSp>
          <p:nvGrpSpPr>
            <p:cNvPr id="31756" name="Group 20"/>
            <p:cNvGrpSpPr>
              <a:grpSpLocks/>
            </p:cNvGrpSpPr>
            <p:nvPr/>
          </p:nvGrpSpPr>
          <p:grpSpPr bwMode="auto">
            <a:xfrm>
              <a:off x="1357264" y="2321352"/>
              <a:ext cx="6450258" cy="3378049"/>
              <a:chOff x="1220788" y="2157563"/>
              <a:chExt cx="6450258" cy="3378049"/>
            </a:xfrm>
          </p:grpSpPr>
          <p:sp>
            <p:nvSpPr>
              <p:cNvPr id="31761" name="Line 7"/>
              <p:cNvSpPr>
                <a:spLocks noChangeShapeType="1"/>
              </p:cNvSpPr>
              <p:nvPr/>
            </p:nvSpPr>
            <p:spPr bwMode="auto">
              <a:xfrm flipV="1">
                <a:off x="4240213" y="2581275"/>
                <a:ext cx="0" cy="295433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31748" name="Object 9"/>
              <p:cNvGraphicFramePr>
                <a:graphicFrameLocks noChangeAspect="1"/>
              </p:cNvGraphicFramePr>
              <p:nvPr/>
            </p:nvGraphicFramePr>
            <p:xfrm>
              <a:off x="7401468" y="3948652"/>
              <a:ext cx="269578" cy="2965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87" name="Equation" r:id="rId6" imgW="126835" imgH="139518" progId="Equation.DSMT4">
                      <p:embed/>
                    </p:oleObj>
                  </mc:Choice>
                  <mc:Fallback>
                    <p:oleObj name="Equation" r:id="rId6" imgW="126835" imgH="139518" progId="Equation.DSMT4">
                      <p:embed/>
                      <p:pic>
                        <p:nvPicPr>
                          <p:cNvPr id="0" name="Picture 1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01468" y="3948652"/>
                            <a:ext cx="269578" cy="2965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762" name="Line 10"/>
              <p:cNvSpPr>
                <a:spLocks noChangeShapeType="1"/>
              </p:cNvSpPr>
              <p:nvPr/>
            </p:nvSpPr>
            <p:spPr bwMode="auto">
              <a:xfrm>
                <a:off x="1220788" y="4083050"/>
                <a:ext cx="603885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31749" name="Object 11"/>
              <p:cNvGraphicFramePr>
                <a:graphicFrameLocks noChangeAspect="1"/>
              </p:cNvGraphicFramePr>
              <p:nvPr/>
            </p:nvGraphicFramePr>
            <p:xfrm>
              <a:off x="4131605" y="2157563"/>
              <a:ext cx="273724" cy="3234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88" name="Equation" r:id="rId8" imgW="139579" imgH="164957" progId="Equation.DSMT4">
                      <p:embed/>
                    </p:oleObj>
                  </mc:Choice>
                  <mc:Fallback>
                    <p:oleObj name="Equation" r:id="rId8" imgW="139579" imgH="164957" progId="Equation.DSMT4">
                      <p:embed/>
                      <p:pic>
                        <p:nvPicPr>
                          <p:cNvPr id="0" name="Picture 1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31605" y="2157563"/>
                            <a:ext cx="273724" cy="3234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763" name="Line 14"/>
              <p:cNvSpPr>
                <a:spLocks noChangeShapeType="1"/>
              </p:cNvSpPr>
              <p:nvPr/>
            </p:nvSpPr>
            <p:spPr bwMode="auto">
              <a:xfrm>
                <a:off x="2962276" y="3952875"/>
                <a:ext cx="0" cy="2524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764" name="Line 15"/>
              <p:cNvSpPr>
                <a:spLocks noChangeShapeType="1"/>
              </p:cNvSpPr>
              <p:nvPr/>
            </p:nvSpPr>
            <p:spPr bwMode="auto">
              <a:xfrm>
                <a:off x="5526088" y="3962400"/>
                <a:ext cx="0" cy="2524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765" name="Oval 18"/>
              <p:cNvSpPr>
                <a:spLocks noChangeArrowheads="1"/>
              </p:cNvSpPr>
              <p:nvPr/>
            </p:nvSpPr>
            <p:spPr bwMode="auto">
              <a:xfrm>
                <a:off x="5454217" y="3999421"/>
                <a:ext cx="131185" cy="1541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31750" name="Object 20"/>
              <p:cNvGraphicFramePr>
                <a:graphicFrameLocks noChangeAspect="1"/>
              </p:cNvGraphicFramePr>
              <p:nvPr/>
            </p:nvGraphicFramePr>
            <p:xfrm>
              <a:off x="2722563" y="4356100"/>
              <a:ext cx="419100" cy="363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89" name="Equation" r:id="rId10" imgW="190335" imgH="164957" progId="Equation.DSMT4">
                      <p:embed/>
                    </p:oleObj>
                  </mc:Choice>
                  <mc:Fallback>
                    <p:oleObj name="Equation" r:id="rId10" imgW="190335" imgH="164957" progId="Equation.DSMT4">
                      <p:embed/>
                      <p:pic>
                        <p:nvPicPr>
                          <p:cNvPr id="0" name="Picture 1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22563" y="4356100"/>
                            <a:ext cx="419100" cy="3635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1" name="Object 21"/>
              <p:cNvGraphicFramePr>
                <a:graphicFrameLocks noChangeAspect="1"/>
              </p:cNvGraphicFramePr>
              <p:nvPr/>
            </p:nvGraphicFramePr>
            <p:xfrm>
              <a:off x="5459413" y="3538538"/>
              <a:ext cx="201613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90" name="Equation" r:id="rId12" imgW="88707" imgH="164742" progId="Equation.DSMT4">
                      <p:embed/>
                    </p:oleObj>
                  </mc:Choice>
                  <mc:Fallback>
                    <p:oleObj name="Equation" r:id="rId12" imgW="88707" imgH="164742" progId="Equation.DSMT4">
                      <p:embed/>
                      <p:pic>
                        <p:nvPicPr>
                          <p:cNvPr id="0" name="Picture 1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9413" y="3538538"/>
                            <a:ext cx="201613" cy="377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31757" name="Straight Connector 34"/>
            <p:cNvCxnSpPr>
              <a:cxnSpLocks noChangeShapeType="1"/>
            </p:cNvCxnSpPr>
            <p:nvPr/>
          </p:nvCxnSpPr>
          <p:spPr bwMode="auto">
            <a:xfrm>
              <a:off x="4472714" y="4272243"/>
              <a:ext cx="0" cy="1419367"/>
            </a:xfrm>
            <a:prstGeom prst="line">
              <a:avLst/>
            </a:prstGeom>
            <a:noFill/>
            <a:ln w="5715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1758" name="Straight Connector 35"/>
            <p:cNvCxnSpPr>
              <a:cxnSpLocks noChangeShapeType="1"/>
            </p:cNvCxnSpPr>
            <p:nvPr/>
          </p:nvCxnSpPr>
          <p:spPr bwMode="auto">
            <a:xfrm flipH="1" flipV="1">
              <a:off x="4454709" y="4287673"/>
              <a:ext cx="1241030" cy="228"/>
            </a:xfrm>
            <a:prstGeom prst="line">
              <a:avLst/>
            </a:prstGeom>
            <a:noFill/>
            <a:ln w="5715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1759" name="Straight Connector 37"/>
            <p:cNvCxnSpPr>
              <a:cxnSpLocks noChangeShapeType="1"/>
            </p:cNvCxnSpPr>
            <p:nvPr/>
          </p:nvCxnSpPr>
          <p:spPr bwMode="auto">
            <a:xfrm>
              <a:off x="4277280" y="2817381"/>
              <a:ext cx="0" cy="1419367"/>
            </a:xfrm>
            <a:prstGeom prst="line">
              <a:avLst/>
            </a:prstGeom>
            <a:noFill/>
            <a:ln w="5715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1760" name="Straight Connector 38"/>
            <p:cNvCxnSpPr>
              <a:cxnSpLocks noChangeShapeType="1"/>
            </p:cNvCxnSpPr>
            <p:nvPr/>
          </p:nvCxnSpPr>
          <p:spPr bwMode="auto">
            <a:xfrm flipH="1">
              <a:off x="3112362" y="4208061"/>
              <a:ext cx="1144136" cy="0"/>
            </a:xfrm>
            <a:prstGeom prst="line">
              <a:avLst/>
            </a:prstGeom>
            <a:noFill/>
            <a:ln w="5715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</p:grpSp>
      <p:graphicFrame>
        <p:nvGraphicFramePr>
          <p:cNvPr id="31747" name="Object 12"/>
          <p:cNvGraphicFramePr>
            <a:graphicFrameLocks noChangeAspect="1"/>
          </p:cNvGraphicFramePr>
          <p:nvPr/>
        </p:nvGraphicFramePr>
        <p:xfrm>
          <a:off x="5230813" y="2584450"/>
          <a:ext cx="27844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1" name="Equation" r:id="rId14" imgW="1346200" imgH="368300" progId="Equation.DSMT4">
                  <p:embed/>
                </p:oleObj>
              </mc:Choice>
              <mc:Fallback>
                <p:oleObj name="Equation" r:id="rId14" imgW="1346200" imgH="36830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2584450"/>
                        <a:ext cx="2784475" cy="758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Riemann Surface (cont.)</a:t>
            </a:r>
          </a:p>
        </p:txBody>
      </p:sp>
      <p:sp>
        <p:nvSpPr>
          <p:cNvPr id="31754" name="TextBox 32"/>
          <p:cNvSpPr txBox="1">
            <a:spLocks noChangeArrowheads="1"/>
          </p:cNvSpPr>
          <p:nvPr/>
        </p:nvSpPr>
        <p:spPr bwMode="auto">
          <a:xfrm>
            <a:off x="1246938" y="810794"/>
            <a:ext cx="6296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</a:rPr>
              <a:t>Sommerfeld (hyperbolic) shape of escalators</a:t>
            </a:r>
          </a:p>
        </p:txBody>
      </p:sp>
      <p:sp>
        <p:nvSpPr>
          <p:cNvPr id="31755" name="Oval 18"/>
          <p:cNvSpPr>
            <a:spLocks noChangeArrowheads="1"/>
          </p:cNvSpPr>
          <p:nvPr/>
        </p:nvSpPr>
        <p:spPr bwMode="auto">
          <a:xfrm>
            <a:off x="3035300" y="4729163"/>
            <a:ext cx="130175" cy="1539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3"/>
          <p:cNvSpPr txBox="1">
            <a:spLocks noChangeArrowheads="1"/>
          </p:cNvSpPr>
          <p:nvPr/>
        </p:nvSpPr>
        <p:spPr bwMode="auto">
          <a:xfrm>
            <a:off x="381000" y="1012825"/>
            <a:ext cx="32385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Now consider encircling the origin </a:t>
            </a:r>
            <a:r>
              <a:rPr lang="en-US" sz="2000" b="0" u="sng" dirty="0">
                <a:solidFill>
                  <a:schemeClr val="bg1"/>
                </a:solidFill>
              </a:rPr>
              <a:t>twice</a:t>
            </a:r>
            <a:r>
              <a:rPr lang="en-US" sz="2000" b="0" dirty="0">
                <a:solidFill>
                  <a:schemeClr val="bg1"/>
                </a:solidFill>
              </a:rPr>
              <a:t>: 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5755223" y="807823"/>
          <a:ext cx="1962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" name="Equation" r:id="rId4" imgW="710891" imgH="215806" progId="Equation.DSMT4">
                  <p:embed/>
                </p:oleObj>
              </mc:Choice>
              <mc:Fallback>
                <p:oleObj name="Equation" r:id="rId4" imgW="710891" imgH="215806" progId="Equation.DSMT4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223" y="807823"/>
                        <a:ext cx="19621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305001"/>
              </p:ext>
            </p:extLst>
          </p:nvPr>
        </p:nvGraphicFramePr>
        <p:xfrm>
          <a:off x="514350" y="4049713"/>
          <a:ext cx="238125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3" name="Equation" r:id="rId6" imgW="1180588" imgH="1180588" progId="Equation.DSMT4">
                  <p:embed/>
                </p:oleObj>
              </mc:Choice>
              <mc:Fallback>
                <p:oleObj name="Equation" r:id="rId6" imgW="1180588" imgH="1180588" progId="Equation.DSMT4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4049713"/>
                        <a:ext cx="2381250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24"/>
          <p:cNvSpPr txBox="1">
            <a:spLocks noChangeArrowheads="1"/>
          </p:cNvSpPr>
          <p:nvPr/>
        </p:nvSpPr>
        <p:spPr bwMode="auto">
          <a:xfrm>
            <a:off x="4467225" y="5459413"/>
            <a:ext cx="3625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We now get back the same result!</a:t>
            </a:r>
          </a:p>
        </p:txBody>
      </p:sp>
      <p:sp>
        <p:nvSpPr>
          <p:cNvPr id="5133" name="Text Box 25"/>
          <p:cNvSpPr txBox="1">
            <a:spLocks noChangeArrowheads="1"/>
          </p:cNvSpPr>
          <p:nvPr/>
        </p:nvSpPr>
        <p:spPr bwMode="auto">
          <a:xfrm>
            <a:off x="4485875" y="5967413"/>
            <a:ext cx="42227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Hence the square-root function is a </a:t>
            </a:r>
            <a:r>
              <a:rPr lang="en-US" b="0">
                <a:solidFill>
                  <a:schemeClr val="hlink"/>
                </a:solidFill>
              </a:rPr>
              <a:t>double-valued</a:t>
            </a:r>
            <a:r>
              <a:rPr lang="en-US" b="0">
                <a:solidFill>
                  <a:schemeClr val="bg1"/>
                </a:solidFill>
              </a:rPr>
              <a:t> function.</a:t>
            </a:r>
          </a:p>
        </p:txBody>
      </p:sp>
      <p:sp>
        <p:nvSpPr>
          <p:cNvPr id="5135" name="Line 27"/>
          <p:cNvSpPr>
            <a:spLocks noChangeShapeType="1"/>
          </p:cNvSpPr>
          <p:nvPr/>
        </p:nvSpPr>
        <p:spPr bwMode="auto">
          <a:xfrm flipH="1" flipV="1">
            <a:off x="2374900" y="4711700"/>
            <a:ext cx="2057400" cy="927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36" name="Line 28"/>
          <p:cNvSpPr>
            <a:spLocks noChangeShapeType="1"/>
          </p:cNvSpPr>
          <p:nvPr/>
        </p:nvSpPr>
        <p:spPr bwMode="auto">
          <a:xfrm flipH="1">
            <a:off x="2413000" y="5651500"/>
            <a:ext cx="2019300" cy="558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516188" y="1077986"/>
            <a:ext cx="4846638" cy="3365961"/>
            <a:chOff x="2516188" y="1077986"/>
            <a:chExt cx="4846638" cy="3365961"/>
          </a:xfrm>
        </p:grpSpPr>
        <p:sp>
          <p:nvSpPr>
            <p:cNvPr id="5138" name="Line 8"/>
            <p:cNvSpPr>
              <a:spLocks noChangeShapeType="1"/>
            </p:cNvSpPr>
            <p:nvPr/>
          </p:nvSpPr>
          <p:spPr bwMode="auto">
            <a:xfrm flipV="1">
              <a:off x="4697413" y="1489604"/>
              <a:ext cx="0" cy="295434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24" name="Object 9"/>
            <p:cNvGraphicFramePr>
              <a:graphicFrameLocks noChangeAspect="1"/>
            </p:cNvGraphicFramePr>
            <p:nvPr/>
          </p:nvGraphicFramePr>
          <p:xfrm>
            <a:off x="7116763" y="2862341"/>
            <a:ext cx="246063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4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2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6763" y="2862341"/>
                          <a:ext cx="246063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9" name="Line 10"/>
            <p:cNvSpPr>
              <a:spLocks noChangeShapeType="1"/>
            </p:cNvSpPr>
            <p:nvPr/>
          </p:nvSpPr>
          <p:spPr bwMode="auto">
            <a:xfrm flipV="1">
              <a:off x="2516188" y="2991382"/>
              <a:ext cx="44894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25" name="Object 11"/>
            <p:cNvGraphicFramePr>
              <a:graphicFrameLocks noChangeAspect="1"/>
            </p:cNvGraphicFramePr>
            <p:nvPr/>
          </p:nvGraphicFramePr>
          <p:xfrm>
            <a:off x="4592637" y="1077986"/>
            <a:ext cx="257175" cy="304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5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2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2637" y="1077986"/>
                          <a:ext cx="257175" cy="3048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12"/>
            <p:cNvGraphicFramePr>
              <a:graphicFrameLocks noChangeAspect="1"/>
            </p:cNvGraphicFramePr>
            <p:nvPr/>
          </p:nvGraphicFramePr>
          <p:xfrm>
            <a:off x="5238751" y="2986619"/>
            <a:ext cx="2286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6" name="Equation" r:id="rId12" imgW="152268" imgH="164957" progId="Equation.DSMT4">
                    <p:embed/>
                  </p:oleObj>
                </mc:Choice>
                <mc:Fallback>
                  <p:oleObj name="Equation" r:id="rId12" imgW="152268" imgH="164957" progId="Equation.DSMT4">
                    <p:embed/>
                    <p:pic>
                      <p:nvPicPr>
                        <p:cNvPr id="0" name="Picture 2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8751" y="2986619"/>
                          <a:ext cx="22860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0" name="Arc 13"/>
            <p:cNvSpPr>
              <a:spLocks/>
            </p:cNvSpPr>
            <p:nvPr/>
          </p:nvSpPr>
          <p:spPr bwMode="auto">
            <a:xfrm rot="16200000">
              <a:off x="4090987" y="1700744"/>
              <a:ext cx="857252" cy="1739900"/>
            </a:xfrm>
            <a:custGeom>
              <a:avLst/>
              <a:gdLst>
                <a:gd name="T0" fmla="*/ 0 w 21600"/>
                <a:gd name="T1" fmla="*/ 0 h 43197"/>
                <a:gd name="T2" fmla="*/ 0 w 21600"/>
                <a:gd name="T3" fmla="*/ 0 h 43197"/>
                <a:gd name="T4" fmla="*/ 0 w 21600"/>
                <a:gd name="T5" fmla="*/ 0 h 431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7"/>
                <a:gd name="T11" fmla="*/ 21600 w 21600"/>
                <a:gd name="T12" fmla="*/ 43197 h 43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94"/>
                    <a:pt x="12138" y="43008"/>
                    <a:pt x="345" y="43197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94"/>
                    <a:pt x="12138" y="43008"/>
                    <a:pt x="345" y="4319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Arc 14"/>
            <p:cNvSpPr>
              <a:spLocks/>
            </p:cNvSpPr>
            <p:nvPr/>
          </p:nvSpPr>
          <p:spPr bwMode="auto">
            <a:xfrm rot="16200000" flipH="1" flipV="1">
              <a:off x="4162425" y="2454808"/>
              <a:ext cx="990602" cy="2005013"/>
            </a:xfrm>
            <a:custGeom>
              <a:avLst/>
              <a:gdLst>
                <a:gd name="T0" fmla="*/ 0 w 21600"/>
                <a:gd name="T1" fmla="*/ 0 h 43150"/>
                <a:gd name="T2" fmla="*/ 0 w 21600"/>
                <a:gd name="T3" fmla="*/ 0 h 43150"/>
                <a:gd name="T4" fmla="*/ 0 w 21600"/>
                <a:gd name="T5" fmla="*/ 0 h 4315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50"/>
                <a:gd name="T11" fmla="*/ 21600 w 21600"/>
                <a:gd name="T12" fmla="*/ 43150 h 43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50" fill="none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</a:path>
                <a:path w="21600" h="43150" stroke="0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  <a:lnTo>
                    <a:pt x="0" y="21553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7" name="Object 15"/>
            <p:cNvGraphicFramePr>
              <a:graphicFrameLocks noChangeAspect="1"/>
            </p:cNvGraphicFramePr>
            <p:nvPr/>
          </p:nvGraphicFramePr>
          <p:xfrm>
            <a:off x="3454401" y="2738969"/>
            <a:ext cx="2286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7" name="Equation" r:id="rId14" imgW="152268" imgH="164957" progId="Equation.DSMT4">
                    <p:embed/>
                  </p:oleObj>
                </mc:Choice>
                <mc:Fallback>
                  <p:oleObj name="Equation" r:id="rId14" imgW="152268" imgH="164957" progId="Equation.DSMT4">
                    <p:embed/>
                    <p:pic>
                      <p:nvPicPr>
                        <p:cNvPr id="0" name="Picture 2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4401" y="2738969"/>
                          <a:ext cx="22860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8" name="Object 16"/>
            <p:cNvGraphicFramePr>
              <a:graphicFrameLocks noChangeAspect="1"/>
            </p:cNvGraphicFramePr>
            <p:nvPr/>
          </p:nvGraphicFramePr>
          <p:xfrm>
            <a:off x="5657851" y="2729444"/>
            <a:ext cx="228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8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2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7851" y="2729444"/>
                          <a:ext cx="22860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17"/>
            <p:cNvGraphicFramePr>
              <a:graphicFrameLocks noChangeAspect="1"/>
            </p:cNvGraphicFramePr>
            <p:nvPr/>
          </p:nvGraphicFramePr>
          <p:xfrm>
            <a:off x="3051176" y="2675469"/>
            <a:ext cx="2476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9" name="Equation" r:id="rId18" imgW="164885" imgH="164885" progId="Equation.DSMT4">
                    <p:embed/>
                  </p:oleObj>
                </mc:Choice>
                <mc:Fallback>
                  <p:oleObj name="Equation" r:id="rId18" imgW="164885" imgH="164885" progId="Equation.DSMT4">
                    <p:embed/>
                    <p:pic>
                      <p:nvPicPr>
                        <p:cNvPr id="0" name="Picture 2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1176" y="2675469"/>
                          <a:ext cx="24765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0" name="Object 18"/>
            <p:cNvGraphicFramePr>
              <a:graphicFrameLocks noChangeAspect="1"/>
            </p:cNvGraphicFramePr>
            <p:nvPr/>
          </p:nvGraphicFramePr>
          <p:xfrm>
            <a:off x="6026151" y="2999319"/>
            <a:ext cx="2286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0" name="Equation" r:id="rId20" imgW="152268" imgH="164957" progId="Equation.DSMT4">
                    <p:embed/>
                  </p:oleObj>
                </mc:Choice>
                <mc:Fallback>
                  <p:oleObj name="Equation" r:id="rId20" imgW="152268" imgH="164957" progId="Equation.DSMT4">
                    <p:embed/>
                    <p:pic>
                      <p:nvPicPr>
                        <p:cNvPr id="0" name="Picture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6151" y="2999319"/>
                          <a:ext cx="22860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2" name="Arc 19"/>
            <p:cNvSpPr>
              <a:spLocks/>
            </p:cNvSpPr>
            <p:nvPr/>
          </p:nvSpPr>
          <p:spPr bwMode="auto">
            <a:xfrm rot="5400000" flipH="1">
              <a:off x="3900487" y="1283231"/>
              <a:ext cx="1181102" cy="2316163"/>
            </a:xfrm>
            <a:custGeom>
              <a:avLst/>
              <a:gdLst>
                <a:gd name="T0" fmla="*/ 0 w 21600"/>
                <a:gd name="T1" fmla="*/ 0 h 43150"/>
                <a:gd name="T2" fmla="*/ 0 w 21600"/>
                <a:gd name="T3" fmla="*/ 0 h 43150"/>
                <a:gd name="T4" fmla="*/ 0 w 21600"/>
                <a:gd name="T5" fmla="*/ 0 h 4315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50"/>
                <a:gd name="T11" fmla="*/ 21600 w 21600"/>
                <a:gd name="T12" fmla="*/ 43150 h 43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50" fill="none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</a:path>
                <a:path w="21600" h="43150" stroke="0" extrusionOk="0">
                  <a:moveTo>
                    <a:pt x="1427" y="0"/>
                  </a:moveTo>
                  <a:cubicBezTo>
                    <a:pt x="12778" y="752"/>
                    <a:pt x="21600" y="10177"/>
                    <a:pt x="21600" y="21553"/>
                  </a:cubicBezTo>
                  <a:cubicBezTo>
                    <a:pt x="21600" y="33347"/>
                    <a:pt x="12138" y="42961"/>
                    <a:pt x="345" y="43150"/>
                  </a:cubicBezTo>
                  <a:lnTo>
                    <a:pt x="0" y="21553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Arc 20"/>
            <p:cNvSpPr>
              <a:spLocks/>
            </p:cNvSpPr>
            <p:nvPr/>
          </p:nvSpPr>
          <p:spPr bwMode="auto">
            <a:xfrm rot="16200000" flipH="1" flipV="1">
              <a:off x="4003674" y="2302408"/>
              <a:ext cx="1357315" cy="2687638"/>
            </a:xfrm>
            <a:custGeom>
              <a:avLst/>
              <a:gdLst>
                <a:gd name="T0" fmla="*/ 0 w 22095"/>
                <a:gd name="T1" fmla="*/ 0 h 43197"/>
                <a:gd name="T2" fmla="*/ 0 w 22095"/>
                <a:gd name="T3" fmla="*/ 0 h 43197"/>
                <a:gd name="T4" fmla="*/ 0 w 22095"/>
                <a:gd name="T5" fmla="*/ 0 h 43197"/>
                <a:gd name="T6" fmla="*/ 0 60000 65536"/>
                <a:gd name="T7" fmla="*/ 0 60000 65536"/>
                <a:gd name="T8" fmla="*/ 0 60000 65536"/>
                <a:gd name="T9" fmla="*/ 0 w 22095"/>
                <a:gd name="T10" fmla="*/ 0 h 43197"/>
                <a:gd name="T11" fmla="*/ 22095 w 22095"/>
                <a:gd name="T12" fmla="*/ 43197 h 43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95" h="43197" fill="none" extrusionOk="0">
                  <a:moveTo>
                    <a:pt x="-1" y="5"/>
                  </a:moveTo>
                  <a:cubicBezTo>
                    <a:pt x="164" y="1"/>
                    <a:pt x="329" y="-1"/>
                    <a:pt x="495" y="0"/>
                  </a:cubicBezTo>
                  <a:cubicBezTo>
                    <a:pt x="12424" y="0"/>
                    <a:pt x="22095" y="9670"/>
                    <a:pt x="22095" y="21600"/>
                  </a:cubicBezTo>
                  <a:cubicBezTo>
                    <a:pt x="22095" y="33394"/>
                    <a:pt x="12633" y="43008"/>
                    <a:pt x="840" y="43197"/>
                  </a:cubicBezTo>
                </a:path>
                <a:path w="22095" h="43197" stroke="0" extrusionOk="0">
                  <a:moveTo>
                    <a:pt x="-1" y="5"/>
                  </a:moveTo>
                  <a:cubicBezTo>
                    <a:pt x="164" y="1"/>
                    <a:pt x="329" y="-1"/>
                    <a:pt x="495" y="0"/>
                  </a:cubicBezTo>
                  <a:cubicBezTo>
                    <a:pt x="12424" y="0"/>
                    <a:pt x="22095" y="9670"/>
                    <a:pt x="22095" y="21600"/>
                  </a:cubicBezTo>
                  <a:cubicBezTo>
                    <a:pt x="22095" y="33394"/>
                    <a:pt x="12633" y="43008"/>
                    <a:pt x="840" y="43197"/>
                  </a:cubicBezTo>
                  <a:lnTo>
                    <a:pt x="495" y="21600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21"/>
            <p:cNvSpPr>
              <a:spLocks noChangeArrowheads="1"/>
            </p:cNvSpPr>
            <p:nvPr/>
          </p:nvSpPr>
          <p:spPr bwMode="auto">
            <a:xfrm>
              <a:off x="4659313" y="2945344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Line 29"/>
            <p:cNvSpPr>
              <a:spLocks noChangeShapeType="1"/>
            </p:cNvSpPr>
            <p:nvPr/>
          </p:nvSpPr>
          <p:spPr bwMode="auto">
            <a:xfrm flipV="1">
              <a:off x="4686301" y="2381781"/>
              <a:ext cx="444500" cy="6096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" name="Object 16"/>
            <p:cNvGraphicFramePr>
              <a:graphicFrameLocks noChangeAspect="1"/>
            </p:cNvGraphicFramePr>
            <p:nvPr/>
          </p:nvGraphicFramePr>
          <p:xfrm>
            <a:off x="5465989" y="2019980"/>
            <a:ext cx="4762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1" name="Equation" r:id="rId22" imgW="317087" imgH="164885" progId="Equation.DSMT4">
                    <p:embed/>
                  </p:oleObj>
                </mc:Choice>
                <mc:Fallback>
                  <p:oleObj name="Equation" r:id="rId22" imgW="317087" imgH="164885" progId="Equation.DSMT4">
                    <p:embed/>
                    <p:pic>
                      <p:nvPicPr>
                        <p:cNvPr id="0" name="Picture 2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5989" y="2019980"/>
                          <a:ext cx="47625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/>
            <p:cNvGraphicFramePr>
              <a:graphicFrameLocks noChangeAspect="1"/>
            </p:cNvGraphicFramePr>
            <p:nvPr/>
          </p:nvGraphicFramePr>
          <p:xfrm>
            <a:off x="4773837" y="2432240"/>
            <a:ext cx="179161" cy="198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2" name="Equation" r:id="rId24" imgW="114102" imgH="126780" progId="Equation.DSMT4">
                    <p:embed/>
                  </p:oleObj>
                </mc:Choice>
                <mc:Fallback>
                  <p:oleObj name="Equation" r:id="rId24" imgW="114102" imgH="126780" progId="Equation.DSMT4">
                    <p:embed/>
                    <p:pic>
                      <p:nvPicPr>
                        <p:cNvPr id="0" name="Picture 2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3837" y="2432240"/>
                          <a:ext cx="179161" cy="1989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Box 32"/>
          <p:cNvSpPr txBox="1"/>
          <p:nvPr/>
        </p:nvSpPr>
        <p:spPr>
          <a:xfrm>
            <a:off x="5735125" y="4429065"/>
            <a:ext cx="3127779" cy="52322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Recall:</a:t>
            </a:r>
            <a:r>
              <a:rPr lang="en-US" sz="1400" b="0" dirty="0" smtClean="0">
                <a:solidFill>
                  <a:schemeClr val="bg2"/>
                </a:solidFill>
              </a:rPr>
              <a:t> 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600" b="0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b="0" i="1" baseline="30000" dirty="0" smtClean="0">
                <a:solidFill>
                  <a:schemeClr val="bg2"/>
                </a:solidFill>
                <a:latin typeface="+mn-lt"/>
              </a:rPr>
              <a:t>p</a:t>
            </a:r>
            <a:r>
              <a:rPr lang="en-US" sz="1400" b="0" baseline="30000" dirty="0" smtClean="0">
                <a:solidFill>
                  <a:schemeClr val="bg2"/>
                </a:solidFill>
                <a:latin typeface="+mn-lt"/>
              </a:rPr>
              <a:t>/</a:t>
            </a:r>
            <a:r>
              <a:rPr lang="en-US" sz="1400" b="0" i="1" baseline="30000" dirty="0" smtClean="0">
                <a:solidFill>
                  <a:schemeClr val="bg2"/>
                </a:solidFill>
                <a:latin typeface="+mn-lt"/>
              </a:rPr>
              <a:t>q</a:t>
            </a:r>
            <a:r>
              <a:rPr lang="en-US" sz="1400" b="0" dirty="0" smtClean="0">
                <a:solidFill>
                  <a:schemeClr val="bg2"/>
                </a:solidFill>
              </a:rPr>
              <a:t> has 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</a:rPr>
              <a:t>q</a:t>
            </a:r>
            <a:r>
              <a:rPr lang="en-US" sz="1400" b="0" dirty="0" smtClean="0">
                <a:solidFill>
                  <a:schemeClr val="bg2"/>
                </a:solidFill>
              </a:rPr>
              <a:t> distinct values</a:t>
            </a:r>
          </a:p>
          <a:p>
            <a:pPr algn="ctr"/>
            <a:r>
              <a:rPr lang="en-US" sz="1400" b="0" dirty="0" smtClean="0">
                <a:solidFill>
                  <a:schemeClr val="bg2"/>
                </a:solidFill>
              </a:rPr>
              <a:t> (if 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</a:rPr>
              <a:t>p</a:t>
            </a:r>
            <a:r>
              <a:rPr lang="en-US" sz="1400" b="0" dirty="0" smtClean="0">
                <a:solidFill>
                  <a:schemeClr val="bg2"/>
                </a:solidFill>
              </a:rPr>
              <a:t> and 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</a:rPr>
              <a:t>q</a:t>
            </a:r>
            <a:r>
              <a:rPr lang="en-US" sz="1400" b="0" dirty="0" smtClean="0">
                <a:solidFill>
                  <a:schemeClr val="bg2"/>
                </a:solidFill>
              </a:rPr>
              <a:t> have no common factors).</a:t>
            </a:r>
            <a:endParaRPr lang="en-US" sz="14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Riemann Surface (cont.)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6852" y="62762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to leaky modes: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1492" y="1713160"/>
            <a:ext cx="2839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Note: </a:t>
            </a:r>
            <a:r>
              <a:rPr lang="en-US" sz="1400" b="0" dirty="0" smtClean="0">
                <a:solidFill>
                  <a:schemeClr val="bg2"/>
                </a:solidFill>
              </a:rPr>
              <a:t> 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</a:rPr>
              <a:t>j</a:t>
            </a:r>
            <a:r>
              <a:rPr lang="en-US" sz="1400" b="0" dirty="0" smtClean="0">
                <a:solidFill>
                  <a:schemeClr val="bg2"/>
                </a:solidFill>
              </a:rPr>
              <a:t> is used here instead of </a:t>
            </a:r>
            <a:r>
              <a:rPr lang="en-US" sz="1400" b="0" i="1" dirty="0" err="1" smtClean="0">
                <a:solidFill>
                  <a:schemeClr val="bg2"/>
                </a:solidFill>
                <a:latin typeface="+mn-lt"/>
              </a:rPr>
              <a:t>i</a:t>
            </a:r>
            <a:r>
              <a:rPr lang="en-US" sz="1400" b="0" dirty="0" smtClean="0">
                <a:solidFill>
                  <a:schemeClr val="bg2"/>
                </a:solidFill>
              </a:rPr>
              <a:t>. </a:t>
            </a:r>
            <a:endParaRPr lang="en-US" sz="1400" b="0" dirty="0">
              <a:solidFill>
                <a:schemeClr val="bg2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997627"/>
              </p:ext>
            </p:extLst>
          </p:nvPr>
        </p:nvGraphicFramePr>
        <p:xfrm>
          <a:off x="596733" y="1035050"/>
          <a:ext cx="28590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6" name="Equation" r:id="rId4" imgW="1155600" imgH="228600" progId="Equation.DSMT4">
                  <p:embed/>
                </p:oleObj>
              </mc:Choice>
              <mc:Fallback>
                <p:oleObj name="Equation" r:id="rId4" imgW="1155600" imgH="2286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33" y="1035050"/>
                        <a:ext cx="2859088" cy="5651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1654258" y="2502486"/>
            <a:ext cx="5529262" cy="479425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10"/>
          <p:cNvSpPr txBox="1">
            <a:spLocks noChangeArrowheads="1"/>
          </p:cNvSpPr>
          <p:nvPr/>
        </p:nvSpPr>
        <p:spPr bwMode="auto">
          <a:xfrm>
            <a:off x="4006517" y="995029"/>
            <a:ext cx="4788567" cy="5847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Leaky modes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(radiating modes) are </a:t>
            </a: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improper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(exponentially increasing away from the structure).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720214"/>
              </p:ext>
            </p:extLst>
          </p:nvPr>
        </p:nvGraphicFramePr>
        <p:xfrm>
          <a:off x="2098758" y="2550111"/>
          <a:ext cx="32369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7" name="Equation" r:id="rId6" imgW="1892300" imgH="228600" progId="Equation.DSMT4">
                  <p:embed/>
                </p:oleObj>
              </mc:Choice>
              <mc:Fallback>
                <p:oleObj name="Equation" r:id="rId6" imgW="1892300" imgH="22860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758" y="2550111"/>
                        <a:ext cx="3236912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8210"/>
              </p:ext>
            </p:extLst>
          </p:nvPr>
        </p:nvGraphicFramePr>
        <p:xfrm>
          <a:off x="3404815" y="3234299"/>
          <a:ext cx="40195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8" name="Equation" r:id="rId8" imgW="2349360" imgH="304560" progId="Equation.DSMT4">
                  <p:embed/>
                </p:oleObj>
              </mc:Choice>
              <mc:Fallback>
                <p:oleObj name="Equation" r:id="rId8" imgW="2349360" imgH="3045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4815" y="3234299"/>
                        <a:ext cx="40195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30"/>
          <p:cNvSpPr txBox="1">
            <a:spLocks noChangeArrowheads="1"/>
          </p:cNvSpPr>
          <p:nvPr/>
        </p:nvSpPr>
        <p:spPr bwMode="auto">
          <a:xfrm>
            <a:off x="1488071" y="3290389"/>
            <a:ext cx="1931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the air region:</a:t>
            </a:r>
          </a:p>
        </p:txBody>
      </p:sp>
      <p:graphicFrame>
        <p:nvGraphicFramePr>
          <p:cNvPr id="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923512"/>
              </p:ext>
            </p:extLst>
          </p:nvPr>
        </p:nvGraphicFramePr>
        <p:xfrm>
          <a:off x="971457" y="4779743"/>
          <a:ext cx="30622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9" name="Equation" r:id="rId10" imgW="1790700" imgH="279400" progId="Equation.DSMT4">
                  <p:embed/>
                </p:oleObj>
              </mc:Choice>
              <mc:Fallback>
                <p:oleObj name="Equation" r:id="rId10" imgW="1790700" imgH="2794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457" y="4779743"/>
                        <a:ext cx="30622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33"/>
          <p:cNvSpPr txBox="1">
            <a:spLocks noChangeArrowheads="1"/>
          </p:cNvSpPr>
          <p:nvPr/>
        </p:nvSpPr>
        <p:spPr bwMode="auto">
          <a:xfrm>
            <a:off x="2157413" y="5455739"/>
            <a:ext cx="1725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Imaginary part:</a:t>
            </a:r>
          </a:p>
        </p:txBody>
      </p:sp>
      <p:graphicFrame>
        <p:nvGraphicFramePr>
          <p:cNvPr id="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165117"/>
              </p:ext>
            </p:extLst>
          </p:nvPr>
        </p:nvGraphicFramePr>
        <p:xfrm>
          <a:off x="3914775" y="5455739"/>
          <a:ext cx="1368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0" name="Equation" r:id="rId12" imgW="800100" imgH="228600" progId="Equation.DSMT4">
                  <p:embed/>
                </p:oleObj>
              </mc:Choice>
              <mc:Fallback>
                <p:oleObj name="Equation" r:id="rId12" imgW="800100" imgH="2286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5455739"/>
                        <a:ext cx="1368425" cy="390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91138"/>
              </p:ext>
            </p:extLst>
          </p:nvPr>
        </p:nvGraphicFramePr>
        <p:xfrm>
          <a:off x="2365375" y="6127251"/>
          <a:ext cx="7381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1" name="Equation" r:id="rId14" imgW="431613" imgH="228501" progId="Equation.DSMT4">
                  <p:embed/>
                </p:oleObj>
              </mc:Choice>
              <mc:Fallback>
                <p:oleObj name="Equation" r:id="rId14" imgW="431613" imgH="228501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6127251"/>
                        <a:ext cx="7381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410245"/>
              </p:ext>
            </p:extLst>
          </p:nvPr>
        </p:nvGraphicFramePr>
        <p:xfrm>
          <a:off x="5689600" y="6047876"/>
          <a:ext cx="901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2" name="Equation" r:id="rId16" imgW="431613" imgH="228501" progId="Equation.DSMT4">
                  <p:embed/>
                </p:oleObj>
              </mc:Choice>
              <mc:Fallback>
                <p:oleObj name="Equation" r:id="rId16" imgW="431613" imgH="228501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6047876"/>
                        <a:ext cx="901700" cy="473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39"/>
          <p:cNvSpPr txBox="1">
            <a:spLocks noChangeArrowheads="1"/>
          </p:cNvSpPr>
          <p:nvPr/>
        </p:nvSpPr>
        <p:spPr bwMode="auto">
          <a:xfrm>
            <a:off x="4222750" y="6119314"/>
            <a:ext cx="145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296988" y="6117726"/>
            <a:ext cx="1073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Assume: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748814" y="3557089"/>
            <a:ext cx="3052287" cy="1314581"/>
            <a:chOff x="5682139" y="2595563"/>
            <a:chExt cx="3052287" cy="1314581"/>
          </a:xfrm>
        </p:grpSpPr>
        <p:sp>
          <p:nvSpPr>
            <p:cNvPr id="54" name="Right Triangle 53"/>
            <p:cNvSpPr/>
            <p:nvPr/>
          </p:nvSpPr>
          <p:spPr bwMode="auto">
            <a:xfrm flipH="1">
              <a:off x="5749926" y="2595563"/>
              <a:ext cx="2495551" cy="1147762"/>
            </a:xfrm>
            <a:prstGeom prst="rtTriangle">
              <a:avLst/>
            </a:prstGeom>
            <a:gradFill flip="none" rotWithShape="1">
              <a:gsLst>
                <a:gs pos="21000">
                  <a:srgbClr val="4F4E19"/>
                </a:gs>
                <a:gs pos="50000">
                  <a:srgbClr val="FFFF66">
                    <a:shade val="67500"/>
                    <a:satMod val="115000"/>
                  </a:srgbClr>
                </a:gs>
                <a:gs pos="100000">
                  <a:srgbClr val="FFFF66">
                    <a:shade val="100000"/>
                    <a:satMod val="115000"/>
                  </a:srgbClr>
                </a:gs>
              </a:gsLst>
              <a:lin ang="177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 flipV="1">
              <a:off x="5813426" y="3730625"/>
              <a:ext cx="2605088" cy="127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56" name="TextBox 29"/>
            <p:cNvSpPr txBox="1">
              <a:spLocks noChangeArrowheads="1"/>
            </p:cNvSpPr>
            <p:nvPr/>
          </p:nvSpPr>
          <p:spPr bwMode="auto">
            <a:xfrm>
              <a:off x="8450396" y="3510015"/>
              <a:ext cx="284030" cy="400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rot="5400000" flipH="1" flipV="1">
              <a:off x="6456362" y="1963738"/>
              <a:ext cx="1127125" cy="2413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6218239" y="2828925"/>
              <a:ext cx="1998662" cy="91916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 flipV="1">
              <a:off x="7794626" y="3509963"/>
              <a:ext cx="442913" cy="20955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V="1">
              <a:off x="6961188" y="3148013"/>
              <a:ext cx="1244600" cy="58102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rot="5400000" flipH="1" flipV="1">
              <a:off x="5595144" y="3398044"/>
              <a:ext cx="479425" cy="1587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2" name="TextBox 57"/>
            <p:cNvSpPr txBox="1">
              <a:spLocks noChangeArrowheads="1"/>
            </p:cNvSpPr>
            <p:nvPr/>
          </p:nvSpPr>
          <p:spPr bwMode="auto">
            <a:xfrm>
              <a:off x="5682139" y="2689059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Right Arrow 62"/>
          <p:cNvSpPr/>
          <p:nvPr/>
        </p:nvSpPr>
        <p:spPr>
          <a:xfrm>
            <a:off x="3379788" y="6168526"/>
            <a:ext cx="647700" cy="265113"/>
          </a:xfrm>
          <a:prstGeom prst="rightArrow">
            <a:avLst/>
          </a:prstGeom>
          <a:solidFill>
            <a:srgbClr val="99FFCC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101"/>
          <p:cNvSpPr txBox="1">
            <a:spLocks noChangeArrowheads="1"/>
          </p:cNvSpPr>
          <p:nvPr/>
        </p:nvSpPr>
        <p:spPr bwMode="auto">
          <a:xfrm>
            <a:off x="5535695" y="2577098"/>
            <a:ext cx="14872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chemeClr val="bg1"/>
                </a:solidFill>
                <a:latin typeface="Calibri" pitchFamily="34" charset="0"/>
              </a:rPr>
              <a:t>(forward wave)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00375" y="3847601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(assume </a:t>
            </a:r>
            <a:r>
              <a:rPr lang="en-US" b="0" i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k</a:t>
            </a:r>
            <a:r>
              <a:rPr lang="en-US" b="0" i="1" baseline="-25000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y</a:t>
            </a:r>
            <a:r>
              <a:rPr lang="en-US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= 0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3881160" y="3247526"/>
            <a:ext cx="295275" cy="542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781675" y="4809626"/>
            <a:ext cx="300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Leaky mode radiating in air</a:t>
            </a:r>
            <a:endParaRPr lang="en-US" b="0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99380"/>
              </p:ext>
            </p:extLst>
          </p:nvPr>
        </p:nvGraphicFramePr>
        <p:xfrm>
          <a:off x="2495217" y="2113380"/>
          <a:ext cx="4296626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3" name="Equation" r:id="rId18" imgW="2247840" imgH="190440" progId="Equation.DSMT4">
                  <p:embed/>
                </p:oleObj>
              </mc:Choice>
              <mc:Fallback>
                <p:oleObj name="Equation" r:id="rId18" imgW="2247840" imgH="190440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217" y="2113380"/>
                        <a:ext cx="4296626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61748" y="610001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(improper!)</a:t>
            </a: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38138" y="0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Riemann Surface (cont.)</a:t>
            </a:r>
          </a:p>
        </p:txBody>
      </p:sp>
      <p:sp>
        <p:nvSpPr>
          <p:cNvPr id="32778" name="TextBox 32"/>
          <p:cNvSpPr txBox="1">
            <a:spLocks noChangeArrowheads="1"/>
          </p:cNvSpPr>
          <p:nvPr/>
        </p:nvSpPr>
        <p:spPr bwMode="auto">
          <a:xfrm>
            <a:off x="1944007" y="2565385"/>
            <a:ext cx="568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Choose Sommerfeld </a:t>
            </a:r>
            <a:r>
              <a:rPr lang="en-US" b="0" dirty="0">
                <a:solidFill>
                  <a:schemeClr val="bg1"/>
                </a:solidFill>
              </a:rPr>
              <a:t>(hyperbolic) shape of </a:t>
            </a:r>
            <a:r>
              <a:rPr lang="en-US" b="0" dirty="0" smtClean="0">
                <a:solidFill>
                  <a:schemeClr val="bg1"/>
                </a:solidFill>
              </a:rPr>
              <a:t>escalators.</a:t>
            </a:r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65144"/>
              </p:ext>
            </p:extLst>
          </p:nvPr>
        </p:nvGraphicFramePr>
        <p:xfrm>
          <a:off x="3865563" y="981494"/>
          <a:ext cx="38369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5" name="Equation" r:id="rId4" imgW="1714320" imgH="266400" progId="Equation.DSMT4">
                  <p:embed/>
                </p:oleObj>
              </mc:Choice>
              <mc:Fallback>
                <p:oleObj name="Equation" r:id="rId4" imgW="1714320" imgH="2664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981494"/>
                        <a:ext cx="383698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327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62011"/>
              </p:ext>
            </p:extLst>
          </p:nvPr>
        </p:nvGraphicFramePr>
        <p:xfrm>
          <a:off x="1195388" y="1736725"/>
          <a:ext cx="618966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6" name="Equation" r:id="rId6" imgW="2768400" imgH="190440" progId="Equation.DSMT4">
                  <p:embed/>
                </p:oleObj>
              </mc:Choice>
              <mc:Fallback>
                <p:oleObj name="Equation" r:id="rId6" imgW="2768400" imgH="19044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1736725"/>
                        <a:ext cx="618966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92758" y="3185056"/>
            <a:ext cx="8027342" cy="3433145"/>
            <a:chOff x="392758" y="2812080"/>
            <a:chExt cx="8027342" cy="3433145"/>
          </a:xfrm>
        </p:grpSpPr>
        <p:sp>
          <p:nvSpPr>
            <p:cNvPr id="32785" name="Line 7"/>
            <p:cNvSpPr>
              <a:spLocks noChangeShapeType="1"/>
            </p:cNvSpPr>
            <p:nvPr/>
          </p:nvSpPr>
          <p:spPr bwMode="auto">
            <a:xfrm flipV="1">
              <a:off x="4376494" y="3290797"/>
              <a:ext cx="0" cy="295442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277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8719309"/>
                </p:ext>
              </p:extLst>
            </p:nvPr>
          </p:nvGraphicFramePr>
          <p:xfrm>
            <a:off x="7558402" y="4556322"/>
            <a:ext cx="861698" cy="453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97" name="Equation" r:id="rId8" imgW="482400" imgH="253800" progId="Equation.DSMT4">
                    <p:embed/>
                  </p:oleObj>
                </mc:Choice>
                <mc:Fallback>
                  <p:oleObj name="Equation" r:id="rId8" imgW="482400" imgH="253800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8402" y="4556322"/>
                          <a:ext cx="861698" cy="453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86" name="Line 10"/>
            <p:cNvSpPr>
              <a:spLocks noChangeShapeType="1"/>
            </p:cNvSpPr>
            <p:nvPr/>
          </p:nvSpPr>
          <p:spPr bwMode="auto">
            <a:xfrm>
              <a:off x="1357313" y="4792618"/>
              <a:ext cx="6038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277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5796897"/>
                </p:ext>
              </p:extLst>
            </p:nvPr>
          </p:nvGraphicFramePr>
          <p:xfrm>
            <a:off x="3913908" y="2812080"/>
            <a:ext cx="903475" cy="475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98" name="Equation" r:id="rId10" imgW="482400" imgH="253800" progId="Equation.DSMT4">
                    <p:embed/>
                  </p:oleObj>
                </mc:Choice>
                <mc:Fallback>
                  <p:oleObj name="Equation" r:id="rId10" imgW="482400" imgH="253800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3908" y="2812080"/>
                          <a:ext cx="903475" cy="4755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87" name="Line 14"/>
            <p:cNvSpPr>
              <a:spLocks noChangeShapeType="1"/>
            </p:cNvSpPr>
            <p:nvPr/>
          </p:nvSpPr>
          <p:spPr bwMode="auto">
            <a:xfrm>
              <a:off x="3110692" y="4662439"/>
              <a:ext cx="0" cy="2524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8" name="Line 15"/>
            <p:cNvSpPr>
              <a:spLocks noChangeShapeType="1"/>
            </p:cNvSpPr>
            <p:nvPr/>
          </p:nvSpPr>
          <p:spPr bwMode="auto">
            <a:xfrm>
              <a:off x="5629608" y="4671965"/>
              <a:ext cx="0" cy="2524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9" name="Oval 17"/>
            <p:cNvSpPr>
              <a:spLocks noChangeArrowheads="1"/>
            </p:cNvSpPr>
            <p:nvPr/>
          </p:nvSpPr>
          <p:spPr bwMode="auto">
            <a:xfrm>
              <a:off x="3070341" y="4733880"/>
              <a:ext cx="90481" cy="10636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Oval 18"/>
            <p:cNvSpPr>
              <a:spLocks noChangeArrowheads="1"/>
            </p:cNvSpPr>
            <p:nvPr/>
          </p:nvSpPr>
          <p:spPr bwMode="auto">
            <a:xfrm>
              <a:off x="5581986" y="4729116"/>
              <a:ext cx="90481" cy="10636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77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4114246"/>
                </p:ext>
              </p:extLst>
            </p:nvPr>
          </p:nvGraphicFramePr>
          <p:xfrm>
            <a:off x="2803525" y="5077017"/>
            <a:ext cx="469064" cy="423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99" name="Equation" r:id="rId12" imgW="253800" imgH="228600" progId="Equation.DSMT4">
                    <p:embed/>
                  </p:oleObj>
                </mc:Choice>
                <mc:Fallback>
                  <p:oleObj name="Equation" r:id="rId12" imgW="253800" imgH="228600" progId="Equation.DSMT4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3525" y="5077017"/>
                          <a:ext cx="469064" cy="4237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5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1509592"/>
                </p:ext>
              </p:extLst>
            </p:nvPr>
          </p:nvGraphicFramePr>
          <p:xfrm>
            <a:off x="5549067" y="4199024"/>
            <a:ext cx="314217" cy="439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600" name="Equation" r:id="rId14" imgW="164880" imgH="228600" progId="Equation.DSMT4">
                    <p:embed/>
                  </p:oleObj>
                </mc:Choice>
                <mc:Fallback>
                  <p:oleObj name="Equation" r:id="rId14" imgW="164880" imgH="228600" progId="Equation.DSMT4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067" y="4199024"/>
                          <a:ext cx="314217" cy="4399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781" name="Straight Connector 34"/>
            <p:cNvCxnSpPr>
              <a:cxnSpLocks noChangeShapeType="1"/>
            </p:cNvCxnSpPr>
            <p:nvPr/>
          </p:nvCxnSpPr>
          <p:spPr bwMode="auto">
            <a:xfrm>
              <a:off x="4462616" y="4817528"/>
              <a:ext cx="0" cy="1419411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2782" name="Straight Connector 35"/>
            <p:cNvCxnSpPr>
              <a:cxnSpLocks noChangeShapeType="1"/>
            </p:cNvCxnSpPr>
            <p:nvPr/>
          </p:nvCxnSpPr>
          <p:spPr bwMode="auto">
            <a:xfrm flipH="1">
              <a:off x="4464892" y="4833453"/>
              <a:ext cx="1144044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2783" name="Straight Connector 37"/>
            <p:cNvCxnSpPr>
              <a:cxnSpLocks noChangeShapeType="1"/>
            </p:cNvCxnSpPr>
            <p:nvPr/>
          </p:nvCxnSpPr>
          <p:spPr bwMode="auto">
            <a:xfrm>
              <a:off x="4287484" y="3345800"/>
              <a:ext cx="0" cy="1419411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2784" name="Straight Connector 38"/>
            <p:cNvCxnSpPr>
              <a:cxnSpLocks noChangeShapeType="1"/>
            </p:cNvCxnSpPr>
            <p:nvPr/>
          </p:nvCxnSpPr>
          <p:spPr bwMode="auto">
            <a:xfrm flipH="1">
              <a:off x="3143440" y="4753839"/>
              <a:ext cx="1144044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graphicFrame>
          <p:nvGraphicFramePr>
            <p:cNvPr id="3277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5634257"/>
                </p:ext>
              </p:extLst>
            </p:nvPr>
          </p:nvGraphicFramePr>
          <p:xfrm>
            <a:off x="5170488" y="3125874"/>
            <a:ext cx="2379662" cy="750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601" name="Equation" r:id="rId16" imgW="1244520" imgH="393480" progId="Equation.DSMT4">
                    <p:embed/>
                  </p:oleObj>
                </mc:Choice>
                <mc:Fallback>
                  <p:oleObj name="Equation" r:id="rId16" imgW="1244520" imgH="393480" progId="Equation.DSMT4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0488" y="3125874"/>
                          <a:ext cx="2379662" cy="75088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9" name="TextBox 23"/>
            <p:cNvSpPr txBox="1">
              <a:spLocks noChangeArrowheads="1"/>
            </p:cNvSpPr>
            <p:nvPr/>
          </p:nvSpPr>
          <p:spPr bwMode="auto">
            <a:xfrm>
              <a:off x="392758" y="3632654"/>
              <a:ext cx="387798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2"/>
                  </a:solidFill>
                </a:rPr>
                <a:t>Top sheet: </a:t>
              </a:r>
              <a:r>
                <a:rPr lang="en-US" sz="1600" b="0" dirty="0">
                  <a:solidFill>
                    <a:schemeClr val="bg2"/>
                  </a:solidFill>
                </a:rPr>
                <a:t>surface-wave </a:t>
              </a:r>
              <a:r>
                <a:rPr lang="en-US" sz="1600" b="0" dirty="0" smtClean="0">
                  <a:solidFill>
                    <a:schemeClr val="bg2"/>
                  </a:solidFill>
                </a:rPr>
                <a:t>wavenumber</a:t>
              </a:r>
              <a:endParaRPr lang="en-US" sz="1600" b="0" dirty="0">
                <a:solidFill>
                  <a:schemeClr val="bg2"/>
                </a:solidFill>
              </a:endParaRPr>
            </a:p>
            <a:p>
              <a:r>
                <a:rPr lang="en-US" sz="1600" dirty="0">
                  <a:solidFill>
                    <a:schemeClr val="bg2"/>
                  </a:solidFill>
                </a:rPr>
                <a:t>Bottom sheet: </a:t>
              </a:r>
              <a:r>
                <a:rPr lang="en-US" sz="1600" b="0" dirty="0">
                  <a:solidFill>
                    <a:schemeClr val="bg2"/>
                  </a:solidFill>
                </a:rPr>
                <a:t>leaky-wave </a:t>
              </a:r>
              <a:r>
                <a:rPr lang="en-US" sz="1600" b="0" dirty="0" smtClean="0">
                  <a:solidFill>
                    <a:schemeClr val="bg2"/>
                  </a:solidFill>
                </a:rPr>
                <a:t>wavenumber</a:t>
              </a:r>
              <a:endParaRPr lang="en-US" sz="1600" b="0" dirty="0">
                <a:solidFill>
                  <a:schemeClr val="bg2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976447" y="4986495"/>
              <a:ext cx="182550" cy="206834"/>
              <a:chOff x="5074418" y="5215095"/>
              <a:chExt cx="182550" cy="206834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5074418" y="5215095"/>
                <a:ext cx="170822" cy="20096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5086146" y="5220961"/>
                <a:ext cx="170822" cy="20096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>
              <a:off x="6456904" y="4687561"/>
              <a:ext cx="171664" cy="205988"/>
              <a:chOff x="5074418" y="5210075"/>
              <a:chExt cx="171664" cy="205988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5074418" y="5215095"/>
                <a:ext cx="170822" cy="20096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5075260" y="5210075"/>
                <a:ext cx="170822" cy="20096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38" name="TextBox 37"/>
            <p:cNvSpPr txBox="1"/>
            <p:nvPr/>
          </p:nvSpPr>
          <p:spPr>
            <a:xfrm>
              <a:off x="5116287" y="5551715"/>
              <a:ext cx="3189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solidFill>
                    <a:schemeClr val="bg2"/>
                  </a:solidFill>
                </a:rPr>
                <a:t>Leaky waves have a field that </a:t>
              </a:r>
              <a:r>
                <a:rPr lang="en-US" sz="1600" b="0" u="sng" dirty="0" smtClean="0">
                  <a:solidFill>
                    <a:schemeClr val="bg2"/>
                  </a:solidFill>
                </a:rPr>
                <a:t>increases</a:t>
              </a:r>
              <a:r>
                <a:rPr lang="en-US" sz="1600" b="0" dirty="0" smtClean="0">
                  <a:solidFill>
                    <a:schemeClr val="bg2"/>
                  </a:solidFill>
                </a:rPr>
                <a:t> vertically </a:t>
              </a:r>
              <a:r>
                <a:rPr lang="en-US" sz="1600" b="0" dirty="0" smtClean="0">
                  <a:solidFill>
                    <a:schemeClr val="bg2"/>
                  </a:solidFill>
                  <a:latin typeface="+mj-lt"/>
                </a:rPr>
                <a:t>(</a:t>
              </a:r>
              <a:r>
                <a:rPr lang="en-US" sz="1600" b="0" i="1" dirty="0" smtClean="0">
                  <a:solidFill>
                    <a:schemeClr val="bg2"/>
                  </a:solidFill>
                  <a:latin typeface="+mn-lt"/>
                  <a:sym typeface="Symbol"/>
                </a:rPr>
                <a:t></a:t>
              </a:r>
              <a:r>
                <a:rPr lang="en-US" sz="1600" b="0" i="1" baseline="-25000" dirty="0">
                  <a:solidFill>
                    <a:schemeClr val="bg2"/>
                  </a:solidFill>
                  <a:latin typeface="+mn-lt"/>
                  <a:sym typeface="Symbol"/>
                </a:rPr>
                <a:t>x</a:t>
              </a:r>
              <a:r>
                <a:rPr lang="en-US" sz="1600" b="0" dirty="0" smtClean="0">
                  <a:solidFill>
                    <a:schemeClr val="bg2"/>
                  </a:solidFill>
                  <a:latin typeface="+mn-lt"/>
                  <a:sym typeface="Symbol"/>
                </a:rPr>
                <a:t> &lt; 0</a:t>
              </a:r>
              <a:r>
                <a:rPr lang="en-US" sz="1600" b="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r>
                <a:rPr lang="en-US" sz="1600" b="0" dirty="0" smtClean="0">
                  <a:solidFill>
                    <a:schemeClr val="bg2"/>
                  </a:solidFill>
                  <a:latin typeface="+mn-lt"/>
                </a:rPr>
                <a:t>.</a:t>
              </a:r>
              <a:endParaRPr lang="en-US" sz="1600" b="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83812" y="4365172"/>
              <a:ext cx="474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solidFill>
                    <a:schemeClr val="bg2"/>
                  </a:solidFill>
                </a:rPr>
                <a:t>SW</a:t>
              </a:r>
              <a:endParaRPr lang="en-US" sz="1400" b="0" dirty="0">
                <a:solidFill>
                  <a:schemeClr val="bg2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14240" y="5105400"/>
              <a:ext cx="440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 smtClean="0">
                  <a:solidFill>
                    <a:schemeClr val="bg2"/>
                  </a:solidFill>
                </a:rPr>
                <a:t>LW</a:t>
              </a:r>
              <a:endParaRPr lang="en-US" sz="1400" b="0" dirty="0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074744"/>
              </p:ext>
            </p:extLst>
          </p:nvPr>
        </p:nvGraphicFramePr>
        <p:xfrm>
          <a:off x="600324" y="721895"/>
          <a:ext cx="2586785" cy="517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02" name="Equation" r:id="rId18" imgW="1143000" imgH="228600" progId="Equation.DSMT4">
                  <p:embed/>
                </p:oleObj>
              </mc:Choice>
              <mc:Fallback>
                <p:oleObj name="Equation" r:id="rId18" imgW="1143000" imgH="22860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24" y="721895"/>
                        <a:ext cx="2586785" cy="51735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8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Text Box 2"/>
          <p:cNvSpPr txBox="1">
            <a:spLocks noChangeArrowheads="1"/>
          </p:cNvSpPr>
          <p:nvPr/>
        </p:nvSpPr>
        <p:spPr bwMode="auto">
          <a:xfrm>
            <a:off x="785359" y="0"/>
            <a:ext cx="74977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Other Multiple-Branch Functions</a:t>
            </a:r>
          </a:p>
        </p:txBody>
      </p:sp>
      <p:graphicFrame>
        <p:nvGraphicFramePr>
          <p:cNvPr id="33794" name="Object 28"/>
          <p:cNvGraphicFramePr>
            <a:graphicFrameLocks noChangeAspect="1"/>
          </p:cNvGraphicFramePr>
          <p:nvPr/>
        </p:nvGraphicFramePr>
        <p:xfrm>
          <a:off x="842963" y="1160463"/>
          <a:ext cx="27082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4" name="Equation" r:id="rId4" imgW="1117115" imgH="215806" progId="Equation.DSMT4">
                  <p:embed/>
                </p:oleObj>
              </mc:Choice>
              <mc:Fallback>
                <p:oleObj name="Equation" r:id="rId4" imgW="1117115" imgH="215806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1160463"/>
                        <a:ext cx="270827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Text Box 29"/>
          <p:cNvSpPr txBox="1">
            <a:spLocks noChangeArrowheads="1"/>
          </p:cNvSpPr>
          <p:nvPr/>
        </p:nvSpPr>
        <p:spPr bwMode="auto">
          <a:xfrm>
            <a:off x="4033611" y="1188571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+mn-lt"/>
              </a:rPr>
              <a:t>3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>
                <a:solidFill>
                  <a:schemeClr val="bg1"/>
                </a:solidFill>
              </a:rPr>
              <a:t>sheets</a:t>
            </a:r>
          </a:p>
        </p:txBody>
      </p:sp>
      <p:graphicFrame>
        <p:nvGraphicFramePr>
          <p:cNvPr id="33795" name="Object 30"/>
          <p:cNvGraphicFramePr>
            <a:graphicFrameLocks noChangeAspect="1"/>
          </p:cNvGraphicFramePr>
          <p:nvPr/>
        </p:nvGraphicFramePr>
        <p:xfrm>
          <a:off x="733425" y="3619500"/>
          <a:ext cx="45529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5" name="Equation" r:id="rId6" imgW="1866900" imgH="241300" progId="Equation.DSMT4">
                  <p:embed/>
                </p:oleObj>
              </mc:Choice>
              <mc:Fallback>
                <p:oleObj name="Equation" r:id="rId6" imgW="1866900" imgH="241300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3619500"/>
                        <a:ext cx="45529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Text Box 31"/>
          <p:cNvSpPr txBox="1">
            <a:spLocks noChangeArrowheads="1"/>
          </p:cNvSpPr>
          <p:nvPr/>
        </p:nvSpPr>
        <p:spPr bwMode="auto">
          <a:xfrm>
            <a:off x="5659211" y="3715871"/>
            <a:ext cx="271099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I</a:t>
            </a:r>
            <a:r>
              <a:rPr lang="en-US" b="0" dirty="0" smtClean="0">
                <a:solidFill>
                  <a:schemeClr val="bg1"/>
                </a:solidFill>
              </a:rPr>
              <a:t>nfinite </a:t>
            </a:r>
            <a:r>
              <a:rPr lang="en-US" b="0" dirty="0">
                <a:solidFill>
                  <a:schemeClr val="bg1"/>
                </a:solidFill>
              </a:rPr>
              <a:t>number of sheets</a:t>
            </a:r>
          </a:p>
        </p:txBody>
      </p:sp>
      <p:graphicFrame>
        <p:nvGraphicFramePr>
          <p:cNvPr id="33796" name="Object 32"/>
          <p:cNvGraphicFramePr>
            <a:graphicFrameLocks noChangeAspect="1"/>
          </p:cNvGraphicFramePr>
          <p:nvPr/>
        </p:nvGraphicFramePr>
        <p:xfrm>
          <a:off x="673327" y="4339768"/>
          <a:ext cx="649446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6" name="Equation" r:id="rId8" imgW="2679700" imgH="304800" progId="Equation.DSMT4">
                  <p:embed/>
                </p:oleObj>
              </mc:Choice>
              <mc:Fallback>
                <p:oleObj name="Equation" r:id="rId8" imgW="2679700" imgH="304800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327" y="4339768"/>
                        <a:ext cx="649446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Text Box 33"/>
          <p:cNvSpPr txBox="1">
            <a:spLocks noChangeArrowheads="1"/>
          </p:cNvSpPr>
          <p:nvPr/>
        </p:nvSpPr>
        <p:spPr bwMode="auto">
          <a:xfrm>
            <a:off x="5631088" y="5205399"/>
            <a:ext cx="271099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I</a:t>
            </a:r>
            <a:r>
              <a:rPr lang="en-US" b="0" dirty="0" smtClean="0">
                <a:solidFill>
                  <a:schemeClr val="bg1"/>
                </a:solidFill>
              </a:rPr>
              <a:t>nfinite </a:t>
            </a:r>
            <a:r>
              <a:rPr lang="en-US" b="0" dirty="0">
                <a:solidFill>
                  <a:schemeClr val="bg1"/>
                </a:solidFill>
              </a:rPr>
              <a:t>number of sheets</a:t>
            </a:r>
          </a:p>
        </p:txBody>
      </p:sp>
      <p:sp>
        <p:nvSpPr>
          <p:cNvPr id="33804" name="Text Box 35"/>
          <p:cNvSpPr txBox="1">
            <a:spLocks noChangeArrowheads="1"/>
          </p:cNvSpPr>
          <p:nvPr/>
        </p:nvSpPr>
        <p:spPr bwMode="auto">
          <a:xfrm>
            <a:off x="693511" y="5671671"/>
            <a:ext cx="384598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The power </a:t>
            </a:r>
            <a:r>
              <a:rPr lang="en-US" b="0" i="1" dirty="0" smtClean="0">
                <a:solidFill>
                  <a:schemeClr val="bg1"/>
                </a:solidFill>
                <a:sym typeface="Symbol" panose="05050102010706020507" pitchFamily="18" charset="2"/>
              </a:rPr>
              <a:t></a:t>
            </a:r>
            <a:r>
              <a:rPr lang="en-US" b="0" dirty="0" smtClean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en-US" b="0" dirty="0" smtClean="0">
                <a:solidFill>
                  <a:schemeClr val="bg1"/>
                </a:solidFill>
              </a:rPr>
              <a:t>is </a:t>
            </a:r>
            <a:r>
              <a:rPr lang="en-US" b="0" dirty="0">
                <a:solidFill>
                  <a:schemeClr val="bg1"/>
                </a:solidFill>
              </a:rPr>
              <a:t>an irrational number.</a:t>
            </a:r>
          </a:p>
        </p:txBody>
      </p:sp>
      <p:graphicFrame>
        <p:nvGraphicFramePr>
          <p:cNvPr id="33797" name="Object 36"/>
          <p:cNvGraphicFramePr>
            <a:graphicFrameLocks noChangeAspect="1"/>
          </p:cNvGraphicFramePr>
          <p:nvPr/>
        </p:nvGraphicFramePr>
        <p:xfrm>
          <a:off x="763588" y="1973263"/>
          <a:ext cx="289401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" name="Equation" r:id="rId10" imgW="1193800" imgH="215900" progId="Equation.DSMT4">
                  <p:embed/>
                </p:oleObj>
              </mc:Choice>
              <mc:Fallback>
                <p:oleObj name="Equation" r:id="rId10" imgW="1193800" imgH="21590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973263"/>
                        <a:ext cx="2894012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Text Box 37"/>
          <p:cNvSpPr txBox="1">
            <a:spLocks noChangeArrowheads="1"/>
          </p:cNvSpPr>
          <p:nvPr/>
        </p:nvSpPr>
        <p:spPr bwMode="auto">
          <a:xfrm>
            <a:off x="4046311" y="1963271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+mn-lt"/>
              </a:rPr>
              <a:t>5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>
                <a:solidFill>
                  <a:schemeClr val="bg1"/>
                </a:solidFill>
              </a:rPr>
              <a:t>sheets</a:t>
            </a: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723900" y="2782888"/>
          <a:ext cx="29845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" name="Equation" r:id="rId12" imgW="1231366" imgH="215806" progId="Equation.DSMT4">
                  <p:embed/>
                </p:oleObj>
              </mc:Choice>
              <mc:Fallback>
                <p:oleObj name="Equation" r:id="rId12" imgW="1231366" imgH="215806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2782888"/>
                        <a:ext cx="29845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4073299" y="2787183"/>
            <a:ext cx="1057275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i="1" dirty="0">
                <a:solidFill>
                  <a:schemeClr val="bg1"/>
                </a:solidFill>
                <a:latin typeface="+mn-lt"/>
              </a:rPr>
              <a:t>q</a:t>
            </a:r>
            <a:r>
              <a:rPr lang="en-US" b="0" dirty="0">
                <a:solidFill>
                  <a:schemeClr val="bg1"/>
                </a:solidFill>
              </a:rPr>
              <a:t> sheets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796143" y="5072745"/>
            <a:ext cx="0" cy="5551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Text Box 2"/>
          <p:cNvSpPr txBox="1">
            <a:spLocks noChangeArrowheads="1"/>
          </p:cNvSpPr>
          <p:nvPr/>
        </p:nvSpPr>
        <p:spPr bwMode="auto">
          <a:xfrm>
            <a:off x="785359" y="0"/>
            <a:ext cx="74977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Other Multiple-Branch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Functions (cont.)</a:t>
            </a:r>
            <a:endParaRPr lang="en-US" sz="28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53" name="Group 34"/>
          <p:cNvGrpSpPr>
            <a:grpSpLocks/>
          </p:cNvGrpSpPr>
          <p:nvPr/>
        </p:nvGrpSpPr>
        <p:grpSpPr bwMode="auto">
          <a:xfrm>
            <a:off x="464597" y="2650767"/>
            <a:ext cx="3608545" cy="3205888"/>
            <a:chOff x="966" y="2230"/>
            <a:chExt cx="1854" cy="1466"/>
          </a:xfrm>
        </p:grpSpPr>
        <p:sp>
          <p:nvSpPr>
            <p:cNvPr id="54" name="Oval 2"/>
            <p:cNvSpPr>
              <a:spLocks noChangeArrowheads="1"/>
            </p:cNvSpPr>
            <p:nvPr/>
          </p:nvSpPr>
          <p:spPr bwMode="auto">
            <a:xfrm>
              <a:off x="1278" y="2791"/>
              <a:ext cx="581" cy="581"/>
            </a:xfrm>
            <a:prstGeom prst="ellipse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auto">
            <a:xfrm>
              <a:off x="966" y="3069"/>
              <a:ext cx="12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6" name="Object 6"/>
            <p:cNvGraphicFramePr>
              <a:graphicFrameLocks noChangeAspect="1"/>
            </p:cNvGraphicFramePr>
            <p:nvPr/>
          </p:nvGraphicFramePr>
          <p:xfrm>
            <a:off x="2284" y="3001"/>
            <a:ext cx="130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36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" y="3001"/>
                          <a:ext cx="130" cy="1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7"/>
            <p:cNvGraphicFramePr>
              <a:graphicFrameLocks noChangeAspect="1"/>
            </p:cNvGraphicFramePr>
            <p:nvPr/>
          </p:nvGraphicFramePr>
          <p:xfrm>
            <a:off x="1534" y="2230"/>
            <a:ext cx="129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37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4" y="2230"/>
                          <a:ext cx="129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Line 10"/>
            <p:cNvSpPr>
              <a:spLocks noChangeShapeType="1"/>
            </p:cNvSpPr>
            <p:nvPr/>
          </p:nvSpPr>
          <p:spPr bwMode="auto">
            <a:xfrm rot="-5400000">
              <a:off x="1020" y="3028"/>
              <a:ext cx="1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11"/>
            <p:cNvSpPr>
              <a:spLocks noChangeArrowheads="1"/>
            </p:cNvSpPr>
            <p:nvPr/>
          </p:nvSpPr>
          <p:spPr bwMode="auto">
            <a:xfrm>
              <a:off x="1314" y="2784"/>
              <a:ext cx="581" cy="581"/>
            </a:xfrm>
            <a:prstGeom prst="ellipse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1352" y="2778"/>
              <a:ext cx="581" cy="581"/>
            </a:xfrm>
            <a:prstGeom prst="ellipse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val 13"/>
            <p:cNvSpPr>
              <a:spLocks noChangeArrowheads="1"/>
            </p:cNvSpPr>
            <p:nvPr/>
          </p:nvSpPr>
          <p:spPr bwMode="auto">
            <a:xfrm>
              <a:off x="1385" y="2763"/>
              <a:ext cx="581" cy="581"/>
            </a:xfrm>
            <a:prstGeom prst="ellipse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H="1" flipV="1">
              <a:off x="1812" y="3336"/>
              <a:ext cx="214" cy="1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val 15"/>
            <p:cNvSpPr>
              <a:spLocks noChangeArrowheads="1"/>
            </p:cNvSpPr>
            <p:nvPr/>
          </p:nvSpPr>
          <p:spPr bwMode="auto">
            <a:xfrm>
              <a:off x="1420" y="2751"/>
              <a:ext cx="581" cy="581"/>
            </a:xfrm>
            <a:prstGeom prst="ellipse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1760" y="3541"/>
              <a:ext cx="10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Infinite # of sheets</a:t>
              </a:r>
            </a:p>
          </p:txBody>
        </p:sp>
      </p:grpSp>
      <p:sp>
        <p:nvSpPr>
          <p:cNvPr id="77" name="Text Box 33"/>
          <p:cNvSpPr txBox="1">
            <a:spLocks noChangeArrowheads="1"/>
          </p:cNvSpPr>
          <p:nvPr/>
        </p:nvSpPr>
        <p:spPr bwMode="auto">
          <a:xfrm>
            <a:off x="2574247" y="797380"/>
            <a:ext cx="3652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Riemann surface for </a:t>
            </a:r>
            <a:r>
              <a:rPr kumimoji="0" lang="en-US" sz="2400" b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ln</a:t>
            </a:r>
            <a:r>
              <a:rPr kumimoji="0" lang="en-US" sz="600" b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2400" b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4029" y="1719944"/>
            <a:ext cx="7750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Note:</a:t>
            </a:r>
            <a:r>
              <a:rPr lang="en-US" b="0" dirty="0" smtClean="0">
                <a:solidFill>
                  <a:schemeClr val="bg2"/>
                </a:solidFill>
              </a:rPr>
              <a:t> There are no escalator pairs here: as we keep going in one direction (clockwise or counterclockwise), we never return to the original sheet.</a:t>
            </a:r>
            <a:endParaRPr lang="en-US" b="0" dirty="0">
              <a:solidFill>
                <a:schemeClr val="bg2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16749" y="2775048"/>
            <a:ext cx="3529618" cy="3313406"/>
            <a:chOff x="4616749" y="2775048"/>
            <a:chExt cx="3529618" cy="3313406"/>
          </a:xfrm>
        </p:grpSpPr>
        <p:pic>
          <p:nvPicPr>
            <p:cNvPr id="50" name="Picture 2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51814" y="2775048"/>
              <a:ext cx="2371024" cy="280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" name="Object 26"/>
            <p:cNvGraphicFramePr>
              <a:graphicFrameLocks noChangeAspect="1"/>
            </p:cNvGraphicFramePr>
            <p:nvPr/>
          </p:nvGraphicFramePr>
          <p:xfrm>
            <a:off x="4616749" y="5728818"/>
            <a:ext cx="223357" cy="359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38"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6749" y="5728818"/>
                          <a:ext cx="223357" cy="3596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7"/>
            <p:cNvGraphicFramePr>
              <a:graphicFrameLocks noChangeAspect="1"/>
            </p:cNvGraphicFramePr>
            <p:nvPr/>
          </p:nvGraphicFramePr>
          <p:xfrm>
            <a:off x="7929882" y="4287887"/>
            <a:ext cx="216485" cy="369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39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9882" y="4287887"/>
                          <a:ext cx="216485" cy="3696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Line 23"/>
            <p:cNvSpPr>
              <a:spLocks noChangeShapeType="1"/>
            </p:cNvSpPr>
            <p:nvPr/>
          </p:nvSpPr>
          <p:spPr bwMode="auto">
            <a:xfrm rot="16200000">
              <a:off x="4800603" y="4550228"/>
              <a:ext cx="1284515" cy="10668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>
              <a:off x="5992166" y="4441427"/>
              <a:ext cx="18128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2"/>
          <p:cNvSpPr txBox="1">
            <a:spLocks noChangeArrowheads="1"/>
          </p:cNvSpPr>
          <p:nvPr/>
        </p:nvSpPr>
        <p:spPr bwMode="auto">
          <a:xfrm>
            <a:off x="784661" y="2164722"/>
            <a:ext cx="341555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Next, </a:t>
            </a:r>
            <a:r>
              <a:rPr lang="en-US" sz="2000" b="0" dirty="0">
                <a:solidFill>
                  <a:schemeClr val="bg1"/>
                </a:solidFill>
              </a:rPr>
              <a:t>consider encircling a point </a:t>
            </a:r>
            <a:r>
              <a:rPr lang="en-US" sz="2000" b="0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000" b="0" baseline="-25000" dirty="0">
                <a:solidFill>
                  <a:schemeClr val="bg2"/>
                </a:solidFill>
                <a:latin typeface="Times New Roman" pitchFamily="18" charset="0"/>
              </a:rPr>
              <a:t>0</a:t>
            </a:r>
            <a:r>
              <a:rPr lang="en-US" sz="2000" b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b="0" dirty="0">
                <a:solidFill>
                  <a:schemeClr val="bg1"/>
                </a:solidFill>
              </a:rPr>
              <a:t>not at the </a:t>
            </a:r>
            <a:r>
              <a:rPr lang="en-US" sz="2000" b="0" dirty="0" smtClean="0">
                <a:solidFill>
                  <a:schemeClr val="bg1"/>
                </a:solidFill>
              </a:rPr>
              <a:t>origin.  </a:t>
            </a:r>
            <a:endParaRPr lang="en-US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3647970" y="889507"/>
          <a:ext cx="1962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" name="Equation" r:id="rId4" imgW="710891" imgH="215806" progId="Equation.DSMT4">
                  <p:embed/>
                </p:oleObj>
              </mc:Choice>
              <mc:Fallback>
                <p:oleObj name="Equation" r:id="rId4" imgW="710891" imgH="215806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970" y="889507"/>
                        <a:ext cx="19621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5"/>
          <p:cNvSpPr txBox="1">
            <a:spLocks noChangeArrowheads="1"/>
          </p:cNvSpPr>
          <p:nvPr/>
        </p:nvSpPr>
        <p:spPr bwMode="auto">
          <a:xfrm>
            <a:off x="1217141" y="5715104"/>
            <a:ext cx="648126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Unlike encircling the origin, now we return to the same result! 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62106" y="2127908"/>
            <a:ext cx="4864900" cy="3332442"/>
            <a:chOff x="2862106" y="2127908"/>
            <a:chExt cx="4864900" cy="3332442"/>
          </a:xfrm>
        </p:grpSpPr>
        <p:grpSp>
          <p:nvGrpSpPr>
            <p:cNvPr id="35" name="Group 34"/>
            <p:cNvGrpSpPr/>
            <p:nvPr/>
          </p:nvGrpSpPr>
          <p:grpSpPr>
            <a:xfrm>
              <a:off x="2862106" y="2127908"/>
              <a:ext cx="4864900" cy="3332442"/>
              <a:chOff x="2820988" y="1396721"/>
              <a:chExt cx="4864900" cy="3332442"/>
            </a:xfrm>
          </p:grpSpPr>
          <p:sp>
            <p:nvSpPr>
              <p:cNvPr id="6157" name="Line 11"/>
              <p:cNvSpPr>
                <a:spLocks noChangeShapeType="1"/>
              </p:cNvSpPr>
              <p:nvPr/>
            </p:nvSpPr>
            <p:spPr bwMode="auto">
              <a:xfrm flipV="1">
                <a:off x="5002213" y="1774825"/>
                <a:ext cx="0" cy="295433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147" name="Object 12"/>
              <p:cNvGraphicFramePr>
                <a:graphicFrameLocks noChangeAspect="1"/>
              </p:cNvGraphicFramePr>
              <p:nvPr/>
            </p:nvGraphicFramePr>
            <p:xfrm>
              <a:off x="7421564" y="3165230"/>
              <a:ext cx="264324" cy="2907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67" name="Equation" r:id="rId6" imgW="126835" imgH="139518" progId="Equation.DSMT4">
                      <p:embed/>
                    </p:oleObj>
                  </mc:Choice>
                  <mc:Fallback>
                    <p:oleObj name="Equation" r:id="rId6" imgW="126835" imgH="139518" progId="Equation.DSMT4">
                      <p:embed/>
                      <p:pic>
                        <p:nvPicPr>
                          <p:cNvPr id="0" name="Picture 18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21564" y="3165230"/>
                            <a:ext cx="264324" cy="2907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58" name="Line 13"/>
              <p:cNvSpPr>
                <a:spLocks noChangeShapeType="1"/>
              </p:cNvSpPr>
              <p:nvPr/>
            </p:nvSpPr>
            <p:spPr bwMode="auto">
              <a:xfrm flipV="1">
                <a:off x="2820988" y="3276600"/>
                <a:ext cx="448945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148" name="Object 14"/>
              <p:cNvGraphicFramePr>
                <a:graphicFrameLocks noChangeAspect="1"/>
              </p:cNvGraphicFramePr>
              <p:nvPr/>
            </p:nvGraphicFramePr>
            <p:xfrm>
              <a:off x="4886170" y="1396721"/>
              <a:ext cx="272624" cy="3221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68" name="Equation" r:id="rId8" imgW="139579" imgH="164957" progId="Equation.DSMT4">
                      <p:embed/>
                    </p:oleObj>
                  </mc:Choice>
                  <mc:Fallback>
                    <p:oleObj name="Equation" r:id="rId8" imgW="139579" imgH="164957" progId="Equation.DSMT4">
                      <p:embed/>
                      <p:pic>
                        <p:nvPicPr>
                          <p:cNvPr id="0" name="Picture 1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86170" y="1396721"/>
                            <a:ext cx="272624" cy="3221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59" name="Line 29"/>
              <p:cNvSpPr>
                <a:spLocks noChangeShapeType="1"/>
              </p:cNvSpPr>
              <p:nvPr/>
            </p:nvSpPr>
            <p:spPr bwMode="auto">
              <a:xfrm flipV="1">
                <a:off x="4991100" y="2676525"/>
                <a:ext cx="1390650" cy="600075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0" name="Line 30"/>
              <p:cNvSpPr>
                <a:spLocks noChangeShapeType="1"/>
              </p:cNvSpPr>
              <p:nvPr/>
            </p:nvSpPr>
            <p:spPr bwMode="auto">
              <a:xfrm flipV="1">
                <a:off x="4997450" y="2339975"/>
                <a:ext cx="1663700" cy="936625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1" name="Line 32"/>
              <p:cNvSpPr>
                <a:spLocks noChangeShapeType="1"/>
              </p:cNvSpPr>
              <p:nvPr/>
            </p:nvSpPr>
            <p:spPr bwMode="auto">
              <a:xfrm flipV="1">
                <a:off x="5006975" y="1962150"/>
                <a:ext cx="1600200" cy="131445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2" name="Line 33"/>
              <p:cNvSpPr>
                <a:spLocks noChangeShapeType="1"/>
              </p:cNvSpPr>
              <p:nvPr/>
            </p:nvSpPr>
            <p:spPr bwMode="auto">
              <a:xfrm flipV="1">
                <a:off x="5000625" y="1806575"/>
                <a:ext cx="1479550" cy="146685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3" name="Line 35"/>
              <p:cNvSpPr>
                <a:spLocks noChangeShapeType="1"/>
              </p:cNvSpPr>
              <p:nvPr/>
            </p:nvSpPr>
            <p:spPr bwMode="auto">
              <a:xfrm flipV="1">
                <a:off x="5003800" y="1733550"/>
                <a:ext cx="1044575" cy="1533525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4" name="Line 36"/>
              <p:cNvSpPr>
                <a:spLocks noChangeShapeType="1"/>
              </p:cNvSpPr>
              <p:nvPr/>
            </p:nvSpPr>
            <p:spPr bwMode="auto">
              <a:xfrm flipV="1">
                <a:off x="4994275" y="1933575"/>
                <a:ext cx="765175" cy="134620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5" name="Line 37"/>
              <p:cNvSpPr>
                <a:spLocks noChangeShapeType="1"/>
              </p:cNvSpPr>
              <p:nvPr/>
            </p:nvSpPr>
            <p:spPr bwMode="auto">
              <a:xfrm flipV="1">
                <a:off x="5010150" y="2301875"/>
                <a:ext cx="676275" cy="968375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6" name="Line 39"/>
              <p:cNvSpPr>
                <a:spLocks noChangeShapeType="1"/>
              </p:cNvSpPr>
              <p:nvPr/>
            </p:nvSpPr>
            <p:spPr bwMode="auto">
              <a:xfrm flipV="1">
                <a:off x="5003800" y="2457450"/>
                <a:ext cx="739775" cy="815975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7" name="Line 40"/>
              <p:cNvSpPr>
                <a:spLocks noChangeShapeType="1"/>
              </p:cNvSpPr>
              <p:nvPr/>
            </p:nvSpPr>
            <p:spPr bwMode="auto">
              <a:xfrm flipV="1">
                <a:off x="5010150" y="2568575"/>
                <a:ext cx="809625" cy="69850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8" name="Line 41"/>
              <p:cNvSpPr>
                <a:spLocks noChangeShapeType="1"/>
              </p:cNvSpPr>
              <p:nvPr/>
            </p:nvSpPr>
            <p:spPr bwMode="auto">
              <a:xfrm flipV="1">
                <a:off x="4997450" y="2657475"/>
                <a:ext cx="949325" cy="612775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9" name="Line 42"/>
              <p:cNvSpPr>
                <a:spLocks noChangeShapeType="1"/>
              </p:cNvSpPr>
              <p:nvPr/>
            </p:nvSpPr>
            <p:spPr bwMode="auto">
              <a:xfrm flipV="1">
                <a:off x="5003800" y="2717800"/>
                <a:ext cx="1108075" cy="55245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70" name="Arc 43"/>
              <p:cNvSpPr>
                <a:spLocks/>
              </p:cNvSpPr>
              <p:nvPr/>
            </p:nvSpPr>
            <p:spPr bwMode="auto">
              <a:xfrm flipH="1">
                <a:off x="5627688" y="1570038"/>
                <a:ext cx="1198562" cy="1244600"/>
              </a:xfrm>
              <a:custGeom>
                <a:avLst/>
                <a:gdLst>
                  <a:gd name="T0" fmla="*/ 2147483647 w 39673"/>
                  <a:gd name="T1" fmla="*/ 2147483647 h 41230"/>
                  <a:gd name="T2" fmla="*/ 2147483647 w 39673"/>
                  <a:gd name="T3" fmla="*/ 2147483647 h 41230"/>
                  <a:gd name="T4" fmla="*/ 2147483647 w 39673"/>
                  <a:gd name="T5" fmla="*/ 2147483647 h 41230"/>
                  <a:gd name="T6" fmla="*/ 0 60000 65536"/>
                  <a:gd name="T7" fmla="*/ 0 60000 65536"/>
                  <a:gd name="T8" fmla="*/ 0 60000 65536"/>
                  <a:gd name="T9" fmla="*/ 0 w 39673"/>
                  <a:gd name="T10" fmla="*/ 0 h 41230"/>
                  <a:gd name="T11" fmla="*/ 39673 w 39673"/>
                  <a:gd name="T12" fmla="*/ 41230 h 412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73" h="41230" fill="none" extrusionOk="0">
                    <a:moveTo>
                      <a:pt x="12587" y="41229"/>
                    </a:moveTo>
                    <a:cubicBezTo>
                      <a:pt x="4916" y="37707"/>
                      <a:pt x="0" y="3004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8887" y="-1"/>
                      <a:pt x="35683" y="3674"/>
                      <a:pt x="39673" y="9771"/>
                    </a:cubicBezTo>
                  </a:path>
                  <a:path w="39673" h="41230" stroke="0" extrusionOk="0">
                    <a:moveTo>
                      <a:pt x="12587" y="41229"/>
                    </a:moveTo>
                    <a:cubicBezTo>
                      <a:pt x="4916" y="37707"/>
                      <a:pt x="0" y="3004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8887" y="-1"/>
                      <a:pt x="35683" y="3674"/>
                      <a:pt x="39673" y="9771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1" name="Arc 44"/>
              <p:cNvSpPr>
                <a:spLocks/>
              </p:cNvSpPr>
              <p:nvPr/>
            </p:nvSpPr>
            <p:spPr bwMode="auto">
              <a:xfrm flipH="1">
                <a:off x="5516563" y="1866900"/>
                <a:ext cx="922337" cy="1012825"/>
              </a:xfrm>
              <a:custGeom>
                <a:avLst/>
                <a:gdLst>
                  <a:gd name="T0" fmla="*/ 2147483647 w 30524"/>
                  <a:gd name="T1" fmla="*/ 0 h 33574"/>
                  <a:gd name="T2" fmla="*/ 0 w 30524"/>
                  <a:gd name="T3" fmla="*/ 2147483647 h 33574"/>
                  <a:gd name="T4" fmla="*/ 2147483647 w 30524"/>
                  <a:gd name="T5" fmla="*/ 2147483647 h 33574"/>
                  <a:gd name="T6" fmla="*/ 0 60000 65536"/>
                  <a:gd name="T7" fmla="*/ 0 60000 65536"/>
                  <a:gd name="T8" fmla="*/ 0 60000 65536"/>
                  <a:gd name="T9" fmla="*/ 0 w 30524"/>
                  <a:gd name="T10" fmla="*/ 0 h 33574"/>
                  <a:gd name="T11" fmla="*/ 30524 w 30524"/>
                  <a:gd name="T12" fmla="*/ 33574 h 335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24" h="33574" fill="none" extrusionOk="0">
                    <a:moveTo>
                      <a:pt x="26901" y="0"/>
                    </a:moveTo>
                    <a:cubicBezTo>
                      <a:pt x="29263" y="3546"/>
                      <a:pt x="30524" y="7712"/>
                      <a:pt x="30524" y="11974"/>
                    </a:cubicBezTo>
                    <a:cubicBezTo>
                      <a:pt x="30524" y="23903"/>
                      <a:pt x="20853" y="33574"/>
                      <a:pt x="8924" y="33574"/>
                    </a:cubicBezTo>
                    <a:cubicBezTo>
                      <a:pt x="5845" y="33574"/>
                      <a:pt x="2803" y="32916"/>
                      <a:pt x="-1" y="31644"/>
                    </a:cubicBezTo>
                  </a:path>
                  <a:path w="30524" h="33574" stroke="0" extrusionOk="0">
                    <a:moveTo>
                      <a:pt x="26901" y="0"/>
                    </a:moveTo>
                    <a:cubicBezTo>
                      <a:pt x="29263" y="3546"/>
                      <a:pt x="30524" y="7712"/>
                      <a:pt x="30524" y="11974"/>
                    </a:cubicBezTo>
                    <a:cubicBezTo>
                      <a:pt x="30524" y="23903"/>
                      <a:pt x="20853" y="33574"/>
                      <a:pt x="8924" y="33574"/>
                    </a:cubicBezTo>
                    <a:cubicBezTo>
                      <a:pt x="5845" y="33574"/>
                      <a:pt x="2803" y="32916"/>
                      <a:pt x="-1" y="31644"/>
                    </a:cubicBezTo>
                    <a:lnTo>
                      <a:pt x="8924" y="11974"/>
                    </a:lnTo>
                    <a:close/>
                  </a:path>
                </a:pathLst>
              </a:custGeom>
              <a:noFill/>
              <a:ln w="9525">
                <a:solidFill>
                  <a:srgbClr val="0000CC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Oval 45"/>
              <p:cNvSpPr>
                <a:spLocks noChangeArrowheads="1"/>
              </p:cNvSpPr>
              <p:nvPr/>
            </p:nvSpPr>
            <p:spPr bwMode="auto">
              <a:xfrm>
                <a:off x="6356350" y="2651125"/>
                <a:ext cx="59430" cy="5943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149" name="Object 15"/>
              <p:cNvGraphicFramePr>
                <a:graphicFrameLocks noChangeAspect="1"/>
              </p:cNvGraphicFramePr>
              <p:nvPr/>
            </p:nvGraphicFramePr>
            <p:xfrm>
              <a:off x="6238875" y="2373313"/>
              <a:ext cx="228600" cy="247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69" name="Equation" r:id="rId10" imgW="152268" imgH="164957" progId="Equation.DSMT4">
                      <p:embed/>
                    </p:oleObj>
                  </mc:Choice>
                  <mc:Fallback>
                    <p:oleObj name="Equation" r:id="rId10" imgW="152268" imgH="164957" progId="Equation.DSMT4">
                      <p:embed/>
                      <p:pic>
                        <p:nvPicPr>
                          <p:cNvPr id="0" name="Picture 1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38875" y="2373313"/>
                            <a:ext cx="228600" cy="247650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0" name="Object 18"/>
              <p:cNvGraphicFramePr>
                <a:graphicFrameLocks noChangeAspect="1"/>
              </p:cNvGraphicFramePr>
              <p:nvPr/>
            </p:nvGraphicFramePr>
            <p:xfrm>
              <a:off x="5788025" y="1846263"/>
              <a:ext cx="228600" cy="247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0" name="Equation" r:id="rId12" imgW="152268" imgH="164957" progId="Equation.DSMT4">
                      <p:embed/>
                    </p:oleObj>
                  </mc:Choice>
                  <mc:Fallback>
                    <p:oleObj name="Equation" r:id="rId12" imgW="152268" imgH="164957" progId="Equation.DSMT4">
                      <p:embed/>
                      <p:pic>
                        <p:nvPicPr>
                          <p:cNvPr id="0" name="Picture 1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88025" y="1846263"/>
                            <a:ext cx="228600" cy="247650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74" name="Line 31"/>
              <p:cNvSpPr>
                <a:spLocks noChangeShapeType="1"/>
              </p:cNvSpPr>
              <p:nvPr/>
            </p:nvSpPr>
            <p:spPr bwMode="auto">
              <a:xfrm flipV="1">
                <a:off x="5000625" y="2124075"/>
                <a:ext cx="1666875" cy="116205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75" name="Line 34"/>
              <p:cNvSpPr>
                <a:spLocks noChangeShapeType="1"/>
              </p:cNvSpPr>
              <p:nvPr/>
            </p:nvSpPr>
            <p:spPr bwMode="auto">
              <a:xfrm flipV="1">
                <a:off x="5000625" y="1736725"/>
                <a:ext cx="1314450" cy="1533525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6151" name="Object 48"/>
              <p:cNvGraphicFramePr>
                <a:graphicFrameLocks noChangeAspect="1"/>
              </p:cNvGraphicFramePr>
              <p:nvPr/>
            </p:nvGraphicFramePr>
            <p:xfrm>
              <a:off x="6645275" y="1604963"/>
              <a:ext cx="9271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1" name="Equation" r:id="rId14" imgW="926698" imgH="203112" progId="Equation.DSMT4">
                      <p:embed/>
                    </p:oleObj>
                  </mc:Choice>
                  <mc:Fallback>
                    <p:oleObj name="Equation" r:id="rId14" imgW="926698" imgH="203112" progId="Equation.DSMT4">
                      <p:embed/>
                      <p:pic>
                        <p:nvPicPr>
                          <p:cNvPr id="0" name="Picture 1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45275" y="1604963"/>
                            <a:ext cx="927100" cy="203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2" name="Object 49"/>
              <p:cNvGraphicFramePr>
                <a:graphicFrameLocks noChangeAspect="1"/>
              </p:cNvGraphicFramePr>
              <p:nvPr/>
            </p:nvGraphicFramePr>
            <p:xfrm>
              <a:off x="5772150" y="2919413"/>
              <a:ext cx="9779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2" name="Equation" r:id="rId16" imgW="977476" imgH="203112" progId="Equation.DSMT4">
                      <p:embed/>
                    </p:oleObj>
                  </mc:Choice>
                  <mc:Fallback>
                    <p:oleObj name="Equation" r:id="rId16" imgW="977476" imgH="203112" progId="Equation.DSMT4">
                      <p:embed/>
                      <p:pic>
                        <p:nvPicPr>
                          <p:cNvPr id="0" name="Picture 1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72150" y="2919413"/>
                            <a:ext cx="977900" cy="203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3" name="Object 50"/>
              <p:cNvGraphicFramePr>
                <a:graphicFrameLocks noChangeAspect="1"/>
              </p:cNvGraphicFramePr>
              <p:nvPr/>
            </p:nvGraphicFramePr>
            <p:xfrm>
              <a:off x="6111875" y="1851025"/>
              <a:ext cx="260350" cy="360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73" name="Equation" r:id="rId18" imgW="165028" imgH="228501" progId="Equation.DSMT4">
                      <p:embed/>
                    </p:oleObj>
                  </mc:Choice>
                  <mc:Fallback>
                    <p:oleObj name="Equation" r:id="rId18" imgW="165028" imgH="228501" progId="Equation.DSMT4">
                      <p:embed/>
                      <p:pic>
                        <p:nvPicPr>
                          <p:cNvPr id="0" name="Picture 1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11875" y="1851025"/>
                            <a:ext cx="260350" cy="360363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76" name="Oval 24"/>
              <p:cNvSpPr>
                <a:spLocks noChangeArrowheads="1"/>
              </p:cNvSpPr>
              <p:nvPr/>
            </p:nvSpPr>
            <p:spPr bwMode="auto">
              <a:xfrm>
                <a:off x="6132513" y="2176463"/>
                <a:ext cx="88900" cy="889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7" name="Oval 28"/>
              <p:cNvSpPr>
                <a:spLocks noChangeArrowheads="1"/>
              </p:cNvSpPr>
              <p:nvPr/>
            </p:nvSpPr>
            <p:spPr bwMode="auto">
              <a:xfrm>
                <a:off x="5671290" y="1725726"/>
                <a:ext cx="1003300" cy="1003300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" name="Oval 45"/>
            <p:cNvSpPr>
              <a:spLocks noChangeArrowheads="1"/>
            </p:cNvSpPr>
            <p:nvPr/>
          </p:nvSpPr>
          <p:spPr bwMode="auto">
            <a:xfrm>
              <a:off x="5826202" y="2581043"/>
              <a:ext cx="59430" cy="5943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22603" y="1701252"/>
            <a:ext cx="74009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In order to make the square-root function </a:t>
            </a:r>
            <a:r>
              <a:rPr lang="en-US" sz="2000" b="0" dirty="0" smtClean="0">
                <a:solidFill>
                  <a:schemeClr val="bg1"/>
                </a:solidFill>
              </a:rPr>
              <a:t>single-valued and analytic in the domain, </a:t>
            </a:r>
            <a:r>
              <a:rPr lang="en-US" sz="2000" b="0" dirty="0">
                <a:solidFill>
                  <a:schemeClr val="bg1"/>
                </a:solidFill>
              </a:rPr>
              <a:t>we insert a “barrier” or “</a:t>
            </a:r>
            <a:r>
              <a:rPr lang="en-US" sz="2000" b="0" dirty="0">
                <a:solidFill>
                  <a:schemeClr val="hlink"/>
                </a:solidFill>
              </a:rPr>
              <a:t>branch cut</a:t>
            </a:r>
            <a:r>
              <a:rPr lang="en-US" sz="2000" b="0" dirty="0">
                <a:solidFill>
                  <a:schemeClr val="bg1"/>
                </a:solidFill>
              </a:rPr>
              <a:t>”.</a:t>
            </a:r>
          </a:p>
        </p:txBody>
      </p:sp>
      <p:sp>
        <p:nvSpPr>
          <p:cNvPr id="7173" name="Text Box 24"/>
          <p:cNvSpPr txBox="1">
            <a:spLocks noChangeArrowheads="1"/>
          </p:cNvSpPr>
          <p:nvPr/>
        </p:nvSpPr>
        <p:spPr bwMode="auto">
          <a:xfrm>
            <a:off x="677247" y="864868"/>
            <a:ext cx="78962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The origin is called a </a:t>
            </a:r>
            <a:r>
              <a:rPr lang="en-US" sz="2000" b="0" dirty="0">
                <a:solidFill>
                  <a:schemeClr val="hlink"/>
                </a:solidFill>
              </a:rPr>
              <a:t>branch point</a:t>
            </a:r>
            <a:r>
              <a:rPr lang="en-US" sz="2000" b="0" dirty="0">
                <a:solidFill>
                  <a:schemeClr val="bg1"/>
                </a:solidFill>
              </a:rPr>
              <a:t>: we are not allowed to encircle it if we wish to make the square-root function </a:t>
            </a:r>
            <a:r>
              <a:rPr lang="en-US" sz="2000" b="0" u="sng" dirty="0">
                <a:solidFill>
                  <a:schemeClr val="bg1"/>
                </a:solidFill>
              </a:rPr>
              <a:t>single-valued</a:t>
            </a:r>
            <a:r>
              <a:rPr lang="en-US" sz="20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182" name="Text Box 62"/>
          <p:cNvSpPr txBox="1">
            <a:spLocks noChangeArrowheads="1"/>
          </p:cNvSpPr>
          <p:nvPr/>
        </p:nvSpPr>
        <p:spPr bwMode="auto">
          <a:xfrm>
            <a:off x="221656" y="6237183"/>
            <a:ext cx="854592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Here the branch cut is chosen to lie on the negative real axis (an arbitrary choice</a:t>
            </a:r>
            <a:r>
              <a:rPr lang="en-US" b="0" dirty="0" smtClean="0">
                <a:solidFill>
                  <a:schemeClr val="bg2"/>
                </a:solidFill>
              </a:rPr>
              <a:t>).</a:t>
            </a:r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25047" y="2761859"/>
            <a:ext cx="7163231" cy="3352724"/>
            <a:chOff x="825047" y="2761859"/>
            <a:chExt cx="7163231" cy="3352724"/>
          </a:xfrm>
        </p:grpSpPr>
        <p:sp>
          <p:nvSpPr>
            <p:cNvPr id="7174" name="Line 25"/>
            <p:cNvSpPr>
              <a:spLocks noChangeShapeType="1"/>
            </p:cNvSpPr>
            <p:nvPr/>
          </p:nvSpPr>
          <p:spPr bwMode="auto">
            <a:xfrm flipV="1">
              <a:off x="4570413" y="3160245"/>
              <a:ext cx="0" cy="2954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70" name="Object 26"/>
            <p:cNvGraphicFramePr>
              <a:graphicFrameLocks noChangeAspect="1"/>
            </p:cNvGraphicFramePr>
            <p:nvPr/>
          </p:nvGraphicFramePr>
          <p:xfrm>
            <a:off x="7706826" y="4521762"/>
            <a:ext cx="281452" cy="309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0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6826" y="4521762"/>
                          <a:ext cx="281452" cy="3095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5" name="Line 27"/>
            <p:cNvSpPr>
              <a:spLocks noChangeShapeType="1"/>
            </p:cNvSpPr>
            <p:nvPr/>
          </p:nvSpPr>
          <p:spPr bwMode="auto">
            <a:xfrm>
              <a:off x="1550988" y="4662020"/>
              <a:ext cx="60388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6" name="Oval 40"/>
            <p:cNvSpPr>
              <a:spLocks noChangeArrowheads="1"/>
            </p:cNvSpPr>
            <p:nvPr/>
          </p:nvSpPr>
          <p:spPr bwMode="auto">
            <a:xfrm>
              <a:off x="4532313" y="4615983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Line 42"/>
            <p:cNvSpPr>
              <a:spLocks noChangeShapeType="1"/>
            </p:cNvSpPr>
            <p:nvPr/>
          </p:nvSpPr>
          <p:spPr bwMode="auto">
            <a:xfrm>
              <a:off x="1541463" y="4131795"/>
              <a:ext cx="801687" cy="4397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71" name="Object 51"/>
            <p:cNvGraphicFramePr>
              <a:graphicFrameLocks noChangeAspect="1"/>
            </p:cNvGraphicFramePr>
            <p:nvPr/>
          </p:nvGraphicFramePr>
          <p:xfrm>
            <a:off x="4466353" y="2761859"/>
            <a:ext cx="266422" cy="341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1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6353" y="2761859"/>
                          <a:ext cx="266422" cy="3418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9" name="Freeform 59"/>
            <p:cNvSpPr>
              <a:spLocks/>
            </p:cNvSpPr>
            <p:nvPr/>
          </p:nvSpPr>
          <p:spPr bwMode="auto">
            <a:xfrm rot="16200000" flipH="1">
              <a:off x="4094956" y="4189739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0" name="Freeform 60"/>
            <p:cNvSpPr>
              <a:spLocks/>
            </p:cNvSpPr>
            <p:nvPr/>
          </p:nvSpPr>
          <p:spPr bwMode="auto">
            <a:xfrm rot="16200000" flipH="1">
              <a:off x="3167856" y="4202439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1" name="Freeform 61"/>
            <p:cNvSpPr>
              <a:spLocks/>
            </p:cNvSpPr>
            <p:nvPr/>
          </p:nvSpPr>
          <p:spPr bwMode="auto">
            <a:xfrm rot="16200000" flipH="1">
              <a:off x="2266156" y="4202439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" name="Object 9"/>
            <p:cNvGraphicFramePr>
              <a:graphicFrameLocks noChangeAspect="1"/>
            </p:cNvGraphicFramePr>
            <p:nvPr/>
          </p:nvGraphicFramePr>
          <p:xfrm>
            <a:off x="825047" y="3600224"/>
            <a:ext cx="1176338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2" name="Equation" r:id="rId8" imgW="748975" imgH="177723" progId="Equation.DSMT4">
                    <p:embed/>
                  </p:oleObj>
                </mc:Choice>
                <mc:Fallback>
                  <p:oleObj name="Equation" r:id="rId8" imgW="748975" imgH="177723" progId="Equation.DSMT4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047" y="3600224"/>
                          <a:ext cx="1176338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5213176" y="3352876"/>
            <a:ext cx="3078070" cy="64633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2"/>
                </a:solidFill>
              </a:rPr>
              <a:t>The function </a:t>
            </a:r>
            <a:r>
              <a:rPr lang="en-US" b="0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b="0" baseline="30000" dirty="0" smtClean="0">
                <a:solidFill>
                  <a:schemeClr val="bg2"/>
                </a:solidFill>
                <a:latin typeface="+mn-lt"/>
              </a:rPr>
              <a:t>1/2</a:t>
            </a:r>
            <a:r>
              <a:rPr lang="en-US" b="0" dirty="0" smtClean="0">
                <a:solidFill>
                  <a:schemeClr val="bg2"/>
                </a:solidFill>
              </a:rPr>
              <a:t> is analytic off of the branch cut.</a:t>
            </a:r>
            <a:endParaRPr lang="en-US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4"/>
          <p:cNvSpPr txBox="1">
            <a:spLocks noChangeArrowheads="1"/>
          </p:cNvSpPr>
          <p:nvPr/>
        </p:nvSpPr>
        <p:spPr bwMode="auto">
          <a:xfrm>
            <a:off x="566129" y="790430"/>
            <a:ext cx="78962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</a:rPr>
              <a:t>We must now choose what “</a:t>
            </a:r>
            <a:r>
              <a:rPr lang="en-US" sz="2000" b="0" u="sng" dirty="0">
                <a:solidFill>
                  <a:schemeClr val="bg1"/>
                </a:solidFill>
              </a:rPr>
              <a:t>branch</a:t>
            </a:r>
            <a:r>
              <a:rPr lang="en-US" sz="2000" b="0" dirty="0">
                <a:solidFill>
                  <a:schemeClr val="bg1"/>
                </a:solidFill>
              </a:rPr>
              <a:t>” of the function we want.</a:t>
            </a:r>
          </a:p>
        </p:txBody>
      </p:sp>
      <p:graphicFrame>
        <p:nvGraphicFramePr>
          <p:cNvPr id="8195" name="Object 15"/>
          <p:cNvGraphicFramePr>
            <a:graphicFrameLocks noChangeAspect="1"/>
          </p:cNvGraphicFramePr>
          <p:nvPr/>
        </p:nvGraphicFramePr>
        <p:xfrm>
          <a:off x="2628325" y="1533090"/>
          <a:ext cx="11922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0" name="Equation" r:id="rId4" imgW="431613" imgH="203112" progId="Equation.DSMT4">
                  <p:embed/>
                </p:oleObj>
              </mc:Choice>
              <mc:Fallback>
                <p:oleObj name="Equation" r:id="rId4" imgW="431613" imgH="203112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325" y="1533090"/>
                        <a:ext cx="11922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6"/>
          <p:cNvGraphicFramePr>
            <a:graphicFrameLocks noChangeAspect="1"/>
          </p:cNvGraphicFramePr>
          <p:nvPr/>
        </p:nvGraphicFramePr>
        <p:xfrm>
          <a:off x="4265037" y="1502927"/>
          <a:ext cx="1962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" name="Equation" r:id="rId6" imgW="710891" imgH="215806" progId="Equation.DSMT4">
                  <p:embed/>
                </p:oleObj>
              </mc:Choice>
              <mc:Fallback>
                <p:oleObj name="Equation" r:id="rId6" imgW="710891" imgH="215806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037" y="1502927"/>
                        <a:ext cx="19621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4171" y="5899333"/>
            <a:ext cx="811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Note:</a:t>
            </a:r>
            <a:r>
              <a:rPr lang="en-US" sz="1400" b="0" dirty="0" smtClean="0">
                <a:solidFill>
                  <a:schemeClr val="bg2"/>
                </a:solidFill>
              </a:rPr>
              <a:t> MATLAB actually uses </a:t>
            </a:r>
            <a:r>
              <a:rPr lang="en-US" sz="1400" b="0" dirty="0" smtClean="0">
                <a:solidFill>
                  <a:schemeClr val="bg2"/>
                </a:solidFill>
                <a:latin typeface="+mn-lt"/>
              </a:rPr>
              <a:t>-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  <a:sym typeface="Symbol"/>
              </a:rPr>
              <a:t></a:t>
            </a:r>
            <a:r>
              <a:rPr lang="en-US" sz="1400" b="0" dirty="0" smtClean="0">
                <a:solidFill>
                  <a:schemeClr val="bg2"/>
                </a:solidFill>
                <a:latin typeface="+mn-lt"/>
                <a:sym typeface="Symbol"/>
              </a:rPr>
              <a:t>  &lt; </a:t>
            </a:r>
            <a:r>
              <a:rPr lang="en-US" sz="1400" b="0" i="1" dirty="0" smtClean="0">
                <a:solidFill>
                  <a:schemeClr val="bg2"/>
                </a:solidFill>
                <a:latin typeface="+mn-lt"/>
                <a:sym typeface="Symbol"/>
              </a:rPr>
              <a:t>  </a:t>
            </a:r>
            <a:r>
              <a:rPr lang="en-US" sz="1400" b="0" dirty="0" smtClean="0">
                <a:solidFill>
                  <a:schemeClr val="bg2"/>
                </a:solidFill>
                <a:latin typeface="+mn-lt"/>
                <a:sym typeface="Symbol"/>
              </a:rPr>
              <a:t> </a:t>
            </a:r>
            <a:r>
              <a:rPr lang="en-US" sz="1400" b="0" i="1" dirty="0" smtClean="0">
                <a:solidFill>
                  <a:schemeClr val="bg2"/>
                </a:solidFill>
                <a:sym typeface="Symbol"/>
              </a:rPr>
              <a:t>. </a:t>
            </a:r>
          </a:p>
          <a:p>
            <a:r>
              <a:rPr lang="en-US" sz="1400" b="0" dirty="0" smtClean="0">
                <a:solidFill>
                  <a:schemeClr val="bg2"/>
                </a:solidFill>
                <a:sym typeface="Symbol"/>
              </a:rPr>
              <a:t>The square-root function is then defined on the negative real axis (though it won’t be analytic there):</a:t>
            </a:r>
            <a:r>
              <a:rPr lang="en-US" sz="1400" b="0" dirty="0" smtClean="0">
                <a:solidFill>
                  <a:schemeClr val="bg2"/>
                </a:solidFill>
                <a:latin typeface="+mn-lt"/>
                <a:sym typeface="Symbol"/>
              </a:rPr>
              <a:t> </a:t>
            </a:r>
            <a:r>
              <a:rPr lang="en-US" sz="1400" b="0" dirty="0" smtClean="0">
                <a:solidFill>
                  <a:schemeClr val="bg2"/>
                </a:solidFill>
              </a:rPr>
              <a:t> 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03729" y="2441748"/>
            <a:ext cx="7137444" cy="3421623"/>
            <a:chOff x="803729" y="2441748"/>
            <a:chExt cx="7137444" cy="3421623"/>
          </a:xfrm>
        </p:grpSpPr>
        <p:sp>
          <p:nvSpPr>
            <p:cNvPr id="8202" name="Line 5"/>
            <p:cNvSpPr>
              <a:spLocks noChangeShapeType="1"/>
            </p:cNvSpPr>
            <p:nvPr/>
          </p:nvSpPr>
          <p:spPr bwMode="auto">
            <a:xfrm flipV="1">
              <a:off x="4490026" y="2909033"/>
              <a:ext cx="0" cy="2954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8194" name="Object 6"/>
            <p:cNvGraphicFramePr>
              <a:graphicFrameLocks noChangeAspect="1"/>
            </p:cNvGraphicFramePr>
            <p:nvPr/>
          </p:nvGraphicFramePr>
          <p:xfrm>
            <a:off x="7679893" y="4270552"/>
            <a:ext cx="261280" cy="287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2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2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9893" y="4270552"/>
                          <a:ext cx="261280" cy="287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3" name="Line 7"/>
            <p:cNvSpPr>
              <a:spLocks noChangeShapeType="1"/>
            </p:cNvSpPr>
            <p:nvPr/>
          </p:nvSpPr>
          <p:spPr bwMode="auto">
            <a:xfrm>
              <a:off x="1470601" y="4410808"/>
              <a:ext cx="60388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4" name="Oval 8"/>
            <p:cNvSpPr>
              <a:spLocks noChangeArrowheads="1"/>
            </p:cNvSpPr>
            <p:nvPr/>
          </p:nvSpPr>
          <p:spPr bwMode="auto">
            <a:xfrm>
              <a:off x="4451926" y="4364771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10"/>
            <p:cNvSpPr>
              <a:spLocks noChangeShapeType="1"/>
            </p:cNvSpPr>
            <p:nvPr/>
          </p:nvSpPr>
          <p:spPr bwMode="auto">
            <a:xfrm>
              <a:off x="1461076" y="3880583"/>
              <a:ext cx="801687" cy="4397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7" name="Freeform 12"/>
            <p:cNvSpPr>
              <a:spLocks/>
            </p:cNvSpPr>
            <p:nvPr/>
          </p:nvSpPr>
          <p:spPr bwMode="auto">
            <a:xfrm rot="16200000" flipH="1">
              <a:off x="4014569" y="3938527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8" name="Freeform 13"/>
            <p:cNvSpPr>
              <a:spLocks/>
            </p:cNvSpPr>
            <p:nvPr/>
          </p:nvSpPr>
          <p:spPr bwMode="auto">
            <a:xfrm rot="16200000" flipH="1">
              <a:off x="3087469" y="3951227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9" name="Freeform 14"/>
            <p:cNvSpPr>
              <a:spLocks/>
            </p:cNvSpPr>
            <p:nvPr/>
          </p:nvSpPr>
          <p:spPr bwMode="auto">
            <a:xfrm rot="16200000" flipH="1">
              <a:off x="2185769" y="3951227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8197" name="Object 17"/>
            <p:cNvGraphicFramePr>
              <a:graphicFrameLocks noChangeAspect="1"/>
            </p:cNvGraphicFramePr>
            <p:nvPr/>
          </p:nvGraphicFramePr>
          <p:xfrm>
            <a:off x="4353692" y="2441748"/>
            <a:ext cx="292568" cy="345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3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2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3692" y="2441748"/>
                          <a:ext cx="292568" cy="3457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18"/>
            <p:cNvGraphicFramePr>
              <a:graphicFrameLocks noChangeAspect="1"/>
            </p:cNvGraphicFramePr>
            <p:nvPr/>
          </p:nvGraphicFramePr>
          <p:xfrm>
            <a:off x="5494913" y="2741055"/>
            <a:ext cx="1717675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4" name="Equation" r:id="rId12" imgW="622030" imgH="152334" progId="Equation.DSMT4">
                    <p:embed/>
                  </p:oleObj>
                </mc:Choice>
                <mc:Fallback>
                  <p:oleObj name="Equation" r:id="rId12" imgW="622030" imgH="152334" progId="Equation.DSMT4">
                    <p:embed/>
                    <p:pic>
                      <p:nvPicPr>
                        <p:cNvPr id="0" name="Picture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4913" y="2741055"/>
                          <a:ext cx="1717675" cy="4191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0" name="Oval 19"/>
            <p:cNvSpPr>
              <a:spLocks noChangeArrowheads="1"/>
            </p:cNvSpPr>
            <p:nvPr/>
          </p:nvSpPr>
          <p:spPr bwMode="auto">
            <a:xfrm>
              <a:off x="5545713" y="4372708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9" name="Object 20"/>
            <p:cNvGraphicFramePr>
              <a:graphicFrameLocks noChangeAspect="1"/>
            </p:cNvGraphicFramePr>
            <p:nvPr/>
          </p:nvGraphicFramePr>
          <p:xfrm>
            <a:off x="5623501" y="4509233"/>
            <a:ext cx="58102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5" name="Equation" r:id="rId14" imgW="279400" imgH="139700" progId="Equation.DSMT4">
                    <p:embed/>
                  </p:oleObj>
                </mc:Choice>
                <mc:Fallback>
                  <p:oleObj name="Equation" r:id="rId14" imgW="279400" imgH="139700" progId="Equation.DSMT4">
                    <p:embed/>
                    <p:pic>
                      <p:nvPicPr>
                        <p:cNvPr id="0" name="Picture 2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3501" y="4509233"/>
                          <a:ext cx="58102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21"/>
            <p:cNvGraphicFramePr>
              <a:graphicFrameLocks noChangeAspect="1"/>
            </p:cNvGraphicFramePr>
            <p:nvPr/>
          </p:nvGraphicFramePr>
          <p:xfrm>
            <a:off x="5728276" y="4748946"/>
            <a:ext cx="123348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6" name="Equation" r:id="rId16" imgW="545626" imgH="177646" progId="Equation.DSMT4">
                    <p:embed/>
                  </p:oleObj>
                </mc:Choice>
                <mc:Fallback>
                  <p:oleObj name="Equation" r:id="rId16" imgW="545626" imgH="177646" progId="Equation.DSMT4">
                    <p:embed/>
                    <p:pic>
                      <p:nvPicPr>
                        <p:cNvPr id="0" name="Picture 2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8276" y="4748946"/>
                          <a:ext cx="1233487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4899982" y="3442295"/>
              <a:ext cx="2859039" cy="52322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2"/>
                  </a:solidFill>
                </a:rPr>
                <a:t>This is the “principal” branch</a:t>
              </a:r>
            </a:p>
            <a:p>
              <a:pPr algn="ctr"/>
              <a:r>
                <a:rPr lang="en-US" sz="1400" b="0" dirty="0" smtClean="0">
                  <a:solidFill>
                    <a:schemeClr val="bg2"/>
                  </a:solidFill>
                </a:rPr>
                <a:t> (the </a:t>
              </a:r>
              <a:r>
                <a:rPr lang="en-US" sz="1400" b="0" dirty="0" err="1" smtClean="0">
                  <a:solidFill>
                    <a:schemeClr val="bg2"/>
                  </a:solidFill>
                </a:rPr>
                <a:t>MATLAB</a:t>
              </a:r>
              <a:r>
                <a:rPr lang="en-US" sz="1400" b="0" dirty="0" smtClean="0">
                  <a:solidFill>
                    <a:schemeClr val="bg2"/>
                  </a:solidFill>
                </a:rPr>
                <a:t> choice*).</a:t>
              </a:r>
              <a:endParaRPr lang="en-US" sz="1400" b="0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2" name="Object 9"/>
            <p:cNvGraphicFramePr>
              <a:graphicFrameLocks noChangeAspect="1"/>
            </p:cNvGraphicFramePr>
            <p:nvPr/>
          </p:nvGraphicFramePr>
          <p:xfrm>
            <a:off x="803729" y="3437165"/>
            <a:ext cx="1176338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7" name="Equation" r:id="rId18" imgW="748975" imgH="177723" progId="Equation.DSMT4">
                    <p:embed/>
                  </p:oleObj>
                </mc:Choice>
                <mc:Fallback>
                  <p:oleObj name="Equation" r:id="rId18" imgW="748975" imgH="177723" progId="Equation.DSMT4">
                    <p:embed/>
                    <p:pic>
                      <p:nvPicPr>
                        <p:cNvPr id="0" name="Picture 2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729" y="3437165"/>
                          <a:ext cx="1176338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931517"/>
                </p:ext>
              </p:extLst>
            </p:nvPr>
          </p:nvGraphicFramePr>
          <p:xfrm>
            <a:off x="1400175" y="4983163"/>
            <a:ext cx="2452688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8" name="Equation" r:id="rId20" imgW="1066680" imgH="241200" progId="Equation.DSMT4">
                    <p:embed/>
                  </p:oleObj>
                </mc:Choice>
                <mc:Fallback>
                  <p:oleObj name="Equation" r:id="rId20" imgW="1066680" imgH="241200" progId="Equation.DSMT4">
                    <p:embed/>
                    <p:pic>
                      <p:nvPicPr>
                        <p:cNvPr id="0" name="Picture 2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0175" y="4983163"/>
                          <a:ext cx="2452688" cy="554037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39" name="Object 47"/>
          <p:cNvGraphicFramePr>
            <a:graphicFrameLocks noChangeAspect="1"/>
          </p:cNvGraphicFramePr>
          <p:nvPr/>
        </p:nvGraphicFramePr>
        <p:xfrm>
          <a:off x="8110013" y="6107462"/>
          <a:ext cx="665388" cy="33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9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0013" y="6107462"/>
                        <a:ext cx="665388" cy="332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 Box 3"/>
          <p:cNvSpPr txBox="1">
            <a:spLocks noChangeArrowheads="1"/>
          </p:cNvSpPr>
          <p:nvPr/>
        </p:nvSpPr>
        <p:spPr bwMode="auto">
          <a:xfrm>
            <a:off x="555625" y="1050925"/>
            <a:ext cx="4365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Here is the </a:t>
            </a:r>
            <a:r>
              <a:rPr lang="en-US" sz="2000" b="0" u="sng" dirty="0">
                <a:solidFill>
                  <a:schemeClr val="bg1"/>
                </a:solidFill>
              </a:rPr>
              <a:t>other</a:t>
            </a:r>
            <a:r>
              <a:rPr lang="en-US" sz="2000" b="0" dirty="0">
                <a:solidFill>
                  <a:schemeClr val="bg1"/>
                </a:solidFill>
              </a:rPr>
              <a:t> branch choice.</a:t>
            </a: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/>
        </p:nvGraphicFramePr>
        <p:xfrm>
          <a:off x="2547938" y="1693863"/>
          <a:ext cx="11922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" name="Equation" r:id="rId4" imgW="431613" imgH="203112" progId="Equation.DSMT4">
                  <p:embed/>
                </p:oleObj>
              </mc:Choice>
              <mc:Fallback>
                <p:oleObj name="Equation" r:id="rId4" imgW="431613" imgH="203112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1693863"/>
                        <a:ext cx="11922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4"/>
          <p:cNvGraphicFramePr>
            <a:graphicFrameLocks noChangeAspect="1"/>
          </p:cNvGraphicFramePr>
          <p:nvPr/>
        </p:nvGraphicFramePr>
        <p:xfrm>
          <a:off x="4184650" y="1663700"/>
          <a:ext cx="1962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" name="Equation" r:id="rId6" imgW="710891" imgH="215806" progId="Equation.DSMT4">
                  <p:embed/>
                </p:oleObj>
              </mc:Choice>
              <mc:Fallback>
                <p:oleObj name="Equation" r:id="rId6" imgW="710891" imgH="215806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1663700"/>
                        <a:ext cx="19621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25500" y="2840096"/>
            <a:ext cx="7126636" cy="3374967"/>
            <a:chOff x="825500" y="2840096"/>
            <a:chExt cx="7126636" cy="3374967"/>
          </a:xfrm>
        </p:grpSpPr>
        <p:sp>
          <p:nvSpPr>
            <p:cNvPr id="9226" name="Line 4"/>
            <p:cNvSpPr>
              <a:spLocks noChangeShapeType="1"/>
            </p:cNvSpPr>
            <p:nvPr/>
          </p:nvSpPr>
          <p:spPr bwMode="auto">
            <a:xfrm flipV="1">
              <a:off x="4570413" y="3260725"/>
              <a:ext cx="0" cy="2954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9218" name="Object 5"/>
            <p:cNvGraphicFramePr>
              <a:graphicFrameLocks noChangeAspect="1"/>
            </p:cNvGraphicFramePr>
            <p:nvPr/>
          </p:nvGraphicFramePr>
          <p:xfrm>
            <a:off x="7699992" y="4622244"/>
            <a:ext cx="252144" cy="277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0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992" y="4622244"/>
                          <a:ext cx="252144" cy="277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7" name="Line 6"/>
            <p:cNvSpPr>
              <a:spLocks noChangeShapeType="1"/>
            </p:cNvSpPr>
            <p:nvPr/>
          </p:nvSpPr>
          <p:spPr bwMode="auto">
            <a:xfrm>
              <a:off x="1550988" y="4762500"/>
              <a:ext cx="60388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8" name="Oval 7"/>
            <p:cNvSpPr>
              <a:spLocks noChangeArrowheads="1"/>
            </p:cNvSpPr>
            <p:nvPr/>
          </p:nvSpPr>
          <p:spPr bwMode="auto">
            <a:xfrm>
              <a:off x="4532313" y="4716463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9"/>
            <p:cNvSpPr>
              <a:spLocks noChangeShapeType="1"/>
            </p:cNvSpPr>
            <p:nvPr/>
          </p:nvSpPr>
          <p:spPr bwMode="auto">
            <a:xfrm>
              <a:off x="1541463" y="4232275"/>
              <a:ext cx="801687" cy="4397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1" name="Freeform 10"/>
            <p:cNvSpPr>
              <a:spLocks/>
            </p:cNvSpPr>
            <p:nvPr/>
          </p:nvSpPr>
          <p:spPr bwMode="auto">
            <a:xfrm rot="16200000" flipH="1">
              <a:off x="4094956" y="4290219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2" name="Freeform 11"/>
            <p:cNvSpPr>
              <a:spLocks/>
            </p:cNvSpPr>
            <p:nvPr/>
          </p:nvSpPr>
          <p:spPr bwMode="auto">
            <a:xfrm rot="16200000" flipH="1">
              <a:off x="3167856" y="4302919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3" name="Freeform 12"/>
            <p:cNvSpPr>
              <a:spLocks/>
            </p:cNvSpPr>
            <p:nvPr/>
          </p:nvSpPr>
          <p:spPr bwMode="auto">
            <a:xfrm rot="16200000" flipH="1">
              <a:off x="2266156" y="4302919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9221" name="Object 15"/>
            <p:cNvGraphicFramePr>
              <a:graphicFrameLocks noChangeAspect="1"/>
            </p:cNvGraphicFramePr>
            <p:nvPr/>
          </p:nvGraphicFramePr>
          <p:xfrm>
            <a:off x="4454176" y="2840096"/>
            <a:ext cx="278598" cy="329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1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4176" y="2840096"/>
                          <a:ext cx="278598" cy="329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2" name="Object 16"/>
            <p:cNvGraphicFramePr>
              <a:graphicFrameLocks noChangeAspect="1"/>
            </p:cNvGraphicFramePr>
            <p:nvPr/>
          </p:nvGraphicFramePr>
          <p:xfrm>
            <a:off x="5610225" y="3605213"/>
            <a:ext cx="1646238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2" name="Equation" r:id="rId12" imgW="596900" imgH="152400" progId="Equation.DSMT4">
                    <p:embed/>
                  </p:oleObj>
                </mc:Choice>
                <mc:Fallback>
                  <p:oleObj name="Equation" r:id="rId12" imgW="596900" imgH="152400" progId="Equation.DSMT4">
                    <p:embed/>
                    <p:pic>
                      <p:nvPicPr>
                        <p:cNvPr id="0" name="Picture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0225" y="3605213"/>
                          <a:ext cx="1646238" cy="4191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4" name="Oval 17"/>
            <p:cNvSpPr>
              <a:spLocks noChangeArrowheads="1"/>
            </p:cNvSpPr>
            <p:nvPr/>
          </p:nvSpPr>
          <p:spPr bwMode="auto">
            <a:xfrm>
              <a:off x="5626100" y="4724400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3" name="Object 18"/>
            <p:cNvGraphicFramePr>
              <a:graphicFrameLocks noChangeAspect="1"/>
            </p:cNvGraphicFramePr>
            <p:nvPr/>
          </p:nvGraphicFramePr>
          <p:xfrm>
            <a:off x="5703888" y="4860925"/>
            <a:ext cx="58102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3" name="Equation" r:id="rId14" imgW="279400" imgH="139700" progId="Equation.DSMT4">
                    <p:embed/>
                  </p:oleObj>
                </mc:Choice>
                <mc:Fallback>
                  <p:oleObj name="Equation" r:id="rId14" imgW="279400" imgH="139700" progId="Equation.DSMT4">
                    <p:embed/>
                    <p:pic>
                      <p:nvPicPr>
                        <p:cNvPr id="0" name="Picture 1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3888" y="4860925"/>
                          <a:ext cx="58102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4" name="Object 19"/>
            <p:cNvGraphicFramePr>
              <a:graphicFrameLocks noChangeAspect="1"/>
            </p:cNvGraphicFramePr>
            <p:nvPr/>
          </p:nvGraphicFramePr>
          <p:xfrm>
            <a:off x="5880100" y="5100638"/>
            <a:ext cx="14890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4" name="Equation" r:id="rId16" imgW="660113" imgH="203112" progId="Equation.DSMT4">
                    <p:embed/>
                  </p:oleObj>
                </mc:Choice>
                <mc:Fallback>
                  <p:oleObj name="Equation" r:id="rId16" imgW="660113" imgH="203112" progId="Equation.DSMT4">
                    <p:embed/>
                    <p:pic>
                      <p:nvPicPr>
                        <p:cNvPr id="0" name="Picture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0100" y="5100638"/>
                          <a:ext cx="1489075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9"/>
            <p:cNvGraphicFramePr>
              <a:graphicFrameLocks noChangeAspect="1"/>
            </p:cNvGraphicFramePr>
            <p:nvPr/>
          </p:nvGraphicFramePr>
          <p:xfrm>
            <a:off x="825500" y="3785512"/>
            <a:ext cx="1176338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5" name="Equation" r:id="rId18" imgW="748975" imgH="177723" progId="Equation.DSMT4">
                    <p:embed/>
                  </p:oleObj>
                </mc:Choice>
                <mc:Fallback>
                  <p:oleObj name="Equation" r:id="rId18" imgW="748975" imgH="177723" progId="Equation.DSMT4">
                    <p:embed/>
                    <p:pic>
                      <p:nvPicPr>
                        <p:cNvPr id="0" name="Picture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500" y="3785512"/>
                          <a:ext cx="1176338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Text Box 3"/>
          <p:cNvSpPr txBox="1">
            <a:spLocks noChangeArrowheads="1"/>
          </p:cNvSpPr>
          <p:nvPr/>
        </p:nvSpPr>
        <p:spPr bwMode="auto">
          <a:xfrm>
            <a:off x="536575" y="1043214"/>
            <a:ext cx="716229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Note that the function is </a:t>
            </a:r>
            <a:r>
              <a:rPr lang="en-US" sz="2000" b="0" u="sng" dirty="0">
                <a:solidFill>
                  <a:srgbClr val="0000FF"/>
                </a:solidFill>
              </a:rPr>
              <a:t>discontinuous across the branch cut</a:t>
            </a:r>
            <a:r>
              <a:rPr lang="en-US" sz="2000" b="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0243" name="Object 13"/>
          <p:cNvGraphicFramePr>
            <a:graphicFrameLocks noChangeAspect="1"/>
          </p:cNvGraphicFramePr>
          <p:nvPr/>
        </p:nvGraphicFramePr>
        <p:xfrm>
          <a:off x="2547938" y="1693863"/>
          <a:ext cx="11922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2" name="Equation" r:id="rId4" imgW="431613" imgH="203112" progId="Equation.DSMT4">
                  <p:embed/>
                </p:oleObj>
              </mc:Choice>
              <mc:Fallback>
                <p:oleObj name="Equation" r:id="rId4" imgW="431613" imgH="203112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1693863"/>
                        <a:ext cx="11922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4"/>
          <p:cNvGraphicFramePr>
            <a:graphicFrameLocks noChangeAspect="1"/>
          </p:cNvGraphicFramePr>
          <p:nvPr/>
        </p:nvGraphicFramePr>
        <p:xfrm>
          <a:off x="4184650" y="1663700"/>
          <a:ext cx="1962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3" name="Equation" r:id="rId6" imgW="710891" imgH="215806" progId="Equation.DSMT4">
                  <p:embed/>
                </p:oleObj>
              </mc:Choice>
              <mc:Fallback>
                <p:oleObj name="Equation" r:id="rId6" imgW="710891" imgH="215806" progId="Equation.DSMT4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1663700"/>
                        <a:ext cx="19621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FA70A-528B-4B97-B75E-24611FB341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7488" y="-935"/>
            <a:ext cx="880586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Cuts and </a:t>
            </a:r>
            <a:r>
              <a:rPr lang="en-US" sz="28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Branch Points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47272" y="2863858"/>
            <a:ext cx="7103237" cy="3351205"/>
            <a:chOff x="847272" y="2863858"/>
            <a:chExt cx="7103237" cy="3351205"/>
          </a:xfrm>
        </p:grpSpPr>
        <p:sp>
          <p:nvSpPr>
            <p:cNvPr id="10254" name="Line 4"/>
            <p:cNvSpPr>
              <a:spLocks noChangeShapeType="1"/>
            </p:cNvSpPr>
            <p:nvPr/>
          </p:nvSpPr>
          <p:spPr bwMode="auto">
            <a:xfrm flipV="1">
              <a:off x="4570413" y="3260725"/>
              <a:ext cx="0" cy="29543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0242" name="Object 5"/>
            <p:cNvGraphicFramePr>
              <a:graphicFrameLocks noChangeAspect="1"/>
            </p:cNvGraphicFramePr>
            <p:nvPr/>
          </p:nvGraphicFramePr>
          <p:xfrm>
            <a:off x="7698872" y="4642338"/>
            <a:ext cx="251637" cy="276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4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2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8872" y="4642338"/>
                          <a:ext cx="251637" cy="2768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5" name="Line 6"/>
            <p:cNvSpPr>
              <a:spLocks noChangeShapeType="1"/>
            </p:cNvSpPr>
            <p:nvPr/>
          </p:nvSpPr>
          <p:spPr bwMode="auto">
            <a:xfrm>
              <a:off x="1550988" y="4762500"/>
              <a:ext cx="60388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6" name="Oval 7"/>
            <p:cNvSpPr>
              <a:spLocks noChangeArrowheads="1"/>
            </p:cNvSpPr>
            <p:nvPr/>
          </p:nvSpPr>
          <p:spPr bwMode="auto">
            <a:xfrm>
              <a:off x="4532313" y="4716463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9"/>
            <p:cNvSpPr>
              <a:spLocks noChangeShapeType="1"/>
            </p:cNvSpPr>
            <p:nvPr/>
          </p:nvSpPr>
          <p:spPr bwMode="auto">
            <a:xfrm>
              <a:off x="1541463" y="4232275"/>
              <a:ext cx="801687" cy="4397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9" name="Freeform 10"/>
            <p:cNvSpPr>
              <a:spLocks/>
            </p:cNvSpPr>
            <p:nvPr/>
          </p:nvSpPr>
          <p:spPr bwMode="auto">
            <a:xfrm rot="16200000" flipH="1">
              <a:off x="4094956" y="4290219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0" name="Freeform 11"/>
            <p:cNvSpPr>
              <a:spLocks/>
            </p:cNvSpPr>
            <p:nvPr/>
          </p:nvSpPr>
          <p:spPr bwMode="auto">
            <a:xfrm rot="16200000" flipH="1">
              <a:off x="3167856" y="4302919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1" name="Freeform 12"/>
            <p:cNvSpPr>
              <a:spLocks/>
            </p:cNvSpPr>
            <p:nvPr/>
          </p:nvSpPr>
          <p:spPr bwMode="auto">
            <a:xfrm rot="16200000" flipH="1">
              <a:off x="2266156" y="4302919"/>
              <a:ext cx="42863" cy="904875"/>
            </a:xfrm>
            <a:custGeom>
              <a:avLst/>
              <a:gdLst>
                <a:gd name="T0" fmla="*/ 2147483647 w 429"/>
                <a:gd name="T1" fmla="*/ 0 h 2254"/>
                <a:gd name="T2" fmla="*/ 2147483647 w 429"/>
                <a:gd name="T3" fmla="*/ 2147483647 h 2254"/>
                <a:gd name="T4" fmla="*/ 2147483647 w 429"/>
                <a:gd name="T5" fmla="*/ 2147483647 h 2254"/>
                <a:gd name="T6" fmla="*/ 2147483647 w 429"/>
                <a:gd name="T7" fmla="*/ 2147483647 h 2254"/>
                <a:gd name="T8" fmla="*/ 2147483647 w 429"/>
                <a:gd name="T9" fmla="*/ 2147483647 h 2254"/>
                <a:gd name="T10" fmla="*/ 2147483647 w 429"/>
                <a:gd name="T11" fmla="*/ 2147483647 h 2254"/>
                <a:gd name="T12" fmla="*/ 2147483647 w 429"/>
                <a:gd name="T13" fmla="*/ 2147483647 h 2254"/>
                <a:gd name="T14" fmla="*/ 2147483647 w 429"/>
                <a:gd name="T15" fmla="*/ 2147483647 h 2254"/>
                <a:gd name="T16" fmla="*/ 2147483647 w 429"/>
                <a:gd name="T17" fmla="*/ 2147483647 h 2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9"/>
                <a:gd name="T28" fmla="*/ 0 h 2254"/>
                <a:gd name="T29" fmla="*/ 429 w 429"/>
                <a:gd name="T30" fmla="*/ 2254 h 2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0245" name="Object 15"/>
            <p:cNvGraphicFramePr>
              <a:graphicFrameLocks noChangeAspect="1"/>
            </p:cNvGraphicFramePr>
            <p:nvPr/>
          </p:nvGraphicFramePr>
          <p:xfrm>
            <a:off x="4474283" y="2863858"/>
            <a:ext cx="258501" cy="30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5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2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4283" y="2863858"/>
                          <a:ext cx="258501" cy="30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6" name="Object 16"/>
            <p:cNvGraphicFramePr>
              <a:graphicFrameLocks noChangeAspect="1"/>
            </p:cNvGraphicFramePr>
            <p:nvPr/>
          </p:nvGraphicFramePr>
          <p:xfrm>
            <a:off x="5575300" y="3605213"/>
            <a:ext cx="1717675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6" name="Equation" r:id="rId12" imgW="622030" imgH="152334" progId="Equation.DSMT4">
                    <p:embed/>
                  </p:oleObj>
                </mc:Choice>
                <mc:Fallback>
                  <p:oleObj name="Equation" r:id="rId12" imgW="622030" imgH="152334" progId="Equation.DSMT4">
                    <p:embed/>
                    <p:pic>
                      <p:nvPicPr>
                        <p:cNvPr id="0" name="Picture 2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5300" y="3605213"/>
                          <a:ext cx="1717675" cy="4191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2" name="Oval 17"/>
            <p:cNvSpPr>
              <a:spLocks noChangeArrowheads="1"/>
            </p:cNvSpPr>
            <p:nvPr/>
          </p:nvSpPr>
          <p:spPr bwMode="auto">
            <a:xfrm>
              <a:off x="5626100" y="4724400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47" name="Object 18"/>
            <p:cNvGraphicFramePr>
              <a:graphicFrameLocks noChangeAspect="1"/>
            </p:cNvGraphicFramePr>
            <p:nvPr/>
          </p:nvGraphicFramePr>
          <p:xfrm>
            <a:off x="5703888" y="4860925"/>
            <a:ext cx="58102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7" name="Equation" r:id="rId14" imgW="279400" imgH="139700" progId="Equation.DSMT4">
                    <p:embed/>
                  </p:oleObj>
                </mc:Choice>
                <mc:Fallback>
                  <p:oleObj name="Equation" r:id="rId14" imgW="279400" imgH="139700" progId="Equation.DSMT4">
                    <p:embed/>
                    <p:pic>
                      <p:nvPicPr>
                        <p:cNvPr id="0" name="Picture 2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3888" y="4860925"/>
                          <a:ext cx="58102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Object 19"/>
            <p:cNvGraphicFramePr>
              <a:graphicFrameLocks noChangeAspect="1"/>
            </p:cNvGraphicFramePr>
            <p:nvPr/>
          </p:nvGraphicFramePr>
          <p:xfrm>
            <a:off x="5780088" y="5057775"/>
            <a:ext cx="1319212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8" name="Equation" r:id="rId16" imgW="583947" imgH="203112" progId="Equation.DSMT4">
                    <p:embed/>
                  </p:oleObj>
                </mc:Choice>
                <mc:Fallback>
                  <p:oleObj name="Equation" r:id="rId16" imgW="583947" imgH="203112" progId="Equation.DSMT4">
                    <p:embed/>
                    <p:pic>
                      <p:nvPicPr>
                        <p:cNvPr id="0" name="Picture 2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0088" y="5057775"/>
                          <a:ext cx="1319212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3" name="Oval 20"/>
            <p:cNvSpPr>
              <a:spLocks noChangeArrowheads="1"/>
            </p:cNvSpPr>
            <p:nvPr/>
          </p:nvSpPr>
          <p:spPr bwMode="auto">
            <a:xfrm>
              <a:off x="3314700" y="4610100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49" name="Object 21"/>
            <p:cNvGraphicFramePr>
              <a:graphicFrameLocks noChangeAspect="1"/>
            </p:cNvGraphicFramePr>
            <p:nvPr/>
          </p:nvGraphicFramePr>
          <p:xfrm>
            <a:off x="2571750" y="3729038"/>
            <a:ext cx="16891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9" name="Equation" r:id="rId18" imgW="812447" imgH="177723" progId="Equation.DSMT4">
                    <p:embed/>
                  </p:oleObj>
                </mc:Choice>
                <mc:Fallback>
                  <p:oleObj name="Equation" r:id="rId18" imgW="812447" imgH="177723" progId="Equation.DSMT4">
                    <p:embed/>
                    <p:pic>
                      <p:nvPicPr>
                        <p:cNvPr id="0" name="Picture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1750" y="3729038"/>
                          <a:ext cx="1689100" cy="368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0" name="Object 22"/>
            <p:cNvGraphicFramePr>
              <a:graphicFrameLocks noChangeAspect="1"/>
            </p:cNvGraphicFramePr>
            <p:nvPr/>
          </p:nvGraphicFramePr>
          <p:xfrm>
            <a:off x="2455863" y="4986338"/>
            <a:ext cx="184785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0" name="Equation" r:id="rId20" imgW="888614" imgH="177723" progId="Equation.DSMT4">
                    <p:embed/>
                  </p:oleObj>
                </mc:Choice>
                <mc:Fallback>
                  <p:oleObj name="Equation" r:id="rId20" imgW="888614" imgH="177723" progId="Equation.DSMT4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5863" y="4986338"/>
                          <a:ext cx="1847850" cy="368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4" name="Oval 23"/>
            <p:cNvSpPr>
              <a:spLocks noChangeArrowheads="1"/>
            </p:cNvSpPr>
            <p:nvPr/>
          </p:nvSpPr>
          <p:spPr bwMode="auto">
            <a:xfrm>
              <a:off x="3314700" y="4826000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51" name="Object 24"/>
            <p:cNvGraphicFramePr>
              <a:graphicFrameLocks noChangeAspect="1"/>
            </p:cNvGraphicFramePr>
            <p:nvPr/>
          </p:nvGraphicFramePr>
          <p:xfrm>
            <a:off x="2724150" y="4033838"/>
            <a:ext cx="140493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1" name="Equation" r:id="rId22" imgW="622030" imgH="203112" progId="Equation.DSMT4">
                    <p:embed/>
                  </p:oleObj>
                </mc:Choice>
                <mc:Fallback>
                  <p:oleObj name="Equation" r:id="rId22" imgW="622030" imgH="203112" progId="Equation.DSMT4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4150" y="4033838"/>
                          <a:ext cx="1404938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2" name="Object 25"/>
            <p:cNvGraphicFramePr>
              <a:graphicFrameLocks noChangeAspect="1"/>
            </p:cNvGraphicFramePr>
            <p:nvPr/>
          </p:nvGraphicFramePr>
          <p:xfrm>
            <a:off x="2562225" y="5278438"/>
            <a:ext cx="15779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2" name="Equation" r:id="rId24" imgW="698197" imgH="203112" progId="Equation.DSMT4">
                    <p:embed/>
                  </p:oleObj>
                </mc:Choice>
                <mc:Fallback>
                  <p:oleObj name="Equation" r:id="rId24" imgW="698197" imgH="203112" progId="Equation.DSMT4">
                    <p:embed/>
                    <p:pic>
                      <p:nvPicPr>
                        <p:cNvPr id="0" name="Picture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225" y="5278438"/>
                          <a:ext cx="1577975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9"/>
            <p:cNvGraphicFramePr>
              <a:graphicFrameLocks noChangeAspect="1"/>
            </p:cNvGraphicFramePr>
            <p:nvPr/>
          </p:nvGraphicFramePr>
          <p:xfrm>
            <a:off x="847272" y="3807279"/>
            <a:ext cx="1176338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3" name="Equation" r:id="rId26" imgW="748975" imgH="177723" progId="Equation.DSMT4">
                    <p:embed/>
                  </p:oleObj>
                </mc:Choice>
                <mc:Fallback>
                  <p:oleObj name="Equation" r:id="rId26" imgW="748975" imgH="177723" progId="Equation.DSMT4">
                    <p:embed/>
                    <p:pic>
                      <p:nvPicPr>
                        <p:cNvPr id="0" name="Picture 2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72" y="3807279"/>
                          <a:ext cx="1176338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14982</TotalTime>
  <Words>1953</Words>
  <Application>Microsoft Office PowerPoint</Application>
  <PresentationFormat>On-screen Show (4:3)</PresentationFormat>
  <Paragraphs>326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Calibri</vt:lpstr>
      <vt:lpstr>Arial</vt:lpstr>
      <vt:lpstr>Wingdings</vt:lpstr>
      <vt:lpstr>Symbol</vt:lpstr>
      <vt:lpstr>Times New Roman</vt:lpstr>
      <vt:lpstr>Soaring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Jackson, David R</cp:lastModifiedBy>
  <cp:revision>1128</cp:revision>
  <cp:lastPrinted>1999-08-25T18:07:04Z</cp:lastPrinted>
  <dcterms:created xsi:type="dcterms:W3CDTF">1999-08-24T13:57:19Z</dcterms:created>
  <dcterms:modified xsi:type="dcterms:W3CDTF">2023-09-20T22:12:13Z</dcterms:modified>
</cp:coreProperties>
</file>