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256" r:id="rId2"/>
    <p:sldId id="278" r:id="rId3"/>
    <p:sldId id="284" r:id="rId4"/>
    <p:sldId id="279" r:id="rId5"/>
    <p:sldId id="282" r:id="rId6"/>
    <p:sldId id="283" r:id="rId7"/>
    <p:sldId id="285" r:id="rId8"/>
    <p:sldId id="296" r:id="rId9"/>
    <p:sldId id="295" r:id="rId10"/>
    <p:sldId id="323" r:id="rId11"/>
    <p:sldId id="292" r:id="rId12"/>
    <p:sldId id="319" r:id="rId13"/>
    <p:sldId id="327" r:id="rId14"/>
    <p:sldId id="286" r:id="rId15"/>
    <p:sldId id="291" r:id="rId16"/>
    <p:sldId id="287" r:id="rId17"/>
    <p:sldId id="294" r:id="rId18"/>
    <p:sldId id="288" r:id="rId19"/>
    <p:sldId id="289" r:id="rId20"/>
    <p:sldId id="328" r:id="rId21"/>
    <p:sldId id="314" r:id="rId22"/>
    <p:sldId id="315" r:id="rId23"/>
    <p:sldId id="320" r:id="rId24"/>
    <p:sldId id="321" r:id="rId25"/>
    <p:sldId id="303" r:id="rId26"/>
    <p:sldId id="306" r:id="rId27"/>
    <p:sldId id="304" r:id="rId28"/>
    <p:sldId id="305" r:id="rId29"/>
    <p:sldId id="324" r:id="rId30"/>
    <p:sldId id="326" r:id="rId31"/>
    <p:sldId id="307" r:id="rId32"/>
    <p:sldId id="308" r:id="rId33"/>
    <p:sldId id="309" r:id="rId34"/>
    <p:sldId id="310" r:id="rId35"/>
    <p:sldId id="316" r:id="rId36"/>
    <p:sldId id="325" r:id="rId37"/>
    <p:sldId id="297" r:id="rId38"/>
    <p:sldId id="298" r:id="rId39"/>
    <p:sldId id="299" r:id="rId40"/>
    <p:sldId id="300" r:id="rId41"/>
    <p:sldId id="322" r:id="rId42"/>
    <p:sldId id="301" r:id="rId43"/>
    <p:sldId id="302" r:id="rId44"/>
    <p:sldId id="318" r:id="rId45"/>
    <p:sldId id="293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5C5"/>
    <a:srgbClr val="CCFFFF"/>
    <a:srgbClr val="00FFFF"/>
    <a:srgbClr val="0000FF"/>
    <a:srgbClr val="FF0000"/>
    <a:srgbClr val="CC00CC"/>
    <a:srgbClr val="FFFF99"/>
    <a:srgbClr val="66FFFF"/>
    <a:srgbClr val="CCEC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2422" autoAdjust="0"/>
    <p:restoredTop sz="99870" autoAdjust="0"/>
  </p:normalViewPr>
  <p:slideViewPr>
    <p:cSldViewPr snapToGrid="0">
      <p:cViewPr>
        <p:scale>
          <a:sx n="150" d="100"/>
          <a:sy n="150" d="100"/>
        </p:scale>
        <p:origin x="3096" y="240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17DC8BDB-9565-45D6-A4FF-99B822282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4FC9B1-9C87-424A-87A2-F63D474252B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CD9FF8-D80E-483F-80C4-CDB016B4E32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CBA1F3-F6E7-4DFE-9E85-5EAD59720122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CBA1F3-F6E7-4DFE-9E85-5EAD59720122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835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CBA1F3-F6E7-4DFE-9E85-5EAD59720122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6624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28E57D-01D5-468A-906B-CD49ACA684F3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21E111-1866-47FD-BF7A-00B3AE369BF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0F617C-751F-4768-8497-B08941CE1486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FF5583-84D3-4328-80E4-90FA057F024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357F7C-2221-4844-B076-0F55985245D3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68169F-198C-4598-BB9B-F98A1160479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F6C7A4-E53C-4AEC-ABFA-62ACC8B72DD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68169F-198C-4598-BB9B-F98A1160479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5802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CFB375-9E48-4877-8010-89E51C3EBBB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CFB375-9E48-4877-8010-89E51C3EBBB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CFB375-9E48-4877-8010-89E51C3EBBB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90241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CFB375-9E48-4877-8010-89E51C3EBBB0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90241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CFB375-9E48-4877-8010-89E51C3EBBB0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CFB375-9E48-4877-8010-89E51C3EBBB0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CFB375-9E48-4877-8010-89E51C3EBBB0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CFB375-9E48-4877-8010-89E51C3EBBB0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CFB375-9E48-4877-8010-89E51C3EBBB0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0396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5A24E2-6464-4A4F-AF3A-87491382460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CFB375-9E48-4877-8010-89E51C3EBBB0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03967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CFB375-9E48-4877-8010-89E51C3EBBB0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CFB375-9E48-4877-8010-89E51C3EBBB0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CFB375-9E48-4877-8010-89E51C3EBBB0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CFB375-9E48-4877-8010-89E51C3EBBB0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CFB375-9E48-4877-8010-89E51C3EBBB0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CFB375-9E48-4877-8010-89E51C3EBBB0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41858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A4CA75-12C4-4D50-9021-475FBE8B547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A4CA75-12C4-4D50-9021-475FBE8B5475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A4CA75-12C4-4D50-9021-475FBE8B5475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A40B27-3C44-422D-A2AB-14F8E91022A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A4CA75-12C4-4D50-9021-475FBE8B5475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A4CA75-12C4-4D50-9021-475FBE8B5475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53692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A4CA75-12C4-4D50-9021-475FBE8B5475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A4CA75-12C4-4D50-9021-475FBE8B5475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A4CA75-12C4-4D50-9021-475FBE8B5475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A4CA75-12C4-4D50-9021-475FBE8B5475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FE83D5-2E90-4F73-B5B4-48DD435F674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40C640-A716-40E8-B692-CD3C8F73279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5EBC6C-ACD6-4CEE-818B-6BF793FC67B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5EBC6C-ACD6-4CEE-818B-6BF793FC67B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CD9FF8-D80E-483F-80C4-CDB016B4E32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EE0DD-BF72-43E5-8BC9-D6F8AE19D7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505574"/>
            <a:ext cx="1905000" cy="35242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CAA537-425C-44AB-ABB0-AB7F7428A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505574"/>
            <a:ext cx="1905000" cy="35242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CAA537-425C-44AB-ABB0-AB7F7428A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B06F5-FAD1-47C7-A540-3B441A686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CAA537-425C-44AB-ABB0-AB7F7428A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505574"/>
            <a:ext cx="1905000" cy="35242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CAA537-425C-44AB-ABB0-AB7F7428A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505574"/>
            <a:ext cx="1905000" cy="35242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CAA537-425C-44AB-ABB0-AB7F7428A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505574"/>
            <a:ext cx="1905000" cy="35242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CAA537-425C-44AB-ABB0-AB7F7428A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505574"/>
            <a:ext cx="1905000" cy="35242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CAA537-425C-44AB-ABB0-AB7F7428A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505574"/>
            <a:ext cx="1905000" cy="35242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CAA537-425C-44AB-ABB0-AB7F7428A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505574"/>
            <a:ext cx="1905000" cy="35242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CAA537-425C-44AB-ABB0-AB7F7428A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05574"/>
            <a:ext cx="19050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8FFAE30C-B1A3-49DE-9285-19BEFD1EFB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22.bin"/><Relationship Id="rId18" Type="http://schemas.openxmlformats.org/officeDocument/2006/relationships/image" Target="../media/image23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0.wmf"/><Relationship Id="rId17" Type="http://schemas.openxmlformats.org/officeDocument/2006/relationships/oleObject" Target="../embeddings/oleObject24.bin"/><Relationship Id="rId2" Type="http://schemas.openxmlformats.org/officeDocument/2006/relationships/notesSlide" Target="../notesSlides/notesSlide11.xml"/><Relationship Id="rId16" Type="http://schemas.openxmlformats.org/officeDocument/2006/relationships/image" Target="../media/image22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3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1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30.bin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22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24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2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25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e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34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36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8.bin"/><Relationship Id="rId10" Type="http://schemas.openxmlformats.org/officeDocument/2006/relationships/image" Target="../media/image34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40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37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42.bin"/><Relationship Id="rId10" Type="http://schemas.openxmlformats.org/officeDocument/2006/relationships/image" Target="../media/image26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32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12" Type="http://schemas.openxmlformats.org/officeDocument/2006/relationships/image" Target="../media/image40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48.bin"/><Relationship Id="rId5" Type="http://schemas.openxmlformats.org/officeDocument/2006/relationships/oleObject" Target="../embeddings/oleObject45.bin"/><Relationship Id="rId10" Type="http://schemas.openxmlformats.org/officeDocument/2006/relationships/image" Target="../media/image39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47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oleObject" Target="../embeddings/oleObject54.bin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1.bin"/><Relationship Id="rId12" Type="http://schemas.openxmlformats.org/officeDocument/2006/relationships/image" Target="../media/image25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53.bin"/><Relationship Id="rId5" Type="http://schemas.openxmlformats.org/officeDocument/2006/relationships/oleObject" Target="../embeddings/oleObject50.bin"/><Relationship Id="rId10" Type="http://schemas.openxmlformats.org/officeDocument/2006/relationships/image" Target="../media/image44.wmf"/><Relationship Id="rId4" Type="http://schemas.openxmlformats.org/officeDocument/2006/relationships/image" Target="../media/image41.wmf"/><Relationship Id="rId9" Type="http://schemas.openxmlformats.org/officeDocument/2006/relationships/oleObject" Target="../embeddings/oleObject52.bin"/><Relationship Id="rId14" Type="http://schemas.openxmlformats.org/officeDocument/2006/relationships/image" Target="../media/image26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oleObject" Target="../embeddings/oleObject60.bin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7.bin"/><Relationship Id="rId12" Type="http://schemas.openxmlformats.org/officeDocument/2006/relationships/image" Target="../media/image47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wmf"/><Relationship Id="rId11" Type="http://schemas.openxmlformats.org/officeDocument/2006/relationships/oleObject" Target="../embeddings/oleObject59.bin"/><Relationship Id="rId5" Type="http://schemas.openxmlformats.org/officeDocument/2006/relationships/oleObject" Target="../embeddings/oleObject56.bin"/><Relationship Id="rId10" Type="http://schemas.openxmlformats.org/officeDocument/2006/relationships/image" Target="../media/image26.wmf"/><Relationship Id="rId4" Type="http://schemas.openxmlformats.org/officeDocument/2006/relationships/image" Target="../media/image45.wmf"/><Relationship Id="rId9" Type="http://schemas.openxmlformats.org/officeDocument/2006/relationships/oleObject" Target="../embeddings/oleObject58.bin"/><Relationship Id="rId14" Type="http://schemas.openxmlformats.org/officeDocument/2006/relationships/image" Target="../media/image48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61.bin"/><Relationship Id="rId7" Type="http://schemas.openxmlformats.org/officeDocument/2006/relationships/oleObject" Target="../embeddings/oleObject62.bin"/><Relationship Id="rId12" Type="http://schemas.openxmlformats.org/officeDocument/2006/relationships/image" Target="../media/image51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64.bin"/><Relationship Id="rId5" Type="http://schemas.openxmlformats.org/officeDocument/2006/relationships/oleObject" Target="../embeddings/oleObject58.bin"/><Relationship Id="rId10" Type="http://schemas.openxmlformats.org/officeDocument/2006/relationships/image" Target="../media/image50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63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oleObject" Target="../embeddings/oleObject65.bin"/><Relationship Id="rId7" Type="http://schemas.openxmlformats.org/officeDocument/2006/relationships/oleObject" Target="../embeddings/oleObject67.bin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wmf"/><Relationship Id="rId5" Type="http://schemas.openxmlformats.org/officeDocument/2006/relationships/oleObject" Target="../embeddings/oleObject66.bin"/><Relationship Id="rId10" Type="http://schemas.openxmlformats.org/officeDocument/2006/relationships/image" Target="../media/image55.wmf"/><Relationship Id="rId4" Type="http://schemas.openxmlformats.org/officeDocument/2006/relationships/image" Target="../media/image52.wmf"/><Relationship Id="rId9" Type="http://schemas.openxmlformats.org/officeDocument/2006/relationships/oleObject" Target="../embeddings/oleObject68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13" Type="http://schemas.openxmlformats.org/officeDocument/2006/relationships/oleObject" Target="../embeddings/oleObject74.bin"/><Relationship Id="rId3" Type="http://schemas.openxmlformats.org/officeDocument/2006/relationships/oleObject" Target="../embeddings/oleObject69.bin"/><Relationship Id="rId7" Type="http://schemas.openxmlformats.org/officeDocument/2006/relationships/oleObject" Target="../embeddings/oleObject71.bin"/><Relationship Id="rId12" Type="http://schemas.openxmlformats.org/officeDocument/2006/relationships/image" Target="../media/image58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wmf"/><Relationship Id="rId11" Type="http://schemas.openxmlformats.org/officeDocument/2006/relationships/oleObject" Target="../embeddings/oleObject73.bin"/><Relationship Id="rId5" Type="http://schemas.openxmlformats.org/officeDocument/2006/relationships/oleObject" Target="../embeddings/oleObject70.bin"/><Relationship Id="rId10" Type="http://schemas.openxmlformats.org/officeDocument/2006/relationships/image" Target="../media/image57.wmf"/><Relationship Id="rId4" Type="http://schemas.openxmlformats.org/officeDocument/2006/relationships/image" Target="../media/image56.wmf"/><Relationship Id="rId9" Type="http://schemas.openxmlformats.org/officeDocument/2006/relationships/oleObject" Target="../embeddings/oleObject72.bin"/><Relationship Id="rId14" Type="http://schemas.openxmlformats.org/officeDocument/2006/relationships/image" Target="../media/image59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13" Type="http://schemas.openxmlformats.org/officeDocument/2006/relationships/oleObject" Target="../embeddings/oleObject80.bin"/><Relationship Id="rId18" Type="http://schemas.openxmlformats.org/officeDocument/2006/relationships/image" Target="../media/image63.wmf"/><Relationship Id="rId3" Type="http://schemas.openxmlformats.org/officeDocument/2006/relationships/oleObject" Target="../embeddings/oleObject75.bin"/><Relationship Id="rId7" Type="http://schemas.openxmlformats.org/officeDocument/2006/relationships/oleObject" Target="../embeddings/oleObject77.bin"/><Relationship Id="rId12" Type="http://schemas.openxmlformats.org/officeDocument/2006/relationships/image" Target="../media/image57.wmf"/><Relationship Id="rId17" Type="http://schemas.openxmlformats.org/officeDocument/2006/relationships/oleObject" Target="../embeddings/oleObject82.bin"/><Relationship Id="rId2" Type="http://schemas.openxmlformats.org/officeDocument/2006/relationships/notesSlide" Target="../notesSlides/notesSlide23.xml"/><Relationship Id="rId16" Type="http://schemas.openxmlformats.org/officeDocument/2006/relationships/image" Target="../media/image62.wmf"/><Relationship Id="rId20" Type="http://schemas.openxmlformats.org/officeDocument/2006/relationships/image" Target="../media/image64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1.wmf"/><Relationship Id="rId11" Type="http://schemas.openxmlformats.org/officeDocument/2006/relationships/oleObject" Target="../embeddings/oleObject79.bin"/><Relationship Id="rId5" Type="http://schemas.openxmlformats.org/officeDocument/2006/relationships/oleObject" Target="../embeddings/oleObject76.bin"/><Relationship Id="rId15" Type="http://schemas.openxmlformats.org/officeDocument/2006/relationships/oleObject" Target="../embeddings/oleObject81.bin"/><Relationship Id="rId10" Type="http://schemas.openxmlformats.org/officeDocument/2006/relationships/image" Target="../media/image54.wmf"/><Relationship Id="rId19" Type="http://schemas.openxmlformats.org/officeDocument/2006/relationships/oleObject" Target="../embeddings/oleObject83.bin"/><Relationship Id="rId4" Type="http://schemas.openxmlformats.org/officeDocument/2006/relationships/image" Target="../media/image60.wmf"/><Relationship Id="rId9" Type="http://schemas.openxmlformats.org/officeDocument/2006/relationships/oleObject" Target="../embeddings/oleObject78.bin"/><Relationship Id="rId14" Type="http://schemas.openxmlformats.org/officeDocument/2006/relationships/image" Target="../media/image58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13" Type="http://schemas.openxmlformats.org/officeDocument/2006/relationships/oleObject" Target="../embeddings/oleObject89.bin"/><Relationship Id="rId3" Type="http://schemas.openxmlformats.org/officeDocument/2006/relationships/oleObject" Target="../embeddings/oleObject84.bin"/><Relationship Id="rId7" Type="http://schemas.openxmlformats.org/officeDocument/2006/relationships/oleObject" Target="../embeddings/oleObject86.bin"/><Relationship Id="rId12" Type="http://schemas.openxmlformats.org/officeDocument/2006/relationships/image" Target="../media/image58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wmf"/><Relationship Id="rId11" Type="http://schemas.openxmlformats.org/officeDocument/2006/relationships/oleObject" Target="../embeddings/oleObject88.bin"/><Relationship Id="rId5" Type="http://schemas.openxmlformats.org/officeDocument/2006/relationships/oleObject" Target="../embeddings/oleObject85.bin"/><Relationship Id="rId10" Type="http://schemas.openxmlformats.org/officeDocument/2006/relationships/image" Target="../media/image57.wmf"/><Relationship Id="rId4" Type="http://schemas.openxmlformats.org/officeDocument/2006/relationships/image" Target="../media/image65.wmf"/><Relationship Id="rId9" Type="http://schemas.openxmlformats.org/officeDocument/2006/relationships/oleObject" Target="../embeddings/oleObject87.bin"/><Relationship Id="rId14" Type="http://schemas.openxmlformats.org/officeDocument/2006/relationships/image" Target="../media/image66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13" Type="http://schemas.openxmlformats.org/officeDocument/2006/relationships/oleObject" Target="../embeddings/oleObject95.bin"/><Relationship Id="rId18" Type="http://schemas.openxmlformats.org/officeDocument/2006/relationships/image" Target="../media/image74.wmf"/><Relationship Id="rId3" Type="http://schemas.openxmlformats.org/officeDocument/2006/relationships/oleObject" Target="../embeddings/oleObject90.bin"/><Relationship Id="rId21" Type="http://schemas.openxmlformats.org/officeDocument/2006/relationships/oleObject" Target="../embeddings/oleObject99.bin"/><Relationship Id="rId7" Type="http://schemas.openxmlformats.org/officeDocument/2006/relationships/oleObject" Target="../embeddings/oleObject92.bin"/><Relationship Id="rId12" Type="http://schemas.openxmlformats.org/officeDocument/2006/relationships/image" Target="../media/image71.wmf"/><Relationship Id="rId17" Type="http://schemas.openxmlformats.org/officeDocument/2006/relationships/oleObject" Target="../embeddings/oleObject97.bin"/><Relationship Id="rId2" Type="http://schemas.openxmlformats.org/officeDocument/2006/relationships/notesSlide" Target="../notesSlides/notesSlide25.xml"/><Relationship Id="rId16" Type="http://schemas.openxmlformats.org/officeDocument/2006/relationships/image" Target="../media/image73.wmf"/><Relationship Id="rId20" Type="http://schemas.openxmlformats.org/officeDocument/2006/relationships/image" Target="../media/image75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8.wmf"/><Relationship Id="rId11" Type="http://schemas.openxmlformats.org/officeDocument/2006/relationships/oleObject" Target="../embeddings/oleObject94.bin"/><Relationship Id="rId5" Type="http://schemas.openxmlformats.org/officeDocument/2006/relationships/oleObject" Target="../embeddings/oleObject91.bin"/><Relationship Id="rId15" Type="http://schemas.openxmlformats.org/officeDocument/2006/relationships/oleObject" Target="../embeddings/oleObject96.bin"/><Relationship Id="rId10" Type="http://schemas.openxmlformats.org/officeDocument/2006/relationships/image" Target="../media/image70.wmf"/><Relationship Id="rId19" Type="http://schemas.openxmlformats.org/officeDocument/2006/relationships/oleObject" Target="../embeddings/oleObject98.bin"/><Relationship Id="rId4" Type="http://schemas.openxmlformats.org/officeDocument/2006/relationships/image" Target="../media/image67.wmf"/><Relationship Id="rId9" Type="http://schemas.openxmlformats.org/officeDocument/2006/relationships/oleObject" Target="../embeddings/oleObject93.bin"/><Relationship Id="rId14" Type="http://schemas.openxmlformats.org/officeDocument/2006/relationships/image" Target="../media/image72.wmf"/><Relationship Id="rId22" Type="http://schemas.openxmlformats.org/officeDocument/2006/relationships/image" Target="../media/image76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3" Type="http://schemas.openxmlformats.org/officeDocument/2006/relationships/oleObject" Target="../embeddings/oleObject100.bin"/><Relationship Id="rId7" Type="http://schemas.openxmlformats.org/officeDocument/2006/relationships/oleObject" Target="../embeddings/oleObject102.bin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101.bin"/><Relationship Id="rId4" Type="http://schemas.openxmlformats.org/officeDocument/2006/relationships/image" Target="../media/image25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wmf"/><Relationship Id="rId13" Type="http://schemas.openxmlformats.org/officeDocument/2006/relationships/oleObject" Target="../embeddings/oleObject109.bin"/><Relationship Id="rId18" Type="http://schemas.openxmlformats.org/officeDocument/2006/relationships/image" Target="../media/image81.wmf"/><Relationship Id="rId3" Type="http://schemas.openxmlformats.org/officeDocument/2006/relationships/oleObject" Target="../embeddings/oleObject103.bin"/><Relationship Id="rId7" Type="http://schemas.openxmlformats.org/officeDocument/2006/relationships/oleObject" Target="../embeddings/oleObject105.bin"/><Relationship Id="rId12" Type="http://schemas.openxmlformats.org/officeDocument/2006/relationships/oleObject" Target="../embeddings/oleObject108.bin"/><Relationship Id="rId17" Type="http://schemas.openxmlformats.org/officeDocument/2006/relationships/oleObject" Target="../embeddings/oleObject112.bin"/><Relationship Id="rId2" Type="http://schemas.openxmlformats.org/officeDocument/2006/relationships/notesSlide" Target="../notesSlides/notesSlide27.xml"/><Relationship Id="rId16" Type="http://schemas.openxmlformats.org/officeDocument/2006/relationships/image" Target="../media/image71.wmf"/><Relationship Id="rId20" Type="http://schemas.openxmlformats.org/officeDocument/2006/relationships/image" Target="../media/image8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3.wmf"/><Relationship Id="rId11" Type="http://schemas.openxmlformats.org/officeDocument/2006/relationships/oleObject" Target="../embeddings/oleObject107.bin"/><Relationship Id="rId5" Type="http://schemas.openxmlformats.org/officeDocument/2006/relationships/oleObject" Target="../embeddings/oleObject104.bin"/><Relationship Id="rId15" Type="http://schemas.openxmlformats.org/officeDocument/2006/relationships/oleObject" Target="../embeddings/oleObject111.bin"/><Relationship Id="rId10" Type="http://schemas.openxmlformats.org/officeDocument/2006/relationships/image" Target="../media/image80.wmf"/><Relationship Id="rId19" Type="http://schemas.openxmlformats.org/officeDocument/2006/relationships/oleObject" Target="../embeddings/oleObject113.bin"/><Relationship Id="rId4" Type="http://schemas.openxmlformats.org/officeDocument/2006/relationships/image" Target="../media/image78.wmf"/><Relationship Id="rId9" Type="http://schemas.openxmlformats.org/officeDocument/2006/relationships/oleObject" Target="../embeddings/oleObject106.bin"/><Relationship Id="rId14" Type="http://schemas.openxmlformats.org/officeDocument/2006/relationships/oleObject" Target="../embeddings/oleObject110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wmf"/><Relationship Id="rId13" Type="http://schemas.openxmlformats.org/officeDocument/2006/relationships/oleObject" Target="../embeddings/oleObject119.bin"/><Relationship Id="rId18" Type="http://schemas.openxmlformats.org/officeDocument/2006/relationships/oleObject" Target="../embeddings/oleObject123.bin"/><Relationship Id="rId26" Type="http://schemas.openxmlformats.org/officeDocument/2006/relationships/image" Target="../media/image71.wmf"/><Relationship Id="rId3" Type="http://schemas.openxmlformats.org/officeDocument/2006/relationships/oleObject" Target="../embeddings/oleObject114.bin"/><Relationship Id="rId21" Type="http://schemas.openxmlformats.org/officeDocument/2006/relationships/oleObject" Target="../embeddings/oleObject125.bin"/><Relationship Id="rId7" Type="http://schemas.openxmlformats.org/officeDocument/2006/relationships/oleObject" Target="../embeddings/oleObject116.bin"/><Relationship Id="rId12" Type="http://schemas.openxmlformats.org/officeDocument/2006/relationships/image" Target="../media/image79.wmf"/><Relationship Id="rId17" Type="http://schemas.openxmlformats.org/officeDocument/2006/relationships/oleObject" Target="../embeddings/oleObject122.bin"/><Relationship Id="rId25" Type="http://schemas.openxmlformats.org/officeDocument/2006/relationships/oleObject" Target="../embeddings/oleObject127.bin"/><Relationship Id="rId2" Type="http://schemas.openxmlformats.org/officeDocument/2006/relationships/notesSlide" Target="../notesSlides/notesSlide28.xml"/><Relationship Id="rId16" Type="http://schemas.openxmlformats.org/officeDocument/2006/relationships/oleObject" Target="../embeddings/oleObject121.bin"/><Relationship Id="rId20" Type="http://schemas.openxmlformats.org/officeDocument/2006/relationships/image" Target="../media/image86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2.wmf"/><Relationship Id="rId11" Type="http://schemas.openxmlformats.org/officeDocument/2006/relationships/oleObject" Target="../embeddings/oleObject118.bin"/><Relationship Id="rId24" Type="http://schemas.openxmlformats.org/officeDocument/2006/relationships/image" Target="../media/image88.wmf"/><Relationship Id="rId5" Type="http://schemas.openxmlformats.org/officeDocument/2006/relationships/oleObject" Target="../embeddings/oleObject115.bin"/><Relationship Id="rId15" Type="http://schemas.openxmlformats.org/officeDocument/2006/relationships/oleObject" Target="../embeddings/oleObject120.bin"/><Relationship Id="rId23" Type="http://schemas.openxmlformats.org/officeDocument/2006/relationships/oleObject" Target="../embeddings/oleObject126.bin"/><Relationship Id="rId28" Type="http://schemas.openxmlformats.org/officeDocument/2006/relationships/image" Target="../media/image89.wmf"/><Relationship Id="rId10" Type="http://schemas.openxmlformats.org/officeDocument/2006/relationships/image" Target="../media/image73.wmf"/><Relationship Id="rId19" Type="http://schemas.openxmlformats.org/officeDocument/2006/relationships/oleObject" Target="../embeddings/oleObject124.bin"/><Relationship Id="rId4" Type="http://schemas.openxmlformats.org/officeDocument/2006/relationships/image" Target="../media/image83.wmf"/><Relationship Id="rId9" Type="http://schemas.openxmlformats.org/officeDocument/2006/relationships/oleObject" Target="../embeddings/oleObject117.bin"/><Relationship Id="rId14" Type="http://schemas.openxmlformats.org/officeDocument/2006/relationships/image" Target="../media/image85.wmf"/><Relationship Id="rId22" Type="http://schemas.openxmlformats.org/officeDocument/2006/relationships/image" Target="../media/image87.wmf"/><Relationship Id="rId27" Type="http://schemas.openxmlformats.org/officeDocument/2006/relationships/oleObject" Target="../embeddings/oleObject128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129.bin"/><Relationship Id="rId7" Type="http://schemas.openxmlformats.org/officeDocument/2006/relationships/oleObject" Target="../embeddings/oleObject131.bin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130.bin"/><Relationship Id="rId10" Type="http://schemas.openxmlformats.org/officeDocument/2006/relationships/image" Target="../media/image91.wmf"/><Relationship Id="rId4" Type="http://schemas.openxmlformats.org/officeDocument/2006/relationships/image" Target="../media/image90.wmf"/><Relationship Id="rId9" Type="http://schemas.openxmlformats.org/officeDocument/2006/relationships/oleObject" Target="../embeddings/oleObject132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133.bin"/><Relationship Id="rId7" Type="http://schemas.openxmlformats.org/officeDocument/2006/relationships/oleObject" Target="../embeddings/oleObject135.bin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134.bin"/><Relationship Id="rId4" Type="http://schemas.openxmlformats.org/officeDocument/2006/relationships/image" Target="../media/image90.wmf"/><Relationship Id="rId9" Type="http://schemas.openxmlformats.org/officeDocument/2006/relationships/image" Target="../media/image92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13" Type="http://schemas.openxmlformats.org/officeDocument/2006/relationships/oleObject" Target="../embeddings/oleObject141.bin"/><Relationship Id="rId18" Type="http://schemas.openxmlformats.org/officeDocument/2006/relationships/image" Target="../media/image99.wmf"/><Relationship Id="rId3" Type="http://schemas.openxmlformats.org/officeDocument/2006/relationships/oleObject" Target="../embeddings/oleObject136.bin"/><Relationship Id="rId7" Type="http://schemas.openxmlformats.org/officeDocument/2006/relationships/oleObject" Target="../embeddings/oleObject138.bin"/><Relationship Id="rId12" Type="http://schemas.openxmlformats.org/officeDocument/2006/relationships/image" Target="../media/image96.wmf"/><Relationship Id="rId17" Type="http://schemas.openxmlformats.org/officeDocument/2006/relationships/oleObject" Target="../embeddings/oleObject143.bin"/><Relationship Id="rId2" Type="http://schemas.openxmlformats.org/officeDocument/2006/relationships/notesSlide" Target="../notesSlides/notesSlide31.xml"/><Relationship Id="rId16" Type="http://schemas.openxmlformats.org/officeDocument/2006/relationships/image" Target="../media/image98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4.wmf"/><Relationship Id="rId11" Type="http://schemas.openxmlformats.org/officeDocument/2006/relationships/oleObject" Target="../embeddings/oleObject140.bin"/><Relationship Id="rId5" Type="http://schemas.openxmlformats.org/officeDocument/2006/relationships/oleObject" Target="../embeddings/oleObject137.bin"/><Relationship Id="rId15" Type="http://schemas.openxmlformats.org/officeDocument/2006/relationships/oleObject" Target="../embeddings/oleObject142.bin"/><Relationship Id="rId10" Type="http://schemas.openxmlformats.org/officeDocument/2006/relationships/image" Target="../media/image95.wmf"/><Relationship Id="rId4" Type="http://schemas.openxmlformats.org/officeDocument/2006/relationships/image" Target="../media/image93.wmf"/><Relationship Id="rId9" Type="http://schemas.openxmlformats.org/officeDocument/2006/relationships/oleObject" Target="../embeddings/oleObject139.bin"/><Relationship Id="rId14" Type="http://schemas.openxmlformats.org/officeDocument/2006/relationships/image" Target="../media/image97.w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13" Type="http://schemas.openxmlformats.org/officeDocument/2006/relationships/oleObject" Target="../embeddings/oleObject149.bin"/><Relationship Id="rId3" Type="http://schemas.openxmlformats.org/officeDocument/2006/relationships/oleObject" Target="../embeddings/oleObject144.bin"/><Relationship Id="rId7" Type="http://schemas.openxmlformats.org/officeDocument/2006/relationships/oleObject" Target="../embeddings/oleObject146.bin"/><Relationship Id="rId12" Type="http://schemas.openxmlformats.org/officeDocument/2006/relationships/image" Target="../media/image96.wmf"/><Relationship Id="rId2" Type="http://schemas.openxmlformats.org/officeDocument/2006/relationships/notesSlide" Target="../notesSlides/notesSlide32.xml"/><Relationship Id="rId16" Type="http://schemas.openxmlformats.org/officeDocument/2006/relationships/image" Target="../media/image10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4.wmf"/><Relationship Id="rId11" Type="http://schemas.openxmlformats.org/officeDocument/2006/relationships/oleObject" Target="../embeddings/oleObject148.bin"/><Relationship Id="rId5" Type="http://schemas.openxmlformats.org/officeDocument/2006/relationships/oleObject" Target="../embeddings/oleObject145.bin"/><Relationship Id="rId15" Type="http://schemas.openxmlformats.org/officeDocument/2006/relationships/oleObject" Target="../embeddings/oleObject150.bin"/><Relationship Id="rId10" Type="http://schemas.openxmlformats.org/officeDocument/2006/relationships/image" Target="../media/image101.wmf"/><Relationship Id="rId4" Type="http://schemas.openxmlformats.org/officeDocument/2006/relationships/image" Target="../media/image100.wmf"/><Relationship Id="rId9" Type="http://schemas.openxmlformats.org/officeDocument/2006/relationships/oleObject" Target="../embeddings/oleObject147.bin"/><Relationship Id="rId14" Type="http://schemas.openxmlformats.org/officeDocument/2006/relationships/image" Target="../media/image102.w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13" Type="http://schemas.openxmlformats.org/officeDocument/2006/relationships/oleObject" Target="../embeddings/oleObject156.bin"/><Relationship Id="rId18" Type="http://schemas.openxmlformats.org/officeDocument/2006/relationships/image" Target="../media/image109.wmf"/><Relationship Id="rId3" Type="http://schemas.openxmlformats.org/officeDocument/2006/relationships/oleObject" Target="../embeddings/oleObject151.bin"/><Relationship Id="rId7" Type="http://schemas.openxmlformats.org/officeDocument/2006/relationships/oleObject" Target="../embeddings/oleObject153.bin"/><Relationship Id="rId12" Type="http://schemas.openxmlformats.org/officeDocument/2006/relationships/image" Target="../media/image106.wmf"/><Relationship Id="rId17" Type="http://schemas.openxmlformats.org/officeDocument/2006/relationships/oleObject" Target="../embeddings/oleObject158.bin"/><Relationship Id="rId2" Type="http://schemas.openxmlformats.org/officeDocument/2006/relationships/notesSlide" Target="../notesSlides/notesSlide33.xml"/><Relationship Id="rId16" Type="http://schemas.openxmlformats.org/officeDocument/2006/relationships/image" Target="../media/image108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wmf"/><Relationship Id="rId11" Type="http://schemas.openxmlformats.org/officeDocument/2006/relationships/oleObject" Target="../embeddings/oleObject155.bin"/><Relationship Id="rId5" Type="http://schemas.openxmlformats.org/officeDocument/2006/relationships/oleObject" Target="../embeddings/oleObject152.bin"/><Relationship Id="rId15" Type="http://schemas.openxmlformats.org/officeDocument/2006/relationships/oleObject" Target="../embeddings/oleObject157.bin"/><Relationship Id="rId10" Type="http://schemas.openxmlformats.org/officeDocument/2006/relationships/image" Target="../media/image105.wmf"/><Relationship Id="rId4" Type="http://schemas.openxmlformats.org/officeDocument/2006/relationships/image" Target="../media/image104.wmf"/><Relationship Id="rId9" Type="http://schemas.openxmlformats.org/officeDocument/2006/relationships/oleObject" Target="../embeddings/oleObject154.bin"/><Relationship Id="rId14" Type="http://schemas.openxmlformats.org/officeDocument/2006/relationships/image" Target="../media/image107.wmf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2.wmf"/><Relationship Id="rId13" Type="http://schemas.openxmlformats.org/officeDocument/2006/relationships/oleObject" Target="../embeddings/oleObject164.bin"/><Relationship Id="rId18" Type="http://schemas.openxmlformats.org/officeDocument/2006/relationships/image" Target="../media/image113.wmf"/><Relationship Id="rId3" Type="http://schemas.openxmlformats.org/officeDocument/2006/relationships/oleObject" Target="../embeddings/oleObject159.bin"/><Relationship Id="rId7" Type="http://schemas.openxmlformats.org/officeDocument/2006/relationships/oleObject" Target="../embeddings/oleObject161.bin"/><Relationship Id="rId12" Type="http://schemas.openxmlformats.org/officeDocument/2006/relationships/image" Target="../media/image54.wmf"/><Relationship Id="rId17" Type="http://schemas.openxmlformats.org/officeDocument/2006/relationships/oleObject" Target="../embeddings/oleObject166.bin"/><Relationship Id="rId2" Type="http://schemas.openxmlformats.org/officeDocument/2006/relationships/notesSlide" Target="../notesSlides/notesSlide34.xml"/><Relationship Id="rId16" Type="http://schemas.openxmlformats.org/officeDocument/2006/relationships/image" Target="../media/image106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1.wmf"/><Relationship Id="rId11" Type="http://schemas.openxmlformats.org/officeDocument/2006/relationships/oleObject" Target="../embeddings/oleObject163.bin"/><Relationship Id="rId5" Type="http://schemas.openxmlformats.org/officeDocument/2006/relationships/oleObject" Target="../embeddings/oleObject160.bin"/><Relationship Id="rId15" Type="http://schemas.openxmlformats.org/officeDocument/2006/relationships/oleObject" Target="../embeddings/oleObject165.bin"/><Relationship Id="rId10" Type="http://schemas.openxmlformats.org/officeDocument/2006/relationships/image" Target="../media/image53.wmf"/><Relationship Id="rId4" Type="http://schemas.openxmlformats.org/officeDocument/2006/relationships/image" Target="../media/image110.wmf"/><Relationship Id="rId9" Type="http://schemas.openxmlformats.org/officeDocument/2006/relationships/oleObject" Target="../embeddings/oleObject162.bin"/><Relationship Id="rId14" Type="http://schemas.openxmlformats.org/officeDocument/2006/relationships/image" Target="../media/image105.wmf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oleObject" Target="../embeddings/oleObject167.bin"/><Relationship Id="rId7" Type="http://schemas.openxmlformats.org/officeDocument/2006/relationships/oleObject" Target="../embeddings/oleObject169.bin"/><Relationship Id="rId12" Type="http://schemas.openxmlformats.org/officeDocument/2006/relationships/image" Target="../media/image106.wm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wmf"/><Relationship Id="rId11" Type="http://schemas.openxmlformats.org/officeDocument/2006/relationships/oleObject" Target="../embeddings/oleObject171.bin"/><Relationship Id="rId5" Type="http://schemas.openxmlformats.org/officeDocument/2006/relationships/oleObject" Target="../embeddings/oleObject168.bin"/><Relationship Id="rId10" Type="http://schemas.openxmlformats.org/officeDocument/2006/relationships/image" Target="../media/image105.wmf"/><Relationship Id="rId4" Type="http://schemas.openxmlformats.org/officeDocument/2006/relationships/image" Target="../media/image114.wmf"/><Relationship Id="rId9" Type="http://schemas.openxmlformats.org/officeDocument/2006/relationships/oleObject" Target="../embeddings/oleObject170.bin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13" Type="http://schemas.openxmlformats.org/officeDocument/2006/relationships/oleObject" Target="../embeddings/oleObject177.bin"/><Relationship Id="rId3" Type="http://schemas.openxmlformats.org/officeDocument/2006/relationships/oleObject" Target="../embeddings/oleObject172.bin"/><Relationship Id="rId7" Type="http://schemas.openxmlformats.org/officeDocument/2006/relationships/oleObject" Target="../embeddings/oleObject174.bin"/><Relationship Id="rId12" Type="http://schemas.openxmlformats.org/officeDocument/2006/relationships/image" Target="../media/image106.wmf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wmf"/><Relationship Id="rId11" Type="http://schemas.openxmlformats.org/officeDocument/2006/relationships/oleObject" Target="../embeddings/oleObject176.bin"/><Relationship Id="rId5" Type="http://schemas.openxmlformats.org/officeDocument/2006/relationships/oleObject" Target="../embeddings/oleObject173.bin"/><Relationship Id="rId10" Type="http://schemas.openxmlformats.org/officeDocument/2006/relationships/image" Target="../media/image105.wmf"/><Relationship Id="rId4" Type="http://schemas.openxmlformats.org/officeDocument/2006/relationships/image" Target="../media/image115.wmf"/><Relationship Id="rId9" Type="http://schemas.openxmlformats.org/officeDocument/2006/relationships/oleObject" Target="../embeddings/oleObject175.bin"/><Relationship Id="rId14" Type="http://schemas.openxmlformats.org/officeDocument/2006/relationships/image" Target="../media/image116.wmf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9.wmf"/><Relationship Id="rId13" Type="http://schemas.openxmlformats.org/officeDocument/2006/relationships/oleObject" Target="../embeddings/oleObject183.bin"/><Relationship Id="rId3" Type="http://schemas.openxmlformats.org/officeDocument/2006/relationships/oleObject" Target="../embeddings/oleObject178.bin"/><Relationship Id="rId7" Type="http://schemas.openxmlformats.org/officeDocument/2006/relationships/oleObject" Target="../embeddings/oleObject180.bin"/><Relationship Id="rId12" Type="http://schemas.openxmlformats.org/officeDocument/2006/relationships/image" Target="../media/image121.wmf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8.wmf"/><Relationship Id="rId11" Type="http://schemas.openxmlformats.org/officeDocument/2006/relationships/oleObject" Target="../embeddings/oleObject182.bin"/><Relationship Id="rId5" Type="http://schemas.openxmlformats.org/officeDocument/2006/relationships/oleObject" Target="../embeddings/oleObject179.bin"/><Relationship Id="rId10" Type="http://schemas.openxmlformats.org/officeDocument/2006/relationships/image" Target="../media/image120.emf"/><Relationship Id="rId4" Type="http://schemas.openxmlformats.org/officeDocument/2006/relationships/image" Target="../media/image117.wmf"/><Relationship Id="rId9" Type="http://schemas.openxmlformats.org/officeDocument/2006/relationships/oleObject" Target="../embeddings/oleObject181.bin"/><Relationship Id="rId14" Type="http://schemas.openxmlformats.org/officeDocument/2006/relationships/image" Target="../media/image122.wmf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9.wmf"/><Relationship Id="rId13" Type="http://schemas.openxmlformats.org/officeDocument/2006/relationships/oleObject" Target="../embeddings/oleObject189.bin"/><Relationship Id="rId18" Type="http://schemas.openxmlformats.org/officeDocument/2006/relationships/image" Target="../media/image129.emf"/><Relationship Id="rId3" Type="http://schemas.openxmlformats.org/officeDocument/2006/relationships/oleObject" Target="../embeddings/oleObject184.bin"/><Relationship Id="rId7" Type="http://schemas.openxmlformats.org/officeDocument/2006/relationships/oleObject" Target="../embeddings/oleObject186.bin"/><Relationship Id="rId12" Type="http://schemas.openxmlformats.org/officeDocument/2006/relationships/image" Target="../media/image126.wmf"/><Relationship Id="rId17" Type="http://schemas.openxmlformats.org/officeDocument/2006/relationships/oleObject" Target="../embeddings/oleObject191.bin"/><Relationship Id="rId2" Type="http://schemas.openxmlformats.org/officeDocument/2006/relationships/notesSlide" Target="../notesSlides/notesSlide38.xml"/><Relationship Id="rId16" Type="http://schemas.openxmlformats.org/officeDocument/2006/relationships/image" Target="../media/image128.wmf"/><Relationship Id="rId20" Type="http://schemas.openxmlformats.org/officeDocument/2006/relationships/image" Target="../media/image12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4.wmf"/><Relationship Id="rId11" Type="http://schemas.openxmlformats.org/officeDocument/2006/relationships/oleObject" Target="../embeddings/oleObject188.bin"/><Relationship Id="rId5" Type="http://schemas.openxmlformats.org/officeDocument/2006/relationships/oleObject" Target="../embeddings/oleObject185.bin"/><Relationship Id="rId15" Type="http://schemas.openxmlformats.org/officeDocument/2006/relationships/oleObject" Target="../embeddings/oleObject190.bin"/><Relationship Id="rId10" Type="http://schemas.openxmlformats.org/officeDocument/2006/relationships/image" Target="../media/image125.wmf"/><Relationship Id="rId19" Type="http://schemas.openxmlformats.org/officeDocument/2006/relationships/oleObject" Target="../embeddings/oleObject192.bin"/><Relationship Id="rId4" Type="http://schemas.openxmlformats.org/officeDocument/2006/relationships/image" Target="../media/image123.wmf"/><Relationship Id="rId9" Type="http://schemas.openxmlformats.org/officeDocument/2006/relationships/oleObject" Target="../embeddings/oleObject187.bin"/><Relationship Id="rId14" Type="http://schemas.openxmlformats.org/officeDocument/2006/relationships/image" Target="../media/image127.wmf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2.wmf"/><Relationship Id="rId13" Type="http://schemas.openxmlformats.org/officeDocument/2006/relationships/oleObject" Target="../embeddings/oleObject198.bin"/><Relationship Id="rId3" Type="http://schemas.openxmlformats.org/officeDocument/2006/relationships/oleObject" Target="../embeddings/oleObject193.bin"/><Relationship Id="rId7" Type="http://schemas.openxmlformats.org/officeDocument/2006/relationships/oleObject" Target="../embeddings/oleObject195.bin"/><Relationship Id="rId12" Type="http://schemas.openxmlformats.org/officeDocument/2006/relationships/image" Target="../media/image133.wmf"/><Relationship Id="rId2" Type="http://schemas.openxmlformats.org/officeDocument/2006/relationships/notesSlide" Target="../notesSlides/notesSlide39.xml"/><Relationship Id="rId16" Type="http://schemas.openxmlformats.org/officeDocument/2006/relationships/image" Target="../media/image12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1.wmf"/><Relationship Id="rId11" Type="http://schemas.openxmlformats.org/officeDocument/2006/relationships/oleObject" Target="../embeddings/oleObject197.bin"/><Relationship Id="rId5" Type="http://schemas.openxmlformats.org/officeDocument/2006/relationships/oleObject" Target="../embeddings/oleObject194.bin"/><Relationship Id="rId15" Type="http://schemas.openxmlformats.org/officeDocument/2006/relationships/oleObject" Target="../embeddings/oleObject199.bin"/><Relationship Id="rId10" Type="http://schemas.openxmlformats.org/officeDocument/2006/relationships/image" Target="../media/image119.wmf"/><Relationship Id="rId4" Type="http://schemas.openxmlformats.org/officeDocument/2006/relationships/image" Target="../media/image130.wmf"/><Relationship Id="rId9" Type="http://schemas.openxmlformats.org/officeDocument/2006/relationships/oleObject" Target="../embeddings/oleObject196.bin"/><Relationship Id="rId14" Type="http://schemas.openxmlformats.org/officeDocument/2006/relationships/image" Target="../media/image13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7.wmf"/><Relationship Id="rId13" Type="http://schemas.openxmlformats.org/officeDocument/2006/relationships/oleObject" Target="../embeddings/oleObject205.bin"/><Relationship Id="rId18" Type="http://schemas.openxmlformats.org/officeDocument/2006/relationships/image" Target="../media/image142.wmf"/><Relationship Id="rId3" Type="http://schemas.openxmlformats.org/officeDocument/2006/relationships/oleObject" Target="../embeddings/oleObject200.bin"/><Relationship Id="rId21" Type="http://schemas.openxmlformats.org/officeDocument/2006/relationships/oleObject" Target="../embeddings/oleObject209.bin"/><Relationship Id="rId7" Type="http://schemas.openxmlformats.org/officeDocument/2006/relationships/oleObject" Target="../embeddings/oleObject202.bin"/><Relationship Id="rId12" Type="http://schemas.openxmlformats.org/officeDocument/2006/relationships/image" Target="../media/image139.wmf"/><Relationship Id="rId17" Type="http://schemas.openxmlformats.org/officeDocument/2006/relationships/oleObject" Target="../embeddings/oleObject207.bin"/><Relationship Id="rId2" Type="http://schemas.openxmlformats.org/officeDocument/2006/relationships/notesSlide" Target="../notesSlides/notesSlide40.xml"/><Relationship Id="rId16" Type="http://schemas.openxmlformats.org/officeDocument/2006/relationships/image" Target="../media/image141.wmf"/><Relationship Id="rId20" Type="http://schemas.openxmlformats.org/officeDocument/2006/relationships/image" Target="../media/image14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6.wmf"/><Relationship Id="rId11" Type="http://schemas.openxmlformats.org/officeDocument/2006/relationships/oleObject" Target="../embeddings/oleObject204.bin"/><Relationship Id="rId5" Type="http://schemas.openxmlformats.org/officeDocument/2006/relationships/oleObject" Target="../embeddings/oleObject201.bin"/><Relationship Id="rId15" Type="http://schemas.openxmlformats.org/officeDocument/2006/relationships/oleObject" Target="../embeddings/oleObject206.bin"/><Relationship Id="rId10" Type="http://schemas.openxmlformats.org/officeDocument/2006/relationships/image" Target="../media/image138.wmf"/><Relationship Id="rId19" Type="http://schemas.openxmlformats.org/officeDocument/2006/relationships/oleObject" Target="../embeddings/oleObject208.bin"/><Relationship Id="rId4" Type="http://schemas.openxmlformats.org/officeDocument/2006/relationships/image" Target="../media/image135.wmf"/><Relationship Id="rId9" Type="http://schemas.openxmlformats.org/officeDocument/2006/relationships/oleObject" Target="../embeddings/oleObject203.bin"/><Relationship Id="rId14" Type="http://schemas.openxmlformats.org/officeDocument/2006/relationships/image" Target="../media/image140.wmf"/><Relationship Id="rId22" Type="http://schemas.openxmlformats.org/officeDocument/2006/relationships/image" Target="../media/image144.wmf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7.wmf"/><Relationship Id="rId13" Type="http://schemas.openxmlformats.org/officeDocument/2006/relationships/oleObject" Target="../embeddings/oleObject215.bin"/><Relationship Id="rId18" Type="http://schemas.openxmlformats.org/officeDocument/2006/relationships/image" Target="../media/image142.wmf"/><Relationship Id="rId3" Type="http://schemas.openxmlformats.org/officeDocument/2006/relationships/oleObject" Target="../embeddings/oleObject210.bin"/><Relationship Id="rId7" Type="http://schemas.openxmlformats.org/officeDocument/2006/relationships/oleObject" Target="../embeddings/oleObject212.bin"/><Relationship Id="rId12" Type="http://schemas.openxmlformats.org/officeDocument/2006/relationships/image" Target="../media/image139.wmf"/><Relationship Id="rId17" Type="http://schemas.openxmlformats.org/officeDocument/2006/relationships/oleObject" Target="../embeddings/oleObject217.bin"/><Relationship Id="rId2" Type="http://schemas.openxmlformats.org/officeDocument/2006/relationships/notesSlide" Target="../notesSlides/notesSlide41.xml"/><Relationship Id="rId16" Type="http://schemas.openxmlformats.org/officeDocument/2006/relationships/image" Target="../media/image141.wmf"/><Relationship Id="rId20" Type="http://schemas.openxmlformats.org/officeDocument/2006/relationships/image" Target="../media/image14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6.wmf"/><Relationship Id="rId11" Type="http://schemas.openxmlformats.org/officeDocument/2006/relationships/oleObject" Target="../embeddings/oleObject214.bin"/><Relationship Id="rId5" Type="http://schemas.openxmlformats.org/officeDocument/2006/relationships/oleObject" Target="../embeddings/oleObject211.bin"/><Relationship Id="rId15" Type="http://schemas.openxmlformats.org/officeDocument/2006/relationships/oleObject" Target="../embeddings/oleObject216.bin"/><Relationship Id="rId10" Type="http://schemas.openxmlformats.org/officeDocument/2006/relationships/image" Target="../media/image138.wmf"/><Relationship Id="rId19" Type="http://schemas.openxmlformats.org/officeDocument/2006/relationships/oleObject" Target="../embeddings/oleObject218.bin"/><Relationship Id="rId4" Type="http://schemas.openxmlformats.org/officeDocument/2006/relationships/image" Target="../media/image145.wmf"/><Relationship Id="rId9" Type="http://schemas.openxmlformats.org/officeDocument/2006/relationships/oleObject" Target="../embeddings/oleObject213.bin"/><Relationship Id="rId14" Type="http://schemas.openxmlformats.org/officeDocument/2006/relationships/image" Target="../media/image140.wmf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7.wmf"/><Relationship Id="rId13" Type="http://schemas.openxmlformats.org/officeDocument/2006/relationships/oleObject" Target="../embeddings/oleObject224.bin"/><Relationship Id="rId3" Type="http://schemas.openxmlformats.org/officeDocument/2006/relationships/oleObject" Target="../embeddings/oleObject219.bin"/><Relationship Id="rId7" Type="http://schemas.openxmlformats.org/officeDocument/2006/relationships/oleObject" Target="../embeddings/oleObject221.bin"/><Relationship Id="rId12" Type="http://schemas.openxmlformats.org/officeDocument/2006/relationships/image" Target="../media/image139.wmf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6.wmf"/><Relationship Id="rId11" Type="http://schemas.openxmlformats.org/officeDocument/2006/relationships/oleObject" Target="../embeddings/oleObject223.bin"/><Relationship Id="rId5" Type="http://schemas.openxmlformats.org/officeDocument/2006/relationships/oleObject" Target="../embeddings/oleObject220.bin"/><Relationship Id="rId10" Type="http://schemas.openxmlformats.org/officeDocument/2006/relationships/image" Target="../media/image138.wmf"/><Relationship Id="rId4" Type="http://schemas.openxmlformats.org/officeDocument/2006/relationships/image" Target="../media/image144.wmf"/><Relationship Id="rId9" Type="http://schemas.openxmlformats.org/officeDocument/2006/relationships/oleObject" Target="../embeddings/oleObject222.bin"/><Relationship Id="rId14" Type="http://schemas.openxmlformats.org/officeDocument/2006/relationships/image" Target="../media/image146.emf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6.wmf"/><Relationship Id="rId13" Type="http://schemas.openxmlformats.org/officeDocument/2006/relationships/oleObject" Target="../embeddings/oleObject230.bin"/><Relationship Id="rId18" Type="http://schemas.openxmlformats.org/officeDocument/2006/relationships/image" Target="../media/image147.wmf"/><Relationship Id="rId3" Type="http://schemas.openxmlformats.org/officeDocument/2006/relationships/oleObject" Target="../embeddings/oleObject225.bin"/><Relationship Id="rId7" Type="http://schemas.openxmlformats.org/officeDocument/2006/relationships/oleObject" Target="../embeddings/oleObject227.bin"/><Relationship Id="rId12" Type="http://schemas.openxmlformats.org/officeDocument/2006/relationships/image" Target="../media/image138.wmf"/><Relationship Id="rId17" Type="http://schemas.openxmlformats.org/officeDocument/2006/relationships/oleObject" Target="../embeddings/oleObject232.bin"/><Relationship Id="rId2" Type="http://schemas.openxmlformats.org/officeDocument/2006/relationships/notesSlide" Target="../notesSlides/notesSlide43.xml"/><Relationship Id="rId16" Type="http://schemas.openxmlformats.org/officeDocument/2006/relationships/image" Target="../media/image141.wmf"/><Relationship Id="rId20" Type="http://schemas.openxmlformats.org/officeDocument/2006/relationships/image" Target="../media/image148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4.wmf"/><Relationship Id="rId11" Type="http://schemas.openxmlformats.org/officeDocument/2006/relationships/oleObject" Target="../embeddings/oleObject229.bin"/><Relationship Id="rId5" Type="http://schemas.openxmlformats.org/officeDocument/2006/relationships/oleObject" Target="../embeddings/oleObject226.bin"/><Relationship Id="rId15" Type="http://schemas.openxmlformats.org/officeDocument/2006/relationships/oleObject" Target="../embeddings/oleObject231.bin"/><Relationship Id="rId10" Type="http://schemas.openxmlformats.org/officeDocument/2006/relationships/image" Target="../media/image137.wmf"/><Relationship Id="rId19" Type="http://schemas.openxmlformats.org/officeDocument/2006/relationships/oleObject" Target="../embeddings/oleObject233.bin"/><Relationship Id="rId4" Type="http://schemas.openxmlformats.org/officeDocument/2006/relationships/image" Target="../media/image135.wmf"/><Relationship Id="rId9" Type="http://schemas.openxmlformats.org/officeDocument/2006/relationships/oleObject" Target="../embeddings/oleObject228.bin"/><Relationship Id="rId14" Type="http://schemas.openxmlformats.org/officeDocument/2006/relationships/image" Target="../media/image139.wmf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7.wmf"/><Relationship Id="rId13" Type="http://schemas.openxmlformats.org/officeDocument/2006/relationships/oleObject" Target="../embeddings/oleObject239.bin"/><Relationship Id="rId18" Type="http://schemas.openxmlformats.org/officeDocument/2006/relationships/image" Target="../media/image151.wmf"/><Relationship Id="rId3" Type="http://schemas.openxmlformats.org/officeDocument/2006/relationships/oleObject" Target="../embeddings/oleObject234.bin"/><Relationship Id="rId7" Type="http://schemas.openxmlformats.org/officeDocument/2006/relationships/oleObject" Target="../embeddings/oleObject236.bin"/><Relationship Id="rId12" Type="http://schemas.openxmlformats.org/officeDocument/2006/relationships/image" Target="../media/image139.wmf"/><Relationship Id="rId17" Type="http://schemas.openxmlformats.org/officeDocument/2006/relationships/oleObject" Target="../embeddings/oleObject241.bin"/><Relationship Id="rId2" Type="http://schemas.openxmlformats.org/officeDocument/2006/relationships/notesSlide" Target="../notesSlides/notesSlide44.xml"/><Relationship Id="rId16" Type="http://schemas.openxmlformats.org/officeDocument/2006/relationships/image" Target="../media/image150.wmf"/><Relationship Id="rId20" Type="http://schemas.openxmlformats.org/officeDocument/2006/relationships/image" Target="../media/image15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6.wmf"/><Relationship Id="rId11" Type="http://schemas.openxmlformats.org/officeDocument/2006/relationships/oleObject" Target="../embeddings/oleObject238.bin"/><Relationship Id="rId5" Type="http://schemas.openxmlformats.org/officeDocument/2006/relationships/oleObject" Target="../embeddings/oleObject235.bin"/><Relationship Id="rId15" Type="http://schemas.openxmlformats.org/officeDocument/2006/relationships/oleObject" Target="../embeddings/oleObject240.bin"/><Relationship Id="rId10" Type="http://schemas.openxmlformats.org/officeDocument/2006/relationships/image" Target="../media/image138.wmf"/><Relationship Id="rId19" Type="http://schemas.openxmlformats.org/officeDocument/2006/relationships/oleObject" Target="../embeddings/oleObject242.bin"/><Relationship Id="rId4" Type="http://schemas.openxmlformats.org/officeDocument/2006/relationships/image" Target="../media/image135.wmf"/><Relationship Id="rId9" Type="http://schemas.openxmlformats.org/officeDocument/2006/relationships/oleObject" Target="../embeddings/oleObject237.bin"/><Relationship Id="rId14" Type="http://schemas.openxmlformats.org/officeDocument/2006/relationships/image" Target="../media/image149.wmf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5.wmf"/><Relationship Id="rId13" Type="http://schemas.openxmlformats.org/officeDocument/2006/relationships/oleObject" Target="../embeddings/oleObject248.bin"/><Relationship Id="rId3" Type="http://schemas.openxmlformats.org/officeDocument/2006/relationships/oleObject" Target="../embeddings/oleObject243.bin"/><Relationship Id="rId7" Type="http://schemas.openxmlformats.org/officeDocument/2006/relationships/oleObject" Target="../embeddings/oleObject245.bin"/><Relationship Id="rId12" Type="http://schemas.openxmlformats.org/officeDocument/2006/relationships/image" Target="../media/image157.wmf"/><Relationship Id="rId2" Type="http://schemas.openxmlformats.org/officeDocument/2006/relationships/notesSlide" Target="../notesSlides/notesSlide45.xml"/><Relationship Id="rId16" Type="http://schemas.openxmlformats.org/officeDocument/2006/relationships/image" Target="../media/image159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4.wmf"/><Relationship Id="rId11" Type="http://schemas.openxmlformats.org/officeDocument/2006/relationships/oleObject" Target="../embeddings/oleObject247.bin"/><Relationship Id="rId5" Type="http://schemas.openxmlformats.org/officeDocument/2006/relationships/oleObject" Target="../embeddings/oleObject244.bin"/><Relationship Id="rId15" Type="http://schemas.openxmlformats.org/officeDocument/2006/relationships/oleObject" Target="../embeddings/oleObject249.bin"/><Relationship Id="rId10" Type="http://schemas.openxmlformats.org/officeDocument/2006/relationships/image" Target="../media/image156.wmf"/><Relationship Id="rId4" Type="http://schemas.openxmlformats.org/officeDocument/2006/relationships/image" Target="../media/image153.wmf"/><Relationship Id="rId9" Type="http://schemas.openxmlformats.org/officeDocument/2006/relationships/oleObject" Target="../embeddings/oleObject246.bin"/><Relationship Id="rId14" Type="http://schemas.openxmlformats.org/officeDocument/2006/relationships/image" Target="../media/image158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4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286355" y="4376891"/>
            <a:ext cx="65135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Analytic Continuation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3327400" y="831850"/>
            <a:ext cx="25193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ECE 6382 </a:t>
            </a: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952277" y="5999646"/>
            <a:ext cx="54425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Notes are adapted from D. R. Wilton, Dept. of ECE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CAA537-425C-44AB-ABB0-AB7F7428A9D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086543" y="2440930"/>
            <a:ext cx="26661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David R. Jackson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679377" y="1859905"/>
            <a:ext cx="1537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Fall 2023</a:t>
            </a: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1186515" y="3680829"/>
            <a:ext cx="65135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0000FF"/>
                </a:solidFill>
              </a:rPr>
              <a:t>Notes 8</a:t>
            </a:r>
          </a:p>
        </p:txBody>
      </p:sp>
      <p:pic>
        <p:nvPicPr>
          <p:cNvPr id="14848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64664" y="163629"/>
            <a:ext cx="2720826" cy="21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366787" y="0"/>
            <a:ext cx="6477802" cy="6191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Analytic Continuation Principle</a:t>
            </a:r>
          </a:p>
        </p:txBody>
      </p:sp>
      <p:sp>
        <p:nvSpPr>
          <p:cNvPr id="18435" name="Text Box 30"/>
          <p:cNvSpPr txBox="1">
            <a:spLocks noChangeArrowheads="1"/>
          </p:cNvSpPr>
          <p:nvPr/>
        </p:nvSpPr>
        <p:spPr bwMode="auto">
          <a:xfrm>
            <a:off x="549727" y="901700"/>
            <a:ext cx="25619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Proof of theorem</a:t>
            </a:r>
          </a:p>
        </p:txBody>
      </p:sp>
      <p:sp>
        <p:nvSpPr>
          <p:cNvPr id="18442" name="Text Box 57"/>
          <p:cNvSpPr txBox="1">
            <a:spLocks noChangeArrowheads="1"/>
          </p:cNvSpPr>
          <p:nvPr/>
        </p:nvSpPr>
        <p:spPr bwMode="auto">
          <a:xfrm>
            <a:off x="511628" y="3381026"/>
            <a:ext cx="8024444" cy="2939266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1450" indent="-171450">
              <a:spcAft>
                <a:spcPts val="600"/>
              </a:spcAft>
            </a:pPr>
            <a:r>
              <a:rPr lang="en-US" sz="1800" b="1" dirty="0">
                <a:solidFill>
                  <a:srgbClr val="0000FF"/>
                </a:solidFill>
              </a:rPr>
              <a:t>Proof:</a:t>
            </a:r>
            <a:r>
              <a:rPr lang="en-US" sz="1800" dirty="0"/>
              <a:t> 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en-US" sz="1800" dirty="0"/>
              <a:t>Construct the </a:t>
            </a:r>
            <a:r>
              <a:rPr lang="en-US" sz="1800" u="sng" dirty="0"/>
              <a:t>difference</a:t>
            </a:r>
            <a:r>
              <a:rPr lang="en-US" sz="1800" dirty="0"/>
              <a:t> function </a:t>
            </a:r>
            <a:r>
              <a:rPr lang="en-US" sz="1800" i="1" dirty="0">
                <a:latin typeface="+mn-lt"/>
              </a:rPr>
              <a:t>F</a:t>
            </a:r>
            <a:r>
              <a:rPr lang="en-US" sz="1800" dirty="0">
                <a:latin typeface="+mn-lt"/>
              </a:rPr>
              <a:t>(</a:t>
            </a:r>
            <a:r>
              <a:rPr lang="en-US" sz="1800" i="1" dirty="0">
                <a:latin typeface="+mn-lt"/>
              </a:rPr>
              <a:t>z</a:t>
            </a:r>
            <a:r>
              <a:rPr lang="en-US" sz="1800" dirty="0">
                <a:latin typeface="+mn-lt"/>
              </a:rPr>
              <a:t>) = 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)-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,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/>
              <a:t>which in analytic in </a:t>
            </a:r>
            <a:r>
              <a:rPr lang="en-US" sz="1800" i="1" dirty="0">
                <a:latin typeface="Times New Roman" pitchFamily="18" charset="0"/>
              </a:rPr>
              <a:t>A</a:t>
            </a:r>
            <a:r>
              <a:rPr lang="en-US" sz="1800" dirty="0"/>
              <a:t>. This function must have a Taylor series at </a:t>
            </a:r>
            <a:r>
              <a:rPr lang="en-US" sz="1800" i="1" dirty="0">
                <a:latin typeface="Times New Roman" pitchFamily="18" charset="0"/>
              </a:rPr>
              <a:t>z</a:t>
            </a:r>
            <a:r>
              <a:rPr lang="en-US" sz="1800" baseline="-25000" dirty="0">
                <a:latin typeface="Times New Roman" pitchFamily="18" charset="0"/>
              </a:rPr>
              <a:t>0</a:t>
            </a:r>
            <a:r>
              <a:rPr lang="en-US" sz="1800" dirty="0"/>
              <a:t>. </a:t>
            </a:r>
          </a:p>
          <a:p>
            <a:pPr marL="171450" indent="-171450"/>
            <a:endParaRPr lang="en-US" sz="1800" dirty="0"/>
          </a:p>
          <a:p>
            <a:pPr marL="171450" indent="-171450">
              <a:buFont typeface="Wingdings" pitchFamily="2" charset="2"/>
              <a:buChar char="§"/>
            </a:pPr>
            <a:r>
              <a:rPr lang="en-US" sz="1800" dirty="0"/>
              <a:t>This Taylor series for </a:t>
            </a:r>
            <a:r>
              <a:rPr lang="en-US" sz="1800" i="1" dirty="0">
                <a:latin typeface="+mn-lt"/>
              </a:rPr>
              <a:t>F</a:t>
            </a:r>
            <a:r>
              <a:rPr lang="en-US" sz="1800" dirty="0">
                <a:latin typeface="+mn-lt"/>
              </a:rPr>
              <a:t>(</a:t>
            </a:r>
            <a:r>
              <a:rPr lang="en-US" sz="1800" i="1" dirty="0">
                <a:latin typeface="+mn-lt"/>
              </a:rPr>
              <a:t>z</a:t>
            </a:r>
            <a:r>
              <a:rPr lang="en-US" sz="1800" dirty="0">
                <a:latin typeface="+mn-lt"/>
              </a:rPr>
              <a:t>)</a:t>
            </a:r>
            <a:r>
              <a:rPr lang="en-US" sz="1800" dirty="0"/>
              <a:t> has all zero coefficients and thus is zero in its region of convergence about </a:t>
            </a:r>
            <a:r>
              <a:rPr lang="en-US" sz="1800" i="1" dirty="0">
                <a:latin typeface="Times New Roman" pitchFamily="18" charset="0"/>
              </a:rPr>
              <a:t>z</a:t>
            </a:r>
            <a:r>
              <a:rPr lang="en-US" sz="1800" baseline="-25000" dirty="0">
                <a:latin typeface="Times New Roman" pitchFamily="18" charset="0"/>
              </a:rPr>
              <a:t>0</a:t>
            </a:r>
            <a:r>
              <a:rPr lang="en-US" sz="1800" dirty="0"/>
              <a:t>; otherwise, the function must have isolated zeros – which it does not, by assumption. </a:t>
            </a:r>
          </a:p>
          <a:p>
            <a:pPr marL="171450" indent="-171450"/>
            <a:endParaRPr lang="en-US" sz="1800" dirty="0"/>
          </a:p>
          <a:p>
            <a:pPr marL="171450" indent="-171450">
              <a:buFont typeface="Wingdings" pitchFamily="2" charset="2"/>
              <a:buChar char="§"/>
            </a:pPr>
            <a:r>
              <a:rPr lang="en-US" sz="1800" dirty="0"/>
              <a:t>By continuing (“leapfrogging”) the Taylor series that has zero coefficients (analytic continuation), the difference function must be zero throughout </a:t>
            </a:r>
            <a:r>
              <a:rPr lang="en-US" sz="1800" i="1" dirty="0">
                <a:latin typeface="Times New Roman" pitchFamily="18" charset="0"/>
              </a:rPr>
              <a:t>A</a:t>
            </a:r>
            <a:r>
              <a:rPr lang="en-US" sz="1800" dirty="0"/>
              <a:t>. 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2964542" y="1050471"/>
            <a:ext cx="4686300" cy="1955800"/>
            <a:chOff x="406400" y="3467100"/>
            <a:chExt cx="4686300" cy="1955800"/>
          </a:xfrm>
        </p:grpSpPr>
        <p:sp>
          <p:nvSpPr>
            <p:cNvPr id="18444" name="Oval 37"/>
            <p:cNvSpPr>
              <a:spLocks noChangeArrowheads="1"/>
            </p:cNvSpPr>
            <p:nvPr/>
          </p:nvSpPr>
          <p:spPr bwMode="auto">
            <a:xfrm>
              <a:off x="406400" y="3467100"/>
              <a:ext cx="4686300" cy="1955800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5" name="Text Box 40"/>
            <p:cNvSpPr txBox="1">
              <a:spLocks noChangeArrowheads="1"/>
            </p:cNvSpPr>
            <p:nvPr/>
          </p:nvSpPr>
          <p:spPr bwMode="auto">
            <a:xfrm>
              <a:off x="3971925" y="4003675"/>
              <a:ext cx="36988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1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18446" name="Oval 45"/>
            <p:cNvSpPr>
              <a:spLocks noChangeArrowheads="1"/>
            </p:cNvSpPr>
            <p:nvPr/>
          </p:nvSpPr>
          <p:spPr bwMode="auto">
            <a:xfrm>
              <a:off x="889000" y="4660900"/>
              <a:ext cx="88900" cy="889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7" name="Oval 46"/>
            <p:cNvSpPr>
              <a:spLocks noChangeArrowheads="1"/>
            </p:cNvSpPr>
            <p:nvPr/>
          </p:nvSpPr>
          <p:spPr bwMode="auto">
            <a:xfrm>
              <a:off x="1104900" y="4457700"/>
              <a:ext cx="88900" cy="889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8" name="Oval 47"/>
            <p:cNvSpPr>
              <a:spLocks noChangeArrowheads="1"/>
            </p:cNvSpPr>
            <p:nvPr/>
          </p:nvSpPr>
          <p:spPr bwMode="auto">
            <a:xfrm>
              <a:off x="1295400" y="4381500"/>
              <a:ext cx="88900" cy="889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9" name="Oval 49"/>
            <p:cNvSpPr>
              <a:spLocks noChangeArrowheads="1"/>
            </p:cNvSpPr>
            <p:nvPr/>
          </p:nvSpPr>
          <p:spPr bwMode="auto">
            <a:xfrm>
              <a:off x="1549400" y="4330700"/>
              <a:ext cx="88900" cy="889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0" name="Text Box 50"/>
            <p:cNvSpPr txBox="1">
              <a:spLocks noChangeArrowheads="1"/>
            </p:cNvSpPr>
            <p:nvPr/>
          </p:nvSpPr>
          <p:spPr bwMode="auto">
            <a:xfrm>
              <a:off x="1609725" y="3825875"/>
              <a:ext cx="4048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1">
                  <a:solidFill>
                    <a:srgbClr val="0000FF"/>
                  </a:solidFill>
                  <a:latin typeface="Times New Roman" pitchFamily="18" charset="0"/>
                </a:rPr>
                <a:t>z</a:t>
              </a:r>
              <a:r>
                <a:rPr lang="en-US" sz="2400" baseline="-25000">
                  <a:solidFill>
                    <a:srgbClr val="0000FF"/>
                  </a:solidFill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18451" name="Rectangle 51"/>
            <p:cNvSpPr>
              <a:spLocks noChangeArrowheads="1"/>
            </p:cNvSpPr>
            <p:nvPr/>
          </p:nvSpPr>
          <p:spPr bwMode="auto">
            <a:xfrm>
              <a:off x="2503488" y="4572000"/>
              <a:ext cx="6588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1" dirty="0">
                  <a:latin typeface="Times New Roman" pitchFamily="18" charset="0"/>
                </a:rPr>
                <a:t>g</a:t>
              </a:r>
              <a:r>
                <a:rPr lang="en-US" sz="2400" dirty="0">
                  <a:latin typeface="Times New Roman" pitchFamily="18" charset="0"/>
                </a:rPr>
                <a:t>(</a:t>
              </a:r>
              <a:r>
                <a:rPr lang="en-US" sz="2400" i="1" dirty="0">
                  <a:latin typeface="Times New Roman" pitchFamily="18" charset="0"/>
                </a:rPr>
                <a:t>z</a:t>
              </a:r>
              <a:r>
                <a:rPr lang="en-US" sz="2400" dirty="0">
                  <a:latin typeface="Times New Roman" pitchFamily="18" charset="0"/>
                </a:rPr>
                <a:t>)</a:t>
              </a:r>
            </a:p>
          </p:txBody>
        </p:sp>
        <p:sp>
          <p:nvSpPr>
            <p:cNvPr id="18452" name="Text Box 53"/>
            <p:cNvSpPr txBox="1">
              <a:spLocks noChangeArrowheads="1"/>
            </p:cNvSpPr>
            <p:nvPr/>
          </p:nvSpPr>
          <p:spPr bwMode="auto">
            <a:xfrm>
              <a:off x="1203325" y="4549775"/>
              <a:ext cx="4048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1" dirty="0">
                  <a:solidFill>
                    <a:srgbClr val="FF0000"/>
                  </a:solidFill>
                  <a:latin typeface="Times New Roman" pitchFamily="18" charset="0"/>
                </a:rPr>
                <a:t>z</a:t>
              </a:r>
              <a:r>
                <a:rPr lang="en-US" sz="2400" i="1" baseline="-25000" dirty="0">
                  <a:solidFill>
                    <a:srgbClr val="FF0000"/>
                  </a:solidFill>
                  <a:latin typeface="Times New Roman" pitchFamily="18" charset="0"/>
                </a:rPr>
                <a:t>n</a:t>
              </a:r>
            </a:p>
          </p:txBody>
        </p:sp>
        <p:sp>
          <p:nvSpPr>
            <p:cNvPr id="18453" name="Oval 48"/>
            <p:cNvSpPr>
              <a:spLocks noChangeArrowheads="1"/>
            </p:cNvSpPr>
            <p:nvPr/>
          </p:nvSpPr>
          <p:spPr bwMode="auto">
            <a:xfrm>
              <a:off x="1484313" y="4341813"/>
              <a:ext cx="88900" cy="889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0" name="Oval 56"/>
            <p:cNvSpPr>
              <a:spLocks noChangeArrowheads="1"/>
            </p:cNvSpPr>
            <p:nvPr/>
          </p:nvSpPr>
          <p:spPr bwMode="auto">
            <a:xfrm>
              <a:off x="3048000" y="3937000"/>
              <a:ext cx="584200" cy="3937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1" name="Oval 48"/>
            <p:cNvSpPr>
              <a:spLocks noChangeArrowheads="1"/>
            </p:cNvSpPr>
            <p:nvPr/>
          </p:nvSpPr>
          <p:spPr bwMode="auto">
            <a:xfrm>
              <a:off x="1443038" y="4344988"/>
              <a:ext cx="88900" cy="889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3" name="Oval 48"/>
            <p:cNvSpPr>
              <a:spLocks noChangeArrowheads="1"/>
            </p:cNvSpPr>
            <p:nvPr/>
          </p:nvSpPr>
          <p:spPr bwMode="auto">
            <a:xfrm>
              <a:off x="1400175" y="4354513"/>
              <a:ext cx="88900" cy="889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CAA537-425C-44AB-ABB0-AB7F7428A9D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492125" y="979488"/>
            <a:ext cx="66489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rgbClr val="0000FF"/>
                </a:solidFill>
              </a:rPr>
              <a:t>Corollary (extending a domain from </a:t>
            </a:r>
            <a:r>
              <a:rPr lang="en-US" sz="2400" i="1" dirty="0">
                <a:solidFill>
                  <a:srgbClr val="0000FF"/>
                </a:solidFill>
                <a:latin typeface="+mn-lt"/>
              </a:rPr>
              <a:t>A</a:t>
            </a:r>
            <a:r>
              <a:rPr lang="en-US" sz="2400" dirty="0">
                <a:solidFill>
                  <a:srgbClr val="0000FF"/>
                </a:solidFill>
              </a:rPr>
              <a:t> to </a:t>
            </a:r>
            <a:r>
              <a:rPr lang="en-US" sz="2400" i="1" dirty="0">
                <a:solidFill>
                  <a:srgbClr val="0000FF"/>
                </a:solidFill>
                <a:latin typeface="+mn-lt"/>
              </a:rPr>
              <a:t>A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  <a:sym typeface="Symbol"/>
              </a:rPr>
              <a:t> </a:t>
            </a:r>
            <a:r>
              <a:rPr lang="en-US" sz="2400" i="1" dirty="0">
                <a:solidFill>
                  <a:srgbClr val="0000FF"/>
                </a:solidFill>
                <a:latin typeface="+mn-lt"/>
                <a:sym typeface="Symbol"/>
              </a:rPr>
              <a:t>B</a:t>
            </a:r>
            <a:r>
              <a:rPr lang="en-US" sz="2400" dirty="0">
                <a:solidFill>
                  <a:srgbClr val="0000FF"/>
                </a:solidFill>
                <a:sym typeface="Symbol"/>
              </a:rPr>
              <a:t>) 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415925" y="1484313"/>
            <a:ext cx="79692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/>
              <a:t>Assume that </a:t>
            </a:r>
            <a:r>
              <a:rPr lang="en-US" i="1" dirty="0">
                <a:latin typeface="Times New Roman" pitchFamily="18" charset="0"/>
              </a:rPr>
              <a:t>f </a:t>
            </a:r>
            <a:r>
              <a:rPr lang="en-US" dirty="0"/>
              <a:t>(</a:t>
            </a:r>
            <a:r>
              <a:rPr lang="en-US" i="1" dirty="0">
                <a:latin typeface="Times New Roman" pitchFamily="18" charset="0"/>
              </a:rPr>
              <a:t>z</a:t>
            </a:r>
            <a:r>
              <a:rPr lang="en-US" dirty="0"/>
              <a:t>)</a:t>
            </a:r>
            <a:r>
              <a:rPr lang="en-US" sz="1800" dirty="0"/>
              <a:t> is analytic in </a:t>
            </a:r>
            <a:r>
              <a:rPr lang="en-US" i="1" dirty="0">
                <a:latin typeface="Times New Roman" pitchFamily="18" charset="0"/>
              </a:rPr>
              <a:t>A</a:t>
            </a:r>
            <a:r>
              <a:rPr lang="en-US" sz="1800" dirty="0"/>
              <a:t> and </a:t>
            </a:r>
            <a:r>
              <a:rPr lang="en-US" i="1" dirty="0">
                <a:latin typeface="Times New Roman" pitchFamily="18" charset="0"/>
              </a:rPr>
              <a:t>g</a:t>
            </a:r>
            <a:r>
              <a:rPr lang="en-US" dirty="0">
                <a:latin typeface="Times New Roman" pitchFamily="18" charset="0"/>
              </a:rPr>
              <a:t>(</a:t>
            </a:r>
            <a:r>
              <a:rPr lang="en-US" i="1" dirty="0">
                <a:latin typeface="Times New Roman" pitchFamily="18" charset="0"/>
              </a:rPr>
              <a:t>z</a:t>
            </a:r>
            <a:r>
              <a:rPr lang="en-US" dirty="0">
                <a:latin typeface="Times New Roman" pitchFamily="18" charset="0"/>
              </a:rPr>
              <a:t>)</a:t>
            </a:r>
            <a:r>
              <a:rPr lang="en-US" sz="1800" dirty="0"/>
              <a:t> is analytic in </a:t>
            </a:r>
            <a:r>
              <a:rPr lang="en-US" i="1" dirty="0">
                <a:latin typeface="Times New Roman" pitchFamily="18" charset="0"/>
              </a:rPr>
              <a:t>B</a:t>
            </a:r>
            <a:r>
              <a:rPr lang="en-US" sz="1800" dirty="0"/>
              <a:t>, and the two domains overlap in a region </a:t>
            </a:r>
            <a:r>
              <a:rPr lang="en-US" i="1" dirty="0">
                <a:latin typeface="Times New Roman" pitchFamily="18" charset="0"/>
              </a:rPr>
              <a:t>A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 </a:t>
            </a:r>
            <a:r>
              <a:rPr lang="en-US" i="1" dirty="0">
                <a:latin typeface="Times New Roman" pitchFamily="18" charset="0"/>
                <a:sym typeface="Symbol" pitchFamily="18" charset="2"/>
              </a:rPr>
              <a:t>B</a:t>
            </a:r>
            <a:r>
              <a:rPr lang="en-US" i="1" dirty="0">
                <a:sym typeface="Symbol" pitchFamily="18" charset="2"/>
              </a:rPr>
              <a:t>,</a:t>
            </a:r>
            <a:r>
              <a:rPr lang="en-US" sz="1800" dirty="0"/>
              <a:t> and </a:t>
            </a:r>
            <a:r>
              <a:rPr lang="en-US" i="1" dirty="0">
                <a:latin typeface="Times New Roman" pitchFamily="18" charset="0"/>
              </a:rPr>
              <a:t>f</a:t>
            </a:r>
            <a:r>
              <a:rPr lang="en-US" sz="600" i="1" dirty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(</a:t>
            </a:r>
            <a:r>
              <a:rPr lang="en-US" i="1" dirty="0">
                <a:latin typeface="Times New Roman" pitchFamily="18" charset="0"/>
              </a:rPr>
              <a:t>z</a:t>
            </a:r>
            <a:r>
              <a:rPr lang="en-US" dirty="0">
                <a:latin typeface="Times New Roman" pitchFamily="18" charset="0"/>
              </a:rPr>
              <a:t>) = </a:t>
            </a:r>
            <a:r>
              <a:rPr lang="en-US" i="1" dirty="0">
                <a:latin typeface="Times New Roman" pitchFamily="18" charset="0"/>
              </a:rPr>
              <a:t>g</a:t>
            </a:r>
            <a:r>
              <a:rPr lang="en-US" sz="600" i="1" dirty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(</a:t>
            </a:r>
            <a:r>
              <a:rPr lang="en-US" i="1" dirty="0">
                <a:latin typeface="Times New Roman" pitchFamily="18" charset="0"/>
              </a:rPr>
              <a:t>z</a:t>
            </a:r>
            <a:r>
              <a:rPr lang="en-US" dirty="0">
                <a:latin typeface="Times New Roman" pitchFamily="18" charset="0"/>
              </a:rPr>
              <a:t>)</a:t>
            </a:r>
            <a:r>
              <a:rPr lang="en-US" sz="1800" dirty="0"/>
              <a:t> in </a:t>
            </a:r>
            <a:r>
              <a:rPr lang="en-US" i="1" dirty="0">
                <a:latin typeface="Times New Roman" pitchFamily="18" charset="0"/>
              </a:rPr>
              <a:t>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sym typeface="Symbol" pitchFamily="18" charset="2"/>
              </a:rPr>
              <a:t> </a:t>
            </a:r>
            <a:r>
              <a:rPr lang="en-US" i="1" dirty="0">
                <a:latin typeface="Times New Roman" pitchFamily="18" charset="0"/>
                <a:sym typeface="Symbol" pitchFamily="18" charset="2"/>
              </a:rPr>
              <a:t>B</a:t>
            </a:r>
            <a:r>
              <a:rPr lang="en-US" sz="2400" dirty="0">
                <a:latin typeface="Times New Roman" pitchFamily="18" charset="0"/>
              </a:rPr>
              <a:t>.</a:t>
            </a:r>
          </a:p>
        </p:txBody>
      </p:sp>
      <p:sp>
        <p:nvSpPr>
          <p:cNvPr id="7174" name="Text Box 5"/>
          <p:cNvSpPr txBox="1">
            <a:spLocks noChangeArrowheads="1"/>
          </p:cNvSpPr>
          <p:nvPr/>
        </p:nvSpPr>
        <p:spPr bwMode="auto">
          <a:xfrm>
            <a:off x="1355725" y="2563813"/>
            <a:ext cx="919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Define</a:t>
            </a:r>
          </a:p>
        </p:txBody>
      </p:sp>
      <p:graphicFrame>
        <p:nvGraphicFramePr>
          <p:cNvPr id="7170" name="Object 6"/>
          <p:cNvGraphicFramePr>
            <a:graphicFrameLocks noChangeAspect="1"/>
          </p:cNvGraphicFramePr>
          <p:nvPr/>
        </p:nvGraphicFramePr>
        <p:xfrm>
          <a:off x="2328863" y="2341563"/>
          <a:ext cx="2311400" cy="88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333500" imgH="508000" progId="Equation.DSMT4">
                  <p:embed/>
                </p:oleObj>
              </mc:Choice>
              <mc:Fallback>
                <p:oleObj name="Equation" r:id="rId3" imgW="1333500" imgH="508000" progId="Equation.DSMT4">
                  <p:embed/>
                  <p:pic>
                    <p:nvPicPr>
                      <p:cNvPr id="0" name="Picture 6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8863" y="2341563"/>
                        <a:ext cx="2311400" cy="881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730203" y="3319795"/>
            <a:ext cx="7285038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dirty="0"/>
              <a:t>Then </a:t>
            </a:r>
            <a:r>
              <a:rPr lang="en-US" i="1" dirty="0">
                <a:latin typeface="Times New Roman" pitchFamily="18" charset="0"/>
              </a:rPr>
              <a:t>h</a:t>
            </a:r>
            <a:r>
              <a:rPr lang="en-US" dirty="0">
                <a:latin typeface="Times New Roman" pitchFamily="18" charset="0"/>
              </a:rPr>
              <a:t>(</a:t>
            </a:r>
            <a:r>
              <a:rPr lang="en-US" i="1" dirty="0">
                <a:latin typeface="Times New Roman" pitchFamily="18" charset="0"/>
              </a:rPr>
              <a:t>z</a:t>
            </a:r>
            <a:r>
              <a:rPr lang="en-US" dirty="0">
                <a:latin typeface="Times New Roman" pitchFamily="18" charset="0"/>
              </a:rPr>
              <a:t>)</a:t>
            </a:r>
            <a:r>
              <a:rPr lang="en-US" sz="1800" dirty="0"/>
              <a:t> is the </a:t>
            </a:r>
            <a:r>
              <a:rPr lang="en-US" sz="1800" u="sng" dirty="0"/>
              <a:t>only</a:t>
            </a:r>
            <a:r>
              <a:rPr lang="en-US" sz="1800" dirty="0"/>
              <a:t> analytic function in </a:t>
            </a:r>
            <a:r>
              <a:rPr lang="en-US" i="1" dirty="0">
                <a:latin typeface="Times New Roman" pitchFamily="18" charset="0"/>
              </a:rPr>
              <a:t>A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 </a:t>
            </a:r>
            <a:r>
              <a:rPr lang="en-US" i="1" dirty="0">
                <a:latin typeface="Times New Roman" pitchFamily="18" charset="0"/>
                <a:sym typeface="Symbol" pitchFamily="18" charset="2"/>
              </a:rPr>
              <a:t>B</a:t>
            </a:r>
            <a:r>
              <a:rPr lang="en-US" sz="1800" dirty="0"/>
              <a:t> that equals </a:t>
            </a:r>
            <a:r>
              <a:rPr lang="en-US" i="1" dirty="0">
                <a:latin typeface="Times New Roman" pitchFamily="18" charset="0"/>
              </a:rPr>
              <a:t>f</a:t>
            </a:r>
            <a:r>
              <a:rPr lang="en-US" dirty="0"/>
              <a:t> </a:t>
            </a:r>
            <a:r>
              <a:rPr lang="en-US" dirty="0">
                <a:latin typeface="Times New Roman" pitchFamily="18" charset="0"/>
              </a:rPr>
              <a:t>(</a:t>
            </a:r>
            <a:r>
              <a:rPr lang="en-US" i="1" dirty="0">
                <a:latin typeface="Times New Roman" pitchFamily="18" charset="0"/>
              </a:rPr>
              <a:t>z</a:t>
            </a:r>
            <a:r>
              <a:rPr lang="en-US" dirty="0">
                <a:latin typeface="Times New Roman" pitchFamily="18" charset="0"/>
              </a:rPr>
              <a:t>)</a:t>
            </a:r>
            <a:r>
              <a:rPr lang="en-US" sz="1800" dirty="0"/>
              <a:t> on </a:t>
            </a:r>
            <a:r>
              <a:rPr lang="en-US" i="1" dirty="0">
                <a:latin typeface="Times New Roman" pitchFamily="18" charset="0"/>
              </a:rPr>
              <a:t>A</a:t>
            </a:r>
            <a:r>
              <a:rPr lang="en-US" sz="1800" dirty="0"/>
              <a:t>.  </a:t>
            </a:r>
          </a:p>
        </p:txBody>
      </p:sp>
      <p:sp>
        <p:nvSpPr>
          <p:cNvPr id="18" name="Rectangle 2"/>
          <p:cNvSpPr>
            <a:spLocks noGrp="1" noChangeArrowheads="1"/>
          </p:cNvSpPr>
          <p:nvPr>
            <p:ph type="title"/>
          </p:nvPr>
        </p:nvSpPr>
        <p:spPr>
          <a:xfrm>
            <a:off x="1366787" y="0"/>
            <a:ext cx="6477802" cy="6191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Analytic Continuation Principle (cont.)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CAA537-425C-44AB-ABB0-AB7F7428A9D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451968" y="4246484"/>
            <a:ext cx="3297083" cy="1015663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The function </a:t>
            </a:r>
            <a:r>
              <a:rPr lang="en-US" i="1" dirty="0">
                <a:latin typeface="Times New Roman" pitchFamily="18" charset="0"/>
              </a:rPr>
              <a:t>h</a:t>
            </a:r>
            <a:r>
              <a:rPr lang="en-US" dirty="0">
                <a:latin typeface="Times New Roman" pitchFamily="18" charset="0"/>
              </a:rPr>
              <a:t>(</a:t>
            </a:r>
            <a:r>
              <a:rPr lang="en-US" i="1" dirty="0">
                <a:latin typeface="Times New Roman" pitchFamily="18" charset="0"/>
              </a:rPr>
              <a:t>z</a:t>
            </a:r>
            <a:r>
              <a:rPr lang="en-US" dirty="0">
                <a:latin typeface="Times New Roman" pitchFamily="18" charset="0"/>
              </a:rPr>
              <a:t>)</a:t>
            </a:r>
            <a:r>
              <a:rPr lang="en-US" dirty="0"/>
              <a:t> </a:t>
            </a:r>
            <a:r>
              <a:rPr lang="en-US" u="sng" dirty="0"/>
              <a:t>uniquely</a:t>
            </a:r>
            <a:r>
              <a:rPr lang="en-US" dirty="0"/>
              <a:t> extends the domain of </a:t>
            </a:r>
            <a:r>
              <a:rPr lang="en-US" i="1" dirty="0">
                <a:latin typeface="Times New Roman" pitchFamily="18" charset="0"/>
              </a:rPr>
              <a:t>f </a:t>
            </a:r>
            <a:r>
              <a:rPr lang="en-US" dirty="0"/>
              <a:t>(</a:t>
            </a:r>
            <a:r>
              <a:rPr lang="en-US" i="1" dirty="0">
                <a:latin typeface="Times New Roman" pitchFamily="18" charset="0"/>
              </a:rPr>
              <a:t>z</a:t>
            </a:r>
            <a:r>
              <a:rPr lang="en-US" dirty="0"/>
              <a:t>) from </a:t>
            </a:r>
            <a:r>
              <a:rPr lang="en-US" i="1" dirty="0">
                <a:latin typeface="+mn-lt"/>
              </a:rPr>
              <a:t>A</a:t>
            </a:r>
            <a:r>
              <a:rPr lang="en-US" dirty="0"/>
              <a:t> to </a:t>
            </a:r>
            <a:r>
              <a:rPr lang="en-US" i="1" dirty="0">
                <a:latin typeface="Times New Roman" pitchFamily="18" charset="0"/>
              </a:rPr>
              <a:t>A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 </a:t>
            </a:r>
            <a:r>
              <a:rPr lang="en-US" i="1" dirty="0">
                <a:latin typeface="Times New Roman" pitchFamily="18" charset="0"/>
                <a:sym typeface="Symbol" pitchFamily="18" charset="2"/>
              </a:rPr>
              <a:t>B</a:t>
            </a:r>
            <a:r>
              <a:rPr lang="en-US" dirty="0">
                <a:latin typeface="Times New Roman" pitchFamily="18" charset="0"/>
                <a:sym typeface="Symbol" pitchFamily="18" charset="2"/>
              </a:rPr>
              <a:t>.</a:t>
            </a:r>
            <a:r>
              <a:rPr lang="en-US" sz="1800" dirty="0"/>
              <a:t> </a:t>
            </a:r>
            <a:endParaRPr lang="en-US" dirty="0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F7F6D541-2B0B-A27E-71F0-FFC1D8A6264F}"/>
              </a:ext>
            </a:extLst>
          </p:cNvPr>
          <p:cNvGrpSpPr/>
          <p:nvPr/>
        </p:nvGrpSpPr>
        <p:grpSpPr>
          <a:xfrm>
            <a:off x="566721" y="4181158"/>
            <a:ext cx="4707522" cy="2367625"/>
            <a:chOff x="566721" y="4181158"/>
            <a:chExt cx="4707522" cy="2367625"/>
          </a:xfrm>
        </p:grpSpPr>
        <p:sp>
          <p:nvSpPr>
            <p:cNvPr id="7178" name="Oval 8"/>
            <p:cNvSpPr>
              <a:spLocks noChangeArrowheads="1"/>
            </p:cNvSpPr>
            <p:nvPr/>
          </p:nvSpPr>
          <p:spPr bwMode="auto">
            <a:xfrm rot="1229451">
              <a:off x="2267977" y="4768613"/>
              <a:ext cx="3006266" cy="1657212"/>
            </a:xfrm>
            <a:prstGeom prst="ellipse">
              <a:avLst/>
            </a:prstGeom>
            <a:solidFill>
              <a:srgbClr val="FFC5C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9" name="Oval 9"/>
            <p:cNvSpPr>
              <a:spLocks noChangeArrowheads="1"/>
            </p:cNvSpPr>
            <p:nvPr/>
          </p:nvSpPr>
          <p:spPr bwMode="auto">
            <a:xfrm>
              <a:off x="567187" y="4978923"/>
              <a:ext cx="2552700" cy="977900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182" name="Freeform 12"/>
            <p:cNvSpPr>
              <a:spLocks/>
            </p:cNvSpPr>
            <p:nvPr/>
          </p:nvSpPr>
          <p:spPr bwMode="auto">
            <a:xfrm>
              <a:off x="2349593" y="5023374"/>
              <a:ext cx="791369" cy="814280"/>
            </a:xfrm>
            <a:custGeom>
              <a:avLst/>
              <a:gdLst>
                <a:gd name="T0" fmla="*/ 10 w 508"/>
                <a:gd name="T1" fmla="*/ 0 h 506"/>
                <a:gd name="T2" fmla="*/ 10 w 508"/>
                <a:gd name="T3" fmla="*/ 100 h 506"/>
                <a:gd name="T4" fmla="*/ 26 w 508"/>
                <a:gd name="T5" fmla="*/ 188 h 506"/>
                <a:gd name="T6" fmla="*/ 60 w 508"/>
                <a:gd name="T7" fmla="*/ 302 h 506"/>
                <a:gd name="T8" fmla="*/ 122 w 508"/>
                <a:gd name="T9" fmla="*/ 412 h 506"/>
                <a:gd name="T10" fmla="*/ 224 w 508"/>
                <a:gd name="T11" fmla="*/ 506 h 506"/>
                <a:gd name="T12" fmla="*/ 354 w 508"/>
                <a:gd name="T13" fmla="*/ 460 h 506"/>
                <a:gd name="T14" fmla="*/ 430 w 508"/>
                <a:gd name="T15" fmla="*/ 406 h 506"/>
                <a:gd name="T16" fmla="*/ 498 w 508"/>
                <a:gd name="T17" fmla="*/ 324 h 506"/>
                <a:gd name="T18" fmla="*/ 490 w 508"/>
                <a:gd name="T19" fmla="*/ 228 h 506"/>
                <a:gd name="T20" fmla="*/ 418 w 508"/>
                <a:gd name="T21" fmla="*/ 132 h 506"/>
                <a:gd name="T22" fmla="*/ 292 w 508"/>
                <a:gd name="T23" fmla="*/ 66 h 506"/>
                <a:gd name="T24" fmla="*/ 164 w 508"/>
                <a:gd name="T25" fmla="*/ 24 h 506"/>
                <a:gd name="T26" fmla="*/ 88 w 508"/>
                <a:gd name="T27" fmla="*/ 10 h 506"/>
                <a:gd name="T28" fmla="*/ 10 w 508"/>
                <a:gd name="T29" fmla="*/ 0 h 50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08"/>
                <a:gd name="T46" fmla="*/ 0 h 506"/>
                <a:gd name="T47" fmla="*/ 508 w 508"/>
                <a:gd name="T48" fmla="*/ 506 h 506"/>
                <a:gd name="connsiteX0" fmla="*/ 103 w 9813"/>
                <a:gd name="connsiteY0" fmla="*/ 0 h 10137"/>
                <a:gd name="connsiteX1" fmla="*/ 103 w 9813"/>
                <a:gd name="connsiteY1" fmla="*/ 1976 h 10137"/>
                <a:gd name="connsiteX2" fmla="*/ 418 w 9813"/>
                <a:gd name="connsiteY2" fmla="*/ 3715 h 10137"/>
                <a:gd name="connsiteX3" fmla="*/ 1087 w 9813"/>
                <a:gd name="connsiteY3" fmla="*/ 5968 h 10137"/>
                <a:gd name="connsiteX4" fmla="*/ 2308 w 9813"/>
                <a:gd name="connsiteY4" fmla="*/ 8142 h 10137"/>
                <a:gd name="connsiteX5" fmla="*/ 3632 w 9813"/>
                <a:gd name="connsiteY5" fmla="*/ 10137 h 10137"/>
                <a:gd name="connsiteX6" fmla="*/ 6875 w 9813"/>
                <a:gd name="connsiteY6" fmla="*/ 9091 h 10137"/>
                <a:gd name="connsiteX7" fmla="*/ 8371 w 9813"/>
                <a:gd name="connsiteY7" fmla="*/ 8024 h 10137"/>
                <a:gd name="connsiteX8" fmla="*/ 9709 w 9813"/>
                <a:gd name="connsiteY8" fmla="*/ 6403 h 10137"/>
                <a:gd name="connsiteX9" fmla="*/ 9552 w 9813"/>
                <a:gd name="connsiteY9" fmla="*/ 4506 h 10137"/>
                <a:gd name="connsiteX10" fmla="*/ 8134 w 9813"/>
                <a:gd name="connsiteY10" fmla="*/ 2609 h 10137"/>
                <a:gd name="connsiteX11" fmla="*/ 5654 w 9813"/>
                <a:gd name="connsiteY11" fmla="*/ 1304 h 10137"/>
                <a:gd name="connsiteX12" fmla="*/ 3134 w 9813"/>
                <a:gd name="connsiteY12" fmla="*/ 474 h 10137"/>
                <a:gd name="connsiteX13" fmla="*/ 1638 w 9813"/>
                <a:gd name="connsiteY13" fmla="*/ 198 h 10137"/>
                <a:gd name="connsiteX14" fmla="*/ 103 w 9813"/>
                <a:gd name="connsiteY14" fmla="*/ 0 h 10137"/>
                <a:gd name="connsiteX0" fmla="*/ 105 w 10000"/>
                <a:gd name="connsiteY0" fmla="*/ 0 h 10000"/>
                <a:gd name="connsiteX1" fmla="*/ 105 w 10000"/>
                <a:gd name="connsiteY1" fmla="*/ 1949 h 10000"/>
                <a:gd name="connsiteX2" fmla="*/ 426 w 10000"/>
                <a:gd name="connsiteY2" fmla="*/ 3665 h 10000"/>
                <a:gd name="connsiteX3" fmla="*/ 1108 w 10000"/>
                <a:gd name="connsiteY3" fmla="*/ 5887 h 10000"/>
                <a:gd name="connsiteX4" fmla="*/ 2213 w 10000"/>
                <a:gd name="connsiteY4" fmla="*/ 8167 h 10000"/>
                <a:gd name="connsiteX5" fmla="*/ 3701 w 10000"/>
                <a:gd name="connsiteY5" fmla="*/ 10000 h 10000"/>
                <a:gd name="connsiteX6" fmla="*/ 7006 w 10000"/>
                <a:gd name="connsiteY6" fmla="*/ 8968 h 10000"/>
                <a:gd name="connsiteX7" fmla="*/ 8531 w 10000"/>
                <a:gd name="connsiteY7" fmla="*/ 7916 h 10000"/>
                <a:gd name="connsiteX8" fmla="*/ 9894 w 10000"/>
                <a:gd name="connsiteY8" fmla="*/ 6316 h 10000"/>
                <a:gd name="connsiteX9" fmla="*/ 9734 w 10000"/>
                <a:gd name="connsiteY9" fmla="*/ 4445 h 10000"/>
                <a:gd name="connsiteX10" fmla="*/ 8289 w 10000"/>
                <a:gd name="connsiteY10" fmla="*/ 2574 h 10000"/>
                <a:gd name="connsiteX11" fmla="*/ 5762 w 10000"/>
                <a:gd name="connsiteY11" fmla="*/ 1286 h 10000"/>
                <a:gd name="connsiteX12" fmla="*/ 3194 w 10000"/>
                <a:gd name="connsiteY12" fmla="*/ 468 h 10000"/>
                <a:gd name="connsiteX13" fmla="*/ 1669 w 10000"/>
                <a:gd name="connsiteY13" fmla="*/ 195 h 10000"/>
                <a:gd name="connsiteX14" fmla="*/ 105 w 10000"/>
                <a:gd name="connsiteY14" fmla="*/ 0 h 10000"/>
                <a:gd name="connsiteX0" fmla="*/ 105 w 10000"/>
                <a:gd name="connsiteY0" fmla="*/ 0 h 10000"/>
                <a:gd name="connsiteX1" fmla="*/ 105 w 10000"/>
                <a:gd name="connsiteY1" fmla="*/ 1949 h 10000"/>
                <a:gd name="connsiteX2" fmla="*/ 426 w 10000"/>
                <a:gd name="connsiteY2" fmla="*/ 3665 h 10000"/>
                <a:gd name="connsiteX3" fmla="*/ 1028 w 10000"/>
                <a:gd name="connsiteY3" fmla="*/ 6277 h 10000"/>
                <a:gd name="connsiteX4" fmla="*/ 2213 w 10000"/>
                <a:gd name="connsiteY4" fmla="*/ 8167 h 10000"/>
                <a:gd name="connsiteX5" fmla="*/ 3701 w 10000"/>
                <a:gd name="connsiteY5" fmla="*/ 10000 h 10000"/>
                <a:gd name="connsiteX6" fmla="*/ 7006 w 10000"/>
                <a:gd name="connsiteY6" fmla="*/ 8968 h 10000"/>
                <a:gd name="connsiteX7" fmla="*/ 8531 w 10000"/>
                <a:gd name="connsiteY7" fmla="*/ 7916 h 10000"/>
                <a:gd name="connsiteX8" fmla="*/ 9894 w 10000"/>
                <a:gd name="connsiteY8" fmla="*/ 6316 h 10000"/>
                <a:gd name="connsiteX9" fmla="*/ 9734 w 10000"/>
                <a:gd name="connsiteY9" fmla="*/ 4445 h 10000"/>
                <a:gd name="connsiteX10" fmla="*/ 8289 w 10000"/>
                <a:gd name="connsiteY10" fmla="*/ 2574 h 10000"/>
                <a:gd name="connsiteX11" fmla="*/ 5762 w 10000"/>
                <a:gd name="connsiteY11" fmla="*/ 1286 h 10000"/>
                <a:gd name="connsiteX12" fmla="*/ 3194 w 10000"/>
                <a:gd name="connsiteY12" fmla="*/ 468 h 10000"/>
                <a:gd name="connsiteX13" fmla="*/ 1669 w 10000"/>
                <a:gd name="connsiteY13" fmla="*/ 195 h 10000"/>
                <a:gd name="connsiteX14" fmla="*/ 105 w 10000"/>
                <a:gd name="connsiteY1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000" h="10000">
                  <a:moveTo>
                    <a:pt x="105" y="0"/>
                  </a:moveTo>
                  <a:cubicBezTo>
                    <a:pt x="-96" y="819"/>
                    <a:pt x="45" y="1346"/>
                    <a:pt x="105" y="1949"/>
                  </a:cubicBezTo>
                  <a:cubicBezTo>
                    <a:pt x="165" y="2554"/>
                    <a:pt x="265" y="3002"/>
                    <a:pt x="426" y="3665"/>
                  </a:cubicBezTo>
                  <a:cubicBezTo>
                    <a:pt x="586" y="4328"/>
                    <a:pt x="730" y="5527"/>
                    <a:pt x="1028" y="6277"/>
                  </a:cubicBezTo>
                  <a:cubicBezTo>
                    <a:pt x="1326" y="7027"/>
                    <a:pt x="1768" y="7547"/>
                    <a:pt x="2213" y="8167"/>
                  </a:cubicBezTo>
                  <a:cubicBezTo>
                    <a:pt x="2658" y="8787"/>
                    <a:pt x="3019" y="9415"/>
                    <a:pt x="3701" y="10000"/>
                  </a:cubicBezTo>
                  <a:cubicBezTo>
                    <a:pt x="4664" y="9844"/>
                    <a:pt x="6201" y="9315"/>
                    <a:pt x="7006" y="8968"/>
                  </a:cubicBezTo>
                  <a:cubicBezTo>
                    <a:pt x="7811" y="8621"/>
                    <a:pt x="8049" y="8363"/>
                    <a:pt x="8531" y="7916"/>
                  </a:cubicBezTo>
                  <a:cubicBezTo>
                    <a:pt x="9012" y="7467"/>
                    <a:pt x="9693" y="6901"/>
                    <a:pt x="9894" y="6316"/>
                  </a:cubicBezTo>
                  <a:cubicBezTo>
                    <a:pt x="10095" y="5731"/>
                    <a:pt x="9995" y="5069"/>
                    <a:pt x="9734" y="4445"/>
                  </a:cubicBezTo>
                  <a:cubicBezTo>
                    <a:pt x="9473" y="3822"/>
                    <a:pt x="8951" y="3100"/>
                    <a:pt x="8289" y="2574"/>
                  </a:cubicBezTo>
                  <a:cubicBezTo>
                    <a:pt x="7628" y="2047"/>
                    <a:pt x="6605" y="1638"/>
                    <a:pt x="5762" y="1286"/>
                  </a:cubicBezTo>
                  <a:cubicBezTo>
                    <a:pt x="4919" y="936"/>
                    <a:pt x="3876" y="643"/>
                    <a:pt x="3194" y="468"/>
                  </a:cubicBezTo>
                  <a:cubicBezTo>
                    <a:pt x="2512" y="292"/>
                    <a:pt x="2191" y="273"/>
                    <a:pt x="1669" y="195"/>
                  </a:cubicBezTo>
                  <a:cubicBezTo>
                    <a:pt x="1147" y="117"/>
                    <a:pt x="426" y="39"/>
                    <a:pt x="105" y="0"/>
                  </a:cubicBezTo>
                  <a:close/>
                </a:path>
              </a:pathLst>
            </a:custGeom>
            <a:solidFill>
              <a:srgbClr val="CC00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7171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25611466"/>
                </p:ext>
              </p:extLst>
            </p:nvPr>
          </p:nvGraphicFramePr>
          <p:xfrm>
            <a:off x="910087" y="4242322"/>
            <a:ext cx="1151500" cy="3540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825500" imgH="254000" progId="Equation.DSMT4">
                    <p:embed/>
                  </p:oleObj>
                </mc:Choice>
                <mc:Fallback>
                  <p:oleObj name="Equation" r:id="rId5" imgW="825500" imgH="254000" progId="Equation.DSMT4">
                    <p:embed/>
                    <p:pic>
                      <p:nvPicPr>
                        <p:cNvPr id="0" name="Picture 67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0087" y="4242322"/>
                          <a:ext cx="1151500" cy="3540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89217425"/>
                </p:ext>
              </p:extLst>
            </p:nvPr>
          </p:nvGraphicFramePr>
          <p:xfrm>
            <a:off x="4131125" y="5501211"/>
            <a:ext cx="265112" cy="263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152268" imgH="152268" progId="Equation.DSMT4">
                    <p:embed/>
                  </p:oleObj>
                </mc:Choice>
                <mc:Fallback>
                  <p:oleObj name="Equation" r:id="rId7" imgW="152268" imgH="152268" progId="Equation.DSMT4">
                    <p:embed/>
                    <p:pic>
                      <p:nvPicPr>
                        <p:cNvPr id="0" name="Picture 67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31125" y="5501211"/>
                          <a:ext cx="265112" cy="2635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7113105"/>
                </p:ext>
              </p:extLst>
            </p:nvPr>
          </p:nvGraphicFramePr>
          <p:xfrm>
            <a:off x="1589175" y="5080523"/>
            <a:ext cx="265112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152268" imgH="164957" progId="Equation.DSMT4">
                    <p:embed/>
                  </p:oleObj>
                </mc:Choice>
                <mc:Fallback>
                  <p:oleObj name="Equation" r:id="rId9" imgW="152268" imgH="164957" progId="Equation.DSMT4">
                    <p:embed/>
                    <p:pic>
                      <p:nvPicPr>
                        <p:cNvPr id="0" name="Picture 67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89175" y="5080523"/>
                          <a:ext cx="265112" cy="2857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4567194"/>
                </p:ext>
              </p:extLst>
            </p:nvPr>
          </p:nvGraphicFramePr>
          <p:xfrm>
            <a:off x="2451550" y="5298850"/>
            <a:ext cx="633412" cy="2483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418918" imgH="165028" progId="Equation.DSMT4">
                    <p:embed/>
                  </p:oleObj>
                </mc:Choice>
                <mc:Fallback>
                  <p:oleObj name="Equation" r:id="rId11" imgW="418918" imgH="165028" progId="Equation.DSMT4">
                    <p:embed/>
                    <p:pic>
                      <p:nvPicPr>
                        <p:cNvPr id="0" name="Picture 67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51550" y="5298850"/>
                          <a:ext cx="633412" cy="24839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68118154"/>
                </p:ext>
              </p:extLst>
            </p:nvPr>
          </p:nvGraphicFramePr>
          <p:xfrm>
            <a:off x="3567423" y="4181158"/>
            <a:ext cx="779583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419040" imgH="164880" progId="Equation.DSMT4">
                    <p:embed/>
                  </p:oleObj>
                </mc:Choice>
                <mc:Fallback>
                  <p:oleObj name="Equation" r:id="rId13" imgW="419040" imgH="164880" progId="Equation.DSMT4">
                    <p:embed/>
                    <p:pic>
                      <p:nvPicPr>
                        <p:cNvPr id="0" name="Picture 67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67423" y="4181158"/>
                          <a:ext cx="779583" cy="304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25216337"/>
                </p:ext>
              </p:extLst>
            </p:nvPr>
          </p:nvGraphicFramePr>
          <p:xfrm>
            <a:off x="1412694" y="5489691"/>
            <a:ext cx="488587" cy="3369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368140" imgH="253890" progId="Equation.DSMT4">
                    <p:embed/>
                  </p:oleObj>
                </mc:Choice>
                <mc:Fallback>
                  <p:oleObj name="Equation" r:id="rId15" imgW="368140" imgH="253890" progId="Equation.DSMT4">
                    <p:embed/>
                    <p:pic>
                      <p:nvPicPr>
                        <p:cNvPr id="0" name="Picture 67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12694" y="5489691"/>
                          <a:ext cx="488587" cy="33695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19788210"/>
                </p:ext>
              </p:extLst>
            </p:nvPr>
          </p:nvGraphicFramePr>
          <p:xfrm>
            <a:off x="3392936" y="5753623"/>
            <a:ext cx="464853" cy="3320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7" imgW="355292" imgH="253780" progId="Equation.DSMT4">
                    <p:embed/>
                  </p:oleObj>
                </mc:Choice>
                <mc:Fallback>
                  <p:oleObj name="Equation" r:id="rId17" imgW="355292" imgH="253780" progId="Equation.DSMT4">
                    <p:embed/>
                    <p:pic>
                      <p:nvPicPr>
                        <p:cNvPr id="0" name="Picture 67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92936" y="5753623"/>
                          <a:ext cx="464853" cy="3320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65757076-10AA-8B3A-8285-61449796CEF3}"/>
                </a:ext>
              </a:extLst>
            </p:cNvPr>
            <p:cNvSpPr/>
            <p:nvPr/>
          </p:nvSpPr>
          <p:spPr>
            <a:xfrm>
              <a:off x="2354053" y="5029200"/>
              <a:ext cx="293897" cy="812800"/>
            </a:xfrm>
            <a:custGeom>
              <a:avLst/>
              <a:gdLst>
                <a:gd name="connsiteX0" fmla="*/ 9546 w 295296"/>
                <a:gd name="connsiteY0" fmla="*/ 0 h 812800"/>
                <a:gd name="connsiteX1" fmla="*/ 3196 w 295296"/>
                <a:gd name="connsiteY1" fmla="*/ 190500 h 812800"/>
                <a:gd name="connsiteX2" fmla="*/ 53996 w 295296"/>
                <a:gd name="connsiteY2" fmla="*/ 368300 h 812800"/>
                <a:gd name="connsiteX3" fmla="*/ 117496 w 295296"/>
                <a:gd name="connsiteY3" fmla="*/ 546100 h 812800"/>
                <a:gd name="connsiteX4" fmla="*/ 174646 w 295296"/>
                <a:gd name="connsiteY4" fmla="*/ 673100 h 812800"/>
                <a:gd name="connsiteX5" fmla="*/ 244496 w 295296"/>
                <a:gd name="connsiteY5" fmla="*/ 742950 h 812800"/>
                <a:gd name="connsiteX6" fmla="*/ 295296 w 295296"/>
                <a:gd name="connsiteY6" fmla="*/ 812800 h 812800"/>
                <a:gd name="connsiteX0" fmla="*/ 9546 w 295296"/>
                <a:gd name="connsiteY0" fmla="*/ 0 h 812800"/>
                <a:gd name="connsiteX1" fmla="*/ 3196 w 295296"/>
                <a:gd name="connsiteY1" fmla="*/ 190500 h 812800"/>
                <a:gd name="connsiteX2" fmla="*/ 53996 w 295296"/>
                <a:gd name="connsiteY2" fmla="*/ 368300 h 812800"/>
                <a:gd name="connsiteX3" fmla="*/ 117496 w 295296"/>
                <a:gd name="connsiteY3" fmla="*/ 546100 h 812800"/>
                <a:gd name="connsiteX4" fmla="*/ 174646 w 295296"/>
                <a:gd name="connsiteY4" fmla="*/ 673100 h 812800"/>
                <a:gd name="connsiteX5" fmla="*/ 231796 w 295296"/>
                <a:gd name="connsiteY5" fmla="*/ 749300 h 812800"/>
                <a:gd name="connsiteX6" fmla="*/ 295296 w 295296"/>
                <a:gd name="connsiteY6" fmla="*/ 812800 h 812800"/>
                <a:gd name="connsiteX0" fmla="*/ 8147 w 293897"/>
                <a:gd name="connsiteY0" fmla="*/ 0 h 812800"/>
                <a:gd name="connsiteX1" fmla="*/ 1797 w 293897"/>
                <a:gd name="connsiteY1" fmla="*/ 190500 h 812800"/>
                <a:gd name="connsiteX2" fmla="*/ 33547 w 293897"/>
                <a:gd name="connsiteY2" fmla="*/ 368300 h 812800"/>
                <a:gd name="connsiteX3" fmla="*/ 116097 w 293897"/>
                <a:gd name="connsiteY3" fmla="*/ 546100 h 812800"/>
                <a:gd name="connsiteX4" fmla="*/ 173247 w 293897"/>
                <a:gd name="connsiteY4" fmla="*/ 673100 h 812800"/>
                <a:gd name="connsiteX5" fmla="*/ 230397 w 293897"/>
                <a:gd name="connsiteY5" fmla="*/ 749300 h 812800"/>
                <a:gd name="connsiteX6" fmla="*/ 293897 w 293897"/>
                <a:gd name="connsiteY6" fmla="*/ 812800 h 812800"/>
                <a:gd name="connsiteX0" fmla="*/ 8147 w 293897"/>
                <a:gd name="connsiteY0" fmla="*/ 0 h 812800"/>
                <a:gd name="connsiteX1" fmla="*/ 1797 w 293897"/>
                <a:gd name="connsiteY1" fmla="*/ 190500 h 812800"/>
                <a:gd name="connsiteX2" fmla="*/ 33547 w 293897"/>
                <a:gd name="connsiteY2" fmla="*/ 368300 h 812800"/>
                <a:gd name="connsiteX3" fmla="*/ 103397 w 293897"/>
                <a:gd name="connsiteY3" fmla="*/ 552450 h 812800"/>
                <a:gd name="connsiteX4" fmla="*/ 173247 w 293897"/>
                <a:gd name="connsiteY4" fmla="*/ 673100 h 812800"/>
                <a:gd name="connsiteX5" fmla="*/ 230397 w 293897"/>
                <a:gd name="connsiteY5" fmla="*/ 749300 h 812800"/>
                <a:gd name="connsiteX6" fmla="*/ 293897 w 293897"/>
                <a:gd name="connsiteY6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3897" h="812800">
                  <a:moveTo>
                    <a:pt x="8147" y="0"/>
                  </a:moveTo>
                  <a:cubicBezTo>
                    <a:pt x="1268" y="64558"/>
                    <a:pt x="-2436" y="129117"/>
                    <a:pt x="1797" y="190500"/>
                  </a:cubicBezTo>
                  <a:cubicBezTo>
                    <a:pt x="6030" y="251883"/>
                    <a:pt x="16614" y="307975"/>
                    <a:pt x="33547" y="368300"/>
                  </a:cubicBezTo>
                  <a:cubicBezTo>
                    <a:pt x="50480" y="428625"/>
                    <a:pt x="80114" y="501650"/>
                    <a:pt x="103397" y="552450"/>
                  </a:cubicBezTo>
                  <a:cubicBezTo>
                    <a:pt x="126680" y="603250"/>
                    <a:pt x="152080" y="640292"/>
                    <a:pt x="173247" y="673100"/>
                  </a:cubicBezTo>
                  <a:cubicBezTo>
                    <a:pt x="194414" y="705908"/>
                    <a:pt x="210289" y="726017"/>
                    <a:pt x="230397" y="749300"/>
                  </a:cubicBezTo>
                  <a:cubicBezTo>
                    <a:pt x="250505" y="772583"/>
                    <a:pt x="278551" y="789516"/>
                    <a:pt x="293897" y="812800"/>
                  </a:cubicBezTo>
                </a:path>
              </a:pathLst>
            </a:custGeom>
            <a:noFill/>
            <a:ln w="38100">
              <a:solidFill>
                <a:srgbClr val="FFC5C5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48491C09-94AF-9BAC-6223-7CB34247A49D}"/>
                </a:ext>
              </a:extLst>
            </p:cNvPr>
            <p:cNvSpPr/>
            <p:nvPr/>
          </p:nvSpPr>
          <p:spPr>
            <a:xfrm>
              <a:off x="566721" y="4668853"/>
              <a:ext cx="4643439" cy="1879930"/>
            </a:xfrm>
            <a:custGeom>
              <a:avLst/>
              <a:gdLst>
                <a:gd name="connsiteX0" fmla="*/ 1786929 w 4642973"/>
                <a:gd name="connsiteY0" fmla="*/ 351069 h 1879930"/>
                <a:gd name="connsiteX1" fmla="*/ 1595860 w 4642973"/>
                <a:gd name="connsiteY1" fmla="*/ 330597 h 1879930"/>
                <a:gd name="connsiteX2" fmla="*/ 1302433 w 4642973"/>
                <a:gd name="connsiteY2" fmla="*/ 316949 h 1879930"/>
                <a:gd name="connsiteX3" fmla="*/ 1049950 w 4642973"/>
                <a:gd name="connsiteY3" fmla="*/ 330597 h 1879930"/>
                <a:gd name="connsiteX4" fmla="*/ 770171 w 4642973"/>
                <a:gd name="connsiteY4" fmla="*/ 357893 h 1879930"/>
                <a:gd name="connsiteX5" fmla="*/ 558630 w 4642973"/>
                <a:gd name="connsiteY5" fmla="*/ 398836 h 1879930"/>
                <a:gd name="connsiteX6" fmla="*/ 312971 w 4642973"/>
                <a:gd name="connsiteY6" fmla="*/ 487546 h 1879930"/>
                <a:gd name="connsiteX7" fmla="*/ 108254 w 4642973"/>
                <a:gd name="connsiteY7" fmla="*/ 610376 h 1879930"/>
                <a:gd name="connsiteX8" fmla="*/ 5896 w 4642973"/>
                <a:gd name="connsiteY8" fmla="*/ 705910 h 1879930"/>
                <a:gd name="connsiteX9" fmla="*/ 26368 w 4642973"/>
                <a:gd name="connsiteY9" fmla="*/ 849212 h 1879930"/>
                <a:gd name="connsiteX10" fmla="*/ 142374 w 4642973"/>
                <a:gd name="connsiteY10" fmla="*/ 1040281 h 1879930"/>
                <a:gd name="connsiteX11" fmla="*/ 463096 w 4642973"/>
                <a:gd name="connsiteY11" fmla="*/ 1169934 h 1879930"/>
                <a:gd name="connsiteX12" fmla="*/ 804290 w 4642973"/>
                <a:gd name="connsiteY12" fmla="*/ 1251821 h 1879930"/>
                <a:gd name="connsiteX13" fmla="*/ 1145484 w 4642973"/>
                <a:gd name="connsiteY13" fmla="*/ 1272293 h 1879930"/>
                <a:gd name="connsiteX14" fmla="*/ 1513974 w 4642973"/>
                <a:gd name="connsiteY14" fmla="*/ 1279116 h 1879930"/>
                <a:gd name="connsiteX15" fmla="*/ 1807401 w 4642973"/>
                <a:gd name="connsiteY15" fmla="*/ 1244997 h 1879930"/>
                <a:gd name="connsiteX16" fmla="*/ 1943878 w 4642973"/>
                <a:gd name="connsiteY16" fmla="*/ 1217701 h 1879930"/>
                <a:gd name="connsiteX17" fmla="*/ 2066708 w 4642973"/>
                <a:gd name="connsiteY17" fmla="*/ 1197230 h 1879930"/>
                <a:gd name="connsiteX18" fmla="*/ 2216833 w 4642973"/>
                <a:gd name="connsiteY18" fmla="*/ 1313236 h 1879930"/>
                <a:gd name="connsiteX19" fmla="*/ 2523908 w 4642973"/>
                <a:gd name="connsiteY19" fmla="*/ 1531600 h 1879930"/>
                <a:gd name="connsiteX20" fmla="*/ 2803687 w 4642973"/>
                <a:gd name="connsiteY20" fmla="*/ 1647606 h 1879930"/>
                <a:gd name="connsiteX21" fmla="*/ 3069818 w 4642973"/>
                <a:gd name="connsiteY21" fmla="*/ 1763612 h 1879930"/>
                <a:gd name="connsiteX22" fmla="*/ 3383717 w 4642973"/>
                <a:gd name="connsiteY22" fmla="*/ 1852322 h 1879930"/>
                <a:gd name="connsiteX23" fmla="*/ 3718087 w 4642973"/>
                <a:gd name="connsiteY23" fmla="*/ 1879618 h 1879930"/>
                <a:gd name="connsiteX24" fmla="*/ 4066105 w 4642973"/>
                <a:gd name="connsiteY24" fmla="*/ 1838675 h 1879930"/>
                <a:gd name="connsiteX25" fmla="*/ 4366356 w 4642973"/>
                <a:gd name="connsiteY25" fmla="*/ 1736316 h 1879930"/>
                <a:gd name="connsiteX26" fmla="*/ 4571072 w 4642973"/>
                <a:gd name="connsiteY26" fmla="*/ 1545248 h 1879930"/>
                <a:gd name="connsiteX27" fmla="*/ 4639311 w 4642973"/>
                <a:gd name="connsiteY27" fmla="*/ 1340531 h 1879930"/>
                <a:gd name="connsiteX28" fmla="*/ 4625663 w 4642973"/>
                <a:gd name="connsiteY28" fmla="*/ 1149463 h 1879930"/>
                <a:gd name="connsiteX29" fmla="*/ 4557424 w 4642973"/>
                <a:gd name="connsiteY29" fmla="*/ 972042 h 1879930"/>
                <a:gd name="connsiteX30" fmla="*/ 4420947 w 4642973"/>
                <a:gd name="connsiteY30" fmla="*/ 774149 h 1879930"/>
                <a:gd name="connsiteX31" fmla="*/ 4257174 w 4642973"/>
                <a:gd name="connsiteY31" fmla="*/ 589904 h 1879930"/>
                <a:gd name="connsiteX32" fmla="*/ 4052457 w 4642973"/>
                <a:gd name="connsiteY32" fmla="*/ 412484 h 1879930"/>
                <a:gd name="connsiteX33" fmla="*/ 3649848 w 4642973"/>
                <a:gd name="connsiteY33" fmla="*/ 214591 h 1879930"/>
                <a:gd name="connsiteX34" fmla="*/ 3267711 w 4642973"/>
                <a:gd name="connsiteY34" fmla="*/ 84937 h 1879930"/>
                <a:gd name="connsiteX35" fmla="*/ 2858278 w 4642973"/>
                <a:gd name="connsiteY35" fmla="*/ 9875 h 1879930"/>
                <a:gd name="connsiteX36" fmla="*/ 2530732 w 4642973"/>
                <a:gd name="connsiteY36" fmla="*/ 3051 h 1879930"/>
                <a:gd name="connsiteX37" fmla="*/ 2312368 w 4642973"/>
                <a:gd name="connsiteY37" fmla="*/ 30346 h 1879930"/>
                <a:gd name="connsiteX38" fmla="*/ 2087180 w 4642973"/>
                <a:gd name="connsiteY38" fmla="*/ 119057 h 1879930"/>
                <a:gd name="connsiteX39" fmla="*/ 1916583 w 4642973"/>
                <a:gd name="connsiteY39" fmla="*/ 207767 h 1879930"/>
                <a:gd name="connsiteX40" fmla="*/ 1861992 w 4642973"/>
                <a:gd name="connsiteY40" fmla="*/ 269182 h 1879930"/>
                <a:gd name="connsiteX41" fmla="*/ 1786929 w 4642973"/>
                <a:gd name="connsiteY41" fmla="*/ 351069 h 1879930"/>
                <a:gd name="connsiteX0" fmla="*/ 1786929 w 4642973"/>
                <a:gd name="connsiteY0" fmla="*/ 351069 h 1879930"/>
                <a:gd name="connsiteX1" fmla="*/ 1595860 w 4642973"/>
                <a:gd name="connsiteY1" fmla="*/ 330597 h 1879930"/>
                <a:gd name="connsiteX2" fmla="*/ 1302433 w 4642973"/>
                <a:gd name="connsiteY2" fmla="*/ 316949 h 1879930"/>
                <a:gd name="connsiteX3" fmla="*/ 1049950 w 4642973"/>
                <a:gd name="connsiteY3" fmla="*/ 330597 h 1879930"/>
                <a:gd name="connsiteX4" fmla="*/ 770171 w 4642973"/>
                <a:gd name="connsiteY4" fmla="*/ 357893 h 1879930"/>
                <a:gd name="connsiteX5" fmla="*/ 558630 w 4642973"/>
                <a:gd name="connsiteY5" fmla="*/ 398836 h 1879930"/>
                <a:gd name="connsiteX6" fmla="*/ 312971 w 4642973"/>
                <a:gd name="connsiteY6" fmla="*/ 487546 h 1879930"/>
                <a:gd name="connsiteX7" fmla="*/ 108254 w 4642973"/>
                <a:gd name="connsiteY7" fmla="*/ 610376 h 1879930"/>
                <a:gd name="connsiteX8" fmla="*/ 5896 w 4642973"/>
                <a:gd name="connsiteY8" fmla="*/ 705910 h 1879930"/>
                <a:gd name="connsiteX9" fmla="*/ 26368 w 4642973"/>
                <a:gd name="connsiteY9" fmla="*/ 849212 h 1879930"/>
                <a:gd name="connsiteX10" fmla="*/ 142374 w 4642973"/>
                <a:gd name="connsiteY10" fmla="*/ 1040281 h 1879930"/>
                <a:gd name="connsiteX11" fmla="*/ 463096 w 4642973"/>
                <a:gd name="connsiteY11" fmla="*/ 1169934 h 1879930"/>
                <a:gd name="connsiteX12" fmla="*/ 804290 w 4642973"/>
                <a:gd name="connsiteY12" fmla="*/ 1251821 h 1879930"/>
                <a:gd name="connsiteX13" fmla="*/ 1145484 w 4642973"/>
                <a:gd name="connsiteY13" fmla="*/ 1272293 h 1879930"/>
                <a:gd name="connsiteX14" fmla="*/ 1513974 w 4642973"/>
                <a:gd name="connsiteY14" fmla="*/ 1279116 h 1879930"/>
                <a:gd name="connsiteX15" fmla="*/ 1807401 w 4642973"/>
                <a:gd name="connsiteY15" fmla="*/ 1244997 h 1879930"/>
                <a:gd name="connsiteX16" fmla="*/ 1943878 w 4642973"/>
                <a:gd name="connsiteY16" fmla="*/ 1217701 h 1879930"/>
                <a:gd name="connsiteX17" fmla="*/ 2066708 w 4642973"/>
                <a:gd name="connsiteY17" fmla="*/ 1197230 h 1879930"/>
                <a:gd name="connsiteX18" fmla="*/ 2216833 w 4642973"/>
                <a:gd name="connsiteY18" fmla="*/ 1313236 h 1879930"/>
                <a:gd name="connsiteX19" fmla="*/ 2523908 w 4642973"/>
                <a:gd name="connsiteY19" fmla="*/ 1531600 h 1879930"/>
                <a:gd name="connsiteX20" fmla="*/ 2803687 w 4642973"/>
                <a:gd name="connsiteY20" fmla="*/ 1647606 h 1879930"/>
                <a:gd name="connsiteX21" fmla="*/ 3069818 w 4642973"/>
                <a:gd name="connsiteY21" fmla="*/ 1763612 h 1879930"/>
                <a:gd name="connsiteX22" fmla="*/ 3383717 w 4642973"/>
                <a:gd name="connsiteY22" fmla="*/ 1852322 h 1879930"/>
                <a:gd name="connsiteX23" fmla="*/ 3718087 w 4642973"/>
                <a:gd name="connsiteY23" fmla="*/ 1879618 h 1879930"/>
                <a:gd name="connsiteX24" fmla="*/ 4066105 w 4642973"/>
                <a:gd name="connsiteY24" fmla="*/ 1838675 h 1879930"/>
                <a:gd name="connsiteX25" fmla="*/ 4366356 w 4642973"/>
                <a:gd name="connsiteY25" fmla="*/ 1736316 h 1879930"/>
                <a:gd name="connsiteX26" fmla="*/ 4571072 w 4642973"/>
                <a:gd name="connsiteY26" fmla="*/ 1545248 h 1879930"/>
                <a:gd name="connsiteX27" fmla="*/ 4639311 w 4642973"/>
                <a:gd name="connsiteY27" fmla="*/ 1340531 h 1879930"/>
                <a:gd name="connsiteX28" fmla="*/ 4625663 w 4642973"/>
                <a:gd name="connsiteY28" fmla="*/ 1149463 h 1879930"/>
                <a:gd name="connsiteX29" fmla="*/ 4557424 w 4642973"/>
                <a:gd name="connsiteY29" fmla="*/ 972042 h 1879930"/>
                <a:gd name="connsiteX30" fmla="*/ 4420947 w 4642973"/>
                <a:gd name="connsiteY30" fmla="*/ 774149 h 1879930"/>
                <a:gd name="connsiteX31" fmla="*/ 4257174 w 4642973"/>
                <a:gd name="connsiteY31" fmla="*/ 589904 h 1879930"/>
                <a:gd name="connsiteX32" fmla="*/ 4031986 w 4642973"/>
                <a:gd name="connsiteY32" fmla="*/ 419307 h 1879930"/>
                <a:gd name="connsiteX33" fmla="*/ 3649848 w 4642973"/>
                <a:gd name="connsiteY33" fmla="*/ 214591 h 1879930"/>
                <a:gd name="connsiteX34" fmla="*/ 3267711 w 4642973"/>
                <a:gd name="connsiteY34" fmla="*/ 84937 h 1879930"/>
                <a:gd name="connsiteX35" fmla="*/ 2858278 w 4642973"/>
                <a:gd name="connsiteY35" fmla="*/ 9875 h 1879930"/>
                <a:gd name="connsiteX36" fmla="*/ 2530732 w 4642973"/>
                <a:gd name="connsiteY36" fmla="*/ 3051 h 1879930"/>
                <a:gd name="connsiteX37" fmla="*/ 2312368 w 4642973"/>
                <a:gd name="connsiteY37" fmla="*/ 30346 h 1879930"/>
                <a:gd name="connsiteX38" fmla="*/ 2087180 w 4642973"/>
                <a:gd name="connsiteY38" fmla="*/ 119057 h 1879930"/>
                <a:gd name="connsiteX39" fmla="*/ 1916583 w 4642973"/>
                <a:gd name="connsiteY39" fmla="*/ 207767 h 1879930"/>
                <a:gd name="connsiteX40" fmla="*/ 1861992 w 4642973"/>
                <a:gd name="connsiteY40" fmla="*/ 269182 h 1879930"/>
                <a:gd name="connsiteX41" fmla="*/ 1786929 w 4642973"/>
                <a:gd name="connsiteY41" fmla="*/ 351069 h 1879930"/>
                <a:gd name="connsiteX0" fmla="*/ 1786929 w 4642973"/>
                <a:gd name="connsiteY0" fmla="*/ 351069 h 1879930"/>
                <a:gd name="connsiteX1" fmla="*/ 1595860 w 4642973"/>
                <a:gd name="connsiteY1" fmla="*/ 330597 h 1879930"/>
                <a:gd name="connsiteX2" fmla="*/ 1302433 w 4642973"/>
                <a:gd name="connsiteY2" fmla="*/ 316949 h 1879930"/>
                <a:gd name="connsiteX3" fmla="*/ 1049950 w 4642973"/>
                <a:gd name="connsiteY3" fmla="*/ 330597 h 1879930"/>
                <a:gd name="connsiteX4" fmla="*/ 770171 w 4642973"/>
                <a:gd name="connsiteY4" fmla="*/ 357893 h 1879930"/>
                <a:gd name="connsiteX5" fmla="*/ 558630 w 4642973"/>
                <a:gd name="connsiteY5" fmla="*/ 398836 h 1879930"/>
                <a:gd name="connsiteX6" fmla="*/ 312971 w 4642973"/>
                <a:gd name="connsiteY6" fmla="*/ 487546 h 1879930"/>
                <a:gd name="connsiteX7" fmla="*/ 108254 w 4642973"/>
                <a:gd name="connsiteY7" fmla="*/ 610376 h 1879930"/>
                <a:gd name="connsiteX8" fmla="*/ 5896 w 4642973"/>
                <a:gd name="connsiteY8" fmla="*/ 705910 h 1879930"/>
                <a:gd name="connsiteX9" fmla="*/ 26368 w 4642973"/>
                <a:gd name="connsiteY9" fmla="*/ 883332 h 1879930"/>
                <a:gd name="connsiteX10" fmla="*/ 142374 w 4642973"/>
                <a:gd name="connsiteY10" fmla="*/ 1040281 h 1879930"/>
                <a:gd name="connsiteX11" fmla="*/ 463096 w 4642973"/>
                <a:gd name="connsiteY11" fmla="*/ 1169934 h 1879930"/>
                <a:gd name="connsiteX12" fmla="*/ 804290 w 4642973"/>
                <a:gd name="connsiteY12" fmla="*/ 1251821 h 1879930"/>
                <a:gd name="connsiteX13" fmla="*/ 1145484 w 4642973"/>
                <a:gd name="connsiteY13" fmla="*/ 1272293 h 1879930"/>
                <a:gd name="connsiteX14" fmla="*/ 1513974 w 4642973"/>
                <a:gd name="connsiteY14" fmla="*/ 1279116 h 1879930"/>
                <a:gd name="connsiteX15" fmla="*/ 1807401 w 4642973"/>
                <a:gd name="connsiteY15" fmla="*/ 1244997 h 1879930"/>
                <a:gd name="connsiteX16" fmla="*/ 1943878 w 4642973"/>
                <a:gd name="connsiteY16" fmla="*/ 1217701 h 1879930"/>
                <a:gd name="connsiteX17" fmla="*/ 2066708 w 4642973"/>
                <a:gd name="connsiteY17" fmla="*/ 1197230 h 1879930"/>
                <a:gd name="connsiteX18" fmla="*/ 2216833 w 4642973"/>
                <a:gd name="connsiteY18" fmla="*/ 1313236 h 1879930"/>
                <a:gd name="connsiteX19" fmla="*/ 2523908 w 4642973"/>
                <a:gd name="connsiteY19" fmla="*/ 1531600 h 1879930"/>
                <a:gd name="connsiteX20" fmla="*/ 2803687 w 4642973"/>
                <a:gd name="connsiteY20" fmla="*/ 1647606 h 1879930"/>
                <a:gd name="connsiteX21" fmla="*/ 3069818 w 4642973"/>
                <a:gd name="connsiteY21" fmla="*/ 1763612 h 1879930"/>
                <a:gd name="connsiteX22" fmla="*/ 3383717 w 4642973"/>
                <a:gd name="connsiteY22" fmla="*/ 1852322 h 1879930"/>
                <a:gd name="connsiteX23" fmla="*/ 3718087 w 4642973"/>
                <a:gd name="connsiteY23" fmla="*/ 1879618 h 1879930"/>
                <a:gd name="connsiteX24" fmla="*/ 4066105 w 4642973"/>
                <a:gd name="connsiteY24" fmla="*/ 1838675 h 1879930"/>
                <a:gd name="connsiteX25" fmla="*/ 4366356 w 4642973"/>
                <a:gd name="connsiteY25" fmla="*/ 1736316 h 1879930"/>
                <a:gd name="connsiteX26" fmla="*/ 4571072 w 4642973"/>
                <a:gd name="connsiteY26" fmla="*/ 1545248 h 1879930"/>
                <a:gd name="connsiteX27" fmla="*/ 4639311 w 4642973"/>
                <a:gd name="connsiteY27" fmla="*/ 1340531 h 1879930"/>
                <a:gd name="connsiteX28" fmla="*/ 4625663 w 4642973"/>
                <a:gd name="connsiteY28" fmla="*/ 1149463 h 1879930"/>
                <a:gd name="connsiteX29" fmla="*/ 4557424 w 4642973"/>
                <a:gd name="connsiteY29" fmla="*/ 972042 h 1879930"/>
                <a:gd name="connsiteX30" fmla="*/ 4420947 w 4642973"/>
                <a:gd name="connsiteY30" fmla="*/ 774149 h 1879930"/>
                <a:gd name="connsiteX31" fmla="*/ 4257174 w 4642973"/>
                <a:gd name="connsiteY31" fmla="*/ 589904 h 1879930"/>
                <a:gd name="connsiteX32" fmla="*/ 4031986 w 4642973"/>
                <a:gd name="connsiteY32" fmla="*/ 419307 h 1879930"/>
                <a:gd name="connsiteX33" fmla="*/ 3649848 w 4642973"/>
                <a:gd name="connsiteY33" fmla="*/ 214591 h 1879930"/>
                <a:gd name="connsiteX34" fmla="*/ 3267711 w 4642973"/>
                <a:gd name="connsiteY34" fmla="*/ 84937 h 1879930"/>
                <a:gd name="connsiteX35" fmla="*/ 2858278 w 4642973"/>
                <a:gd name="connsiteY35" fmla="*/ 9875 h 1879930"/>
                <a:gd name="connsiteX36" fmla="*/ 2530732 w 4642973"/>
                <a:gd name="connsiteY36" fmla="*/ 3051 h 1879930"/>
                <a:gd name="connsiteX37" fmla="*/ 2312368 w 4642973"/>
                <a:gd name="connsiteY37" fmla="*/ 30346 h 1879930"/>
                <a:gd name="connsiteX38" fmla="*/ 2087180 w 4642973"/>
                <a:gd name="connsiteY38" fmla="*/ 119057 h 1879930"/>
                <a:gd name="connsiteX39" fmla="*/ 1916583 w 4642973"/>
                <a:gd name="connsiteY39" fmla="*/ 207767 h 1879930"/>
                <a:gd name="connsiteX40" fmla="*/ 1861992 w 4642973"/>
                <a:gd name="connsiteY40" fmla="*/ 269182 h 1879930"/>
                <a:gd name="connsiteX41" fmla="*/ 1786929 w 4642973"/>
                <a:gd name="connsiteY41" fmla="*/ 351069 h 1879930"/>
                <a:gd name="connsiteX0" fmla="*/ 1786929 w 4642973"/>
                <a:gd name="connsiteY0" fmla="*/ 351069 h 1879930"/>
                <a:gd name="connsiteX1" fmla="*/ 1595860 w 4642973"/>
                <a:gd name="connsiteY1" fmla="*/ 330597 h 1879930"/>
                <a:gd name="connsiteX2" fmla="*/ 1302433 w 4642973"/>
                <a:gd name="connsiteY2" fmla="*/ 316949 h 1879930"/>
                <a:gd name="connsiteX3" fmla="*/ 1049950 w 4642973"/>
                <a:gd name="connsiteY3" fmla="*/ 330597 h 1879930"/>
                <a:gd name="connsiteX4" fmla="*/ 770171 w 4642973"/>
                <a:gd name="connsiteY4" fmla="*/ 357893 h 1879930"/>
                <a:gd name="connsiteX5" fmla="*/ 558630 w 4642973"/>
                <a:gd name="connsiteY5" fmla="*/ 398836 h 1879930"/>
                <a:gd name="connsiteX6" fmla="*/ 312971 w 4642973"/>
                <a:gd name="connsiteY6" fmla="*/ 487546 h 1879930"/>
                <a:gd name="connsiteX7" fmla="*/ 108254 w 4642973"/>
                <a:gd name="connsiteY7" fmla="*/ 610376 h 1879930"/>
                <a:gd name="connsiteX8" fmla="*/ 5896 w 4642973"/>
                <a:gd name="connsiteY8" fmla="*/ 705910 h 1879930"/>
                <a:gd name="connsiteX9" fmla="*/ 26368 w 4642973"/>
                <a:gd name="connsiteY9" fmla="*/ 883332 h 1879930"/>
                <a:gd name="connsiteX10" fmla="*/ 142374 w 4642973"/>
                <a:gd name="connsiteY10" fmla="*/ 1040281 h 1879930"/>
                <a:gd name="connsiteX11" fmla="*/ 463096 w 4642973"/>
                <a:gd name="connsiteY11" fmla="*/ 1169934 h 1879930"/>
                <a:gd name="connsiteX12" fmla="*/ 804290 w 4642973"/>
                <a:gd name="connsiteY12" fmla="*/ 1251821 h 1879930"/>
                <a:gd name="connsiteX13" fmla="*/ 1145484 w 4642973"/>
                <a:gd name="connsiteY13" fmla="*/ 1272293 h 1879930"/>
                <a:gd name="connsiteX14" fmla="*/ 1513974 w 4642973"/>
                <a:gd name="connsiteY14" fmla="*/ 1279116 h 1879930"/>
                <a:gd name="connsiteX15" fmla="*/ 1807401 w 4642973"/>
                <a:gd name="connsiteY15" fmla="*/ 1244997 h 1879930"/>
                <a:gd name="connsiteX16" fmla="*/ 1943878 w 4642973"/>
                <a:gd name="connsiteY16" fmla="*/ 1217701 h 1879930"/>
                <a:gd name="connsiteX17" fmla="*/ 2066708 w 4642973"/>
                <a:gd name="connsiteY17" fmla="*/ 1197230 h 1879930"/>
                <a:gd name="connsiteX18" fmla="*/ 2216833 w 4642973"/>
                <a:gd name="connsiteY18" fmla="*/ 1313236 h 1879930"/>
                <a:gd name="connsiteX19" fmla="*/ 2523908 w 4642973"/>
                <a:gd name="connsiteY19" fmla="*/ 1531600 h 1879930"/>
                <a:gd name="connsiteX20" fmla="*/ 2803687 w 4642973"/>
                <a:gd name="connsiteY20" fmla="*/ 1661253 h 1879930"/>
                <a:gd name="connsiteX21" fmla="*/ 3069818 w 4642973"/>
                <a:gd name="connsiteY21" fmla="*/ 1763612 h 1879930"/>
                <a:gd name="connsiteX22" fmla="*/ 3383717 w 4642973"/>
                <a:gd name="connsiteY22" fmla="*/ 1852322 h 1879930"/>
                <a:gd name="connsiteX23" fmla="*/ 3718087 w 4642973"/>
                <a:gd name="connsiteY23" fmla="*/ 1879618 h 1879930"/>
                <a:gd name="connsiteX24" fmla="*/ 4066105 w 4642973"/>
                <a:gd name="connsiteY24" fmla="*/ 1838675 h 1879930"/>
                <a:gd name="connsiteX25" fmla="*/ 4366356 w 4642973"/>
                <a:gd name="connsiteY25" fmla="*/ 1736316 h 1879930"/>
                <a:gd name="connsiteX26" fmla="*/ 4571072 w 4642973"/>
                <a:gd name="connsiteY26" fmla="*/ 1545248 h 1879930"/>
                <a:gd name="connsiteX27" fmla="*/ 4639311 w 4642973"/>
                <a:gd name="connsiteY27" fmla="*/ 1340531 h 1879930"/>
                <a:gd name="connsiteX28" fmla="*/ 4625663 w 4642973"/>
                <a:gd name="connsiteY28" fmla="*/ 1149463 h 1879930"/>
                <a:gd name="connsiteX29" fmla="*/ 4557424 w 4642973"/>
                <a:gd name="connsiteY29" fmla="*/ 972042 h 1879930"/>
                <a:gd name="connsiteX30" fmla="*/ 4420947 w 4642973"/>
                <a:gd name="connsiteY30" fmla="*/ 774149 h 1879930"/>
                <a:gd name="connsiteX31" fmla="*/ 4257174 w 4642973"/>
                <a:gd name="connsiteY31" fmla="*/ 589904 h 1879930"/>
                <a:gd name="connsiteX32" fmla="*/ 4031986 w 4642973"/>
                <a:gd name="connsiteY32" fmla="*/ 419307 h 1879930"/>
                <a:gd name="connsiteX33" fmla="*/ 3649848 w 4642973"/>
                <a:gd name="connsiteY33" fmla="*/ 214591 h 1879930"/>
                <a:gd name="connsiteX34" fmla="*/ 3267711 w 4642973"/>
                <a:gd name="connsiteY34" fmla="*/ 84937 h 1879930"/>
                <a:gd name="connsiteX35" fmla="*/ 2858278 w 4642973"/>
                <a:gd name="connsiteY35" fmla="*/ 9875 h 1879930"/>
                <a:gd name="connsiteX36" fmla="*/ 2530732 w 4642973"/>
                <a:gd name="connsiteY36" fmla="*/ 3051 h 1879930"/>
                <a:gd name="connsiteX37" fmla="*/ 2312368 w 4642973"/>
                <a:gd name="connsiteY37" fmla="*/ 30346 h 1879930"/>
                <a:gd name="connsiteX38" fmla="*/ 2087180 w 4642973"/>
                <a:gd name="connsiteY38" fmla="*/ 119057 h 1879930"/>
                <a:gd name="connsiteX39" fmla="*/ 1916583 w 4642973"/>
                <a:gd name="connsiteY39" fmla="*/ 207767 h 1879930"/>
                <a:gd name="connsiteX40" fmla="*/ 1861992 w 4642973"/>
                <a:gd name="connsiteY40" fmla="*/ 269182 h 1879930"/>
                <a:gd name="connsiteX41" fmla="*/ 1786929 w 4642973"/>
                <a:gd name="connsiteY41" fmla="*/ 351069 h 1879930"/>
                <a:gd name="connsiteX0" fmla="*/ 1787395 w 4643439"/>
                <a:gd name="connsiteY0" fmla="*/ 351069 h 1879930"/>
                <a:gd name="connsiteX1" fmla="*/ 1596326 w 4643439"/>
                <a:gd name="connsiteY1" fmla="*/ 330597 h 1879930"/>
                <a:gd name="connsiteX2" fmla="*/ 1302899 w 4643439"/>
                <a:gd name="connsiteY2" fmla="*/ 316949 h 1879930"/>
                <a:gd name="connsiteX3" fmla="*/ 1050416 w 4643439"/>
                <a:gd name="connsiteY3" fmla="*/ 330597 h 1879930"/>
                <a:gd name="connsiteX4" fmla="*/ 770637 w 4643439"/>
                <a:gd name="connsiteY4" fmla="*/ 357893 h 1879930"/>
                <a:gd name="connsiteX5" fmla="*/ 559096 w 4643439"/>
                <a:gd name="connsiteY5" fmla="*/ 398836 h 1879930"/>
                <a:gd name="connsiteX6" fmla="*/ 313437 w 4643439"/>
                <a:gd name="connsiteY6" fmla="*/ 487546 h 1879930"/>
                <a:gd name="connsiteX7" fmla="*/ 115070 w 4643439"/>
                <a:gd name="connsiteY7" fmla="*/ 604026 h 1879930"/>
                <a:gd name="connsiteX8" fmla="*/ 6362 w 4643439"/>
                <a:gd name="connsiteY8" fmla="*/ 705910 h 1879930"/>
                <a:gd name="connsiteX9" fmla="*/ 26834 w 4643439"/>
                <a:gd name="connsiteY9" fmla="*/ 883332 h 1879930"/>
                <a:gd name="connsiteX10" fmla="*/ 142840 w 4643439"/>
                <a:gd name="connsiteY10" fmla="*/ 1040281 h 1879930"/>
                <a:gd name="connsiteX11" fmla="*/ 463562 w 4643439"/>
                <a:gd name="connsiteY11" fmla="*/ 1169934 h 1879930"/>
                <a:gd name="connsiteX12" fmla="*/ 804756 w 4643439"/>
                <a:gd name="connsiteY12" fmla="*/ 1251821 h 1879930"/>
                <a:gd name="connsiteX13" fmla="*/ 1145950 w 4643439"/>
                <a:gd name="connsiteY13" fmla="*/ 1272293 h 1879930"/>
                <a:gd name="connsiteX14" fmla="*/ 1514440 w 4643439"/>
                <a:gd name="connsiteY14" fmla="*/ 1279116 h 1879930"/>
                <a:gd name="connsiteX15" fmla="*/ 1807867 w 4643439"/>
                <a:gd name="connsiteY15" fmla="*/ 1244997 h 1879930"/>
                <a:gd name="connsiteX16" fmla="*/ 1944344 w 4643439"/>
                <a:gd name="connsiteY16" fmla="*/ 1217701 h 1879930"/>
                <a:gd name="connsiteX17" fmla="*/ 2067174 w 4643439"/>
                <a:gd name="connsiteY17" fmla="*/ 1197230 h 1879930"/>
                <a:gd name="connsiteX18" fmla="*/ 2217299 w 4643439"/>
                <a:gd name="connsiteY18" fmla="*/ 1313236 h 1879930"/>
                <a:gd name="connsiteX19" fmla="*/ 2524374 w 4643439"/>
                <a:gd name="connsiteY19" fmla="*/ 1531600 h 1879930"/>
                <a:gd name="connsiteX20" fmla="*/ 2804153 w 4643439"/>
                <a:gd name="connsiteY20" fmla="*/ 1661253 h 1879930"/>
                <a:gd name="connsiteX21" fmla="*/ 3070284 w 4643439"/>
                <a:gd name="connsiteY21" fmla="*/ 1763612 h 1879930"/>
                <a:gd name="connsiteX22" fmla="*/ 3384183 w 4643439"/>
                <a:gd name="connsiteY22" fmla="*/ 1852322 h 1879930"/>
                <a:gd name="connsiteX23" fmla="*/ 3718553 w 4643439"/>
                <a:gd name="connsiteY23" fmla="*/ 1879618 h 1879930"/>
                <a:gd name="connsiteX24" fmla="*/ 4066571 w 4643439"/>
                <a:gd name="connsiteY24" fmla="*/ 1838675 h 1879930"/>
                <a:gd name="connsiteX25" fmla="*/ 4366822 w 4643439"/>
                <a:gd name="connsiteY25" fmla="*/ 1736316 h 1879930"/>
                <a:gd name="connsiteX26" fmla="*/ 4571538 w 4643439"/>
                <a:gd name="connsiteY26" fmla="*/ 1545248 h 1879930"/>
                <a:gd name="connsiteX27" fmla="*/ 4639777 w 4643439"/>
                <a:gd name="connsiteY27" fmla="*/ 1340531 h 1879930"/>
                <a:gd name="connsiteX28" fmla="*/ 4626129 w 4643439"/>
                <a:gd name="connsiteY28" fmla="*/ 1149463 h 1879930"/>
                <a:gd name="connsiteX29" fmla="*/ 4557890 w 4643439"/>
                <a:gd name="connsiteY29" fmla="*/ 972042 h 1879930"/>
                <a:gd name="connsiteX30" fmla="*/ 4421413 w 4643439"/>
                <a:gd name="connsiteY30" fmla="*/ 774149 h 1879930"/>
                <a:gd name="connsiteX31" fmla="*/ 4257640 w 4643439"/>
                <a:gd name="connsiteY31" fmla="*/ 589904 h 1879930"/>
                <a:gd name="connsiteX32" fmla="*/ 4032452 w 4643439"/>
                <a:gd name="connsiteY32" fmla="*/ 419307 h 1879930"/>
                <a:gd name="connsiteX33" fmla="*/ 3650314 w 4643439"/>
                <a:gd name="connsiteY33" fmla="*/ 214591 h 1879930"/>
                <a:gd name="connsiteX34" fmla="*/ 3268177 w 4643439"/>
                <a:gd name="connsiteY34" fmla="*/ 84937 h 1879930"/>
                <a:gd name="connsiteX35" fmla="*/ 2858744 w 4643439"/>
                <a:gd name="connsiteY35" fmla="*/ 9875 h 1879930"/>
                <a:gd name="connsiteX36" fmla="*/ 2531198 w 4643439"/>
                <a:gd name="connsiteY36" fmla="*/ 3051 h 1879930"/>
                <a:gd name="connsiteX37" fmla="*/ 2312834 w 4643439"/>
                <a:gd name="connsiteY37" fmla="*/ 30346 h 1879930"/>
                <a:gd name="connsiteX38" fmla="*/ 2087646 w 4643439"/>
                <a:gd name="connsiteY38" fmla="*/ 119057 h 1879930"/>
                <a:gd name="connsiteX39" fmla="*/ 1917049 w 4643439"/>
                <a:gd name="connsiteY39" fmla="*/ 207767 h 1879930"/>
                <a:gd name="connsiteX40" fmla="*/ 1862458 w 4643439"/>
                <a:gd name="connsiteY40" fmla="*/ 269182 h 1879930"/>
                <a:gd name="connsiteX41" fmla="*/ 1787395 w 4643439"/>
                <a:gd name="connsiteY41" fmla="*/ 351069 h 1879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4643439" h="1879930">
                  <a:moveTo>
                    <a:pt x="1787395" y="351069"/>
                  </a:moveTo>
                  <a:cubicBezTo>
                    <a:pt x="1743040" y="361305"/>
                    <a:pt x="1677075" y="336284"/>
                    <a:pt x="1596326" y="330597"/>
                  </a:cubicBezTo>
                  <a:cubicBezTo>
                    <a:pt x="1515577" y="324910"/>
                    <a:pt x="1393884" y="316949"/>
                    <a:pt x="1302899" y="316949"/>
                  </a:cubicBezTo>
                  <a:cubicBezTo>
                    <a:pt x="1211914" y="316949"/>
                    <a:pt x="1139126" y="323773"/>
                    <a:pt x="1050416" y="330597"/>
                  </a:cubicBezTo>
                  <a:cubicBezTo>
                    <a:pt x="961706" y="337421"/>
                    <a:pt x="852524" y="346520"/>
                    <a:pt x="770637" y="357893"/>
                  </a:cubicBezTo>
                  <a:cubicBezTo>
                    <a:pt x="688750" y="369266"/>
                    <a:pt x="635296" y="377227"/>
                    <a:pt x="559096" y="398836"/>
                  </a:cubicBezTo>
                  <a:cubicBezTo>
                    <a:pt x="482896" y="420445"/>
                    <a:pt x="387441" y="453348"/>
                    <a:pt x="313437" y="487546"/>
                  </a:cubicBezTo>
                  <a:cubicBezTo>
                    <a:pt x="239433" y="521744"/>
                    <a:pt x="166249" y="567632"/>
                    <a:pt x="115070" y="604026"/>
                  </a:cubicBezTo>
                  <a:cubicBezTo>
                    <a:pt x="63891" y="640420"/>
                    <a:pt x="21068" y="659359"/>
                    <a:pt x="6362" y="705910"/>
                  </a:cubicBezTo>
                  <a:cubicBezTo>
                    <a:pt x="-8344" y="752461"/>
                    <a:pt x="4088" y="827604"/>
                    <a:pt x="26834" y="883332"/>
                  </a:cubicBezTo>
                  <a:cubicBezTo>
                    <a:pt x="49580" y="939060"/>
                    <a:pt x="70052" y="992514"/>
                    <a:pt x="142840" y="1040281"/>
                  </a:cubicBezTo>
                  <a:cubicBezTo>
                    <a:pt x="215628" y="1088048"/>
                    <a:pt x="353243" y="1134677"/>
                    <a:pt x="463562" y="1169934"/>
                  </a:cubicBezTo>
                  <a:cubicBezTo>
                    <a:pt x="573881" y="1205191"/>
                    <a:pt x="691025" y="1234761"/>
                    <a:pt x="804756" y="1251821"/>
                  </a:cubicBezTo>
                  <a:cubicBezTo>
                    <a:pt x="918487" y="1268881"/>
                    <a:pt x="1027670" y="1267744"/>
                    <a:pt x="1145950" y="1272293"/>
                  </a:cubicBezTo>
                  <a:cubicBezTo>
                    <a:pt x="1264230" y="1276842"/>
                    <a:pt x="1404121" y="1283665"/>
                    <a:pt x="1514440" y="1279116"/>
                  </a:cubicBezTo>
                  <a:cubicBezTo>
                    <a:pt x="1624759" y="1274567"/>
                    <a:pt x="1736217" y="1255233"/>
                    <a:pt x="1807867" y="1244997"/>
                  </a:cubicBezTo>
                  <a:cubicBezTo>
                    <a:pt x="1879517" y="1234761"/>
                    <a:pt x="1901126" y="1225662"/>
                    <a:pt x="1944344" y="1217701"/>
                  </a:cubicBezTo>
                  <a:cubicBezTo>
                    <a:pt x="1987562" y="1209740"/>
                    <a:pt x="2021681" y="1181307"/>
                    <a:pt x="2067174" y="1197230"/>
                  </a:cubicBezTo>
                  <a:cubicBezTo>
                    <a:pt x="2112667" y="1213153"/>
                    <a:pt x="2141099" y="1257508"/>
                    <a:pt x="2217299" y="1313236"/>
                  </a:cubicBezTo>
                  <a:cubicBezTo>
                    <a:pt x="2293499" y="1368964"/>
                    <a:pt x="2426565" y="1473597"/>
                    <a:pt x="2524374" y="1531600"/>
                  </a:cubicBezTo>
                  <a:cubicBezTo>
                    <a:pt x="2622183" y="1589603"/>
                    <a:pt x="2713168" y="1622584"/>
                    <a:pt x="2804153" y="1661253"/>
                  </a:cubicBezTo>
                  <a:cubicBezTo>
                    <a:pt x="2895138" y="1699922"/>
                    <a:pt x="2973612" y="1731767"/>
                    <a:pt x="3070284" y="1763612"/>
                  </a:cubicBezTo>
                  <a:cubicBezTo>
                    <a:pt x="3166956" y="1795457"/>
                    <a:pt x="3276138" y="1832988"/>
                    <a:pt x="3384183" y="1852322"/>
                  </a:cubicBezTo>
                  <a:cubicBezTo>
                    <a:pt x="3492228" y="1871656"/>
                    <a:pt x="3604822" y="1881893"/>
                    <a:pt x="3718553" y="1879618"/>
                  </a:cubicBezTo>
                  <a:cubicBezTo>
                    <a:pt x="3832284" y="1877344"/>
                    <a:pt x="3958526" y="1862559"/>
                    <a:pt x="4066571" y="1838675"/>
                  </a:cubicBezTo>
                  <a:cubicBezTo>
                    <a:pt x="4174616" y="1814791"/>
                    <a:pt x="4282661" y="1785221"/>
                    <a:pt x="4366822" y="1736316"/>
                  </a:cubicBezTo>
                  <a:cubicBezTo>
                    <a:pt x="4450983" y="1687412"/>
                    <a:pt x="4526046" y="1611212"/>
                    <a:pt x="4571538" y="1545248"/>
                  </a:cubicBezTo>
                  <a:cubicBezTo>
                    <a:pt x="4617030" y="1479284"/>
                    <a:pt x="4630679" y="1406495"/>
                    <a:pt x="4639777" y="1340531"/>
                  </a:cubicBezTo>
                  <a:cubicBezTo>
                    <a:pt x="4648875" y="1274567"/>
                    <a:pt x="4639777" y="1210878"/>
                    <a:pt x="4626129" y="1149463"/>
                  </a:cubicBezTo>
                  <a:cubicBezTo>
                    <a:pt x="4612481" y="1088048"/>
                    <a:pt x="4592009" y="1034594"/>
                    <a:pt x="4557890" y="972042"/>
                  </a:cubicBezTo>
                  <a:cubicBezTo>
                    <a:pt x="4523771" y="909490"/>
                    <a:pt x="4471455" y="837839"/>
                    <a:pt x="4421413" y="774149"/>
                  </a:cubicBezTo>
                  <a:cubicBezTo>
                    <a:pt x="4371371" y="710459"/>
                    <a:pt x="4322467" y="649044"/>
                    <a:pt x="4257640" y="589904"/>
                  </a:cubicBezTo>
                  <a:cubicBezTo>
                    <a:pt x="4192813" y="530764"/>
                    <a:pt x="4133673" y="481859"/>
                    <a:pt x="4032452" y="419307"/>
                  </a:cubicBezTo>
                  <a:cubicBezTo>
                    <a:pt x="3931231" y="356755"/>
                    <a:pt x="3777693" y="270319"/>
                    <a:pt x="3650314" y="214591"/>
                  </a:cubicBezTo>
                  <a:cubicBezTo>
                    <a:pt x="3522935" y="158863"/>
                    <a:pt x="3400105" y="119056"/>
                    <a:pt x="3268177" y="84937"/>
                  </a:cubicBezTo>
                  <a:cubicBezTo>
                    <a:pt x="3136249" y="50818"/>
                    <a:pt x="2981574" y="23523"/>
                    <a:pt x="2858744" y="9875"/>
                  </a:cubicBezTo>
                  <a:cubicBezTo>
                    <a:pt x="2735914" y="-3773"/>
                    <a:pt x="2622183" y="-361"/>
                    <a:pt x="2531198" y="3051"/>
                  </a:cubicBezTo>
                  <a:cubicBezTo>
                    <a:pt x="2440213" y="6463"/>
                    <a:pt x="2386759" y="11012"/>
                    <a:pt x="2312834" y="30346"/>
                  </a:cubicBezTo>
                  <a:cubicBezTo>
                    <a:pt x="2238909" y="49680"/>
                    <a:pt x="2153610" y="89487"/>
                    <a:pt x="2087646" y="119057"/>
                  </a:cubicBezTo>
                  <a:cubicBezTo>
                    <a:pt x="2021682" y="148627"/>
                    <a:pt x="1954580" y="182746"/>
                    <a:pt x="1917049" y="207767"/>
                  </a:cubicBezTo>
                  <a:cubicBezTo>
                    <a:pt x="1879518" y="232788"/>
                    <a:pt x="1879518" y="246436"/>
                    <a:pt x="1862458" y="269182"/>
                  </a:cubicBezTo>
                  <a:cubicBezTo>
                    <a:pt x="1845398" y="291928"/>
                    <a:pt x="1831750" y="340833"/>
                    <a:pt x="1787395" y="351069"/>
                  </a:cubicBezTo>
                  <a:close/>
                </a:path>
              </a:pathLst>
            </a:custGeom>
            <a:noFill/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>
              <a:off x="1922912" y="4651898"/>
              <a:ext cx="647700" cy="5715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566695" y="1102751"/>
            <a:ext cx="7778091" cy="40011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dirty="0"/>
              <a:t>Corollary: </a:t>
            </a:r>
            <a:r>
              <a:rPr lang="en-US" i="1" dirty="0">
                <a:latin typeface="Times New Roman" pitchFamily="18" charset="0"/>
              </a:rPr>
              <a:t>h</a:t>
            </a:r>
            <a:r>
              <a:rPr lang="en-US" dirty="0">
                <a:latin typeface="Times New Roman" pitchFamily="18" charset="0"/>
              </a:rPr>
              <a:t>(</a:t>
            </a:r>
            <a:r>
              <a:rPr lang="en-US" i="1" dirty="0">
                <a:latin typeface="Times New Roman" pitchFamily="18" charset="0"/>
              </a:rPr>
              <a:t>z</a:t>
            </a:r>
            <a:r>
              <a:rPr lang="en-US" dirty="0">
                <a:latin typeface="Times New Roman" pitchFamily="18" charset="0"/>
              </a:rPr>
              <a:t>)</a:t>
            </a:r>
            <a:r>
              <a:rPr lang="en-US" sz="1800" dirty="0"/>
              <a:t> is the </a:t>
            </a:r>
            <a:r>
              <a:rPr lang="en-US" sz="1800" u="sng" dirty="0"/>
              <a:t>only</a:t>
            </a:r>
            <a:r>
              <a:rPr lang="en-US" sz="1800" dirty="0"/>
              <a:t> analytic function in </a:t>
            </a:r>
            <a:r>
              <a:rPr lang="en-US" i="1" dirty="0">
                <a:latin typeface="Times New Roman" pitchFamily="18" charset="0"/>
              </a:rPr>
              <a:t>A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 </a:t>
            </a:r>
            <a:r>
              <a:rPr lang="en-US" i="1" dirty="0">
                <a:latin typeface="Times New Roman" pitchFamily="18" charset="0"/>
                <a:sym typeface="Symbol" pitchFamily="18" charset="2"/>
              </a:rPr>
              <a:t>B</a:t>
            </a:r>
            <a:r>
              <a:rPr lang="en-US" sz="1800" dirty="0"/>
              <a:t> that equals </a:t>
            </a:r>
            <a:r>
              <a:rPr lang="en-US" i="1" dirty="0">
                <a:latin typeface="Times New Roman" pitchFamily="18" charset="0"/>
              </a:rPr>
              <a:t>f</a:t>
            </a:r>
            <a:r>
              <a:rPr lang="en-US" dirty="0"/>
              <a:t> </a:t>
            </a:r>
            <a:r>
              <a:rPr lang="en-US" dirty="0">
                <a:latin typeface="Times New Roman" pitchFamily="18" charset="0"/>
              </a:rPr>
              <a:t>(</a:t>
            </a:r>
            <a:r>
              <a:rPr lang="en-US" i="1" dirty="0">
                <a:latin typeface="Times New Roman" pitchFamily="18" charset="0"/>
              </a:rPr>
              <a:t>z</a:t>
            </a:r>
            <a:r>
              <a:rPr lang="en-US" dirty="0">
                <a:latin typeface="Times New Roman" pitchFamily="18" charset="0"/>
              </a:rPr>
              <a:t>)</a:t>
            </a:r>
            <a:r>
              <a:rPr lang="en-US" sz="1800" dirty="0"/>
              <a:t> on </a:t>
            </a:r>
            <a:r>
              <a:rPr lang="en-US" i="1" dirty="0">
                <a:latin typeface="Times New Roman" pitchFamily="18" charset="0"/>
              </a:rPr>
              <a:t>A</a:t>
            </a:r>
            <a:r>
              <a:rPr lang="en-US" sz="1800" dirty="0"/>
              <a:t>.  </a:t>
            </a:r>
          </a:p>
        </p:txBody>
      </p:sp>
      <p:sp>
        <p:nvSpPr>
          <p:cNvPr id="7177" name="Text Box 15"/>
          <p:cNvSpPr txBox="1">
            <a:spLocks noChangeArrowheads="1"/>
          </p:cNvSpPr>
          <p:nvPr/>
        </p:nvSpPr>
        <p:spPr bwMode="auto">
          <a:xfrm>
            <a:off x="616628" y="1995045"/>
            <a:ext cx="7678224" cy="13080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FF"/>
                </a:solidFill>
              </a:rPr>
              <a:t>Proof of corollary: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en-US" sz="1600" dirty="0"/>
              <a:t>The function </a:t>
            </a:r>
            <a:r>
              <a:rPr lang="en-US" sz="1800" i="1" dirty="0">
                <a:latin typeface="Times New Roman" pitchFamily="18" charset="0"/>
              </a:rPr>
              <a:t>h</a:t>
            </a:r>
            <a:r>
              <a:rPr lang="en-US" sz="1600" dirty="0"/>
              <a:t> is analytic in the region </a:t>
            </a:r>
            <a:r>
              <a:rPr lang="en-US" sz="1600" i="1" dirty="0">
                <a:latin typeface="Times New Roman" pitchFamily="18" charset="0"/>
              </a:rPr>
              <a:t>A</a:t>
            </a:r>
            <a:r>
              <a:rPr lang="en-US" sz="1600" dirty="0"/>
              <a:t> </a:t>
            </a:r>
            <a:r>
              <a:rPr lang="en-US" sz="1600" dirty="0">
                <a:sym typeface="Symbol" pitchFamily="18" charset="2"/>
              </a:rPr>
              <a:t> </a:t>
            </a:r>
            <a:r>
              <a:rPr lang="en-US" sz="1600" i="1" dirty="0">
                <a:latin typeface="Times New Roman" pitchFamily="18" charset="0"/>
                <a:sym typeface="Symbol" pitchFamily="18" charset="2"/>
              </a:rPr>
              <a:t>B</a:t>
            </a:r>
            <a:r>
              <a:rPr lang="en-US" sz="1600" dirty="0"/>
              <a:t> and also equals </a:t>
            </a:r>
            <a:r>
              <a:rPr lang="en-US" sz="1600" i="1" dirty="0">
                <a:latin typeface="Times New Roman" pitchFamily="18" charset="0"/>
              </a:rPr>
              <a:t>f</a:t>
            </a:r>
            <a:r>
              <a:rPr lang="en-US" sz="600" i="1" dirty="0">
                <a:latin typeface="Times New Roman" pitchFamily="18" charset="0"/>
              </a:rPr>
              <a:t> </a:t>
            </a:r>
            <a:r>
              <a:rPr lang="en-US" sz="1600" dirty="0"/>
              <a:t>(</a:t>
            </a:r>
            <a:r>
              <a:rPr lang="en-US" sz="1600" i="1" dirty="0" err="1">
                <a:latin typeface="Times New Roman" pitchFamily="18" charset="0"/>
              </a:rPr>
              <a:t>z</a:t>
            </a:r>
            <a:r>
              <a:rPr lang="en-US" sz="1600" i="1" baseline="-25000" dirty="0" err="1">
                <a:latin typeface="Times New Roman" pitchFamily="18" charset="0"/>
              </a:rPr>
              <a:t>n</a:t>
            </a:r>
            <a:r>
              <a:rPr lang="en-US" sz="1600" dirty="0"/>
              <a:t>) on </a:t>
            </a:r>
            <a:r>
              <a:rPr lang="en-US" sz="1600" u="sng" dirty="0"/>
              <a:t>any</a:t>
            </a:r>
            <a:r>
              <a:rPr lang="en-US" sz="1600" dirty="0"/>
              <a:t> set of converging points in the intersection region. </a:t>
            </a:r>
          </a:p>
          <a:p>
            <a:pPr marL="171450" indent="-171450"/>
            <a:endParaRPr lang="en-US" sz="600" dirty="0"/>
          </a:p>
          <a:p>
            <a:pPr marL="171450" indent="-171450">
              <a:buFont typeface="Wingdings" pitchFamily="2" charset="2"/>
              <a:buChar char="§"/>
            </a:pPr>
            <a:r>
              <a:rPr lang="en-US" sz="1600" dirty="0"/>
              <a:t>The theorem of analytic continuation thus ensures that </a:t>
            </a:r>
            <a:r>
              <a:rPr lang="en-US" sz="1800" i="1" dirty="0">
                <a:latin typeface="Times New Roman" pitchFamily="18" charset="0"/>
              </a:rPr>
              <a:t>h</a:t>
            </a:r>
            <a:r>
              <a:rPr lang="en-US" sz="1600" dirty="0"/>
              <a:t> is unique in </a:t>
            </a:r>
            <a:r>
              <a:rPr lang="en-US" sz="1600" i="1" dirty="0">
                <a:latin typeface="Times New Roman" pitchFamily="18" charset="0"/>
              </a:rPr>
              <a:t>A</a:t>
            </a:r>
            <a:r>
              <a:rPr lang="en-US" sz="1600" dirty="0"/>
              <a:t> </a:t>
            </a:r>
            <a:r>
              <a:rPr lang="en-US" sz="1600" dirty="0">
                <a:sym typeface="Symbol" pitchFamily="18" charset="2"/>
              </a:rPr>
              <a:t> </a:t>
            </a:r>
            <a:r>
              <a:rPr lang="en-US" sz="1600" i="1" dirty="0">
                <a:latin typeface="Times New Roman" pitchFamily="18" charset="0"/>
                <a:sym typeface="Symbol" pitchFamily="18" charset="2"/>
              </a:rPr>
              <a:t>B</a:t>
            </a:r>
            <a:r>
              <a:rPr lang="en-US" sz="1600" dirty="0"/>
              <a:t>. </a:t>
            </a:r>
          </a:p>
        </p:txBody>
      </p:sp>
      <p:sp>
        <p:nvSpPr>
          <p:cNvPr id="18" name="Rectangle 2"/>
          <p:cNvSpPr>
            <a:spLocks noGrp="1" noChangeArrowheads="1"/>
          </p:cNvSpPr>
          <p:nvPr>
            <p:ph type="title"/>
          </p:nvPr>
        </p:nvSpPr>
        <p:spPr>
          <a:xfrm>
            <a:off x="1366787" y="0"/>
            <a:ext cx="6477802" cy="6191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Analytic Continuation Principle (cont.)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CAA537-425C-44AB-ABB0-AB7F7428A9D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25442DD-9468-E731-3860-9827233E1315}"/>
              </a:ext>
            </a:extLst>
          </p:cNvPr>
          <p:cNvGrpSpPr/>
          <p:nvPr/>
        </p:nvGrpSpPr>
        <p:grpSpPr>
          <a:xfrm>
            <a:off x="2057762" y="3795279"/>
            <a:ext cx="4707056" cy="2592163"/>
            <a:chOff x="2102212" y="3815773"/>
            <a:chExt cx="4707056" cy="2592163"/>
          </a:xfrm>
        </p:grpSpPr>
        <p:sp>
          <p:nvSpPr>
            <p:cNvPr id="7178" name="Oval 8"/>
            <p:cNvSpPr>
              <a:spLocks noChangeArrowheads="1"/>
            </p:cNvSpPr>
            <p:nvPr/>
          </p:nvSpPr>
          <p:spPr bwMode="auto">
            <a:xfrm rot="1229451">
              <a:off x="3803002" y="4628025"/>
              <a:ext cx="3006266" cy="1657212"/>
            </a:xfrm>
            <a:prstGeom prst="ellipse">
              <a:avLst/>
            </a:prstGeom>
            <a:solidFill>
              <a:srgbClr val="FFC5C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9" name="Oval 9"/>
            <p:cNvSpPr>
              <a:spLocks noChangeArrowheads="1"/>
            </p:cNvSpPr>
            <p:nvPr/>
          </p:nvSpPr>
          <p:spPr bwMode="auto">
            <a:xfrm>
              <a:off x="2102212" y="4838335"/>
              <a:ext cx="2552700" cy="977900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182" name="Freeform 12"/>
            <p:cNvSpPr>
              <a:spLocks/>
            </p:cNvSpPr>
            <p:nvPr/>
          </p:nvSpPr>
          <p:spPr bwMode="auto">
            <a:xfrm>
              <a:off x="3884618" y="4882786"/>
              <a:ext cx="791369" cy="814280"/>
            </a:xfrm>
            <a:custGeom>
              <a:avLst/>
              <a:gdLst>
                <a:gd name="T0" fmla="*/ 10 w 508"/>
                <a:gd name="T1" fmla="*/ 0 h 506"/>
                <a:gd name="T2" fmla="*/ 10 w 508"/>
                <a:gd name="T3" fmla="*/ 100 h 506"/>
                <a:gd name="T4" fmla="*/ 26 w 508"/>
                <a:gd name="T5" fmla="*/ 188 h 506"/>
                <a:gd name="T6" fmla="*/ 60 w 508"/>
                <a:gd name="T7" fmla="*/ 302 h 506"/>
                <a:gd name="T8" fmla="*/ 122 w 508"/>
                <a:gd name="T9" fmla="*/ 412 h 506"/>
                <a:gd name="T10" fmla="*/ 224 w 508"/>
                <a:gd name="T11" fmla="*/ 506 h 506"/>
                <a:gd name="T12" fmla="*/ 354 w 508"/>
                <a:gd name="T13" fmla="*/ 460 h 506"/>
                <a:gd name="T14" fmla="*/ 430 w 508"/>
                <a:gd name="T15" fmla="*/ 406 h 506"/>
                <a:gd name="T16" fmla="*/ 498 w 508"/>
                <a:gd name="T17" fmla="*/ 324 h 506"/>
                <a:gd name="T18" fmla="*/ 490 w 508"/>
                <a:gd name="T19" fmla="*/ 228 h 506"/>
                <a:gd name="T20" fmla="*/ 418 w 508"/>
                <a:gd name="T21" fmla="*/ 132 h 506"/>
                <a:gd name="T22" fmla="*/ 292 w 508"/>
                <a:gd name="T23" fmla="*/ 66 h 506"/>
                <a:gd name="T24" fmla="*/ 164 w 508"/>
                <a:gd name="T25" fmla="*/ 24 h 506"/>
                <a:gd name="T26" fmla="*/ 88 w 508"/>
                <a:gd name="T27" fmla="*/ 10 h 506"/>
                <a:gd name="T28" fmla="*/ 10 w 508"/>
                <a:gd name="T29" fmla="*/ 0 h 50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08"/>
                <a:gd name="T46" fmla="*/ 0 h 506"/>
                <a:gd name="T47" fmla="*/ 508 w 508"/>
                <a:gd name="T48" fmla="*/ 506 h 506"/>
                <a:gd name="connsiteX0" fmla="*/ 103 w 9813"/>
                <a:gd name="connsiteY0" fmla="*/ 0 h 10137"/>
                <a:gd name="connsiteX1" fmla="*/ 103 w 9813"/>
                <a:gd name="connsiteY1" fmla="*/ 1976 h 10137"/>
                <a:gd name="connsiteX2" fmla="*/ 418 w 9813"/>
                <a:gd name="connsiteY2" fmla="*/ 3715 h 10137"/>
                <a:gd name="connsiteX3" fmla="*/ 1087 w 9813"/>
                <a:gd name="connsiteY3" fmla="*/ 5968 h 10137"/>
                <a:gd name="connsiteX4" fmla="*/ 2308 w 9813"/>
                <a:gd name="connsiteY4" fmla="*/ 8142 h 10137"/>
                <a:gd name="connsiteX5" fmla="*/ 3632 w 9813"/>
                <a:gd name="connsiteY5" fmla="*/ 10137 h 10137"/>
                <a:gd name="connsiteX6" fmla="*/ 6875 w 9813"/>
                <a:gd name="connsiteY6" fmla="*/ 9091 h 10137"/>
                <a:gd name="connsiteX7" fmla="*/ 8371 w 9813"/>
                <a:gd name="connsiteY7" fmla="*/ 8024 h 10137"/>
                <a:gd name="connsiteX8" fmla="*/ 9709 w 9813"/>
                <a:gd name="connsiteY8" fmla="*/ 6403 h 10137"/>
                <a:gd name="connsiteX9" fmla="*/ 9552 w 9813"/>
                <a:gd name="connsiteY9" fmla="*/ 4506 h 10137"/>
                <a:gd name="connsiteX10" fmla="*/ 8134 w 9813"/>
                <a:gd name="connsiteY10" fmla="*/ 2609 h 10137"/>
                <a:gd name="connsiteX11" fmla="*/ 5654 w 9813"/>
                <a:gd name="connsiteY11" fmla="*/ 1304 h 10137"/>
                <a:gd name="connsiteX12" fmla="*/ 3134 w 9813"/>
                <a:gd name="connsiteY12" fmla="*/ 474 h 10137"/>
                <a:gd name="connsiteX13" fmla="*/ 1638 w 9813"/>
                <a:gd name="connsiteY13" fmla="*/ 198 h 10137"/>
                <a:gd name="connsiteX14" fmla="*/ 103 w 9813"/>
                <a:gd name="connsiteY14" fmla="*/ 0 h 10137"/>
                <a:gd name="connsiteX0" fmla="*/ 105 w 10000"/>
                <a:gd name="connsiteY0" fmla="*/ 0 h 10000"/>
                <a:gd name="connsiteX1" fmla="*/ 105 w 10000"/>
                <a:gd name="connsiteY1" fmla="*/ 1949 h 10000"/>
                <a:gd name="connsiteX2" fmla="*/ 426 w 10000"/>
                <a:gd name="connsiteY2" fmla="*/ 3665 h 10000"/>
                <a:gd name="connsiteX3" fmla="*/ 1108 w 10000"/>
                <a:gd name="connsiteY3" fmla="*/ 5887 h 10000"/>
                <a:gd name="connsiteX4" fmla="*/ 2213 w 10000"/>
                <a:gd name="connsiteY4" fmla="*/ 8167 h 10000"/>
                <a:gd name="connsiteX5" fmla="*/ 3701 w 10000"/>
                <a:gd name="connsiteY5" fmla="*/ 10000 h 10000"/>
                <a:gd name="connsiteX6" fmla="*/ 7006 w 10000"/>
                <a:gd name="connsiteY6" fmla="*/ 8968 h 10000"/>
                <a:gd name="connsiteX7" fmla="*/ 8531 w 10000"/>
                <a:gd name="connsiteY7" fmla="*/ 7916 h 10000"/>
                <a:gd name="connsiteX8" fmla="*/ 9894 w 10000"/>
                <a:gd name="connsiteY8" fmla="*/ 6316 h 10000"/>
                <a:gd name="connsiteX9" fmla="*/ 9734 w 10000"/>
                <a:gd name="connsiteY9" fmla="*/ 4445 h 10000"/>
                <a:gd name="connsiteX10" fmla="*/ 8289 w 10000"/>
                <a:gd name="connsiteY10" fmla="*/ 2574 h 10000"/>
                <a:gd name="connsiteX11" fmla="*/ 5762 w 10000"/>
                <a:gd name="connsiteY11" fmla="*/ 1286 h 10000"/>
                <a:gd name="connsiteX12" fmla="*/ 3194 w 10000"/>
                <a:gd name="connsiteY12" fmla="*/ 468 h 10000"/>
                <a:gd name="connsiteX13" fmla="*/ 1669 w 10000"/>
                <a:gd name="connsiteY13" fmla="*/ 195 h 10000"/>
                <a:gd name="connsiteX14" fmla="*/ 105 w 10000"/>
                <a:gd name="connsiteY1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000" h="10000">
                  <a:moveTo>
                    <a:pt x="105" y="0"/>
                  </a:moveTo>
                  <a:cubicBezTo>
                    <a:pt x="-96" y="819"/>
                    <a:pt x="45" y="1346"/>
                    <a:pt x="105" y="1949"/>
                  </a:cubicBezTo>
                  <a:cubicBezTo>
                    <a:pt x="165" y="2554"/>
                    <a:pt x="265" y="3002"/>
                    <a:pt x="426" y="3665"/>
                  </a:cubicBezTo>
                  <a:cubicBezTo>
                    <a:pt x="586" y="4328"/>
                    <a:pt x="810" y="5137"/>
                    <a:pt x="1108" y="5887"/>
                  </a:cubicBezTo>
                  <a:cubicBezTo>
                    <a:pt x="1406" y="6637"/>
                    <a:pt x="1781" y="7481"/>
                    <a:pt x="2213" y="8167"/>
                  </a:cubicBezTo>
                  <a:cubicBezTo>
                    <a:pt x="2645" y="8853"/>
                    <a:pt x="3019" y="9415"/>
                    <a:pt x="3701" y="10000"/>
                  </a:cubicBezTo>
                  <a:cubicBezTo>
                    <a:pt x="4664" y="9844"/>
                    <a:pt x="6201" y="9315"/>
                    <a:pt x="7006" y="8968"/>
                  </a:cubicBezTo>
                  <a:cubicBezTo>
                    <a:pt x="7811" y="8621"/>
                    <a:pt x="8049" y="8363"/>
                    <a:pt x="8531" y="7916"/>
                  </a:cubicBezTo>
                  <a:cubicBezTo>
                    <a:pt x="9012" y="7467"/>
                    <a:pt x="9693" y="6901"/>
                    <a:pt x="9894" y="6316"/>
                  </a:cubicBezTo>
                  <a:cubicBezTo>
                    <a:pt x="10095" y="5731"/>
                    <a:pt x="9995" y="5069"/>
                    <a:pt x="9734" y="4445"/>
                  </a:cubicBezTo>
                  <a:cubicBezTo>
                    <a:pt x="9473" y="3822"/>
                    <a:pt x="8951" y="3100"/>
                    <a:pt x="8289" y="2574"/>
                  </a:cubicBezTo>
                  <a:cubicBezTo>
                    <a:pt x="7628" y="2047"/>
                    <a:pt x="6605" y="1638"/>
                    <a:pt x="5762" y="1286"/>
                  </a:cubicBezTo>
                  <a:cubicBezTo>
                    <a:pt x="4919" y="936"/>
                    <a:pt x="3876" y="643"/>
                    <a:pt x="3194" y="468"/>
                  </a:cubicBezTo>
                  <a:cubicBezTo>
                    <a:pt x="2512" y="292"/>
                    <a:pt x="2191" y="273"/>
                    <a:pt x="1669" y="195"/>
                  </a:cubicBezTo>
                  <a:cubicBezTo>
                    <a:pt x="1147" y="117"/>
                    <a:pt x="426" y="39"/>
                    <a:pt x="105" y="0"/>
                  </a:cubicBezTo>
                  <a:close/>
                </a:path>
              </a:pathLst>
            </a:custGeom>
            <a:solidFill>
              <a:srgbClr val="CC00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28563624"/>
                </p:ext>
              </p:extLst>
            </p:nvPr>
          </p:nvGraphicFramePr>
          <p:xfrm>
            <a:off x="5666150" y="5360623"/>
            <a:ext cx="265112" cy="263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152268" imgH="152268" progId="Equation.DSMT4">
                    <p:embed/>
                  </p:oleObj>
                </mc:Choice>
                <mc:Fallback>
                  <p:oleObj name="Equation" r:id="rId3" imgW="152268" imgH="152268" progId="Equation.DSMT4">
                    <p:embed/>
                    <p:pic>
                      <p:nvPicPr>
                        <p:cNvPr id="0" name="Picture 4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66150" y="5360623"/>
                          <a:ext cx="265112" cy="2635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8311511"/>
                </p:ext>
              </p:extLst>
            </p:nvPr>
          </p:nvGraphicFramePr>
          <p:xfrm>
            <a:off x="3124200" y="4939935"/>
            <a:ext cx="265112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152268" imgH="164957" progId="Equation.DSMT4">
                    <p:embed/>
                  </p:oleObj>
                </mc:Choice>
                <mc:Fallback>
                  <p:oleObj name="Equation" r:id="rId5" imgW="152268" imgH="164957" progId="Equation.DSMT4">
                    <p:embed/>
                    <p:pic>
                      <p:nvPicPr>
                        <p:cNvPr id="0" name="Picture 4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24200" y="4939935"/>
                          <a:ext cx="265112" cy="2857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45766420"/>
                </p:ext>
              </p:extLst>
            </p:nvPr>
          </p:nvGraphicFramePr>
          <p:xfrm>
            <a:off x="4063694" y="5360902"/>
            <a:ext cx="481890" cy="1889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418918" imgH="165028" progId="Equation.DSMT4">
                    <p:embed/>
                  </p:oleObj>
                </mc:Choice>
                <mc:Fallback>
                  <p:oleObj name="Equation" r:id="rId7" imgW="418918" imgH="165028" progId="Equation.DSMT4">
                    <p:embed/>
                    <p:pic>
                      <p:nvPicPr>
                        <p:cNvPr id="0" name="Picture 4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63694" y="5360902"/>
                          <a:ext cx="481890" cy="18897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86675218"/>
                </p:ext>
              </p:extLst>
            </p:nvPr>
          </p:nvGraphicFramePr>
          <p:xfrm>
            <a:off x="2261063" y="4278151"/>
            <a:ext cx="779462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419040" imgH="164880" progId="Equation.DSMT4">
                    <p:embed/>
                  </p:oleObj>
                </mc:Choice>
                <mc:Fallback>
                  <p:oleObj name="Equation" r:id="rId9" imgW="419040" imgH="164880" progId="Equation.DSMT4">
                    <p:embed/>
                    <p:pic>
                      <p:nvPicPr>
                        <p:cNvPr id="0" name="Picture 4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61063" y="4278151"/>
                          <a:ext cx="779462" cy="304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23452687"/>
                </p:ext>
              </p:extLst>
            </p:nvPr>
          </p:nvGraphicFramePr>
          <p:xfrm>
            <a:off x="2947719" y="5349103"/>
            <a:ext cx="488587" cy="3369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368140" imgH="253890" progId="Equation.DSMT4">
                    <p:embed/>
                  </p:oleObj>
                </mc:Choice>
                <mc:Fallback>
                  <p:oleObj name="Equation" r:id="rId11" imgW="368140" imgH="253890" progId="Equation.DSMT4">
                    <p:embed/>
                    <p:pic>
                      <p:nvPicPr>
                        <p:cNvPr id="0" name="Picture 4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47719" y="5349103"/>
                          <a:ext cx="488587" cy="33695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91980735"/>
                </p:ext>
              </p:extLst>
            </p:nvPr>
          </p:nvGraphicFramePr>
          <p:xfrm>
            <a:off x="5053372" y="5517581"/>
            <a:ext cx="503410" cy="3595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355292" imgH="253780" progId="Equation.DSMT4">
                    <p:embed/>
                  </p:oleObj>
                </mc:Choice>
                <mc:Fallback>
                  <p:oleObj name="Equation" r:id="rId13" imgW="355292" imgH="253780" progId="Equation.DSMT4">
                    <p:embed/>
                    <p:pic>
                      <p:nvPicPr>
                        <p:cNvPr id="0" name="Picture 45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53372" y="5517581"/>
                          <a:ext cx="503410" cy="35957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0" name="Group 9"/>
            <p:cNvGrpSpPr/>
            <p:nvPr/>
          </p:nvGrpSpPr>
          <p:grpSpPr>
            <a:xfrm>
              <a:off x="3968454" y="4980138"/>
              <a:ext cx="511028" cy="356114"/>
              <a:chOff x="7381301" y="4235085"/>
              <a:chExt cx="511028" cy="356114"/>
            </a:xfrm>
          </p:grpSpPr>
          <p:sp>
            <p:nvSpPr>
              <p:cNvPr id="9" name="Oval 8"/>
              <p:cNvSpPr/>
              <p:nvPr/>
            </p:nvSpPr>
            <p:spPr>
              <a:xfrm>
                <a:off x="7381301" y="4235085"/>
                <a:ext cx="55085" cy="5508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7533701" y="4387485"/>
                <a:ext cx="55085" cy="5508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7653050" y="4472750"/>
                <a:ext cx="55085" cy="5508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7761382" y="4516013"/>
                <a:ext cx="55085" cy="5508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7837244" y="4536114"/>
                <a:ext cx="55085" cy="5508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4926779" y="3815773"/>
              <a:ext cx="162736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Converging points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H="1">
              <a:off x="4240203" y="4154269"/>
              <a:ext cx="686576" cy="987628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3D29D362-BAFB-29DA-6AEA-0F0FC256B451}"/>
                </a:ext>
              </a:extLst>
            </p:cNvPr>
            <p:cNvSpPr/>
            <p:nvPr/>
          </p:nvSpPr>
          <p:spPr>
            <a:xfrm>
              <a:off x="2102683" y="4528006"/>
              <a:ext cx="4642973" cy="1879930"/>
            </a:xfrm>
            <a:custGeom>
              <a:avLst/>
              <a:gdLst>
                <a:gd name="connsiteX0" fmla="*/ 1786929 w 4642973"/>
                <a:gd name="connsiteY0" fmla="*/ 351069 h 1879930"/>
                <a:gd name="connsiteX1" fmla="*/ 1595860 w 4642973"/>
                <a:gd name="connsiteY1" fmla="*/ 330597 h 1879930"/>
                <a:gd name="connsiteX2" fmla="*/ 1302433 w 4642973"/>
                <a:gd name="connsiteY2" fmla="*/ 316949 h 1879930"/>
                <a:gd name="connsiteX3" fmla="*/ 1049950 w 4642973"/>
                <a:gd name="connsiteY3" fmla="*/ 330597 h 1879930"/>
                <a:gd name="connsiteX4" fmla="*/ 770171 w 4642973"/>
                <a:gd name="connsiteY4" fmla="*/ 357893 h 1879930"/>
                <a:gd name="connsiteX5" fmla="*/ 558630 w 4642973"/>
                <a:gd name="connsiteY5" fmla="*/ 398836 h 1879930"/>
                <a:gd name="connsiteX6" fmla="*/ 312971 w 4642973"/>
                <a:gd name="connsiteY6" fmla="*/ 487546 h 1879930"/>
                <a:gd name="connsiteX7" fmla="*/ 108254 w 4642973"/>
                <a:gd name="connsiteY7" fmla="*/ 610376 h 1879930"/>
                <a:gd name="connsiteX8" fmla="*/ 5896 w 4642973"/>
                <a:gd name="connsiteY8" fmla="*/ 705910 h 1879930"/>
                <a:gd name="connsiteX9" fmla="*/ 26368 w 4642973"/>
                <a:gd name="connsiteY9" fmla="*/ 849212 h 1879930"/>
                <a:gd name="connsiteX10" fmla="*/ 142374 w 4642973"/>
                <a:gd name="connsiteY10" fmla="*/ 1040281 h 1879930"/>
                <a:gd name="connsiteX11" fmla="*/ 463096 w 4642973"/>
                <a:gd name="connsiteY11" fmla="*/ 1169934 h 1879930"/>
                <a:gd name="connsiteX12" fmla="*/ 804290 w 4642973"/>
                <a:gd name="connsiteY12" fmla="*/ 1251821 h 1879930"/>
                <a:gd name="connsiteX13" fmla="*/ 1145484 w 4642973"/>
                <a:gd name="connsiteY13" fmla="*/ 1272293 h 1879930"/>
                <a:gd name="connsiteX14" fmla="*/ 1513974 w 4642973"/>
                <a:gd name="connsiteY14" fmla="*/ 1279116 h 1879930"/>
                <a:gd name="connsiteX15" fmla="*/ 1807401 w 4642973"/>
                <a:gd name="connsiteY15" fmla="*/ 1244997 h 1879930"/>
                <a:gd name="connsiteX16" fmla="*/ 1943878 w 4642973"/>
                <a:gd name="connsiteY16" fmla="*/ 1217701 h 1879930"/>
                <a:gd name="connsiteX17" fmla="*/ 2066708 w 4642973"/>
                <a:gd name="connsiteY17" fmla="*/ 1197230 h 1879930"/>
                <a:gd name="connsiteX18" fmla="*/ 2216833 w 4642973"/>
                <a:gd name="connsiteY18" fmla="*/ 1313236 h 1879930"/>
                <a:gd name="connsiteX19" fmla="*/ 2523908 w 4642973"/>
                <a:gd name="connsiteY19" fmla="*/ 1531600 h 1879930"/>
                <a:gd name="connsiteX20" fmla="*/ 2803687 w 4642973"/>
                <a:gd name="connsiteY20" fmla="*/ 1647606 h 1879930"/>
                <a:gd name="connsiteX21" fmla="*/ 3069818 w 4642973"/>
                <a:gd name="connsiteY21" fmla="*/ 1763612 h 1879930"/>
                <a:gd name="connsiteX22" fmla="*/ 3383717 w 4642973"/>
                <a:gd name="connsiteY22" fmla="*/ 1852322 h 1879930"/>
                <a:gd name="connsiteX23" fmla="*/ 3718087 w 4642973"/>
                <a:gd name="connsiteY23" fmla="*/ 1879618 h 1879930"/>
                <a:gd name="connsiteX24" fmla="*/ 4066105 w 4642973"/>
                <a:gd name="connsiteY24" fmla="*/ 1838675 h 1879930"/>
                <a:gd name="connsiteX25" fmla="*/ 4366356 w 4642973"/>
                <a:gd name="connsiteY25" fmla="*/ 1736316 h 1879930"/>
                <a:gd name="connsiteX26" fmla="*/ 4571072 w 4642973"/>
                <a:gd name="connsiteY26" fmla="*/ 1545248 h 1879930"/>
                <a:gd name="connsiteX27" fmla="*/ 4639311 w 4642973"/>
                <a:gd name="connsiteY27" fmla="*/ 1340531 h 1879930"/>
                <a:gd name="connsiteX28" fmla="*/ 4625663 w 4642973"/>
                <a:gd name="connsiteY28" fmla="*/ 1149463 h 1879930"/>
                <a:gd name="connsiteX29" fmla="*/ 4557424 w 4642973"/>
                <a:gd name="connsiteY29" fmla="*/ 972042 h 1879930"/>
                <a:gd name="connsiteX30" fmla="*/ 4420947 w 4642973"/>
                <a:gd name="connsiteY30" fmla="*/ 774149 h 1879930"/>
                <a:gd name="connsiteX31" fmla="*/ 4257174 w 4642973"/>
                <a:gd name="connsiteY31" fmla="*/ 589904 h 1879930"/>
                <a:gd name="connsiteX32" fmla="*/ 4052457 w 4642973"/>
                <a:gd name="connsiteY32" fmla="*/ 412484 h 1879930"/>
                <a:gd name="connsiteX33" fmla="*/ 3649848 w 4642973"/>
                <a:gd name="connsiteY33" fmla="*/ 214591 h 1879930"/>
                <a:gd name="connsiteX34" fmla="*/ 3267711 w 4642973"/>
                <a:gd name="connsiteY34" fmla="*/ 84937 h 1879930"/>
                <a:gd name="connsiteX35" fmla="*/ 2858278 w 4642973"/>
                <a:gd name="connsiteY35" fmla="*/ 9875 h 1879930"/>
                <a:gd name="connsiteX36" fmla="*/ 2530732 w 4642973"/>
                <a:gd name="connsiteY36" fmla="*/ 3051 h 1879930"/>
                <a:gd name="connsiteX37" fmla="*/ 2312368 w 4642973"/>
                <a:gd name="connsiteY37" fmla="*/ 30346 h 1879930"/>
                <a:gd name="connsiteX38" fmla="*/ 2087180 w 4642973"/>
                <a:gd name="connsiteY38" fmla="*/ 119057 h 1879930"/>
                <a:gd name="connsiteX39" fmla="*/ 1916583 w 4642973"/>
                <a:gd name="connsiteY39" fmla="*/ 207767 h 1879930"/>
                <a:gd name="connsiteX40" fmla="*/ 1861992 w 4642973"/>
                <a:gd name="connsiteY40" fmla="*/ 269182 h 1879930"/>
                <a:gd name="connsiteX41" fmla="*/ 1786929 w 4642973"/>
                <a:gd name="connsiteY41" fmla="*/ 351069 h 1879930"/>
                <a:gd name="connsiteX0" fmla="*/ 1786929 w 4642973"/>
                <a:gd name="connsiteY0" fmla="*/ 351069 h 1879930"/>
                <a:gd name="connsiteX1" fmla="*/ 1595860 w 4642973"/>
                <a:gd name="connsiteY1" fmla="*/ 330597 h 1879930"/>
                <a:gd name="connsiteX2" fmla="*/ 1302433 w 4642973"/>
                <a:gd name="connsiteY2" fmla="*/ 316949 h 1879930"/>
                <a:gd name="connsiteX3" fmla="*/ 1049950 w 4642973"/>
                <a:gd name="connsiteY3" fmla="*/ 330597 h 1879930"/>
                <a:gd name="connsiteX4" fmla="*/ 770171 w 4642973"/>
                <a:gd name="connsiteY4" fmla="*/ 357893 h 1879930"/>
                <a:gd name="connsiteX5" fmla="*/ 558630 w 4642973"/>
                <a:gd name="connsiteY5" fmla="*/ 398836 h 1879930"/>
                <a:gd name="connsiteX6" fmla="*/ 312971 w 4642973"/>
                <a:gd name="connsiteY6" fmla="*/ 487546 h 1879930"/>
                <a:gd name="connsiteX7" fmla="*/ 108254 w 4642973"/>
                <a:gd name="connsiteY7" fmla="*/ 610376 h 1879930"/>
                <a:gd name="connsiteX8" fmla="*/ 5896 w 4642973"/>
                <a:gd name="connsiteY8" fmla="*/ 705910 h 1879930"/>
                <a:gd name="connsiteX9" fmla="*/ 26368 w 4642973"/>
                <a:gd name="connsiteY9" fmla="*/ 849212 h 1879930"/>
                <a:gd name="connsiteX10" fmla="*/ 142374 w 4642973"/>
                <a:gd name="connsiteY10" fmla="*/ 1040281 h 1879930"/>
                <a:gd name="connsiteX11" fmla="*/ 463096 w 4642973"/>
                <a:gd name="connsiteY11" fmla="*/ 1169934 h 1879930"/>
                <a:gd name="connsiteX12" fmla="*/ 804290 w 4642973"/>
                <a:gd name="connsiteY12" fmla="*/ 1251821 h 1879930"/>
                <a:gd name="connsiteX13" fmla="*/ 1145484 w 4642973"/>
                <a:gd name="connsiteY13" fmla="*/ 1272293 h 1879930"/>
                <a:gd name="connsiteX14" fmla="*/ 1513974 w 4642973"/>
                <a:gd name="connsiteY14" fmla="*/ 1279116 h 1879930"/>
                <a:gd name="connsiteX15" fmla="*/ 1807401 w 4642973"/>
                <a:gd name="connsiteY15" fmla="*/ 1244997 h 1879930"/>
                <a:gd name="connsiteX16" fmla="*/ 1943878 w 4642973"/>
                <a:gd name="connsiteY16" fmla="*/ 1217701 h 1879930"/>
                <a:gd name="connsiteX17" fmla="*/ 2066708 w 4642973"/>
                <a:gd name="connsiteY17" fmla="*/ 1197230 h 1879930"/>
                <a:gd name="connsiteX18" fmla="*/ 2216833 w 4642973"/>
                <a:gd name="connsiteY18" fmla="*/ 1313236 h 1879930"/>
                <a:gd name="connsiteX19" fmla="*/ 2523908 w 4642973"/>
                <a:gd name="connsiteY19" fmla="*/ 1531600 h 1879930"/>
                <a:gd name="connsiteX20" fmla="*/ 2803687 w 4642973"/>
                <a:gd name="connsiteY20" fmla="*/ 1647606 h 1879930"/>
                <a:gd name="connsiteX21" fmla="*/ 3069818 w 4642973"/>
                <a:gd name="connsiteY21" fmla="*/ 1763612 h 1879930"/>
                <a:gd name="connsiteX22" fmla="*/ 3383717 w 4642973"/>
                <a:gd name="connsiteY22" fmla="*/ 1852322 h 1879930"/>
                <a:gd name="connsiteX23" fmla="*/ 3718087 w 4642973"/>
                <a:gd name="connsiteY23" fmla="*/ 1879618 h 1879930"/>
                <a:gd name="connsiteX24" fmla="*/ 4066105 w 4642973"/>
                <a:gd name="connsiteY24" fmla="*/ 1838675 h 1879930"/>
                <a:gd name="connsiteX25" fmla="*/ 4366356 w 4642973"/>
                <a:gd name="connsiteY25" fmla="*/ 1736316 h 1879930"/>
                <a:gd name="connsiteX26" fmla="*/ 4571072 w 4642973"/>
                <a:gd name="connsiteY26" fmla="*/ 1545248 h 1879930"/>
                <a:gd name="connsiteX27" fmla="*/ 4639311 w 4642973"/>
                <a:gd name="connsiteY27" fmla="*/ 1340531 h 1879930"/>
                <a:gd name="connsiteX28" fmla="*/ 4625663 w 4642973"/>
                <a:gd name="connsiteY28" fmla="*/ 1149463 h 1879930"/>
                <a:gd name="connsiteX29" fmla="*/ 4557424 w 4642973"/>
                <a:gd name="connsiteY29" fmla="*/ 972042 h 1879930"/>
                <a:gd name="connsiteX30" fmla="*/ 4420947 w 4642973"/>
                <a:gd name="connsiteY30" fmla="*/ 774149 h 1879930"/>
                <a:gd name="connsiteX31" fmla="*/ 4257174 w 4642973"/>
                <a:gd name="connsiteY31" fmla="*/ 589904 h 1879930"/>
                <a:gd name="connsiteX32" fmla="*/ 4031986 w 4642973"/>
                <a:gd name="connsiteY32" fmla="*/ 419307 h 1879930"/>
                <a:gd name="connsiteX33" fmla="*/ 3649848 w 4642973"/>
                <a:gd name="connsiteY33" fmla="*/ 214591 h 1879930"/>
                <a:gd name="connsiteX34" fmla="*/ 3267711 w 4642973"/>
                <a:gd name="connsiteY34" fmla="*/ 84937 h 1879930"/>
                <a:gd name="connsiteX35" fmla="*/ 2858278 w 4642973"/>
                <a:gd name="connsiteY35" fmla="*/ 9875 h 1879930"/>
                <a:gd name="connsiteX36" fmla="*/ 2530732 w 4642973"/>
                <a:gd name="connsiteY36" fmla="*/ 3051 h 1879930"/>
                <a:gd name="connsiteX37" fmla="*/ 2312368 w 4642973"/>
                <a:gd name="connsiteY37" fmla="*/ 30346 h 1879930"/>
                <a:gd name="connsiteX38" fmla="*/ 2087180 w 4642973"/>
                <a:gd name="connsiteY38" fmla="*/ 119057 h 1879930"/>
                <a:gd name="connsiteX39" fmla="*/ 1916583 w 4642973"/>
                <a:gd name="connsiteY39" fmla="*/ 207767 h 1879930"/>
                <a:gd name="connsiteX40" fmla="*/ 1861992 w 4642973"/>
                <a:gd name="connsiteY40" fmla="*/ 269182 h 1879930"/>
                <a:gd name="connsiteX41" fmla="*/ 1786929 w 4642973"/>
                <a:gd name="connsiteY41" fmla="*/ 351069 h 1879930"/>
                <a:gd name="connsiteX0" fmla="*/ 1786929 w 4642973"/>
                <a:gd name="connsiteY0" fmla="*/ 351069 h 1879930"/>
                <a:gd name="connsiteX1" fmla="*/ 1595860 w 4642973"/>
                <a:gd name="connsiteY1" fmla="*/ 330597 h 1879930"/>
                <a:gd name="connsiteX2" fmla="*/ 1302433 w 4642973"/>
                <a:gd name="connsiteY2" fmla="*/ 316949 h 1879930"/>
                <a:gd name="connsiteX3" fmla="*/ 1049950 w 4642973"/>
                <a:gd name="connsiteY3" fmla="*/ 330597 h 1879930"/>
                <a:gd name="connsiteX4" fmla="*/ 770171 w 4642973"/>
                <a:gd name="connsiteY4" fmla="*/ 357893 h 1879930"/>
                <a:gd name="connsiteX5" fmla="*/ 558630 w 4642973"/>
                <a:gd name="connsiteY5" fmla="*/ 398836 h 1879930"/>
                <a:gd name="connsiteX6" fmla="*/ 312971 w 4642973"/>
                <a:gd name="connsiteY6" fmla="*/ 487546 h 1879930"/>
                <a:gd name="connsiteX7" fmla="*/ 108254 w 4642973"/>
                <a:gd name="connsiteY7" fmla="*/ 610376 h 1879930"/>
                <a:gd name="connsiteX8" fmla="*/ 5896 w 4642973"/>
                <a:gd name="connsiteY8" fmla="*/ 705910 h 1879930"/>
                <a:gd name="connsiteX9" fmla="*/ 26368 w 4642973"/>
                <a:gd name="connsiteY9" fmla="*/ 883332 h 1879930"/>
                <a:gd name="connsiteX10" fmla="*/ 142374 w 4642973"/>
                <a:gd name="connsiteY10" fmla="*/ 1040281 h 1879930"/>
                <a:gd name="connsiteX11" fmla="*/ 463096 w 4642973"/>
                <a:gd name="connsiteY11" fmla="*/ 1169934 h 1879930"/>
                <a:gd name="connsiteX12" fmla="*/ 804290 w 4642973"/>
                <a:gd name="connsiteY12" fmla="*/ 1251821 h 1879930"/>
                <a:gd name="connsiteX13" fmla="*/ 1145484 w 4642973"/>
                <a:gd name="connsiteY13" fmla="*/ 1272293 h 1879930"/>
                <a:gd name="connsiteX14" fmla="*/ 1513974 w 4642973"/>
                <a:gd name="connsiteY14" fmla="*/ 1279116 h 1879930"/>
                <a:gd name="connsiteX15" fmla="*/ 1807401 w 4642973"/>
                <a:gd name="connsiteY15" fmla="*/ 1244997 h 1879930"/>
                <a:gd name="connsiteX16" fmla="*/ 1943878 w 4642973"/>
                <a:gd name="connsiteY16" fmla="*/ 1217701 h 1879930"/>
                <a:gd name="connsiteX17" fmla="*/ 2066708 w 4642973"/>
                <a:gd name="connsiteY17" fmla="*/ 1197230 h 1879930"/>
                <a:gd name="connsiteX18" fmla="*/ 2216833 w 4642973"/>
                <a:gd name="connsiteY18" fmla="*/ 1313236 h 1879930"/>
                <a:gd name="connsiteX19" fmla="*/ 2523908 w 4642973"/>
                <a:gd name="connsiteY19" fmla="*/ 1531600 h 1879930"/>
                <a:gd name="connsiteX20" fmla="*/ 2803687 w 4642973"/>
                <a:gd name="connsiteY20" fmla="*/ 1647606 h 1879930"/>
                <a:gd name="connsiteX21" fmla="*/ 3069818 w 4642973"/>
                <a:gd name="connsiteY21" fmla="*/ 1763612 h 1879930"/>
                <a:gd name="connsiteX22" fmla="*/ 3383717 w 4642973"/>
                <a:gd name="connsiteY22" fmla="*/ 1852322 h 1879930"/>
                <a:gd name="connsiteX23" fmla="*/ 3718087 w 4642973"/>
                <a:gd name="connsiteY23" fmla="*/ 1879618 h 1879930"/>
                <a:gd name="connsiteX24" fmla="*/ 4066105 w 4642973"/>
                <a:gd name="connsiteY24" fmla="*/ 1838675 h 1879930"/>
                <a:gd name="connsiteX25" fmla="*/ 4366356 w 4642973"/>
                <a:gd name="connsiteY25" fmla="*/ 1736316 h 1879930"/>
                <a:gd name="connsiteX26" fmla="*/ 4571072 w 4642973"/>
                <a:gd name="connsiteY26" fmla="*/ 1545248 h 1879930"/>
                <a:gd name="connsiteX27" fmla="*/ 4639311 w 4642973"/>
                <a:gd name="connsiteY27" fmla="*/ 1340531 h 1879930"/>
                <a:gd name="connsiteX28" fmla="*/ 4625663 w 4642973"/>
                <a:gd name="connsiteY28" fmla="*/ 1149463 h 1879930"/>
                <a:gd name="connsiteX29" fmla="*/ 4557424 w 4642973"/>
                <a:gd name="connsiteY29" fmla="*/ 972042 h 1879930"/>
                <a:gd name="connsiteX30" fmla="*/ 4420947 w 4642973"/>
                <a:gd name="connsiteY30" fmla="*/ 774149 h 1879930"/>
                <a:gd name="connsiteX31" fmla="*/ 4257174 w 4642973"/>
                <a:gd name="connsiteY31" fmla="*/ 589904 h 1879930"/>
                <a:gd name="connsiteX32" fmla="*/ 4031986 w 4642973"/>
                <a:gd name="connsiteY32" fmla="*/ 419307 h 1879930"/>
                <a:gd name="connsiteX33" fmla="*/ 3649848 w 4642973"/>
                <a:gd name="connsiteY33" fmla="*/ 214591 h 1879930"/>
                <a:gd name="connsiteX34" fmla="*/ 3267711 w 4642973"/>
                <a:gd name="connsiteY34" fmla="*/ 84937 h 1879930"/>
                <a:gd name="connsiteX35" fmla="*/ 2858278 w 4642973"/>
                <a:gd name="connsiteY35" fmla="*/ 9875 h 1879930"/>
                <a:gd name="connsiteX36" fmla="*/ 2530732 w 4642973"/>
                <a:gd name="connsiteY36" fmla="*/ 3051 h 1879930"/>
                <a:gd name="connsiteX37" fmla="*/ 2312368 w 4642973"/>
                <a:gd name="connsiteY37" fmla="*/ 30346 h 1879930"/>
                <a:gd name="connsiteX38" fmla="*/ 2087180 w 4642973"/>
                <a:gd name="connsiteY38" fmla="*/ 119057 h 1879930"/>
                <a:gd name="connsiteX39" fmla="*/ 1916583 w 4642973"/>
                <a:gd name="connsiteY39" fmla="*/ 207767 h 1879930"/>
                <a:gd name="connsiteX40" fmla="*/ 1861992 w 4642973"/>
                <a:gd name="connsiteY40" fmla="*/ 269182 h 1879930"/>
                <a:gd name="connsiteX41" fmla="*/ 1786929 w 4642973"/>
                <a:gd name="connsiteY41" fmla="*/ 351069 h 1879930"/>
                <a:gd name="connsiteX0" fmla="*/ 1786929 w 4642973"/>
                <a:gd name="connsiteY0" fmla="*/ 351069 h 1879930"/>
                <a:gd name="connsiteX1" fmla="*/ 1595860 w 4642973"/>
                <a:gd name="connsiteY1" fmla="*/ 330597 h 1879930"/>
                <a:gd name="connsiteX2" fmla="*/ 1302433 w 4642973"/>
                <a:gd name="connsiteY2" fmla="*/ 316949 h 1879930"/>
                <a:gd name="connsiteX3" fmla="*/ 1049950 w 4642973"/>
                <a:gd name="connsiteY3" fmla="*/ 330597 h 1879930"/>
                <a:gd name="connsiteX4" fmla="*/ 770171 w 4642973"/>
                <a:gd name="connsiteY4" fmla="*/ 357893 h 1879930"/>
                <a:gd name="connsiteX5" fmla="*/ 558630 w 4642973"/>
                <a:gd name="connsiteY5" fmla="*/ 398836 h 1879930"/>
                <a:gd name="connsiteX6" fmla="*/ 312971 w 4642973"/>
                <a:gd name="connsiteY6" fmla="*/ 487546 h 1879930"/>
                <a:gd name="connsiteX7" fmla="*/ 108254 w 4642973"/>
                <a:gd name="connsiteY7" fmla="*/ 610376 h 1879930"/>
                <a:gd name="connsiteX8" fmla="*/ 5896 w 4642973"/>
                <a:gd name="connsiteY8" fmla="*/ 705910 h 1879930"/>
                <a:gd name="connsiteX9" fmla="*/ 26368 w 4642973"/>
                <a:gd name="connsiteY9" fmla="*/ 883332 h 1879930"/>
                <a:gd name="connsiteX10" fmla="*/ 142374 w 4642973"/>
                <a:gd name="connsiteY10" fmla="*/ 1040281 h 1879930"/>
                <a:gd name="connsiteX11" fmla="*/ 463096 w 4642973"/>
                <a:gd name="connsiteY11" fmla="*/ 1169934 h 1879930"/>
                <a:gd name="connsiteX12" fmla="*/ 804290 w 4642973"/>
                <a:gd name="connsiteY12" fmla="*/ 1251821 h 1879930"/>
                <a:gd name="connsiteX13" fmla="*/ 1145484 w 4642973"/>
                <a:gd name="connsiteY13" fmla="*/ 1272293 h 1879930"/>
                <a:gd name="connsiteX14" fmla="*/ 1513974 w 4642973"/>
                <a:gd name="connsiteY14" fmla="*/ 1279116 h 1879930"/>
                <a:gd name="connsiteX15" fmla="*/ 1807401 w 4642973"/>
                <a:gd name="connsiteY15" fmla="*/ 1244997 h 1879930"/>
                <a:gd name="connsiteX16" fmla="*/ 1943878 w 4642973"/>
                <a:gd name="connsiteY16" fmla="*/ 1217701 h 1879930"/>
                <a:gd name="connsiteX17" fmla="*/ 2066708 w 4642973"/>
                <a:gd name="connsiteY17" fmla="*/ 1197230 h 1879930"/>
                <a:gd name="connsiteX18" fmla="*/ 2216833 w 4642973"/>
                <a:gd name="connsiteY18" fmla="*/ 1313236 h 1879930"/>
                <a:gd name="connsiteX19" fmla="*/ 2523908 w 4642973"/>
                <a:gd name="connsiteY19" fmla="*/ 1531600 h 1879930"/>
                <a:gd name="connsiteX20" fmla="*/ 2803687 w 4642973"/>
                <a:gd name="connsiteY20" fmla="*/ 1661253 h 1879930"/>
                <a:gd name="connsiteX21" fmla="*/ 3069818 w 4642973"/>
                <a:gd name="connsiteY21" fmla="*/ 1763612 h 1879930"/>
                <a:gd name="connsiteX22" fmla="*/ 3383717 w 4642973"/>
                <a:gd name="connsiteY22" fmla="*/ 1852322 h 1879930"/>
                <a:gd name="connsiteX23" fmla="*/ 3718087 w 4642973"/>
                <a:gd name="connsiteY23" fmla="*/ 1879618 h 1879930"/>
                <a:gd name="connsiteX24" fmla="*/ 4066105 w 4642973"/>
                <a:gd name="connsiteY24" fmla="*/ 1838675 h 1879930"/>
                <a:gd name="connsiteX25" fmla="*/ 4366356 w 4642973"/>
                <a:gd name="connsiteY25" fmla="*/ 1736316 h 1879930"/>
                <a:gd name="connsiteX26" fmla="*/ 4571072 w 4642973"/>
                <a:gd name="connsiteY26" fmla="*/ 1545248 h 1879930"/>
                <a:gd name="connsiteX27" fmla="*/ 4639311 w 4642973"/>
                <a:gd name="connsiteY27" fmla="*/ 1340531 h 1879930"/>
                <a:gd name="connsiteX28" fmla="*/ 4625663 w 4642973"/>
                <a:gd name="connsiteY28" fmla="*/ 1149463 h 1879930"/>
                <a:gd name="connsiteX29" fmla="*/ 4557424 w 4642973"/>
                <a:gd name="connsiteY29" fmla="*/ 972042 h 1879930"/>
                <a:gd name="connsiteX30" fmla="*/ 4420947 w 4642973"/>
                <a:gd name="connsiteY30" fmla="*/ 774149 h 1879930"/>
                <a:gd name="connsiteX31" fmla="*/ 4257174 w 4642973"/>
                <a:gd name="connsiteY31" fmla="*/ 589904 h 1879930"/>
                <a:gd name="connsiteX32" fmla="*/ 4031986 w 4642973"/>
                <a:gd name="connsiteY32" fmla="*/ 419307 h 1879930"/>
                <a:gd name="connsiteX33" fmla="*/ 3649848 w 4642973"/>
                <a:gd name="connsiteY33" fmla="*/ 214591 h 1879930"/>
                <a:gd name="connsiteX34" fmla="*/ 3267711 w 4642973"/>
                <a:gd name="connsiteY34" fmla="*/ 84937 h 1879930"/>
                <a:gd name="connsiteX35" fmla="*/ 2858278 w 4642973"/>
                <a:gd name="connsiteY35" fmla="*/ 9875 h 1879930"/>
                <a:gd name="connsiteX36" fmla="*/ 2530732 w 4642973"/>
                <a:gd name="connsiteY36" fmla="*/ 3051 h 1879930"/>
                <a:gd name="connsiteX37" fmla="*/ 2312368 w 4642973"/>
                <a:gd name="connsiteY37" fmla="*/ 30346 h 1879930"/>
                <a:gd name="connsiteX38" fmla="*/ 2087180 w 4642973"/>
                <a:gd name="connsiteY38" fmla="*/ 119057 h 1879930"/>
                <a:gd name="connsiteX39" fmla="*/ 1916583 w 4642973"/>
                <a:gd name="connsiteY39" fmla="*/ 207767 h 1879930"/>
                <a:gd name="connsiteX40" fmla="*/ 1861992 w 4642973"/>
                <a:gd name="connsiteY40" fmla="*/ 269182 h 1879930"/>
                <a:gd name="connsiteX41" fmla="*/ 1786929 w 4642973"/>
                <a:gd name="connsiteY41" fmla="*/ 351069 h 1879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4642973" h="1879930">
                  <a:moveTo>
                    <a:pt x="1786929" y="351069"/>
                  </a:moveTo>
                  <a:cubicBezTo>
                    <a:pt x="1742574" y="361305"/>
                    <a:pt x="1676609" y="336284"/>
                    <a:pt x="1595860" y="330597"/>
                  </a:cubicBezTo>
                  <a:cubicBezTo>
                    <a:pt x="1515111" y="324910"/>
                    <a:pt x="1393418" y="316949"/>
                    <a:pt x="1302433" y="316949"/>
                  </a:cubicBezTo>
                  <a:cubicBezTo>
                    <a:pt x="1211448" y="316949"/>
                    <a:pt x="1138660" y="323773"/>
                    <a:pt x="1049950" y="330597"/>
                  </a:cubicBezTo>
                  <a:cubicBezTo>
                    <a:pt x="961240" y="337421"/>
                    <a:pt x="852058" y="346520"/>
                    <a:pt x="770171" y="357893"/>
                  </a:cubicBezTo>
                  <a:cubicBezTo>
                    <a:pt x="688284" y="369266"/>
                    <a:pt x="634830" y="377227"/>
                    <a:pt x="558630" y="398836"/>
                  </a:cubicBezTo>
                  <a:cubicBezTo>
                    <a:pt x="482430" y="420445"/>
                    <a:pt x="388034" y="452289"/>
                    <a:pt x="312971" y="487546"/>
                  </a:cubicBezTo>
                  <a:cubicBezTo>
                    <a:pt x="237908" y="522803"/>
                    <a:pt x="159433" y="573982"/>
                    <a:pt x="108254" y="610376"/>
                  </a:cubicBezTo>
                  <a:cubicBezTo>
                    <a:pt x="57075" y="646770"/>
                    <a:pt x="19544" y="660417"/>
                    <a:pt x="5896" y="705910"/>
                  </a:cubicBezTo>
                  <a:cubicBezTo>
                    <a:pt x="-7752" y="751403"/>
                    <a:pt x="3622" y="827604"/>
                    <a:pt x="26368" y="883332"/>
                  </a:cubicBezTo>
                  <a:cubicBezTo>
                    <a:pt x="49114" y="939060"/>
                    <a:pt x="69586" y="992514"/>
                    <a:pt x="142374" y="1040281"/>
                  </a:cubicBezTo>
                  <a:cubicBezTo>
                    <a:pt x="215162" y="1088048"/>
                    <a:pt x="352777" y="1134677"/>
                    <a:pt x="463096" y="1169934"/>
                  </a:cubicBezTo>
                  <a:cubicBezTo>
                    <a:pt x="573415" y="1205191"/>
                    <a:pt x="690559" y="1234761"/>
                    <a:pt x="804290" y="1251821"/>
                  </a:cubicBezTo>
                  <a:cubicBezTo>
                    <a:pt x="918021" y="1268881"/>
                    <a:pt x="1027204" y="1267744"/>
                    <a:pt x="1145484" y="1272293"/>
                  </a:cubicBezTo>
                  <a:cubicBezTo>
                    <a:pt x="1263764" y="1276842"/>
                    <a:pt x="1403655" y="1283665"/>
                    <a:pt x="1513974" y="1279116"/>
                  </a:cubicBezTo>
                  <a:cubicBezTo>
                    <a:pt x="1624293" y="1274567"/>
                    <a:pt x="1735751" y="1255233"/>
                    <a:pt x="1807401" y="1244997"/>
                  </a:cubicBezTo>
                  <a:cubicBezTo>
                    <a:pt x="1879051" y="1234761"/>
                    <a:pt x="1900660" y="1225662"/>
                    <a:pt x="1943878" y="1217701"/>
                  </a:cubicBezTo>
                  <a:cubicBezTo>
                    <a:pt x="1987096" y="1209740"/>
                    <a:pt x="2021215" y="1181307"/>
                    <a:pt x="2066708" y="1197230"/>
                  </a:cubicBezTo>
                  <a:cubicBezTo>
                    <a:pt x="2112201" y="1213153"/>
                    <a:pt x="2140633" y="1257508"/>
                    <a:pt x="2216833" y="1313236"/>
                  </a:cubicBezTo>
                  <a:cubicBezTo>
                    <a:pt x="2293033" y="1368964"/>
                    <a:pt x="2426099" y="1473597"/>
                    <a:pt x="2523908" y="1531600"/>
                  </a:cubicBezTo>
                  <a:cubicBezTo>
                    <a:pt x="2621717" y="1589603"/>
                    <a:pt x="2712702" y="1622584"/>
                    <a:pt x="2803687" y="1661253"/>
                  </a:cubicBezTo>
                  <a:cubicBezTo>
                    <a:pt x="2894672" y="1699922"/>
                    <a:pt x="2973146" y="1731767"/>
                    <a:pt x="3069818" y="1763612"/>
                  </a:cubicBezTo>
                  <a:cubicBezTo>
                    <a:pt x="3166490" y="1795457"/>
                    <a:pt x="3275672" y="1832988"/>
                    <a:pt x="3383717" y="1852322"/>
                  </a:cubicBezTo>
                  <a:cubicBezTo>
                    <a:pt x="3491762" y="1871656"/>
                    <a:pt x="3604356" y="1881893"/>
                    <a:pt x="3718087" y="1879618"/>
                  </a:cubicBezTo>
                  <a:cubicBezTo>
                    <a:pt x="3831818" y="1877344"/>
                    <a:pt x="3958060" y="1862559"/>
                    <a:pt x="4066105" y="1838675"/>
                  </a:cubicBezTo>
                  <a:cubicBezTo>
                    <a:pt x="4174150" y="1814791"/>
                    <a:pt x="4282195" y="1785221"/>
                    <a:pt x="4366356" y="1736316"/>
                  </a:cubicBezTo>
                  <a:cubicBezTo>
                    <a:pt x="4450517" y="1687412"/>
                    <a:pt x="4525580" y="1611212"/>
                    <a:pt x="4571072" y="1545248"/>
                  </a:cubicBezTo>
                  <a:cubicBezTo>
                    <a:pt x="4616564" y="1479284"/>
                    <a:pt x="4630213" y="1406495"/>
                    <a:pt x="4639311" y="1340531"/>
                  </a:cubicBezTo>
                  <a:cubicBezTo>
                    <a:pt x="4648409" y="1274567"/>
                    <a:pt x="4639311" y="1210878"/>
                    <a:pt x="4625663" y="1149463"/>
                  </a:cubicBezTo>
                  <a:cubicBezTo>
                    <a:pt x="4612015" y="1088048"/>
                    <a:pt x="4591543" y="1034594"/>
                    <a:pt x="4557424" y="972042"/>
                  </a:cubicBezTo>
                  <a:cubicBezTo>
                    <a:pt x="4523305" y="909490"/>
                    <a:pt x="4470989" y="837839"/>
                    <a:pt x="4420947" y="774149"/>
                  </a:cubicBezTo>
                  <a:cubicBezTo>
                    <a:pt x="4370905" y="710459"/>
                    <a:pt x="4322001" y="649044"/>
                    <a:pt x="4257174" y="589904"/>
                  </a:cubicBezTo>
                  <a:cubicBezTo>
                    <a:pt x="4192347" y="530764"/>
                    <a:pt x="4133207" y="481859"/>
                    <a:pt x="4031986" y="419307"/>
                  </a:cubicBezTo>
                  <a:cubicBezTo>
                    <a:pt x="3930765" y="356755"/>
                    <a:pt x="3777227" y="270319"/>
                    <a:pt x="3649848" y="214591"/>
                  </a:cubicBezTo>
                  <a:cubicBezTo>
                    <a:pt x="3522469" y="158863"/>
                    <a:pt x="3399639" y="119056"/>
                    <a:pt x="3267711" y="84937"/>
                  </a:cubicBezTo>
                  <a:cubicBezTo>
                    <a:pt x="3135783" y="50818"/>
                    <a:pt x="2981108" y="23523"/>
                    <a:pt x="2858278" y="9875"/>
                  </a:cubicBezTo>
                  <a:cubicBezTo>
                    <a:pt x="2735448" y="-3773"/>
                    <a:pt x="2621717" y="-361"/>
                    <a:pt x="2530732" y="3051"/>
                  </a:cubicBezTo>
                  <a:cubicBezTo>
                    <a:pt x="2439747" y="6463"/>
                    <a:pt x="2386293" y="11012"/>
                    <a:pt x="2312368" y="30346"/>
                  </a:cubicBezTo>
                  <a:cubicBezTo>
                    <a:pt x="2238443" y="49680"/>
                    <a:pt x="2153144" y="89487"/>
                    <a:pt x="2087180" y="119057"/>
                  </a:cubicBezTo>
                  <a:cubicBezTo>
                    <a:pt x="2021216" y="148627"/>
                    <a:pt x="1954114" y="182746"/>
                    <a:pt x="1916583" y="207767"/>
                  </a:cubicBezTo>
                  <a:cubicBezTo>
                    <a:pt x="1879052" y="232788"/>
                    <a:pt x="1879052" y="246436"/>
                    <a:pt x="1861992" y="269182"/>
                  </a:cubicBezTo>
                  <a:cubicBezTo>
                    <a:pt x="1844932" y="291928"/>
                    <a:pt x="1831284" y="340833"/>
                    <a:pt x="1786929" y="351069"/>
                  </a:cubicBezTo>
                  <a:close/>
                </a:path>
              </a:pathLst>
            </a:custGeom>
            <a:noFill/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2B2F29A8-1A06-4BE4-77EF-ECAF28E39820}"/>
                </a:ext>
              </a:extLst>
            </p:cNvPr>
            <p:cNvSpPr/>
            <p:nvPr/>
          </p:nvSpPr>
          <p:spPr>
            <a:xfrm>
              <a:off x="3895991" y="4883150"/>
              <a:ext cx="288659" cy="831850"/>
            </a:xfrm>
            <a:custGeom>
              <a:avLst/>
              <a:gdLst>
                <a:gd name="connsiteX0" fmla="*/ 0 w 317500"/>
                <a:gd name="connsiteY0" fmla="*/ 0 h 831850"/>
                <a:gd name="connsiteX1" fmla="*/ 50800 w 317500"/>
                <a:gd name="connsiteY1" fmla="*/ 336550 h 831850"/>
                <a:gd name="connsiteX2" fmla="*/ 114300 w 317500"/>
                <a:gd name="connsiteY2" fmla="*/ 508000 h 831850"/>
                <a:gd name="connsiteX3" fmla="*/ 196850 w 317500"/>
                <a:gd name="connsiteY3" fmla="*/ 666750 h 831850"/>
                <a:gd name="connsiteX4" fmla="*/ 254000 w 317500"/>
                <a:gd name="connsiteY4" fmla="*/ 762000 h 831850"/>
                <a:gd name="connsiteX5" fmla="*/ 317500 w 317500"/>
                <a:gd name="connsiteY5" fmla="*/ 831850 h 831850"/>
                <a:gd name="connsiteX0" fmla="*/ 0 w 279400"/>
                <a:gd name="connsiteY0" fmla="*/ 0 h 831850"/>
                <a:gd name="connsiteX1" fmla="*/ 12700 w 279400"/>
                <a:gd name="connsiteY1" fmla="*/ 336550 h 831850"/>
                <a:gd name="connsiteX2" fmla="*/ 76200 w 279400"/>
                <a:gd name="connsiteY2" fmla="*/ 508000 h 831850"/>
                <a:gd name="connsiteX3" fmla="*/ 158750 w 279400"/>
                <a:gd name="connsiteY3" fmla="*/ 666750 h 831850"/>
                <a:gd name="connsiteX4" fmla="*/ 215900 w 279400"/>
                <a:gd name="connsiteY4" fmla="*/ 762000 h 831850"/>
                <a:gd name="connsiteX5" fmla="*/ 279400 w 279400"/>
                <a:gd name="connsiteY5" fmla="*/ 831850 h 831850"/>
                <a:gd name="connsiteX0" fmla="*/ 9462 w 288862"/>
                <a:gd name="connsiteY0" fmla="*/ 0 h 831850"/>
                <a:gd name="connsiteX1" fmla="*/ 22162 w 288862"/>
                <a:gd name="connsiteY1" fmla="*/ 336550 h 831850"/>
                <a:gd name="connsiteX2" fmla="*/ 85662 w 288862"/>
                <a:gd name="connsiteY2" fmla="*/ 508000 h 831850"/>
                <a:gd name="connsiteX3" fmla="*/ 168212 w 288862"/>
                <a:gd name="connsiteY3" fmla="*/ 666750 h 831850"/>
                <a:gd name="connsiteX4" fmla="*/ 225362 w 288862"/>
                <a:gd name="connsiteY4" fmla="*/ 762000 h 831850"/>
                <a:gd name="connsiteX5" fmla="*/ 288862 w 288862"/>
                <a:gd name="connsiteY5" fmla="*/ 831850 h 831850"/>
                <a:gd name="connsiteX0" fmla="*/ 9259 w 288659"/>
                <a:gd name="connsiteY0" fmla="*/ 0 h 831850"/>
                <a:gd name="connsiteX1" fmla="*/ 21959 w 288659"/>
                <a:gd name="connsiteY1" fmla="*/ 336550 h 831850"/>
                <a:gd name="connsiteX2" fmla="*/ 79109 w 288659"/>
                <a:gd name="connsiteY2" fmla="*/ 527050 h 831850"/>
                <a:gd name="connsiteX3" fmla="*/ 168009 w 288659"/>
                <a:gd name="connsiteY3" fmla="*/ 666750 h 831850"/>
                <a:gd name="connsiteX4" fmla="*/ 225159 w 288659"/>
                <a:gd name="connsiteY4" fmla="*/ 762000 h 831850"/>
                <a:gd name="connsiteX5" fmla="*/ 288659 w 288659"/>
                <a:gd name="connsiteY5" fmla="*/ 831850 h 831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8659" h="831850">
                  <a:moveTo>
                    <a:pt x="9259" y="0"/>
                  </a:moveTo>
                  <a:cubicBezTo>
                    <a:pt x="-12966" y="138641"/>
                    <a:pt x="10317" y="248708"/>
                    <a:pt x="21959" y="336550"/>
                  </a:cubicBezTo>
                  <a:cubicBezTo>
                    <a:pt x="33601" y="424392"/>
                    <a:pt x="54767" y="472017"/>
                    <a:pt x="79109" y="527050"/>
                  </a:cubicBezTo>
                  <a:cubicBezTo>
                    <a:pt x="103451" y="582083"/>
                    <a:pt x="143667" y="627592"/>
                    <a:pt x="168009" y="666750"/>
                  </a:cubicBezTo>
                  <a:cubicBezTo>
                    <a:pt x="192351" y="705908"/>
                    <a:pt x="205051" y="734483"/>
                    <a:pt x="225159" y="762000"/>
                  </a:cubicBezTo>
                  <a:cubicBezTo>
                    <a:pt x="245267" y="789517"/>
                    <a:pt x="266963" y="810683"/>
                    <a:pt x="288659" y="831850"/>
                  </a:cubicBezTo>
                </a:path>
              </a:pathLst>
            </a:custGeom>
            <a:noFill/>
            <a:ln w="38100">
              <a:solidFill>
                <a:srgbClr val="FFC5C5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838765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528254" y="643718"/>
            <a:ext cx="55279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b="1" dirty="0">
                <a:solidFill>
                  <a:srgbClr val="0000FF"/>
                </a:solidFill>
              </a:rPr>
              <a:t>Two common ways to use analytic continuation. </a:t>
            </a:r>
          </a:p>
        </p:txBody>
      </p:sp>
      <p:sp>
        <p:nvSpPr>
          <p:cNvPr id="18" name="Rectangle 2"/>
          <p:cNvSpPr>
            <a:spLocks noGrp="1" noChangeArrowheads="1"/>
          </p:cNvSpPr>
          <p:nvPr>
            <p:ph type="title"/>
          </p:nvPr>
        </p:nvSpPr>
        <p:spPr>
          <a:xfrm>
            <a:off x="1366787" y="0"/>
            <a:ext cx="6477802" cy="6191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Analytic Continuation Principle (cont.)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CAA537-425C-44AB-ABB0-AB7F7428A9D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pSp>
        <p:nvGrpSpPr>
          <p:cNvPr id="8" name="Group 39">
            <a:extLst>
              <a:ext uri="{FF2B5EF4-FFF2-40B4-BE49-F238E27FC236}">
                <a16:creationId xmlns:a16="http://schemas.microsoft.com/office/drawing/2014/main" id="{3113F5B7-942F-8554-D08E-14CF757AA0CE}"/>
              </a:ext>
            </a:extLst>
          </p:cNvPr>
          <p:cNvGrpSpPr>
            <a:grpSpLocks/>
          </p:cNvGrpSpPr>
          <p:nvPr/>
        </p:nvGrpSpPr>
        <p:grpSpPr bwMode="auto">
          <a:xfrm>
            <a:off x="771051" y="1109674"/>
            <a:ext cx="4481513" cy="1968500"/>
            <a:chOff x="1144" y="1709"/>
            <a:chExt cx="2823" cy="1240"/>
          </a:xfrm>
        </p:grpSpPr>
        <p:sp>
          <p:nvSpPr>
            <p:cNvPr id="11" name="Rectangle 19">
              <a:extLst>
                <a:ext uri="{FF2B5EF4-FFF2-40B4-BE49-F238E27FC236}">
                  <a16:creationId xmlns:a16="http://schemas.microsoft.com/office/drawing/2014/main" id="{A11DE77A-DB15-6ACB-4E69-8D13C4D857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6" y="2150"/>
              <a:ext cx="2137" cy="698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15">
              <a:extLst>
                <a:ext uri="{FF2B5EF4-FFF2-40B4-BE49-F238E27FC236}">
                  <a16:creationId xmlns:a16="http://schemas.microsoft.com/office/drawing/2014/main" id="{282EE991-A6D2-8F44-C22E-2AFC7DD73F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0" y="2031"/>
              <a:ext cx="0" cy="9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6">
              <a:extLst>
                <a:ext uri="{FF2B5EF4-FFF2-40B4-BE49-F238E27FC236}">
                  <a16:creationId xmlns:a16="http://schemas.microsoft.com/office/drawing/2014/main" id="{840E149F-D671-48F4-05F8-0985E0EE0D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44" y="2464"/>
              <a:ext cx="255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Text Box 17">
              <a:extLst>
                <a:ext uri="{FF2B5EF4-FFF2-40B4-BE49-F238E27FC236}">
                  <a16:creationId xmlns:a16="http://schemas.microsoft.com/office/drawing/2014/main" id="{60394AD4-CBEA-F3D1-D0E3-F81E698A95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0" y="2337"/>
              <a:ext cx="18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 dirty="0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20" name="Text Box 18">
              <a:extLst>
                <a:ext uri="{FF2B5EF4-FFF2-40B4-BE49-F238E27FC236}">
                  <a16:creationId xmlns:a16="http://schemas.microsoft.com/office/drawing/2014/main" id="{199B24CE-FE32-AD49-3468-3157D34219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62" y="1709"/>
              <a:ext cx="18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 dirty="0"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21" name="Line 20">
              <a:extLst>
                <a:ext uri="{FF2B5EF4-FFF2-40B4-BE49-F238E27FC236}">
                  <a16:creationId xmlns:a16="http://schemas.microsoft.com/office/drawing/2014/main" id="{115F88D5-CD4B-F91D-0F58-68BDCB4D12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8" y="2464"/>
              <a:ext cx="84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Text Box 37">
              <a:extLst>
                <a:ext uri="{FF2B5EF4-FFF2-40B4-BE49-F238E27FC236}">
                  <a16:creationId xmlns:a16="http://schemas.microsoft.com/office/drawing/2014/main" id="{C3ED73A3-5A82-4528-784D-1478C43545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70" y="2510"/>
              <a:ext cx="89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dirty="0"/>
                <a:t>Line segment</a:t>
              </a:r>
            </a:p>
          </p:txBody>
        </p: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17F9FB65-CC90-F57E-B615-221135771CC4}"/>
              </a:ext>
            </a:extLst>
          </p:cNvPr>
          <p:cNvSpPr txBox="1"/>
          <p:nvPr/>
        </p:nvSpPr>
        <p:spPr>
          <a:xfrm>
            <a:off x="5052358" y="1542949"/>
            <a:ext cx="29781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1) Continue off of the real axis.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9F4113F-E0FD-EC96-F51E-0C45EE7A6BB8}"/>
              </a:ext>
            </a:extLst>
          </p:cNvPr>
          <p:cNvSpPr txBox="1"/>
          <p:nvPr/>
        </p:nvSpPr>
        <p:spPr>
          <a:xfrm>
            <a:off x="5104132" y="3276874"/>
            <a:ext cx="36236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/>
            <a:r>
              <a:rPr lang="en-US" sz="1600" dirty="0">
                <a:solidFill>
                  <a:srgbClr val="0000FF"/>
                </a:solidFill>
              </a:rPr>
              <a:t>2) Continue from one region (blue) to another larger region (blue + red) with a region of overlap (purple).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970ECD1-7B4D-0283-2AA1-6399A8A68CD2}"/>
              </a:ext>
            </a:extLst>
          </p:cNvPr>
          <p:cNvSpPr txBox="1"/>
          <p:nvPr/>
        </p:nvSpPr>
        <p:spPr>
          <a:xfrm>
            <a:off x="5652862" y="5367587"/>
            <a:ext cx="307488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Blue: 1</a:t>
            </a:r>
            <a:r>
              <a:rPr lang="en-US" sz="1400" baseline="30000" dirty="0"/>
              <a:t>st</a:t>
            </a:r>
            <a:r>
              <a:rPr lang="en-US" sz="1400" dirty="0"/>
              <a:t> and 2</a:t>
            </a:r>
            <a:r>
              <a:rPr lang="en-US" sz="1400" baseline="30000" dirty="0"/>
              <a:t>nd</a:t>
            </a:r>
            <a:r>
              <a:rPr lang="en-US" sz="1400" dirty="0"/>
              <a:t> quadrants</a:t>
            </a:r>
          </a:p>
          <a:p>
            <a:r>
              <a:rPr lang="en-US" sz="1400" dirty="0"/>
              <a:t>Red: 2</a:t>
            </a:r>
            <a:r>
              <a:rPr lang="en-US" sz="1400" baseline="30000" dirty="0"/>
              <a:t>nd</a:t>
            </a:r>
            <a:r>
              <a:rPr lang="en-US" sz="1400" dirty="0"/>
              <a:t> and 3</a:t>
            </a:r>
            <a:r>
              <a:rPr lang="en-US" sz="1400" baseline="30000" dirty="0"/>
              <a:t>rd</a:t>
            </a:r>
            <a:r>
              <a:rPr lang="en-US" sz="1400" dirty="0"/>
              <a:t> quadrants</a:t>
            </a:r>
          </a:p>
          <a:p>
            <a:r>
              <a:rPr lang="en-US" sz="1400" dirty="0"/>
              <a:t>Overlap 2</a:t>
            </a:r>
            <a:r>
              <a:rPr lang="en-US" sz="1400" baseline="30000" dirty="0"/>
              <a:t>nd</a:t>
            </a:r>
            <a:r>
              <a:rPr lang="en-US" sz="1400" dirty="0"/>
              <a:t> quadrant</a:t>
            </a:r>
          </a:p>
          <a:p>
            <a:r>
              <a:rPr lang="en-US" sz="1400" dirty="0"/>
              <a:t>Larger region: 1</a:t>
            </a:r>
            <a:r>
              <a:rPr lang="en-US" sz="1400" baseline="30000" dirty="0"/>
              <a:t>st</a:t>
            </a:r>
            <a:r>
              <a:rPr lang="en-US" sz="1400" dirty="0"/>
              <a:t>, 2</a:t>
            </a:r>
            <a:r>
              <a:rPr lang="en-US" sz="1400" baseline="30000" dirty="0"/>
              <a:t>nd</a:t>
            </a:r>
            <a:r>
              <a:rPr lang="en-US" sz="1400" dirty="0"/>
              <a:t>, 3rd quadrants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991F76F-A17A-41BA-E49B-38F6B758C412}"/>
              </a:ext>
            </a:extLst>
          </p:cNvPr>
          <p:cNvSpPr txBox="1"/>
          <p:nvPr/>
        </p:nvSpPr>
        <p:spPr>
          <a:xfrm>
            <a:off x="6500508" y="4927333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Example: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B985E08-740E-CAFC-A351-20BB864F8F2F}"/>
              </a:ext>
            </a:extLst>
          </p:cNvPr>
          <p:cNvGrpSpPr/>
          <p:nvPr/>
        </p:nvGrpSpPr>
        <p:grpSpPr>
          <a:xfrm>
            <a:off x="387669" y="3408528"/>
            <a:ext cx="4778010" cy="3257634"/>
            <a:chOff x="387669" y="3408528"/>
            <a:chExt cx="4778010" cy="3257634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F5FFC84C-9359-9EAA-FA6B-4BBFFCFFFFFA}"/>
                </a:ext>
              </a:extLst>
            </p:cNvPr>
            <p:cNvSpPr/>
            <p:nvPr/>
          </p:nvSpPr>
          <p:spPr>
            <a:xfrm>
              <a:off x="1224282" y="3937000"/>
              <a:ext cx="2131369" cy="2663894"/>
            </a:xfrm>
            <a:prstGeom prst="rect">
              <a:avLst/>
            </a:prstGeom>
            <a:solidFill>
              <a:srgbClr val="FFC5C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75">
              <a:extLst>
                <a:ext uri="{FF2B5EF4-FFF2-40B4-BE49-F238E27FC236}">
                  <a16:creationId xmlns:a16="http://schemas.microsoft.com/office/drawing/2014/main" id="{61843884-B858-308E-7A88-3F62AEC12C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282" y="3937000"/>
              <a:ext cx="3617913" cy="1205162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58">
              <a:extLst>
                <a:ext uri="{FF2B5EF4-FFF2-40B4-BE49-F238E27FC236}">
                  <a16:creationId xmlns:a16="http://schemas.microsoft.com/office/drawing/2014/main" id="{631DA0AC-9B59-EF91-6625-58E6F4D02B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07094" y="3711824"/>
              <a:ext cx="0" cy="29543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34" name="Object 59">
              <a:extLst>
                <a:ext uri="{FF2B5EF4-FFF2-40B4-BE49-F238E27FC236}">
                  <a16:creationId xmlns:a16="http://schemas.microsoft.com/office/drawing/2014/main" id="{354AF8B3-D9CD-0A02-EDC5-9B671417BBE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08294648"/>
                </p:ext>
              </p:extLst>
            </p:nvPr>
          </p:nvGraphicFramePr>
          <p:xfrm>
            <a:off x="4951733" y="5111391"/>
            <a:ext cx="213946" cy="2357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126835" imgH="139518" progId="Equation.DSMT4">
                    <p:embed/>
                  </p:oleObj>
                </mc:Choice>
                <mc:Fallback>
                  <p:oleObj name="Equation" r:id="rId3" imgW="126835" imgH="139518" progId="Equation.DSMT4">
                    <p:embed/>
                    <p:pic>
                      <p:nvPicPr>
                        <p:cNvPr id="10244" name="Object 5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51733" y="5111391"/>
                          <a:ext cx="213946" cy="2357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5" name="Line 60">
              <a:extLst>
                <a:ext uri="{FF2B5EF4-FFF2-40B4-BE49-F238E27FC236}">
                  <a16:creationId xmlns:a16="http://schemas.microsoft.com/office/drawing/2014/main" id="{1D57BF59-4041-D499-E870-025F46F905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7669" y="5213599"/>
              <a:ext cx="445452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38" name="Object 67">
              <a:extLst>
                <a:ext uri="{FF2B5EF4-FFF2-40B4-BE49-F238E27FC236}">
                  <a16:creationId xmlns:a16="http://schemas.microsoft.com/office/drawing/2014/main" id="{D3260AEF-946D-8C52-7A85-7C752A4CDC9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9645135"/>
                </p:ext>
              </p:extLst>
            </p:nvPr>
          </p:nvGraphicFramePr>
          <p:xfrm>
            <a:off x="3305329" y="3408528"/>
            <a:ext cx="219355" cy="2590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139579" imgH="164957" progId="Equation.DSMT4">
                    <p:embed/>
                  </p:oleObj>
                </mc:Choice>
                <mc:Fallback>
                  <p:oleObj name="Equation" r:id="rId5" imgW="139579" imgH="164957" progId="Equation.DSMT4">
                    <p:embed/>
                    <p:pic>
                      <p:nvPicPr>
                        <p:cNvPr id="10245" name="Object 6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05329" y="3408528"/>
                          <a:ext cx="219355" cy="2590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CC762504-E6BB-989B-6914-C5D61A12E21F}"/>
                </a:ext>
              </a:extLst>
            </p:cNvPr>
            <p:cNvSpPr/>
            <p:nvPr/>
          </p:nvSpPr>
          <p:spPr>
            <a:xfrm>
              <a:off x="1287782" y="4007822"/>
              <a:ext cx="1997075" cy="1067665"/>
            </a:xfrm>
            <a:prstGeom prst="rect">
              <a:avLst/>
            </a:prstGeom>
            <a:solidFill>
              <a:srgbClr val="CC00C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9DAA227A-7F56-7DAD-0AFD-B843CF39D925}"/>
                </a:ext>
              </a:extLst>
            </p:cNvPr>
            <p:cNvSpPr/>
            <p:nvPr/>
          </p:nvSpPr>
          <p:spPr>
            <a:xfrm>
              <a:off x="1249681" y="3937000"/>
              <a:ext cx="2089677" cy="1222776"/>
            </a:xfrm>
            <a:prstGeom prst="rect">
              <a:avLst/>
            </a:prstGeom>
            <a:noFill/>
            <a:ln w="38100">
              <a:solidFill>
                <a:srgbClr val="FFC5C5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73413998-1B22-EFD9-E83D-FB1DF614D1CD}"/>
                </a:ext>
              </a:extLst>
            </p:cNvPr>
            <p:cNvSpPr/>
            <p:nvPr/>
          </p:nvSpPr>
          <p:spPr>
            <a:xfrm>
              <a:off x="1214651" y="3882788"/>
              <a:ext cx="3643952" cy="2729552"/>
            </a:xfrm>
            <a:custGeom>
              <a:avLst/>
              <a:gdLst>
                <a:gd name="connsiteX0" fmla="*/ 6824 w 3643952"/>
                <a:gd name="connsiteY0" fmla="*/ 0 h 2729552"/>
                <a:gd name="connsiteX1" fmla="*/ 0 w 3643952"/>
                <a:gd name="connsiteY1" fmla="*/ 2729552 h 2729552"/>
                <a:gd name="connsiteX2" fmla="*/ 2156346 w 3643952"/>
                <a:gd name="connsiteY2" fmla="*/ 2729552 h 2729552"/>
                <a:gd name="connsiteX3" fmla="*/ 2156346 w 3643952"/>
                <a:gd name="connsiteY3" fmla="*/ 1248770 h 2729552"/>
                <a:gd name="connsiteX4" fmla="*/ 3643952 w 3643952"/>
                <a:gd name="connsiteY4" fmla="*/ 1248770 h 2729552"/>
                <a:gd name="connsiteX5" fmla="*/ 3637128 w 3643952"/>
                <a:gd name="connsiteY5" fmla="*/ 20472 h 2729552"/>
                <a:gd name="connsiteX6" fmla="*/ 6824 w 3643952"/>
                <a:gd name="connsiteY6" fmla="*/ 0 h 2729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43952" h="2729552">
                  <a:moveTo>
                    <a:pt x="6824" y="0"/>
                  </a:moveTo>
                  <a:cubicBezTo>
                    <a:pt x="4549" y="909851"/>
                    <a:pt x="2275" y="1819701"/>
                    <a:pt x="0" y="2729552"/>
                  </a:cubicBezTo>
                  <a:lnTo>
                    <a:pt x="2156346" y="2729552"/>
                  </a:lnTo>
                  <a:lnTo>
                    <a:pt x="2156346" y="1248770"/>
                  </a:lnTo>
                  <a:lnTo>
                    <a:pt x="3643952" y="1248770"/>
                  </a:lnTo>
                  <a:cubicBezTo>
                    <a:pt x="3641677" y="839337"/>
                    <a:pt x="3639403" y="429905"/>
                    <a:pt x="3637128" y="20472"/>
                  </a:cubicBezTo>
                  <a:lnTo>
                    <a:pt x="6824" y="0"/>
                  </a:lnTo>
                  <a:close/>
                </a:path>
              </a:pathLst>
            </a:custGeom>
            <a:noFill/>
            <a:ln w="381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46217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492125" y="1027113"/>
            <a:ext cx="44710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CC00FF"/>
                </a:solidFill>
              </a:rPr>
              <a:t>Example</a:t>
            </a:r>
            <a:r>
              <a:rPr lang="en-US" dirty="0">
                <a:solidFill>
                  <a:srgbClr val="0000FF"/>
                </a:solidFill>
              </a:rPr>
              <a:t> (continuation from real axis)</a:t>
            </a:r>
          </a:p>
        </p:txBody>
      </p:sp>
      <p:sp>
        <p:nvSpPr>
          <p:cNvPr id="8197" name="Text Box 24"/>
          <p:cNvSpPr txBox="1">
            <a:spLocks noChangeArrowheads="1"/>
          </p:cNvSpPr>
          <p:nvPr/>
        </p:nvSpPr>
        <p:spPr bwMode="auto">
          <a:xfrm>
            <a:off x="542925" y="1536700"/>
            <a:ext cx="576170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The function </a:t>
            </a:r>
            <a:r>
              <a:rPr lang="en-US" sz="2200" dirty="0">
                <a:latin typeface="Times New Roman" pitchFamily="18" charset="0"/>
              </a:rPr>
              <a:t>sin (</a:t>
            </a:r>
            <a:r>
              <a:rPr lang="en-US" sz="2200" i="1" dirty="0">
                <a:latin typeface="Times New Roman" pitchFamily="18" charset="0"/>
              </a:rPr>
              <a:t>x</a:t>
            </a:r>
            <a:r>
              <a:rPr lang="en-US" sz="2200" dirty="0">
                <a:latin typeface="Times New Roman" pitchFamily="18" charset="0"/>
              </a:rPr>
              <a:t>)</a:t>
            </a:r>
            <a:r>
              <a:rPr lang="en-US" dirty="0"/>
              <a:t> is continued off the real axis. </a:t>
            </a:r>
          </a:p>
        </p:txBody>
      </p:sp>
      <p:sp>
        <p:nvSpPr>
          <p:cNvPr id="8198" name="Text Box 31"/>
          <p:cNvSpPr txBox="1">
            <a:spLocks noChangeArrowheads="1"/>
          </p:cNvSpPr>
          <p:nvPr/>
        </p:nvSpPr>
        <p:spPr bwMode="auto">
          <a:xfrm>
            <a:off x="850399" y="5822849"/>
            <a:ext cx="74628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/>
              <a:t>The function </a:t>
            </a:r>
            <a:r>
              <a:rPr lang="en-US" i="1" dirty="0">
                <a:latin typeface="Times New Roman" pitchFamily="18" charset="0"/>
              </a:rPr>
              <a:t>g</a:t>
            </a:r>
            <a:r>
              <a:rPr lang="en-US" dirty="0">
                <a:latin typeface="Times New Roman" pitchFamily="18" charset="0"/>
              </a:rPr>
              <a:t>(</a:t>
            </a:r>
            <a:r>
              <a:rPr lang="en-US" i="1" dirty="0">
                <a:latin typeface="Times New Roman" pitchFamily="18" charset="0"/>
              </a:rPr>
              <a:t>z</a:t>
            </a:r>
            <a:r>
              <a:rPr lang="en-US" dirty="0">
                <a:latin typeface="Times New Roman" pitchFamily="18" charset="0"/>
              </a:rPr>
              <a:t>)</a:t>
            </a:r>
            <a:r>
              <a:rPr lang="en-US" sz="1800" dirty="0"/>
              <a:t> is the </a:t>
            </a:r>
            <a:r>
              <a:rPr lang="en-US" sz="1800" u="sng" dirty="0"/>
              <a:t>only one</a:t>
            </a:r>
            <a:r>
              <a:rPr lang="en-US" sz="1800" dirty="0"/>
              <a:t> that is analytic in the blue region of the complex plane and agrees with </a:t>
            </a:r>
            <a:r>
              <a:rPr lang="en-US" dirty="0">
                <a:latin typeface="Times New Roman" pitchFamily="18" charset="0"/>
              </a:rPr>
              <a:t>sin</a:t>
            </a:r>
            <a:r>
              <a:rPr lang="en-US" sz="600" dirty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(</a:t>
            </a:r>
            <a:r>
              <a:rPr lang="en-US" i="1" dirty="0">
                <a:latin typeface="Times New Roman" pitchFamily="18" charset="0"/>
              </a:rPr>
              <a:t>x</a:t>
            </a:r>
            <a:r>
              <a:rPr lang="en-US" dirty="0">
                <a:latin typeface="Times New Roman" pitchFamily="18" charset="0"/>
              </a:rPr>
              <a:t>)</a:t>
            </a:r>
            <a:r>
              <a:rPr lang="en-US" sz="1800" dirty="0"/>
              <a:t> on any segment of the real axis.</a:t>
            </a:r>
          </a:p>
        </p:txBody>
      </p:sp>
      <p:sp>
        <p:nvSpPr>
          <p:cNvPr id="21" name="Rectangle 2"/>
          <p:cNvSpPr>
            <a:spLocks noGrp="1" noChangeArrowheads="1"/>
          </p:cNvSpPr>
          <p:nvPr>
            <p:ph type="title"/>
          </p:nvPr>
        </p:nvSpPr>
        <p:spPr>
          <a:xfrm>
            <a:off x="1366787" y="0"/>
            <a:ext cx="6477802" cy="6191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Analytic Continuation Principle (cont.)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AB06F5-FAD1-47C7-A540-3B441A6863A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1752982" y="2269645"/>
            <a:ext cx="5742407" cy="3346931"/>
            <a:chOff x="1752982" y="2269645"/>
            <a:chExt cx="5742407" cy="3346931"/>
          </a:xfrm>
        </p:grpSpPr>
        <p:sp>
          <p:nvSpPr>
            <p:cNvPr id="8201" name="Rectangle 19"/>
            <p:cNvSpPr>
              <a:spLocks noChangeArrowheads="1"/>
            </p:cNvSpPr>
            <p:nvPr/>
          </p:nvSpPr>
          <p:spPr bwMode="auto">
            <a:xfrm>
              <a:off x="1930782" y="3260725"/>
              <a:ext cx="3886200" cy="1270000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2" name="Line 15"/>
            <p:cNvSpPr>
              <a:spLocks noChangeShapeType="1"/>
            </p:cNvSpPr>
            <p:nvPr/>
          </p:nvSpPr>
          <p:spPr bwMode="auto">
            <a:xfrm>
              <a:off x="3810382" y="2943225"/>
              <a:ext cx="0" cy="19812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3" name="Line 16"/>
            <p:cNvSpPr>
              <a:spLocks noChangeShapeType="1"/>
            </p:cNvSpPr>
            <p:nvPr/>
          </p:nvSpPr>
          <p:spPr bwMode="auto">
            <a:xfrm>
              <a:off x="1752982" y="3921125"/>
              <a:ext cx="45085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6" name="Line 20"/>
            <p:cNvSpPr>
              <a:spLocks noChangeShapeType="1"/>
            </p:cNvSpPr>
            <p:nvPr/>
          </p:nvSpPr>
          <p:spPr bwMode="auto">
            <a:xfrm>
              <a:off x="3188082" y="3921125"/>
              <a:ext cx="13462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8194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60548236"/>
                </p:ext>
              </p:extLst>
            </p:nvPr>
          </p:nvGraphicFramePr>
          <p:xfrm>
            <a:off x="3915157" y="4946651"/>
            <a:ext cx="2497138" cy="669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1612900" imgH="431800" progId="Equation.DSMT4">
                    <p:embed/>
                  </p:oleObj>
                </mc:Choice>
                <mc:Fallback>
                  <p:oleObj name="Equation" r:id="rId3" imgW="1612900" imgH="431800" progId="Equation.DSMT4">
                    <p:embed/>
                    <p:pic>
                      <p:nvPicPr>
                        <p:cNvPr id="0" name="Picture 17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15157" y="4946651"/>
                          <a:ext cx="2497138" cy="6699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07" name="Line 23"/>
            <p:cNvSpPr>
              <a:spLocks noChangeShapeType="1"/>
            </p:cNvSpPr>
            <p:nvPr/>
          </p:nvSpPr>
          <p:spPr bwMode="auto">
            <a:xfrm flipH="1" flipV="1">
              <a:off x="4077082" y="4022726"/>
              <a:ext cx="482600" cy="952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8195" name="Object 2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24807515"/>
                </p:ext>
              </p:extLst>
            </p:nvPr>
          </p:nvGraphicFramePr>
          <p:xfrm>
            <a:off x="5025239" y="2269645"/>
            <a:ext cx="2470150" cy="673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1587500" imgH="431800" progId="Equation.DSMT4">
                    <p:embed/>
                  </p:oleObj>
                </mc:Choice>
                <mc:Fallback>
                  <p:oleObj name="Equation" r:id="rId5" imgW="1587500" imgH="431800" progId="Equation.DSMT4">
                    <p:embed/>
                    <p:pic>
                      <p:nvPicPr>
                        <p:cNvPr id="0" name="Picture 17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25239" y="2269645"/>
                          <a:ext cx="2470150" cy="673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08" name="Line 30"/>
            <p:cNvSpPr>
              <a:spLocks noChangeShapeType="1"/>
            </p:cNvSpPr>
            <p:nvPr/>
          </p:nvSpPr>
          <p:spPr bwMode="auto">
            <a:xfrm flipH="1">
              <a:off x="4889882" y="2943225"/>
              <a:ext cx="647700" cy="635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9" name="Text Box 37"/>
            <p:cNvSpPr txBox="1">
              <a:spLocks noChangeArrowheads="1"/>
            </p:cNvSpPr>
            <p:nvPr/>
          </p:nvSpPr>
          <p:spPr bwMode="auto">
            <a:xfrm>
              <a:off x="2270507" y="3994151"/>
              <a:ext cx="141605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dirty="0"/>
                <a:t>Line segment</a:t>
              </a:r>
            </a:p>
          </p:txBody>
        </p:sp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51374362"/>
                </p:ext>
              </p:extLst>
            </p:nvPr>
          </p:nvGraphicFramePr>
          <p:xfrm>
            <a:off x="6353026" y="3821504"/>
            <a:ext cx="206473" cy="2286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251524" imgH="277597" progId="Equation.DSMT4">
                    <p:embed/>
                  </p:oleObj>
                </mc:Choice>
                <mc:Fallback>
                  <p:oleObj name="Equation" r:id="rId7" imgW="251524" imgH="277597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6353026" y="3821504"/>
                          <a:ext cx="206473" cy="22868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36322323"/>
                </p:ext>
              </p:extLst>
            </p:nvPr>
          </p:nvGraphicFramePr>
          <p:xfrm>
            <a:off x="3742847" y="2602333"/>
            <a:ext cx="190800" cy="2254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139680" imgH="164880" progId="Equation.DSMT4">
                    <p:embed/>
                  </p:oleObj>
                </mc:Choice>
                <mc:Fallback>
                  <p:oleObj name="Equation" r:id="rId9" imgW="13968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3742847" y="2602333"/>
                          <a:ext cx="190800" cy="22549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Text Box 11"/>
          <p:cNvSpPr txBox="1">
            <a:spLocks noChangeArrowheads="1"/>
          </p:cNvSpPr>
          <p:nvPr/>
        </p:nvSpPr>
        <p:spPr bwMode="auto">
          <a:xfrm>
            <a:off x="542925" y="1512888"/>
            <a:ext cx="63690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The Bessel function </a:t>
            </a:r>
            <a:r>
              <a:rPr lang="en-US" sz="2200" i="1">
                <a:latin typeface="Times New Roman" pitchFamily="18" charset="0"/>
              </a:rPr>
              <a:t>J</a:t>
            </a:r>
            <a:r>
              <a:rPr lang="en-US" sz="2200" i="1" baseline="-25000">
                <a:latin typeface="Times New Roman" pitchFamily="18" charset="0"/>
              </a:rPr>
              <a:t>n</a:t>
            </a:r>
            <a:r>
              <a:rPr lang="en-US" sz="2200">
                <a:latin typeface="Times New Roman" pitchFamily="18" charset="0"/>
              </a:rPr>
              <a:t>(</a:t>
            </a:r>
            <a:r>
              <a:rPr lang="en-US" sz="2200" i="1">
                <a:latin typeface="Times New Roman" pitchFamily="18" charset="0"/>
              </a:rPr>
              <a:t>x</a:t>
            </a:r>
            <a:r>
              <a:rPr lang="en-US" sz="2200">
                <a:latin typeface="Times New Roman" pitchFamily="18" charset="0"/>
              </a:rPr>
              <a:t>)</a:t>
            </a:r>
            <a:r>
              <a:rPr lang="en-US"/>
              <a:t> is continued off the real axis. </a:t>
            </a:r>
          </a:p>
        </p:txBody>
      </p:sp>
      <p:sp>
        <p:nvSpPr>
          <p:cNvPr id="9222" name="Text Box 14"/>
          <p:cNvSpPr txBox="1">
            <a:spLocks noChangeArrowheads="1"/>
          </p:cNvSpPr>
          <p:nvPr/>
        </p:nvSpPr>
        <p:spPr bwMode="auto">
          <a:xfrm>
            <a:off x="898525" y="5832475"/>
            <a:ext cx="74628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/>
              <a:t>The function </a:t>
            </a:r>
            <a:r>
              <a:rPr lang="en-US" i="1" dirty="0">
                <a:latin typeface="Times New Roman" pitchFamily="18" charset="0"/>
              </a:rPr>
              <a:t>g</a:t>
            </a:r>
            <a:r>
              <a:rPr lang="en-US" dirty="0">
                <a:latin typeface="Times New Roman" pitchFamily="18" charset="0"/>
              </a:rPr>
              <a:t>(</a:t>
            </a:r>
            <a:r>
              <a:rPr lang="en-US" i="1" dirty="0">
                <a:latin typeface="Times New Roman" pitchFamily="18" charset="0"/>
              </a:rPr>
              <a:t>z</a:t>
            </a:r>
            <a:r>
              <a:rPr lang="en-US" dirty="0">
                <a:latin typeface="Times New Roman" pitchFamily="18" charset="0"/>
              </a:rPr>
              <a:t>)</a:t>
            </a:r>
            <a:r>
              <a:rPr lang="en-US" sz="1800" dirty="0"/>
              <a:t> is the </a:t>
            </a:r>
            <a:r>
              <a:rPr lang="en-US" sz="1800" u="sng" dirty="0"/>
              <a:t>only</a:t>
            </a:r>
            <a:r>
              <a:rPr lang="en-US" sz="1800" dirty="0"/>
              <a:t> one that is analytic in the blue region of the complex plane and agrees with </a:t>
            </a:r>
            <a:r>
              <a:rPr lang="en-US" i="1" dirty="0" err="1">
                <a:latin typeface="Times New Roman" pitchFamily="18" charset="0"/>
              </a:rPr>
              <a:t>J</a:t>
            </a:r>
            <a:r>
              <a:rPr lang="en-US" i="1" baseline="-25000" dirty="0" err="1">
                <a:latin typeface="Times New Roman" pitchFamily="18" charset="0"/>
              </a:rPr>
              <a:t>n</a:t>
            </a:r>
            <a:r>
              <a:rPr lang="en-US" sz="600" dirty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(</a:t>
            </a:r>
            <a:r>
              <a:rPr lang="en-US" i="1" dirty="0">
                <a:latin typeface="Times New Roman" pitchFamily="18" charset="0"/>
              </a:rPr>
              <a:t>x</a:t>
            </a:r>
            <a:r>
              <a:rPr lang="en-US" dirty="0">
                <a:latin typeface="Times New Roman" pitchFamily="18" charset="0"/>
              </a:rPr>
              <a:t>)</a:t>
            </a:r>
            <a:r>
              <a:rPr lang="en-US" sz="1800" dirty="0"/>
              <a:t> on any segment of the real axis.</a:t>
            </a:r>
          </a:p>
        </p:txBody>
      </p:sp>
      <p:sp>
        <p:nvSpPr>
          <p:cNvPr id="21" name="Rectangle 2"/>
          <p:cNvSpPr>
            <a:spLocks noGrp="1" noChangeArrowheads="1"/>
          </p:cNvSpPr>
          <p:nvPr>
            <p:ph type="title"/>
          </p:nvPr>
        </p:nvSpPr>
        <p:spPr>
          <a:xfrm>
            <a:off x="1366787" y="0"/>
            <a:ext cx="6477802" cy="6191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Analytic Continuation Principle (cont.)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AB06F5-FAD1-47C7-A540-3B441A6863A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492125" y="1027113"/>
            <a:ext cx="44710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CC00FF"/>
                </a:solidFill>
              </a:rPr>
              <a:t>Example</a:t>
            </a:r>
            <a:r>
              <a:rPr lang="en-US" dirty="0">
                <a:solidFill>
                  <a:srgbClr val="0000FF"/>
                </a:solidFill>
              </a:rPr>
              <a:t> (continuation from real axis)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816100" y="2054226"/>
            <a:ext cx="6615113" cy="3635376"/>
            <a:chOff x="1816100" y="2054226"/>
            <a:chExt cx="6615113" cy="3635376"/>
          </a:xfrm>
        </p:grpSpPr>
        <p:graphicFrame>
          <p:nvGraphicFramePr>
            <p:cNvPr id="9218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55108267"/>
                </p:ext>
              </p:extLst>
            </p:nvPr>
          </p:nvGraphicFramePr>
          <p:xfrm>
            <a:off x="4310063" y="4900614"/>
            <a:ext cx="3698875" cy="7889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2374900" imgH="508000" progId="Equation.DSMT4">
                    <p:embed/>
                  </p:oleObj>
                </mc:Choice>
                <mc:Fallback>
                  <p:oleObj name="Equation" r:id="rId3" imgW="2374900" imgH="508000" progId="Equation.DSMT4">
                    <p:embed/>
                    <p:pic>
                      <p:nvPicPr>
                        <p:cNvPr id="0" name="Picture 17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10063" y="4900614"/>
                          <a:ext cx="3698875" cy="7889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19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71542029"/>
                </p:ext>
              </p:extLst>
            </p:nvPr>
          </p:nvGraphicFramePr>
          <p:xfrm>
            <a:off x="4613275" y="2054226"/>
            <a:ext cx="3817938" cy="8239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2349500" imgH="508000" progId="Equation.DSMT4">
                    <p:embed/>
                  </p:oleObj>
                </mc:Choice>
                <mc:Fallback>
                  <p:oleObj name="Equation" r:id="rId5" imgW="2349500" imgH="508000" progId="Equation.DSMT4">
                    <p:embed/>
                    <p:pic>
                      <p:nvPicPr>
                        <p:cNvPr id="0" name="Picture 17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13275" y="2054226"/>
                          <a:ext cx="3817938" cy="8239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25" name="Rectangle 2"/>
            <p:cNvSpPr>
              <a:spLocks noChangeArrowheads="1"/>
            </p:cNvSpPr>
            <p:nvPr/>
          </p:nvSpPr>
          <p:spPr bwMode="auto">
            <a:xfrm>
              <a:off x="1993900" y="3251201"/>
              <a:ext cx="3886200" cy="1270000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6" name="Line 4"/>
            <p:cNvSpPr>
              <a:spLocks noChangeShapeType="1"/>
            </p:cNvSpPr>
            <p:nvPr/>
          </p:nvSpPr>
          <p:spPr bwMode="auto">
            <a:xfrm>
              <a:off x="3873500" y="2933701"/>
              <a:ext cx="0" cy="19812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7" name="Line 5"/>
            <p:cNvSpPr>
              <a:spLocks noChangeShapeType="1"/>
            </p:cNvSpPr>
            <p:nvPr/>
          </p:nvSpPr>
          <p:spPr bwMode="auto">
            <a:xfrm>
              <a:off x="1816100" y="3911602"/>
              <a:ext cx="45085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0" name="Line 8"/>
            <p:cNvSpPr>
              <a:spLocks noChangeShapeType="1"/>
            </p:cNvSpPr>
            <p:nvPr/>
          </p:nvSpPr>
          <p:spPr bwMode="auto">
            <a:xfrm>
              <a:off x="3251200" y="3911602"/>
              <a:ext cx="13462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1" name="Line 13"/>
            <p:cNvSpPr>
              <a:spLocks noChangeShapeType="1"/>
            </p:cNvSpPr>
            <p:nvPr/>
          </p:nvSpPr>
          <p:spPr bwMode="auto">
            <a:xfrm flipH="1">
              <a:off x="4851400" y="2882901"/>
              <a:ext cx="647700" cy="635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2" name="Line 10"/>
            <p:cNvSpPr>
              <a:spLocks noChangeShapeType="1"/>
            </p:cNvSpPr>
            <p:nvPr/>
          </p:nvSpPr>
          <p:spPr bwMode="auto">
            <a:xfrm flipH="1" flipV="1">
              <a:off x="4178300" y="4000502"/>
              <a:ext cx="482600" cy="952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3" name="Text Box 20"/>
            <p:cNvSpPr txBox="1">
              <a:spLocks noChangeArrowheads="1"/>
            </p:cNvSpPr>
            <p:nvPr/>
          </p:nvSpPr>
          <p:spPr bwMode="auto">
            <a:xfrm>
              <a:off x="2333625" y="3984627"/>
              <a:ext cx="141605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dirty="0"/>
                <a:t>Line segment</a:t>
              </a:r>
            </a:p>
          </p:txBody>
        </p:sp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59137710"/>
                </p:ext>
              </p:extLst>
            </p:nvPr>
          </p:nvGraphicFramePr>
          <p:xfrm>
            <a:off x="6406611" y="3799517"/>
            <a:ext cx="227102" cy="2498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126720" imgH="139680" progId="Equation.DSMT4">
                    <p:embed/>
                  </p:oleObj>
                </mc:Choice>
                <mc:Fallback>
                  <p:oleObj name="Equation" r:id="rId7" imgW="126720" imgH="1396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6406611" y="3799517"/>
                          <a:ext cx="227102" cy="24981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03112808"/>
                </p:ext>
              </p:extLst>
            </p:nvPr>
          </p:nvGraphicFramePr>
          <p:xfrm>
            <a:off x="3793645" y="2613922"/>
            <a:ext cx="217637" cy="2572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139680" imgH="164880" progId="Equation.DSMT4">
                    <p:embed/>
                  </p:oleObj>
                </mc:Choice>
                <mc:Fallback>
                  <p:oleObj name="Equation" r:id="rId9" imgW="13968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3793645" y="2613922"/>
                          <a:ext cx="217637" cy="25720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0" name="Text Box 4"/>
          <p:cNvSpPr txBox="1">
            <a:spLocks noChangeArrowheads="1"/>
          </p:cNvSpPr>
          <p:nvPr/>
        </p:nvSpPr>
        <p:spPr bwMode="auto">
          <a:xfrm>
            <a:off x="395872" y="719110"/>
            <a:ext cx="48702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CC00FF"/>
                </a:solidFill>
              </a:rPr>
              <a:t>Example</a:t>
            </a:r>
            <a:r>
              <a:rPr lang="en-US" dirty="0">
                <a:solidFill>
                  <a:srgbClr val="0000FF"/>
                </a:solidFill>
              </a:rPr>
              <a:t> (continuation to a larger region)</a:t>
            </a:r>
          </a:p>
        </p:txBody>
      </p:sp>
      <p:sp>
        <p:nvSpPr>
          <p:cNvPr id="10251" name="Text Box 12"/>
          <p:cNvSpPr txBox="1">
            <a:spLocks noChangeArrowheads="1"/>
          </p:cNvSpPr>
          <p:nvPr/>
        </p:nvSpPr>
        <p:spPr bwMode="auto">
          <a:xfrm>
            <a:off x="529824" y="1171747"/>
            <a:ext cx="75007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/>
              <a:t>The function </a:t>
            </a:r>
            <a:r>
              <a:rPr lang="en-US" sz="1800" dirty="0" err="1">
                <a:latin typeface="Times New Roman" pitchFamily="18" charset="0"/>
              </a:rPr>
              <a:t>Ln</a:t>
            </a:r>
            <a:r>
              <a:rPr lang="en-US" sz="1800" dirty="0">
                <a:latin typeface="Times New Roman" pitchFamily="18" charset="0"/>
              </a:rPr>
              <a:t> (</a:t>
            </a:r>
            <a:r>
              <a:rPr lang="en-US" sz="1800" i="1" dirty="0">
                <a:latin typeface="Times New Roman" pitchFamily="18" charset="0"/>
              </a:rPr>
              <a:t>z</a:t>
            </a:r>
            <a:r>
              <a:rPr lang="en-US" sz="1800" dirty="0">
                <a:latin typeface="Times New Roman" pitchFamily="18" charset="0"/>
              </a:rPr>
              <a:t>)</a:t>
            </a:r>
            <a:r>
              <a:rPr lang="en-US" sz="1800" dirty="0"/>
              <a:t> (principal branch) is continued beyond a branch cut. </a:t>
            </a:r>
          </a:p>
        </p:txBody>
      </p:sp>
      <p:graphicFrame>
        <p:nvGraphicFramePr>
          <p:cNvPr id="10243" name="Object 7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5373689"/>
              </p:ext>
            </p:extLst>
          </p:nvPr>
        </p:nvGraphicFramePr>
        <p:xfrm>
          <a:off x="2153671" y="1699072"/>
          <a:ext cx="4608512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590800" imgH="254000" progId="Equation.DSMT4">
                  <p:embed/>
                </p:oleObj>
              </mc:Choice>
              <mc:Fallback>
                <p:oleObj name="Equation" r:id="rId3" imgW="2590800" imgH="254000" progId="Equation.DSMT4">
                  <p:embed/>
                  <p:pic>
                    <p:nvPicPr>
                      <p:cNvPr id="0" name="Picture 3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3671" y="1699072"/>
                        <a:ext cx="4608512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66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2"/>
          <p:cNvSpPr>
            <a:spLocks noGrp="1" noChangeArrowheads="1"/>
          </p:cNvSpPr>
          <p:nvPr>
            <p:ph type="title"/>
          </p:nvPr>
        </p:nvSpPr>
        <p:spPr>
          <a:xfrm>
            <a:off x="1366787" y="0"/>
            <a:ext cx="6477802" cy="6191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Analytic Continuation Principle (cont.)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AB06F5-FAD1-47C7-A540-3B441A6863A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10583" name="Object 3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0631754"/>
              </p:ext>
            </p:extLst>
          </p:nvPr>
        </p:nvGraphicFramePr>
        <p:xfrm>
          <a:off x="861629" y="2408995"/>
          <a:ext cx="1047750" cy="4452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07780" imgH="215806" progId="Equation.DSMT4">
                  <p:embed/>
                </p:oleObj>
              </mc:Choice>
              <mc:Fallback>
                <p:oleObj name="Equation" r:id="rId5" imgW="507780" imgH="215806" progId="Equation.DSMT4">
                  <p:embed/>
                  <p:pic>
                    <p:nvPicPr>
                      <p:cNvPr id="0" name="Picture 3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1629" y="2408995"/>
                        <a:ext cx="1047750" cy="445294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" name="Group 14">
            <a:extLst>
              <a:ext uri="{FF2B5EF4-FFF2-40B4-BE49-F238E27FC236}">
                <a16:creationId xmlns:a16="http://schemas.microsoft.com/office/drawing/2014/main" id="{4F1C4EEA-E0F5-6C9D-7C14-C50770E78103}"/>
              </a:ext>
            </a:extLst>
          </p:cNvPr>
          <p:cNvGrpSpPr/>
          <p:nvPr/>
        </p:nvGrpSpPr>
        <p:grpSpPr>
          <a:xfrm>
            <a:off x="329816" y="2582301"/>
            <a:ext cx="8551743" cy="3858301"/>
            <a:chOff x="329816" y="2582301"/>
            <a:chExt cx="8551743" cy="3858301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760F0659-A9C2-24D3-688F-D07B967151CF}"/>
                </a:ext>
              </a:extLst>
            </p:cNvPr>
            <p:cNvSpPr/>
            <p:nvPr/>
          </p:nvSpPr>
          <p:spPr>
            <a:xfrm>
              <a:off x="2288257" y="3149812"/>
              <a:ext cx="2132013" cy="2643764"/>
            </a:xfrm>
            <a:prstGeom prst="rect">
              <a:avLst/>
            </a:prstGeom>
            <a:solidFill>
              <a:srgbClr val="FFC5C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55" name="Rectangle 75"/>
            <p:cNvSpPr>
              <a:spLocks noChangeArrowheads="1"/>
            </p:cNvSpPr>
            <p:nvPr/>
          </p:nvSpPr>
          <p:spPr bwMode="auto">
            <a:xfrm>
              <a:off x="2290852" y="3132481"/>
              <a:ext cx="5299073" cy="1262852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6" name="Line 58"/>
            <p:cNvSpPr>
              <a:spLocks noChangeShapeType="1"/>
            </p:cNvSpPr>
            <p:nvPr/>
          </p:nvSpPr>
          <p:spPr bwMode="auto">
            <a:xfrm flipV="1">
              <a:off x="4466841" y="2964206"/>
              <a:ext cx="0" cy="29543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0244" name="Object 5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48752386"/>
                </p:ext>
              </p:extLst>
            </p:nvPr>
          </p:nvGraphicFramePr>
          <p:xfrm>
            <a:off x="7583104" y="4343744"/>
            <a:ext cx="265113" cy="292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126835" imgH="139518" progId="Equation.DSMT4">
                    <p:embed/>
                  </p:oleObj>
                </mc:Choice>
                <mc:Fallback>
                  <p:oleObj name="Equation" r:id="rId7" imgW="126835" imgH="139518" progId="Equation.DSMT4">
                    <p:embed/>
                    <p:pic>
                      <p:nvPicPr>
                        <p:cNvPr id="0" name="Picture 3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83104" y="4343744"/>
                          <a:ext cx="265113" cy="292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FFFF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57" name="Line 60"/>
            <p:cNvSpPr>
              <a:spLocks noChangeShapeType="1"/>
            </p:cNvSpPr>
            <p:nvPr/>
          </p:nvSpPr>
          <p:spPr bwMode="auto">
            <a:xfrm>
              <a:off x="1447416" y="4465981"/>
              <a:ext cx="603885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58" name="Text Box 62"/>
            <p:cNvSpPr txBox="1">
              <a:spLocks noChangeArrowheads="1"/>
            </p:cNvSpPr>
            <p:nvPr/>
          </p:nvSpPr>
          <p:spPr bwMode="auto">
            <a:xfrm>
              <a:off x="329816" y="3983381"/>
              <a:ext cx="1579563" cy="33813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FF"/>
                  </a:solidFill>
                </a:rPr>
                <a:t>Branch cut for </a:t>
              </a:r>
              <a:r>
                <a:rPr lang="en-US" sz="1600" i="1" dirty="0">
                  <a:solidFill>
                    <a:srgbClr val="0000FF"/>
                  </a:solidFill>
                  <a:latin typeface="+mn-lt"/>
                </a:rPr>
                <a:t>f</a:t>
              </a:r>
            </a:p>
          </p:txBody>
        </p:sp>
        <p:graphicFrame>
          <p:nvGraphicFramePr>
            <p:cNvPr id="10245" name="Object 6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57043018"/>
                </p:ext>
              </p:extLst>
            </p:nvPr>
          </p:nvGraphicFramePr>
          <p:xfrm>
            <a:off x="4344604" y="2608606"/>
            <a:ext cx="280988" cy="3317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139579" imgH="164957" progId="Equation.DSMT4">
                    <p:embed/>
                  </p:oleObj>
                </mc:Choice>
                <mc:Fallback>
                  <p:oleObj name="Equation" r:id="rId9" imgW="139579" imgH="164957" progId="Equation.DSMT4">
                    <p:embed/>
                    <p:pic>
                      <p:nvPicPr>
                        <p:cNvPr id="0" name="Picture 36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44604" y="2608606"/>
                          <a:ext cx="280988" cy="3317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FFFF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46" name="Object 7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42010823"/>
                </p:ext>
              </p:extLst>
            </p:nvPr>
          </p:nvGraphicFramePr>
          <p:xfrm>
            <a:off x="5352666" y="5210519"/>
            <a:ext cx="2435225" cy="663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1587500" imgH="431800" progId="Equation.DSMT4">
                    <p:embed/>
                  </p:oleObj>
                </mc:Choice>
                <mc:Fallback>
                  <p:oleObj name="Equation" r:id="rId11" imgW="1587500" imgH="431800" progId="Equation.DSMT4">
                    <p:embed/>
                    <p:pic>
                      <p:nvPicPr>
                        <p:cNvPr id="0" name="Picture 36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52666" y="5210519"/>
                          <a:ext cx="2435225" cy="663575"/>
                        </a:xfrm>
                        <a:prstGeom prst="rect">
                          <a:avLst/>
                        </a:prstGeom>
                        <a:solidFill>
                          <a:srgbClr val="BDFFFF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61" name="Text Box 83"/>
            <p:cNvSpPr txBox="1">
              <a:spLocks noChangeArrowheads="1"/>
            </p:cNvSpPr>
            <p:nvPr/>
          </p:nvSpPr>
          <p:spPr bwMode="auto">
            <a:xfrm>
              <a:off x="5357429" y="3207094"/>
              <a:ext cx="203835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dirty="0"/>
                <a:t>Region of overlap</a:t>
              </a:r>
            </a:p>
            <a:p>
              <a:r>
                <a:rPr lang="en-US" sz="1800" dirty="0"/>
                <a:t>(second quadrant)</a:t>
              </a:r>
            </a:p>
          </p:txBody>
        </p:sp>
        <p:sp>
          <p:nvSpPr>
            <p:cNvPr id="32" name="Text Box 62"/>
            <p:cNvSpPr txBox="1">
              <a:spLocks noChangeArrowheads="1"/>
            </p:cNvSpPr>
            <p:nvPr/>
          </p:nvSpPr>
          <p:spPr bwMode="auto">
            <a:xfrm>
              <a:off x="3641265" y="6102048"/>
              <a:ext cx="1624163" cy="33855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</a:rPr>
                <a:t>Branch cut for </a:t>
              </a:r>
              <a:r>
                <a:rPr lang="en-US" sz="1600" i="1" dirty="0">
                  <a:solidFill>
                    <a:srgbClr val="FF0000"/>
                  </a:solidFill>
                  <a:latin typeface="+mn-lt"/>
                </a:rPr>
                <a:t>g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058076" y="2582301"/>
              <a:ext cx="382348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/>
                <a:t>Note:</a:t>
              </a:r>
              <a:r>
                <a:rPr lang="en-US" sz="1600" dirty="0"/>
                <a:t> “</a:t>
              </a:r>
              <a:r>
                <a:rPr lang="en-US" sz="1600" dirty="0" err="1"/>
                <a:t>Ln</a:t>
              </a:r>
              <a:r>
                <a:rPr lang="en-US" sz="1600" dirty="0"/>
                <a:t>” denotes the </a:t>
              </a:r>
              <a:r>
                <a:rPr lang="en-US" sz="1600" u="sng" dirty="0"/>
                <a:t>principal</a:t>
              </a:r>
              <a:r>
                <a:rPr lang="en-US" sz="1600" dirty="0"/>
                <a:t> branch.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969284" y="4763522"/>
              <a:ext cx="9156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0000FF"/>
                  </a:solidFill>
                </a:rPr>
                <a:t>Define:</a:t>
              </a:r>
            </a:p>
          </p:txBody>
        </p: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B7B70FA4-8623-A7E5-936A-C7920AFEC54E}"/>
                </a:ext>
              </a:extLst>
            </p:cNvPr>
            <p:cNvSpPr/>
            <p:nvPr/>
          </p:nvSpPr>
          <p:spPr>
            <a:xfrm>
              <a:off x="2398342" y="3225087"/>
              <a:ext cx="1881177" cy="1067665"/>
            </a:xfrm>
            <a:prstGeom prst="rect">
              <a:avLst/>
            </a:prstGeom>
            <a:solidFill>
              <a:srgbClr val="CC00C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63" name="Line 85"/>
            <p:cNvSpPr>
              <a:spLocks noChangeShapeType="1"/>
            </p:cNvSpPr>
            <p:nvPr/>
          </p:nvSpPr>
          <p:spPr bwMode="auto">
            <a:xfrm flipH="1">
              <a:off x="3388929" y="3589681"/>
              <a:ext cx="1841500" cy="292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4240C717-89C2-E02F-8D22-F9903F396F88}"/>
                </a:ext>
              </a:extLst>
            </p:cNvPr>
            <p:cNvCxnSpPr>
              <a:cxnSpLocks/>
            </p:cNvCxnSpPr>
            <p:nvPr/>
          </p:nvCxnSpPr>
          <p:spPr>
            <a:xfrm>
              <a:off x="2282350" y="3129751"/>
              <a:ext cx="0" cy="2663825"/>
            </a:xfrm>
            <a:prstGeom prst="line">
              <a:avLst/>
            </a:prstGeom>
            <a:ln w="28575">
              <a:solidFill>
                <a:srgbClr val="FFC5C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E136B1A-5D37-E854-BD9F-0D0D9A358DA1}"/>
                </a:ext>
              </a:extLst>
            </p:cNvPr>
            <p:cNvCxnSpPr>
              <a:cxnSpLocks/>
            </p:cNvCxnSpPr>
            <p:nvPr/>
          </p:nvCxnSpPr>
          <p:spPr>
            <a:xfrm>
              <a:off x="2268702" y="3129751"/>
              <a:ext cx="2181855" cy="0"/>
            </a:xfrm>
            <a:prstGeom prst="line">
              <a:avLst/>
            </a:prstGeom>
            <a:ln w="28575">
              <a:solidFill>
                <a:srgbClr val="FFC5C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3F75D516-057D-BE0B-62B6-7A79717F6707}"/>
                </a:ext>
              </a:extLst>
            </p:cNvPr>
            <p:cNvCxnSpPr>
              <a:cxnSpLocks/>
            </p:cNvCxnSpPr>
            <p:nvPr/>
          </p:nvCxnSpPr>
          <p:spPr>
            <a:xfrm>
              <a:off x="4431716" y="3137505"/>
              <a:ext cx="0" cy="2656070"/>
            </a:xfrm>
            <a:prstGeom prst="line">
              <a:avLst/>
            </a:prstGeom>
            <a:ln w="28575">
              <a:solidFill>
                <a:srgbClr val="FFC5C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259" name="Group 91"/>
            <p:cNvGrpSpPr>
              <a:grpSpLocks/>
            </p:cNvGrpSpPr>
            <p:nvPr/>
          </p:nvGrpSpPr>
          <p:grpSpPr bwMode="auto">
            <a:xfrm>
              <a:off x="1728404" y="4419944"/>
              <a:ext cx="2789238" cy="88900"/>
              <a:chOff x="1122" y="2643"/>
              <a:chExt cx="1757" cy="56"/>
            </a:xfrm>
          </p:grpSpPr>
          <p:sp>
            <p:nvSpPr>
              <p:cNvPr id="10266" name="Oval 61"/>
              <p:cNvSpPr>
                <a:spLocks noChangeArrowheads="1"/>
              </p:cNvSpPr>
              <p:nvPr/>
            </p:nvSpPr>
            <p:spPr bwMode="auto">
              <a:xfrm>
                <a:off x="2823" y="2643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rgbClr val="0000CC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8" name="Freeform 65"/>
              <p:cNvSpPr>
                <a:spLocks/>
              </p:cNvSpPr>
              <p:nvPr/>
            </p:nvSpPr>
            <p:spPr bwMode="auto">
              <a:xfrm rot="16200000" flipH="1">
                <a:off x="1963" y="2381"/>
                <a:ext cx="27" cy="570"/>
              </a:xfrm>
              <a:custGeom>
                <a:avLst/>
                <a:gdLst>
                  <a:gd name="T0" fmla="*/ 0 w 429"/>
                  <a:gd name="T1" fmla="*/ 0 h 2254"/>
                  <a:gd name="T2" fmla="*/ 0 w 429"/>
                  <a:gd name="T3" fmla="*/ 0 h 2254"/>
                  <a:gd name="T4" fmla="*/ 0 w 429"/>
                  <a:gd name="T5" fmla="*/ 0 h 2254"/>
                  <a:gd name="T6" fmla="*/ 0 w 429"/>
                  <a:gd name="T7" fmla="*/ 0 h 2254"/>
                  <a:gd name="T8" fmla="*/ 0 w 429"/>
                  <a:gd name="T9" fmla="*/ 0 h 2254"/>
                  <a:gd name="T10" fmla="*/ 0 w 429"/>
                  <a:gd name="T11" fmla="*/ 1 h 2254"/>
                  <a:gd name="T12" fmla="*/ 0 w 429"/>
                  <a:gd name="T13" fmla="*/ 1 h 2254"/>
                  <a:gd name="T14" fmla="*/ 0 w 429"/>
                  <a:gd name="T15" fmla="*/ 1 h 2254"/>
                  <a:gd name="T16" fmla="*/ 0 w 429"/>
                  <a:gd name="T17" fmla="*/ 1 h 225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29"/>
                  <a:gd name="T28" fmla="*/ 0 h 2254"/>
                  <a:gd name="T29" fmla="*/ 429 w 429"/>
                  <a:gd name="T30" fmla="*/ 2254 h 225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29" h="2254">
                    <a:moveTo>
                      <a:pt x="310" y="0"/>
                    </a:moveTo>
                    <a:cubicBezTo>
                      <a:pt x="176" y="73"/>
                      <a:pt x="43" y="147"/>
                      <a:pt x="62" y="220"/>
                    </a:cubicBezTo>
                    <a:cubicBezTo>
                      <a:pt x="81" y="293"/>
                      <a:pt x="419" y="346"/>
                      <a:pt x="424" y="441"/>
                    </a:cubicBezTo>
                    <a:cubicBezTo>
                      <a:pt x="429" y="536"/>
                      <a:pt x="95" y="669"/>
                      <a:pt x="90" y="789"/>
                    </a:cubicBezTo>
                    <a:cubicBezTo>
                      <a:pt x="85" y="909"/>
                      <a:pt x="407" y="1050"/>
                      <a:pt x="396" y="1159"/>
                    </a:cubicBezTo>
                    <a:cubicBezTo>
                      <a:pt x="385" y="1268"/>
                      <a:pt x="31" y="1352"/>
                      <a:pt x="26" y="1444"/>
                    </a:cubicBezTo>
                    <a:cubicBezTo>
                      <a:pt x="21" y="1536"/>
                      <a:pt x="367" y="1637"/>
                      <a:pt x="367" y="1714"/>
                    </a:cubicBezTo>
                    <a:cubicBezTo>
                      <a:pt x="367" y="1791"/>
                      <a:pt x="52" y="1816"/>
                      <a:pt x="26" y="1906"/>
                    </a:cubicBezTo>
                    <a:cubicBezTo>
                      <a:pt x="0" y="1996"/>
                      <a:pt x="105" y="2125"/>
                      <a:pt x="211" y="2254"/>
                    </a:cubicBezTo>
                  </a:path>
                </a:pathLst>
              </a:custGeom>
              <a:noFill/>
              <a:ln w="28575" cap="flat" cmpd="sng">
                <a:solidFill>
                  <a:srgbClr val="0000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67" name="Freeform 64"/>
              <p:cNvSpPr>
                <a:spLocks/>
              </p:cNvSpPr>
              <p:nvPr/>
            </p:nvSpPr>
            <p:spPr bwMode="auto">
              <a:xfrm rot="16200000" flipH="1">
                <a:off x="2535" y="2375"/>
                <a:ext cx="27" cy="570"/>
              </a:xfrm>
              <a:custGeom>
                <a:avLst/>
                <a:gdLst>
                  <a:gd name="T0" fmla="*/ 0 w 429"/>
                  <a:gd name="T1" fmla="*/ 0 h 2254"/>
                  <a:gd name="T2" fmla="*/ 0 w 429"/>
                  <a:gd name="T3" fmla="*/ 0 h 2254"/>
                  <a:gd name="T4" fmla="*/ 0 w 429"/>
                  <a:gd name="T5" fmla="*/ 0 h 2254"/>
                  <a:gd name="T6" fmla="*/ 0 w 429"/>
                  <a:gd name="T7" fmla="*/ 0 h 2254"/>
                  <a:gd name="T8" fmla="*/ 0 w 429"/>
                  <a:gd name="T9" fmla="*/ 0 h 2254"/>
                  <a:gd name="T10" fmla="*/ 0 w 429"/>
                  <a:gd name="T11" fmla="*/ 1 h 2254"/>
                  <a:gd name="T12" fmla="*/ 0 w 429"/>
                  <a:gd name="T13" fmla="*/ 1 h 2254"/>
                  <a:gd name="T14" fmla="*/ 0 w 429"/>
                  <a:gd name="T15" fmla="*/ 1 h 2254"/>
                  <a:gd name="T16" fmla="*/ 0 w 429"/>
                  <a:gd name="T17" fmla="*/ 1 h 225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29"/>
                  <a:gd name="T28" fmla="*/ 0 h 2254"/>
                  <a:gd name="T29" fmla="*/ 429 w 429"/>
                  <a:gd name="T30" fmla="*/ 2254 h 225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29" h="2254">
                    <a:moveTo>
                      <a:pt x="310" y="0"/>
                    </a:moveTo>
                    <a:cubicBezTo>
                      <a:pt x="176" y="73"/>
                      <a:pt x="43" y="147"/>
                      <a:pt x="62" y="220"/>
                    </a:cubicBezTo>
                    <a:cubicBezTo>
                      <a:pt x="81" y="293"/>
                      <a:pt x="419" y="346"/>
                      <a:pt x="424" y="441"/>
                    </a:cubicBezTo>
                    <a:cubicBezTo>
                      <a:pt x="429" y="536"/>
                      <a:pt x="95" y="669"/>
                      <a:pt x="90" y="789"/>
                    </a:cubicBezTo>
                    <a:cubicBezTo>
                      <a:pt x="85" y="909"/>
                      <a:pt x="407" y="1050"/>
                      <a:pt x="396" y="1159"/>
                    </a:cubicBezTo>
                    <a:cubicBezTo>
                      <a:pt x="385" y="1268"/>
                      <a:pt x="31" y="1352"/>
                      <a:pt x="26" y="1444"/>
                    </a:cubicBezTo>
                    <a:cubicBezTo>
                      <a:pt x="21" y="1536"/>
                      <a:pt x="367" y="1637"/>
                      <a:pt x="367" y="1714"/>
                    </a:cubicBezTo>
                    <a:cubicBezTo>
                      <a:pt x="367" y="1791"/>
                      <a:pt x="52" y="1816"/>
                      <a:pt x="26" y="1906"/>
                    </a:cubicBezTo>
                    <a:cubicBezTo>
                      <a:pt x="0" y="1996"/>
                      <a:pt x="105" y="2125"/>
                      <a:pt x="211" y="2254"/>
                    </a:cubicBezTo>
                  </a:path>
                </a:pathLst>
              </a:custGeom>
              <a:noFill/>
              <a:ln w="28575" cap="flat" cmpd="sng">
                <a:solidFill>
                  <a:srgbClr val="0000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 dirty="0"/>
              </a:p>
            </p:txBody>
          </p:sp>
          <p:sp>
            <p:nvSpPr>
              <p:cNvPr id="10269" name="Freeform 66"/>
              <p:cNvSpPr>
                <a:spLocks/>
              </p:cNvSpPr>
              <p:nvPr/>
            </p:nvSpPr>
            <p:spPr bwMode="auto">
              <a:xfrm rot="16200000" flipH="1">
                <a:off x="1393" y="2386"/>
                <a:ext cx="27" cy="570"/>
              </a:xfrm>
              <a:custGeom>
                <a:avLst/>
                <a:gdLst>
                  <a:gd name="T0" fmla="*/ 0 w 429"/>
                  <a:gd name="T1" fmla="*/ 0 h 2254"/>
                  <a:gd name="T2" fmla="*/ 0 w 429"/>
                  <a:gd name="T3" fmla="*/ 0 h 2254"/>
                  <a:gd name="T4" fmla="*/ 0 w 429"/>
                  <a:gd name="T5" fmla="*/ 0 h 2254"/>
                  <a:gd name="T6" fmla="*/ 0 w 429"/>
                  <a:gd name="T7" fmla="*/ 0 h 2254"/>
                  <a:gd name="T8" fmla="*/ 0 w 429"/>
                  <a:gd name="T9" fmla="*/ 0 h 2254"/>
                  <a:gd name="T10" fmla="*/ 0 w 429"/>
                  <a:gd name="T11" fmla="*/ 1 h 2254"/>
                  <a:gd name="T12" fmla="*/ 0 w 429"/>
                  <a:gd name="T13" fmla="*/ 1 h 2254"/>
                  <a:gd name="T14" fmla="*/ 0 w 429"/>
                  <a:gd name="T15" fmla="*/ 1 h 2254"/>
                  <a:gd name="T16" fmla="*/ 0 w 429"/>
                  <a:gd name="T17" fmla="*/ 1 h 225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29"/>
                  <a:gd name="T28" fmla="*/ 0 h 2254"/>
                  <a:gd name="T29" fmla="*/ 429 w 429"/>
                  <a:gd name="T30" fmla="*/ 2254 h 225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29" h="2254">
                    <a:moveTo>
                      <a:pt x="310" y="0"/>
                    </a:moveTo>
                    <a:cubicBezTo>
                      <a:pt x="176" y="73"/>
                      <a:pt x="43" y="147"/>
                      <a:pt x="62" y="220"/>
                    </a:cubicBezTo>
                    <a:cubicBezTo>
                      <a:pt x="81" y="293"/>
                      <a:pt x="419" y="346"/>
                      <a:pt x="424" y="441"/>
                    </a:cubicBezTo>
                    <a:cubicBezTo>
                      <a:pt x="429" y="536"/>
                      <a:pt x="95" y="669"/>
                      <a:pt x="90" y="789"/>
                    </a:cubicBezTo>
                    <a:cubicBezTo>
                      <a:pt x="85" y="909"/>
                      <a:pt x="407" y="1050"/>
                      <a:pt x="396" y="1159"/>
                    </a:cubicBezTo>
                    <a:cubicBezTo>
                      <a:pt x="385" y="1268"/>
                      <a:pt x="31" y="1352"/>
                      <a:pt x="26" y="1444"/>
                    </a:cubicBezTo>
                    <a:cubicBezTo>
                      <a:pt x="21" y="1536"/>
                      <a:pt x="367" y="1637"/>
                      <a:pt x="367" y="1714"/>
                    </a:cubicBezTo>
                    <a:cubicBezTo>
                      <a:pt x="367" y="1791"/>
                      <a:pt x="52" y="1816"/>
                      <a:pt x="26" y="1906"/>
                    </a:cubicBezTo>
                    <a:cubicBezTo>
                      <a:pt x="0" y="1996"/>
                      <a:pt x="105" y="2125"/>
                      <a:pt x="211" y="2254"/>
                    </a:cubicBezTo>
                  </a:path>
                </a:pathLst>
              </a:custGeom>
              <a:noFill/>
              <a:ln w="28575" cap="flat" cmpd="sng">
                <a:solidFill>
                  <a:srgbClr val="0000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sp>
          <p:nvSpPr>
            <p:cNvPr id="10265" name="Freeform 94"/>
            <p:cNvSpPr>
              <a:spLocks/>
            </p:cNvSpPr>
            <p:nvPr/>
          </p:nvSpPr>
          <p:spPr bwMode="auto">
            <a:xfrm rot="10800000" flipH="1">
              <a:off x="4431916" y="4534244"/>
              <a:ext cx="42863" cy="904875"/>
            </a:xfrm>
            <a:custGeom>
              <a:avLst/>
              <a:gdLst>
                <a:gd name="T0" fmla="*/ 0 w 429"/>
                <a:gd name="T1" fmla="*/ 0 h 2254"/>
                <a:gd name="T2" fmla="*/ 0 w 429"/>
                <a:gd name="T3" fmla="*/ 0 h 2254"/>
                <a:gd name="T4" fmla="*/ 0 w 429"/>
                <a:gd name="T5" fmla="*/ 0 h 2254"/>
                <a:gd name="T6" fmla="*/ 0 w 429"/>
                <a:gd name="T7" fmla="*/ 0 h 2254"/>
                <a:gd name="T8" fmla="*/ 0 w 429"/>
                <a:gd name="T9" fmla="*/ 0 h 2254"/>
                <a:gd name="T10" fmla="*/ 0 w 429"/>
                <a:gd name="T11" fmla="*/ 1 h 2254"/>
                <a:gd name="T12" fmla="*/ 0 w 429"/>
                <a:gd name="T13" fmla="*/ 1 h 2254"/>
                <a:gd name="T14" fmla="*/ 0 w 429"/>
                <a:gd name="T15" fmla="*/ 1 h 2254"/>
                <a:gd name="T16" fmla="*/ 0 w 429"/>
                <a:gd name="T17" fmla="*/ 1 h 225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29"/>
                <a:gd name="T28" fmla="*/ 0 h 2254"/>
                <a:gd name="T29" fmla="*/ 429 w 429"/>
                <a:gd name="T30" fmla="*/ 2254 h 225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29" h="2254">
                  <a:moveTo>
                    <a:pt x="310" y="0"/>
                  </a:moveTo>
                  <a:cubicBezTo>
                    <a:pt x="176" y="73"/>
                    <a:pt x="43" y="147"/>
                    <a:pt x="62" y="220"/>
                  </a:cubicBezTo>
                  <a:cubicBezTo>
                    <a:pt x="81" y="293"/>
                    <a:pt x="419" y="346"/>
                    <a:pt x="424" y="441"/>
                  </a:cubicBezTo>
                  <a:cubicBezTo>
                    <a:pt x="429" y="536"/>
                    <a:pt x="95" y="669"/>
                    <a:pt x="90" y="789"/>
                  </a:cubicBezTo>
                  <a:cubicBezTo>
                    <a:pt x="85" y="909"/>
                    <a:pt x="407" y="1050"/>
                    <a:pt x="396" y="1159"/>
                  </a:cubicBezTo>
                  <a:cubicBezTo>
                    <a:pt x="385" y="1268"/>
                    <a:pt x="31" y="1352"/>
                    <a:pt x="26" y="1444"/>
                  </a:cubicBezTo>
                  <a:cubicBezTo>
                    <a:pt x="21" y="1536"/>
                    <a:pt x="367" y="1637"/>
                    <a:pt x="367" y="1714"/>
                  </a:cubicBezTo>
                  <a:cubicBezTo>
                    <a:pt x="367" y="1791"/>
                    <a:pt x="52" y="1816"/>
                    <a:pt x="26" y="1906"/>
                  </a:cubicBezTo>
                  <a:cubicBezTo>
                    <a:pt x="0" y="1996"/>
                    <a:pt x="105" y="2125"/>
                    <a:pt x="211" y="2254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64" name="Oval 93"/>
            <p:cNvSpPr>
              <a:spLocks noChangeArrowheads="1"/>
            </p:cNvSpPr>
            <p:nvPr/>
          </p:nvSpPr>
          <p:spPr bwMode="auto">
            <a:xfrm rot="16200000">
              <a:off x="4422848" y="4486810"/>
              <a:ext cx="87985" cy="7879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0" name="Line 82"/>
            <p:cNvSpPr>
              <a:spLocks noChangeShapeType="1"/>
            </p:cNvSpPr>
            <p:nvPr/>
          </p:nvSpPr>
          <p:spPr bwMode="auto">
            <a:xfrm flipH="1" flipV="1">
              <a:off x="3554028" y="4910481"/>
              <a:ext cx="1624163" cy="4939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4" name="Text Box 3"/>
          <p:cNvSpPr txBox="1">
            <a:spLocks noChangeArrowheads="1"/>
          </p:cNvSpPr>
          <p:nvPr/>
        </p:nvSpPr>
        <p:spPr bwMode="auto">
          <a:xfrm>
            <a:off x="3334422" y="728514"/>
            <a:ext cx="247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solidFill>
                  <a:srgbClr val="CC00FF"/>
                </a:solidFill>
              </a:rPr>
              <a:t>Example (cont.)</a:t>
            </a:r>
          </a:p>
        </p:txBody>
      </p:sp>
      <p:sp>
        <p:nvSpPr>
          <p:cNvPr id="30" name="Rectangle 2"/>
          <p:cNvSpPr>
            <a:spLocks noGrp="1" noChangeArrowheads="1"/>
          </p:cNvSpPr>
          <p:nvPr>
            <p:ph type="title"/>
          </p:nvPr>
        </p:nvSpPr>
        <p:spPr>
          <a:xfrm>
            <a:off x="1366787" y="0"/>
            <a:ext cx="6477802" cy="6191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Analytic Continuation Principle (cont.)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94804" y="1436496"/>
            <a:ext cx="6866711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rgbClr val="0000FF"/>
                </a:solidFill>
              </a:rPr>
              <a:t>The function </a:t>
            </a:r>
            <a:r>
              <a:rPr lang="en-US" sz="1800" i="1" dirty="0">
                <a:solidFill>
                  <a:srgbClr val="0000FF"/>
                </a:solidFill>
                <a:latin typeface="+mn-lt"/>
              </a:rPr>
              <a:t>h</a:t>
            </a:r>
            <a:r>
              <a:rPr lang="en-US" sz="1800" dirty="0">
                <a:solidFill>
                  <a:srgbClr val="0000FF"/>
                </a:solidFill>
                <a:latin typeface="+mn-lt"/>
              </a:rPr>
              <a:t>(</a:t>
            </a:r>
            <a:r>
              <a:rPr lang="en-US" sz="1800" i="1" dirty="0">
                <a:solidFill>
                  <a:srgbClr val="0000FF"/>
                </a:solidFill>
                <a:latin typeface="+mn-lt"/>
              </a:rPr>
              <a:t>z</a:t>
            </a:r>
            <a:r>
              <a:rPr lang="en-US" sz="1800" dirty="0">
                <a:solidFill>
                  <a:srgbClr val="0000FF"/>
                </a:solidFill>
                <a:latin typeface="+mn-lt"/>
              </a:rPr>
              <a:t>)</a:t>
            </a:r>
            <a:r>
              <a:rPr lang="en-US" sz="1800" dirty="0">
                <a:solidFill>
                  <a:srgbClr val="0000FF"/>
                </a:solidFill>
              </a:rPr>
              <a:t> is the </a:t>
            </a:r>
            <a:r>
              <a:rPr lang="en-US" sz="1800" u="sng" dirty="0">
                <a:solidFill>
                  <a:srgbClr val="0000FF"/>
                </a:solidFill>
              </a:rPr>
              <a:t>only</a:t>
            </a:r>
            <a:r>
              <a:rPr lang="en-US" sz="1800" dirty="0">
                <a:solidFill>
                  <a:srgbClr val="0000FF"/>
                </a:solidFill>
              </a:rPr>
              <a:t> function that is analytic in the first three quadrants and agrees with </a:t>
            </a:r>
            <a:r>
              <a:rPr lang="en-US" sz="1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Ln(</a:t>
            </a:r>
            <a:r>
              <a:rPr lang="en-US" sz="1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1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1800" dirty="0">
                <a:solidFill>
                  <a:srgbClr val="0000FF"/>
                </a:solidFill>
              </a:rPr>
              <a:t> in the second quadrant.</a:t>
            </a: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AB06F5-FAD1-47C7-A540-3B441A6863A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44968A9-AB45-C608-3480-5A6B46F2C969}"/>
              </a:ext>
            </a:extLst>
          </p:cNvPr>
          <p:cNvGrpSpPr/>
          <p:nvPr/>
        </p:nvGrpSpPr>
        <p:grpSpPr>
          <a:xfrm>
            <a:off x="698500" y="2367772"/>
            <a:ext cx="7441058" cy="3359702"/>
            <a:chOff x="698500" y="2367772"/>
            <a:chExt cx="7441058" cy="3359702"/>
          </a:xfrm>
        </p:grpSpPr>
        <p:sp>
          <p:nvSpPr>
            <p:cNvPr id="2" name="Rectangle 75">
              <a:extLst>
                <a:ext uri="{FF2B5EF4-FFF2-40B4-BE49-F238E27FC236}">
                  <a16:creationId xmlns:a16="http://schemas.microsoft.com/office/drawing/2014/main" id="{242F188F-45E3-6CF0-6C0A-CA1BAFD6D6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4165" y="2944050"/>
              <a:ext cx="5255011" cy="1262852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6" name="Rectangle 35"/>
            <p:cNvSpPr>
              <a:spLocks noChangeArrowheads="1"/>
            </p:cNvSpPr>
            <p:nvPr/>
          </p:nvSpPr>
          <p:spPr bwMode="auto">
            <a:xfrm>
              <a:off x="698500" y="5118100"/>
              <a:ext cx="5384800" cy="558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1457553" y="2367772"/>
              <a:ext cx="6682005" cy="3359702"/>
              <a:chOff x="1411288" y="1318661"/>
              <a:chExt cx="6682005" cy="3359702"/>
            </a:xfrm>
          </p:grpSpPr>
          <p:sp>
            <p:nvSpPr>
              <p:cNvPr id="11276" name="Rectangle 10"/>
              <p:cNvSpPr>
                <a:spLocks noChangeArrowheads="1"/>
              </p:cNvSpPr>
              <p:nvPr/>
            </p:nvSpPr>
            <p:spPr bwMode="auto">
              <a:xfrm>
                <a:off x="2247900" y="3276375"/>
                <a:ext cx="2108200" cy="1241195"/>
              </a:xfrm>
              <a:prstGeom prst="rect">
                <a:avLst/>
              </a:prstGeom>
              <a:solidFill>
                <a:srgbClr val="FFC5C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7" name="Line 11"/>
              <p:cNvSpPr>
                <a:spLocks noChangeShapeType="1"/>
              </p:cNvSpPr>
              <p:nvPr/>
            </p:nvSpPr>
            <p:spPr bwMode="auto">
              <a:xfrm flipV="1">
                <a:off x="4430713" y="1724025"/>
                <a:ext cx="0" cy="295433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graphicFrame>
            <p:nvGraphicFramePr>
              <p:cNvPr id="11266" name="Object 1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20160408"/>
                  </p:ext>
                </p:extLst>
              </p:nvPr>
            </p:nvGraphicFramePr>
            <p:xfrm>
              <a:off x="7833110" y="3097614"/>
              <a:ext cx="260183" cy="28620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3" imgW="126835" imgH="139518" progId="Equation.DSMT4">
                      <p:embed/>
                    </p:oleObj>
                  </mc:Choice>
                  <mc:Fallback>
                    <p:oleObj name="Equation" r:id="rId3" imgW="126835" imgH="139518" progId="Equation.DSMT4">
                      <p:embed/>
                      <p:pic>
                        <p:nvPicPr>
                          <p:cNvPr id="0" name="Picture 27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833110" y="3097614"/>
                            <a:ext cx="260183" cy="28620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00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rgbClr val="FFFFFF"/>
                                </a:solidFill>
                                <a:miter lim="800000"/>
                                <a:headEnd type="none" w="sm" len="sm"/>
                                <a:tailEnd type="none" w="sm" len="sm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1278" name="Line 13"/>
              <p:cNvSpPr>
                <a:spLocks noChangeShapeType="1"/>
              </p:cNvSpPr>
              <p:nvPr/>
            </p:nvSpPr>
            <p:spPr bwMode="auto">
              <a:xfrm>
                <a:off x="1411288" y="3225800"/>
                <a:ext cx="6387036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graphicFrame>
            <p:nvGraphicFramePr>
              <p:cNvPr id="11267" name="Object 20"/>
              <p:cNvGraphicFramePr>
                <a:graphicFrameLocks noChangeAspect="1"/>
              </p:cNvGraphicFramePr>
              <p:nvPr/>
            </p:nvGraphicFramePr>
            <p:xfrm>
              <a:off x="4317967" y="1318661"/>
              <a:ext cx="282511" cy="33387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5" imgW="139579" imgH="164957" progId="Equation.DSMT4">
                      <p:embed/>
                    </p:oleObj>
                  </mc:Choice>
                  <mc:Fallback>
                    <p:oleObj name="Equation" r:id="rId5" imgW="139579" imgH="164957" progId="Equation.DSMT4">
                      <p:embed/>
                      <p:pic>
                        <p:nvPicPr>
                          <p:cNvPr id="0" name="Picture 27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317967" y="1318661"/>
                            <a:ext cx="282511" cy="33387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00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rgbClr val="FFFFFF"/>
                                </a:solidFill>
                                <a:miter lim="800000"/>
                                <a:headEnd type="none" w="sm" len="sm"/>
                                <a:tailEnd type="none" w="sm" len="sm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11524" name="Object 26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33101847"/>
                </p:ext>
              </p:extLst>
            </p:nvPr>
          </p:nvGraphicFramePr>
          <p:xfrm>
            <a:off x="2537445" y="4856435"/>
            <a:ext cx="1493089" cy="3105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1218960" imgH="253800" progId="Equation.DSMT4">
                    <p:embed/>
                  </p:oleObj>
                </mc:Choice>
                <mc:Fallback>
                  <p:oleObj name="Equation" r:id="rId7" imgW="1218960" imgH="253800" progId="Equation.DSMT4">
                    <p:embed/>
                    <p:pic>
                      <p:nvPicPr>
                        <p:cNvPr id="0" name="Picture 27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37445" y="4856435"/>
                          <a:ext cx="1493089" cy="3105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5">
              <a:extLst>
                <a:ext uri="{FF2B5EF4-FFF2-40B4-BE49-F238E27FC236}">
                  <a16:creationId xmlns:a16="http://schemas.microsoft.com/office/drawing/2014/main" id="{B3B07BE2-7C76-B247-8CE9-CB3B78EA09A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31899164"/>
                </p:ext>
              </p:extLst>
            </p:nvPr>
          </p:nvGraphicFramePr>
          <p:xfrm>
            <a:off x="5205943" y="3382263"/>
            <a:ext cx="1160310" cy="3367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876240" imgH="253800" progId="Equation.DSMT4">
                    <p:embed/>
                  </p:oleObj>
                </mc:Choice>
                <mc:Fallback>
                  <p:oleObj name="Equation" r:id="rId9" imgW="876240" imgH="2538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5205943" y="3382263"/>
                          <a:ext cx="1160310" cy="33675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29DA5E07-E99E-73D9-45D7-00F040053D30}"/>
                </a:ext>
              </a:extLst>
            </p:cNvPr>
            <p:cNvSpPr/>
            <p:nvPr/>
          </p:nvSpPr>
          <p:spPr>
            <a:xfrm>
              <a:off x="2292824" y="2947916"/>
              <a:ext cx="5261212" cy="2620371"/>
            </a:xfrm>
            <a:custGeom>
              <a:avLst/>
              <a:gdLst>
                <a:gd name="connsiteX0" fmla="*/ 0 w 5261212"/>
                <a:gd name="connsiteY0" fmla="*/ 0 h 2620371"/>
                <a:gd name="connsiteX1" fmla="*/ 13648 w 5261212"/>
                <a:gd name="connsiteY1" fmla="*/ 2620371 h 2620371"/>
                <a:gd name="connsiteX2" fmla="*/ 2122227 w 5261212"/>
                <a:gd name="connsiteY2" fmla="*/ 2620371 h 2620371"/>
                <a:gd name="connsiteX3" fmla="*/ 2122227 w 5261212"/>
                <a:gd name="connsiteY3" fmla="*/ 1371600 h 2620371"/>
                <a:gd name="connsiteX4" fmla="*/ 5261212 w 5261212"/>
                <a:gd name="connsiteY4" fmla="*/ 1371600 h 2620371"/>
                <a:gd name="connsiteX5" fmla="*/ 5247564 w 5261212"/>
                <a:gd name="connsiteY5" fmla="*/ 0 h 2620371"/>
                <a:gd name="connsiteX6" fmla="*/ 0 w 5261212"/>
                <a:gd name="connsiteY6" fmla="*/ 0 h 2620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61212" h="2620371">
                  <a:moveTo>
                    <a:pt x="0" y="0"/>
                  </a:moveTo>
                  <a:cubicBezTo>
                    <a:pt x="4549" y="873457"/>
                    <a:pt x="9099" y="1746914"/>
                    <a:pt x="13648" y="2620371"/>
                  </a:cubicBezTo>
                  <a:lnTo>
                    <a:pt x="2122227" y="2620371"/>
                  </a:lnTo>
                  <a:lnTo>
                    <a:pt x="2122227" y="1371600"/>
                  </a:lnTo>
                  <a:lnTo>
                    <a:pt x="5261212" y="1371600"/>
                  </a:lnTo>
                  <a:lnTo>
                    <a:pt x="524756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5" name="Object 4">
              <a:extLst>
                <a:ext uri="{FF2B5EF4-FFF2-40B4-BE49-F238E27FC236}">
                  <a16:creationId xmlns:a16="http://schemas.microsoft.com/office/drawing/2014/main" id="{5F2E47EF-4066-97EC-177C-D9B1768A3A7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60622761"/>
                </p:ext>
              </p:extLst>
            </p:nvPr>
          </p:nvGraphicFramePr>
          <p:xfrm>
            <a:off x="2959971" y="3392879"/>
            <a:ext cx="1152525" cy="333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1152327" imgH="333511" progId="Equation.DSMT4">
                    <p:embed/>
                  </p:oleObj>
                </mc:Choice>
                <mc:Fallback>
                  <p:oleObj name="Equation" r:id="rId11" imgW="1152327" imgH="333511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2959971" y="3392879"/>
                          <a:ext cx="1152525" cy="3333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6" name="Text Box 5"/>
          <p:cNvSpPr txBox="1">
            <a:spLocks noChangeArrowheads="1"/>
          </p:cNvSpPr>
          <p:nvPr/>
        </p:nvSpPr>
        <p:spPr bwMode="auto">
          <a:xfrm>
            <a:off x="479425" y="1160650"/>
            <a:ext cx="816451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/>
              <a:t>The function </a:t>
            </a:r>
            <a:r>
              <a:rPr lang="en-US" sz="1800" i="1" dirty="0">
                <a:latin typeface="Times New Roman" pitchFamily="18" charset="0"/>
              </a:rPr>
              <a:t>Y</a:t>
            </a:r>
            <a:r>
              <a:rPr lang="en-US" sz="1800" i="1" baseline="-25000" dirty="0">
                <a:latin typeface="Times New Roman" pitchFamily="18" charset="0"/>
              </a:rPr>
              <a:t>n</a:t>
            </a:r>
            <a:r>
              <a:rPr lang="en-US" sz="1800" dirty="0">
                <a:latin typeface="Times New Roman" pitchFamily="18" charset="0"/>
              </a:rPr>
              <a:t> (</a:t>
            </a:r>
            <a:r>
              <a:rPr lang="en-US" sz="1800" i="1" dirty="0">
                <a:latin typeface="Times New Roman" pitchFamily="18" charset="0"/>
              </a:rPr>
              <a:t>z</a:t>
            </a:r>
            <a:r>
              <a:rPr lang="en-US" sz="1800" dirty="0">
                <a:latin typeface="Times New Roman" pitchFamily="18" charset="0"/>
              </a:rPr>
              <a:t>)</a:t>
            </a:r>
            <a:r>
              <a:rPr lang="en-US" sz="1800" dirty="0"/>
              <a:t> (Bessel function of the second kind) is continued beyond a branch cut. </a:t>
            </a:r>
          </a:p>
        </p:txBody>
      </p:sp>
      <p:graphicFrame>
        <p:nvGraphicFramePr>
          <p:cNvPr id="12290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1560872"/>
              </p:ext>
            </p:extLst>
          </p:nvPr>
        </p:nvGraphicFramePr>
        <p:xfrm>
          <a:off x="158120" y="4568825"/>
          <a:ext cx="5851525" cy="1439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924300" imgH="965200" progId="Equation.DSMT4">
                  <p:embed/>
                </p:oleObj>
              </mc:Choice>
              <mc:Fallback>
                <p:oleObj name="Equation" r:id="rId3" imgW="3924300" imgH="965200" progId="Equation.DSMT4">
                  <p:embed/>
                  <p:pic>
                    <p:nvPicPr>
                      <p:cNvPr id="0" name="Picture 5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120" y="4568825"/>
                        <a:ext cx="5851525" cy="1439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1529511"/>
              </p:ext>
            </p:extLst>
          </p:nvPr>
        </p:nvGraphicFramePr>
        <p:xfrm>
          <a:off x="1855157" y="6092825"/>
          <a:ext cx="3132138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184400" imgH="419100" progId="Equation.DSMT4">
                  <p:embed/>
                </p:oleObj>
              </mc:Choice>
              <mc:Fallback>
                <p:oleObj name="Equation" r:id="rId5" imgW="2184400" imgH="419100" progId="Equation.DSMT4">
                  <p:embed/>
                  <p:pic>
                    <p:nvPicPr>
                      <p:cNvPr id="0" name="Picture 5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5157" y="6092825"/>
                        <a:ext cx="3132138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9" name="Text Box 34"/>
          <p:cNvSpPr txBox="1">
            <a:spLocks noChangeArrowheads="1"/>
          </p:cNvSpPr>
          <p:nvPr/>
        </p:nvSpPr>
        <p:spPr bwMode="auto">
          <a:xfrm>
            <a:off x="492125" y="765363"/>
            <a:ext cx="48702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CC00FF"/>
                </a:solidFill>
              </a:rPr>
              <a:t>Example</a:t>
            </a:r>
            <a:r>
              <a:rPr lang="en-US" dirty="0">
                <a:solidFill>
                  <a:srgbClr val="0000FF"/>
                </a:solidFill>
              </a:rPr>
              <a:t> (continuation to a larger region)</a:t>
            </a:r>
          </a:p>
        </p:txBody>
      </p:sp>
      <p:sp>
        <p:nvSpPr>
          <p:cNvPr id="22" name="Rectangle 2"/>
          <p:cNvSpPr>
            <a:spLocks noGrp="1" noChangeArrowheads="1"/>
          </p:cNvSpPr>
          <p:nvPr>
            <p:ph type="title"/>
          </p:nvPr>
        </p:nvSpPr>
        <p:spPr>
          <a:xfrm>
            <a:off x="1366787" y="0"/>
            <a:ext cx="6477802" cy="6191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Analytic Continuation Principle (cont.)</a:t>
            </a:r>
          </a:p>
        </p:txBody>
      </p:sp>
      <p:graphicFrame>
        <p:nvGraphicFramePr>
          <p:cNvPr id="21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7516335"/>
              </p:ext>
            </p:extLst>
          </p:nvPr>
        </p:nvGraphicFramePr>
        <p:xfrm>
          <a:off x="6173788" y="3787775"/>
          <a:ext cx="1722437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167893" imgH="431613" progId="Equation.DSMT4">
                  <p:embed/>
                </p:oleObj>
              </mc:Choice>
              <mc:Fallback>
                <p:oleObj name="Equation" r:id="rId7" imgW="1167893" imgH="431613" progId="Equation.DSMT4">
                  <p:embed/>
                  <p:pic>
                    <p:nvPicPr>
                      <p:cNvPr id="0" name="Picture 5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3788" y="3787775"/>
                        <a:ext cx="1722437" cy="6381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5" name="Straight Arrow Connector 24"/>
          <p:cNvCxnSpPr/>
          <p:nvPr/>
        </p:nvCxnSpPr>
        <p:spPr>
          <a:xfrm flipH="1">
            <a:off x="2324559" y="4153359"/>
            <a:ext cx="3646583" cy="44067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AB06F5-FAD1-47C7-A540-3B441A6863A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graphicFrame>
        <p:nvGraphicFramePr>
          <p:cNvPr id="2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530314"/>
              </p:ext>
            </p:extLst>
          </p:nvPr>
        </p:nvGraphicFramePr>
        <p:xfrm>
          <a:off x="7291334" y="5298928"/>
          <a:ext cx="1158604" cy="275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850531" imgH="203112" progId="Equation.DSMT4">
                  <p:embed/>
                </p:oleObj>
              </mc:Choice>
              <mc:Fallback>
                <p:oleObj name="Equation" r:id="rId9" imgW="850531" imgH="203112" progId="Equation.DSMT4">
                  <p:embed/>
                  <p:pic>
                    <p:nvPicPr>
                      <p:cNvPr id="0" name="Picture 5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1334" y="5298928"/>
                        <a:ext cx="1158604" cy="2754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7095016" y="5578966"/>
            <a:ext cx="158627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1400" dirty="0">
                <a:latin typeface="Arial" charset="0"/>
              </a:rPr>
              <a:t>(Euler’s constant)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11200" y="1797238"/>
            <a:ext cx="6313488" cy="2326188"/>
            <a:chOff x="711200" y="1797238"/>
            <a:chExt cx="6313488" cy="2326188"/>
          </a:xfrm>
        </p:grpSpPr>
        <p:graphicFrame>
          <p:nvGraphicFramePr>
            <p:cNvPr id="12293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80058912"/>
                </p:ext>
              </p:extLst>
            </p:nvPr>
          </p:nvGraphicFramePr>
          <p:xfrm>
            <a:off x="6772275" y="3079938"/>
            <a:ext cx="252413" cy="2778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126835" imgH="139518" progId="Equation.DSMT4">
                    <p:embed/>
                  </p:oleObj>
                </mc:Choice>
                <mc:Fallback>
                  <p:oleObj name="Equation" r:id="rId11" imgW="126835" imgH="139518" progId="Equation.DSMT4">
                    <p:embed/>
                    <p:pic>
                      <p:nvPicPr>
                        <p:cNvPr id="0" name="Picture 5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72275" y="3079938"/>
                          <a:ext cx="252413" cy="2778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FFFF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301" name="Line 8"/>
            <p:cNvSpPr>
              <a:spLocks noChangeShapeType="1"/>
            </p:cNvSpPr>
            <p:nvPr/>
          </p:nvSpPr>
          <p:spPr bwMode="auto">
            <a:xfrm>
              <a:off x="1309688" y="3243451"/>
              <a:ext cx="535305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02" name="Oval 9"/>
            <p:cNvSpPr>
              <a:spLocks noChangeArrowheads="1"/>
            </p:cNvSpPr>
            <p:nvPr/>
          </p:nvSpPr>
          <p:spPr bwMode="auto">
            <a:xfrm>
              <a:off x="4291013" y="3197413"/>
              <a:ext cx="88900" cy="889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rgbClr val="0000CC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3" name="Text Box 10"/>
            <p:cNvSpPr txBox="1">
              <a:spLocks noChangeArrowheads="1"/>
            </p:cNvSpPr>
            <p:nvPr/>
          </p:nvSpPr>
          <p:spPr bwMode="auto">
            <a:xfrm>
              <a:off x="711200" y="2722751"/>
              <a:ext cx="1409700" cy="4000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Branch cut</a:t>
              </a:r>
            </a:p>
          </p:txBody>
        </p:sp>
        <p:sp>
          <p:nvSpPr>
            <p:cNvPr id="12304" name="Freeform 11"/>
            <p:cNvSpPr>
              <a:spLocks/>
            </p:cNvSpPr>
            <p:nvPr/>
          </p:nvSpPr>
          <p:spPr bwMode="auto">
            <a:xfrm rot="16200000" flipH="1">
              <a:off x="3852863" y="2771963"/>
              <a:ext cx="42863" cy="904875"/>
            </a:xfrm>
            <a:custGeom>
              <a:avLst/>
              <a:gdLst>
                <a:gd name="T0" fmla="*/ 0 w 429"/>
                <a:gd name="T1" fmla="*/ 0 h 2254"/>
                <a:gd name="T2" fmla="*/ 0 w 429"/>
                <a:gd name="T3" fmla="*/ 0 h 2254"/>
                <a:gd name="T4" fmla="*/ 0 w 429"/>
                <a:gd name="T5" fmla="*/ 0 h 2254"/>
                <a:gd name="T6" fmla="*/ 0 w 429"/>
                <a:gd name="T7" fmla="*/ 0 h 2254"/>
                <a:gd name="T8" fmla="*/ 0 w 429"/>
                <a:gd name="T9" fmla="*/ 0 h 2254"/>
                <a:gd name="T10" fmla="*/ 0 w 429"/>
                <a:gd name="T11" fmla="*/ 1 h 2254"/>
                <a:gd name="T12" fmla="*/ 0 w 429"/>
                <a:gd name="T13" fmla="*/ 1 h 2254"/>
                <a:gd name="T14" fmla="*/ 0 w 429"/>
                <a:gd name="T15" fmla="*/ 1 h 2254"/>
                <a:gd name="T16" fmla="*/ 0 w 429"/>
                <a:gd name="T17" fmla="*/ 1 h 225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29"/>
                <a:gd name="T28" fmla="*/ 0 h 2254"/>
                <a:gd name="T29" fmla="*/ 429 w 429"/>
                <a:gd name="T30" fmla="*/ 2254 h 225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29" h="2254">
                  <a:moveTo>
                    <a:pt x="310" y="0"/>
                  </a:moveTo>
                  <a:cubicBezTo>
                    <a:pt x="176" y="73"/>
                    <a:pt x="43" y="147"/>
                    <a:pt x="62" y="220"/>
                  </a:cubicBezTo>
                  <a:cubicBezTo>
                    <a:pt x="81" y="293"/>
                    <a:pt x="419" y="346"/>
                    <a:pt x="424" y="441"/>
                  </a:cubicBezTo>
                  <a:cubicBezTo>
                    <a:pt x="429" y="536"/>
                    <a:pt x="95" y="669"/>
                    <a:pt x="90" y="789"/>
                  </a:cubicBezTo>
                  <a:cubicBezTo>
                    <a:pt x="85" y="909"/>
                    <a:pt x="407" y="1050"/>
                    <a:pt x="396" y="1159"/>
                  </a:cubicBezTo>
                  <a:cubicBezTo>
                    <a:pt x="385" y="1268"/>
                    <a:pt x="31" y="1352"/>
                    <a:pt x="26" y="1444"/>
                  </a:cubicBezTo>
                  <a:cubicBezTo>
                    <a:pt x="21" y="1536"/>
                    <a:pt x="367" y="1637"/>
                    <a:pt x="367" y="1714"/>
                  </a:cubicBezTo>
                  <a:cubicBezTo>
                    <a:pt x="367" y="1791"/>
                    <a:pt x="52" y="1816"/>
                    <a:pt x="26" y="1906"/>
                  </a:cubicBezTo>
                  <a:cubicBezTo>
                    <a:pt x="0" y="1996"/>
                    <a:pt x="105" y="2125"/>
                    <a:pt x="211" y="2254"/>
                  </a:cubicBezTo>
                </a:path>
              </a:pathLst>
            </a:custGeom>
            <a:noFill/>
            <a:ln w="28575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05" name="Freeform 12"/>
            <p:cNvSpPr>
              <a:spLocks/>
            </p:cNvSpPr>
            <p:nvPr/>
          </p:nvSpPr>
          <p:spPr bwMode="auto">
            <a:xfrm rot="16200000" flipH="1">
              <a:off x="2925763" y="2784663"/>
              <a:ext cx="42863" cy="904875"/>
            </a:xfrm>
            <a:custGeom>
              <a:avLst/>
              <a:gdLst>
                <a:gd name="T0" fmla="*/ 0 w 429"/>
                <a:gd name="T1" fmla="*/ 0 h 2254"/>
                <a:gd name="T2" fmla="*/ 0 w 429"/>
                <a:gd name="T3" fmla="*/ 0 h 2254"/>
                <a:gd name="T4" fmla="*/ 0 w 429"/>
                <a:gd name="T5" fmla="*/ 0 h 2254"/>
                <a:gd name="T6" fmla="*/ 0 w 429"/>
                <a:gd name="T7" fmla="*/ 0 h 2254"/>
                <a:gd name="T8" fmla="*/ 0 w 429"/>
                <a:gd name="T9" fmla="*/ 0 h 2254"/>
                <a:gd name="T10" fmla="*/ 0 w 429"/>
                <a:gd name="T11" fmla="*/ 1 h 2254"/>
                <a:gd name="T12" fmla="*/ 0 w 429"/>
                <a:gd name="T13" fmla="*/ 1 h 2254"/>
                <a:gd name="T14" fmla="*/ 0 w 429"/>
                <a:gd name="T15" fmla="*/ 1 h 2254"/>
                <a:gd name="T16" fmla="*/ 0 w 429"/>
                <a:gd name="T17" fmla="*/ 1 h 225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29"/>
                <a:gd name="T28" fmla="*/ 0 h 2254"/>
                <a:gd name="T29" fmla="*/ 429 w 429"/>
                <a:gd name="T30" fmla="*/ 2254 h 225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29" h="2254">
                  <a:moveTo>
                    <a:pt x="310" y="0"/>
                  </a:moveTo>
                  <a:cubicBezTo>
                    <a:pt x="176" y="73"/>
                    <a:pt x="43" y="147"/>
                    <a:pt x="62" y="220"/>
                  </a:cubicBezTo>
                  <a:cubicBezTo>
                    <a:pt x="81" y="293"/>
                    <a:pt x="419" y="346"/>
                    <a:pt x="424" y="441"/>
                  </a:cubicBezTo>
                  <a:cubicBezTo>
                    <a:pt x="429" y="536"/>
                    <a:pt x="95" y="669"/>
                    <a:pt x="90" y="789"/>
                  </a:cubicBezTo>
                  <a:cubicBezTo>
                    <a:pt x="85" y="909"/>
                    <a:pt x="407" y="1050"/>
                    <a:pt x="396" y="1159"/>
                  </a:cubicBezTo>
                  <a:cubicBezTo>
                    <a:pt x="385" y="1268"/>
                    <a:pt x="31" y="1352"/>
                    <a:pt x="26" y="1444"/>
                  </a:cubicBezTo>
                  <a:cubicBezTo>
                    <a:pt x="21" y="1536"/>
                    <a:pt x="367" y="1637"/>
                    <a:pt x="367" y="1714"/>
                  </a:cubicBezTo>
                  <a:cubicBezTo>
                    <a:pt x="367" y="1791"/>
                    <a:pt x="52" y="1816"/>
                    <a:pt x="26" y="1906"/>
                  </a:cubicBezTo>
                  <a:cubicBezTo>
                    <a:pt x="0" y="1996"/>
                    <a:pt x="105" y="2125"/>
                    <a:pt x="211" y="2254"/>
                  </a:cubicBezTo>
                </a:path>
              </a:pathLst>
            </a:custGeom>
            <a:noFill/>
            <a:ln w="28575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06" name="Freeform 13"/>
            <p:cNvSpPr>
              <a:spLocks/>
            </p:cNvSpPr>
            <p:nvPr/>
          </p:nvSpPr>
          <p:spPr bwMode="auto">
            <a:xfrm rot="16200000" flipH="1">
              <a:off x="2024063" y="2784663"/>
              <a:ext cx="42863" cy="904875"/>
            </a:xfrm>
            <a:custGeom>
              <a:avLst/>
              <a:gdLst>
                <a:gd name="T0" fmla="*/ 0 w 429"/>
                <a:gd name="T1" fmla="*/ 0 h 2254"/>
                <a:gd name="T2" fmla="*/ 0 w 429"/>
                <a:gd name="T3" fmla="*/ 0 h 2254"/>
                <a:gd name="T4" fmla="*/ 0 w 429"/>
                <a:gd name="T5" fmla="*/ 0 h 2254"/>
                <a:gd name="T6" fmla="*/ 0 w 429"/>
                <a:gd name="T7" fmla="*/ 0 h 2254"/>
                <a:gd name="T8" fmla="*/ 0 w 429"/>
                <a:gd name="T9" fmla="*/ 0 h 2254"/>
                <a:gd name="T10" fmla="*/ 0 w 429"/>
                <a:gd name="T11" fmla="*/ 1 h 2254"/>
                <a:gd name="T12" fmla="*/ 0 w 429"/>
                <a:gd name="T13" fmla="*/ 1 h 2254"/>
                <a:gd name="T14" fmla="*/ 0 w 429"/>
                <a:gd name="T15" fmla="*/ 1 h 2254"/>
                <a:gd name="T16" fmla="*/ 0 w 429"/>
                <a:gd name="T17" fmla="*/ 1 h 225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29"/>
                <a:gd name="T28" fmla="*/ 0 h 2254"/>
                <a:gd name="T29" fmla="*/ 429 w 429"/>
                <a:gd name="T30" fmla="*/ 2254 h 225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29" h="2254">
                  <a:moveTo>
                    <a:pt x="310" y="0"/>
                  </a:moveTo>
                  <a:cubicBezTo>
                    <a:pt x="176" y="73"/>
                    <a:pt x="43" y="147"/>
                    <a:pt x="62" y="220"/>
                  </a:cubicBezTo>
                  <a:cubicBezTo>
                    <a:pt x="81" y="293"/>
                    <a:pt x="419" y="346"/>
                    <a:pt x="424" y="441"/>
                  </a:cubicBezTo>
                  <a:cubicBezTo>
                    <a:pt x="429" y="536"/>
                    <a:pt x="95" y="669"/>
                    <a:pt x="90" y="789"/>
                  </a:cubicBezTo>
                  <a:cubicBezTo>
                    <a:pt x="85" y="909"/>
                    <a:pt x="407" y="1050"/>
                    <a:pt x="396" y="1159"/>
                  </a:cubicBezTo>
                  <a:cubicBezTo>
                    <a:pt x="385" y="1268"/>
                    <a:pt x="31" y="1352"/>
                    <a:pt x="26" y="1444"/>
                  </a:cubicBezTo>
                  <a:cubicBezTo>
                    <a:pt x="21" y="1536"/>
                    <a:pt x="367" y="1637"/>
                    <a:pt x="367" y="1714"/>
                  </a:cubicBezTo>
                  <a:cubicBezTo>
                    <a:pt x="367" y="1791"/>
                    <a:pt x="52" y="1816"/>
                    <a:pt x="26" y="1906"/>
                  </a:cubicBezTo>
                  <a:cubicBezTo>
                    <a:pt x="0" y="1996"/>
                    <a:pt x="105" y="2125"/>
                    <a:pt x="211" y="2254"/>
                  </a:cubicBezTo>
                </a:path>
              </a:pathLst>
            </a:custGeom>
            <a:noFill/>
            <a:ln w="28575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2294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40848765"/>
                </p:ext>
              </p:extLst>
            </p:nvPr>
          </p:nvGraphicFramePr>
          <p:xfrm>
            <a:off x="4235450" y="1797238"/>
            <a:ext cx="258763" cy="3063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139579" imgH="164957" progId="Equation.DSMT4">
                    <p:embed/>
                  </p:oleObj>
                </mc:Choice>
                <mc:Fallback>
                  <p:oleObj name="Equation" r:id="rId13" imgW="139579" imgH="164957" progId="Equation.DSMT4">
                    <p:embed/>
                    <p:pic>
                      <p:nvPicPr>
                        <p:cNvPr id="0" name="Picture 5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35450" y="1797238"/>
                          <a:ext cx="258763" cy="3063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FFFF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" name="Straight Connector 2"/>
            <p:cNvCxnSpPr/>
            <p:nvPr/>
          </p:nvCxnSpPr>
          <p:spPr>
            <a:xfrm>
              <a:off x="4339088" y="2182483"/>
              <a:ext cx="0" cy="194094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8618757"/>
              </p:ext>
            </p:extLst>
          </p:nvPr>
        </p:nvGraphicFramePr>
        <p:xfrm>
          <a:off x="361950" y="5070475"/>
          <a:ext cx="5851525" cy="147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924000" imgH="990360" progId="Equation.DSMT4">
                  <p:embed/>
                </p:oleObj>
              </mc:Choice>
              <mc:Fallback>
                <p:oleObj name="Equation" r:id="rId3" imgW="3924000" imgH="990360" progId="Equation.DSMT4">
                  <p:embed/>
                  <p:pic>
                    <p:nvPicPr>
                      <p:cNvPr id="0" name="Picture 4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950" y="5070475"/>
                        <a:ext cx="5851525" cy="1476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Text Box 19"/>
          <p:cNvSpPr txBox="1">
            <a:spLocks noChangeArrowheads="1"/>
          </p:cNvSpPr>
          <p:nvPr/>
        </p:nvSpPr>
        <p:spPr bwMode="auto">
          <a:xfrm>
            <a:off x="3139168" y="602343"/>
            <a:ext cx="23567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rgbClr val="CC00FF"/>
                </a:solidFill>
              </a:rPr>
              <a:t>Example (cont.)</a:t>
            </a:r>
          </a:p>
        </p:txBody>
      </p:sp>
      <p:sp>
        <p:nvSpPr>
          <p:cNvPr id="13321" name="Text Box 20"/>
          <p:cNvSpPr txBox="1">
            <a:spLocks noChangeArrowheads="1"/>
          </p:cNvSpPr>
          <p:nvPr/>
        </p:nvSpPr>
        <p:spPr bwMode="auto">
          <a:xfrm>
            <a:off x="4408099" y="1868292"/>
            <a:ext cx="3830653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/>
              <a:t>Note: </a:t>
            </a:r>
            <a:r>
              <a:rPr lang="en-US" sz="1400" dirty="0"/>
              <a:t>In the third quadrant, this new Bessel function will </a:t>
            </a:r>
            <a:r>
              <a:rPr lang="en-US" sz="1400" u="sng" dirty="0"/>
              <a:t>not</a:t>
            </a:r>
            <a:r>
              <a:rPr lang="en-US" sz="1400" dirty="0"/>
              <a:t> be the same as the usual Bessel function there.</a:t>
            </a:r>
          </a:p>
        </p:txBody>
      </p:sp>
      <p:graphicFrame>
        <p:nvGraphicFramePr>
          <p:cNvPr id="13318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2499471"/>
              </p:ext>
            </p:extLst>
          </p:nvPr>
        </p:nvGraphicFramePr>
        <p:xfrm>
          <a:off x="6896005" y="3911905"/>
          <a:ext cx="1781765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193800" imgH="431800" progId="Equation.DSMT4">
                  <p:embed/>
                </p:oleObj>
              </mc:Choice>
              <mc:Fallback>
                <p:oleObj name="Equation" r:id="rId5" imgW="1193800" imgH="431800" progId="Equation.DSMT4">
                  <p:embed/>
                  <p:pic>
                    <p:nvPicPr>
                      <p:cNvPr id="0" name="Picture 4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6005" y="3911905"/>
                        <a:ext cx="1781765" cy="6445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2"/>
          <p:cNvSpPr>
            <a:spLocks noGrp="1" noChangeArrowheads="1"/>
          </p:cNvSpPr>
          <p:nvPr>
            <p:ph type="title"/>
          </p:nvPr>
        </p:nvSpPr>
        <p:spPr>
          <a:xfrm>
            <a:off x="1128662" y="0"/>
            <a:ext cx="6477802" cy="6191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Analytic Continuation Principle (cont.)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AB06F5-FAD1-47C7-A540-3B441A6863A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2724154" y="4252511"/>
            <a:ext cx="4040203" cy="93861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99596" y="1062319"/>
            <a:ext cx="86565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The new Bessel function using </a:t>
            </a:r>
            <a:r>
              <a:rPr lang="en-US" sz="1600" dirty="0">
                <a:solidFill>
                  <a:srgbClr val="0000FF"/>
                </a:solidFill>
                <a:latin typeface="+mn-lt"/>
              </a:rPr>
              <a:t>ln(</a:t>
            </a:r>
            <a:r>
              <a:rPr lang="en-US" sz="1600" i="1" dirty="0">
                <a:solidFill>
                  <a:srgbClr val="0000FF"/>
                </a:solidFill>
                <a:latin typeface="+mn-lt"/>
              </a:rPr>
              <a:t>z</a:t>
            </a:r>
            <a:r>
              <a:rPr lang="en-US" sz="1600" dirty="0">
                <a:solidFill>
                  <a:srgbClr val="0000FF"/>
                </a:solidFill>
                <a:latin typeface="+mn-lt"/>
              </a:rPr>
              <a:t>)</a:t>
            </a:r>
            <a:r>
              <a:rPr lang="en-US" sz="1600" dirty="0">
                <a:solidFill>
                  <a:srgbClr val="0000FF"/>
                </a:solidFill>
              </a:rPr>
              <a:t> with the new angle range is analytic within the red region.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461122" y="3502011"/>
            <a:ext cx="25683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New Bessel function </a:t>
            </a:r>
            <a:r>
              <a:rPr lang="en-US" sz="1600" i="1" dirty="0" err="1">
                <a:solidFill>
                  <a:srgbClr val="0000FF"/>
                </a:solidFill>
                <a:latin typeface="+mn-lt"/>
              </a:rPr>
              <a:t>Y</a:t>
            </a:r>
            <a:r>
              <a:rPr lang="en-US" sz="1600" i="1" baseline="-25000" dirty="0" err="1">
                <a:solidFill>
                  <a:srgbClr val="0000FF"/>
                </a:solidFill>
                <a:latin typeface="+mn-lt"/>
              </a:rPr>
              <a:t>n</a:t>
            </a:r>
            <a:r>
              <a:rPr lang="en-US" sz="1600" baseline="30000" dirty="0" err="1">
                <a:solidFill>
                  <a:srgbClr val="0000FF"/>
                </a:solidFill>
                <a:latin typeface="+mn-lt"/>
              </a:rPr>
              <a:t>new</a:t>
            </a:r>
            <a:r>
              <a:rPr lang="en-US" sz="1600" dirty="0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13323" name="Rectangle 17"/>
          <p:cNvSpPr>
            <a:spLocks noChangeArrowheads="1"/>
          </p:cNvSpPr>
          <p:nvPr/>
        </p:nvSpPr>
        <p:spPr bwMode="auto">
          <a:xfrm>
            <a:off x="1096963" y="1612176"/>
            <a:ext cx="2163762" cy="2786785"/>
          </a:xfrm>
          <a:prstGeom prst="rect">
            <a:avLst/>
          </a:prstGeom>
          <a:solidFill>
            <a:srgbClr val="FFC5C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331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532919"/>
              </p:ext>
            </p:extLst>
          </p:nvPr>
        </p:nvGraphicFramePr>
        <p:xfrm>
          <a:off x="5789613" y="2936188"/>
          <a:ext cx="215900" cy="236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26835" imgH="139518" progId="Equation.DSMT4">
                  <p:embed/>
                </p:oleObj>
              </mc:Choice>
              <mc:Fallback>
                <p:oleObj name="Equation" r:id="rId7" imgW="126835" imgH="139518" progId="Equation.DSMT4">
                  <p:embed/>
                  <p:pic>
                    <p:nvPicPr>
                      <p:cNvPr id="0" name="Picture 4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9613" y="2936188"/>
                        <a:ext cx="215900" cy="236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FFFF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6" name="Oval 7"/>
          <p:cNvSpPr>
            <a:spLocks noChangeArrowheads="1"/>
          </p:cNvSpPr>
          <p:nvPr/>
        </p:nvSpPr>
        <p:spPr bwMode="auto">
          <a:xfrm rot="16200000">
            <a:off x="3308351" y="2987676"/>
            <a:ext cx="88900" cy="88900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Freeform 9"/>
          <p:cNvSpPr>
            <a:spLocks/>
          </p:cNvSpPr>
          <p:nvPr/>
        </p:nvSpPr>
        <p:spPr bwMode="auto">
          <a:xfrm rot="10800000" flipH="1">
            <a:off x="3313113" y="3040064"/>
            <a:ext cx="42863" cy="904875"/>
          </a:xfrm>
          <a:custGeom>
            <a:avLst/>
            <a:gdLst>
              <a:gd name="T0" fmla="*/ 0 w 429"/>
              <a:gd name="T1" fmla="*/ 0 h 2254"/>
              <a:gd name="T2" fmla="*/ 0 w 429"/>
              <a:gd name="T3" fmla="*/ 0 h 2254"/>
              <a:gd name="T4" fmla="*/ 0 w 429"/>
              <a:gd name="T5" fmla="*/ 0 h 2254"/>
              <a:gd name="T6" fmla="*/ 0 w 429"/>
              <a:gd name="T7" fmla="*/ 0 h 2254"/>
              <a:gd name="T8" fmla="*/ 0 w 429"/>
              <a:gd name="T9" fmla="*/ 0 h 2254"/>
              <a:gd name="T10" fmla="*/ 0 w 429"/>
              <a:gd name="T11" fmla="*/ 1 h 2254"/>
              <a:gd name="T12" fmla="*/ 0 w 429"/>
              <a:gd name="T13" fmla="*/ 1 h 2254"/>
              <a:gd name="T14" fmla="*/ 0 w 429"/>
              <a:gd name="T15" fmla="*/ 1 h 2254"/>
              <a:gd name="T16" fmla="*/ 0 w 429"/>
              <a:gd name="T17" fmla="*/ 1 h 225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29"/>
              <a:gd name="T28" fmla="*/ 0 h 2254"/>
              <a:gd name="T29" fmla="*/ 429 w 429"/>
              <a:gd name="T30" fmla="*/ 2254 h 225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29" h="2254">
                <a:moveTo>
                  <a:pt x="310" y="0"/>
                </a:moveTo>
                <a:cubicBezTo>
                  <a:pt x="176" y="73"/>
                  <a:pt x="43" y="147"/>
                  <a:pt x="62" y="220"/>
                </a:cubicBezTo>
                <a:cubicBezTo>
                  <a:pt x="81" y="293"/>
                  <a:pt x="419" y="346"/>
                  <a:pt x="424" y="441"/>
                </a:cubicBezTo>
                <a:cubicBezTo>
                  <a:pt x="429" y="536"/>
                  <a:pt x="95" y="669"/>
                  <a:pt x="90" y="789"/>
                </a:cubicBezTo>
                <a:cubicBezTo>
                  <a:pt x="85" y="909"/>
                  <a:pt x="407" y="1050"/>
                  <a:pt x="396" y="1159"/>
                </a:cubicBezTo>
                <a:cubicBezTo>
                  <a:pt x="385" y="1268"/>
                  <a:pt x="31" y="1352"/>
                  <a:pt x="26" y="1444"/>
                </a:cubicBezTo>
                <a:cubicBezTo>
                  <a:pt x="21" y="1536"/>
                  <a:pt x="367" y="1637"/>
                  <a:pt x="367" y="1714"/>
                </a:cubicBezTo>
                <a:cubicBezTo>
                  <a:pt x="367" y="1791"/>
                  <a:pt x="52" y="1816"/>
                  <a:pt x="26" y="1906"/>
                </a:cubicBezTo>
                <a:cubicBezTo>
                  <a:pt x="0" y="1996"/>
                  <a:pt x="105" y="2125"/>
                  <a:pt x="211" y="2254"/>
                </a:cubicBezTo>
              </a:path>
            </a:pathLst>
          </a:custGeom>
          <a:solidFill>
            <a:srgbClr val="FF0000"/>
          </a:solidFill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1331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4810964"/>
              </p:ext>
            </p:extLst>
          </p:nvPr>
        </p:nvGraphicFramePr>
        <p:xfrm>
          <a:off x="3284808" y="1838086"/>
          <a:ext cx="225425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39579" imgH="164957" progId="Equation.DSMT4">
                  <p:embed/>
                </p:oleObj>
              </mc:Choice>
              <mc:Fallback>
                <p:oleObj name="Equation" r:id="rId9" imgW="139579" imgH="164957" progId="Equation.DSMT4">
                  <p:embed/>
                  <p:pic>
                    <p:nvPicPr>
                      <p:cNvPr id="0" name="Picture 4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4808" y="1838086"/>
                        <a:ext cx="225425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FFFF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5" name="Line 6"/>
          <p:cNvSpPr>
            <a:spLocks noChangeShapeType="1"/>
          </p:cNvSpPr>
          <p:nvPr/>
        </p:nvSpPr>
        <p:spPr bwMode="auto">
          <a:xfrm>
            <a:off x="315913" y="3048001"/>
            <a:ext cx="53530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13319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0485767"/>
              </p:ext>
            </p:extLst>
          </p:nvPr>
        </p:nvGraphicFramePr>
        <p:xfrm>
          <a:off x="3557588" y="3201988"/>
          <a:ext cx="2070100" cy="119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511280" imgH="876240" progId="Equation.DSMT4">
                  <p:embed/>
                </p:oleObj>
              </mc:Choice>
              <mc:Fallback>
                <p:oleObj name="Equation" r:id="rId11" imgW="1511280" imgH="876240" progId="Equation.DSMT4">
                  <p:embed/>
                  <p:pic>
                    <p:nvPicPr>
                      <p:cNvPr id="0" name="Picture 4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7588" y="3201988"/>
                        <a:ext cx="2070100" cy="11969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9" name="Straight Arrow Connector 28"/>
          <p:cNvCxnSpPr/>
          <p:nvPr/>
        </p:nvCxnSpPr>
        <p:spPr>
          <a:xfrm flipH="1" flipV="1">
            <a:off x="2743201" y="3857625"/>
            <a:ext cx="790574" cy="17145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84">
            <a:extLst>
              <a:ext uri="{FF2B5EF4-FFF2-40B4-BE49-F238E27FC236}">
                <a16:creationId xmlns:a16="http://schemas.microsoft.com/office/drawing/2014/main" id="{3D8E8F6C-8258-EEBB-FBA0-D1AF48FA93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8081" y="3139281"/>
            <a:ext cx="2006600" cy="11684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>
            <a:off x="3355677" y="2139351"/>
            <a:ext cx="0" cy="194094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C86CF09D-6945-8800-E803-7658C6F860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2174332"/>
              </p:ext>
            </p:extLst>
          </p:nvPr>
        </p:nvGraphicFramePr>
        <p:xfrm>
          <a:off x="1229168" y="2054950"/>
          <a:ext cx="2006437" cy="5472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676160" imgH="457200" progId="Equation.DSMT4">
                  <p:embed/>
                </p:oleObj>
              </mc:Choice>
              <mc:Fallback>
                <p:oleObj name="Equation" r:id="rId13" imgW="167616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229168" y="2054950"/>
                        <a:ext cx="2006437" cy="5472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0"/>
            <a:ext cx="7772400" cy="616017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Analytic Continuation of Functions</a:t>
            </a:r>
            <a:endParaRPr lang="en-US" sz="24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3533775" y="1362075"/>
            <a:ext cx="1628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CAA537-425C-44AB-ABB0-AB7F7428A9D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42901" y="1447800"/>
            <a:ext cx="828675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Font typeface="Wingdings" pitchFamily="2" charset="2"/>
              <a:buChar char="v"/>
            </a:pPr>
            <a:r>
              <a:rPr lang="en-US" dirty="0">
                <a:solidFill>
                  <a:srgbClr val="0000FF"/>
                </a:solidFill>
              </a:rPr>
              <a:t>We use analytic continuation to extend a function </a:t>
            </a:r>
            <a:r>
              <a:rPr lang="en-US" u="sng" dirty="0">
                <a:solidFill>
                  <a:srgbClr val="0000FF"/>
                </a:solidFill>
              </a:rPr>
              <a:t>off of the real axis</a:t>
            </a:r>
            <a:r>
              <a:rPr lang="en-US" dirty="0">
                <a:solidFill>
                  <a:srgbClr val="0000FF"/>
                </a:solidFill>
              </a:rPr>
              <a:t> and into the complex plane such that the resulting function is analytic.</a:t>
            </a:r>
          </a:p>
          <a:p>
            <a:pPr marL="285750" indent="-285750">
              <a:spcAft>
                <a:spcPts val="1800"/>
              </a:spcAft>
              <a:buFont typeface="Wingdings" pitchFamily="2" charset="2"/>
              <a:buChar char="v"/>
            </a:pPr>
            <a:r>
              <a:rPr lang="en-US" dirty="0">
                <a:solidFill>
                  <a:srgbClr val="0000FF"/>
                </a:solidFill>
              </a:rPr>
              <a:t>More generally, analytic continuation extends the representation of a function in </a:t>
            </a:r>
            <a:r>
              <a:rPr lang="en-US" u="sng" dirty="0">
                <a:solidFill>
                  <a:srgbClr val="0000FF"/>
                </a:solidFill>
              </a:rPr>
              <a:t>one region</a:t>
            </a:r>
            <a:r>
              <a:rPr lang="en-US" dirty="0">
                <a:solidFill>
                  <a:srgbClr val="0000FF"/>
                </a:solidFill>
              </a:rPr>
              <a:t> of the complex plane into </a:t>
            </a:r>
            <a:r>
              <a:rPr lang="en-US" u="sng" dirty="0">
                <a:solidFill>
                  <a:srgbClr val="0000FF"/>
                </a:solidFill>
              </a:rPr>
              <a:t>another region</a:t>
            </a:r>
            <a:r>
              <a:rPr lang="en-US" dirty="0">
                <a:solidFill>
                  <a:srgbClr val="0000FF"/>
                </a:solidFill>
              </a:rPr>
              <a:t>, where the original representation may not have been valid.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06305" y="4602279"/>
            <a:ext cx="6915150" cy="1077218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800" dirty="0"/>
              <a:t>For example, consider the Bessel function </a:t>
            </a:r>
            <a:r>
              <a:rPr lang="en-US" sz="1800" i="1" dirty="0" err="1">
                <a:latin typeface="+mn-lt"/>
              </a:rPr>
              <a:t>J</a:t>
            </a:r>
            <a:r>
              <a:rPr lang="en-US" sz="1800" i="1" baseline="-25000" dirty="0" err="1">
                <a:latin typeface="+mn-lt"/>
              </a:rPr>
              <a:t>n</a:t>
            </a:r>
            <a:r>
              <a:rPr lang="en-US" sz="1800" dirty="0">
                <a:latin typeface="+mn-lt"/>
              </a:rPr>
              <a:t> (</a:t>
            </a:r>
            <a:r>
              <a:rPr lang="en-US" sz="1800" i="1" dirty="0">
                <a:latin typeface="+mn-lt"/>
              </a:rPr>
              <a:t>x</a:t>
            </a:r>
            <a:r>
              <a:rPr lang="en-US" sz="1800" dirty="0">
                <a:latin typeface="+mn-lt"/>
              </a:rPr>
              <a:t>)</a:t>
            </a:r>
            <a:r>
              <a:rPr lang="en-US" sz="1800" dirty="0"/>
              <a:t>.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1800" dirty="0"/>
              <a:t>How do we define </a:t>
            </a:r>
            <a:r>
              <a:rPr lang="en-US" sz="1800" i="1" dirty="0" err="1">
                <a:solidFill>
                  <a:srgbClr val="000000"/>
                </a:solidFill>
                <a:latin typeface="Times New Roman"/>
              </a:rPr>
              <a:t>J</a:t>
            </a:r>
            <a:r>
              <a:rPr lang="en-US" sz="1800" i="1" baseline="-25000" dirty="0" err="1">
                <a:solidFill>
                  <a:srgbClr val="000000"/>
                </a:solidFill>
                <a:latin typeface="Times New Roman"/>
              </a:rPr>
              <a:t>n</a:t>
            </a:r>
            <a:r>
              <a:rPr lang="en-US" sz="1800" dirty="0">
                <a:solidFill>
                  <a:srgbClr val="000000"/>
                </a:solidFill>
                <a:latin typeface="Times New Roman"/>
              </a:rPr>
              <a:t> (</a:t>
            </a:r>
            <a:r>
              <a:rPr lang="en-US" sz="1800" i="1" dirty="0">
                <a:solidFill>
                  <a:srgbClr val="000000"/>
                </a:solidFill>
                <a:latin typeface="Times New Roman"/>
              </a:rPr>
              <a:t>z</a:t>
            </a:r>
            <a:r>
              <a:rPr lang="en-US" sz="1800" dirty="0">
                <a:solidFill>
                  <a:srgbClr val="000000"/>
                </a:solidFill>
                <a:latin typeface="Times New Roman"/>
              </a:rPr>
              <a:t>) </a:t>
            </a:r>
            <a:r>
              <a:rPr lang="en-US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 that it is computable in some region and agrees with </a:t>
            </a:r>
            <a:r>
              <a:rPr lang="en-US" sz="1800" i="1" dirty="0" err="1">
                <a:solidFill>
                  <a:srgbClr val="000000"/>
                </a:solidFill>
                <a:latin typeface="Times New Roman"/>
              </a:rPr>
              <a:t>J</a:t>
            </a:r>
            <a:r>
              <a:rPr lang="en-US" sz="1800" i="1" baseline="-25000" dirty="0" err="1">
                <a:solidFill>
                  <a:srgbClr val="000000"/>
                </a:solidFill>
                <a:latin typeface="Times New Roman"/>
              </a:rPr>
              <a:t>n</a:t>
            </a:r>
            <a:r>
              <a:rPr lang="en-US" sz="1800" dirty="0">
                <a:solidFill>
                  <a:srgbClr val="000000"/>
                </a:solidFill>
                <a:latin typeface="Times New Roman"/>
              </a:rPr>
              <a:t> (</a:t>
            </a:r>
            <a:r>
              <a:rPr lang="en-US" sz="1800" i="1" dirty="0">
                <a:solidFill>
                  <a:srgbClr val="000000"/>
                </a:solidFill>
                <a:latin typeface="Times New Roman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Times New Roman"/>
              </a:rPr>
              <a:t>)</a:t>
            </a:r>
            <a:r>
              <a:rPr lang="en-US" sz="1800" dirty="0"/>
              <a:t> when </a:t>
            </a:r>
            <a:r>
              <a:rPr lang="en-US" sz="1800" i="1" dirty="0">
                <a:latin typeface="+mn-lt"/>
              </a:rPr>
              <a:t>z</a:t>
            </a:r>
            <a:r>
              <a:rPr lang="en-US" sz="1800" dirty="0"/>
              <a:t> is real?</a:t>
            </a:r>
            <a:r>
              <a:rPr lang="en-US" sz="1800" dirty="0">
                <a:solidFill>
                  <a:srgbClr val="000000"/>
                </a:solidFill>
                <a:latin typeface="Times New Roman"/>
              </a:rPr>
              <a:t> </a:t>
            </a:r>
            <a:endParaRPr lang="en-US" sz="1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0" name="Text Box 19"/>
          <p:cNvSpPr txBox="1">
            <a:spLocks noChangeArrowheads="1"/>
          </p:cNvSpPr>
          <p:nvPr/>
        </p:nvSpPr>
        <p:spPr bwMode="auto">
          <a:xfrm>
            <a:off x="3139168" y="602343"/>
            <a:ext cx="23567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rgbClr val="CC00FF"/>
                </a:solidFill>
              </a:rPr>
              <a:t>Example (cont.)</a:t>
            </a:r>
          </a:p>
        </p:txBody>
      </p:sp>
      <p:sp>
        <p:nvSpPr>
          <p:cNvPr id="20" name="Rectangle 2"/>
          <p:cNvSpPr>
            <a:spLocks noGrp="1" noChangeArrowheads="1"/>
          </p:cNvSpPr>
          <p:nvPr>
            <p:ph type="title"/>
          </p:nvPr>
        </p:nvSpPr>
        <p:spPr>
          <a:xfrm>
            <a:off x="1128662" y="0"/>
            <a:ext cx="6477802" cy="6191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Analytic Continuation Principle (cont.)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AB06F5-FAD1-47C7-A540-3B441A6863A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1167706" y="1419910"/>
            <a:ext cx="64155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The extended function </a:t>
            </a:r>
            <a:r>
              <a:rPr lang="en-US" sz="1600" i="1" dirty="0">
                <a:solidFill>
                  <a:srgbClr val="0000FF"/>
                </a:solidFill>
                <a:latin typeface="+mn-lt"/>
              </a:rPr>
              <a:t>h</a:t>
            </a:r>
            <a:r>
              <a:rPr lang="en-US" sz="1600" dirty="0">
                <a:solidFill>
                  <a:srgbClr val="0000FF"/>
                </a:solidFill>
                <a:latin typeface="+mn-lt"/>
              </a:rPr>
              <a:t>(</a:t>
            </a:r>
            <a:r>
              <a:rPr lang="en-US" sz="1600" i="1" dirty="0">
                <a:solidFill>
                  <a:srgbClr val="0000FF"/>
                </a:solidFill>
                <a:latin typeface="+mn-lt"/>
              </a:rPr>
              <a:t>z</a:t>
            </a:r>
            <a:r>
              <a:rPr lang="en-US" sz="1600" dirty="0">
                <a:solidFill>
                  <a:srgbClr val="0000FF"/>
                </a:solidFill>
                <a:latin typeface="+mn-lt"/>
              </a:rPr>
              <a:t>)</a:t>
            </a:r>
            <a:r>
              <a:rPr lang="en-US" sz="1600" dirty="0">
                <a:solidFill>
                  <a:srgbClr val="0000FF"/>
                </a:solidFill>
              </a:rPr>
              <a:t> is analytic within the first three quadrants. 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30C32A0-6DC4-016C-F555-7F48947449C5}"/>
              </a:ext>
            </a:extLst>
          </p:cNvPr>
          <p:cNvGrpSpPr/>
          <p:nvPr/>
        </p:nvGrpSpPr>
        <p:grpSpPr>
          <a:xfrm>
            <a:off x="1465348" y="2308806"/>
            <a:ext cx="5962650" cy="3261264"/>
            <a:chOff x="1465348" y="2308806"/>
            <a:chExt cx="5962650" cy="3261264"/>
          </a:xfrm>
        </p:grpSpPr>
        <p:sp>
          <p:nvSpPr>
            <p:cNvPr id="2" name="Rectangle 10">
              <a:extLst>
                <a:ext uri="{FF2B5EF4-FFF2-40B4-BE49-F238E27FC236}">
                  <a16:creationId xmlns:a16="http://schemas.microsoft.com/office/drawing/2014/main" id="{50B0CADD-471F-657E-89AC-D2FCC0BFE2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8886" y="4328875"/>
              <a:ext cx="2611564" cy="1241195"/>
            </a:xfrm>
            <a:prstGeom prst="rect">
              <a:avLst/>
            </a:prstGeom>
            <a:solidFill>
              <a:srgbClr val="FFC5C5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3" name="Rectangle 17"/>
            <p:cNvSpPr>
              <a:spLocks noChangeArrowheads="1"/>
            </p:cNvSpPr>
            <p:nvPr/>
          </p:nvSpPr>
          <p:spPr bwMode="auto">
            <a:xfrm>
              <a:off x="1777041" y="2914330"/>
              <a:ext cx="5041357" cy="1312680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4" name="Line 4"/>
            <p:cNvSpPr>
              <a:spLocks noChangeShapeType="1"/>
            </p:cNvSpPr>
            <p:nvPr/>
          </p:nvSpPr>
          <p:spPr bwMode="auto">
            <a:xfrm flipV="1">
              <a:off x="4489325" y="2613803"/>
              <a:ext cx="0" cy="279047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3315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72323382"/>
                </p:ext>
              </p:extLst>
            </p:nvPr>
          </p:nvGraphicFramePr>
          <p:xfrm>
            <a:off x="7212098" y="4172377"/>
            <a:ext cx="215900" cy="2365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126835" imgH="139518" progId="Equation.DSMT4">
                    <p:embed/>
                  </p:oleObj>
                </mc:Choice>
                <mc:Fallback>
                  <p:oleObj name="Equation" r:id="rId3" imgW="126835" imgH="139518" progId="Equation.DSMT4">
                    <p:embed/>
                    <p:pic>
                      <p:nvPicPr>
                        <p:cNvPr id="13315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12098" y="4172377"/>
                          <a:ext cx="215900" cy="2365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FFFF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16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46134843"/>
                </p:ext>
              </p:extLst>
            </p:nvPr>
          </p:nvGraphicFramePr>
          <p:xfrm>
            <a:off x="4382485" y="2308806"/>
            <a:ext cx="225425" cy="266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139579" imgH="164957" progId="Equation.DSMT4">
                    <p:embed/>
                  </p:oleObj>
                </mc:Choice>
                <mc:Fallback>
                  <p:oleObj name="Equation" r:id="rId5" imgW="139579" imgH="164957" progId="Equation.DSMT4">
                    <p:embed/>
                    <p:pic>
                      <p:nvPicPr>
                        <p:cNvPr id="13316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82485" y="2308806"/>
                          <a:ext cx="225425" cy="266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FFFF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325" name="Line 6"/>
            <p:cNvSpPr>
              <a:spLocks noChangeShapeType="1"/>
            </p:cNvSpPr>
            <p:nvPr/>
          </p:nvSpPr>
          <p:spPr bwMode="auto">
            <a:xfrm>
              <a:off x="1465348" y="4281914"/>
              <a:ext cx="56896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3319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22088625"/>
                </p:ext>
              </p:extLst>
            </p:nvPr>
          </p:nvGraphicFramePr>
          <p:xfrm>
            <a:off x="1922013" y="4744529"/>
            <a:ext cx="2328532" cy="5107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1790640" imgH="393480" progId="Equation.DSMT4">
                    <p:embed/>
                  </p:oleObj>
                </mc:Choice>
                <mc:Fallback>
                  <p:oleObj name="Equation" r:id="rId7" imgW="1790640" imgH="393480" progId="Equation.DSMT4">
                    <p:embed/>
                    <p:pic>
                      <p:nvPicPr>
                        <p:cNvPr id="13319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2013" y="4744529"/>
                          <a:ext cx="2328532" cy="5107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2">
              <a:extLst>
                <a:ext uri="{FF2B5EF4-FFF2-40B4-BE49-F238E27FC236}">
                  <a16:creationId xmlns:a16="http://schemas.microsoft.com/office/drawing/2014/main" id="{3920D5A9-83B7-A55F-A0A1-B50582EAF22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07749696"/>
                </p:ext>
              </p:extLst>
            </p:nvPr>
          </p:nvGraphicFramePr>
          <p:xfrm>
            <a:off x="4902286" y="3342563"/>
            <a:ext cx="1317625" cy="419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799920" imgH="253800" progId="Equation.DSMT4">
                    <p:embed/>
                  </p:oleObj>
                </mc:Choice>
                <mc:Fallback>
                  <p:oleObj name="Equation" r:id="rId9" imgW="799920" imgH="253800" progId="Equation.DSMT4">
                    <p:embed/>
                    <p:pic>
                      <p:nvPicPr>
                        <p:cNvPr id="3" name="Object 2">
                          <a:extLst>
                            <a:ext uri="{FF2B5EF4-FFF2-40B4-BE49-F238E27FC236}">
                              <a16:creationId xmlns:a16="http://schemas.microsoft.com/office/drawing/2014/main" id="{3920D5A9-83B7-A55F-A0A1-B50582EAF220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4902286" y="3342563"/>
                          <a:ext cx="1317625" cy="4191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326" name="Oval 7"/>
            <p:cNvSpPr>
              <a:spLocks noChangeArrowheads="1"/>
            </p:cNvSpPr>
            <p:nvPr/>
          </p:nvSpPr>
          <p:spPr bwMode="auto">
            <a:xfrm rot="16200000">
              <a:off x="4457786" y="4221589"/>
              <a:ext cx="88900" cy="8890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7EF54248-8912-69F1-B12C-64CC030757C6}"/>
                </a:ext>
              </a:extLst>
            </p:cNvPr>
            <p:cNvSpPr/>
            <p:nvPr/>
          </p:nvSpPr>
          <p:spPr>
            <a:xfrm>
              <a:off x="1774209" y="2913797"/>
              <a:ext cx="5036024" cy="2654490"/>
            </a:xfrm>
            <a:custGeom>
              <a:avLst/>
              <a:gdLst>
                <a:gd name="connsiteX0" fmla="*/ 0 w 5036024"/>
                <a:gd name="connsiteY0" fmla="*/ 0 h 2654490"/>
                <a:gd name="connsiteX1" fmla="*/ 13648 w 5036024"/>
                <a:gd name="connsiteY1" fmla="*/ 2654490 h 2654490"/>
                <a:gd name="connsiteX2" fmla="*/ 2627194 w 5036024"/>
                <a:gd name="connsiteY2" fmla="*/ 2654490 h 2654490"/>
                <a:gd name="connsiteX3" fmla="*/ 2613546 w 5036024"/>
                <a:gd name="connsiteY3" fmla="*/ 1412543 h 2654490"/>
                <a:gd name="connsiteX4" fmla="*/ 5036024 w 5036024"/>
                <a:gd name="connsiteY4" fmla="*/ 1412543 h 2654490"/>
                <a:gd name="connsiteX5" fmla="*/ 5015552 w 5036024"/>
                <a:gd name="connsiteY5" fmla="*/ 6824 h 2654490"/>
                <a:gd name="connsiteX6" fmla="*/ 0 w 5036024"/>
                <a:gd name="connsiteY6" fmla="*/ 0 h 2654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036024" h="2654490">
                  <a:moveTo>
                    <a:pt x="0" y="0"/>
                  </a:moveTo>
                  <a:cubicBezTo>
                    <a:pt x="4549" y="884830"/>
                    <a:pt x="9099" y="1769660"/>
                    <a:pt x="13648" y="2654490"/>
                  </a:cubicBezTo>
                  <a:lnTo>
                    <a:pt x="2627194" y="2654490"/>
                  </a:lnTo>
                  <a:lnTo>
                    <a:pt x="2613546" y="1412543"/>
                  </a:lnTo>
                  <a:lnTo>
                    <a:pt x="5036024" y="1412543"/>
                  </a:lnTo>
                  <a:lnTo>
                    <a:pt x="5015552" y="682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aphicFrame>
          <p:nvGraphicFramePr>
            <p:cNvPr id="5" name="Object 4">
              <a:extLst>
                <a:ext uri="{FF2B5EF4-FFF2-40B4-BE49-F238E27FC236}">
                  <a16:creationId xmlns:a16="http://schemas.microsoft.com/office/drawing/2014/main" id="{F1449CEF-8EF2-0097-CD19-8E1EB55FDB4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44756118"/>
                </p:ext>
              </p:extLst>
            </p:nvPr>
          </p:nvGraphicFramePr>
          <p:xfrm>
            <a:off x="2474542" y="3342298"/>
            <a:ext cx="1314450" cy="419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1314208" imgH="419236" progId="Equation.DSMT4">
                    <p:embed/>
                  </p:oleObj>
                </mc:Choice>
                <mc:Fallback>
                  <p:oleObj name="Equation" r:id="rId11" imgW="1314208" imgH="419236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2474542" y="3342298"/>
                          <a:ext cx="1314450" cy="4191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327" name="Freeform 9"/>
            <p:cNvSpPr>
              <a:spLocks/>
            </p:cNvSpPr>
            <p:nvPr/>
          </p:nvSpPr>
          <p:spPr bwMode="auto">
            <a:xfrm rot="10800000" flipH="1">
              <a:off x="4462548" y="4273977"/>
              <a:ext cx="42863" cy="904875"/>
            </a:xfrm>
            <a:custGeom>
              <a:avLst/>
              <a:gdLst>
                <a:gd name="T0" fmla="*/ 0 w 429"/>
                <a:gd name="T1" fmla="*/ 0 h 2254"/>
                <a:gd name="T2" fmla="*/ 0 w 429"/>
                <a:gd name="T3" fmla="*/ 0 h 2254"/>
                <a:gd name="T4" fmla="*/ 0 w 429"/>
                <a:gd name="T5" fmla="*/ 0 h 2254"/>
                <a:gd name="T6" fmla="*/ 0 w 429"/>
                <a:gd name="T7" fmla="*/ 0 h 2254"/>
                <a:gd name="T8" fmla="*/ 0 w 429"/>
                <a:gd name="T9" fmla="*/ 0 h 2254"/>
                <a:gd name="T10" fmla="*/ 0 w 429"/>
                <a:gd name="T11" fmla="*/ 1 h 2254"/>
                <a:gd name="T12" fmla="*/ 0 w 429"/>
                <a:gd name="T13" fmla="*/ 1 h 2254"/>
                <a:gd name="T14" fmla="*/ 0 w 429"/>
                <a:gd name="T15" fmla="*/ 1 h 2254"/>
                <a:gd name="T16" fmla="*/ 0 w 429"/>
                <a:gd name="T17" fmla="*/ 1 h 225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29"/>
                <a:gd name="T28" fmla="*/ 0 h 2254"/>
                <a:gd name="T29" fmla="*/ 429 w 429"/>
                <a:gd name="T30" fmla="*/ 2254 h 225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29" h="2254">
                  <a:moveTo>
                    <a:pt x="310" y="0"/>
                  </a:moveTo>
                  <a:cubicBezTo>
                    <a:pt x="176" y="73"/>
                    <a:pt x="43" y="147"/>
                    <a:pt x="62" y="220"/>
                  </a:cubicBezTo>
                  <a:cubicBezTo>
                    <a:pt x="81" y="293"/>
                    <a:pt x="419" y="346"/>
                    <a:pt x="424" y="441"/>
                  </a:cubicBezTo>
                  <a:cubicBezTo>
                    <a:pt x="429" y="536"/>
                    <a:pt x="95" y="669"/>
                    <a:pt x="90" y="789"/>
                  </a:cubicBezTo>
                  <a:cubicBezTo>
                    <a:pt x="85" y="909"/>
                    <a:pt x="407" y="1050"/>
                    <a:pt x="396" y="1159"/>
                  </a:cubicBezTo>
                  <a:cubicBezTo>
                    <a:pt x="385" y="1268"/>
                    <a:pt x="31" y="1352"/>
                    <a:pt x="26" y="1444"/>
                  </a:cubicBezTo>
                  <a:cubicBezTo>
                    <a:pt x="21" y="1536"/>
                    <a:pt x="367" y="1637"/>
                    <a:pt x="367" y="1714"/>
                  </a:cubicBezTo>
                  <a:cubicBezTo>
                    <a:pt x="367" y="1791"/>
                    <a:pt x="52" y="1816"/>
                    <a:pt x="26" y="1906"/>
                  </a:cubicBezTo>
                  <a:cubicBezTo>
                    <a:pt x="0" y="1996"/>
                    <a:pt x="105" y="2125"/>
                    <a:pt x="211" y="2254"/>
                  </a:cubicBezTo>
                </a:path>
              </a:pathLst>
            </a:custGeom>
            <a:solidFill>
              <a:srgbClr val="FF0000"/>
            </a:solidFill>
            <a:ln w="28575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876436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7" name="Text Box 23"/>
          <p:cNvSpPr txBox="1">
            <a:spLocks noChangeArrowheads="1"/>
          </p:cNvSpPr>
          <p:nvPr/>
        </p:nvSpPr>
        <p:spPr bwMode="auto">
          <a:xfrm>
            <a:off x="3099708" y="649799"/>
            <a:ext cx="24574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CC00FF"/>
                </a:solidFill>
              </a:rPr>
              <a:t>Example</a:t>
            </a:r>
          </a:p>
        </p:txBody>
      </p:sp>
      <p:sp>
        <p:nvSpPr>
          <p:cNvPr id="21" name="Rectangle 2"/>
          <p:cNvSpPr>
            <a:spLocks noGrp="1" noChangeArrowheads="1"/>
          </p:cNvSpPr>
          <p:nvPr>
            <p:ph type="title"/>
          </p:nvPr>
        </p:nvSpPr>
        <p:spPr>
          <a:xfrm>
            <a:off x="1366787" y="0"/>
            <a:ext cx="6477802" cy="6191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Analytic Continuation Principle (cont.)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AB06F5-FAD1-47C7-A540-3B441A6863A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graphicFrame>
        <p:nvGraphicFramePr>
          <p:cNvPr id="942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3608160"/>
              </p:ext>
            </p:extLst>
          </p:nvPr>
        </p:nvGraphicFramePr>
        <p:xfrm>
          <a:off x="2923924" y="1880713"/>
          <a:ext cx="3276600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841500" imgH="508000" progId="Equation.DSMT4">
                  <p:embed/>
                </p:oleObj>
              </mc:Choice>
              <mc:Fallback>
                <p:oleObj name="Equation" r:id="rId3" imgW="1841500" imgH="508000" progId="Equation.DSMT4">
                  <p:embed/>
                  <p:pic>
                    <p:nvPicPr>
                      <p:cNvPr id="0" name="Picture 3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3924" y="1880713"/>
                        <a:ext cx="3276600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1" name="Group 50"/>
          <p:cNvGrpSpPr/>
          <p:nvPr/>
        </p:nvGrpSpPr>
        <p:grpSpPr>
          <a:xfrm>
            <a:off x="1805226" y="2899284"/>
            <a:ext cx="6908107" cy="3429564"/>
            <a:chOff x="1337126" y="2844860"/>
            <a:chExt cx="6908107" cy="3429564"/>
          </a:xfrm>
        </p:grpSpPr>
        <p:sp>
          <p:nvSpPr>
            <p:cNvPr id="38" name="Line 7"/>
            <p:cNvSpPr>
              <a:spLocks noChangeShapeType="1"/>
            </p:cNvSpPr>
            <p:nvPr/>
          </p:nvSpPr>
          <p:spPr bwMode="auto">
            <a:xfrm flipV="1">
              <a:off x="4356552" y="3320813"/>
              <a:ext cx="0" cy="295361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aphicFrame>
          <p:nvGraphicFramePr>
            <p:cNvPr id="39" name="Object 8"/>
            <p:cNvGraphicFramePr>
              <a:graphicFrameLocks noChangeAspect="1"/>
            </p:cNvGraphicFramePr>
            <p:nvPr/>
          </p:nvGraphicFramePr>
          <p:xfrm>
            <a:off x="7999304" y="4542193"/>
            <a:ext cx="245929" cy="2704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126835" imgH="139518" progId="Equation.DSMT4">
                    <p:embed/>
                  </p:oleObj>
                </mc:Choice>
                <mc:Fallback>
                  <p:oleObj name="Equation" r:id="rId5" imgW="126835" imgH="139518" progId="Equation.DSMT4">
                    <p:embed/>
                    <p:pic>
                      <p:nvPicPr>
                        <p:cNvPr id="0" name="Picture 35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99304" y="4542193"/>
                          <a:ext cx="245929" cy="2704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0" name="Line 10"/>
            <p:cNvSpPr>
              <a:spLocks noChangeShapeType="1"/>
            </p:cNvSpPr>
            <p:nvPr/>
          </p:nvSpPr>
          <p:spPr bwMode="auto">
            <a:xfrm>
              <a:off x="1337126" y="4669815"/>
              <a:ext cx="6522357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aphicFrame>
          <p:nvGraphicFramePr>
            <p:cNvPr id="41" name="Object 4"/>
            <p:cNvGraphicFramePr>
              <a:graphicFrameLocks noChangeAspect="1"/>
            </p:cNvGraphicFramePr>
            <p:nvPr/>
          </p:nvGraphicFramePr>
          <p:xfrm>
            <a:off x="4228686" y="2844860"/>
            <a:ext cx="275519" cy="3255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139579" imgH="164957" progId="Equation.DSMT4">
                    <p:embed/>
                  </p:oleObj>
                </mc:Choice>
                <mc:Fallback>
                  <p:oleObj name="Equation" r:id="rId7" imgW="139579" imgH="164957" progId="Equation.DSMT4">
                    <p:embed/>
                    <p:pic>
                      <p:nvPicPr>
                        <p:cNvPr id="0" name="Picture 3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28686" y="2844860"/>
                          <a:ext cx="275519" cy="3255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1" name="Straight Connector 30"/>
            <p:cNvCxnSpPr/>
            <p:nvPr/>
          </p:nvCxnSpPr>
          <p:spPr>
            <a:xfrm>
              <a:off x="4359810" y="4672725"/>
              <a:ext cx="33528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4952998" y="4093023"/>
              <a:ext cx="218842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Original domain</a:t>
              </a:r>
              <a:r>
                <a:rPr lang="en-US" sz="1600" dirty="0">
                  <a:latin typeface="+mn-lt"/>
                </a:rPr>
                <a:t>:  </a:t>
              </a:r>
              <a:r>
                <a:rPr lang="en-US" sz="1600" i="1" dirty="0">
                  <a:latin typeface="+mn-lt"/>
                </a:rPr>
                <a:t>x</a:t>
              </a:r>
              <a:r>
                <a:rPr lang="en-US" sz="1600" dirty="0">
                  <a:latin typeface="+mn-lt"/>
                </a:rPr>
                <a:t> </a:t>
              </a:r>
              <a:r>
                <a:rPr lang="en-US" sz="1600" dirty="0">
                  <a:latin typeface="+mn-lt"/>
                  <a:sym typeface="Symbol" panose="05050102010706020507" pitchFamily="18" charset="2"/>
                </a:rPr>
                <a:t></a:t>
              </a:r>
              <a:r>
                <a:rPr lang="en-US" sz="1600" dirty="0">
                  <a:latin typeface="+mn-lt"/>
                </a:rPr>
                <a:t> 0</a:t>
              </a: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2348997" y="1363434"/>
            <a:ext cx="3993401" cy="369332"/>
          </a:xfrm>
          <a:prstGeom prst="rect">
            <a:avLst/>
          </a:prstGeom>
          <a:solidFill>
            <a:srgbClr val="FFCCFF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800" dirty="0"/>
              <a:t>How do we extend </a:t>
            </a:r>
            <a:r>
              <a:rPr lang="en-US" sz="1800" i="1" dirty="0">
                <a:latin typeface="+mn-lt"/>
              </a:rPr>
              <a:t>F</a:t>
            </a:r>
            <a:r>
              <a:rPr lang="en-US" sz="1800" dirty="0">
                <a:latin typeface="+mn-lt"/>
              </a:rPr>
              <a:t>(</a:t>
            </a:r>
            <a:r>
              <a:rPr lang="en-US" sz="1800" i="1" dirty="0">
                <a:latin typeface="+mn-lt"/>
              </a:rPr>
              <a:t>x</a:t>
            </a:r>
            <a:r>
              <a:rPr lang="en-US" sz="1800" dirty="0">
                <a:latin typeface="+mn-lt"/>
              </a:rPr>
              <a:t>)</a:t>
            </a:r>
            <a:r>
              <a:rPr lang="en-US" sz="1800" dirty="0"/>
              <a:t> to arbitrary </a:t>
            </a:r>
            <a:r>
              <a:rPr lang="en-US" sz="1800" i="1" dirty="0">
                <a:latin typeface="+mn-lt"/>
              </a:rPr>
              <a:t>z</a:t>
            </a:r>
            <a:r>
              <a:rPr lang="en-US" sz="1800" dirty="0"/>
              <a:t>?</a:t>
            </a:r>
          </a:p>
        </p:txBody>
      </p:sp>
      <p:graphicFrame>
        <p:nvGraphicFramePr>
          <p:cNvPr id="94217" name="Object 15"/>
          <p:cNvGraphicFramePr>
            <a:graphicFrameLocks noChangeAspect="1"/>
          </p:cNvGraphicFramePr>
          <p:nvPr/>
        </p:nvGraphicFramePr>
        <p:xfrm>
          <a:off x="825500" y="5173663"/>
          <a:ext cx="3222625" cy="113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082800" imgH="736600" progId="Equation.DSMT4">
                  <p:embed/>
                </p:oleObj>
              </mc:Choice>
              <mc:Fallback>
                <p:oleObj name="Equation" r:id="rId9" imgW="2082800" imgH="736600" progId="Equation.DSMT4">
                  <p:embed/>
                  <p:pic>
                    <p:nvPicPr>
                      <p:cNvPr id="0" name="Picture 3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500" y="5173663"/>
                        <a:ext cx="3222625" cy="11398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42437" y="3081768"/>
            <a:ext cx="38939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Note</a:t>
            </a:r>
            <a:r>
              <a:rPr lang="en-US" sz="1400" dirty="0"/>
              <a:t>: The integral does not converge for </a:t>
            </a:r>
            <a:r>
              <a:rPr lang="en-US" sz="1400" i="1" dirty="0">
                <a:latin typeface="+mn-lt"/>
              </a:rPr>
              <a:t>x</a:t>
            </a:r>
            <a:r>
              <a:rPr lang="en-US" sz="1400" dirty="0">
                <a:latin typeface="+mn-lt"/>
              </a:rPr>
              <a:t> &lt; 0</a:t>
            </a:r>
            <a:r>
              <a:rPr lang="en-US" sz="1400" dirty="0"/>
              <a:t>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7" name="Text Box 23"/>
          <p:cNvSpPr txBox="1">
            <a:spLocks noChangeArrowheads="1"/>
          </p:cNvSpPr>
          <p:nvPr/>
        </p:nvSpPr>
        <p:spPr bwMode="auto">
          <a:xfrm>
            <a:off x="3135086" y="663405"/>
            <a:ext cx="24574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CC00FF"/>
                </a:solidFill>
              </a:rPr>
              <a:t>Example (cont.)</a:t>
            </a:r>
          </a:p>
        </p:txBody>
      </p:sp>
      <p:sp>
        <p:nvSpPr>
          <p:cNvPr id="21" name="Rectangle 2"/>
          <p:cNvSpPr>
            <a:spLocks noGrp="1" noChangeArrowheads="1"/>
          </p:cNvSpPr>
          <p:nvPr>
            <p:ph type="title"/>
          </p:nvPr>
        </p:nvSpPr>
        <p:spPr>
          <a:xfrm>
            <a:off x="1366787" y="0"/>
            <a:ext cx="6477802" cy="6191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Analytic Continuation Principle (cont.)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AB06F5-FAD1-47C7-A540-3B441A6863A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graphicFrame>
        <p:nvGraphicFramePr>
          <p:cNvPr id="94216" name="Object 15"/>
          <p:cNvGraphicFramePr>
            <a:graphicFrameLocks noChangeAspect="1"/>
          </p:cNvGraphicFramePr>
          <p:nvPr/>
        </p:nvGraphicFramePr>
        <p:xfrm>
          <a:off x="3226707" y="1231674"/>
          <a:ext cx="2078038" cy="95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167893" imgH="533169" progId="Equation.DSMT4">
                  <p:embed/>
                </p:oleObj>
              </mc:Choice>
              <mc:Fallback>
                <p:oleObj name="Equation" r:id="rId3" imgW="1167893" imgH="533169" progId="Equation.DSMT4">
                  <p:embed/>
                  <p:pic>
                    <p:nvPicPr>
                      <p:cNvPr id="0" name="Picture 5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6707" y="1231674"/>
                        <a:ext cx="2078038" cy="95091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435428" y="2329545"/>
            <a:ext cx="8032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/>
              <a:t>This is defined </a:t>
            </a:r>
            <a:r>
              <a:rPr lang="en-US" sz="1800" u="sng" dirty="0"/>
              <a:t>everywhere</a:t>
            </a:r>
            <a:r>
              <a:rPr lang="en-US" sz="1800" dirty="0"/>
              <a:t> in the complex plane (except on the branch cuts).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337126" y="2948133"/>
            <a:ext cx="6908107" cy="3528221"/>
            <a:chOff x="1337126" y="2948133"/>
            <a:chExt cx="6908107" cy="3528221"/>
          </a:xfrm>
        </p:grpSpPr>
        <p:sp>
          <p:nvSpPr>
            <p:cNvPr id="38" name="Line 7"/>
            <p:cNvSpPr>
              <a:spLocks noChangeShapeType="1"/>
            </p:cNvSpPr>
            <p:nvPr/>
          </p:nvSpPr>
          <p:spPr bwMode="auto">
            <a:xfrm flipV="1">
              <a:off x="4356552" y="3418787"/>
              <a:ext cx="0" cy="295361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aphicFrame>
          <p:nvGraphicFramePr>
            <p:cNvPr id="3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57626689"/>
                </p:ext>
              </p:extLst>
            </p:nvPr>
          </p:nvGraphicFramePr>
          <p:xfrm>
            <a:off x="7999304" y="4640167"/>
            <a:ext cx="245929" cy="2704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126835" imgH="139518" progId="Equation.DSMT4">
                    <p:embed/>
                  </p:oleObj>
                </mc:Choice>
                <mc:Fallback>
                  <p:oleObj name="Equation" r:id="rId5" imgW="126835" imgH="139518" progId="Equation.DSMT4">
                    <p:embed/>
                    <p:pic>
                      <p:nvPicPr>
                        <p:cNvPr id="0" name="Picture 5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99304" y="4640167"/>
                          <a:ext cx="245929" cy="2704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0" name="Line 10"/>
            <p:cNvSpPr>
              <a:spLocks noChangeShapeType="1"/>
            </p:cNvSpPr>
            <p:nvPr/>
          </p:nvSpPr>
          <p:spPr bwMode="auto">
            <a:xfrm>
              <a:off x="1337126" y="4767789"/>
              <a:ext cx="6522357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aphicFrame>
          <p:nvGraphicFramePr>
            <p:cNvPr id="41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41922"/>
                </p:ext>
              </p:extLst>
            </p:nvPr>
          </p:nvGraphicFramePr>
          <p:xfrm>
            <a:off x="4242035" y="2948133"/>
            <a:ext cx="275519" cy="3255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139579" imgH="164957" progId="Equation.DSMT4">
                    <p:embed/>
                  </p:oleObj>
                </mc:Choice>
                <mc:Fallback>
                  <p:oleObj name="Equation" r:id="rId7" imgW="139579" imgH="164957" progId="Equation.DSMT4">
                    <p:embed/>
                    <p:pic>
                      <p:nvPicPr>
                        <p:cNvPr id="0" name="Picture 5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42035" y="2948133"/>
                          <a:ext cx="275519" cy="3255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5" name="Oval 17"/>
            <p:cNvSpPr>
              <a:spLocks noChangeArrowheads="1"/>
            </p:cNvSpPr>
            <p:nvPr/>
          </p:nvSpPr>
          <p:spPr bwMode="auto">
            <a:xfrm>
              <a:off x="4310742" y="4230098"/>
              <a:ext cx="90488" cy="106336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rgbClr val="0000FF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aphicFrame>
          <p:nvGraphicFramePr>
            <p:cNvPr id="49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04238245"/>
                </p:ext>
              </p:extLst>
            </p:nvPr>
          </p:nvGraphicFramePr>
          <p:xfrm>
            <a:off x="4630055" y="4064216"/>
            <a:ext cx="201613" cy="3777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88707" imgH="164742" progId="Equation.DSMT4">
                    <p:embed/>
                  </p:oleObj>
                </mc:Choice>
                <mc:Fallback>
                  <p:oleObj name="Equation" r:id="rId9" imgW="88707" imgH="164742" progId="Equation.DSMT4">
                    <p:embed/>
                    <p:pic>
                      <p:nvPicPr>
                        <p:cNvPr id="0" name="Picture 5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30055" y="4064216"/>
                          <a:ext cx="201613" cy="3777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321627" y="5144490"/>
              <a:ext cx="90488" cy="106336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rgbClr val="0000FF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aphicFrame>
          <p:nvGraphicFramePr>
            <p:cNvPr id="95238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43299373"/>
                </p:ext>
              </p:extLst>
            </p:nvPr>
          </p:nvGraphicFramePr>
          <p:xfrm>
            <a:off x="4540704" y="5055507"/>
            <a:ext cx="403225" cy="377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177492" imgH="164814" progId="Equation.DSMT4">
                    <p:embed/>
                  </p:oleObj>
                </mc:Choice>
                <mc:Fallback>
                  <p:oleObj name="Equation" r:id="rId11" imgW="177492" imgH="164814" progId="Equation.DSMT4">
                    <p:embed/>
                    <p:pic>
                      <p:nvPicPr>
                        <p:cNvPr id="0" name="Picture 5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40704" y="5055507"/>
                          <a:ext cx="403225" cy="3778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" name="Freeform 19"/>
            <p:cNvSpPr>
              <a:spLocks/>
            </p:cNvSpPr>
            <p:nvPr/>
          </p:nvSpPr>
          <p:spPr bwMode="auto">
            <a:xfrm rot="-2700000" flipV="1">
              <a:off x="4859265" y="5007970"/>
              <a:ext cx="45719" cy="1468384"/>
            </a:xfrm>
            <a:custGeom>
              <a:avLst/>
              <a:gdLst>
                <a:gd name="T0" fmla="*/ 2147483647 w 429"/>
                <a:gd name="T1" fmla="*/ 0 h 2254"/>
                <a:gd name="T2" fmla="*/ 0 w 429"/>
                <a:gd name="T3" fmla="*/ 2147483647 h 2254"/>
                <a:gd name="T4" fmla="*/ 2147483647 w 429"/>
                <a:gd name="T5" fmla="*/ 2147483647 h 2254"/>
                <a:gd name="T6" fmla="*/ 0 w 429"/>
                <a:gd name="T7" fmla="*/ 2147483647 h 2254"/>
                <a:gd name="T8" fmla="*/ 2147483647 w 429"/>
                <a:gd name="T9" fmla="*/ 2147483647 h 2254"/>
                <a:gd name="T10" fmla="*/ 0 w 429"/>
                <a:gd name="T11" fmla="*/ 2147483647 h 2254"/>
                <a:gd name="T12" fmla="*/ 2147483647 w 429"/>
                <a:gd name="T13" fmla="*/ 2147483647 h 2254"/>
                <a:gd name="T14" fmla="*/ 0 w 429"/>
                <a:gd name="T15" fmla="*/ 2147483647 h 2254"/>
                <a:gd name="T16" fmla="*/ 2147483647 w 429"/>
                <a:gd name="T17" fmla="*/ 2147483647 h 225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29"/>
                <a:gd name="T28" fmla="*/ 0 h 2254"/>
                <a:gd name="T29" fmla="*/ 429 w 429"/>
                <a:gd name="T30" fmla="*/ 2254 h 225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29" h="2254">
                  <a:moveTo>
                    <a:pt x="310" y="0"/>
                  </a:moveTo>
                  <a:cubicBezTo>
                    <a:pt x="176" y="73"/>
                    <a:pt x="43" y="147"/>
                    <a:pt x="62" y="220"/>
                  </a:cubicBezTo>
                  <a:cubicBezTo>
                    <a:pt x="81" y="293"/>
                    <a:pt x="419" y="346"/>
                    <a:pt x="424" y="441"/>
                  </a:cubicBezTo>
                  <a:cubicBezTo>
                    <a:pt x="429" y="536"/>
                    <a:pt x="95" y="669"/>
                    <a:pt x="90" y="789"/>
                  </a:cubicBezTo>
                  <a:cubicBezTo>
                    <a:pt x="85" y="909"/>
                    <a:pt x="407" y="1050"/>
                    <a:pt x="396" y="1159"/>
                  </a:cubicBezTo>
                  <a:cubicBezTo>
                    <a:pt x="385" y="1268"/>
                    <a:pt x="31" y="1352"/>
                    <a:pt x="26" y="1444"/>
                  </a:cubicBezTo>
                  <a:cubicBezTo>
                    <a:pt x="21" y="1536"/>
                    <a:pt x="367" y="1637"/>
                    <a:pt x="367" y="1714"/>
                  </a:cubicBezTo>
                  <a:cubicBezTo>
                    <a:pt x="367" y="1791"/>
                    <a:pt x="52" y="1816"/>
                    <a:pt x="26" y="1906"/>
                  </a:cubicBezTo>
                  <a:cubicBezTo>
                    <a:pt x="0" y="1996"/>
                    <a:pt x="105" y="2125"/>
                    <a:pt x="211" y="2254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Freeform 19"/>
            <p:cNvSpPr>
              <a:spLocks/>
            </p:cNvSpPr>
            <p:nvPr/>
          </p:nvSpPr>
          <p:spPr bwMode="auto">
            <a:xfrm rot="-2700000">
              <a:off x="3800183" y="3006944"/>
              <a:ext cx="45719" cy="1468384"/>
            </a:xfrm>
            <a:custGeom>
              <a:avLst/>
              <a:gdLst>
                <a:gd name="T0" fmla="*/ 2147483647 w 429"/>
                <a:gd name="T1" fmla="*/ 0 h 2254"/>
                <a:gd name="T2" fmla="*/ 0 w 429"/>
                <a:gd name="T3" fmla="*/ 2147483647 h 2254"/>
                <a:gd name="T4" fmla="*/ 2147483647 w 429"/>
                <a:gd name="T5" fmla="*/ 2147483647 h 2254"/>
                <a:gd name="T6" fmla="*/ 0 w 429"/>
                <a:gd name="T7" fmla="*/ 2147483647 h 2254"/>
                <a:gd name="T8" fmla="*/ 2147483647 w 429"/>
                <a:gd name="T9" fmla="*/ 2147483647 h 2254"/>
                <a:gd name="T10" fmla="*/ 0 w 429"/>
                <a:gd name="T11" fmla="*/ 2147483647 h 2254"/>
                <a:gd name="T12" fmla="*/ 2147483647 w 429"/>
                <a:gd name="T13" fmla="*/ 2147483647 h 2254"/>
                <a:gd name="T14" fmla="*/ 0 w 429"/>
                <a:gd name="T15" fmla="*/ 2147483647 h 2254"/>
                <a:gd name="T16" fmla="*/ 2147483647 w 429"/>
                <a:gd name="T17" fmla="*/ 2147483647 h 225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29"/>
                <a:gd name="T28" fmla="*/ 0 h 2254"/>
                <a:gd name="T29" fmla="*/ 429 w 429"/>
                <a:gd name="T30" fmla="*/ 2254 h 225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29" h="2254">
                  <a:moveTo>
                    <a:pt x="310" y="0"/>
                  </a:moveTo>
                  <a:cubicBezTo>
                    <a:pt x="176" y="73"/>
                    <a:pt x="43" y="147"/>
                    <a:pt x="62" y="220"/>
                  </a:cubicBezTo>
                  <a:cubicBezTo>
                    <a:pt x="81" y="293"/>
                    <a:pt x="419" y="346"/>
                    <a:pt x="424" y="441"/>
                  </a:cubicBezTo>
                  <a:cubicBezTo>
                    <a:pt x="429" y="536"/>
                    <a:pt x="95" y="669"/>
                    <a:pt x="90" y="789"/>
                  </a:cubicBezTo>
                  <a:cubicBezTo>
                    <a:pt x="85" y="909"/>
                    <a:pt x="407" y="1050"/>
                    <a:pt x="396" y="1159"/>
                  </a:cubicBezTo>
                  <a:cubicBezTo>
                    <a:pt x="385" y="1268"/>
                    <a:pt x="31" y="1352"/>
                    <a:pt x="26" y="1444"/>
                  </a:cubicBezTo>
                  <a:cubicBezTo>
                    <a:pt x="21" y="1536"/>
                    <a:pt x="367" y="1637"/>
                    <a:pt x="367" y="1714"/>
                  </a:cubicBezTo>
                  <a:cubicBezTo>
                    <a:pt x="367" y="1791"/>
                    <a:pt x="52" y="1816"/>
                    <a:pt x="26" y="1906"/>
                  </a:cubicBezTo>
                  <a:cubicBezTo>
                    <a:pt x="0" y="1996"/>
                    <a:pt x="105" y="2125"/>
                    <a:pt x="211" y="2254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8" name="Oval 6"/>
            <p:cNvSpPr>
              <a:spLocks noChangeArrowheads="1"/>
            </p:cNvSpPr>
            <p:nvPr/>
          </p:nvSpPr>
          <p:spPr bwMode="auto">
            <a:xfrm rot="16200000">
              <a:off x="5825216" y="4721685"/>
              <a:ext cx="88900" cy="889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9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07649257"/>
                </p:ext>
              </p:extLst>
            </p:nvPr>
          </p:nvGraphicFramePr>
          <p:xfrm>
            <a:off x="6319838" y="3632200"/>
            <a:ext cx="1597025" cy="419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1282700" imgH="342900" progId="Equation.DSMT4">
                    <p:embed/>
                  </p:oleObj>
                </mc:Choice>
                <mc:Fallback>
                  <p:oleObj name="Equation" r:id="rId13" imgW="1282700" imgH="342900" progId="Equation.DSMT4">
                    <p:embed/>
                    <p:pic>
                      <p:nvPicPr>
                        <p:cNvPr id="0" name="Picture 5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19838" y="3632200"/>
                          <a:ext cx="1597025" cy="4191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2" name="Straight Arrow Connector 31"/>
            <p:cNvCxnSpPr/>
            <p:nvPr/>
          </p:nvCxnSpPr>
          <p:spPr>
            <a:xfrm flipH="1">
              <a:off x="5954486" y="4136574"/>
              <a:ext cx="435428" cy="48985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704057" y="5478188"/>
            <a:ext cx="2852056" cy="83099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Note: </a:t>
            </a:r>
          </a:p>
          <a:p>
            <a:pPr algn="ctr"/>
            <a:r>
              <a:rPr lang="en-US" sz="1600" dirty="0"/>
              <a:t>The shape of the branch cuts is arbitrary here.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985243" y="1368678"/>
            <a:ext cx="19800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Here we define: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7" name="Text Box 23"/>
          <p:cNvSpPr txBox="1">
            <a:spLocks noChangeArrowheads="1"/>
          </p:cNvSpPr>
          <p:nvPr/>
        </p:nvSpPr>
        <p:spPr bwMode="auto">
          <a:xfrm>
            <a:off x="3135086" y="663405"/>
            <a:ext cx="24574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CC00FF"/>
                </a:solidFill>
              </a:rPr>
              <a:t>Example (cont.)</a:t>
            </a:r>
          </a:p>
        </p:txBody>
      </p:sp>
      <p:sp>
        <p:nvSpPr>
          <p:cNvPr id="21" name="Rectangle 2"/>
          <p:cNvSpPr>
            <a:spLocks noGrp="1" noChangeArrowheads="1"/>
          </p:cNvSpPr>
          <p:nvPr>
            <p:ph type="title"/>
          </p:nvPr>
        </p:nvSpPr>
        <p:spPr>
          <a:xfrm>
            <a:off x="1366787" y="0"/>
            <a:ext cx="6477802" cy="6191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Analytic Continuation Principle (cont.)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AB06F5-FAD1-47C7-A540-3B441A6863A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graphicFrame>
        <p:nvGraphicFramePr>
          <p:cNvPr id="942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0586671"/>
              </p:ext>
            </p:extLst>
          </p:nvPr>
        </p:nvGraphicFramePr>
        <p:xfrm>
          <a:off x="3397422" y="1264633"/>
          <a:ext cx="1760537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90170" imgH="444307" progId="Equation.DSMT4">
                  <p:embed/>
                </p:oleObj>
              </mc:Choice>
              <mc:Fallback>
                <p:oleObj name="Equation" r:id="rId3" imgW="990170" imgH="444307" progId="Equation.DSMT4">
                  <p:embed/>
                  <p:pic>
                    <p:nvPicPr>
                      <p:cNvPr id="0" name="Picture 6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422" y="1264633"/>
                        <a:ext cx="1760537" cy="79216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1860394" y="2198892"/>
            <a:ext cx="5006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/>
              <a:t>This corresponds to using </a:t>
            </a:r>
            <a:r>
              <a:rPr lang="en-US" sz="1800" u="sng" dirty="0"/>
              <a:t>vertical</a:t>
            </a:r>
            <a:r>
              <a:rPr lang="en-US" sz="1800" dirty="0"/>
              <a:t> branch cuts.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359267" y="1458938"/>
            <a:ext cx="16740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We next use: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653553"/>
              </p:ext>
            </p:extLst>
          </p:nvPr>
        </p:nvGraphicFramePr>
        <p:xfrm>
          <a:off x="5592536" y="1517366"/>
          <a:ext cx="1995640" cy="425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308100" imgH="279400" progId="Equation.DSMT4">
                  <p:embed/>
                </p:oleObj>
              </mc:Choice>
              <mc:Fallback>
                <p:oleObj name="Equation" r:id="rId5" imgW="1308100" imgH="279400" progId="Equation.DSMT4">
                  <p:embed/>
                  <p:pic>
                    <p:nvPicPr>
                      <p:cNvPr id="0" name="Picture 6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2536" y="1517366"/>
                        <a:ext cx="1995640" cy="4255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7" name="Group 26"/>
          <p:cNvGrpSpPr/>
          <p:nvPr/>
        </p:nvGrpSpPr>
        <p:grpSpPr>
          <a:xfrm>
            <a:off x="569498" y="2775942"/>
            <a:ext cx="7675735" cy="3928547"/>
            <a:chOff x="569498" y="2775942"/>
            <a:chExt cx="7675735" cy="3928547"/>
          </a:xfrm>
        </p:grpSpPr>
        <p:sp>
          <p:nvSpPr>
            <p:cNvPr id="38" name="Line 7"/>
            <p:cNvSpPr>
              <a:spLocks noChangeShapeType="1"/>
            </p:cNvSpPr>
            <p:nvPr/>
          </p:nvSpPr>
          <p:spPr bwMode="auto">
            <a:xfrm flipV="1">
              <a:off x="4356552" y="3418787"/>
              <a:ext cx="0" cy="295361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aphicFrame>
          <p:nvGraphicFramePr>
            <p:cNvPr id="39" name="Object 8"/>
            <p:cNvGraphicFramePr>
              <a:graphicFrameLocks noChangeAspect="1"/>
            </p:cNvGraphicFramePr>
            <p:nvPr/>
          </p:nvGraphicFramePr>
          <p:xfrm>
            <a:off x="7999304" y="4640167"/>
            <a:ext cx="245929" cy="2704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126835" imgH="139518" progId="Equation.DSMT4">
                    <p:embed/>
                  </p:oleObj>
                </mc:Choice>
                <mc:Fallback>
                  <p:oleObj name="Equation" r:id="rId7" imgW="126835" imgH="139518" progId="Equation.DSMT4">
                    <p:embed/>
                    <p:pic>
                      <p:nvPicPr>
                        <p:cNvPr id="0" name="Picture 6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99304" y="4640167"/>
                          <a:ext cx="245929" cy="2704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0" name="Line 10"/>
            <p:cNvSpPr>
              <a:spLocks noChangeShapeType="1"/>
            </p:cNvSpPr>
            <p:nvPr/>
          </p:nvSpPr>
          <p:spPr bwMode="auto">
            <a:xfrm>
              <a:off x="1337126" y="4767789"/>
              <a:ext cx="6522357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aphicFrame>
          <p:nvGraphicFramePr>
            <p:cNvPr id="41" name="Object 4"/>
            <p:cNvGraphicFramePr>
              <a:graphicFrameLocks noChangeAspect="1"/>
            </p:cNvGraphicFramePr>
            <p:nvPr/>
          </p:nvGraphicFramePr>
          <p:xfrm>
            <a:off x="4544372" y="2931954"/>
            <a:ext cx="275519" cy="3255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139579" imgH="164957" progId="Equation.DSMT4">
                    <p:embed/>
                  </p:oleObj>
                </mc:Choice>
                <mc:Fallback>
                  <p:oleObj name="Equation" r:id="rId9" imgW="139579" imgH="164957" progId="Equation.DSMT4">
                    <p:embed/>
                    <p:pic>
                      <p:nvPicPr>
                        <p:cNvPr id="0" name="Picture 6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44372" y="2931954"/>
                          <a:ext cx="275519" cy="3255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5" name="Oval 17"/>
            <p:cNvSpPr>
              <a:spLocks noChangeArrowheads="1"/>
            </p:cNvSpPr>
            <p:nvPr/>
          </p:nvSpPr>
          <p:spPr bwMode="auto">
            <a:xfrm>
              <a:off x="4310742" y="4230098"/>
              <a:ext cx="90488" cy="106336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rgbClr val="0000FF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aphicFrame>
          <p:nvGraphicFramePr>
            <p:cNvPr id="49" name="Object 21"/>
            <p:cNvGraphicFramePr>
              <a:graphicFrameLocks noChangeAspect="1"/>
            </p:cNvGraphicFramePr>
            <p:nvPr/>
          </p:nvGraphicFramePr>
          <p:xfrm>
            <a:off x="4630055" y="4064216"/>
            <a:ext cx="201613" cy="3777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88707" imgH="164742" progId="Equation.DSMT4">
                    <p:embed/>
                  </p:oleObj>
                </mc:Choice>
                <mc:Fallback>
                  <p:oleObj name="Equation" r:id="rId11" imgW="88707" imgH="164742" progId="Equation.DSMT4">
                    <p:embed/>
                    <p:pic>
                      <p:nvPicPr>
                        <p:cNvPr id="0" name="Picture 6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30055" y="4064216"/>
                          <a:ext cx="201613" cy="3777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321627" y="5144490"/>
              <a:ext cx="90488" cy="106336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rgbClr val="0000FF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aphicFrame>
          <p:nvGraphicFramePr>
            <p:cNvPr id="95238" name="Object 21"/>
            <p:cNvGraphicFramePr>
              <a:graphicFrameLocks noChangeAspect="1"/>
            </p:cNvGraphicFramePr>
            <p:nvPr/>
          </p:nvGraphicFramePr>
          <p:xfrm>
            <a:off x="4540704" y="5055507"/>
            <a:ext cx="403225" cy="377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177492" imgH="164814" progId="Equation.DSMT4">
                    <p:embed/>
                  </p:oleObj>
                </mc:Choice>
                <mc:Fallback>
                  <p:oleObj name="Equation" r:id="rId13" imgW="177492" imgH="164814" progId="Equation.DSMT4">
                    <p:embed/>
                    <p:pic>
                      <p:nvPicPr>
                        <p:cNvPr id="0" name="Picture 6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40704" y="5055507"/>
                          <a:ext cx="403225" cy="3778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" name="Freeform 19"/>
            <p:cNvSpPr>
              <a:spLocks/>
            </p:cNvSpPr>
            <p:nvPr/>
          </p:nvSpPr>
          <p:spPr bwMode="auto">
            <a:xfrm flipV="1">
              <a:off x="4340785" y="5236105"/>
              <a:ext cx="45719" cy="1468384"/>
            </a:xfrm>
            <a:custGeom>
              <a:avLst/>
              <a:gdLst>
                <a:gd name="T0" fmla="*/ 2147483647 w 429"/>
                <a:gd name="T1" fmla="*/ 0 h 2254"/>
                <a:gd name="T2" fmla="*/ 0 w 429"/>
                <a:gd name="T3" fmla="*/ 2147483647 h 2254"/>
                <a:gd name="T4" fmla="*/ 2147483647 w 429"/>
                <a:gd name="T5" fmla="*/ 2147483647 h 2254"/>
                <a:gd name="T6" fmla="*/ 0 w 429"/>
                <a:gd name="T7" fmla="*/ 2147483647 h 2254"/>
                <a:gd name="T8" fmla="*/ 2147483647 w 429"/>
                <a:gd name="T9" fmla="*/ 2147483647 h 2254"/>
                <a:gd name="T10" fmla="*/ 0 w 429"/>
                <a:gd name="T11" fmla="*/ 2147483647 h 2254"/>
                <a:gd name="T12" fmla="*/ 2147483647 w 429"/>
                <a:gd name="T13" fmla="*/ 2147483647 h 2254"/>
                <a:gd name="T14" fmla="*/ 0 w 429"/>
                <a:gd name="T15" fmla="*/ 2147483647 h 2254"/>
                <a:gd name="T16" fmla="*/ 2147483647 w 429"/>
                <a:gd name="T17" fmla="*/ 2147483647 h 225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29"/>
                <a:gd name="T28" fmla="*/ 0 h 2254"/>
                <a:gd name="T29" fmla="*/ 429 w 429"/>
                <a:gd name="T30" fmla="*/ 2254 h 225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29" h="2254">
                  <a:moveTo>
                    <a:pt x="310" y="0"/>
                  </a:moveTo>
                  <a:cubicBezTo>
                    <a:pt x="176" y="73"/>
                    <a:pt x="43" y="147"/>
                    <a:pt x="62" y="220"/>
                  </a:cubicBezTo>
                  <a:cubicBezTo>
                    <a:pt x="81" y="293"/>
                    <a:pt x="419" y="346"/>
                    <a:pt x="424" y="441"/>
                  </a:cubicBezTo>
                  <a:cubicBezTo>
                    <a:pt x="429" y="536"/>
                    <a:pt x="95" y="669"/>
                    <a:pt x="90" y="789"/>
                  </a:cubicBezTo>
                  <a:cubicBezTo>
                    <a:pt x="85" y="909"/>
                    <a:pt x="407" y="1050"/>
                    <a:pt x="396" y="1159"/>
                  </a:cubicBezTo>
                  <a:cubicBezTo>
                    <a:pt x="385" y="1268"/>
                    <a:pt x="31" y="1352"/>
                    <a:pt x="26" y="1444"/>
                  </a:cubicBezTo>
                  <a:cubicBezTo>
                    <a:pt x="21" y="1536"/>
                    <a:pt x="367" y="1637"/>
                    <a:pt x="367" y="1714"/>
                  </a:cubicBezTo>
                  <a:cubicBezTo>
                    <a:pt x="367" y="1791"/>
                    <a:pt x="52" y="1816"/>
                    <a:pt x="26" y="1906"/>
                  </a:cubicBezTo>
                  <a:cubicBezTo>
                    <a:pt x="0" y="1996"/>
                    <a:pt x="105" y="2125"/>
                    <a:pt x="211" y="2254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Freeform 19"/>
            <p:cNvSpPr>
              <a:spLocks/>
            </p:cNvSpPr>
            <p:nvPr/>
          </p:nvSpPr>
          <p:spPr bwMode="auto">
            <a:xfrm>
              <a:off x="4351671" y="2775942"/>
              <a:ext cx="45719" cy="1468384"/>
            </a:xfrm>
            <a:custGeom>
              <a:avLst/>
              <a:gdLst>
                <a:gd name="T0" fmla="*/ 2147483647 w 429"/>
                <a:gd name="T1" fmla="*/ 0 h 2254"/>
                <a:gd name="T2" fmla="*/ 0 w 429"/>
                <a:gd name="T3" fmla="*/ 2147483647 h 2254"/>
                <a:gd name="T4" fmla="*/ 2147483647 w 429"/>
                <a:gd name="T5" fmla="*/ 2147483647 h 2254"/>
                <a:gd name="T6" fmla="*/ 0 w 429"/>
                <a:gd name="T7" fmla="*/ 2147483647 h 2254"/>
                <a:gd name="T8" fmla="*/ 2147483647 w 429"/>
                <a:gd name="T9" fmla="*/ 2147483647 h 2254"/>
                <a:gd name="T10" fmla="*/ 0 w 429"/>
                <a:gd name="T11" fmla="*/ 2147483647 h 2254"/>
                <a:gd name="T12" fmla="*/ 2147483647 w 429"/>
                <a:gd name="T13" fmla="*/ 2147483647 h 2254"/>
                <a:gd name="T14" fmla="*/ 0 w 429"/>
                <a:gd name="T15" fmla="*/ 2147483647 h 2254"/>
                <a:gd name="T16" fmla="*/ 2147483647 w 429"/>
                <a:gd name="T17" fmla="*/ 2147483647 h 225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29"/>
                <a:gd name="T28" fmla="*/ 0 h 2254"/>
                <a:gd name="T29" fmla="*/ 429 w 429"/>
                <a:gd name="T30" fmla="*/ 2254 h 225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29" h="2254">
                  <a:moveTo>
                    <a:pt x="310" y="0"/>
                  </a:moveTo>
                  <a:cubicBezTo>
                    <a:pt x="176" y="73"/>
                    <a:pt x="43" y="147"/>
                    <a:pt x="62" y="220"/>
                  </a:cubicBezTo>
                  <a:cubicBezTo>
                    <a:pt x="81" y="293"/>
                    <a:pt x="419" y="346"/>
                    <a:pt x="424" y="441"/>
                  </a:cubicBezTo>
                  <a:cubicBezTo>
                    <a:pt x="429" y="536"/>
                    <a:pt x="95" y="669"/>
                    <a:pt x="90" y="789"/>
                  </a:cubicBezTo>
                  <a:cubicBezTo>
                    <a:pt x="85" y="909"/>
                    <a:pt x="407" y="1050"/>
                    <a:pt x="396" y="1159"/>
                  </a:cubicBezTo>
                  <a:cubicBezTo>
                    <a:pt x="385" y="1268"/>
                    <a:pt x="31" y="1352"/>
                    <a:pt x="26" y="1444"/>
                  </a:cubicBezTo>
                  <a:cubicBezTo>
                    <a:pt x="21" y="1536"/>
                    <a:pt x="367" y="1637"/>
                    <a:pt x="367" y="1714"/>
                  </a:cubicBezTo>
                  <a:cubicBezTo>
                    <a:pt x="367" y="1791"/>
                    <a:pt x="52" y="1816"/>
                    <a:pt x="26" y="1906"/>
                  </a:cubicBezTo>
                  <a:cubicBezTo>
                    <a:pt x="0" y="1996"/>
                    <a:pt x="105" y="2125"/>
                    <a:pt x="211" y="2254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8" name="Oval 6"/>
            <p:cNvSpPr>
              <a:spLocks noChangeArrowheads="1"/>
            </p:cNvSpPr>
            <p:nvPr/>
          </p:nvSpPr>
          <p:spPr bwMode="auto">
            <a:xfrm rot="16200000">
              <a:off x="5825216" y="4721685"/>
              <a:ext cx="88900" cy="889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9" name="Object 6"/>
            <p:cNvGraphicFramePr>
              <a:graphicFrameLocks noChangeAspect="1"/>
            </p:cNvGraphicFramePr>
            <p:nvPr/>
          </p:nvGraphicFramePr>
          <p:xfrm>
            <a:off x="6319838" y="3632200"/>
            <a:ext cx="1597025" cy="419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1282700" imgH="342900" progId="Equation.DSMT4">
                    <p:embed/>
                  </p:oleObj>
                </mc:Choice>
                <mc:Fallback>
                  <p:oleObj name="Equation" r:id="rId15" imgW="1282700" imgH="342900" progId="Equation.DSMT4">
                    <p:embed/>
                    <p:pic>
                      <p:nvPicPr>
                        <p:cNvPr id="0" name="Picture 6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19838" y="3632200"/>
                          <a:ext cx="1597025" cy="4191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2" name="Straight Arrow Connector 31"/>
            <p:cNvCxnSpPr/>
            <p:nvPr/>
          </p:nvCxnSpPr>
          <p:spPr>
            <a:xfrm flipH="1">
              <a:off x="5954486" y="4136574"/>
              <a:ext cx="435428" cy="48985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569498" y="2999579"/>
              <a:ext cx="28520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With these branch cuts, </a:t>
              </a:r>
            </a:p>
          </p:txBody>
        </p:sp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74679650"/>
                </p:ext>
              </p:extLst>
            </p:nvPr>
          </p:nvGraphicFramePr>
          <p:xfrm>
            <a:off x="1321833" y="3376763"/>
            <a:ext cx="1330325" cy="428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7" imgW="1066800" imgH="342900" progId="Equation.DSMT4">
                    <p:embed/>
                  </p:oleObj>
                </mc:Choice>
                <mc:Fallback>
                  <p:oleObj name="Equation" r:id="rId17" imgW="1066800" imgH="342900" progId="Equation.DSMT4">
                    <p:embed/>
                    <p:pic>
                      <p:nvPicPr>
                        <p:cNvPr id="0" name="Picture 6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21833" y="3376763"/>
                          <a:ext cx="1330325" cy="4286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" name="TextBox 3"/>
            <p:cNvSpPr txBox="1"/>
            <p:nvPr/>
          </p:nvSpPr>
          <p:spPr>
            <a:xfrm>
              <a:off x="659789" y="3856902"/>
              <a:ext cx="26544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The derivation (omitted) is similar to that of the </a:t>
              </a:r>
              <a:r>
                <a:rPr lang="en-US" sz="1200" dirty="0" err="1"/>
                <a:t>Sommerfeld</a:t>
              </a:r>
              <a:r>
                <a:rPr lang="en-US" sz="1200" dirty="0"/>
                <a:t> branch cuts.</a:t>
              </a:r>
            </a:p>
          </p:txBody>
        </p:sp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9490667"/>
                </p:ext>
              </p:extLst>
            </p:nvPr>
          </p:nvGraphicFramePr>
          <p:xfrm>
            <a:off x="796045" y="5031361"/>
            <a:ext cx="2379382" cy="5541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9" imgW="1473200" imgH="342900" progId="Equation.DSMT4">
                    <p:embed/>
                  </p:oleObj>
                </mc:Choice>
                <mc:Fallback>
                  <p:oleObj name="Equation" r:id="rId19" imgW="1473200" imgH="342900" progId="Equation.DSMT4">
                    <p:embed/>
                    <p:pic>
                      <p:nvPicPr>
                        <p:cNvPr id="0" name="Picture 6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6045" y="5031361"/>
                          <a:ext cx="2379382" cy="55419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TextBox 5"/>
            <p:cNvSpPr txBox="1"/>
            <p:nvPr/>
          </p:nvSpPr>
          <p:spPr>
            <a:xfrm>
              <a:off x="1158714" y="5629619"/>
              <a:ext cx="208422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(with these branch cuts)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893738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7" name="Text Box 23"/>
          <p:cNvSpPr txBox="1">
            <a:spLocks noChangeArrowheads="1"/>
          </p:cNvSpPr>
          <p:nvPr/>
        </p:nvSpPr>
        <p:spPr bwMode="auto">
          <a:xfrm>
            <a:off x="3135086" y="663405"/>
            <a:ext cx="24574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CC00FF"/>
                </a:solidFill>
              </a:rPr>
              <a:t>Example (cont.)</a:t>
            </a:r>
          </a:p>
        </p:txBody>
      </p:sp>
      <p:sp>
        <p:nvSpPr>
          <p:cNvPr id="21" name="Rectangle 2"/>
          <p:cNvSpPr>
            <a:spLocks noGrp="1" noChangeArrowheads="1"/>
          </p:cNvSpPr>
          <p:nvPr>
            <p:ph type="title"/>
          </p:nvPr>
        </p:nvSpPr>
        <p:spPr>
          <a:xfrm>
            <a:off x="1366787" y="0"/>
            <a:ext cx="6477802" cy="6191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Analytic Continuation Principle (cont.)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AB06F5-FAD1-47C7-A540-3B441A6863A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graphicFrame>
        <p:nvGraphicFramePr>
          <p:cNvPr id="942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6616053"/>
              </p:ext>
            </p:extLst>
          </p:nvPr>
        </p:nvGraphicFramePr>
        <p:xfrm>
          <a:off x="6045229" y="1668452"/>
          <a:ext cx="2076450" cy="95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167893" imgH="533169" progId="Equation.DSMT4">
                  <p:embed/>
                </p:oleObj>
              </mc:Choice>
              <mc:Fallback>
                <p:oleObj name="Equation" r:id="rId3" imgW="1167893" imgH="533169" progId="Equation.DSMT4">
                  <p:embed/>
                  <p:pic>
                    <p:nvPicPr>
                      <p:cNvPr id="0" name="Picture 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5229" y="1668452"/>
                        <a:ext cx="2076450" cy="95091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501689" y="1981142"/>
            <a:ext cx="6908107" cy="4524432"/>
            <a:chOff x="488041" y="1909024"/>
            <a:chExt cx="6908107" cy="4524432"/>
          </a:xfrm>
        </p:grpSpPr>
        <p:sp>
          <p:nvSpPr>
            <p:cNvPr id="38" name="Line 7"/>
            <p:cNvSpPr>
              <a:spLocks noChangeShapeType="1"/>
            </p:cNvSpPr>
            <p:nvPr/>
          </p:nvSpPr>
          <p:spPr bwMode="auto">
            <a:xfrm flipV="1">
              <a:off x="3507467" y="3026901"/>
              <a:ext cx="0" cy="295361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aphicFrame>
          <p:nvGraphicFramePr>
            <p:cNvPr id="39" name="Object 8"/>
            <p:cNvGraphicFramePr>
              <a:graphicFrameLocks noChangeAspect="1"/>
            </p:cNvGraphicFramePr>
            <p:nvPr/>
          </p:nvGraphicFramePr>
          <p:xfrm>
            <a:off x="7150219" y="4248281"/>
            <a:ext cx="245929" cy="2704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126835" imgH="139518" progId="Equation.DSMT4">
                    <p:embed/>
                  </p:oleObj>
                </mc:Choice>
                <mc:Fallback>
                  <p:oleObj name="Equation" r:id="rId5" imgW="126835" imgH="139518" progId="Equation.DSMT4">
                    <p:embed/>
                    <p:pic>
                      <p:nvPicPr>
                        <p:cNvPr id="0" name="Picture 9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50219" y="4248281"/>
                          <a:ext cx="245929" cy="2704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0" name="Line 10"/>
            <p:cNvSpPr>
              <a:spLocks noChangeShapeType="1"/>
            </p:cNvSpPr>
            <p:nvPr/>
          </p:nvSpPr>
          <p:spPr bwMode="auto">
            <a:xfrm>
              <a:off x="488041" y="4375903"/>
              <a:ext cx="6522357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aphicFrame>
          <p:nvGraphicFramePr>
            <p:cNvPr id="41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59812855"/>
                </p:ext>
              </p:extLst>
            </p:nvPr>
          </p:nvGraphicFramePr>
          <p:xfrm>
            <a:off x="3368716" y="1909024"/>
            <a:ext cx="275519" cy="3255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139579" imgH="164957" progId="Equation.DSMT4">
                    <p:embed/>
                  </p:oleObj>
                </mc:Choice>
                <mc:Fallback>
                  <p:oleObj name="Equation" r:id="rId7" imgW="139579" imgH="164957" progId="Equation.DSMT4">
                    <p:embed/>
                    <p:pic>
                      <p:nvPicPr>
                        <p:cNvPr id="0" name="Picture 10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8716" y="1909024"/>
                          <a:ext cx="275519" cy="3255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5" name="Oval 17"/>
            <p:cNvSpPr>
              <a:spLocks noChangeArrowheads="1"/>
            </p:cNvSpPr>
            <p:nvPr/>
          </p:nvSpPr>
          <p:spPr bwMode="auto">
            <a:xfrm>
              <a:off x="3461657" y="3838212"/>
              <a:ext cx="90488" cy="106336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rgbClr val="0000FF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aphicFrame>
          <p:nvGraphicFramePr>
            <p:cNvPr id="49" name="Object 21"/>
            <p:cNvGraphicFramePr>
              <a:graphicFrameLocks noChangeAspect="1"/>
            </p:cNvGraphicFramePr>
            <p:nvPr/>
          </p:nvGraphicFramePr>
          <p:xfrm>
            <a:off x="3780970" y="3672330"/>
            <a:ext cx="201613" cy="3777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88707" imgH="164742" progId="Equation.DSMT4">
                    <p:embed/>
                  </p:oleObj>
                </mc:Choice>
                <mc:Fallback>
                  <p:oleObj name="Equation" r:id="rId9" imgW="88707" imgH="164742" progId="Equation.DSMT4">
                    <p:embed/>
                    <p:pic>
                      <p:nvPicPr>
                        <p:cNvPr id="0" name="Picture 10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80970" y="3672330"/>
                          <a:ext cx="201613" cy="3777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3461525" y="4752604"/>
              <a:ext cx="90488" cy="106336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rgbClr val="0000FF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aphicFrame>
          <p:nvGraphicFramePr>
            <p:cNvPr id="95238" name="Object 21"/>
            <p:cNvGraphicFramePr>
              <a:graphicFrameLocks noChangeAspect="1"/>
            </p:cNvGraphicFramePr>
            <p:nvPr/>
          </p:nvGraphicFramePr>
          <p:xfrm>
            <a:off x="3691619" y="4663621"/>
            <a:ext cx="403225" cy="377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177492" imgH="164814" progId="Equation.DSMT4">
                    <p:embed/>
                  </p:oleObj>
                </mc:Choice>
                <mc:Fallback>
                  <p:oleObj name="Equation" r:id="rId11" imgW="177492" imgH="164814" progId="Equation.DSMT4">
                    <p:embed/>
                    <p:pic>
                      <p:nvPicPr>
                        <p:cNvPr id="0" name="Picture 10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1619" y="4663621"/>
                          <a:ext cx="403225" cy="3778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62934012"/>
                </p:ext>
              </p:extLst>
            </p:nvPr>
          </p:nvGraphicFramePr>
          <p:xfrm>
            <a:off x="4312151" y="2912865"/>
            <a:ext cx="2593975" cy="419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2082800" imgH="342900" progId="Equation.DSMT4">
                    <p:embed/>
                  </p:oleObj>
                </mc:Choice>
                <mc:Fallback>
                  <p:oleObj name="Equation" r:id="rId13" imgW="2082800" imgH="342900" progId="Equation.DSMT4">
                    <p:embed/>
                    <p:pic>
                      <p:nvPicPr>
                        <p:cNvPr id="0" name="Picture 10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12151" y="2912865"/>
                          <a:ext cx="2593975" cy="4191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1" name="Straight Connector 30"/>
            <p:cNvCxnSpPr/>
            <p:nvPr/>
          </p:nvCxnSpPr>
          <p:spPr>
            <a:xfrm flipV="1">
              <a:off x="3507566" y="2296886"/>
              <a:ext cx="0" cy="1577662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V="1">
              <a:off x="3507566" y="4855794"/>
              <a:ext cx="0" cy="1577662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2064007" y="5520251"/>
              <a:ext cx="126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0000FF"/>
                  </a:solidFill>
                </a:rPr>
                <a:t>Escalators</a:t>
              </a: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284874" y="1330249"/>
            <a:ext cx="5710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Analytic continuation onto Riemann surface: </a:t>
            </a:r>
          </a:p>
        </p:txBody>
      </p:sp>
    </p:spTree>
    <p:extLst>
      <p:ext uri="{BB962C8B-B14F-4D97-AF65-F5344CB8AC3E}">
        <p14:creationId xmlns:p14="http://schemas.microsoft.com/office/powerpoint/2010/main" val="12893738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7" name="Text Box 23"/>
          <p:cNvSpPr txBox="1">
            <a:spLocks noChangeArrowheads="1"/>
          </p:cNvSpPr>
          <p:nvPr/>
        </p:nvSpPr>
        <p:spPr bwMode="auto">
          <a:xfrm>
            <a:off x="3321402" y="592631"/>
            <a:ext cx="15744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CC00FF"/>
                </a:solidFill>
              </a:rPr>
              <a:t>Example</a:t>
            </a:r>
          </a:p>
        </p:txBody>
      </p:sp>
      <p:sp>
        <p:nvSpPr>
          <p:cNvPr id="21" name="Rectangle 2"/>
          <p:cNvSpPr>
            <a:spLocks noGrp="1" noChangeArrowheads="1"/>
          </p:cNvSpPr>
          <p:nvPr>
            <p:ph type="title"/>
          </p:nvPr>
        </p:nvSpPr>
        <p:spPr>
          <a:xfrm>
            <a:off x="1366787" y="0"/>
            <a:ext cx="6477802" cy="6191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Analytic Continuation Principle (cont.)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AB06F5-FAD1-47C7-A540-3B441A6863A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graphicFrame>
        <p:nvGraphicFramePr>
          <p:cNvPr id="82953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9138550"/>
              </p:ext>
            </p:extLst>
          </p:nvPr>
        </p:nvGraphicFramePr>
        <p:xfrm>
          <a:off x="4316413" y="5035550"/>
          <a:ext cx="346710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336800" imgH="254000" progId="Equation.DSMT4">
                  <p:embed/>
                </p:oleObj>
              </mc:Choice>
              <mc:Fallback>
                <p:oleObj name="Equation" r:id="rId3" imgW="2336800" imgH="254000" progId="Equation.DSMT4">
                  <p:embed/>
                  <p:pic>
                    <p:nvPicPr>
                      <p:cNvPr id="0" name="Picture 8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6413" y="5035550"/>
                        <a:ext cx="3467100" cy="377825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66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2109511" y="1319892"/>
            <a:ext cx="3993401" cy="369332"/>
          </a:xfrm>
          <a:prstGeom prst="rect">
            <a:avLst/>
          </a:prstGeom>
          <a:solidFill>
            <a:srgbClr val="FFCCFF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800" dirty="0"/>
              <a:t>How do we extend </a:t>
            </a:r>
            <a:r>
              <a:rPr lang="en-US" sz="1800" i="1" dirty="0">
                <a:latin typeface="+mn-lt"/>
              </a:rPr>
              <a:t>F</a:t>
            </a:r>
            <a:r>
              <a:rPr lang="en-US" sz="1800" dirty="0">
                <a:latin typeface="+mn-lt"/>
              </a:rPr>
              <a:t>(</a:t>
            </a:r>
            <a:r>
              <a:rPr lang="en-US" sz="1800" i="1" dirty="0">
                <a:latin typeface="+mn-lt"/>
              </a:rPr>
              <a:t>x</a:t>
            </a:r>
            <a:r>
              <a:rPr lang="en-US" sz="1800" dirty="0">
                <a:latin typeface="+mn-lt"/>
              </a:rPr>
              <a:t>)</a:t>
            </a:r>
            <a:r>
              <a:rPr lang="en-US" sz="1800" dirty="0"/>
              <a:t> to arbitrary </a:t>
            </a:r>
            <a:r>
              <a:rPr lang="en-US" sz="1800" i="1" dirty="0">
                <a:latin typeface="+mn-lt"/>
              </a:rPr>
              <a:t>z</a:t>
            </a:r>
            <a:r>
              <a:rPr lang="en-US" sz="1800" dirty="0"/>
              <a:t>?</a:t>
            </a:r>
          </a:p>
        </p:txBody>
      </p:sp>
      <p:graphicFrame>
        <p:nvGraphicFramePr>
          <p:cNvPr id="82952" name="Object 15"/>
          <p:cNvGraphicFramePr>
            <a:graphicFrameLocks noChangeAspect="1"/>
          </p:cNvGraphicFramePr>
          <p:nvPr/>
        </p:nvGraphicFramePr>
        <p:xfrm>
          <a:off x="4339544" y="2093913"/>
          <a:ext cx="1512888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850900" imgH="508000" progId="Equation.DSMT4">
                  <p:embed/>
                </p:oleObj>
              </mc:Choice>
              <mc:Fallback>
                <p:oleObj name="Equation" r:id="rId5" imgW="850900" imgH="508000" progId="Equation.DSMT4">
                  <p:embed/>
                  <p:pic>
                    <p:nvPicPr>
                      <p:cNvPr id="0" name="Picture 8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9544" y="2093913"/>
                        <a:ext cx="1512888" cy="9048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9" name="Line 3"/>
          <p:cNvSpPr>
            <a:spLocks noChangeShapeType="1"/>
          </p:cNvSpPr>
          <p:nvPr/>
        </p:nvSpPr>
        <p:spPr bwMode="auto">
          <a:xfrm flipV="1">
            <a:off x="3002416" y="2971349"/>
            <a:ext cx="12700" cy="22050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82960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1524939"/>
              </p:ext>
            </p:extLst>
          </p:nvPr>
        </p:nvGraphicFramePr>
        <p:xfrm>
          <a:off x="4435476" y="5633071"/>
          <a:ext cx="3348037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413000" imgH="254000" progId="Equation.DSMT4">
                  <p:embed/>
                </p:oleObj>
              </mc:Choice>
              <mc:Fallback>
                <p:oleObj name="Equation" r:id="rId7" imgW="2413000" imgH="254000" progId="Equation.DSMT4">
                  <p:embed/>
                  <p:pic>
                    <p:nvPicPr>
                      <p:cNvPr id="0" name="Picture 8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5476" y="5633071"/>
                        <a:ext cx="3348037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102912" y="2380797"/>
            <a:ext cx="2776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</a:rPr>
              <a:t>(real valued for real </a:t>
            </a:r>
            <a:r>
              <a:rPr lang="en-US" sz="1800" i="1" dirty="0">
                <a:solidFill>
                  <a:srgbClr val="0000FF"/>
                </a:solidFill>
                <a:latin typeface="+mn-lt"/>
              </a:rPr>
              <a:t>x </a:t>
            </a:r>
            <a:r>
              <a:rPr lang="en-US" sz="1800" dirty="0">
                <a:solidFill>
                  <a:srgbClr val="0000FF"/>
                </a:solidFill>
                <a:latin typeface="+mn-lt"/>
              </a:rPr>
              <a:t>&gt; 0</a:t>
            </a:r>
            <a:r>
              <a:rPr lang="en-US" sz="1800" dirty="0">
                <a:solidFill>
                  <a:srgbClr val="0000FF"/>
                </a:solidFill>
              </a:rPr>
              <a:t>)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3607995"/>
              </p:ext>
            </p:extLst>
          </p:nvPr>
        </p:nvGraphicFramePr>
        <p:xfrm>
          <a:off x="5274128" y="6113345"/>
          <a:ext cx="1752880" cy="4869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914400" imgH="254000" progId="Equation.DSMT4">
                  <p:embed/>
                </p:oleObj>
              </mc:Choice>
              <mc:Fallback>
                <p:oleObj name="Equation" r:id="rId9" imgW="914400" imgH="254000" progId="Equation.DSMT4">
                  <p:embed/>
                  <p:pic>
                    <p:nvPicPr>
                      <p:cNvPr id="0" name="Picture 8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4128" y="6113345"/>
                        <a:ext cx="1752880" cy="4869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ight Arrow 5"/>
          <p:cNvSpPr/>
          <p:nvPr/>
        </p:nvSpPr>
        <p:spPr>
          <a:xfrm>
            <a:off x="4751954" y="6208807"/>
            <a:ext cx="344034" cy="208134"/>
          </a:xfrm>
          <a:prstGeom prst="rightArrow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239000" y="4913523"/>
            <a:ext cx="285520" cy="58389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1110116" y="2468933"/>
            <a:ext cx="6284912" cy="2003903"/>
            <a:chOff x="1110116" y="2468933"/>
            <a:chExt cx="6284912" cy="2003903"/>
          </a:xfrm>
        </p:grpSpPr>
        <p:graphicFrame>
          <p:nvGraphicFramePr>
            <p:cNvPr id="14340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31524651"/>
                </p:ext>
              </p:extLst>
            </p:nvPr>
          </p:nvGraphicFramePr>
          <p:xfrm>
            <a:off x="6653666" y="3809547"/>
            <a:ext cx="741362" cy="4651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406048" imgH="253780" progId="Equation.DSMT4">
                    <p:embed/>
                  </p:oleObj>
                </mc:Choice>
                <mc:Fallback>
                  <p:oleObj name="Equation" r:id="rId11" imgW="406048" imgH="253780" progId="Equation.DSMT4">
                    <p:embed/>
                    <p:pic>
                      <p:nvPicPr>
                        <p:cNvPr id="0" name="Picture 8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53666" y="3809547"/>
                          <a:ext cx="741362" cy="4651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FFFF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50" name="Line 5"/>
            <p:cNvSpPr>
              <a:spLocks noChangeShapeType="1"/>
            </p:cNvSpPr>
            <p:nvPr/>
          </p:nvSpPr>
          <p:spPr bwMode="auto">
            <a:xfrm>
              <a:off x="1110116" y="4054024"/>
              <a:ext cx="535305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82954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297663"/>
                </p:ext>
              </p:extLst>
            </p:nvPr>
          </p:nvGraphicFramePr>
          <p:xfrm>
            <a:off x="2908753" y="3939722"/>
            <a:ext cx="225425" cy="2270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126725" imgH="126725" progId="Equation.DSMT4">
                    <p:embed/>
                  </p:oleObj>
                </mc:Choice>
                <mc:Fallback>
                  <p:oleObj name="Equation" r:id="rId13" imgW="126725" imgH="126725" progId="Equation.DSMT4">
                    <p:embed/>
                    <p:pic>
                      <p:nvPicPr>
                        <p:cNvPr id="0" name="Picture 8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08753" y="3939722"/>
                          <a:ext cx="225425" cy="2270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66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955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88785128"/>
                </p:ext>
              </p:extLst>
            </p:nvPr>
          </p:nvGraphicFramePr>
          <p:xfrm>
            <a:off x="4053436" y="4177561"/>
            <a:ext cx="180975" cy="295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101468" imgH="164885" progId="Equation.DSMT4">
                    <p:embed/>
                  </p:oleObj>
                </mc:Choice>
                <mc:Fallback>
                  <p:oleObj name="Equation" r:id="rId15" imgW="101468" imgH="164885" progId="Equation.DSMT4">
                    <p:embed/>
                    <p:pic>
                      <p:nvPicPr>
                        <p:cNvPr id="0" name="Picture 8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53436" y="4177561"/>
                          <a:ext cx="180975" cy="2952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66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95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546637"/>
                </p:ext>
              </p:extLst>
            </p:nvPr>
          </p:nvGraphicFramePr>
          <p:xfrm>
            <a:off x="5394778" y="4166735"/>
            <a:ext cx="225425" cy="249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7" imgW="126835" imgH="139518" progId="Equation.DSMT4">
                    <p:embed/>
                  </p:oleObj>
                </mc:Choice>
                <mc:Fallback>
                  <p:oleObj name="Equation" r:id="rId17" imgW="126835" imgH="139518" progId="Equation.DSMT4">
                    <p:embed/>
                    <p:pic>
                      <p:nvPicPr>
                        <p:cNvPr id="0" name="Picture 8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94778" y="4166735"/>
                          <a:ext cx="225425" cy="2492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66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959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74143681"/>
                </p:ext>
              </p:extLst>
            </p:nvPr>
          </p:nvGraphicFramePr>
          <p:xfrm>
            <a:off x="2675200" y="2468933"/>
            <a:ext cx="741362" cy="4651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9" imgW="406048" imgH="253780" progId="Equation.DSMT4">
                    <p:embed/>
                  </p:oleObj>
                </mc:Choice>
                <mc:Fallback>
                  <p:oleObj name="Equation" r:id="rId19" imgW="406048" imgH="253780" progId="Equation.DSMT4">
                    <p:embed/>
                    <p:pic>
                      <p:nvPicPr>
                        <p:cNvPr id="0" name="Picture 8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75200" y="2468933"/>
                          <a:ext cx="741362" cy="4651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FFFF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3" name="Straight Connector 32"/>
            <p:cNvCxnSpPr/>
            <p:nvPr/>
          </p:nvCxnSpPr>
          <p:spPr>
            <a:xfrm>
              <a:off x="3016703" y="4050847"/>
              <a:ext cx="3381375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4264478" y="3612697"/>
              <a:ext cx="21868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Original domain: </a:t>
              </a:r>
              <a:r>
                <a:rPr lang="en-US" sz="1600" i="1" dirty="0">
                  <a:latin typeface="+mn-lt"/>
                </a:rPr>
                <a:t>x</a:t>
              </a:r>
              <a:r>
                <a:rPr lang="en-US" sz="1600" dirty="0">
                  <a:latin typeface="+mn-lt"/>
                </a:rPr>
                <a:t> &gt; 0</a:t>
              </a:r>
            </a:p>
          </p:txBody>
        </p:sp>
        <p:sp>
          <p:nvSpPr>
            <p:cNvPr id="25" name="Oval 6"/>
            <p:cNvSpPr>
              <a:spLocks noChangeArrowheads="1"/>
            </p:cNvSpPr>
            <p:nvPr/>
          </p:nvSpPr>
          <p:spPr bwMode="auto">
            <a:xfrm rot="16200000">
              <a:off x="5263111" y="3982582"/>
              <a:ext cx="141286" cy="141286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rgbClr val="0000FF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4131325" y="3933024"/>
              <a:ext cx="0" cy="21602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83391" name="Object 4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7240211"/>
              </p:ext>
            </p:extLst>
          </p:nvPr>
        </p:nvGraphicFramePr>
        <p:xfrm>
          <a:off x="968375" y="5619750"/>
          <a:ext cx="2543175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1968500" imgH="254000" progId="Equation.DSMT4">
                  <p:embed/>
                </p:oleObj>
              </mc:Choice>
              <mc:Fallback>
                <p:oleObj name="Equation" r:id="rId21" imgW="1968500" imgH="254000" progId="Equation.DSMT4">
                  <p:embed/>
                  <p:pic>
                    <p:nvPicPr>
                      <p:cNvPr id="0" name="Picture 8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8375" y="5619750"/>
                        <a:ext cx="2543175" cy="328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7" name="Text Box 23"/>
          <p:cNvSpPr txBox="1">
            <a:spLocks noChangeArrowheads="1"/>
          </p:cNvSpPr>
          <p:nvPr/>
        </p:nvSpPr>
        <p:spPr bwMode="auto">
          <a:xfrm>
            <a:off x="3045177" y="749113"/>
            <a:ext cx="28113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CC00FF"/>
                </a:solidFill>
              </a:rPr>
              <a:t>Example (cont.)</a:t>
            </a:r>
          </a:p>
        </p:txBody>
      </p:sp>
      <p:sp>
        <p:nvSpPr>
          <p:cNvPr id="21" name="Rectangle 2"/>
          <p:cNvSpPr>
            <a:spLocks noGrp="1" noChangeArrowheads="1"/>
          </p:cNvSpPr>
          <p:nvPr>
            <p:ph type="title"/>
          </p:nvPr>
        </p:nvSpPr>
        <p:spPr>
          <a:xfrm>
            <a:off x="1366787" y="0"/>
            <a:ext cx="6477802" cy="6191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Analytic Continuation Principle (cont.)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AB06F5-FAD1-47C7-A540-3B441A6863A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grpSp>
        <p:nvGrpSpPr>
          <p:cNvPr id="82" name="Group 81"/>
          <p:cNvGrpSpPr/>
          <p:nvPr/>
        </p:nvGrpSpPr>
        <p:grpSpPr>
          <a:xfrm>
            <a:off x="1311843" y="3562230"/>
            <a:ext cx="5676900" cy="2581276"/>
            <a:chOff x="1884363" y="1963739"/>
            <a:chExt cx="5676900" cy="2581276"/>
          </a:xfrm>
        </p:grpSpPr>
        <p:sp>
          <p:nvSpPr>
            <p:cNvPr id="40" name="Line 3"/>
            <p:cNvSpPr>
              <a:spLocks noChangeShapeType="1"/>
            </p:cNvSpPr>
            <p:nvPr/>
          </p:nvSpPr>
          <p:spPr bwMode="auto">
            <a:xfrm flipV="1">
              <a:off x="3776663" y="2339977"/>
              <a:ext cx="12700" cy="22050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42" name="Object 4"/>
            <p:cNvGraphicFramePr>
              <a:graphicFrameLocks noChangeAspect="1"/>
            </p:cNvGraphicFramePr>
            <p:nvPr/>
          </p:nvGraphicFramePr>
          <p:xfrm>
            <a:off x="7329488" y="3282952"/>
            <a:ext cx="231775" cy="2555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126835" imgH="139518" progId="Equation.DSMT4">
                    <p:embed/>
                  </p:oleObj>
                </mc:Choice>
                <mc:Fallback>
                  <p:oleObj name="Equation" r:id="rId3" imgW="126835" imgH="139518" progId="Equation.DSMT4">
                    <p:embed/>
                    <p:pic>
                      <p:nvPicPr>
                        <p:cNvPr id="0" name="Picture 4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29488" y="3282952"/>
                          <a:ext cx="231775" cy="2555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FFFF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5" name="Line 5"/>
            <p:cNvSpPr>
              <a:spLocks noChangeShapeType="1"/>
            </p:cNvSpPr>
            <p:nvPr/>
          </p:nvSpPr>
          <p:spPr bwMode="auto">
            <a:xfrm>
              <a:off x="1884363" y="3422652"/>
              <a:ext cx="535305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46" name="Object 8"/>
            <p:cNvGraphicFramePr>
              <a:graphicFrameLocks noChangeAspect="1"/>
            </p:cNvGraphicFramePr>
            <p:nvPr/>
          </p:nvGraphicFramePr>
          <p:xfrm>
            <a:off x="3676651" y="1963739"/>
            <a:ext cx="261938" cy="3095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139579" imgH="164957" progId="Equation.DSMT4">
                    <p:embed/>
                  </p:oleObj>
                </mc:Choice>
                <mc:Fallback>
                  <p:oleObj name="Equation" r:id="rId5" imgW="139579" imgH="164957" progId="Equation.DSMT4">
                    <p:embed/>
                    <p:pic>
                      <p:nvPicPr>
                        <p:cNvPr id="0" name="Picture 45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76651" y="1963739"/>
                          <a:ext cx="261938" cy="3095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FFFF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5" name="Freeform 11"/>
            <p:cNvSpPr>
              <a:spLocks/>
            </p:cNvSpPr>
            <p:nvPr/>
          </p:nvSpPr>
          <p:spPr bwMode="auto">
            <a:xfrm rot="16200000" flipH="1">
              <a:off x="3309938" y="2952938"/>
              <a:ext cx="42863" cy="904875"/>
            </a:xfrm>
            <a:custGeom>
              <a:avLst/>
              <a:gdLst>
                <a:gd name="T0" fmla="*/ 0 w 429"/>
                <a:gd name="T1" fmla="*/ 0 h 2254"/>
                <a:gd name="T2" fmla="*/ 0 w 429"/>
                <a:gd name="T3" fmla="*/ 0 h 2254"/>
                <a:gd name="T4" fmla="*/ 0 w 429"/>
                <a:gd name="T5" fmla="*/ 0 h 2254"/>
                <a:gd name="T6" fmla="*/ 0 w 429"/>
                <a:gd name="T7" fmla="*/ 0 h 2254"/>
                <a:gd name="T8" fmla="*/ 0 w 429"/>
                <a:gd name="T9" fmla="*/ 0 h 2254"/>
                <a:gd name="T10" fmla="*/ 0 w 429"/>
                <a:gd name="T11" fmla="*/ 1 h 2254"/>
                <a:gd name="T12" fmla="*/ 0 w 429"/>
                <a:gd name="T13" fmla="*/ 1 h 2254"/>
                <a:gd name="T14" fmla="*/ 0 w 429"/>
                <a:gd name="T15" fmla="*/ 1 h 2254"/>
                <a:gd name="T16" fmla="*/ 0 w 429"/>
                <a:gd name="T17" fmla="*/ 1 h 225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29"/>
                <a:gd name="T28" fmla="*/ 0 h 2254"/>
                <a:gd name="T29" fmla="*/ 429 w 429"/>
                <a:gd name="T30" fmla="*/ 2254 h 225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29" h="2254">
                  <a:moveTo>
                    <a:pt x="310" y="0"/>
                  </a:moveTo>
                  <a:cubicBezTo>
                    <a:pt x="176" y="73"/>
                    <a:pt x="43" y="147"/>
                    <a:pt x="62" y="220"/>
                  </a:cubicBezTo>
                  <a:cubicBezTo>
                    <a:pt x="81" y="293"/>
                    <a:pt x="419" y="346"/>
                    <a:pt x="424" y="441"/>
                  </a:cubicBezTo>
                  <a:cubicBezTo>
                    <a:pt x="429" y="536"/>
                    <a:pt x="95" y="669"/>
                    <a:pt x="90" y="789"/>
                  </a:cubicBezTo>
                  <a:cubicBezTo>
                    <a:pt x="85" y="909"/>
                    <a:pt x="407" y="1050"/>
                    <a:pt x="396" y="1159"/>
                  </a:cubicBezTo>
                  <a:cubicBezTo>
                    <a:pt x="385" y="1268"/>
                    <a:pt x="31" y="1352"/>
                    <a:pt x="26" y="1444"/>
                  </a:cubicBezTo>
                  <a:cubicBezTo>
                    <a:pt x="21" y="1536"/>
                    <a:pt x="367" y="1637"/>
                    <a:pt x="367" y="1714"/>
                  </a:cubicBezTo>
                  <a:cubicBezTo>
                    <a:pt x="367" y="1791"/>
                    <a:pt x="52" y="1816"/>
                    <a:pt x="26" y="1906"/>
                  </a:cubicBezTo>
                  <a:cubicBezTo>
                    <a:pt x="0" y="1996"/>
                    <a:pt x="105" y="2125"/>
                    <a:pt x="211" y="2254"/>
                  </a:cubicBezTo>
                </a:path>
              </a:pathLst>
            </a:custGeom>
            <a:noFill/>
            <a:ln w="28575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6" name="Oval 9"/>
            <p:cNvSpPr>
              <a:spLocks noChangeArrowheads="1"/>
            </p:cNvSpPr>
            <p:nvPr/>
          </p:nvSpPr>
          <p:spPr bwMode="auto">
            <a:xfrm>
              <a:off x="3748088" y="3359338"/>
              <a:ext cx="88900" cy="889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rgbClr val="0000CC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Freeform 12"/>
            <p:cNvSpPr>
              <a:spLocks/>
            </p:cNvSpPr>
            <p:nvPr/>
          </p:nvSpPr>
          <p:spPr bwMode="auto">
            <a:xfrm rot="16200000" flipH="1">
              <a:off x="2449513" y="2956113"/>
              <a:ext cx="42863" cy="904875"/>
            </a:xfrm>
            <a:custGeom>
              <a:avLst/>
              <a:gdLst>
                <a:gd name="T0" fmla="*/ 0 w 429"/>
                <a:gd name="T1" fmla="*/ 0 h 2254"/>
                <a:gd name="T2" fmla="*/ 0 w 429"/>
                <a:gd name="T3" fmla="*/ 0 h 2254"/>
                <a:gd name="T4" fmla="*/ 0 w 429"/>
                <a:gd name="T5" fmla="*/ 0 h 2254"/>
                <a:gd name="T6" fmla="*/ 0 w 429"/>
                <a:gd name="T7" fmla="*/ 0 h 2254"/>
                <a:gd name="T8" fmla="*/ 0 w 429"/>
                <a:gd name="T9" fmla="*/ 0 h 2254"/>
                <a:gd name="T10" fmla="*/ 0 w 429"/>
                <a:gd name="T11" fmla="*/ 1 h 2254"/>
                <a:gd name="T12" fmla="*/ 0 w 429"/>
                <a:gd name="T13" fmla="*/ 1 h 2254"/>
                <a:gd name="T14" fmla="*/ 0 w 429"/>
                <a:gd name="T15" fmla="*/ 1 h 2254"/>
                <a:gd name="T16" fmla="*/ 0 w 429"/>
                <a:gd name="T17" fmla="*/ 1 h 225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29"/>
                <a:gd name="T28" fmla="*/ 0 h 2254"/>
                <a:gd name="T29" fmla="*/ 429 w 429"/>
                <a:gd name="T30" fmla="*/ 2254 h 225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29" h="2254">
                  <a:moveTo>
                    <a:pt x="310" y="0"/>
                  </a:moveTo>
                  <a:cubicBezTo>
                    <a:pt x="176" y="73"/>
                    <a:pt x="43" y="147"/>
                    <a:pt x="62" y="220"/>
                  </a:cubicBezTo>
                  <a:cubicBezTo>
                    <a:pt x="81" y="293"/>
                    <a:pt x="419" y="346"/>
                    <a:pt x="424" y="441"/>
                  </a:cubicBezTo>
                  <a:cubicBezTo>
                    <a:pt x="429" y="536"/>
                    <a:pt x="95" y="669"/>
                    <a:pt x="90" y="789"/>
                  </a:cubicBezTo>
                  <a:cubicBezTo>
                    <a:pt x="85" y="909"/>
                    <a:pt x="407" y="1050"/>
                    <a:pt x="396" y="1159"/>
                  </a:cubicBezTo>
                  <a:cubicBezTo>
                    <a:pt x="385" y="1268"/>
                    <a:pt x="31" y="1352"/>
                    <a:pt x="26" y="1444"/>
                  </a:cubicBezTo>
                  <a:cubicBezTo>
                    <a:pt x="21" y="1536"/>
                    <a:pt x="367" y="1637"/>
                    <a:pt x="367" y="1714"/>
                  </a:cubicBezTo>
                  <a:cubicBezTo>
                    <a:pt x="367" y="1791"/>
                    <a:pt x="52" y="1816"/>
                    <a:pt x="26" y="1906"/>
                  </a:cubicBezTo>
                  <a:cubicBezTo>
                    <a:pt x="0" y="1996"/>
                    <a:pt x="105" y="2125"/>
                    <a:pt x="211" y="2254"/>
                  </a:cubicBezTo>
                </a:path>
              </a:pathLst>
            </a:custGeom>
            <a:noFill/>
            <a:ln w="28575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1884363" y="3683587"/>
              <a:ext cx="12875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0000FF"/>
                  </a:solidFill>
                </a:rPr>
                <a:t>Branch cut</a:t>
              </a:r>
            </a:p>
          </p:txBody>
        </p:sp>
      </p:grp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7662167"/>
              </p:ext>
            </p:extLst>
          </p:nvPr>
        </p:nvGraphicFramePr>
        <p:xfrm>
          <a:off x="3579829" y="2030763"/>
          <a:ext cx="1579681" cy="445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901309" imgH="253890" progId="Equation.DSMT4">
                  <p:embed/>
                </p:oleObj>
              </mc:Choice>
              <mc:Fallback>
                <p:oleObj name="Equation" r:id="rId7" imgW="901309" imgH="253890" progId="Equation.DSMT4">
                  <p:embed/>
                  <p:pic>
                    <p:nvPicPr>
                      <p:cNvPr id="0" name="Picture 4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9829" y="2030763"/>
                        <a:ext cx="1579681" cy="44516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6137" y="1438533"/>
            <a:ext cx="29466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Analytic continuation: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242687" y="2752826"/>
            <a:ext cx="4172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/>
              <a:t>(This agrees with </a:t>
            </a:r>
            <a:r>
              <a:rPr lang="en-US" sz="1800" i="1" dirty="0">
                <a:latin typeface="+mn-lt"/>
              </a:rPr>
              <a:t>F</a:t>
            </a:r>
            <a:r>
              <a:rPr lang="en-US" sz="1800" dirty="0">
                <a:latin typeface="+mn-lt"/>
              </a:rPr>
              <a:t>(</a:t>
            </a:r>
            <a:r>
              <a:rPr lang="en-US" sz="1800" i="1" dirty="0">
                <a:latin typeface="+mn-lt"/>
              </a:rPr>
              <a:t>x</a:t>
            </a:r>
            <a:r>
              <a:rPr lang="en-US" sz="1800" dirty="0">
                <a:latin typeface="+mn-lt"/>
              </a:rPr>
              <a:t>)</a:t>
            </a:r>
            <a:r>
              <a:rPr lang="en-US" sz="1800" dirty="0"/>
              <a:t> on the real axis.)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7" name="Text Box 23"/>
          <p:cNvSpPr txBox="1">
            <a:spLocks noChangeArrowheads="1"/>
          </p:cNvSpPr>
          <p:nvPr/>
        </p:nvSpPr>
        <p:spPr bwMode="auto">
          <a:xfrm>
            <a:off x="3095524" y="676995"/>
            <a:ext cx="26004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CC00FF"/>
                </a:solidFill>
              </a:rPr>
              <a:t>Example (cont.)</a:t>
            </a:r>
          </a:p>
        </p:txBody>
      </p:sp>
      <p:sp>
        <p:nvSpPr>
          <p:cNvPr id="21" name="Rectangle 2"/>
          <p:cNvSpPr>
            <a:spLocks noGrp="1" noChangeArrowheads="1"/>
          </p:cNvSpPr>
          <p:nvPr>
            <p:ph type="title"/>
          </p:nvPr>
        </p:nvSpPr>
        <p:spPr>
          <a:xfrm>
            <a:off x="1366787" y="0"/>
            <a:ext cx="6477802" cy="6191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Analytic Continuation Principle (cont.)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AB06F5-FAD1-47C7-A540-3B441A6863A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1372112" y="5273699"/>
            <a:ext cx="56334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We </a:t>
            </a:r>
            <a:r>
              <a:rPr lang="en-US" u="sng" dirty="0"/>
              <a:t>analytically continue</a:t>
            </a:r>
            <a:r>
              <a:rPr lang="en-US" dirty="0"/>
              <a:t> </a:t>
            </a:r>
            <a:r>
              <a:rPr lang="en-US" i="1" dirty="0">
                <a:latin typeface="+mn-lt"/>
              </a:rPr>
              <a:t>F</a:t>
            </a:r>
            <a:r>
              <a:rPr lang="en-US" dirty="0">
                <a:latin typeface="+mn-lt"/>
              </a:rPr>
              <a:t>(</a:t>
            </a:r>
            <a:r>
              <a:rPr lang="en-US" i="1" dirty="0">
                <a:latin typeface="+mn-lt"/>
              </a:rPr>
              <a:t>z</a:t>
            </a:r>
            <a:r>
              <a:rPr lang="en-US" dirty="0">
                <a:latin typeface="+mn-lt"/>
              </a:rPr>
              <a:t>)</a:t>
            </a:r>
            <a:r>
              <a:rPr lang="en-US" dirty="0"/>
              <a:t> from the real axis. 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80933" y="6007124"/>
            <a:ext cx="7490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/>
              <a:t>We require that the path is varied </a:t>
            </a:r>
            <a:r>
              <a:rPr lang="en-US" sz="1800" u="sng" dirty="0"/>
              <a:t>continuously</a:t>
            </a:r>
            <a:r>
              <a:rPr lang="en-US" sz="1800" dirty="0"/>
              <a:t> as </a:t>
            </a:r>
            <a:r>
              <a:rPr lang="en-US" sz="1800" i="1" dirty="0">
                <a:latin typeface="+mn-lt"/>
              </a:rPr>
              <a:t>z</a:t>
            </a:r>
            <a:r>
              <a:rPr lang="en-US" sz="1800" dirty="0"/>
              <a:t> leaves the real axis.</a:t>
            </a:r>
          </a:p>
        </p:txBody>
      </p:sp>
      <p:grpSp>
        <p:nvGrpSpPr>
          <p:cNvPr id="59" name="Group 58"/>
          <p:cNvGrpSpPr/>
          <p:nvPr/>
        </p:nvGrpSpPr>
        <p:grpSpPr>
          <a:xfrm>
            <a:off x="1705263" y="2081730"/>
            <a:ext cx="6265862" cy="2852740"/>
            <a:chOff x="2198688" y="1158875"/>
            <a:chExt cx="6265862" cy="2852740"/>
          </a:xfrm>
        </p:grpSpPr>
        <p:sp>
          <p:nvSpPr>
            <p:cNvPr id="14349" name="Line 3"/>
            <p:cNvSpPr>
              <a:spLocks noChangeShapeType="1"/>
            </p:cNvSpPr>
            <p:nvPr/>
          </p:nvSpPr>
          <p:spPr bwMode="auto">
            <a:xfrm flipV="1">
              <a:off x="4090988" y="1806577"/>
              <a:ext cx="12700" cy="22050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50" name="Line 5"/>
            <p:cNvSpPr>
              <a:spLocks noChangeShapeType="1"/>
            </p:cNvSpPr>
            <p:nvPr/>
          </p:nvSpPr>
          <p:spPr bwMode="auto">
            <a:xfrm>
              <a:off x="2198688" y="2889252"/>
              <a:ext cx="535305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82954" name="Object 15"/>
            <p:cNvGraphicFramePr>
              <a:graphicFrameLocks noChangeAspect="1"/>
            </p:cNvGraphicFramePr>
            <p:nvPr/>
          </p:nvGraphicFramePr>
          <p:xfrm>
            <a:off x="3986439" y="2774950"/>
            <a:ext cx="225425" cy="2270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126725" imgH="126725" progId="Equation.DSMT4">
                    <p:embed/>
                  </p:oleObj>
                </mc:Choice>
                <mc:Fallback>
                  <p:oleObj name="Equation" r:id="rId3" imgW="126725" imgH="126725" progId="Equation.DSMT4">
                    <p:embed/>
                    <p:pic>
                      <p:nvPicPr>
                        <p:cNvPr id="0" name="Picture 98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86439" y="2774950"/>
                          <a:ext cx="225425" cy="2270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66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" name="Oval 6"/>
            <p:cNvSpPr>
              <a:spLocks noChangeArrowheads="1"/>
            </p:cNvSpPr>
            <p:nvPr/>
          </p:nvSpPr>
          <p:spPr bwMode="auto">
            <a:xfrm rot="16200000">
              <a:off x="5095875" y="2838452"/>
              <a:ext cx="88900" cy="889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82955" name="Object 15"/>
            <p:cNvGraphicFramePr>
              <a:graphicFrameLocks noChangeAspect="1"/>
            </p:cNvGraphicFramePr>
            <p:nvPr/>
          </p:nvGraphicFramePr>
          <p:xfrm>
            <a:off x="5153025" y="2979738"/>
            <a:ext cx="180975" cy="295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101468" imgH="164885" progId="Equation.DSMT4">
                    <p:embed/>
                  </p:oleObj>
                </mc:Choice>
                <mc:Fallback>
                  <p:oleObj name="Equation" r:id="rId5" imgW="101468" imgH="164885" progId="Equation.DSMT4">
                    <p:embed/>
                    <p:pic>
                      <p:nvPicPr>
                        <p:cNvPr id="0" name="Picture 98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53025" y="2979738"/>
                          <a:ext cx="180975" cy="2952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66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" name="Oval 6"/>
            <p:cNvSpPr>
              <a:spLocks noChangeArrowheads="1"/>
            </p:cNvSpPr>
            <p:nvPr/>
          </p:nvSpPr>
          <p:spPr bwMode="auto">
            <a:xfrm rot="16200000">
              <a:off x="3352800" y="2314577"/>
              <a:ext cx="88900" cy="889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rgbClr val="0000FF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82956" name="Object 15"/>
            <p:cNvGraphicFramePr>
              <a:graphicFrameLocks noChangeAspect="1"/>
            </p:cNvGraphicFramePr>
            <p:nvPr/>
          </p:nvGraphicFramePr>
          <p:xfrm>
            <a:off x="2951163" y="2174875"/>
            <a:ext cx="203200" cy="2270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114102" imgH="126780" progId="Equation.DSMT4">
                    <p:embed/>
                  </p:oleObj>
                </mc:Choice>
                <mc:Fallback>
                  <p:oleObj name="Equation" r:id="rId7" imgW="114102" imgH="126780" progId="Equation.DSMT4">
                    <p:embed/>
                    <p:pic>
                      <p:nvPicPr>
                        <p:cNvPr id="0" name="Picture 98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51163" y="2174875"/>
                          <a:ext cx="203200" cy="2270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66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" name="Freeform 22"/>
            <p:cNvSpPr/>
            <p:nvPr/>
          </p:nvSpPr>
          <p:spPr>
            <a:xfrm>
              <a:off x="3408363" y="2284413"/>
              <a:ext cx="1735137" cy="573087"/>
            </a:xfrm>
            <a:custGeom>
              <a:avLst/>
              <a:gdLst>
                <a:gd name="connsiteX0" fmla="*/ 1735137 w 1735137"/>
                <a:gd name="connsiteY0" fmla="*/ 573087 h 573087"/>
                <a:gd name="connsiteX1" fmla="*/ 1639887 w 1735137"/>
                <a:gd name="connsiteY1" fmla="*/ 344487 h 573087"/>
                <a:gd name="connsiteX2" fmla="*/ 1277937 w 1735137"/>
                <a:gd name="connsiteY2" fmla="*/ 134937 h 573087"/>
                <a:gd name="connsiteX3" fmla="*/ 687387 w 1735137"/>
                <a:gd name="connsiteY3" fmla="*/ 20637 h 573087"/>
                <a:gd name="connsiteX4" fmla="*/ 220662 w 1735137"/>
                <a:gd name="connsiteY4" fmla="*/ 11112 h 573087"/>
                <a:gd name="connsiteX5" fmla="*/ 30162 w 1735137"/>
                <a:gd name="connsiteY5" fmla="*/ 49212 h 573087"/>
                <a:gd name="connsiteX6" fmla="*/ 39687 w 1735137"/>
                <a:gd name="connsiteY6" fmla="*/ 49212 h 573087"/>
                <a:gd name="connsiteX7" fmla="*/ 1587 w 1735137"/>
                <a:gd name="connsiteY7" fmla="*/ 58737 h 573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35137" h="573087">
                  <a:moveTo>
                    <a:pt x="1735137" y="573087"/>
                  </a:moveTo>
                  <a:cubicBezTo>
                    <a:pt x="1725612" y="495299"/>
                    <a:pt x="1716087" y="417512"/>
                    <a:pt x="1639887" y="344487"/>
                  </a:cubicBezTo>
                  <a:cubicBezTo>
                    <a:pt x="1563687" y="271462"/>
                    <a:pt x="1436687" y="188912"/>
                    <a:pt x="1277937" y="134937"/>
                  </a:cubicBezTo>
                  <a:cubicBezTo>
                    <a:pt x="1119187" y="80962"/>
                    <a:pt x="863599" y="41274"/>
                    <a:pt x="687387" y="20637"/>
                  </a:cubicBezTo>
                  <a:cubicBezTo>
                    <a:pt x="511175" y="0"/>
                    <a:pt x="330199" y="6350"/>
                    <a:pt x="220662" y="11112"/>
                  </a:cubicBezTo>
                  <a:cubicBezTo>
                    <a:pt x="111125" y="15874"/>
                    <a:pt x="60324" y="42862"/>
                    <a:pt x="30162" y="49212"/>
                  </a:cubicBezTo>
                  <a:cubicBezTo>
                    <a:pt x="0" y="55562"/>
                    <a:pt x="44449" y="47625"/>
                    <a:pt x="39687" y="49212"/>
                  </a:cubicBezTo>
                  <a:cubicBezTo>
                    <a:pt x="34925" y="50799"/>
                    <a:pt x="18256" y="54768"/>
                    <a:pt x="1587" y="58737"/>
                  </a:cubicBezTo>
                </a:path>
              </a:pathLst>
            </a:cu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Arrow Connector 27"/>
            <p:cNvCxnSpPr>
              <a:stCxn id="23" idx="2"/>
            </p:cNvCxnSpPr>
            <p:nvPr/>
          </p:nvCxnSpPr>
          <p:spPr>
            <a:xfrm flipH="1" flipV="1">
              <a:off x="4362450" y="2333625"/>
              <a:ext cx="323850" cy="85725"/>
            </a:xfrm>
            <a:prstGeom prst="straightConnector1">
              <a:avLst/>
            </a:prstGeom>
            <a:ln>
              <a:solidFill>
                <a:srgbClr val="0000FF"/>
              </a:solidFill>
              <a:headEnd type="none" w="med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83979" name="Object 11"/>
            <p:cNvGraphicFramePr>
              <a:graphicFrameLocks noChangeAspect="1"/>
            </p:cNvGraphicFramePr>
            <p:nvPr/>
          </p:nvGraphicFramePr>
          <p:xfrm>
            <a:off x="4716463" y="1987550"/>
            <a:ext cx="271462" cy="3159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152202" imgH="177569" progId="Equation.DSMT4">
                    <p:embed/>
                  </p:oleObj>
                </mc:Choice>
                <mc:Fallback>
                  <p:oleObj name="Equation" r:id="rId9" imgW="152202" imgH="177569" progId="Equation.DSMT4">
                    <p:embed/>
                    <p:pic>
                      <p:nvPicPr>
                        <p:cNvPr id="0" name="Picture 99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16463" y="1987550"/>
                          <a:ext cx="271462" cy="3159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66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9" name="Freeform 28"/>
            <p:cNvSpPr/>
            <p:nvPr/>
          </p:nvSpPr>
          <p:spPr>
            <a:xfrm flipV="1">
              <a:off x="3408363" y="2913063"/>
              <a:ext cx="1735137" cy="573087"/>
            </a:xfrm>
            <a:custGeom>
              <a:avLst/>
              <a:gdLst>
                <a:gd name="connsiteX0" fmla="*/ 1735137 w 1735137"/>
                <a:gd name="connsiteY0" fmla="*/ 573087 h 573087"/>
                <a:gd name="connsiteX1" fmla="*/ 1639887 w 1735137"/>
                <a:gd name="connsiteY1" fmla="*/ 344487 h 573087"/>
                <a:gd name="connsiteX2" fmla="*/ 1277937 w 1735137"/>
                <a:gd name="connsiteY2" fmla="*/ 134937 h 573087"/>
                <a:gd name="connsiteX3" fmla="*/ 687387 w 1735137"/>
                <a:gd name="connsiteY3" fmla="*/ 20637 h 573087"/>
                <a:gd name="connsiteX4" fmla="*/ 220662 w 1735137"/>
                <a:gd name="connsiteY4" fmla="*/ 11112 h 573087"/>
                <a:gd name="connsiteX5" fmla="*/ 30162 w 1735137"/>
                <a:gd name="connsiteY5" fmla="*/ 49212 h 573087"/>
                <a:gd name="connsiteX6" fmla="*/ 39687 w 1735137"/>
                <a:gd name="connsiteY6" fmla="*/ 49212 h 573087"/>
                <a:gd name="connsiteX7" fmla="*/ 1587 w 1735137"/>
                <a:gd name="connsiteY7" fmla="*/ 58737 h 573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35137" h="573087">
                  <a:moveTo>
                    <a:pt x="1735137" y="573087"/>
                  </a:moveTo>
                  <a:cubicBezTo>
                    <a:pt x="1725612" y="495299"/>
                    <a:pt x="1716087" y="417512"/>
                    <a:pt x="1639887" y="344487"/>
                  </a:cubicBezTo>
                  <a:cubicBezTo>
                    <a:pt x="1563687" y="271462"/>
                    <a:pt x="1436687" y="188912"/>
                    <a:pt x="1277937" y="134937"/>
                  </a:cubicBezTo>
                  <a:cubicBezTo>
                    <a:pt x="1119187" y="80962"/>
                    <a:pt x="863599" y="41274"/>
                    <a:pt x="687387" y="20637"/>
                  </a:cubicBezTo>
                  <a:cubicBezTo>
                    <a:pt x="511175" y="0"/>
                    <a:pt x="330199" y="6350"/>
                    <a:pt x="220662" y="11112"/>
                  </a:cubicBezTo>
                  <a:cubicBezTo>
                    <a:pt x="111125" y="15874"/>
                    <a:pt x="60324" y="42862"/>
                    <a:pt x="30162" y="49212"/>
                  </a:cubicBezTo>
                  <a:cubicBezTo>
                    <a:pt x="0" y="55562"/>
                    <a:pt x="44449" y="47625"/>
                    <a:pt x="39687" y="49212"/>
                  </a:cubicBezTo>
                  <a:cubicBezTo>
                    <a:pt x="34925" y="50799"/>
                    <a:pt x="18256" y="54768"/>
                    <a:pt x="1587" y="58737"/>
                  </a:cubicBezTo>
                </a:path>
              </a:pathLst>
            </a:cu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6"/>
            <p:cNvSpPr>
              <a:spLocks noChangeArrowheads="1"/>
            </p:cNvSpPr>
            <p:nvPr/>
          </p:nvSpPr>
          <p:spPr bwMode="auto">
            <a:xfrm rot="16200000">
              <a:off x="3352800" y="3381377"/>
              <a:ext cx="88900" cy="889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rgbClr val="0000FF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Oval 6"/>
            <p:cNvSpPr>
              <a:spLocks noChangeArrowheads="1"/>
            </p:cNvSpPr>
            <p:nvPr/>
          </p:nvSpPr>
          <p:spPr bwMode="auto">
            <a:xfrm rot="16200000">
              <a:off x="5734050" y="2066927"/>
              <a:ext cx="88900" cy="889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rgbClr val="0000FF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5133975" y="2133600"/>
              <a:ext cx="665162" cy="762000"/>
            </a:xfrm>
            <a:custGeom>
              <a:avLst/>
              <a:gdLst>
                <a:gd name="connsiteX0" fmla="*/ 0 w 665162"/>
                <a:gd name="connsiteY0" fmla="*/ 762000 h 762000"/>
                <a:gd name="connsiteX1" fmla="*/ 304800 w 665162"/>
                <a:gd name="connsiteY1" fmla="*/ 685800 h 762000"/>
                <a:gd name="connsiteX2" fmla="*/ 600075 w 665162"/>
                <a:gd name="connsiteY2" fmla="*/ 400050 h 762000"/>
                <a:gd name="connsiteX3" fmla="*/ 657225 w 665162"/>
                <a:gd name="connsiteY3" fmla="*/ 171450 h 762000"/>
                <a:gd name="connsiteX4" fmla="*/ 647700 w 665162"/>
                <a:gd name="connsiteY4" fmla="*/ 0 h 762000"/>
                <a:gd name="connsiteX0" fmla="*/ 0 w 665162"/>
                <a:gd name="connsiteY0" fmla="*/ 762000 h 762000"/>
                <a:gd name="connsiteX1" fmla="*/ 304800 w 665162"/>
                <a:gd name="connsiteY1" fmla="*/ 685800 h 762000"/>
                <a:gd name="connsiteX2" fmla="*/ 485775 w 665162"/>
                <a:gd name="connsiteY2" fmla="*/ 561975 h 762000"/>
                <a:gd name="connsiteX3" fmla="*/ 600075 w 665162"/>
                <a:gd name="connsiteY3" fmla="*/ 400050 h 762000"/>
                <a:gd name="connsiteX4" fmla="*/ 657225 w 665162"/>
                <a:gd name="connsiteY4" fmla="*/ 171450 h 762000"/>
                <a:gd name="connsiteX5" fmla="*/ 647700 w 665162"/>
                <a:gd name="connsiteY5" fmla="*/ 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5162" h="762000">
                  <a:moveTo>
                    <a:pt x="0" y="762000"/>
                  </a:moveTo>
                  <a:cubicBezTo>
                    <a:pt x="102394" y="754062"/>
                    <a:pt x="204788" y="746125"/>
                    <a:pt x="304800" y="685800"/>
                  </a:cubicBezTo>
                  <a:cubicBezTo>
                    <a:pt x="385762" y="652463"/>
                    <a:pt x="436563" y="609600"/>
                    <a:pt x="485775" y="561975"/>
                  </a:cubicBezTo>
                  <a:cubicBezTo>
                    <a:pt x="534988" y="514350"/>
                    <a:pt x="571500" y="465137"/>
                    <a:pt x="600075" y="400050"/>
                  </a:cubicBezTo>
                  <a:cubicBezTo>
                    <a:pt x="628650" y="334963"/>
                    <a:pt x="649288" y="238125"/>
                    <a:pt x="657225" y="171450"/>
                  </a:cubicBezTo>
                  <a:cubicBezTo>
                    <a:pt x="665162" y="104775"/>
                    <a:pt x="656431" y="52387"/>
                    <a:pt x="647700" y="0"/>
                  </a:cubicBezTo>
                </a:path>
              </a:pathLst>
            </a:cu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 flipH="1">
              <a:off x="4495800" y="3352800"/>
              <a:ext cx="161925" cy="57150"/>
            </a:xfrm>
            <a:prstGeom prst="straightConnector1">
              <a:avLst/>
            </a:prstGeom>
            <a:ln>
              <a:solidFill>
                <a:srgbClr val="0000FF"/>
              </a:solidFill>
              <a:headEnd type="none" w="med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34" idx="2"/>
            </p:cNvCxnSpPr>
            <p:nvPr/>
          </p:nvCxnSpPr>
          <p:spPr>
            <a:xfrm flipV="1">
              <a:off x="5619750" y="2514601"/>
              <a:ext cx="142875" cy="180974"/>
            </a:xfrm>
            <a:prstGeom prst="straightConnector1">
              <a:avLst/>
            </a:prstGeom>
            <a:ln>
              <a:solidFill>
                <a:srgbClr val="0000FF"/>
              </a:solidFill>
              <a:headEnd type="none" w="med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83980" name="Object 12"/>
            <p:cNvGraphicFramePr>
              <a:graphicFrameLocks noChangeAspect="1"/>
            </p:cNvGraphicFramePr>
            <p:nvPr/>
          </p:nvGraphicFramePr>
          <p:xfrm>
            <a:off x="3055938" y="3155950"/>
            <a:ext cx="203200" cy="2270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114102" imgH="126780" progId="Equation.DSMT4">
                    <p:embed/>
                  </p:oleObj>
                </mc:Choice>
                <mc:Fallback>
                  <p:oleObj name="Equation" r:id="rId11" imgW="114102" imgH="126780" progId="Equation.DSMT4">
                    <p:embed/>
                    <p:pic>
                      <p:nvPicPr>
                        <p:cNvPr id="0" name="Picture 99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55938" y="3155950"/>
                          <a:ext cx="203200" cy="2270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66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3981" name="Object 12"/>
            <p:cNvGraphicFramePr>
              <a:graphicFrameLocks noChangeAspect="1"/>
            </p:cNvGraphicFramePr>
            <p:nvPr/>
          </p:nvGraphicFramePr>
          <p:xfrm>
            <a:off x="5884863" y="1879600"/>
            <a:ext cx="203200" cy="2270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2" imgW="114102" imgH="126780" progId="Equation.DSMT4">
                    <p:embed/>
                  </p:oleObj>
                </mc:Choice>
                <mc:Fallback>
                  <p:oleObj name="Equation" r:id="rId12" imgW="114102" imgH="126780" progId="Equation.DSMT4">
                    <p:embed/>
                    <p:pic>
                      <p:nvPicPr>
                        <p:cNvPr id="0" name="Picture 99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84863" y="1879600"/>
                          <a:ext cx="203200" cy="2270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66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3982" name="Object 12"/>
            <p:cNvGraphicFramePr>
              <a:graphicFrameLocks noChangeAspect="1"/>
            </p:cNvGraphicFramePr>
            <p:nvPr/>
          </p:nvGraphicFramePr>
          <p:xfrm>
            <a:off x="5970588" y="3736975"/>
            <a:ext cx="203200" cy="2270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114102" imgH="126780" progId="Equation.DSMT4">
                    <p:embed/>
                  </p:oleObj>
                </mc:Choice>
                <mc:Fallback>
                  <p:oleObj name="Equation" r:id="rId13" imgW="114102" imgH="126780" progId="Equation.DSMT4">
                    <p:embed/>
                    <p:pic>
                      <p:nvPicPr>
                        <p:cNvPr id="0" name="Picture 99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70588" y="3736975"/>
                          <a:ext cx="203200" cy="2270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66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" name="Oval 6"/>
            <p:cNvSpPr>
              <a:spLocks noChangeArrowheads="1"/>
            </p:cNvSpPr>
            <p:nvPr/>
          </p:nvSpPr>
          <p:spPr bwMode="auto">
            <a:xfrm rot="5400000" flipV="1">
              <a:off x="5762625" y="3648077"/>
              <a:ext cx="88900" cy="889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rgbClr val="0000FF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 flipV="1">
              <a:off x="5162550" y="2914650"/>
              <a:ext cx="665162" cy="762000"/>
            </a:xfrm>
            <a:custGeom>
              <a:avLst/>
              <a:gdLst>
                <a:gd name="connsiteX0" fmla="*/ 0 w 665162"/>
                <a:gd name="connsiteY0" fmla="*/ 762000 h 762000"/>
                <a:gd name="connsiteX1" fmla="*/ 304800 w 665162"/>
                <a:gd name="connsiteY1" fmla="*/ 685800 h 762000"/>
                <a:gd name="connsiteX2" fmla="*/ 600075 w 665162"/>
                <a:gd name="connsiteY2" fmla="*/ 400050 h 762000"/>
                <a:gd name="connsiteX3" fmla="*/ 657225 w 665162"/>
                <a:gd name="connsiteY3" fmla="*/ 171450 h 762000"/>
                <a:gd name="connsiteX4" fmla="*/ 647700 w 665162"/>
                <a:gd name="connsiteY4" fmla="*/ 0 h 762000"/>
                <a:gd name="connsiteX0" fmla="*/ 0 w 665162"/>
                <a:gd name="connsiteY0" fmla="*/ 762000 h 762000"/>
                <a:gd name="connsiteX1" fmla="*/ 304800 w 665162"/>
                <a:gd name="connsiteY1" fmla="*/ 685800 h 762000"/>
                <a:gd name="connsiteX2" fmla="*/ 485775 w 665162"/>
                <a:gd name="connsiteY2" fmla="*/ 561975 h 762000"/>
                <a:gd name="connsiteX3" fmla="*/ 600075 w 665162"/>
                <a:gd name="connsiteY3" fmla="*/ 400050 h 762000"/>
                <a:gd name="connsiteX4" fmla="*/ 657225 w 665162"/>
                <a:gd name="connsiteY4" fmla="*/ 171450 h 762000"/>
                <a:gd name="connsiteX5" fmla="*/ 647700 w 665162"/>
                <a:gd name="connsiteY5" fmla="*/ 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5162" h="762000">
                  <a:moveTo>
                    <a:pt x="0" y="762000"/>
                  </a:moveTo>
                  <a:cubicBezTo>
                    <a:pt x="102394" y="754062"/>
                    <a:pt x="204788" y="746125"/>
                    <a:pt x="304800" y="685800"/>
                  </a:cubicBezTo>
                  <a:cubicBezTo>
                    <a:pt x="385762" y="652463"/>
                    <a:pt x="436563" y="609600"/>
                    <a:pt x="485775" y="561975"/>
                  </a:cubicBezTo>
                  <a:cubicBezTo>
                    <a:pt x="534988" y="514350"/>
                    <a:pt x="571500" y="465137"/>
                    <a:pt x="600075" y="400050"/>
                  </a:cubicBezTo>
                  <a:cubicBezTo>
                    <a:pt x="628650" y="334963"/>
                    <a:pt x="649288" y="238125"/>
                    <a:pt x="657225" y="171450"/>
                  </a:cubicBezTo>
                  <a:cubicBezTo>
                    <a:pt x="665162" y="104775"/>
                    <a:pt x="656431" y="52387"/>
                    <a:pt x="647700" y="0"/>
                  </a:cubicBezTo>
                </a:path>
              </a:pathLst>
            </a:cu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Straight Arrow Connector 43"/>
            <p:cNvCxnSpPr/>
            <p:nvPr/>
          </p:nvCxnSpPr>
          <p:spPr>
            <a:xfrm>
              <a:off x="5648325" y="3114675"/>
              <a:ext cx="142875" cy="180976"/>
            </a:xfrm>
            <a:prstGeom prst="straightConnector1">
              <a:avLst/>
            </a:prstGeom>
            <a:ln>
              <a:solidFill>
                <a:srgbClr val="0000FF"/>
              </a:solidFill>
              <a:headEnd type="none" w="med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Oval 6"/>
            <p:cNvSpPr>
              <a:spLocks noChangeArrowheads="1"/>
            </p:cNvSpPr>
            <p:nvPr/>
          </p:nvSpPr>
          <p:spPr bwMode="auto">
            <a:xfrm rot="16200000">
              <a:off x="6334125" y="2847977"/>
              <a:ext cx="88900" cy="889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rgbClr val="0000FF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1" name="Straight Connector 50"/>
            <p:cNvCxnSpPr>
              <a:stCxn id="34" idx="0"/>
              <a:endCxn id="47" idx="0"/>
            </p:cNvCxnSpPr>
            <p:nvPr/>
          </p:nvCxnSpPr>
          <p:spPr>
            <a:xfrm flipV="1">
              <a:off x="5133975" y="2892427"/>
              <a:ext cx="1200150" cy="3173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>
              <a:off x="5886450" y="2886075"/>
              <a:ext cx="219075" cy="0"/>
            </a:xfrm>
            <a:prstGeom prst="straightConnector1">
              <a:avLst/>
            </a:prstGeom>
            <a:ln>
              <a:solidFill>
                <a:srgbClr val="0000FF"/>
              </a:solidFill>
              <a:headEnd type="none" w="med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83983" name="Object 12"/>
            <p:cNvGraphicFramePr>
              <a:graphicFrameLocks noChangeAspect="1"/>
            </p:cNvGraphicFramePr>
            <p:nvPr/>
          </p:nvGraphicFramePr>
          <p:xfrm>
            <a:off x="6503988" y="2565400"/>
            <a:ext cx="203200" cy="2270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4" imgW="114102" imgH="126780" progId="Equation.DSMT4">
                    <p:embed/>
                  </p:oleObj>
                </mc:Choice>
                <mc:Fallback>
                  <p:oleObj name="Equation" r:id="rId14" imgW="114102" imgH="126780" progId="Equation.DSMT4">
                    <p:embed/>
                    <p:pic>
                      <p:nvPicPr>
                        <p:cNvPr id="0" name="Picture 99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03988" y="2565400"/>
                          <a:ext cx="203200" cy="2270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66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3984" name="Object 4"/>
            <p:cNvGraphicFramePr>
              <a:graphicFrameLocks noChangeAspect="1"/>
            </p:cNvGraphicFramePr>
            <p:nvPr/>
          </p:nvGraphicFramePr>
          <p:xfrm>
            <a:off x="7723188" y="2644775"/>
            <a:ext cx="741362" cy="4651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406048" imgH="253780" progId="Equation.DSMT4">
                    <p:embed/>
                  </p:oleObj>
                </mc:Choice>
                <mc:Fallback>
                  <p:oleObj name="Equation" r:id="rId15" imgW="406048" imgH="253780" progId="Equation.DSMT4">
                    <p:embed/>
                    <p:pic>
                      <p:nvPicPr>
                        <p:cNvPr id="0" name="Picture 99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23188" y="2644775"/>
                          <a:ext cx="741362" cy="4651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FFFF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3985" name="Object 4"/>
            <p:cNvGraphicFramePr>
              <a:graphicFrameLocks noChangeAspect="1"/>
            </p:cNvGraphicFramePr>
            <p:nvPr/>
          </p:nvGraphicFramePr>
          <p:xfrm>
            <a:off x="3694113" y="1158875"/>
            <a:ext cx="741362" cy="4651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7" imgW="406048" imgH="253780" progId="Equation.DSMT4">
                    <p:embed/>
                  </p:oleObj>
                </mc:Choice>
                <mc:Fallback>
                  <p:oleObj name="Equation" r:id="rId17" imgW="406048" imgH="253780" progId="Equation.DSMT4">
                    <p:embed/>
                    <p:pic>
                      <p:nvPicPr>
                        <p:cNvPr id="0" name="Picture 99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4113" y="1158875"/>
                          <a:ext cx="741362" cy="4651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FFFF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8398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0834492"/>
              </p:ext>
            </p:extLst>
          </p:nvPr>
        </p:nvGraphicFramePr>
        <p:xfrm>
          <a:off x="5255606" y="1370930"/>
          <a:ext cx="1490662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838200" imgH="508000" progId="Equation.DSMT4">
                  <p:embed/>
                </p:oleObj>
              </mc:Choice>
              <mc:Fallback>
                <p:oleObj name="Equation" r:id="rId19" imgW="838200" imgH="508000" progId="Equation.DSMT4">
                  <p:embed/>
                  <p:pic>
                    <p:nvPicPr>
                      <p:cNvPr id="0" name="Picture 9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5606" y="1370930"/>
                        <a:ext cx="1490662" cy="90487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25223" y="1369481"/>
            <a:ext cx="3288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From another point of view: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7" name="Text Box 23"/>
          <p:cNvSpPr txBox="1">
            <a:spLocks noChangeArrowheads="1"/>
          </p:cNvSpPr>
          <p:nvPr/>
        </p:nvSpPr>
        <p:spPr bwMode="auto">
          <a:xfrm>
            <a:off x="3094163" y="647059"/>
            <a:ext cx="247796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CC00FF"/>
                </a:solidFill>
              </a:rPr>
              <a:t>Example (cont.)</a:t>
            </a:r>
          </a:p>
        </p:txBody>
      </p:sp>
      <p:sp>
        <p:nvSpPr>
          <p:cNvPr id="21" name="Rectangle 2"/>
          <p:cNvSpPr>
            <a:spLocks noGrp="1" noChangeArrowheads="1"/>
          </p:cNvSpPr>
          <p:nvPr>
            <p:ph type="title"/>
          </p:nvPr>
        </p:nvSpPr>
        <p:spPr>
          <a:xfrm>
            <a:off x="1366787" y="0"/>
            <a:ext cx="6477802" cy="6191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Analytic Continuation Principle (cont.)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AB06F5-FAD1-47C7-A540-3B441A6863A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310935" y="4669978"/>
            <a:ext cx="8400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/>
              <a:t>As </a:t>
            </a:r>
            <a:r>
              <a:rPr lang="en-US" sz="1800" i="1" dirty="0">
                <a:latin typeface="+mn-lt"/>
              </a:rPr>
              <a:t>z</a:t>
            </a:r>
            <a:r>
              <a:rPr lang="en-US" sz="1800" dirty="0"/>
              <a:t> encircles the pole at the origin, we get a </a:t>
            </a:r>
            <a:r>
              <a:rPr lang="en-US" sz="1800" u="sng" dirty="0"/>
              <a:t>different</a:t>
            </a:r>
            <a:r>
              <a:rPr lang="en-US" sz="1800" dirty="0"/>
              <a:t> result for the function </a:t>
            </a:r>
            <a:r>
              <a:rPr lang="en-US" sz="1800" i="1" dirty="0">
                <a:latin typeface="+mn-lt"/>
              </a:rPr>
              <a:t>F</a:t>
            </a:r>
            <a:r>
              <a:rPr lang="en-US" sz="1800" dirty="0">
                <a:latin typeface="+mn-lt"/>
              </a:rPr>
              <a:t>(</a:t>
            </a:r>
            <a:r>
              <a:rPr lang="en-US" sz="1800" i="1" dirty="0">
                <a:latin typeface="+mn-lt"/>
              </a:rPr>
              <a:t>z</a:t>
            </a:r>
            <a:r>
              <a:rPr lang="en-US" sz="1800" dirty="0">
                <a:latin typeface="+mn-lt"/>
              </a:rPr>
              <a:t>)</a:t>
            </a:r>
            <a:r>
              <a:rPr lang="en-US" sz="1800" dirty="0"/>
              <a:t>.</a:t>
            </a:r>
          </a:p>
        </p:txBody>
      </p:sp>
      <p:graphicFrame>
        <p:nvGraphicFramePr>
          <p:cNvPr id="85008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1399319"/>
              </p:ext>
            </p:extLst>
          </p:nvPr>
        </p:nvGraphicFramePr>
        <p:xfrm>
          <a:off x="1052513" y="5207000"/>
          <a:ext cx="6824662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835400" imgH="482600" progId="Equation.DSMT4">
                  <p:embed/>
                </p:oleObj>
              </mc:Choice>
              <mc:Fallback>
                <p:oleObj name="Equation" r:id="rId3" imgW="3835400" imgH="482600" progId="Equation.DSMT4">
                  <p:embed/>
                  <p:pic>
                    <p:nvPicPr>
                      <p:cNvPr id="0" name="Picture 13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2513" y="5207000"/>
                        <a:ext cx="6824662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09" name="Object 15"/>
          <p:cNvGraphicFramePr>
            <a:graphicFrameLocks noChangeAspect="1"/>
          </p:cNvGraphicFramePr>
          <p:nvPr/>
        </p:nvGraphicFramePr>
        <p:xfrm>
          <a:off x="6478588" y="1279078"/>
          <a:ext cx="1490662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838200" imgH="508000" progId="Equation.DSMT4">
                  <p:embed/>
                </p:oleObj>
              </mc:Choice>
              <mc:Fallback>
                <p:oleObj name="Equation" r:id="rId5" imgW="838200" imgH="508000" progId="Equation.DSMT4">
                  <p:embed/>
                  <p:pic>
                    <p:nvPicPr>
                      <p:cNvPr id="0" name="Picture 13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8588" y="1279078"/>
                        <a:ext cx="1490662" cy="9048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8" name="Group 47"/>
          <p:cNvGrpSpPr/>
          <p:nvPr/>
        </p:nvGrpSpPr>
        <p:grpSpPr>
          <a:xfrm>
            <a:off x="1884363" y="1485453"/>
            <a:ext cx="6532562" cy="2959100"/>
            <a:chOff x="1884363" y="1235075"/>
            <a:chExt cx="6532562" cy="2959100"/>
          </a:xfrm>
        </p:grpSpPr>
        <p:sp>
          <p:nvSpPr>
            <p:cNvPr id="14349" name="Line 3"/>
            <p:cNvSpPr>
              <a:spLocks noChangeShapeType="1"/>
            </p:cNvSpPr>
            <p:nvPr/>
          </p:nvSpPr>
          <p:spPr bwMode="auto">
            <a:xfrm flipV="1">
              <a:off x="4090988" y="1806577"/>
              <a:ext cx="12700" cy="22050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50" name="Line 5"/>
            <p:cNvSpPr>
              <a:spLocks noChangeShapeType="1"/>
            </p:cNvSpPr>
            <p:nvPr/>
          </p:nvSpPr>
          <p:spPr bwMode="auto">
            <a:xfrm>
              <a:off x="2198688" y="2889252"/>
              <a:ext cx="535305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82954" name="Object 15"/>
            <p:cNvGraphicFramePr>
              <a:graphicFrameLocks noChangeAspect="1"/>
            </p:cNvGraphicFramePr>
            <p:nvPr/>
          </p:nvGraphicFramePr>
          <p:xfrm>
            <a:off x="3997325" y="2774950"/>
            <a:ext cx="225425" cy="2270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126725" imgH="126725" progId="Equation.DSMT4">
                    <p:embed/>
                  </p:oleObj>
                </mc:Choice>
                <mc:Fallback>
                  <p:oleObj name="Equation" r:id="rId7" imgW="126725" imgH="126725" progId="Equation.DSMT4">
                    <p:embed/>
                    <p:pic>
                      <p:nvPicPr>
                        <p:cNvPr id="0" name="Picture 13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97325" y="2774950"/>
                          <a:ext cx="225425" cy="2270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66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" name="Oval 6"/>
            <p:cNvSpPr>
              <a:spLocks noChangeArrowheads="1"/>
            </p:cNvSpPr>
            <p:nvPr/>
          </p:nvSpPr>
          <p:spPr bwMode="auto">
            <a:xfrm rot="16200000">
              <a:off x="5095875" y="2838452"/>
              <a:ext cx="88900" cy="889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82955" name="Object 15"/>
            <p:cNvGraphicFramePr>
              <a:graphicFrameLocks noChangeAspect="1"/>
            </p:cNvGraphicFramePr>
            <p:nvPr/>
          </p:nvGraphicFramePr>
          <p:xfrm>
            <a:off x="5153025" y="2979738"/>
            <a:ext cx="180975" cy="295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101468" imgH="164885" progId="Equation.DSMT4">
                    <p:embed/>
                  </p:oleObj>
                </mc:Choice>
                <mc:Fallback>
                  <p:oleObj name="Equation" r:id="rId9" imgW="101468" imgH="164885" progId="Equation.DSMT4">
                    <p:embed/>
                    <p:pic>
                      <p:nvPicPr>
                        <p:cNvPr id="0" name="Picture 13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53025" y="2979738"/>
                          <a:ext cx="180975" cy="2952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66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" name="Oval 6"/>
            <p:cNvSpPr>
              <a:spLocks noChangeArrowheads="1"/>
            </p:cNvSpPr>
            <p:nvPr/>
          </p:nvSpPr>
          <p:spPr bwMode="auto">
            <a:xfrm rot="16200000">
              <a:off x="3133725" y="3228977"/>
              <a:ext cx="88900" cy="889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rgbClr val="0000FF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82956" name="Object 15"/>
            <p:cNvGraphicFramePr>
              <a:graphicFrameLocks noChangeAspect="1"/>
            </p:cNvGraphicFramePr>
            <p:nvPr/>
          </p:nvGraphicFramePr>
          <p:xfrm>
            <a:off x="2846388" y="3117850"/>
            <a:ext cx="203200" cy="2270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114102" imgH="126780" progId="Equation.DSMT4">
                    <p:embed/>
                  </p:oleObj>
                </mc:Choice>
                <mc:Fallback>
                  <p:oleObj name="Equation" r:id="rId11" imgW="114102" imgH="126780" progId="Equation.DSMT4">
                    <p:embed/>
                    <p:pic>
                      <p:nvPicPr>
                        <p:cNvPr id="0" name="Picture 13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46388" y="3117850"/>
                          <a:ext cx="203200" cy="2270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66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" name="Freeform 22"/>
            <p:cNvSpPr/>
            <p:nvPr/>
          </p:nvSpPr>
          <p:spPr>
            <a:xfrm>
              <a:off x="3092450" y="2284414"/>
              <a:ext cx="2051050" cy="1003696"/>
            </a:xfrm>
            <a:custGeom>
              <a:avLst/>
              <a:gdLst>
                <a:gd name="connsiteX0" fmla="*/ 1735137 w 1735137"/>
                <a:gd name="connsiteY0" fmla="*/ 573087 h 573087"/>
                <a:gd name="connsiteX1" fmla="*/ 1639887 w 1735137"/>
                <a:gd name="connsiteY1" fmla="*/ 344487 h 573087"/>
                <a:gd name="connsiteX2" fmla="*/ 1277937 w 1735137"/>
                <a:gd name="connsiteY2" fmla="*/ 134937 h 573087"/>
                <a:gd name="connsiteX3" fmla="*/ 687387 w 1735137"/>
                <a:gd name="connsiteY3" fmla="*/ 20637 h 573087"/>
                <a:gd name="connsiteX4" fmla="*/ 220662 w 1735137"/>
                <a:gd name="connsiteY4" fmla="*/ 11112 h 573087"/>
                <a:gd name="connsiteX5" fmla="*/ 30162 w 1735137"/>
                <a:gd name="connsiteY5" fmla="*/ 49212 h 573087"/>
                <a:gd name="connsiteX6" fmla="*/ 39687 w 1735137"/>
                <a:gd name="connsiteY6" fmla="*/ 49212 h 573087"/>
                <a:gd name="connsiteX7" fmla="*/ 1587 w 1735137"/>
                <a:gd name="connsiteY7" fmla="*/ 58737 h 573087"/>
                <a:gd name="connsiteX0" fmla="*/ 1736725 w 1736725"/>
                <a:gd name="connsiteY0" fmla="*/ 573087 h 573087"/>
                <a:gd name="connsiteX1" fmla="*/ 1641475 w 1736725"/>
                <a:gd name="connsiteY1" fmla="*/ 344487 h 573087"/>
                <a:gd name="connsiteX2" fmla="*/ 1279525 w 1736725"/>
                <a:gd name="connsiteY2" fmla="*/ 134937 h 573087"/>
                <a:gd name="connsiteX3" fmla="*/ 688975 w 1736725"/>
                <a:gd name="connsiteY3" fmla="*/ 20637 h 573087"/>
                <a:gd name="connsiteX4" fmla="*/ 222250 w 1736725"/>
                <a:gd name="connsiteY4" fmla="*/ 11112 h 573087"/>
                <a:gd name="connsiteX5" fmla="*/ 31750 w 1736725"/>
                <a:gd name="connsiteY5" fmla="*/ 49212 h 573087"/>
                <a:gd name="connsiteX6" fmla="*/ 41275 w 1736725"/>
                <a:gd name="connsiteY6" fmla="*/ 49212 h 573087"/>
                <a:gd name="connsiteX7" fmla="*/ 3175 w 1736725"/>
                <a:gd name="connsiteY7" fmla="*/ 58737 h 573087"/>
                <a:gd name="connsiteX8" fmla="*/ 22225 w 1736725"/>
                <a:gd name="connsiteY8" fmla="*/ 30162 h 573087"/>
                <a:gd name="connsiteX0" fmla="*/ 1899444 w 1899444"/>
                <a:gd name="connsiteY0" fmla="*/ 573087 h 573087"/>
                <a:gd name="connsiteX1" fmla="*/ 1804194 w 1899444"/>
                <a:gd name="connsiteY1" fmla="*/ 344487 h 573087"/>
                <a:gd name="connsiteX2" fmla="*/ 1442244 w 1899444"/>
                <a:gd name="connsiteY2" fmla="*/ 134937 h 573087"/>
                <a:gd name="connsiteX3" fmla="*/ 851694 w 1899444"/>
                <a:gd name="connsiteY3" fmla="*/ 20637 h 573087"/>
                <a:gd name="connsiteX4" fmla="*/ 384969 w 1899444"/>
                <a:gd name="connsiteY4" fmla="*/ 11112 h 573087"/>
                <a:gd name="connsiteX5" fmla="*/ 194469 w 1899444"/>
                <a:gd name="connsiteY5" fmla="*/ 49212 h 573087"/>
                <a:gd name="connsiteX6" fmla="*/ 203994 w 1899444"/>
                <a:gd name="connsiteY6" fmla="*/ 49212 h 573087"/>
                <a:gd name="connsiteX7" fmla="*/ 165894 w 1899444"/>
                <a:gd name="connsiteY7" fmla="*/ 58737 h 573087"/>
                <a:gd name="connsiteX8" fmla="*/ 3969 w 1899444"/>
                <a:gd name="connsiteY8" fmla="*/ 211137 h 573087"/>
                <a:gd name="connsiteX0" fmla="*/ 1925637 w 1925637"/>
                <a:gd name="connsiteY0" fmla="*/ 573087 h 573087"/>
                <a:gd name="connsiteX1" fmla="*/ 1830387 w 1925637"/>
                <a:gd name="connsiteY1" fmla="*/ 344487 h 573087"/>
                <a:gd name="connsiteX2" fmla="*/ 1468437 w 1925637"/>
                <a:gd name="connsiteY2" fmla="*/ 134937 h 573087"/>
                <a:gd name="connsiteX3" fmla="*/ 877887 w 1925637"/>
                <a:gd name="connsiteY3" fmla="*/ 20637 h 573087"/>
                <a:gd name="connsiteX4" fmla="*/ 411162 w 1925637"/>
                <a:gd name="connsiteY4" fmla="*/ 11112 h 573087"/>
                <a:gd name="connsiteX5" fmla="*/ 220662 w 1925637"/>
                <a:gd name="connsiteY5" fmla="*/ 49212 h 573087"/>
                <a:gd name="connsiteX6" fmla="*/ 230187 w 1925637"/>
                <a:gd name="connsiteY6" fmla="*/ 49212 h 573087"/>
                <a:gd name="connsiteX7" fmla="*/ 192087 w 1925637"/>
                <a:gd name="connsiteY7" fmla="*/ 58737 h 573087"/>
                <a:gd name="connsiteX8" fmla="*/ 30162 w 1925637"/>
                <a:gd name="connsiteY8" fmla="*/ 211137 h 573087"/>
                <a:gd name="connsiteX9" fmla="*/ 11112 w 1925637"/>
                <a:gd name="connsiteY9" fmla="*/ 230187 h 573087"/>
                <a:gd name="connsiteX0" fmla="*/ 2028825 w 2028825"/>
                <a:gd name="connsiteY0" fmla="*/ 573087 h 573087"/>
                <a:gd name="connsiteX1" fmla="*/ 1933575 w 2028825"/>
                <a:gd name="connsiteY1" fmla="*/ 344487 h 573087"/>
                <a:gd name="connsiteX2" fmla="*/ 1571625 w 2028825"/>
                <a:gd name="connsiteY2" fmla="*/ 134937 h 573087"/>
                <a:gd name="connsiteX3" fmla="*/ 981075 w 2028825"/>
                <a:gd name="connsiteY3" fmla="*/ 20637 h 573087"/>
                <a:gd name="connsiteX4" fmla="*/ 514350 w 2028825"/>
                <a:gd name="connsiteY4" fmla="*/ 11112 h 573087"/>
                <a:gd name="connsiteX5" fmla="*/ 323850 w 2028825"/>
                <a:gd name="connsiteY5" fmla="*/ 49212 h 573087"/>
                <a:gd name="connsiteX6" fmla="*/ 333375 w 2028825"/>
                <a:gd name="connsiteY6" fmla="*/ 49212 h 573087"/>
                <a:gd name="connsiteX7" fmla="*/ 295275 w 2028825"/>
                <a:gd name="connsiteY7" fmla="*/ 58737 h 573087"/>
                <a:gd name="connsiteX8" fmla="*/ 133350 w 2028825"/>
                <a:gd name="connsiteY8" fmla="*/ 211137 h 573087"/>
                <a:gd name="connsiteX9" fmla="*/ 0 w 2028825"/>
                <a:gd name="connsiteY9" fmla="*/ 477837 h 573087"/>
                <a:gd name="connsiteX0" fmla="*/ 2052637 w 2052637"/>
                <a:gd name="connsiteY0" fmla="*/ 573087 h 573087"/>
                <a:gd name="connsiteX1" fmla="*/ 1957387 w 2052637"/>
                <a:gd name="connsiteY1" fmla="*/ 344487 h 573087"/>
                <a:gd name="connsiteX2" fmla="*/ 1595437 w 2052637"/>
                <a:gd name="connsiteY2" fmla="*/ 134937 h 573087"/>
                <a:gd name="connsiteX3" fmla="*/ 1004887 w 2052637"/>
                <a:gd name="connsiteY3" fmla="*/ 20637 h 573087"/>
                <a:gd name="connsiteX4" fmla="*/ 538162 w 2052637"/>
                <a:gd name="connsiteY4" fmla="*/ 11112 h 573087"/>
                <a:gd name="connsiteX5" fmla="*/ 347662 w 2052637"/>
                <a:gd name="connsiteY5" fmla="*/ 49212 h 573087"/>
                <a:gd name="connsiteX6" fmla="*/ 357187 w 2052637"/>
                <a:gd name="connsiteY6" fmla="*/ 49212 h 573087"/>
                <a:gd name="connsiteX7" fmla="*/ 319087 w 2052637"/>
                <a:gd name="connsiteY7" fmla="*/ 58737 h 573087"/>
                <a:gd name="connsiteX8" fmla="*/ 157162 w 2052637"/>
                <a:gd name="connsiteY8" fmla="*/ 211137 h 573087"/>
                <a:gd name="connsiteX9" fmla="*/ 23812 w 2052637"/>
                <a:gd name="connsiteY9" fmla="*/ 477837 h 573087"/>
                <a:gd name="connsiteX10" fmla="*/ 14288 w 2052637"/>
                <a:gd name="connsiteY10" fmla="*/ 477837 h 573087"/>
                <a:gd name="connsiteX0" fmla="*/ 2051050 w 2051050"/>
                <a:gd name="connsiteY0" fmla="*/ 573087 h 801687"/>
                <a:gd name="connsiteX1" fmla="*/ 1955800 w 2051050"/>
                <a:gd name="connsiteY1" fmla="*/ 344487 h 801687"/>
                <a:gd name="connsiteX2" fmla="*/ 1593850 w 2051050"/>
                <a:gd name="connsiteY2" fmla="*/ 134937 h 801687"/>
                <a:gd name="connsiteX3" fmla="*/ 1003300 w 2051050"/>
                <a:gd name="connsiteY3" fmla="*/ 20637 h 801687"/>
                <a:gd name="connsiteX4" fmla="*/ 536575 w 2051050"/>
                <a:gd name="connsiteY4" fmla="*/ 11112 h 801687"/>
                <a:gd name="connsiteX5" fmla="*/ 346075 w 2051050"/>
                <a:gd name="connsiteY5" fmla="*/ 49212 h 801687"/>
                <a:gd name="connsiteX6" fmla="*/ 355600 w 2051050"/>
                <a:gd name="connsiteY6" fmla="*/ 49212 h 801687"/>
                <a:gd name="connsiteX7" fmla="*/ 317500 w 2051050"/>
                <a:gd name="connsiteY7" fmla="*/ 58737 h 801687"/>
                <a:gd name="connsiteX8" fmla="*/ 155575 w 2051050"/>
                <a:gd name="connsiteY8" fmla="*/ 211137 h 801687"/>
                <a:gd name="connsiteX9" fmla="*/ 22225 w 2051050"/>
                <a:gd name="connsiteY9" fmla="*/ 477837 h 801687"/>
                <a:gd name="connsiteX10" fmla="*/ 22226 w 2051050"/>
                <a:gd name="connsiteY10" fmla="*/ 801687 h 801687"/>
                <a:gd name="connsiteX0" fmla="*/ 2051050 w 2051050"/>
                <a:gd name="connsiteY0" fmla="*/ 573087 h 854074"/>
                <a:gd name="connsiteX1" fmla="*/ 1955800 w 2051050"/>
                <a:gd name="connsiteY1" fmla="*/ 344487 h 854074"/>
                <a:gd name="connsiteX2" fmla="*/ 1593850 w 2051050"/>
                <a:gd name="connsiteY2" fmla="*/ 134937 h 854074"/>
                <a:gd name="connsiteX3" fmla="*/ 1003300 w 2051050"/>
                <a:gd name="connsiteY3" fmla="*/ 20637 h 854074"/>
                <a:gd name="connsiteX4" fmla="*/ 536575 w 2051050"/>
                <a:gd name="connsiteY4" fmla="*/ 11112 h 854074"/>
                <a:gd name="connsiteX5" fmla="*/ 346075 w 2051050"/>
                <a:gd name="connsiteY5" fmla="*/ 49212 h 854074"/>
                <a:gd name="connsiteX6" fmla="*/ 355600 w 2051050"/>
                <a:gd name="connsiteY6" fmla="*/ 49212 h 854074"/>
                <a:gd name="connsiteX7" fmla="*/ 317500 w 2051050"/>
                <a:gd name="connsiteY7" fmla="*/ 58737 h 854074"/>
                <a:gd name="connsiteX8" fmla="*/ 155575 w 2051050"/>
                <a:gd name="connsiteY8" fmla="*/ 211137 h 854074"/>
                <a:gd name="connsiteX9" fmla="*/ 22225 w 2051050"/>
                <a:gd name="connsiteY9" fmla="*/ 477837 h 854074"/>
                <a:gd name="connsiteX10" fmla="*/ 22226 w 2051050"/>
                <a:gd name="connsiteY10" fmla="*/ 801687 h 854074"/>
                <a:gd name="connsiteX11" fmla="*/ 31750 w 2051050"/>
                <a:gd name="connsiteY11" fmla="*/ 792162 h 854074"/>
                <a:gd name="connsiteX0" fmla="*/ 2051050 w 2051050"/>
                <a:gd name="connsiteY0" fmla="*/ 573087 h 1003696"/>
                <a:gd name="connsiteX1" fmla="*/ 1955800 w 2051050"/>
                <a:gd name="connsiteY1" fmla="*/ 344487 h 1003696"/>
                <a:gd name="connsiteX2" fmla="*/ 1593850 w 2051050"/>
                <a:gd name="connsiteY2" fmla="*/ 134937 h 1003696"/>
                <a:gd name="connsiteX3" fmla="*/ 1003300 w 2051050"/>
                <a:gd name="connsiteY3" fmla="*/ 20637 h 1003696"/>
                <a:gd name="connsiteX4" fmla="*/ 536575 w 2051050"/>
                <a:gd name="connsiteY4" fmla="*/ 11112 h 1003696"/>
                <a:gd name="connsiteX5" fmla="*/ 346075 w 2051050"/>
                <a:gd name="connsiteY5" fmla="*/ 49212 h 1003696"/>
                <a:gd name="connsiteX6" fmla="*/ 355600 w 2051050"/>
                <a:gd name="connsiteY6" fmla="*/ 49212 h 1003696"/>
                <a:gd name="connsiteX7" fmla="*/ 317500 w 2051050"/>
                <a:gd name="connsiteY7" fmla="*/ 58737 h 1003696"/>
                <a:gd name="connsiteX8" fmla="*/ 155575 w 2051050"/>
                <a:gd name="connsiteY8" fmla="*/ 211137 h 1003696"/>
                <a:gd name="connsiteX9" fmla="*/ 22225 w 2051050"/>
                <a:gd name="connsiteY9" fmla="*/ 477837 h 1003696"/>
                <a:gd name="connsiteX10" fmla="*/ 22226 w 2051050"/>
                <a:gd name="connsiteY10" fmla="*/ 801687 h 1003696"/>
                <a:gd name="connsiteX11" fmla="*/ 79375 w 2051050"/>
                <a:gd name="connsiteY11" fmla="*/ 1001712 h 1003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51050" h="1003696">
                  <a:moveTo>
                    <a:pt x="2051050" y="573087"/>
                  </a:moveTo>
                  <a:cubicBezTo>
                    <a:pt x="2041525" y="495299"/>
                    <a:pt x="2032000" y="417512"/>
                    <a:pt x="1955800" y="344487"/>
                  </a:cubicBezTo>
                  <a:cubicBezTo>
                    <a:pt x="1879600" y="271462"/>
                    <a:pt x="1752600" y="188912"/>
                    <a:pt x="1593850" y="134937"/>
                  </a:cubicBezTo>
                  <a:cubicBezTo>
                    <a:pt x="1435100" y="80962"/>
                    <a:pt x="1179512" y="41274"/>
                    <a:pt x="1003300" y="20637"/>
                  </a:cubicBezTo>
                  <a:cubicBezTo>
                    <a:pt x="827088" y="0"/>
                    <a:pt x="646112" y="6350"/>
                    <a:pt x="536575" y="11112"/>
                  </a:cubicBezTo>
                  <a:cubicBezTo>
                    <a:pt x="427038" y="15874"/>
                    <a:pt x="376237" y="42862"/>
                    <a:pt x="346075" y="49212"/>
                  </a:cubicBezTo>
                  <a:cubicBezTo>
                    <a:pt x="315913" y="55562"/>
                    <a:pt x="360362" y="47625"/>
                    <a:pt x="355600" y="49212"/>
                  </a:cubicBezTo>
                  <a:cubicBezTo>
                    <a:pt x="350838" y="50799"/>
                    <a:pt x="350838" y="31750"/>
                    <a:pt x="317500" y="58737"/>
                  </a:cubicBezTo>
                  <a:cubicBezTo>
                    <a:pt x="284162" y="85725"/>
                    <a:pt x="204787" y="141287"/>
                    <a:pt x="155575" y="211137"/>
                  </a:cubicBezTo>
                  <a:cubicBezTo>
                    <a:pt x="106363" y="280987"/>
                    <a:pt x="44450" y="379412"/>
                    <a:pt x="22225" y="477837"/>
                  </a:cubicBezTo>
                  <a:cubicBezTo>
                    <a:pt x="0" y="576262"/>
                    <a:pt x="12701" y="714375"/>
                    <a:pt x="22226" y="801687"/>
                  </a:cubicBezTo>
                  <a:cubicBezTo>
                    <a:pt x="31751" y="888999"/>
                    <a:pt x="77391" y="1003696"/>
                    <a:pt x="79375" y="1001712"/>
                  </a:cubicBezTo>
                </a:path>
              </a:pathLst>
            </a:cu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Arrow Connector 27"/>
            <p:cNvCxnSpPr>
              <a:stCxn id="23" idx="2"/>
            </p:cNvCxnSpPr>
            <p:nvPr/>
          </p:nvCxnSpPr>
          <p:spPr>
            <a:xfrm flipH="1" flipV="1">
              <a:off x="4362452" y="2333627"/>
              <a:ext cx="323848" cy="85724"/>
            </a:xfrm>
            <a:prstGeom prst="straightConnector1">
              <a:avLst/>
            </a:prstGeom>
            <a:ln>
              <a:solidFill>
                <a:srgbClr val="0000FF"/>
              </a:solidFill>
              <a:headEnd type="none" w="med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83979" name="Object 11"/>
            <p:cNvGraphicFramePr>
              <a:graphicFrameLocks noChangeAspect="1"/>
            </p:cNvGraphicFramePr>
            <p:nvPr/>
          </p:nvGraphicFramePr>
          <p:xfrm>
            <a:off x="4660900" y="1954213"/>
            <a:ext cx="384175" cy="384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215619" imgH="215619" progId="Equation.DSMT4">
                    <p:embed/>
                  </p:oleObj>
                </mc:Choice>
                <mc:Fallback>
                  <p:oleObj name="Equation" r:id="rId13" imgW="215619" imgH="215619" progId="Equation.DSMT4">
                    <p:embed/>
                    <p:pic>
                      <p:nvPicPr>
                        <p:cNvPr id="0" name="Picture 13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60900" y="1954213"/>
                          <a:ext cx="384175" cy="3841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66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9" name="Freeform 28"/>
            <p:cNvSpPr/>
            <p:nvPr/>
          </p:nvSpPr>
          <p:spPr>
            <a:xfrm flipV="1">
              <a:off x="3408363" y="2913063"/>
              <a:ext cx="1735137" cy="573087"/>
            </a:xfrm>
            <a:custGeom>
              <a:avLst/>
              <a:gdLst>
                <a:gd name="connsiteX0" fmla="*/ 1735137 w 1735137"/>
                <a:gd name="connsiteY0" fmla="*/ 573087 h 573087"/>
                <a:gd name="connsiteX1" fmla="*/ 1639887 w 1735137"/>
                <a:gd name="connsiteY1" fmla="*/ 344487 h 573087"/>
                <a:gd name="connsiteX2" fmla="*/ 1277937 w 1735137"/>
                <a:gd name="connsiteY2" fmla="*/ 134937 h 573087"/>
                <a:gd name="connsiteX3" fmla="*/ 687387 w 1735137"/>
                <a:gd name="connsiteY3" fmla="*/ 20637 h 573087"/>
                <a:gd name="connsiteX4" fmla="*/ 220662 w 1735137"/>
                <a:gd name="connsiteY4" fmla="*/ 11112 h 573087"/>
                <a:gd name="connsiteX5" fmla="*/ 30162 w 1735137"/>
                <a:gd name="connsiteY5" fmla="*/ 49212 h 573087"/>
                <a:gd name="connsiteX6" fmla="*/ 39687 w 1735137"/>
                <a:gd name="connsiteY6" fmla="*/ 49212 h 573087"/>
                <a:gd name="connsiteX7" fmla="*/ 1587 w 1735137"/>
                <a:gd name="connsiteY7" fmla="*/ 58737 h 573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35137" h="573087">
                  <a:moveTo>
                    <a:pt x="1735137" y="573087"/>
                  </a:moveTo>
                  <a:cubicBezTo>
                    <a:pt x="1725612" y="495299"/>
                    <a:pt x="1716087" y="417512"/>
                    <a:pt x="1639887" y="344487"/>
                  </a:cubicBezTo>
                  <a:cubicBezTo>
                    <a:pt x="1563687" y="271462"/>
                    <a:pt x="1436687" y="188912"/>
                    <a:pt x="1277937" y="134937"/>
                  </a:cubicBezTo>
                  <a:cubicBezTo>
                    <a:pt x="1119187" y="80962"/>
                    <a:pt x="863599" y="41274"/>
                    <a:pt x="687387" y="20637"/>
                  </a:cubicBezTo>
                  <a:cubicBezTo>
                    <a:pt x="511175" y="0"/>
                    <a:pt x="330199" y="6350"/>
                    <a:pt x="220662" y="11112"/>
                  </a:cubicBezTo>
                  <a:cubicBezTo>
                    <a:pt x="111125" y="15874"/>
                    <a:pt x="60324" y="42862"/>
                    <a:pt x="30162" y="49212"/>
                  </a:cubicBezTo>
                  <a:cubicBezTo>
                    <a:pt x="0" y="55562"/>
                    <a:pt x="44449" y="47625"/>
                    <a:pt x="39687" y="49212"/>
                  </a:cubicBezTo>
                  <a:cubicBezTo>
                    <a:pt x="34925" y="50799"/>
                    <a:pt x="18256" y="54768"/>
                    <a:pt x="1587" y="58737"/>
                  </a:cubicBezTo>
                </a:path>
              </a:pathLst>
            </a:cu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6"/>
            <p:cNvSpPr>
              <a:spLocks noChangeArrowheads="1"/>
            </p:cNvSpPr>
            <p:nvPr/>
          </p:nvSpPr>
          <p:spPr bwMode="auto">
            <a:xfrm rot="16200000">
              <a:off x="3352800" y="3381377"/>
              <a:ext cx="88900" cy="889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rgbClr val="0000FF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Oval 6"/>
            <p:cNvSpPr>
              <a:spLocks noChangeArrowheads="1"/>
            </p:cNvSpPr>
            <p:nvPr/>
          </p:nvSpPr>
          <p:spPr bwMode="auto">
            <a:xfrm rot="16200000">
              <a:off x="5734050" y="2066927"/>
              <a:ext cx="88900" cy="889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rgbClr val="0000FF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5133975" y="2133600"/>
              <a:ext cx="665162" cy="762000"/>
            </a:xfrm>
            <a:custGeom>
              <a:avLst/>
              <a:gdLst>
                <a:gd name="connsiteX0" fmla="*/ 0 w 665162"/>
                <a:gd name="connsiteY0" fmla="*/ 762000 h 762000"/>
                <a:gd name="connsiteX1" fmla="*/ 304800 w 665162"/>
                <a:gd name="connsiteY1" fmla="*/ 685800 h 762000"/>
                <a:gd name="connsiteX2" fmla="*/ 600075 w 665162"/>
                <a:gd name="connsiteY2" fmla="*/ 400050 h 762000"/>
                <a:gd name="connsiteX3" fmla="*/ 657225 w 665162"/>
                <a:gd name="connsiteY3" fmla="*/ 171450 h 762000"/>
                <a:gd name="connsiteX4" fmla="*/ 647700 w 665162"/>
                <a:gd name="connsiteY4" fmla="*/ 0 h 762000"/>
                <a:gd name="connsiteX0" fmla="*/ 0 w 665162"/>
                <a:gd name="connsiteY0" fmla="*/ 762000 h 762000"/>
                <a:gd name="connsiteX1" fmla="*/ 304800 w 665162"/>
                <a:gd name="connsiteY1" fmla="*/ 685800 h 762000"/>
                <a:gd name="connsiteX2" fmla="*/ 485775 w 665162"/>
                <a:gd name="connsiteY2" fmla="*/ 561975 h 762000"/>
                <a:gd name="connsiteX3" fmla="*/ 600075 w 665162"/>
                <a:gd name="connsiteY3" fmla="*/ 400050 h 762000"/>
                <a:gd name="connsiteX4" fmla="*/ 657225 w 665162"/>
                <a:gd name="connsiteY4" fmla="*/ 171450 h 762000"/>
                <a:gd name="connsiteX5" fmla="*/ 647700 w 665162"/>
                <a:gd name="connsiteY5" fmla="*/ 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5162" h="762000">
                  <a:moveTo>
                    <a:pt x="0" y="762000"/>
                  </a:moveTo>
                  <a:cubicBezTo>
                    <a:pt x="102394" y="754062"/>
                    <a:pt x="204788" y="746125"/>
                    <a:pt x="304800" y="685800"/>
                  </a:cubicBezTo>
                  <a:cubicBezTo>
                    <a:pt x="385762" y="652463"/>
                    <a:pt x="436563" y="609600"/>
                    <a:pt x="485775" y="561975"/>
                  </a:cubicBezTo>
                  <a:cubicBezTo>
                    <a:pt x="534988" y="514350"/>
                    <a:pt x="571500" y="465137"/>
                    <a:pt x="600075" y="400050"/>
                  </a:cubicBezTo>
                  <a:cubicBezTo>
                    <a:pt x="628650" y="334963"/>
                    <a:pt x="649288" y="238125"/>
                    <a:pt x="657225" y="171450"/>
                  </a:cubicBezTo>
                  <a:cubicBezTo>
                    <a:pt x="665162" y="104775"/>
                    <a:pt x="656431" y="52387"/>
                    <a:pt x="647700" y="0"/>
                  </a:cubicBezTo>
                </a:path>
              </a:pathLst>
            </a:cu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 flipH="1">
              <a:off x="4495800" y="3352800"/>
              <a:ext cx="161925" cy="57150"/>
            </a:xfrm>
            <a:prstGeom prst="straightConnector1">
              <a:avLst/>
            </a:prstGeom>
            <a:ln>
              <a:solidFill>
                <a:srgbClr val="0000FF"/>
              </a:solidFill>
              <a:headEnd type="none" w="med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34" idx="2"/>
            </p:cNvCxnSpPr>
            <p:nvPr/>
          </p:nvCxnSpPr>
          <p:spPr>
            <a:xfrm flipV="1">
              <a:off x="5619750" y="2514601"/>
              <a:ext cx="142875" cy="180974"/>
            </a:xfrm>
            <a:prstGeom prst="straightConnector1">
              <a:avLst/>
            </a:prstGeom>
            <a:ln>
              <a:solidFill>
                <a:srgbClr val="0000FF"/>
              </a:solidFill>
              <a:headEnd type="none" w="med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83980" name="Object 12"/>
            <p:cNvGraphicFramePr>
              <a:graphicFrameLocks noChangeAspect="1"/>
            </p:cNvGraphicFramePr>
            <p:nvPr/>
          </p:nvGraphicFramePr>
          <p:xfrm>
            <a:off x="3246438" y="3517900"/>
            <a:ext cx="203200" cy="2270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114102" imgH="126780" progId="Equation.DSMT4">
                    <p:embed/>
                  </p:oleObj>
                </mc:Choice>
                <mc:Fallback>
                  <p:oleObj name="Equation" r:id="rId15" imgW="114102" imgH="126780" progId="Equation.DSMT4">
                    <p:embed/>
                    <p:pic>
                      <p:nvPicPr>
                        <p:cNvPr id="0" name="Picture 13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46438" y="3517900"/>
                          <a:ext cx="203200" cy="2270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66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3981" name="Object 12"/>
            <p:cNvGraphicFramePr>
              <a:graphicFrameLocks noChangeAspect="1"/>
            </p:cNvGraphicFramePr>
            <p:nvPr/>
          </p:nvGraphicFramePr>
          <p:xfrm>
            <a:off x="5884863" y="1879600"/>
            <a:ext cx="203200" cy="2270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6" imgW="114102" imgH="126780" progId="Equation.DSMT4">
                    <p:embed/>
                  </p:oleObj>
                </mc:Choice>
                <mc:Fallback>
                  <p:oleObj name="Equation" r:id="rId16" imgW="114102" imgH="126780" progId="Equation.DSMT4">
                    <p:embed/>
                    <p:pic>
                      <p:nvPicPr>
                        <p:cNvPr id="0" name="Picture 13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84863" y="1879600"/>
                          <a:ext cx="203200" cy="2270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66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3982" name="Object 12"/>
            <p:cNvGraphicFramePr>
              <a:graphicFrameLocks noChangeAspect="1"/>
            </p:cNvGraphicFramePr>
            <p:nvPr/>
          </p:nvGraphicFramePr>
          <p:xfrm>
            <a:off x="5970588" y="3736975"/>
            <a:ext cx="203200" cy="2270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7" imgW="114102" imgH="126780" progId="Equation.DSMT4">
                    <p:embed/>
                  </p:oleObj>
                </mc:Choice>
                <mc:Fallback>
                  <p:oleObj name="Equation" r:id="rId17" imgW="114102" imgH="126780" progId="Equation.DSMT4">
                    <p:embed/>
                    <p:pic>
                      <p:nvPicPr>
                        <p:cNvPr id="0" name="Picture 13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70588" y="3736975"/>
                          <a:ext cx="203200" cy="2270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66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" name="Oval 6"/>
            <p:cNvSpPr>
              <a:spLocks noChangeArrowheads="1"/>
            </p:cNvSpPr>
            <p:nvPr/>
          </p:nvSpPr>
          <p:spPr bwMode="auto">
            <a:xfrm rot="5400000" flipV="1">
              <a:off x="5762625" y="3648077"/>
              <a:ext cx="88900" cy="889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rgbClr val="0000FF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 flipV="1">
              <a:off x="5162550" y="2914650"/>
              <a:ext cx="665162" cy="762000"/>
            </a:xfrm>
            <a:custGeom>
              <a:avLst/>
              <a:gdLst>
                <a:gd name="connsiteX0" fmla="*/ 0 w 665162"/>
                <a:gd name="connsiteY0" fmla="*/ 762000 h 762000"/>
                <a:gd name="connsiteX1" fmla="*/ 304800 w 665162"/>
                <a:gd name="connsiteY1" fmla="*/ 685800 h 762000"/>
                <a:gd name="connsiteX2" fmla="*/ 600075 w 665162"/>
                <a:gd name="connsiteY2" fmla="*/ 400050 h 762000"/>
                <a:gd name="connsiteX3" fmla="*/ 657225 w 665162"/>
                <a:gd name="connsiteY3" fmla="*/ 171450 h 762000"/>
                <a:gd name="connsiteX4" fmla="*/ 647700 w 665162"/>
                <a:gd name="connsiteY4" fmla="*/ 0 h 762000"/>
                <a:gd name="connsiteX0" fmla="*/ 0 w 665162"/>
                <a:gd name="connsiteY0" fmla="*/ 762000 h 762000"/>
                <a:gd name="connsiteX1" fmla="*/ 304800 w 665162"/>
                <a:gd name="connsiteY1" fmla="*/ 685800 h 762000"/>
                <a:gd name="connsiteX2" fmla="*/ 485775 w 665162"/>
                <a:gd name="connsiteY2" fmla="*/ 561975 h 762000"/>
                <a:gd name="connsiteX3" fmla="*/ 600075 w 665162"/>
                <a:gd name="connsiteY3" fmla="*/ 400050 h 762000"/>
                <a:gd name="connsiteX4" fmla="*/ 657225 w 665162"/>
                <a:gd name="connsiteY4" fmla="*/ 171450 h 762000"/>
                <a:gd name="connsiteX5" fmla="*/ 647700 w 665162"/>
                <a:gd name="connsiteY5" fmla="*/ 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5162" h="762000">
                  <a:moveTo>
                    <a:pt x="0" y="762000"/>
                  </a:moveTo>
                  <a:cubicBezTo>
                    <a:pt x="102394" y="754062"/>
                    <a:pt x="204788" y="746125"/>
                    <a:pt x="304800" y="685800"/>
                  </a:cubicBezTo>
                  <a:cubicBezTo>
                    <a:pt x="385762" y="652463"/>
                    <a:pt x="436563" y="609600"/>
                    <a:pt x="485775" y="561975"/>
                  </a:cubicBezTo>
                  <a:cubicBezTo>
                    <a:pt x="534988" y="514350"/>
                    <a:pt x="571500" y="465137"/>
                    <a:pt x="600075" y="400050"/>
                  </a:cubicBezTo>
                  <a:cubicBezTo>
                    <a:pt x="628650" y="334963"/>
                    <a:pt x="649288" y="238125"/>
                    <a:pt x="657225" y="171450"/>
                  </a:cubicBezTo>
                  <a:cubicBezTo>
                    <a:pt x="665162" y="104775"/>
                    <a:pt x="656431" y="52387"/>
                    <a:pt x="647700" y="0"/>
                  </a:cubicBezTo>
                </a:path>
              </a:pathLst>
            </a:cu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Straight Arrow Connector 43"/>
            <p:cNvCxnSpPr/>
            <p:nvPr/>
          </p:nvCxnSpPr>
          <p:spPr>
            <a:xfrm>
              <a:off x="5648325" y="3114675"/>
              <a:ext cx="142875" cy="180976"/>
            </a:xfrm>
            <a:prstGeom prst="straightConnector1">
              <a:avLst/>
            </a:prstGeom>
            <a:ln>
              <a:solidFill>
                <a:srgbClr val="0000FF"/>
              </a:solidFill>
              <a:headEnd type="none" w="med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Oval 6"/>
            <p:cNvSpPr>
              <a:spLocks noChangeArrowheads="1"/>
            </p:cNvSpPr>
            <p:nvPr/>
          </p:nvSpPr>
          <p:spPr bwMode="auto">
            <a:xfrm rot="16200000">
              <a:off x="6334125" y="2847977"/>
              <a:ext cx="88900" cy="889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rgbClr val="0000FF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1" name="Straight Connector 50"/>
            <p:cNvCxnSpPr>
              <a:stCxn id="34" idx="0"/>
              <a:endCxn id="47" idx="0"/>
            </p:cNvCxnSpPr>
            <p:nvPr/>
          </p:nvCxnSpPr>
          <p:spPr>
            <a:xfrm flipV="1">
              <a:off x="5133975" y="2892427"/>
              <a:ext cx="1200150" cy="3173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>
              <a:off x="5886450" y="2886075"/>
              <a:ext cx="219075" cy="0"/>
            </a:xfrm>
            <a:prstGeom prst="straightConnector1">
              <a:avLst/>
            </a:prstGeom>
            <a:ln>
              <a:solidFill>
                <a:srgbClr val="0000FF"/>
              </a:solidFill>
              <a:headEnd type="none" w="med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83983" name="Object 12"/>
            <p:cNvGraphicFramePr>
              <a:graphicFrameLocks noChangeAspect="1"/>
            </p:cNvGraphicFramePr>
            <p:nvPr/>
          </p:nvGraphicFramePr>
          <p:xfrm>
            <a:off x="6503988" y="2565400"/>
            <a:ext cx="203200" cy="2270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8" imgW="114102" imgH="126780" progId="Equation.DSMT4">
                    <p:embed/>
                  </p:oleObj>
                </mc:Choice>
                <mc:Fallback>
                  <p:oleObj name="Equation" r:id="rId18" imgW="114102" imgH="126780" progId="Equation.DSMT4">
                    <p:embed/>
                    <p:pic>
                      <p:nvPicPr>
                        <p:cNvPr id="0" name="Picture 13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03988" y="2565400"/>
                          <a:ext cx="203200" cy="2270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66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5005" name="Object 13"/>
            <p:cNvGraphicFramePr>
              <a:graphicFrameLocks noChangeAspect="1"/>
            </p:cNvGraphicFramePr>
            <p:nvPr/>
          </p:nvGraphicFramePr>
          <p:xfrm>
            <a:off x="1884363" y="2965450"/>
            <a:ext cx="790575" cy="476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9" imgW="444114" imgH="266469" progId="Equation.DSMT4">
                    <p:embed/>
                  </p:oleObj>
                </mc:Choice>
                <mc:Fallback>
                  <p:oleObj name="Equation" r:id="rId19" imgW="444114" imgH="266469" progId="Equation.DSMT4">
                    <p:embed/>
                    <p:pic>
                      <p:nvPicPr>
                        <p:cNvPr id="0" name="Picture 13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84363" y="2965450"/>
                          <a:ext cx="790575" cy="4762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66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5006" name="Object 14"/>
            <p:cNvGraphicFramePr>
              <a:graphicFrameLocks noChangeAspect="1"/>
            </p:cNvGraphicFramePr>
            <p:nvPr/>
          </p:nvGraphicFramePr>
          <p:xfrm>
            <a:off x="2627313" y="3717925"/>
            <a:ext cx="790575" cy="476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1" imgW="444114" imgH="266469" progId="Equation.DSMT4">
                    <p:embed/>
                  </p:oleObj>
                </mc:Choice>
                <mc:Fallback>
                  <p:oleObj name="Equation" r:id="rId21" imgW="444114" imgH="266469" progId="Equation.DSMT4">
                    <p:embed/>
                    <p:pic>
                      <p:nvPicPr>
                        <p:cNvPr id="0" name="Picture 13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27313" y="3717925"/>
                          <a:ext cx="790575" cy="4762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66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5007" name="Object 11"/>
            <p:cNvGraphicFramePr>
              <a:graphicFrameLocks noChangeAspect="1"/>
            </p:cNvGraphicFramePr>
            <p:nvPr/>
          </p:nvGraphicFramePr>
          <p:xfrm>
            <a:off x="4584700" y="3563938"/>
            <a:ext cx="384175" cy="384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3" imgW="215619" imgH="215619" progId="Equation.DSMT4">
                    <p:embed/>
                  </p:oleObj>
                </mc:Choice>
                <mc:Fallback>
                  <p:oleObj name="Equation" r:id="rId23" imgW="215619" imgH="215619" progId="Equation.DSMT4">
                    <p:embed/>
                    <p:pic>
                      <p:nvPicPr>
                        <p:cNvPr id="0" name="Picture 13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84700" y="3563938"/>
                          <a:ext cx="384175" cy="3841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66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" name="Object 4"/>
            <p:cNvGraphicFramePr>
              <a:graphicFrameLocks noChangeAspect="1"/>
            </p:cNvGraphicFramePr>
            <p:nvPr/>
          </p:nvGraphicFramePr>
          <p:xfrm>
            <a:off x="7675563" y="2654300"/>
            <a:ext cx="741362" cy="4651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5" imgW="406048" imgH="253780" progId="Equation.DSMT4">
                    <p:embed/>
                  </p:oleObj>
                </mc:Choice>
                <mc:Fallback>
                  <p:oleObj name="Equation" r:id="rId25" imgW="406048" imgH="253780" progId="Equation.DSMT4">
                    <p:embed/>
                    <p:pic>
                      <p:nvPicPr>
                        <p:cNvPr id="0" name="Picture 13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75563" y="2654300"/>
                          <a:ext cx="741362" cy="4651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FFFF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" name="Object 4"/>
            <p:cNvGraphicFramePr>
              <a:graphicFrameLocks noChangeAspect="1"/>
            </p:cNvGraphicFramePr>
            <p:nvPr/>
          </p:nvGraphicFramePr>
          <p:xfrm>
            <a:off x="3732213" y="1235075"/>
            <a:ext cx="741362" cy="4651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7" imgW="406048" imgH="253780" progId="Equation.DSMT4">
                    <p:embed/>
                  </p:oleObj>
                </mc:Choice>
                <mc:Fallback>
                  <p:oleObj name="Equation" r:id="rId27" imgW="406048" imgH="253780" progId="Equation.DSMT4">
                    <p:embed/>
                    <p:pic>
                      <p:nvPicPr>
                        <p:cNvPr id="0" name="Picture 13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32213" y="1235075"/>
                          <a:ext cx="741362" cy="4651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FFFF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TextBox 1"/>
          <p:cNvSpPr txBox="1"/>
          <p:nvPr/>
        </p:nvSpPr>
        <p:spPr>
          <a:xfrm>
            <a:off x="427200" y="6201210"/>
            <a:ext cx="793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solidFill>
                  <a:srgbClr val="0000FF"/>
                </a:solidFill>
              </a:rPr>
              <a:t>This is why we need a </a:t>
            </a:r>
            <a:r>
              <a:rPr lang="en-US" sz="1800" u="sng" dirty="0">
                <a:solidFill>
                  <a:srgbClr val="0000FF"/>
                </a:solidFill>
              </a:rPr>
              <a:t>branch cut</a:t>
            </a:r>
            <a:r>
              <a:rPr lang="en-US" sz="1800" dirty="0">
                <a:solidFill>
                  <a:srgbClr val="0000FF"/>
                </a:solidFill>
              </a:rPr>
              <a:t> in the </a:t>
            </a:r>
            <a:r>
              <a:rPr lang="en-US" sz="1800" i="1" dirty="0">
                <a:solidFill>
                  <a:srgbClr val="0000FF"/>
                </a:solidFill>
                <a:latin typeface="+mn-lt"/>
              </a:rPr>
              <a:t>z</a:t>
            </a:r>
            <a:r>
              <a:rPr lang="en-US" sz="1800" dirty="0">
                <a:solidFill>
                  <a:srgbClr val="0000FF"/>
                </a:solidFill>
              </a:rPr>
              <a:t> plane, with a branch point at </a:t>
            </a:r>
            <a:r>
              <a:rPr lang="en-US" sz="1800" i="1" dirty="0">
                <a:solidFill>
                  <a:srgbClr val="0000FF"/>
                </a:solidFill>
                <a:latin typeface="+mn-lt"/>
              </a:rPr>
              <a:t>z</a:t>
            </a:r>
            <a:r>
              <a:rPr lang="en-US" sz="1800" dirty="0">
                <a:solidFill>
                  <a:srgbClr val="0000FF"/>
                </a:solidFill>
                <a:latin typeface="+mn-lt"/>
              </a:rPr>
              <a:t> = 0</a:t>
            </a:r>
            <a:r>
              <a:rPr lang="en-US" sz="1800" dirty="0">
                <a:solidFill>
                  <a:srgbClr val="0000FF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7" name="Text Box 23"/>
          <p:cNvSpPr txBox="1">
            <a:spLocks noChangeArrowheads="1"/>
          </p:cNvSpPr>
          <p:nvPr/>
        </p:nvSpPr>
        <p:spPr bwMode="auto">
          <a:xfrm>
            <a:off x="3045177" y="749113"/>
            <a:ext cx="28113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CC00FF"/>
                </a:solidFill>
              </a:rPr>
              <a:t>Example (cont.)</a:t>
            </a:r>
          </a:p>
        </p:txBody>
      </p:sp>
      <p:sp>
        <p:nvSpPr>
          <p:cNvPr id="21" name="Rectangle 2"/>
          <p:cNvSpPr>
            <a:spLocks noGrp="1" noChangeArrowheads="1"/>
          </p:cNvSpPr>
          <p:nvPr>
            <p:ph type="title"/>
          </p:nvPr>
        </p:nvSpPr>
        <p:spPr>
          <a:xfrm>
            <a:off x="1366787" y="0"/>
            <a:ext cx="6477802" cy="6191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Analytic Continuation Principle (cont.)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AB06F5-FAD1-47C7-A540-3B441A6863A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0961744"/>
              </p:ext>
            </p:extLst>
          </p:nvPr>
        </p:nvGraphicFramePr>
        <p:xfrm>
          <a:off x="3555251" y="1961402"/>
          <a:ext cx="1490662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850680" imgH="253800" progId="Equation.DSMT4">
                  <p:embed/>
                </p:oleObj>
              </mc:Choice>
              <mc:Fallback>
                <p:oleObj name="Equation" r:id="rId3" imgW="850680" imgH="2538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5251" y="1961402"/>
                        <a:ext cx="1490662" cy="44608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6137" y="1438533"/>
            <a:ext cx="5710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Analytic continuation onto Riemann surface: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7328" y="2643968"/>
            <a:ext cx="7430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/>
              <a:t>(The function is defined so that </a:t>
            </a:r>
            <a:r>
              <a:rPr lang="en-US" sz="1800" i="1" dirty="0">
                <a:latin typeface="+mn-lt"/>
              </a:rPr>
              <a:t>F</a:t>
            </a:r>
            <a:r>
              <a:rPr lang="en-US" sz="1800" dirty="0">
                <a:latin typeface="+mn-lt"/>
              </a:rPr>
              <a:t>(</a:t>
            </a:r>
            <a:r>
              <a:rPr lang="en-US" sz="1800" i="1" dirty="0">
                <a:latin typeface="+mn-lt"/>
              </a:rPr>
              <a:t>z</a:t>
            </a:r>
            <a:r>
              <a:rPr lang="en-US" sz="1800" dirty="0">
                <a:latin typeface="+mn-lt"/>
              </a:rPr>
              <a:t>)</a:t>
            </a:r>
            <a:r>
              <a:rPr lang="en-US" sz="1800" dirty="0"/>
              <a:t> agrees with </a:t>
            </a:r>
            <a:r>
              <a:rPr lang="en-US" sz="1800" i="1" dirty="0">
                <a:latin typeface="+mn-lt"/>
              </a:rPr>
              <a:t>F</a:t>
            </a:r>
            <a:r>
              <a:rPr lang="en-US" sz="1800" dirty="0">
                <a:latin typeface="+mn-lt"/>
              </a:rPr>
              <a:t>(</a:t>
            </a:r>
            <a:r>
              <a:rPr lang="en-US" sz="1800" i="1" dirty="0">
                <a:latin typeface="+mn-lt"/>
              </a:rPr>
              <a:t>x</a:t>
            </a:r>
            <a:r>
              <a:rPr lang="en-US" sz="1800" dirty="0">
                <a:latin typeface="+mn-lt"/>
              </a:rPr>
              <a:t>)</a:t>
            </a:r>
            <a:r>
              <a:rPr lang="en-US" sz="1800" dirty="0"/>
              <a:t> on the real axis.)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311843" y="3540458"/>
            <a:ext cx="6832240" cy="2581276"/>
            <a:chOff x="1311843" y="3562230"/>
            <a:chExt cx="6832240" cy="2581276"/>
          </a:xfrm>
        </p:grpSpPr>
        <p:sp>
          <p:nvSpPr>
            <p:cNvPr id="40" name="Line 3"/>
            <p:cNvSpPr>
              <a:spLocks noChangeShapeType="1"/>
            </p:cNvSpPr>
            <p:nvPr/>
          </p:nvSpPr>
          <p:spPr bwMode="auto">
            <a:xfrm flipV="1">
              <a:off x="3204143" y="3938468"/>
              <a:ext cx="12700" cy="22050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42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8094323"/>
                </p:ext>
              </p:extLst>
            </p:nvPr>
          </p:nvGraphicFramePr>
          <p:xfrm>
            <a:off x="6756968" y="4881443"/>
            <a:ext cx="231775" cy="2555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126835" imgH="139518" progId="Equation.DSMT4">
                    <p:embed/>
                  </p:oleObj>
                </mc:Choice>
                <mc:Fallback>
                  <p:oleObj name="Equation" r:id="rId5" imgW="126835" imgH="139518" progId="Equation.DSMT4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56968" y="4881443"/>
                          <a:ext cx="231775" cy="2555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FFFF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5" name="Line 5"/>
            <p:cNvSpPr>
              <a:spLocks noChangeShapeType="1"/>
            </p:cNvSpPr>
            <p:nvPr/>
          </p:nvSpPr>
          <p:spPr bwMode="auto">
            <a:xfrm>
              <a:off x="1311843" y="5021143"/>
              <a:ext cx="535305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46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98148949"/>
                </p:ext>
              </p:extLst>
            </p:nvPr>
          </p:nvGraphicFramePr>
          <p:xfrm>
            <a:off x="3104131" y="3562230"/>
            <a:ext cx="261938" cy="3095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139579" imgH="164957" progId="Equation.DSMT4">
                    <p:embed/>
                  </p:oleObj>
                </mc:Choice>
                <mc:Fallback>
                  <p:oleObj name="Equation" r:id="rId7" imgW="139579" imgH="164957" progId="Equation.DSMT4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04131" y="3562230"/>
                          <a:ext cx="261938" cy="3095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FFFF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6" name="Oval 9"/>
            <p:cNvSpPr>
              <a:spLocks noChangeArrowheads="1"/>
            </p:cNvSpPr>
            <p:nvPr/>
          </p:nvSpPr>
          <p:spPr bwMode="auto">
            <a:xfrm>
              <a:off x="3164682" y="4968715"/>
              <a:ext cx="88900" cy="889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rgbClr val="0000CC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1399978" y="5171909"/>
              <a:ext cx="126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dirty="0">
                  <a:solidFill>
                    <a:srgbClr val="0000FF"/>
                  </a:solidFill>
                </a:rPr>
                <a:t>Escalators</a:t>
              </a:r>
            </a:p>
          </p:txBody>
        </p:sp>
        <p:cxnSp>
          <p:nvCxnSpPr>
            <p:cNvPr id="5" name="Straight Connector 4"/>
            <p:cNvCxnSpPr/>
            <p:nvPr/>
          </p:nvCxnSpPr>
          <p:spPr>
            <a:xfrm flipH="1">
              <a:off x="1338942" y="5022564"/>
              <a:ext cx="1868965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/>
            <p:cNvSpPr/>
            <p:nvPr/>
          </p:nvSpPr>
          <p:spPr>
            <a:xfrm>
              <a:off x="4979624" y="4968608"/>
              <a:ext cx="88135" cy="881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39158241"/>
                </p:ext>
              </p:extLst>
            </p:nvPr>
          </p:nvGraphicFramePr>
          <p:xfrm>
            <a:off x="5170488" y="3797300"/>
            <a:ext cx="2095500" cy="3667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1447560" imgH="253800" progId="Equation.DSMT4">
                    <p:embed/>
                  </p:oleObj>
                </mc:Choice>
                <mc:Fallback>
                  <p:oleObj name="Equation" r:id="rId9" imgW="1447560" imgH="253800" progId="Equation.DSMT4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70488" y="3797300"/>
                          <a:ext cx="2095500" cy="3667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9" name="Straight Arrow Connector 8"/>
            <p:cNvCxnSpPr/>
            <p:nvPr/>
          </p:nvCxnSpPr>
          <p:spPr>
            <a:xfrm flipH="1">
              <a:off x="5089793" y="4208443"/>
              <a:ext cx="627961" cy="661012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6092329" y="4208443"/>
              <a:ext cx="179408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(sheet number zero)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996794" y="5728771"/>
              <a:ext cx="41472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dirty="0"/>
                <a:t>There are an infinite number of sheets!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29436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0"/>
            <a:ext cx="7772400" cy="616017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Analytic Continuation of Functions (cont.)</a:t>
            </a:r>
            <a:endParaRPr lang="en-US" sz="24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CAA537-425C-44AB-ABB0-AB7F7428A9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93915" y="1796143"/>
            <a:ext cx="863633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>
                <a:solidFill>
                  <a:srgbClr val="0000FF"/>
                </a:solidFill>
              </a:rPr>
              <a:t> One approach to extend the domain of a function is to use </a:t>
            </a:r>
            <a:r>
              <a:rPr lang="en-US" u="sng" dirty="0">
                <a:solidFill>
                  <a:srgbClr val="0000FF"/>
                </a:solidFill>
              </a:rPr>
              <a:t>Taylor series</a:t>
            </a:r>
            <a:r>
              <a:rPr lang="en-US" dirty="0">
                <a:solidFill>
                  <a:srgbClr val="0000FF"/>
                </a:solidFill>
              </a:rPr>
              <a:t>.</a:t>
            </a:r>
          </a:p>
          <a:p>
            <a:endParaRPr lang="en-US" dirty="0">
              <a:solidFill>
                <a:srgbClr val="0000FF"/>
              </a:solidFill>
            </a:endParaRPr>
          </a:p>
          <a:p>
            <a:pPr lvl="1">
              <a:spcAft>
                <a:spcPts val="1200"/>
              </a:spcAft>
              <a:buFont typeface="Wingdings" pitchFamily="2" charset="2"/>
              <a:buChar char="Ø"/>
            </a:pPr>
            <a:r>
              <a:rPr lang="en-US" dirty="0">
                <a:solidFill>
                  <a:srgbClr val="0000FF"/>
                </a:solidFill>
              </a:rPr>
              <a:t> We start with a Taylor series that is valid in some region.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>
                <a:solidFill>
                  <a:srgbClr val="0000FF"/>
                </a:solidFill>
              </a:rPr>
              <a:t> We extend this to a Taylor series that is valid in another region.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6542" y="4117567"/>
            <a:ext cx="7432962" cy="92333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/>
              <a:t>Note: </a:t>
            </a:r>
          </a:p>
          <a:p>
            <a:pPr algn="ctr"/>
            <a:r>
              <a:rPr lang="en-US" sz="1800" dirty="0"/>
              <a:t>This may not be the easiest way in practice, but it always works in theory, and it illustrates the principle of analytic continuation.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7" name="Text Box 23"/>
          <p:cNvSpPr txBox="1">
            <a:spLocks noChangeArrowheads="1"/>
          </p:cNvSpPr>
          <p:nvPr/>
        </p:nvSpPr>
        <p:spPr bwMode="auto">
          <a:xfrm>
            <a:off x="3045177" y="749113"/>
            <a:ext cx="28113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CC00FF"/>
                </a:solidFill>
              </a:rPr>
              <a:t>Example (cont.)</a:t>
            </a:r>
          </a:p>
        </p:txBody>
      </p:sp>
      <p:sp>
        <p:nvSpPr>
          <p:cNvPr id="21" name="Rectangle 2"/>
          <p:cNvSpPr>
            <a:spLocks noGrp="1" noChangeArrowheads="1"/>
          </p:cNvSpPr>
          <p:nvPr>
            <p:ph type="title"/>
          </p:nvPr>
        </p:nvSpPr>
        <p:spPr>
          <a:xfrm>
            <a:off x="1366787" y="0"/>
            <a:ext cx="6477802" cy="6191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Analytic Continuation Principle (cont.)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AB06F5-FAD1-47C7-A540-3B441A6863A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8596833"/>
              </p:ext>
            </p:extLst>
          </p:nvPr>
        </p:nvGraphicFramePr>
        <p:xfrm>
          <a:off x="3667806" y="1475241"/>
          <a:ext cx="1490662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850680" imgH="253800" progId="Equation.DSMT4">
                  <p:embed/>
                </p:oleObj>
              </mc:Choice>
              <mc:Fallback>
                <p:oleObj name="Equation" r:id="rId3" imgW="850680" imgH="253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7806" y="1475241"/>
                        <a:ext cx="1490662" cy="44608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" name="Group 22"/>
          <p:cNvGrpSpPr/>
          <p:nvPr/>
        </p:nvGrpSpPr>
        <p:grpSpPr>
          <a:xfrm>
            <a:off x="734900" y="3431601"/>
            <a:ext cx="3575957" cy="2581276"/>
            <a:chOff x="1311843" y="3540458"/>
            <a:chExt cx="3575957" cy="2581276"/>
          </a:xfrm>
        </p:grpSpPr>
        <p:sp>
          <p:nvSpPr>
            <p:cNvPr id="40" name="Line 3"/>
            <p:cNvSpPr>
              <a:spLocks noChangeShapeType="1"/>
            </p:cNvSpPr>
            <p:nvPr/>
          </p:nvSpPr>
          <p:spPr bwMode="auto">
            <a:xfrm flipV="1">
              <a:off x="3204143" y="3916696"/>
              <a:ext cx="12700" cy="22050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42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8094323"/>
                </p:ext>
              </p:extLst>
            </p:nvPr>
          </p:nvGraphicFramePr>
          <p:xfrm>
            <a:off x="4656025" y="4881443"/>
            <a:ext cx="231775" cy="2555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126835" imgH="139518" progId="Equation.DSMT4">
                    <p:embed/>
                  </p:oleObj>
                </mc:Choice>
                <mc:Fallback>
                  <p:oleObj name="Equation" r:id="rId5" imgW="126835" imgH="139518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56025" y="4881443"/>
                          <a:ext cx="231775" cy="2555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FFFF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5" name="Line 5"/>
            <p:cNvSpPr>
              <a:spLocks noChangeShapeType="1"/>
            </p:cNvSpPr>
            <p:nvPr/>
          </p:nvSpPr>
          <p:spPr bwMode="auto">
            <a:xfrm>
              <a:off x="1311843" y="4999371"/>
              <a:ext cx="32275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46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98148949"/>
                </p:ext>
              </p:extLst>
            </p:nvPr>
          </p:nvGraphicFramePr>
          <p:xfrm>
            <a:off x="3104131" y="3540458"/>
            <a:ext cx="261938" cy="3095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139579" imgH="164957" progId="Equation.DSMT4">
                    <p:embed/>
                  </p:oleObj>
                </mc:Choice>
                <mc:Fallback>
                  <p:oleObj name="Equation" r:id="rId7" imgW="139579" imgH="164957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04131" y="3540458"/>
                          <a:ext cx="261938" cy="3095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FFFF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6" name="Oval 9"/>
            <p:cNvSpPr>
              <a:spLocks noChangeArrowheads="1"/>
            </p:cNvSpPr>
            <p:nvPr/>
          </p:nvSpPr>
          <p:spPr bwMode="auto">
            <a:xfrm>
              <a:off x="3164682" y="4946943"/>
              <a:ext cx="88900" cy="889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rgbClr val="0000CC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1399978" y="5150137"/>
              <a:ext cx="126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0000FF"/>
                  </a:solidFill>
                </a:rPr>
                <a:t>Escalators</a:t>
              </a:r>
            </a:p>
          </p:txBody>
        </p:sp>
        <p:cxnSp>
          <p:nvCxnSpPr>
            <p:cNvPr id="5" name="Straight Connector 4"/>
            <p:cNvCxnSpPr/>
            <p:nvPr/>
          </p:nvCxnSpPr>
          <p:spPr>
            <a:xfrm flipH="1">
              <a:off x="1338942" y="5000792"/>
              <a:ext cx="1868965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20169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746625" y="2296886"/>
            <a:ext cx="4004305" cy="4062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294369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7" name="Text Box 23"/>
          <p:cNvSpPr txBox="1">
            <a:spLocks noChangeArrowheads="1"/>
          </p:cNvSpPr>
          <p:nvPr/>
        </p:nvSpPr>
        <p:spPr bwMode="auto">
          <a:xfrm>
            <a:off x="3533674" y="638893"/>
            <a:ext cx="15050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CC00FF"/>
                </a:solidFill>
              </a:rPr>
              <a:t>Example</a:t>
            </a:r>
          </a:p>
        </p:txBody>
      </p:sp>
      <p:sp>
        <p:nvSpPr>
          <p:cNvPr id="21" name="Rectangle 2"/>
          <p:cNvSpPr>
            <a:spLocks noGrp="1" noChangeArrowheads="1"/>
          </p:cNvSpPr>
          <p:nvPr>
            <p:ph type="title"/>
          </p:nvPr>
        </p:nvSpPr>
        <p:spPr>
          <a:xfrm>
            <a:off x="1366787" y="0"/>
            <a:ext cx="6477802" cy="6191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Analytic Continuation Principle (cont.)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AB06F5-FAD1-47C7-A540-3B441A6863A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588908" y="1294037"/>
            <a:ext cx="5192448" cy="400110"/>
          </a:xfrm>
          <a:prstGeom prst="rect">
            <a:avLst/>
          </a:prstGeom>
          <a:solidFill>
            <a:srgbClr val="FFCCFF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How do we interpret </a:t>
            </a:r>
            <a:r>
              <a:rPr lang="en-US" dirty="0">
                <a:latin typeface="+mn-lt"/>
              </a:rPr>
              <a:t>cosh</a:t>
            </a:r>
            <a:r>
              <a:rPr lang="en-US" baseline="30000" dirty="0">
                <a:latin typeface="+mn-lt"/>
              </a:rPr>
              <a:t>-1</a:t>
            </a:r>
            <a:r>
              <a:rPr lang="en-US" dirty="0">
                <a:latin typeface="+mn-lt"/>
              </a:rPr>
              <a:t>(</a:t>
            </a:r>
            <a:r>
              <a:rPr lang="en-US" i="1" dirty="0">
                <a:latin typeface="+mn-lt"/>
              </a:rPr>
              <a:t>z</a:t>
            </a:r>
            <a:r>
              <a:rPr lang="en-US" dirty="0">
                <a:latin typeface="+mn-lt"/>
              </a:rPr>
              <a:t>)</a:t>
            </a:r>
            <a:r>
              <a:rPr lang="en-US" dirty="0"/>
              <a:t> for arbitrary </a:t>
            </a:r>
            <a:r>
              <a:rPr lang="en-US" i="1" dirty="0">
                <a:latin typeface="+mn-lt"/>
              </a:rPr>
              <a:t>z</a:t>
            </a:r>
            <a:r>
              <a:rPr lang="en-US" dirty="0"/>
              <a:t>?</a:t>
            </a:r>
          </a:p>
        </p:txBody>
      </p:sp>
      <p:graphicFrame>
        <p:nvGraphicFramePr>
          <p:cNvPr id="8705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8188529"/>
              </p:ext>
            </p:extLst>
          </p:nvPr>
        </p:nvGraphicFramePr>
        <p:xfrm>
          <a:off x="2681486" y="1917800"/>
          <a:ext cx="354965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247900" imgH="381000" progId="Equation.DSMT4">
                  <p:embed/>
                </p:oleObj>
              </mc:Choice>
              <mc:Fallback>
                <p:oleObj name="Equation" r:id="rId3" imgW="2247900" imgH="381000" progId="Equation.DSMT4">
                  <p:embed/>
                  <p:pic>
                    <p:nvPicPr>
                      <p:cNvPr id="0" name="Picture 6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1486" y="1917800"/>
                        <a:ext cx="3549650" cy="6000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0" name="Group 29"/>
          <p:cNvGrpSpPr/>
          <p:nvPr/>
        </p:nvGrpSpPr>
        <p:grpSpPr>
          <a:xfrm>
            <a:off x="2088141" y="3739949"/>
            <a:ext cx="5724525" cy="2600327"/>
            <a:chOff x="2068058" y="3904118"/>
            <a:chExt cx="5724525" cy="2600327"/>
          </a:xfrm>
        </p:grpSpPr>
        <p:sp>
          <p:nvSpPr>
            <p:cNvPr id="14349" name="Line 3"/>
            <p:cNvSpPr>
              <a:spLocks noChangeShapeType="1"/>
            </p:cNvSpPr>
            <p:nvPr/>
          </p:nvSpPr>
          <p:spPr bwMode="auto">
            <a:xfrm flipV="1">
              <a:off x="3960358" y="4299407"/>
              <a:ext cx="12700" cy="22050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4340" name="Object 4"/>
            <p:cNvGraphicFramePr>
              <a:graphicFrameLocks noChangeAspect="1"/>
            </p:cNvGraphicFramePr>
            <p:nvPr/>
          </p:nvGraphicFramePr>
          <p:xfrm>
            <a:off x="7560808" y="5232855"/>
            <a:ext cx="231775" cy="2555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126835" imgH="139518" progId="Equation.DSMT4">
                    <p:embed/>
                  </p:oleObj>
                </mc:Choice>
                <mc:Fallback>
                  <p:oleObj name="Equation" r:id="rId5" imgW="126835" imgH="139518" progId="Equation.DSMT4">
                    <p:embed/>
                    <p:pic>
                      <p:nvPicPr>
                        <p:cNvPr id="0" name="Picture 6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60808" y="5232855"/>
                          <a:ext cx="231775" cy="2555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FFFF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50" name="Line 5"/>
            <p:cNvSpPr>
              <a:spLocks noChangeShapeType="1"/>
            </p:cNvSpPr>
            <p:nvPr/>
          </p:nvSpPr>
          <p:spPr bwMode="auto">
            <a:xfrm>
              <a:off x="2068058" y="5372457"/>
              <a:ext cx="535305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" name="Oval 6"/>
            <p:cNvSpPr>
              <a:spLocks noChangeArrowheads="1"/>
            </p:cNvSpPr>
            <p:nvPr/>
          </p:nvSpPr>
          <p:spPr bwMode="auto">
            <a:xfrm rot="16200000">
              <a:off x="4965245" y="5321657"/>
              <a:ext cx="88900" cy="889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82955" name="Object 15"/>
            <p:cNvGraphicFramePr>
              <a:graphicFrameLocks noChangeAspect="1"/>
            </p:cNvGraphicFramePr>
            <p:nvPr/>
          </p:nvGraphicFramePr>
          <p:xfrm>
            <a:off x="5022395" y="5472568"/>
            <a:ext cx="180975" cy="295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101468" imgH="164885" progId="Equation.DSMT4">
                    <p:embed/>
                  </p:oleObj>
                </mc:Choice>
                <mc:Fallback>
                  <p:oleObj name="Equation" r:id="rId7" imgW="101468" imgH="164885" progId="Equation.DSMT4">
                    <p:embed/>
                    <p:pic>
                      <p:nvPicPr>
                        <p:cNvPr id="0" name="Picture 6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22395" y="5472568"/>
                          <a:ext cx="180975" cy="2952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66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956" name="Object 15"/>
            <p:cNvGraphicFramePr>
              <a:graphicFrameLocks noChangeAspect="1"/>
            </p:cNvGraphicFramePr>
            <p:nvPr/>
          </p:nvGraphicFramePr>
          <p:xfrm>
            <a:off x="6352720" y="5494793"/>
            <a:ext cx="225425" cy="249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126835" imgH="139518" progId="Equation.DSMT4">
                    <p:embed/>
                  </p:oleObj>
                </mc:Choice>
                <mc:Fallback>
                  <p:oleObj name="Equation" r:id="rId9" imgW="126835" imgH="139518" progId="Equation.DSMT4">
                    <p:embed/>
                    <p:pic>
                      <p:nvPicPr>
                        <p:cNvPr id="0" name="Picture 6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52720" y="5494793"/>
                          <a:ext cx="225425" cy="2492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66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959" name="Object 4"/>
            <p:cNvGraphicFramePr>
              <a:graphicFrameLocks noChangeAspect="1"/>
            </p:cNvGraphicFramePr>
            <p:nvPr/>
          </p:nvGraphicFramePr>
          <p:xfrm>
            <a:off x="3853995" y="3904118"/>
            <a:ext cx="255588" cy="301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139579" imgH="164957" progId="Equation.DSMT4">
                    <p:embed/>
                  </p:oleObj>
                </mc:Choice>
                <mc:Fallback>
                  <p:oleObj name="Equation" r:id="rId11" imgW="139579" imgH="164957" progId="Equation.DSMT4">
                    <p:embed/>
                    <p:pic>
                      <p:nvPicPr>
                        <p:cNvPr id="0" name="Picture 65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53995" y="3904118"/>
                          <a:ext cx="255588" cy="3016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FFFF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3" name="Straight Connector 22"/>
            <p:cNvCxnSpPr/>
            <p:nvPr/>
          </p:nvCxnSpPr>
          <p:spPr>
            <a:xfrm>
              <a:off x="5054145" y="5363857"/>
              <a:ext cx="233230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5117645" y="4788355"/>
              <a:ext cx="21868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Original domain: </a:t>
              </a:r>
              <a:r>
                <a:rPr lang="en-US" sz="1600" i="1" dirty="0">
                  <a:latin typeface="+mn-lt"/>
                </a:rPr>
                <a:t>x</a:t>
              </a:r>
              <a:r>
                <a:rPr lang="en-US" sz="1600" dirty="0">
                  <a:latin typeface="+mn-lt"/>
                </a:rPr>
                <a:t> &gt; 1</a:t>
              </a:r>
            </a:p>
          </p:txBody>
        </p:sp>
        <p:sp>
          <p:nvSpPr>
            <p:cNvPr id="25" name="Oval 6"/>
            <p:cNvSpPr>
              <a:spLocks noChangeArrowheads="1"/>
            </p:cNvSpPr>
            <p:nvPr/>
          </p:nvSpPr>
          <p:spPr bwMode="auto">
            <a:xfrm rot="16200000">
              <a:off x="6232070" y="5324594"/>
              <a:ext cx="88900" cy="889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rgbClr val="0000FF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87054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9963995"/>
              </p:ext>
            </p:extLst>
          </p:nvPr>
        </p:nvGraphicFramePr>
        <p:xfrm>
          <a:off x="1798638" y="2908300"/>
          <a:ext cx="4973637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3365500" imgH="381000" progId="Equation.DSMT4">
                  <p:embed/>
                </p:oleObj>
              </mc:Choice>
              <mc:Fallback>
                <p:oleObj name="Equation" r:id="rId13" imgW="3365500" imgH="381000" progId="Equation.DSMT4">
                  <p:embed/>
                  <p:pic>
                    <p:nvPicPr>
                      <p:cNvPr id="0" name="Picture 6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8638" y="2908300"/>
                        <a:ext cx="4973637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55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9296927"/>
              </p:ext>
            </p:extLst>
          </p:nvPr>
        </p:nvGraphicFramePr>
        <p:xfrm>
          <a:off x="4628026" y="5972816"/>
          <a:ext cx="3248253" cy="3272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2514600" imgH="254000" progId="Equation.DSMT4">
                  <p:embed/>
                </p:oleObj>
              </mc:Choice>
              <mc:Fallback>
                <p:oleObj name="Equation" r:id="rId15" imgW="2514600" imgH="254000" progId="Equation.DSMT4">
                  <p:embed/>
                  <p:pic>
                    <p:nvPicPr>
                      <p:cNvPr id="0" name="Picture 6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8026" y="5972816"/>
                        <a:ext cx="3248253" cy="3272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2809708"/>
              </p:ext>
            </p:extLst>
          </p:nvPr>
        </p:nvGraphicFramePr>
        <p:xfrm>
          <a:off x="6734748" y="2105121"/>
          <a:ext cx="1592263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332921" imgH="266584" progId="Equation.DSMT4">
                  <p:embed/>
                </p:oleObj>
              </mc:Choice>
              <mc:Fallback>
                <p:oleObj name="Equation" r:id="rId17" imgW="1332921" imgH="266584" progId="Equation.DSMT4">
                  <p:embed/>
                  <p:pic>
                    <p:nvPicPr>
                      <p:cNvPr id="0" name="Picture 6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4748" y="2105121"/>
                        <a:ext cx="1592263" cy="319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7" name="Text Box 23"/>
          <p:cNvSpPr txBox="1">
            <a:spLocks noChangeArrowheads="1"/>
          </p:cNvSpPr>
          <p:nvPr/>
        </p:nvSpPr>
        <p:spPr bwMode="auto">
          <a:xfrm>
            <a:off x="3200400" y="800820"/>
            <a:ext cx="24574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CC00FF"/>
                </a:solidFill>
              </a:rPr>
              <a:t>Example (cont.)</a:t>
            </a:r>
          </a:p>
        </p:txBody>
      </p:sp>
      <p:sp>
        <p:nvSpPr>
          <p:cNvPr id="21" name="Rectangle 2"/>
          <p:cNvSpPr>
            <a:spLocks noGrp="1" noChangeArrowheads="1"/>
          </p:cNvSpPr>
          <p:nvPr>
            <p:ph type="title"/>
          </p:nvPr>
        </p:nvSpPr>
        <p:spPr>
          <a:xfrm>
            <a:off x="1366787" y="0"/>
            <a:ext cx="6477802" cy="6191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Analytic Continuation Principle (cont.)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AB06F5-FAD1-47C7-A540-3B441A6863A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graphicFrame>
        <p:nvGraphicFramePr>
          <p:cNvPr id="8705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0123869"/>
              </p:ext>
            </p:extLst>
          </p:nvPr>
        </p:nvGraphicFramePr>
        <p:xfrm>
          <a:off x="2953387" y="2045446"/>
          <a:ext cx="2840645" cy="607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778000" imgH="381000" progId="Equation.DSMT4">
                  <p:embed/>
                </p:oleObj>
              </mc:Choice>
              <mc:Fallback>
                <p:oleObj name="Equation" r:id="rId3" imgW="1778000" imgH="381000" progId="Equation.DSMT4">
                  <p:embed/>
                  <p:pic>
                    <p:nvPicPr>
                      <p:cNvPr id="0" name="Picture 6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3387" y="2045446"/>
                        <a:ext cx="2840645" cy="607854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1666306" y="2988580"/>
            <a:ext cx="5724525" cy="3188383"/>
            <a:chOff x="2329317" y="1895704"/>
            <a:chExt cx="5724525" cy="3188383"/>
          </a:xfrm>
        </p:grpSpPr>
        <p:sp>
          <p:nvSpPr>
            <p:cNvPr id="14349" name="Line 3"/>
            <p:cNvSpPr>
              <a:spLocks noChangeShapeType="1"/>
            </p:cNvSpPr>
            <p:nvPr/>
          </p:nvSpPr>
          <p:spPr bwMode="auto">
            <a:xfrm flipV="1">
              <a:off x="4221617" y="2405293"/>
              <a:ext cx="12700" cy="22050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4340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20113512"/>
                </p:ext>
              </p:extLst>
            </p:nvPr>
          </p:nvGraphicFramePr>
          <p:xfrm>
            <a:off x="7822067" y="3338741"/>
            <a:ext cx="231775" cy="2555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126835" imgH="139518" progId="Equation.DSMT4">
                    <p:embed/>
                  </p:oleObj>
                </mc:Choice>
                <mc:Fallback>
                  <p:oleObj name="Equation" r:id="rId5" imgW="126835" imgH="139518" progId="Equation.DSMT4">
                    <p:embed/>
                    <p:pic>
                      <p:nvPicPr>
                        <p:cNvPr id="0" name="Picture 6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22067" y="3338741"/>
                          <a:ext cx="231775" cy="2555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FFFF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50" name="Line 5"/>
            <p:cNvSpPr>
              <a:spLocks noChangeShapeType="1"/>
            </p:cNvSpPr>
            <p:nvPr/>
          </p:nvSpPr>
          <p:spPr bwMode="auto">
            <a:xfrm>
              <a:off x="2329317" y="3487968"/>
              <a:ext cx="535305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" name="Oval 6"/>
            <p:cNvSpPr>
              <a:spLocks noChangeArrowheads="1"/>
            </p:cNvSpPr>
            <p:nvPr/>
          </p:nvSpPr>
          <p:spPr bwMode="auto">
            <a:xfrm rot="16200000">
              <a:off x="5226504" y="3437168"/>
              <a:ext cx="88900" cy="889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82955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40836107"/>
                </p:ext>
              </p:extLst>
            </p:nvPr>
          </p:nvGraphicFramePr>
          <p:xfrm>
            <a:off x="5283654" y="3578454"/>
            <a:ext cx="180975" cy="295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101468" imgH="164885" progId="Equation.DSMT4">
                    <p:embed/>
                  </p:oleObj>
                </mc:Choice>
                <mc:Fallback>
                  <p:oleObj name="Equation" r:id="rId7" imgW="101468" imgH="164885" progId="Equation.DSMT4">
                    <p:embed/>
                    <p:pic>
                      <p:nvPicPr>
                        <p:cNvPr id="0" name="Picture 6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83654" y="3578454"/>
                          <a:ext cx="180975" cy="2952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66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" name="Oval 6"/>
            <p:cNvSpPr>
              <a:spLocks noChangeArrowheads="1"/>
            </p:cNvSpPr>
            <p:nvPr/>
          </p:nvSpPr>
          <p:spPr bwMode="auto">
            <a:xfrm rot="16200000">
              <a:off x="5798004" y="3056168"/>
              <a:ext cx="88900" cy="889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rgbClr val="0000FF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8295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16748193"/>
                </p:ext>
              </p:extLst>
            </p:nvPr>
          </p:nvGraphicFramePr>
          <p:xfrm>
            <a:off x="6005967" y="2821216"/>
            <a:ext cx="201612" cy="2270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114102" imgH="126780" progId="Equation.DSMT4">
                    <p:embed/>
                  </p:oleObj>
                </mc:Choice>
                <mc:Fallback>
                  <p:oleObj name="Equation" r:id="rId9" imgW="114102" imgH="126780" progId="Equation.DSMT4">
                    <p:embed/>
                    <p:pic>
                      <p:nvPicPr>
                        <p:cNvPr id="0" name="Picture 6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05967" y="2821216"/>
                          <a:ext cx="201612" cy="2270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66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959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2457568"/>
                </p:ext>
              </p:extLst>
            </p:nvPr>
          </p:nvGraphicFramePr>
          <p:xfrm>
            <a:off x="4115254" y="1895704"/>
            <a:ext cx="255588" cy="301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139579" imgH="164957" progId="Equation.DSMT4">
                    <p:embed/>
                  </p:oleObj>
                </mc:Choice>
                <mc:Fallback>
                  <p:oleObj name="Equation" r:id="rId11" imgW="139579" imgH="164957" progId="Equation.DSMT4">
                    <p:embed/>
                    <p:pic>
                      <p:nvPicPr>
                        <p:cNvPr id="0" name="Picture 6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15254" y="1895704"/>
                          <a:ext cx="255588" cy="3016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FFFF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" name="Oval 6"/>
            <p:cNvSpPr>
              <a:spLocks noChangeArrowheads="1"/>
            </p:cNvSpPr>
            <p:nvPr/>
          </p:nvSpPr>
          <p:spPr bwMode="auto">
            <a:xfrm rot="16200000">
              <a:off x="6138924" y="3435188"/>
              <a:ext cx="88900" cy="889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88071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25871392"/>
                </p:ext>
              </p:extLst>
            </p:nvPr>
          </p:nvGraphicFramePr>
          <p:xfrm>
            <a:off x="6265863" y="3579813"/>
            <a:ext cx="223837" cy="250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126835" imgH="139518" progId="Equation.DSMT4">
                    <p:embed/>
                  </p:oleObj>
                </mc:Choice>
                <mc:Fallback>
                  <p:oleObj name="Equation" r:id="rId13" imgW="126835" imgH="139518" progId="Equation.DSMT4">
                    <p:embed/>
                    <p:pic>
                      <p:nvPicPr>
                        <p:cNvPr id="0" name="Picture 6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65863" y="3579813"/>
                          <a:ext cx="223837" cy="2508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66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9" name="Straight Connector 18"/>
            <p:cNvCxnSpPr/>
            <p:nvPr/>
          </p:nvCxnSpPr>
          <p:spPr>
            <a:xfrm>
              <a:off x="5267901" y="3475680"/>
              <a:ext cx="2332307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88072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33376767"/>
                </p:ext>
              </p:extLst>
            </p:nvPr>
          </p:nvGraphicFramePr>
          <p:xfrm>
            <a:off x="5233424" y="4584024"/>
            <a:ext cx="2354262" cy="5000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1790700" imgH="381000" progId="Equation.DSMT4">
                    <p:embed/>
                  </p:oleObj>
                </mc:Choice>
                <mc:Fallback>
                  <p:oleObj name="Equation" r:id="rId15" imgW="1790700" imgH="381000" progId="Equation.DSMT4">
                    <p:embed/>
                    <p:pic>
                      <p:nvPicPr>
                        <p:cNvPr id="0" name="Picture 6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33424" y="4584024"/>
                          <a:ext cx="2354262" cy="5000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7" name="Straight Arrow Connector 26"/>
            <p:cNvCxnSpPr/>
            <p:nvPr/>
          </p:nvCxnSpPr>
          <p:spPr>
            <a:xfrm flipV="1">
              <a:off x="5581403" y="3610099"/>
              <a:ext cx="534389" cy="87877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680786" y="1401924"/>
            <a:ext cx="29466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Analytic continuation: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7" name="Text Box 23"/>
          <p:cNvSpPr txBox="1">
            <a:spLocks noChangeArrowheads="1"/>
          </p:cNvSpPr>
          <p:nvPr/>
        </p:nvSpPr>
        <p:spPr bwMode="auto">
          <a:xfrm>
            <a:off x="3233056" y="765447"/>
            <a:ext cx="24574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CC00FF"/>
                </a:solidFill>
              </a:rPr>
              <a:t>Example (cont.)</a:t>
            </a:r>
          </a:p>
        </p:txBody>
      </p:sp>
      <p:sp>
        <p:nvSpPr>
          <p:cNvPr id="21" name="Rectangle 2"/>
          <p:cNvSpPr>
            <a:spLocks noGrp="1" noChangeArrowheads="1"/>
          </p:cNvSpPr>
          <p:nvPr>
            <p:ph type="title"/>
          </p:nvPr>
        </p:nvSpPr>
        <p:spPr>
          <a:xfrm>
            <a:off x="1366787" y="0"/>
            <a:ext cx="6477802" cy="6191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Analytic Continuation Principle (cont.)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AB06F5-FAD1-47C7-A540-3B441A6863AA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graphicFrame>
        <p:nvGraphicFramePr>
          <p:cNvPr id="8705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1457919"/>
              </p:ext>
            </p:extLst>
          </p:nvPr>
        </p:nvGraphicFramePr>
        <p:xfrm>
          <a:off x="5289323" y="1683885"/>
          <a:ext cx="2842305" cy="608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778000" imgH="381000" progId="Equation.DSMT4">
                  <p:embed/>
                </p:oleObj>
              </mc:Choice>
              <mc:Fallback>
                <p:oleObj name="Equation" r:id="rId3" imgW="1778000" imgH="381000" progId="Equation.DSMT4">
                  <p:embed/>
                  <p:pic>
                    <p:nvPicPr>
                      <p:cNvPr id="0" name="Picture 6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9323" y="1683885"/>
                        <a:ext cx="2842305" cy="60820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7" name="Group 20"/>
          <p:cNvGrpSpPr>
            <a:grpSpLocks/>
          </p:cNvGrpSpPr>
          <p:nvPr/>
        </p:nvGrpSpPr>
        <p:grpSpPr bwMode="auto">
          <a:xfrm>
            <a:off x="1377950" y="1610665"/>
            <a:ext cx="6396464" cy="3489518"/>
            <a:chOff x="1220788" y="2105205"/>
            <a:chExt cx="6396464" cy="3490376"/>
          </a:xfrm>
        </p:grpSpPr>
        <p:sp>
          <p:nvSpPr>
            <p:cNvPr id="38" name="Line 7"/>
            <p:cNvSpPr>
              <a:spLocks noChangeShapeType="1"/>
            </p:cNvSpPr>
            <p:nvPr/>
          </p:nvSpPr>
          <p:spPr bwMode="auto">
            <a:xfrm flipV="1">
              <a:off x="4240213" y="2581275"/>
              <a:ext cx="0" cy="295433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aphicFrame>
          <p:nvGraphicFramePr>
            <p:cNvPr id="39" name="Object 8"/>
            <p:cNvGraphicFramePr>
              <a:graphicFrameLocks noChangeAspect="1"/>
            </p:cNvGraphicFramePr>
            <p:nvPr/>
          </p:nvGraphicFramePr>
          <p:xfrm>
            <a:off x="7371323" y="3944508"/>
            <a:ext cx="245929" cy="2705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126835" imgH="139518" progId="Equation.DSMT4">
                    <p:embed/>
                  </p:oleObj>
                </mc:Choice>
                <mc:Fallback>
                  <p:oleObj name="Equation" r:id="rId5" imgW="126835" imgH="139518" progId="Equation.DSMT4">
                    <p:embed/>
                    <p:pic>
                      <p:nvPicPr>
                        <p:cNvPr id="0" name="Picture 69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71323" y="3944508"/>
                          <a:ext cx="245929" cy="2705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0" name="Line 10"/>
            <p:cNvSpPr>
              <a:spLocks noChangeShapeType="1"/>
            </p:cNvSpPr>
            <p:nvPr/>
          </p:nvSpPr>
          <p:spPr bwMode="auto">
            <a:xfrm>
              <a:off x="1220788" y="4083050"/>
              <a:ext cx="603885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aphicFrame>
          <p:nvGraphicFramePr>
            <p:cNvPr id="41" name="Object 4"/>
            <p:cNvGraphicFramePr>
              <a:graphicFrameLocks noChangeAspect="1"/>
            </p:cNvGraphicFramePr>
            <p:nvPr/>
          </p:nvGraphicFramePr>
          <p:xfrm>
            <a:off x="4101461" y="2105205"/>
            <a:ext cx="275519" cy="3256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139579" imgH="164957" progId="Equation.DSMT4">
                    <p:embed/>
                  </p:oleObj>
                </mc:Choice>
                <mc:Fallback>
                  <p:oleObj name="Equation" r:id="rId7" imgW="139579" imgH="164957" progId="Equation.DSMT4">
                    <p:embed/>
                    <p:pic>
                      <p:nvPicPr>
                        <p:cNvPr id="0" name="Picture 69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1461" y="2105205"/>
                          <a:ext cx="275519" cy="3256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2" name="Line 14"/>
            <p:cNvSpPr>
              <a:spLocks noChangeShapeType="1"/>
            </p:cNvSpPr>
            <p:nvPr/>
          </p:nvSpPr>
          <p:spPr bwMode="auto">
            <a:xfrm>
              <a:off x="2962276" y="3952875"/>
              <a:ext cx="0" cy="2524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3" name="Line 15"/>
            <p:cNvSpPr>
              <a:spLocks noChangeShapeType="1"/>
            </p:cNvSpPr>
            <p:nvPr/>
          </p:nvSpPr>
          <p:spPr bwMode="auto">
            <a:xfrm>
              <a:off x="5526088" y="3962400"/>
              <a:ext cx="0" cy="2524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" name="Freeform 16"/>
            <p:cNvSpPr>
              <a:spLocks/>
            </p:cNvSpPr>
            <p:nvPr/>
          </p:nvSpPr>
          <p:spPr bwMode="auto">
            <a:xfrm>
              <a:off x="4135272" y="2538484"/>
              <a:ext cx="73405" cy="1503623"/>
            </a:xfrm>
            <a:custGeom>
              <a:avLst/>
              <a:gdLst>
                <a:gd name="T0" fmla="*/ 2147483647 w 429"/>
                <a:gd name="T1" fmla="*/ 0 h 2254"/>
                <a:gd name="T2" fmla="*/ 0 w 429"/>
                <a:gd name="T3" fmla="*/ 2147483647 h 2254"/>
                <a:gd name="T4" fmla="*/ 2147483647 w 429"/>
                <a:gd name="T5" fmla="*/ 2147483647 h 2254"/>
                <a:gd name="T6" fmla="*/ 0 w 429"/>
                <a:gd name="T7" fmla="*/ 2147483647 h 2254"/>
                <a:gd name="T8" fmla="*/ 2147483647 w 429"/>
                <a:gd name="T9" fmla="*/ 2147483647 h 2254"/>
                <a:gd name="T10" fmla="*/ 0 w 429"/>
                <a:gd name="T11" fmla="*/ 2147483647 h 2254"/>
                <a:gd name="T12" fmla="*/ 2147483647 w 429"/>
                <a:gd name="T13" fmla="*/ 2147483647 h 2254"/>
                <a:gd name="T14" fmla="*/ 0 w 429"/>
                <a:gd name="T15" fmla="*/ 2147483647 h 2254"/>
                <a:gd name="T16" fmla="*/ 2147483647 w 429"/>
                <a:gd name="T17" fmla="*/ 2147483647 h 225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29"/>
                <a:gd name="T28" fmla="*/ 0 h 2254"/>
                <a:gd name="T29" fmla="*/ 429 w 429"/>
                <a:gd name="T30" fmla="*/ 2254 h 225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29" h="2254">
                  <a:moveTo>
                    <a:pt x="310" y="0"/>
                  </a:moveTo>
                  <a:cubicBezTo>
                    <a:pt x="176" y="73"/>
                    <a:pt x="43" y="147"/>
                    <a:pt x="62" y="220"/>
                  </a:cubicBezTo>
                  <a:cubicBezTo>
                    <a:pt x="81" y="293"/>
                    <a:pt x="419" y="346"/>
                    <a:pt x="424" y="441"/>
                  </a:cubicBezTo>
                  <a:cubicBezTo>
                    <a:pt x="429" y="536"/>
                    <a:pt x="95" y="669"/>
                    <a:pt x="90" y="789"/>
                  </a:cubicBezTo>
                  <a:cubicBezTo>
                    <a:pt x="85" y="909"/>
                    <a:pt x="407" y="1050"/>
                    <a:pt x="396" y="1159"/>
                  </a:cubicBezTo>
                  <a:cubicBezTo>
                    <a:pt x="385" y="1268"/>
                    <a:pt x="31" y="1352"/>
                    <a:pt x="26" y="1444"/>
                  </a:cubicBezTo>
                  <a:cubicBezTo>
                    <a:pt x="21" y="1536"/>
                    <a:pt x="367" y="1637"/>
                    <a:pt x="367" y="1714"/>
                  </a:cubicBezTo>
                  <a:cubicBezTo>
                    <a:pt x="367" y="1791"/>
                    <a:pt x="52" y="1816"/>
                    <a:pt x="26" y="1906"/>
                  </a:cubicBezTo>
                  <a:cubicBezTo>
                    <a:pt x="0" y="1996"/>
                    <a:pt x="105" y="2125"/>
                    <a:pt x="211" y="2254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5" name="Oval 17"/>
            <p:cNvSpPr>
              <a:spLocks noChangeArrowheads="1"/>
            </p:cNvSpPr>
            <p:nvPr/>
          </p:nvSpPr>
          <p:spPr bwMode="auto">
            <a:xfrm>
              <a:off x="2909888" y="4024313"/>
              <a:ext cx="90488" cy="106362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rgbClr val="0000FF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6" name="Oval 18"/>
            <p:cNvSpPr>
              <a:spLocks noChangeArrowheads="1"/>
            </p:cNvSpPr>
            <p:nvPr/>
          </p:nvSpPr>
          <p:spPr bwMode="auto">
            <a:xfrm>
              <a:off x="5478463" y="4019550"/>
              <a:ext cx="90488" cy="106362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rgbClr val="0000FF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7" name="Freeform 19"/>
            <p:cNvSpPr>
              <a:spLocks/>
            </p:cNvSpPr>
            <p:nvPr/>
          </p:nvSpPr>
          <p:spPr bwMode="auto">
            <a:xfrm flipV="1">
              <a:off x="4300644" y="4126836"/>
              <a:ext cx="45719" cy="1468745"/>
            </a:xfrm>
            <a:custGeom>
              <a:avLst/>
              <a:gdLst>
                <a:gd name="T0" fmla="*/ 2147483647 w 429"/>
                <a:gd name="T1" fmla="*/ 0 h 2254"/>
                <a:gd name="T2" fmla="*/ 0 w 429"/>
                <a:gd name="T3" fmla="*/ 2147483647 h 2254"/>
                <a:gd name="T4" fmla="*/ 2147483647 w 429"/>
                <a:gd name="T5" fmla="*/ 2147483647 h 2254"/>
                <a:gd name="T6" fmla="*/ 0 w 429"/>
                <a:gd name="T7" fmla="*/ 2147483647 h 2254"/>
                <a:gd name="T8" fmla="*/ 2147483647 w 429"/>
                <a:gd name="T9" fmla="*/ 2147483647 h 2254"/>
                <a:gd name="T10" fmla="*/ 0 w 429"/>
                <a:gd name="T11" fmla="*/ 2147483647 h 2254"/>
                <a:gd name="T12" fmla="*/ 2147483647 w 429"/>
                <a:gd name="T13" fmla="*/ 2147483647 h 2254"/>
                <a:gd name="T14" fmla="*/ 0 w 429"/>
                <a:gd name="T15" fmla="*/ 2147483647 h 2254"/>
                <a:gd name="T16" fmla="*/ 2147483647 w 429"/>
                <a:gd name="T17" fmla="*/ 2147483647 h 225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29"/>
                <a:gd name="T28" fmla="*/ 0 h 2254"/>
                <a:gd name="T29" fmla="*/ 429 w 429"/>
                <a:gd name="T30" fmla="*/ 2254 h 225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29" h="2254">
                  <a:moveTo>
                    <a:pt x="310" y="0"/>
                  </a:moveTo>
                  <a:cubicBezTo>
                    <a:pt x="176" y="73"/>
                    <a:pt x="43" y="147"/>
                    <a:pt x="62" y="220"/>
                  </a:cubicBezTo>
                  <a:cubicBezTo>
                    <a:pt x="81" y="293"/>
                    <a:pt x="419" y="346"/>
                    <a:pt x="424" y="441"/>
                  </a:cubicBezTo>
                  <a:cubicBezTo>
                    <a:pt x="429" y="536"/>
                    <a:pt x="95" y="669"/>
                    <a:pt x="90" y="789"/>
                  </a:cubicBezTo>
                  <a:cubicBezTo>
                    <a:pt x="85" y="909"/>
                    <a:pt x="407" y="1050"/>
                    <a:pt x="396" y="1159"/>
                  </a:cubicBezTo>
                  <a:cubicBezTo>
                    <a:pt x="385" y="1268"/>
                    <a:pt x="31" y="1352"/>
                    <a:pt x="26" y="1444"/>
                  </a:cubicBezTo>
                  <a:cubicBezTo>
                    <a:pt x="21" y="1536"/>
                    <a:pt x="367" y="1637"/>
                    <a:pt x="367" y="1714"/>
                  </a:cubicBezTo>
                  <a:cubicBezTo>
                    <a:pt x="367" y="1791"/>
                    <a:pt x="52" y="1816"/>
                    <a:pt x="26" y="1906"/>
                  </a:cubicBezTo>
                  <a:cubicBezTo>
                    <a:pt x="0" y="1996"/>
                    <a:pt x="105" y="2125"/>
                    <a:pt x="211" y="2254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aphicFrame>
          <p:nvGraphicFramePr>
            <p:cNvPr id="48" name="Object 20"/>
            <p:cNvGraphicFramePr>
              <a:graphicFrameLocks noChangeAspect="1"/>
            </p:cNvGraphicFramePr>
            <p:nvPr/>
          </p:nvGraphicFramePr>
          <p:xfrm>
            <a:off x="2493962" y="4225439"/>
            <a:ext cx="419100" cy="3635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190335" imgH="164957" progId="Equation.DSMT4">
                    <p:embed/>
                  </p:oleObj>
                </mc:Choice>
                <mc:Fallback>
                  <p:oleObj name="Equation" r:id="rId9" imgW="190335" imgH="164957" progId="Equation.DSMT4">
                    <p:embed/>
                    <p:pic>
                      <p:nvPicPr>
                        <p:cNvPr id="0" name="Picture 69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93962" y="4225439"/>
                          <a:ext cx="419100" cy="3635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9" name="Object 21"/>
            <p:cNvGraphicFramePr>
              <a:graphicFrameLocks noChangeAspect="1"/>
            </p:cNvGraphicFramePr>
            <p:nvPr/>
          </p:nvGraphicFramePr>
          <p:xfrm>
            <a:off x="5579156" y="3549427"/>
            <a:ext cx="201613" cy="377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88707" imgH="164742" progId="Equation.DSMT4">
                    <p:embed/>
                  </p:oleObj>
                </mc:Choice>
                <mc:Fallback>
                  <p:oleObj name="Equation" r:id="rId11" imgW="88707" imgH="164742" progId="Equation.DSMT4">
                    <p:embed/>
                    <p:pic>
                      <p:nvPicPr>
                        <p:cNvPr id="0" name="Picture 70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79156" y="3549427"/>
                          <a:ext cx="201613" cy="3778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0" name="Freeform 19"/>
            <p:cNvSpPr>
              <a:spLocks/>
            </p:cNvSpPr>
            <p:nvPr/>
          </p:nvSpPr>
          <p:spPr bwMode="auto">
            <a:xfrm rot="5400000" flipV="1">
              <a:off x="4918076" y="3489516"/>
              <a:ext cx="45719" cy="1254707"/>
            </a:xfrm>
            <a:custGeom>
              <a:avLst/>
              <a:gdLst>
                <a:gd name="T0" fmla="*/ 2147483647 w 429"/>
                <a:gd name="T1" fmla="*/ 0 h 2254"/>
                <a:gd name="T2" fmla="*/ 0 w 429"/>
                <a:gd name="T3" fmla="*/ 2147483647 h 2254"/>
                <a:gd name="T4" fmla="*/ 2147483647 w 429"/>
                <a:gd name="T5" fmla="*/ 2147483647 h 2254"/>
                <a:gd name="T6" fmla="*/ 0 w 429"/>
                <a:gd name="T7" fmla="*/ 2147483647 h 2254"/>
                <a:gd name="T8" fmla="*/ 2147483647 w 429"/>
                <a:gd name="T9" fmla="*/ 2147483647 h 2254"/>
                <a:gd name="T10" fmla="*/ 0 w 429"/>
                <a:gd name="T11" fmla="*/ 2147483647 h 2254"/>
                <a:gd name="T12" fmla="*/ 2147483647 w 429"/>
                <a:gd name="T13" fmla="*/ 2147483647 h 2254"/>
                <a:gd name="T14" fmla="*/ 0 w 429"/>
                <a:gd name="T15" fmla="*/ 2147483647 h 2254"/>
                <a:gd name="T16" fmla="*/ 2147483647 w 429"/>
                <a:gd name="T17" fmla="*/ 2147483647 h 225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29"/>
                <a:gd name="T28" fmla="*/ 0 h 2254"/>
                <a:gd name="T29" fmla="*/ 429 w 429"/>
                <a:gd name="T30" fmla="*/ 2254 h 225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29" h="2254">
                  <a:moveTo>
                    <a:pt x="310" y="0"/>
                  </a:moveTo>
                  <a:cubicBezTo>
                    <a:pt x="176" y="73"/>
                    <a:pt x="43" y="147"/>
                    <a:pt x="62" y="220"/>
                  </a:cubicBezTo>
                  <a:cubicBezTo>
                    <a:pt x="81" y="293"/>
                    <a:pt x="419" y="346"/>
                    <a:pt x="424" y="441"/>
                  </a:cubicBezTo>
                  <a:cubicBezTo>
                    <a:pt x="429" y="536"/>
                    <a:pt x="95" y="669"/>
                    <a:pt x="90" y="789"/>
                  </a:cubicBezTo>
                  <a:cubicBezTo>
                    <a:pt x="85" y="909"/>
                    <a:pt x="407" y="1050"/>
                    <a:pt x="396" y="1159"/>
                  </a:cubicBezTo>
                  <a:cubicBezTo>
                    <a:pt x="385" y="1268"/>
                    <a:pt x="31" y="1352"/>
                    <a:pt x="26" y="1444"/>
                  </a:cubicBezTo>
                  <a:cubicBezTo>
                    <a:pt x="21" y="1536"/>
                    <a:pt x="367" y="1637"/>
                    <a:pt x="367" y="1714"/>
                  </a:cubicBezTo>
                  <a:cubicBezTo>
                    <a:pt x="367" y="1791"/>
                    <a:pt x="52" y="1816"/>
                    <a:pt x="26" y="1906"/>
                  </a:cubicBezTo>
                  <a:cubicBezTo>
                    <a:pt x="0" y="1996"/>
                    <a:pt x="105" y="2125"/>
                    <a:pt x="211" y="2254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1" name="Freeform 16"/>
            <p:cNvSpPr>
              <a:spLocks/>
            </p:cNvSpPr>
            <p:nvPr/>
          </p:nvSpPr>
          <p:spPr bwMode="auto">
            <a:xfrm rot="-5400000">
              <a:off x="3532200" y="3425044"/>
              <a:ext cx="45719" cy="1241577"/>
            </a:xfrm>
            <a:custGeom>
              <a:avLst/>
              <a:gdLst>
                <a:gd name="T0" fmla="*/ 2147483647 w 429"/>
                <a:gd name="T1" fmla="*/ 0 h 2254"/>
                <a:gd name="T2" fmla="*/ 0 w 429"/>
                <a:gd name="T3" fmla="*/ 2147483647 h 2254"/>
                <a:gd name="T4" fmla="*/ 2147483647 w 429"/>
                <a:gd name="T5" fmla="*/ 2147483647 h 2254"/>
                <a:gd name="T6" fmla="*/ 0 w 429"/>
                <a:gd name="T7" fmla="*/ 2147483647 h 2254"/>
                <a:gd name="T8" fmla="*/ 2147483647 w 429"/>
                <a:gd name="T9" fmla="*/ 2147483647 h 2254"/>
                <a:gd name="T10" fmla="*/ 0 w 429"/>
                <a:gd name="T11" fmla="*/ 2147483647 h 2254"/>
                <a:gd name="T12" fmla="*/ 2147483647 w 429"/>
                <a:gd name="T13" fmla="*/ 2147483647 h 2254"/>
                <a:gd name="T14" fmla="*/ 0 w 429"/>
                <a:gd name="T15" fmla="*/ 2147483647 h 2254"/>
                <a:gd name="T16" fmla="*/ 2147483647 w 429"/>
                <a:gd name="T17" fmla="*/ 2147483647 h 225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29"/>
                <a:gd name="T28" fmla="*/ 0 h 2254"/>
                <a:gd name="T29" fmla="*/ 429 w 429"/>
                <a:gd name="T30" fmla="*/ 2254 h 225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29" h="2254">
                  <a:moveTo>
                    <a:pt x="310" y="0"/>
                  </a:moveTo>
                  <a:cubicBezTo>
                    <a:pt x="176" y="73"/>
                    <a:pt x="43" y="147"/>
                    <a:pt x="62" y="220"/>
                  </a:cubicBezTo>
                  <a:cubicBezTo>
                    <a:pt x="81" y="293"/>
                    <a:pt x="419" y="346"/>
                    <a:pt x="424" y="441"/>
                  </a:cubicBezTo>
                  <a:cubicBezTo>
                    <a:pt x="429" y="536"/>
                    <a:pt x="95" y="669"/>
                    <a:pt x="90" y="789"/>
                  </a:cubicBezTo>
                  <a:cubicBezTo>
                    <a:pt x="85" y="909"/>
                    <a:pt x="407" y="1050"/>
                    <a:pt x="396" y="1159"/>
                  </a:cubicBezTo>
                  <a:cubicBezTo>
                    <a:pt x="385" y="1268"/>
                    <a:pt x="31" y="1352"/>
                    <a:pt x="26" y="1444"/>
                  </a:cubicBezTo>
                  <a:cubicBezTo>
                    <a:pt x="21" y="1536"/>
                    <a:pt x="367" y="1637"/>
                    <a:pt x="367" y="1714"/>
                  </a:cubicBezTo>
                  <a:cubicBezTo>
                    <a:pt x="367" y="1791"/>
                    <a:pt x="52" y="1816"/>
                    <a:pt x="26" y="1906"/>
                  </a:cubicBezTo>
                  <a:cubicBezTo>
                    <a:pt x="0" y="1996"/>
                    <a:pt x="105" y="2125"/>
                    <a:pt x="211" y="2254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aphicFrame>
        <p:nvGraphicFramePr>
          <p:cNvPr id="8910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2574229"/>
              </p:ext>
            </p:extLst>
          </p:nvPr>
        </p:nvGraphicFramePr>
        <p:xfrm>
          <a:off x="626847" y="5594659"/>
          <a:ext cx="7146667" cy="4424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5537160" imgH="342720" progId="Equation.DSMT4">
                  <p:embed/>
                </p:oleObj>
              </mc:Choice>
              <mc:Fallback>
                <p:oleObj name="Equation" r:id="rId13" imgW="5537160" imgH="342720" progId="Equation.DSMT4">
                  <p:embed/>
                  <p:pic>
                    <p:nvPicPr>
                      <p:cNvPr id="0" name="Picture 7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847" y="5594659"/>
                        <a:ext cx="7146667" cy="4424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10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4396380"/>
              </p:ext>
            </p:extLst>
          </p:nvPr>
        </p:nvGraphicFramePr>
        <p:xfrm>
          <a:off x="1146182" y="6109820"/>
          <a:ext cx="1827212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409088" imgH="304668" progId="Equation.DSMT4">
                  <p:embed/>
                </p:oleObj>
              </mc:Choice>
              <mc:Fallback>
                <p:oleObj name="Equation" r:id="rId15" imgW="1409088" imgH="304668" progId="Equation.DSMT4">
                  <p:embed/>
                  <p:pic>
                    <p:nvPicPr>
                      <p:cNvPr id="0" name="Picture 7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6182" y="6109820"/>
                        <a:ext cx="1827212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4878295" y="4317671"/>
            <a:ext cx="3813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i="1" dirty="0">
                <a:latin typeface="+mn-lt"/>
              </a:rPr>
              <a:t>F</a:t>
            </a:r>
            <a:r>
              <a:rPr lang="en-US" sz="1800" dirty="0">
                <a:latin typeface="+mn-lt"/>
              </a:rPr>
              <a:t>(</a:t>
            </a:r>
            <a:r>
              <a:rPr lang="en-US" sz="1800" i="1" dirty="0">
                <a:latin typeface="+mn-lt"/>
              </a:rPr>
              <a:t>z</a:t>
            </a:r>
            <a:r>
              <a:rPr lang="en-US" sz="1800" dirty="0">
                <a:latin typeface="+mn-lt"/>
              </a:rPr>
              <a:t>)</a:t>
            </a:r>
            <a:r>
              <a:rPr lang="en-US" sz="1800" dirty="0"/>
              <a:t> is analytic in any </a:t>
            </a:r>
            <a:r>
              <a:rPr lang="en-US" sz="1800" u="sng" dirty="0"/>
              <a:t>one</a:t>
            </a:r>
            <a:r>
              <a:rPr lang="en-US" sz="1800" dirty="0"/>
              <a:t> quadrant.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90120" y="2718779"/>
            <a:ext cx="25907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0000FF"/>
                </a:solidFill>
              </a:rPr>
              <a:t>Sommerfeld</a:t>
            </a:r>
            <a:r>
              <a:rPr lang="en-US" sz="1600" b="1" dirty="0">
                <a:solidFill>
                  <a:srgbClr val="0000FF"/>
                </a:solidFill>
              </a:rPr>
              <a:t> branch cuts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0560" y="1625328"/>
            <a:ext cx="3621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solidFill>
                  <a:srgbClr val="FF0000"/>
                </a:solidFill>
              </a:rPr>
              <a:t>Where would the branch cuts be?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9171519"/>
              </p:ext>
            </p:extLst>
          </p:nvPr>
        </p:nvGraphicFramePr>
        <p:xfrm>
          <a:off x="1777835" y="2292093"/>
          <a:ext cx="1276350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965160" imgH="304560" progId="Equation.DSMT4">
                  <p:embed/>
                </p:oleObj>
              </mc:Choice>
              <mc:Fallback>
                <p:oleObj name="Equation" r:id="rId17" imgW="965160" imgH="304560" progId="Equation.DSMT4">
                  <p:embed/>
                  <p:pic>
                    <p:nvPicPr>
                      <p:cNvPr id="0" name="Picture 7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7835" y="2292093"/>
                        <a:ext cx="1276350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ight Arrow 5"/>
          <p:cNvSpPr/>
          <p:nvPr/>
        </p:nvSpPr>
        <p:spPr>
          <a:xfrm>
            <a:off x="793214" y="2798284"/>
            <a:ext cx="275422" cy="176270"/>
          </a:xfrm>
          <a:prstGeom prst="rightArrow">
            <a:avLst/>
          </a:prstGeom>
          <a:solidFill>
            <a:srgbClr val="66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486809" y="3073706"/>
            <a:ext cx="15071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(see note below)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81000" y="5105400"/>
            <a:ext cx="7970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Note: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7" name="Text Box 23"/>
          <p:cNvSpPr txBox="1">
            <a:spLocks noChangeArrowheads="1"/>
          </p:cNvSpPr>
          <p:nvPr/>
        </p:nvSpPr>
        <p:spPr bwMode="auto">
          <a:xfrm>
            <a:off x="3175907" y="596710"/>
            <a:ext cx="24574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rgbClr val="CC00FF"/>
                </a:solidFill>
              </a:rPr>
              <a:t>Example (cont.)</a:t>
            </a:r>
          </a:p>
        </p:txBody>
      </p:sp>
      <p:sp>
        <p:nvSpPr>
          <p:cNvPr id="21" name="Rectangle 2"/>
          <p:cNvSpPr>
            <a:spLocks noGrp="1" noChangeArrowheads="1"/>
          </p:cNvSpPr>
          <p:nvPr>
            <p:ph type="title"/>
          </p:nvPr>
        </p:nvSpPr>
        <p:spPr>
          <a:xfrm>
            <a:off x="1366787" y="0"/>
            <a:ext cx="6477802" cy="6191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Analytic Continuation Principle (cont.)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AB06F5-FAD1-47C7-A540-3B441A6863AA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graphicFrame>
        <p:nvGraphicFramePr>
          <p:cNvPr id="8705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7986979"/>
              </p:ext>
            </p:extLst>
          </p:nvPr>
        </p:nvGraphicFramePr>
        <p:xfrm>
          <a:off x="5584825" y="1566862"/>
          <a:ext cx="3006412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778000" imgH="381000" progId="Equation.DSMT4">
                  <p:embed/>
                </p:oleObj>
              </mc:Choice>
              <mc:Fallback>
                <p:oleObj name="Equation" r:id="rId3" imgW="1778000" imgH="381000" progId="Equation.DSMT4">
                  <p:embed/>
                  <p:pic>
                    <p:nvPicPr>
                      <p:cNvPr id="0" name="Picture 6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4825" y="1566862"/>
                        <a:ext cx="3006412" cy="64293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22" name="Object 10"/>
          <p:cNvGraphicFramePr>
            <a:graphicFrameLocks noChangeAspect="1"/>
          </p:cNvGraphicFramePr>
          <p:nvPr/>
        </p:nvGraphicFramePr>
        <p:xfrm>
          <a:off x="574902" y="4545693"/>
          <a:ext cx="5203825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581400" imgH="431800" progId="Equation.DSMT4">
                  <p:embed/>
                </p:oleObj>
              </mc:Choice>
              <mc:Fallback>
                <p:oleObj name="Equation" r:id="rId5" imgW="3581400" imgH="431800" progId="Equation.DSMT4">
                  <p:embed/>
                  <p:pic>
                    <p:nvPicPr>
                      <p:cNvPr id="0" name="Picture 6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902" y="4545693"/>
                        <a:ext cx="5203825" cy="62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140431" y="5369378"/>
            <a:ext cx="83939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</a:rPr>
              <a:t>The branch cut for the </a:t>
            </a:r>
            <a:r>
              <a:rPr lang="en-US" sz="1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Ln(</a:t>
            </a:r>
            <a:r>
              <a:rPr lang="en-US" sz="1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1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1800" dirty="0">
                <a:solidFill>
                  <a:srgbClr val="0000FF"/>
                </a:solidFill>
              </a:rPr>
              <a:t> function corresponds to </a:t>
            </a:r>
            <a:r>
              <a:rPr lang="en-US" sz="1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1800" dirty="0">
                <a:solidFill>
                  <a:srgbClr val="0000FF"/>
                </a:solidFill>
              </a:rPr>
              <a:t> being a negative real number, </a:t>
            </a:r>
            <a:r>
              <a:rPr lang="en-US" sz="1800" dirty="0" err="1">
                <a:solidFill>
                  <a:srgbClr val="0000FF"/>
                </a:solidFill>
              </a:rPr>
              <a:t>i.e</a:t>
            </a:r>
            <a:r>
              <a:rPr lang="en-US" sz="1800" dirty="0">
                <a:solidFill>
                  <a:srgbClr val="0000FF"/>
                </a:solidFill>
              </a:rPr>
              <a:t>, </a:t>
            </a:r>
            <a:r>
              <a:rPr lang="en-US" sz="1800" dirty="0">
                <a:solidFill>
                  <a:srgbClr val="0000FF"/>
                </a:solidFill>
                <a:latin typeface="+mn-lt"/>
              </a:rPr>
              <a:t>-</a:t>
            </a:r>
            <a:r>
              <a:rPr lang="en-US" sz="1800" dirty="0">
                <a:solidFill>
                  <a:srgbClr val="0000FF"/>
                </a:solidFill>
                <a:latin typeface="+mn-lt"/>
                <a:sym typeface="Symbol"/>
              </a:rPr>
              <a:t> &lt; </a:t>
            </a:r>
            <a:r>
              <a:rPr lang="en-US" sz="1800" i="1" dirty="0">
                <a:solidFill>
                  <a:srgbClr val="0000FF"/>
                </a:solidFill>
                <a:latin typeface="+mn-lt"/>
                <a:sym typeface="Symbol"/>
              </a:rPr>
              <a:t>w</a:t>
            </a:r>
            <a:r>
              <a:rPr lang="en-US" sz="1800" dirty="0">
                <a:solidFill>
                  <a:srgbClr val="0000FF"/>
                </a:solidFill>
                <a:latin typeface="+mn-lt"/>
                <a:sym typeface="Symbol"/>
              </a:rPr>
              <a:t> &lt; 0</a:t>
            </a:r>
            <a:r>
              <a:rPr lang="en-US" sz="1800" dirty="0">
                <a:solidFill>
                  <a:srgbClr val="0000FF"/>
                </a:solidFill>
                <a:sym typeface="Symbol"/>
              </a:rPr>
              <a:t>)</a:t>
            </a:r>
            <a:r>
              <a:rPr lang="en-US" sz="1800" dirty="0">
                <a:solidFill>
                  <a:srgbClr val="0000FF"/>
                </a:solidFill>
              </a:rPr>
              <a:t>.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68895" y="3947516"/>
            <a:ext cx="3634328" cy="369332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sz="1800" dirty="0"/>
              <a:t>Examine argument of </a:t>
            </a:r>
            <a:r>
              <a:rPr lang="en-US" sz="1800" dirty="0" err="1">
                <a:latin typeface="+mn-lt"/>
              </a:rPr>
              <a:t>Ln</a:t>
            </a:r>
            <a:r>
              <a:rPr lang="en-US" sz="1800" dirty="0"/>
              <a:t> function: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11129" y="1364682"/>
            <a:ext cx="343988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Do we need another branch cut due to the </a:t>
            </a:r>
            <a:r>
              <a:rPr lang="en-US" dirty="0" err="1">
                <a:solidFill>
                  <a:srgbClr val="FF0000"/>
                </a:solidFill>
                <a:latin typeface="+mn-lt"/>
              </a:rPr>
              <a:t>Ln</a:t>
            </a:r>
            <a:r>
              <a:rPr lang="en-US" sz="1800" dirty="0">
                <a:solidFill>
                  <a:srgbClr val="FF0000"/>
                </a:solidFill>
              </a:rPr>
              <a:t> function?</a:t>
            </a:r>
          </a:p>
        </p:txBody>
      </p:sp>
      <p:graphicFrame>
        <p:nvGraphicFramePr>
          <p:cNvPr id="9012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0024932"/>
              </p:ext>
            </p:extLst>
          </p:nvPr>
        </p:nvGraphicFramePr>
        <p:xfrm>
          <a:off x="2972137" y="5799030"/>
          <a:ext cx="3316287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235200" imgH="254000" progId="Equation.DSMT4">
                  <p:embed/>
                </p:oleObj>
              </mc:Choice>
              <mc:Fallback>
                <p:oleObj name="Equation" r:id="rId7" imgW="2235200" imgH="254000" progId="Equation.DSMT4">
                  <p:embed/>
                  <p:pic>
                    <p:nvPicPr>
                      <p:cNvPr id="0" name="Picture 6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2137" y="5799030"/>
                        <a:ext cx="3316287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1" name="Group 30"/>
          <p:cNvGrpSpPr/>
          <p:nvPr/>
        </p:nvGrpSpPr>
        <p:grpSpPr>
          <a:xfrm>
            <a:off x="614935" y="1141219"/>
            <a:ext cx="7159479" cy="3489518"/>
            <a:chOff x="614935" y="1141219"/>
            <a:chExt cx="7159479" cy="3489518"/>
          </a:xfrm>
        </p:grpSpPr>
        <p:sp>
          <p:nvSpPr>
            <p:cNvPr id="38" name="Line 7"/>
            <p:cNvSpPr>
              <a:spLocks noChangeShapeType="1"/>
            </p:cNvSpPr>
            <p:nvPr/>
          </p:nvSpPr>
          <p:spPr bwMode="auto">
            <a:xfrm flipV="1">
              <a:off x="4397375" y="1617172"/>
              <a:ext cx="0" cy="295361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aphicFrame>
          <p:nvGraphicFramePr>
            <p:cNvPr id="39" name="Object 8"/>
            <p:cNvGraphicFramePr>
              <a:graphicFrameLocks noChangeAspect="1"/>
            </p:cNvGraphicFramePr>
            <p:nvPr/>
          </p:nvGraphicFramePr>
          <p:xfrm>
            <a:off x="7528485" y="2980070"/>
            <a:ext cx="245929" cy="2704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126835" imgH="139518" progId="Equation.DSMT4">
                    <p:embed/>
                  </p:oleObj>
                </mc:Choice>
                <mc:Fallback>
                  <p:oleObj name="Equation" r:id="rId9" imgW="126835" imgH="139518" progId="Equation.DSMT4">
                    <p:embed/>
                    <p:pic>
                      <p:nvPicPr>
                        <p:cNvPr id="0" name="Picture 6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28485" y="2980070"/>
                          <a:ext cx="245929" cy="2704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0" name="Line 10"/>
            <p:cNvSpPr>
              <a:spLocks noChangeShapeType="1"/>
            </p:cNvSpPr>
            <p:nvPr/>
          </p:nvSpPr>
          <p:spPr bwMode="auto">
            <a:xfrm>
              <a:off x="1377950" y="3118578"/>
              <a:ext cx="603885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aphicFrame>
          <p:nvGraphicFramePr>
            <p:cNvPr id="41" name="Object 4"/>
            <p:cNvGraphicFramePr>
              <a:graphicFrameLocks noChangeAspect="1"/>
            </p:cNvGraphicFramePr>
            <p:nvPr/>
          </p:nvGraphicFramePr>
          <p:xfrm>
            <a:off x="4258623" y="1141219"/>
            <a:ext cx="275519" cy="3255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139579" imgH="164957" progId="Equation.DSMT4">
                    <p:embed/>
                  </p:oleObj>
                </mc:Choice>
                <mc:Fallback>
                  <p:oleObj name="Equation" r:id="rId11" imgW="139579" imgH="164957" progId="Equation.DSMT4">
                    <p:embed/>
                    <p:pic>
                      <p:nvPicPr>
                        <p:cNvPr id="0" name="Picture 6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58623" y="1141219"/>
                          <a:ext cx="275519" cy="3255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2" name="Line 14"/>
            <p:cNvSpPr>
              <a:spLocks noChangeShapeType="1"/>
            </p:cNvSpPr>
            <p:nvPr/>
          </p:nvSpPr>
          <p:spPr bwMode="auto">
            <a:xfrm>
              <a:off x="3119438" y="2988435"/>
              <a:ext cx="0" cy="2523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3" name="Line 15"/>
            <p:cNvSpPr>
              <a:spLocks noChangeShapeType="1"/>
            </p:cNvSpPr>
            <p:nvPr/>
          </p:nvSpPr>
          <p:spPr bwMode="auto">
            <a:xfrm>
              <a:off x="5683250" y="2997957"/>
              <a:ext cx="0" cy="2523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" name="Freeform 16"/>
            <p:cNvSpPr>
              <a:spLocks/>
            </p:cNvSpPr>
            <p:nvPr/>
          </p:nvSpPr>
          <p:spPr bwMode="auto">
            <a:xfrm>
              <a:off x="4292434" y="1574391"/>
              <a:ext cx="73405" cy="1503253"/>
            </a:xfrm>
            <a:custGeom>
              <a:avLst/>
              <a:gdLst>
                <a:gd name="T0" fmla="*/ 2147483647 w 429"/>
                <a:gd name="T1" fmla="*/ 0 h 2254"/>
                <a:gd name="T2" fmla="*/ 0 w 429"/>
                <a:gd name="T3" fmla="*/ 2147483647 h 2254"/>
                <a:gd name="T4" fmla="*/ 2147483647 w 429"/>
                <a:gd name="T5" fmla="*/ 2147483647 h 2254"/>
                <a:gd name="T6" fmla="*/ 0 w 429"/>
                <a:gd name="T7" fmla="*/ 2147483647 h 2254"/>
                <a:gd name="T8" fmla="*/ 2147483647 w 429"/>
                <a:gd name="T9" fmla="*/ 2147483647 h 2254"/>
                <a:gd name="T10" fmla="*/ 0 w 429"/>
                <a:gd name="T11" fmla="*/ 2147483647 h 2254"/>
                <a:gd name="T12" fmla="*/ 2147483647 w 429"/>
                <a:gd name="T13" fmla="*/ 2147483647 h 2254"/>
                <a:gd name="T14" fmla="*/ 0 w 429"/>
                <a:gd name="T15" fmla="*/ 2147483647 h 2254"/>
                <a:gd name="T16" fmla="*/ 2147483647 w 429"/>
                <a:gd name="T17" fmla="*/ 2147483647 h 225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29"/>
                <a:gd name="T28" fmla="*/ 0 h 2254"/>
                <a:gd name="T29" fmla="*/ 429 w 429"/>
                <a:gd name="T30" fmla="*/ 2254 h 225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29" h="2254">
                  <a:moveTo>
                    <a:pt x="310" y="0"/>
                  </a:moveTo>
                  <a:cubicBezTo>
                    <a:pt x="176" y="73"/>
                    <a:pt x="43" y="147"/>
                    <a:pt x="62" y="220"/>
                  </a:cubicBezTo>
                  <a:cubicBezTo>
                    <a:pt x="81" y="293"/>
                    <a:pt x="419" y="346"/>
                    <a:pt x="424" y="441"/>
                  </a:cubicBezTo>
                  <a:cubicBezTo>
                    <a:pt x="429" y="536"/>
                    <a:pt x="95" y="669"/>
                    <a:pt x="90" y="789"/>
                  </a:cubicBezTo>
                  <a:cubicBezTo>
                    <a:pt x="85" y="909"/>
                    <a:pt x="407" y="1050"/>
                    <a:pt x="396" y="1159"/>
                  </a:cubicBezTo>
                  <a:cubicBezTo>
                    <a:pt x="385" y="1268"/>
                    <a:pt x="31" y="1352"/>
                    <a:pt x="26" y="1444"/>
                  </a:cubicBezTo>
                  <a:cubicBezTo>
                    <a:pt x="21" y="1536"/>
                    <a:pt x="367" y="1637"/>
                    <a:pt x="367" y="1714"/>
                  </a:cubicBezTo>
                  <a:cubicBezTo>
                    <a:pt x="367" y="1791"/>
                    <a:pt x="52" y="1816"/>
                    <a:pt x="26" y="1906"/>
                  </a:cubicBezTo>
                  <a:cubicBezTo>
                    <a:pt x="0" y="1996"/>
                    <a:pt x="105" y="2125"/>
                    <a:pt x="211" y="2254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5" name="Oval 17"/>
            <p:cNvSpPr>
              <a:spLocks noChangeArrowheads="1"/>
            </p:cNvSpPr>
            <p:nvPr/>
          </p:nvSpPr>
          <p:spPr bwMode="auto">
            <a:xfrm>
              <a:off x="3067050" y="3059855"/>
              <a:ext cx="90488" cy="106336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rgbClr val="0000FF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6" name="Oval 18"/>
            <p:cNvSpPr>
              <a:spLocks noChangeArrowheads="1"/>
            </p:cNvSpPr>
            <p:nvPr/>
          </p:nvSpPr>
          <p:spPr bwMode="auto">
            <a:xfrm>
              <a:off x="5635625" y="3055093"/>
              <a:ext cx="90488" cy="106336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rgbClr val="0000FF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7" name="Freeform 19"/>
            <p:cNvSpPr>
              <a:spLocks/>
            </p:cNvSpPr>
            <p:nvPr/>
          </p:nvSpPr>
          <p:spPr bwMode="auto">
            <a:xfrm flipV="1">
              <a:off x="4457806" y="3162353"/>
              <a:ext cx="45719" cy="1468384"/>
            </a:xfrm>
            <a:custGeom>
              <a:avLst/>
              <a:gdLst>
                <a:gd name="T0" fmla="*/ 2147483647 w 429"/>
                <a:gd name="T1" fmla="*/ 0 h 2254"/>
                <a:gd name="T2" fmla="*/ 0 w 429"/>
                <a:gd name="T3" fmla="*/ 2147483647 h 2254"/>
                <a:gd name="T4" fmla="*/ 2147483647 w 429"/>
                <a:gd name="T5" fmla="*/ 2147483647 h 2254"/>
                <a:gd name="T6" fmla="*/ 0 w 429"/>
                <a:gd name="T7" fmla="*/ 2147483647 h 2254"/>
                <a:gd name="T8" fmla="*/ 2147483647 w 429"/>
                <a:gd name="T9" fmla="*/ 2147483647 h 2254"/>
                <a:gd name="T10" fmla="*/ 0 w 429"/>
                <a:gd name="T11" fmla="*/ 2147483647 h 2254"/>
                <a:gd name="T12" fmla="*/ 2147483647 w 429"/>
                <a:gd name="T13" fmla="*/ 2147483647 h 2254"/>
                <a:gd name="T14" fmla="*/ 0 w 429"/>
                <a:gd name="T15" fmla="*/ 2147483647 h 2254"/>
                <a:gd name="T16" fmla="*/ 2147483647 w 429"/>
                <a:gd name="T17" fmla="*/ 2147483647 h 225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29"/>
                <a:gd name="T28" fmla="*/ 0 h 2254"/>
                <a:gd name="T29" fmla="*/ 429 w 429"/>
                <a:gd name="T30" fmla="*/ 2254 h 225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29" h="2254">
                  <a:moveTo>
                    <a:pt x="310" y="0"/>
                  </a:moveTo>
                  <a:cubicBezTo>
                    <a:pt x="176" y="73"/>
                    <a:pt x="43" y="147"/>
                    <a:pt x="62" y="220"/>
                  </a:cubicBezTo>
                  <a:cubicBezTo>
                    <a:pt x="81" y="293"/>
                    <a:pt x="419" y="346"/>
                    <a:pt x="424" y="441"/>
                  </a:cubicBezTo>
                  <a:cubicBezTo>
                    <a:pt x="429" y="536"/>
                    <a:pt x="95" y="669"/>
                    <a:pt x="90" y="789"/>
                  </a:cubicBezTo>
                  <a:cubicBezTo>
                    <a:pt x="85" y="909"/>
                    <a:pt x="407" y="1050"/>
                    <a:pt x="396" y="1159"/>
                  </a:cubicBezTo>
                  <a:cubicBezTo>
                    <a:pt x="385" y="1268"/>
                    <a:pt x="31" y="1352"/>
                    <a:pt x="26" y="1444"/>
                  </a:cubicBezTo>
                  <a:cubicBezTo>
                    <a:pt x="21" y="1536"/>
                    <a:pt x="367" y="1637"/>
                    <a:pt x="367" y="1714"/>
                  </a:cubicBezTo>
                  <a:cubicBezTo>
                    <a:pt x="367" y="1791"/>
                    <a:pt x="52" y="1816"/>
                    <a:pt x="26" y="1906"/>
                  </a:cubicBezTo>
                  <a:cubicBezTo>
                    <a:pt x="0" y="1996"/>
                    <a:pt x="105" y="2125"/>
                    <a:pt x="211" y="2254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aphicFrame>
          <p:nvGraphicFramePr>
            <p:cNvPr id="48" name="Object 20"/>
            <p:cNvGraphicFramePr>
              <a:graphicFrameLocks noChangeAspect="1"/>
            </p:cNvGraphicFramePr>
            <p:nvPr/>
          </p:nvGraphicFramePr>
          <p:xfrm>
            <a:off x="2542267" y="3250047"/>
            <a:ext cx="419100" cy="3634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190335" imgH="164957" progId="Equation.DSMT4">
                    <p:embed/>
                  </p:oleObj>
                </mc:Choice>
                <mc:Fallback>
                  <p:oleObj name="Equation" r:id="rId13" imgW="190335" imgH="164957" progId="Equation.DSMT4">
                    <p:embed/>
                    <p:pic>
                      <p:nvPicPr>
                        <p:cNvPr id="0" name="Picture 6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42267" y="3250047"/>
                          <a:ext cx="419100" cy="3634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9" name="Object 21"/>
            <p:cNvGraphicFramePr>
              <a:graphicFrameLocks noChangeAspect="1"/>
            </p:cNvGraphicFramePr>
            <p:nvPr/>
          </p:nvGraphicFramePr>
          <p:xfrm>
            <a:off x="5779860" y="2541542"/>
            <a:ext cx="201613" cy="3777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88707" imgH="164742" progId="Equation.DSMT4">
                    <p:embed/>
                  </p:oleObj>
                </mc:Choice>
                <mc:Fallback>
                  <p:oleObj name="Equation" r:id="rId15" imgW="88707" imgH="164742" progId="Equation.DSMT4">
                    <p:embed/>
                    <p:pic>
                      <p:nvPicPr>
                        <p:cNvPr id="0" name="Picture 6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79860" y="2541542"/>
                          <a:ext cx="201613" cy="3777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0" name="Freeform 19"/>
            <p:cNvSpPr>
              <a:spLocks/>
            </p:cNvSpPr>
            <p:nvPr/>
          </p:nvSpPr>
          <p:spPr bwMode="auto">
            <a:xfrm rot="5400000" flipV="1">
              <a:off x="5075244" y="2525035"/>
              <a:ext cx="45708" cy="1254707"/>
            </a:xfrm>
            <a:custGeom>
              <a:avLst/>
              <a:gdLst>
                <a:gd name="T0" fmla="*/ 2147483647 w 429"/>
                <a:gd name="T1" fmla="*/ 0 h 2254"/>
                <a:gd name="T2" fmla="*/ 0 w 429"/>
                <a:gd name="T3" fmla="*/ 2147483647 h 2254"/>
                <a:gd name="T4" fmla="*/ 2147483647 w 429"/>
                <a:gd name="T5" fmla="*/ 2147483647 h 2254"/>
                <a:gd name="T6" fmla="*/ 0 w 429"/>
                <a:gd name="T7" fmla="*/ 2147483647 h 2254"/>
                <a:gd name="T8" fmla="*/ 2147483647 w 429"/>
                <a:gd name="T9" fmla="*/ 2147483647 h 2254"/>
                <a:gd name="T10" fmla="*/ 0 w 429"/>
                <a:gd name="T11" fmla="*/ 2147483647 h 2254"/>
                <a:gd name="T12" fmla="*/ 2147483647 w 429"/>
                <a:gd name="T13" fmla="*/ 2147483647 h 2254"/>
                <a:gd name="T14" fmla="*/ 0 w 429"/>
                <a:gd name="T15" fmla="*/ 2147483647 h 2254"/>
                <a:gd name="T16" fmla="*/ 2147483647 w 429"/>
                <a:gd name="T17" fmla="*/ 2147483647 h 225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29"/>
                <a:gd name="T28" fmla="*/ 0 h 2254"/>
                <a:gd name="T29" fmla="*/ 429 w 429"/>
                <a:gd name="T30" fmla="*/ 2254 h 225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29" h="2254">
                  <a:moveTo>
                    <a:pt x="310" y="0"/>
                  </a:moveTo>
                  <a:cubicBezTo>
                    <a:pt x="176" y="73"/>
                    <a:pt x="43" y="147"/>
                    <a:pt x="62" y="220"/>
                  </a:cubicBezTo>
                  <a:cubicBezTo>
                    <a:pt x="81" y="293"/>
                    <a:pt x="419" y="346"/>
                    <a:pt x="424" y="441"/>
                  </a:cubicBezTo>
                  <a:cubicBezTo>
                    <a:pt x="429" y="536"/>
                    <a:pt x="95" y="669"/>
                    <a:pt x="90" y="789"/>
                  </a:cubicBezTo>
                  <a:cubicBezTo>
                    <a:pt x="85" y="909"/>
                    <a:pt x="407" y="1050"/>
                    <a:pt x="396" y="1159"/>
                  </a:cubicBezTo>
                  <a:cubicBezTo>
                    <a:pt x="385" y="1268"/>
                    <a:pt x="31" y="1352"/>
                    <a:pt x="26" y="1444"/>
                  </a:cubicBezTo>
                  <a:cubicBezTo>
                    <a:pt x="21" y="1536"/>
                    <a:pt x="367" y="1637"/>
                    <a:pt x="367" y="1714"/>
                  </a:cubicBezTo>
                  <a:cubicBezTo>
                    <a:pt x="367" y="1791"/>
                    <a:pt x="52" y="1816"/>
                    <a:pt x="26" y="1906"/>
                  </a:cubicBezTo>
                  <a:cubicBezTo>
                    <a:pt x="0" y="1996"/>
                    <a:pt x="105" y="2125"/>
                    <a:pt x="211" y="2254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1" name="Freeform 16"/>
            <p:cNvSpPr>
              <a:spLocks/>
            </p:cNvSpPr>
            <p:nvPr/>
          </p:nvSpPr>
          <p:spPr bwMode="auto">
            <a:xfrm rot="16200000">
              <a:off x="3689368" y="2460581"/>
              <a:ext cx="45708" cy="1241577"/>
            </a:xfrm>
            <a:custGeom>
              <a:avLst/>
              <a:gdLst>
                <a:gd name="T0" fmla="*/ 2147483647 w 429"/>
                <a:gd name="T1" fmla="*/ 0 h 2254"/>
                <a:gd name="T2" fmla="*/ 0 w 429"/>
                <a:gd name="T3" fmla="*/ 2147483647 h 2254"/>
                <a:gd name="T4" fmla="*/ 2147483647 w 429"/>
                <a:gd name="T5" fmla="*/ 2147483647 h 2254"/>
                <a:gd name="T6" fmla="*/ 0 w 429"/>
                <a:gd name="T7" fmla="*/ 2147483647 h 2254"/>
                <a:gd name="T8" fmla="*/ 2147483647 w 429"/>
                <a:gd name="T9" fmla="*/ 2147483647 h 2254"/>
                <a:gd name="T10" fmla="*/ 0 w 429"/>
                <a:gd name="T11" fmla="*/ 2147483647 h 2254"/>
                <a:gd name="T12" fmla="*/ 2147483647 w 429"/>
                <a:gd name="T13" fmla="*/ 2147483647 h 2254"/>
                <a:gd name="T14" fmla="*/ 0 w 429"/>
                <a:gd name="T15" fmla="*/ 2147483647 h 2254"/>
                <a:gd name="T16" fmla="*/ 2147483647 w 429"/>
                <a:gd name="T17" fmla="*/ 2147483647 h 225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29"/>
                <a:gd name="T28" fmla="*/ 0 h 2254"/>
                <a:gd name="T29" fmla="*/ 429 w 429"/>
                <a:gd name="T30" fmla="*/ 2254 h 225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29" h="2254">
                  <a:moveTo>
                    <a:pt x="310" y="0"/>
                  </a:moveTo>
                  <a:cubicBezTo>
                    <a:pt x="176" y="73"/>
                    <a:pt x="43" y="147"/>
                    <a:pt x="62" y="220"/>
                  </a:cubicBezTo>
                  <a:cubicBezTo>
                    <a:pt x="81" y="293"/>
                    <a:pt x="419" y="346"/>
                    <a:pt x="424" y="441"/>
                  </a:cubicBezTo>
                  <a:cubicBezTo>
                    <a:pt x="429" y="536"/>
                    <a:pt x="95" y="669"/>
                    <a:pt x="90" y="789"/>
                  </a:cubicBezTo>
                  <a:cubicBezTo>
                    <a:pt x="85" y="909"/>
                    <a:pt x="407" y="1050"/>
                    <a:pt x="396" y="1159"/>
                  </a:cubicBezTo>
                  <a:cubicBezTo>
                    <a:pt x="385" y="1268"/>
                    <a:pt x="31" y="1352"/>
                    <a:pt x="26" y="1444"/>
                  </a:cubicBezTo>
                  <a:cubicBezTo>
                    <a:pt x="21" y="1536"/>
                    <a:pt x="367" y="1637"/>
                    <a:pt x="367" y="1714"/>
                  </a:cubicBezTo>
                  <a:cubicBezTo>
                    <a:pt x="367" y="1791"/>
                    <a:pt x="52" y="1816"/>
                    <a:pt x="26" y="1906"/>
                  </a:cubicBezTo>
                  <a:cubicBezTo>
                    <a:pt x="0" y="1996"/>
                    <a:pt x="105" y="2125"/>
                    <a:pt x="211" y="2254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7" name="Freeform 16"/>
            <p:cNvSpPr>
              <a:spLocks/>
            </p:cNvSpPr>
            <p:nvPr/>
          </p:nvSpPr>
          <p:spPr bwMode="auto">
            <a:xfrm rot="16200000">
              <a:off x="2460644" y="2508205"/>
              <a:ext cx="45708" cy="1241577"/>
            </a:xfrm>
            <a:custGeom>
              <a:avLst/>
              <a:gdLst>
                <a:gd name="T0" fmla="*/ 2147483647 w 429"/>
                <a:gd name="T1" fmla="*/ 0 h 2254"/>
                <a:gd name="T2" fmla="*/ 0 w 429"/>
                <a:gd name="T3" fmla="*/ 2147483647 h 2254"/>
                <a:gd name="T4" fmla="*/ 2147483647 w 429"/>
                <a:gd name="T5" fmla="*/ 2147483647 h 2254"/>
                <a:gd name="T6" fmla="*/ 0 w 429"/>
                <a:gd name="T7" fmla="*/ 2147483647 h 2254"/>
                <a:gd name="T8" fmla="*/ 2147483647 w 429"/>
                <a:gd name="T9" fmla="*/ 2147483647 h 2254"/>
                <a:gd name="T10" fmla="*/ 0 w 429"/>
                <a:gd name="T11" fmla="*/ 2147483647 h 2254"/>
                <a:gd name="T12" fmla="*/ 2147483647 w 429"/>
                <a:gd name="T13" fmla="*/ 2147483647 h 2254"/>
                <a:gd name="T14" fmla="*/ 0 w 429"/>
                <a:gd name="T15" fmla="*/ 2147483647 h 2254"/>
                <a:gd name="T16" fmla="*/ 2147483647 w 429"/>
                <a:gd name="T17" fmla="*/ 2147483647 h 225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29"/>
                <a:gd name="T28" fmla="*/ 0 h 2254"/>
                <a:gd name="T29" fmla="*/ 429 w 429"/>
                <a:gd name="T30" fmla="*/ 2254 h 225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29" h="2254">
                  <a:moveTo>
                    <a:pt x="310" y="0"/>
                  </a:moveTo>
                  <a:cubicBezTo>
                    <a:pt x="176" y="73"/>
                    <a:pt x="43" y="147"/>
                    <a:pt x="62" y="220"/>
                  </a:cubicBezTo>
                  <a:cubicBezTo>
                    <a:pt x="81" y="293"/>
                    <a:pt x="419" y="346"/>
                    <a:pt x="424" y="441"/>
                  </a:cubicBezTo>
                  <a:cubicBezTo>
                    <a:pt x="429" y="536"/>
                    <a:pt x="95" y="669"/>
                    <a:pt x="90" y="789"/>
                  </a:cubicBezTo>
                  <a:cubicBezTo>
                    <a:pt x="85" y="909"/>
                    <a:pt x="407" y="1050"/>
                    <a:pt x="396" y="1159"/>
                  </a:cubicBezTo>
                  <a:cubicBezTo>
                    <a:pt x="385" y="1268"/>
                    <a:pt x="31" y="1352"/>
                    <a:pt x="26" y="1444"/>
                  </a:cubicBezTo>
                  <a:cubicBezTo>
                    <a:pt x="21" y="1536"/>
                    <a:pt x="367" y="1637"/>
                    <a:pt x="367" y="1714"/>
                  </a:cubicBezTo>
                  <a:cubicBezTo>
                    <a:pt x="367" y="1791"/>
                    <a:pt x="52" y="1816"/>
                    <a:pt x="26" y="1906"/>
                  </a:cubicBezTo>
                  <a:cubicBezTo>
                    <a:pt x="0" y="1996"/>
                    <a:pt x="105" y="2125"/>
                    <a:pt x="211" y="2254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0" name="Freeform 16"/>
            <p:cNvSpPr>
              <a:spLocks/>
            </p:cNvSpPr>
            <p:nvPr/>
          </p:nvSpPr>
          <p:spPr bwMode="auto">
            <a:xfrm rot="16200000">
              <a:off x="1212870" y="2508205"/>
              <a:ext cx="45708" cy="1241577"/>
            </a:xfrm>
            <a:custGeom>
              <a:avLst/>
              <a:gdLst>
                <a:gd name="T0" fmla="*/ 2147483647 w 429"/>
                <a:gd name="T1" fmla="*/ 0 h 2254"/>
                <a:gd name="T2" fmla="*/ 0 w 429"/>
                <a:gd name="T3" fmla="*/ 2147483647 h 2254"/>
                <a:gd name="T4" fmla="*/ 2147483647 w 429"/>
                <a:gd name="T5" fmla="*/ 2147483647 h 2254"/>
                <a:gd name="T6" fmla="*/ 0 w 429"/>
                <a:gd name="T7" fmla="*/ 2147483647 h 2254"/>
                <a:gd name="T8" fmla="*/ 2147483647 w 429"/>
                <a:gd name="T9" fmla="*/ 2147483647 h 2254"/>
                <a:gd name="T10" fmla="*/ 0 w 429"/>
                <a:gd name="T11" fmla="*/ 2147483647 h 2254"/>
                <a:gd name="T12" fmla="*/ 2147483647 w 429"/>
                <a:gd name="T13" fmla="*/ 2147483647 h 2254"/>
                <a:gd name="T14" fmla="*/ 0 w 429"/>
                <a:gd name="T15" fmla="*/ 2147483647 h 2254"/>
                <a:gd name="T16" fmla="*/ 2147483647 w 429"/>
                <a:gd name="T17" fmla="*/ 2147483647 h 225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29"/>
                <a:gd name="T28" fmla="*/ 0 h 2254"/>
                <a:gd name="T29" fmla="*/ 429 w 429"/>
                <a:gd name="T30" fmla="*/ 2254 h 225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29" h="2254">
                  <a:moveTo>
                    <a:pt x="310" y="0"/>
                  </a:moveTo>
                  <a:cubicBezTo>
                    <a:pt x="176" y="73"/>
                    <a:pt x="43" y="147"/>
                    <a:pt x="62" y="220"/>
                  </a:cubicBezTo>
                  <a:cubicBezTo>
                    <a:pt x="81" y="293"/>
                    <a:pt x="419" y="346"/>
                    <a:pt x="424" y="441"/>
                  </a:cubicBezTo>
                  <a:cubicBezTo>
                    <a:pt x="429" y="536"/>
                    <a:pt x="95" y="669"/>
                    <a:pt x="90" y="789"/>
                  </a:cubicBezTo>
                  <a:cubicBezTo>
                    <a:pt x="85" y="909"/>
                    <a:pt x="407" y="1050"/>
                    <a:pt x="396" y="1159"/>
                  </a:cubicBezTo>
                  <a:cubicBezTo>
                    <a:pt x="385" y="1268"/>
                    <a:pt x="31" y="1352"/>
                    <a:pt x="26" y="1444"/>
                  </a:cubicBezTo>
                  <a:cubicBezTo>
                    <a:pt x="21" y="1536"/>
                    <a:pt x="367" y="1637"/>
                    <a:pt x="367" y="1714"/>
                  </a:cubicBezTo>
                  <a:cubicBezTo>
                    <a:pt x="367" y="1791"/>
                    <a:pt x="52" y="1816"/>
                    <a:pt x="26" y="1906"/>
                  </a:cubicBezTo>
                  <a:cubicBezTo>
                    <a:pt x="0" y="1996"/>
                    <a:pt x="105" y="2125"/>
                    <a:pt x="211" y="2254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64404" y="2181340"/>
            <a:ext cx="28552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Branch cut due to </a:t>
            </a:r>
            <a:r>
              <a:rPr lang="en-US" sz="1600" dirty="0">
                <a:latin typeface="+mn-lt"/>
              </a:rPr>
              <a:t>Ln</a:t>
            </a:r>
            <a:r>
              <a:rPr lang="en-US" sz="1600" dirty="0"/>
              <a:t> function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804231" y="2566930"/>
            <a:ext cx="352540" cy="473725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7270532"/>
              </p:ext>
            </p:extLst>
          </p:nvPr>
        </p:nvGraphicFramePr>
        <p:xfrm>
          <a:off x="5402713" y="6424276"/>
          <a:ext cx="566433" cy="2265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444114" imgH="177646" progId="Equation.DSMT4">
                  <p:embed/>
                </p:oleObj>
              </mc:Choice>
              <mc:Fallback>
                <p:oleObj name="Equation" r:id="rId17" imgW="444114" imgH="177646" progId="Equation.DSMT4">
                  <p:embed/>
                  <p:pic>
                    <p:nvPicPr>
                      <p:cNvPr id="0" name="Picture 6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2713" y="6424276"/>
                        <a:ext cx="566433" cy="22657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V="1">
            <a:off x="5747526" y="6082753"/>
            <a:ext cx="0" cy="341523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7" name="Text Box 23"/>
          <p:cNvSpPr txBox="1">
            <a:spLocks noChangeArrowheads="1"/>
          </p:cNvSpPr>
          <p:nvPr/>
        </p:nvSpPr>
        <p:spPr bwMode="auto">
          <a:xfrm>
            <a:off x="3128282" y="825310"/>
            <a:ext cx="24574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rgbClr val="CC00FF"/>
                </a:solidFill>
              </a:rPr>
              <a:t>Example (cont.)</a:t>
            </a:r>
          </a:p>
        </p:txBody>
      </p:sp>
      <p:sp>
        <p:nvSpPr>
          <p:cNvPr id="21" name="Rectangle 2"/>
          <p:cNvSpPr>
            <a:spLocks noGrp="1" noChangeArrowheads="1"/>
          </p:cNvSpPr>
          <p:nvPr>
            <p:ph type="title"/>
          </p:nvPr>
        </p:nvSpPr>
        <p:spPr>
          <a:xfrm>
            <a:off x="1366787" y="0"/>
            <a:ext cx="6477802" cy="6191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Analytic Continuation Principle (cont.)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AB06F5-FAD1-47C7-A540-3B441A6863AA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graphicFrame>
        <p:nvGraphicFramePr>
          <p:cNvPr id="8705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8914476"/>
              </p:ext>
            </p:extLst>
          </p:nvPr>
        </p:nvGraphicFramePr>
        <p:xfrm>
          <a:off x="5432425" y="1926771"/>
          <a:ext cx="3045654" cy="6513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778000" imgH="381000" progId="Equation.DSMT4">
                  <p:embed/>
                </p:oleObj>
              </mc:Choice>
              <mc:Fallback>
                <p:oleObj name="Equation" r:id="rId3" imgW="1778000" imgH="381000" progId="Equation.DSMT4">
                  <p:embed/>
                  <p:pic>
                    <p:nvPicPr>
                      <p:cNvPr id="0" name="Picture 4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2425" y="1926771"/>
                        <a:ext cx="3045654" cy="651329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919101" y="5344761"/>
            <a:ext cx="70184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0000FF"/>
                </a:solidFill>
                <a:latin typeface="+mn-lt"/>
              </a:rPr>
              <a:t>F</a:t>
            </a:r>
            <a:r>
              <a:rPr lang="en-US" dirty="0">
                <a:solidFill>
                  <a:srgbClr val="0000FF"/>
                </a:solidFill>
                <a:latin typeface="+mn-lt"/>
              </a:rPr>
              <a:t>(</a:t>
            </a:r>
            <a:r>
              <a:rPr lang="en-US" i="1" dirty="0">
                <a:solidFill>
                  <a:srgbClr val="0000FF"/>
                </a:solidFill>
                <a:latin typeface="+mn-lt"/>
              </a:rPr>
              <a:t>z</a:t>
            </a:r>
            <a:r>
              <a:rPr lang="en-US" dirty="0">
                <a:solidFill>
                  <a:srgbClr val="0000FF"/>
                </a:solidFill>
                <a:latin typeface="+mn-lt"/>
              </a:rPr>
              <a:t>)</a:t>
            </a:r>
            <a:r>
              <a:rPr lang="en-US" dirty="0">
                <a:solidFill>
                  <a:srgbClr val="0000FF"/>
                </a:solidFill>
              </a:rPr>
              <a:t> is an analytic continuation of </a:t>
            </a:r>
            <a:r>
              <a:rPr lang="en-US" dirty="0">
                <a:solidFill>
                  <a:srgbClr val="0000FF"/>
                </a:solidFill>
                <a:latin typeface="+mn-lt"/>
              </a:rPr>
              <a:t>cosh</a:t>
            </a:r>
            <a:r>
              <a:rPr lang="en-US" baseline="30000" dirty="0">
                <a:solidFill>
                  <a:srgbClr val="0000FF"/>
                </a:solidFill>
                <a:latin typeface="+mn-lt"/>
              </a:rPr>
              <a:t>-1</a:t>
            </a:r>
            <a:r>
              <a:rPr lang="en-US" dirty="0">
                <a:solidFill>
                  <a:srgbClr val="0000FF"/>
                </a:solidFill>
                <a:latin typeface="+mn-lt"/>
              </a:rPr>
              <a:t>(</a:t>
            </a:r>
            <a:r>
              <a:rPr lang="en-US" i="1" dirty="0">
                <a:solidFill>
                  <a:srgbClr val="0000FF"/>
                </a:solidFill>
                <a:latin typeface="+mn-lt"/>
              </a:rPr>
              <a:t>x</a:t>
            </a:r>
            <a:r>
              <a:rPr lang="en-US" dirty="0">
                <a:solidFill>
                  <a:srgbClr val="0000FF"/>
                </a:solidFill>
                <a:latin typeface="+mn-lt"/>
              </a:rPr>
              <a:t>) </a:t>
            </a:r>
            <a:r>
              <a:rPr lang="en-US" dirty="0">
                <a:solidFill>
                  <a:srgbClr val="0000FF"/>
                </a:solidFill>
              </a:rPr>
              <a:t>off of the real axis.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319432" y="5949538"/>
            <a:ext cx="42146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latin typeface="+mn-lt"/>
              </a:rPr>
              <a:t>F</a:t>
            </a:r>
            <a:r>
              <a:rPr lang="en-US" dirty="0">
                <a:latin typeface="+mn-lt"/>
              </a:rPr>
              <a:t>(</a:t>
            </a:r>
            <a:r>
              <a:rPr lang="en-US" i="1" dirty="0">
                <a:latin typeface="+mn-lt"/>
              </a:rPr>
              <a:t>z</a:t>
            </a:r>
            <a:r>
              <a:rPr lang="en-US" dirty="0">
                <a:latin typeface="+mn-lt"/>
              </a:rPr>
              <a:t>)</a:t>
            </a:r>
            <a:r>
              <a:rPr lang="en-US" dirty="0"/>
              <a:t> is analytic in any </a:t>
            </a:r>
            <a:r>
              <a:rPr lang="en-US" u="sng" dirty="0"/>
              <a:t>one</a:t>
            </a:r>
            <a:r>
              <a:rPr lang="en-US" dirty="0"/>
              <a:t> quadrant.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710185" y="1531744"/>
            <a:ext cx="7159479" cy="3489518"/>
            <a:chOff x="614935" y="1141219"/>
            <a:chExt cx="7159479" cy="3489518"/>
          </a:xfrm>
        </p:grpSpPr>
        <p:sp>
          <p:nvSpPr>
            <p:cNvPr id="25" name="Line 7"/>
            <p:cNvSpPr>
              <a:spLocks noChangeShapeType="1"/>
            </p:cNvSpPr>
            <p:nvPr/>
          </p:nvSpPr>
          <p:spPr bwMode="auto">
            <a:xfrm flipV="1">
              <a:off x="4397375" y="1617172"/>
              <a:ext cx="0" cy="295361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aphicFrame>
          <p:nvGraphicFramePr>
            <p:cNvPr id="26" name="Object 8"/>
            <p:cNvGraphicFramePr>
              <a:graphicFrameLocks noChangeAspect="1"/>
            </p:cNvGraphicFramePr>
            <p:nvPr/>
          </p:nvGraphicFramePr>
          <p:xfrm>
            <a:off x="7528485" y="2980070"/>
            <a:ext cx="245929" cy="2704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126835" imgH="139518" progId="Equation.DSMT4">
                    <p:embed/>
                  </p:oleObj>
                </mc:Choice>
                <mc:Fallback>
                  <p:oleObj name="Equation" r:id="rId5" imgW="126835" imgH="139518" progId="Equation.DSMT4">
                    <p:embed/>
                    <p:pic>
                      <p:nvPicPr>
                        <p:cNvPr id="0" name="Picture 4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28485" y="2980070"/>
                          <a:ext cx="245929" cy="2704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" name="Line 10"/>
            <p:cNvSpPr>
              <a:spLocks noChangeShapeType="1"/>
            </p:cNvSpPr>
            <p:nvPr/>
          </p:nvSpPr>
          <p:spPr bwMode="auto">
            <a:xfrm>
              <a:off x="1377950" y="3118578"/>
              <a:ext cx="603885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aphicFrame>
          <p:nvGraphicFramePr>
            <p:cNvPr id="28" name="Object 4"/>
            <p:cNvGraphicFramePr>
              <a:graphicFrameLocks noChangeAspect="1"/>
            </p:cNvGraphicFramePr>
            <p:nvPr/>
          </p:nvGraphicFramePr>
          <p:xfrm>
            <a:off x="4258623" y="1141219"/>
            <a:ext cx="275519" cy="3255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139579" imgH="164957" progId="Equation.DSMT4">
                    <p:embed/>
                  </p:oleObj>
                </mc:Choice>
                <mc:Fallback>
                  <p:oleObj name="Equation" r:id="rId7" imgW="139579" imgH="164957" progId="Equation.DSMT4">
                    <p:embed/>
                    <p:pic>
                      <p:nvPicPr>
                        <p:cNvPr id="0" name="Picture 4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58623" y="1141219"/>
                          <a:ext cx="275519" cy="3255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9" name="Line 14"/>
            <p:cNvSpPr>
              <a:spLocks noChangeShapeType="1"/>
            </p:cNvSpPr>
            <p:nvPr/>
          </p:nvSpPr>
          <p:spPr bwMode="auto">
            <a:xfrm>
              <a:off x="3119438" y="2988435"/>
              <a:ext cx="0" cy="2523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1" name="Line 15"/>
            <p:cNvSpPr>
              <a:spLocks noChangeShapeType="1"/>
            </p:cNvSpPr>
            <p:nvPr/>
          </p:nvSpPr>
          <p:spPr bwMode="auto">
            <a:xfrm>
              <a:off x="5683250" y="2997957"/>
              <a:ext cx="0" cy="2523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2" name="Freeform 16"/>
            <p:cNvSpPr>
              <a:spLocks/>
            </p:cNvSpPr>
            <p:nvPr/>
          </p:nvSpPr>
          <p:spPr bwMode="auto">
            <a:xfrm>
              <a:off x="4292434" y="1574391"/>
              <a:ext cx="73405" cy="1503253"/>
            </a:xfrm>
            <a:custGeom>
              <a:avLst/>
              <a:gdLst>
                <a:gd name="T0" fmla="*/ 2147483647 w 429"/>
                <a:gd name="T1" fmla="*/ 0 h 2254"/>
                <a:gd name="T2" fmla="*/ 0 w 429"/>
                <a:gd name="T3" fmla="*/ 2147483647 h 2254"/>
                <a:gd name="T4" fmla="*/ 2147483647 w 429"/>
                <a:gd name="T5" fmla="*/ 2147483647 h 2254"/>
                <a:gd name="T6" fmla="*/ 0 w 429"/>
                <a:gd name="T7" fmla="*/ 2147483647 h 2254"/>
                <a:gd name="T8" fmla="*/ 2147483647 w 429"/>
                <a:gd name="T9" fmla="*/ 2147483647 h 2254"/>
                <a:gd name="T10" fmla="*/ 0 w 429"/>
                <a:gd name="T11" fmla="*/ 2147483647 h 2254"/>
                <a:gd name="T12" fmla="*/ 2147483647 w 429"/>
                <a:gd name="T13" fmla="*/ 2147483647 h 2254"/>
                <a:gd name="T14" fmla="*/ 0 w 429"/>
                <a:gd name="T15" fmla="*/ 2147483647 h 2254"/>
                <a:gd name="T16" fmla="*/ 2147483647 w 429"/>
                <a:gd name="T17" fmla="*/ 2147483647 h 225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29"/>
                <a:gd name="T28" fmla="*/ 0 h 2254"/>
                <a:gd name="T29" fmla="*/ 429 w 429"/>
                <a:gd name="T30" fmla="*/ 2254 h 225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29" h="2254">
                  <a:moveTo>
                    <a:pt x="310" y="0"/>
                  </a:moveTo>
                  <a:cubicBezTo>
                    <a:pt x="176" y="73"/>
                    <a:pt x="43" y="147"/>
                    <a:pt x="62" y="220"/>
                  </a:cubicBezTo>
                  <a:cubicBezTo>
                    <a:pt x="81" y="293"/>
                    <a:pt x="419" y="346"/>
                    <a:pt x="424" y="441"/>
                  </a:cubicBezTo>
                  <a:cubicBezTo>
                    <a:pt x="429" y="536"/>
                    <a:pt x="95" y="669"/>
                    <a:pt x="90" y="789"/>
                  </a:cubicBezTo>
                  <a:cubicBezTo>
                    <a:pt x="85" y="909"/>
                    <a:pt x="407" y="1050"/>
                    <a:pt x="396" y="1159"/>
                  </a:cubicBezTo>
                  <a:cubicBezTo>
                    <a:pt x="385" y="1268"/>
                    <a:pt x="31" y="1352"/>
                    <a:pt x="26" y="1444"/>
                  </a:cubicBezTo>
                  <a:cubicBezTo>
                    <a:pt x="21" y="1536"/>
                    <a:pt x="367" y="1637"/>
                    <a:pt x="367" y="1714"/>
                  </a:cubicBezTo>
                  <a:cubicBezTo>
                    <a:pt x="367" y="1791"/>
                    <a:pt x="52" y="1816"/>
                    <a:pt x="26" y="1906"/>
                  </a:cubicBezTo>
                  <a:cubicBezTo>
                    <a:pt x="0" y="1996"/>
                    <a:pt x="105" y="2125"/>
                    <a:pt x="211" y="2254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3" name="Oval 17"/>
            <p:cNvSpPr>
              <a:spLocks noChangeArrowheads="1"/>
            </p:cNvSpPr>
            <p:nvPr/>
          </p:nvSpPr>
          <p:spPr bwMode="auto">
            <a:xfrm>
              <a:off x="3067050" y="3059855"/>
              <a:ext cx="90488" cy="106336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rgbClr val="0000FF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4" name="Oval 18"/>
            <p:cNvSpPr>
              <a:spLocks noChangeArrowheads="1"/>
            </p:cNvSpPr>
            <p:nvPr/>
          </p:nvSpPr>
          <p:spPr bwMode="auto">
            <a:xfrm>
              <a:off x="5635625" y="3055093"/>
              <a:ext cx="90488" cy="106336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rgbClr val="0000FF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5" name="Freeform 19"/>
            <p:cNvSpPr>
              <a:spLocks/>
            </p:cNvSpPr>
            <p:nvPr/>
          </p:nvSpPr>
          <p:spPr bwMode="auto">
            <a:xfrm flipV="1">
              <a:off x="4457806" y="3162353"/>
              <a:ext cx="45719" cy="1468384"/>
            </a:xfrm>
            <a:custGeom>
              <a:avLst/>
              <a:gdLst>
                <a:gd name="T0" fmla="*/ 2147483647 w 429"/>
                <a:gd name="T1" fmla="*/ 0 h 2254"/>
                <a:gd name="T2" fmla="*/ 0 w 429"/>
                <a:gd name="T3" fmla="*/ 2147483647 h 2254"/>
                <a:gd name="T4" fmla="*/ 2147483647 w 429"/>
                <a:gd name="T5" fmla="*/ 2147483647 h 2254"/>
                <a:gd name="T6" fmla="*/ 0 w 429"/>
                <a:gd name="T7" fmla="*/ 2147483647 h 2254"/>
                <a:gd name="T8" fmla="*/ 2147483647 w 429"/>
                <a:gd name="T9" fmla="*/ 2147483647 h 2254"/>
                <a:gd name="T10" fmla="*/ 0 w 429"/>
                <a:gd name="T11" fmla="*/ 2147483647 h 2254"/>
                <a:gd name="T12" fmla="*/ 2147483647 w 429"/>
                <a:gd name="T13" fmla="*/ 2147483647 h 2254"/>
                <a:gd name="T14" fmla="*/ 0 w 429"/>
                <a:gd name="T15" fmla="*/ 2147483647 h 2254"/>
                <a:gd name="T16" fmla="*/ 2147483647 w 429"/>
                <a:gd name="T17" fmla="*/ 2147483647 h 225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29"/>
                <a:gd name="T28" fmla="*/ 0 h 2254"/>
                <a:gd name="T29" fmla="*/ 429 w 429"/>
                <a:gd name="T30" fmla="*/ 2254 h 225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29" h="2254">
                  <a:moveTo>
                    <a:pt x="310" y="0"/>
                  </a:moveTo>
                  <a:cubicBezTo>
                    <a:pt x="176" y="73"/>
                    <a:pt x="43" y="147"/>
                    <a:pt x="62" y="220"/>
                  </a:cubicBezTo>
                  <a:cubicBezTo>
                    <a:pt x="81" y="293"/>
                    <a:pt x="419" y="346"/>
                    <a:pt x="424" y="441"/>
                  </a:cubicBezTo>
                  <a:cubicBezTo>
                    <a:pt x="429" y="536"/>
                    <a:pt x="95" y="669"/>
                    <a:pt x="90" y="789"/>
                  </a:cubicBezTo>
                  <a:cubicBezTo>
                    <a:pt x="85" y="909"/>
                    <a:pt x="407" y="1050"/>
                    <a:pt x="396" y="1159"/>
                  </a:cubicBezTo>
                  <a:cubicBezTo>
                    <a:pt x="385" y="1268"/>
                    <a:pt x="31" y="1352"/>
                    <a:pt x="26" y="1444"/>
                  </a:cubicBezTo>
                  <a:cubicBezTo>
                    <a:pt x="21" y="1536"/>
                    <a:pt x="367" y="1637"/>
                    <a:pt x="367" y="1714"/>
                  </a:cubicBezTo>
                  <a:cubicBezTo>
                    <a:pt x="367" y="1791"/>
                    <a:pt x="52" y="1816"/>
                    <a:pt x="26" y="1906"/>
                  </a:cubicBezTo>
                  <a:cubicBezTo>
                    <a:pt x="0" y="1996"/>
                    <a:pt x="105" y="2125"/>
                    <a:pt x="211" y="2254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aphicFrame>
          <p:nvGraphicFramePr>
            <p:cNvPr id="36" name="Object 20"/>
            <p:cNvGraphicFramePr>
              <a:graphicFrameLocks noChangeAspect="1"/>
            </p:cNvGraphicFramePr>
            <p:nvPr/>
          </p:nvGraphicFramePr>
          <p:xfrm>
            <a:off x="2542267" y="3250047"/>
            <a:ext cx="419100" cy="3634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190335" imgH="164957" progId="Equation.DSMT4">
                    <p:embed/>
                  </p:oleObj>
                </mc:Choice>
                <mc:Fallback>
                  <p:oleObj name="Equation" r:id="rId9" imgW="190335" imgH="164957" progId="Equation.DSMT4">
                    <p:embed/>
                    <p:pic>
                      <p:nvPicPr>
                        <p:cNvPr id="0" name="Picture 4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42267" y="3250047"/>
                          <a:ext cx="419100" cy="3634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" name="Object 21"/>
            <p:cNvGraphicFramePr>
              <a:graphicFrameLocks noChangeAspect="1"/>
            </p:cNvGraphicFramePr>
            <p:nvPr/>
          </p:nvGraphicFramePr>
          <p:xfrm>
            <a:off x="5779860" y="2541542"/>
            <a:ext cx="201613" cy="3777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88707" imgH="164742" progId="Equation.DSMT4">
                    <p:embed/>
                  </p:oleObj>
                </mc:Choice>
                <mc:Fallback>
                  <p:oleObj name="Equation" r:id="rId11" imgW="88707" imgH="164742" progId="Equation.DSMT4">
                    <p:embed/>
                    <p:pic>
                      <p:nvPicPr>
                        <p:cNvPr id="0" name="Picture 4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79860" y="2541542"/>
                          <a:ext cx="201613" cy="3777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2" name="Freeform 19"/>
            <p:cNvSpPr>
              <a:spLocks/>
            </p:cNvSpPr>
            <p:nvPr/>
          </p:nvSpPr>
          <p:spPr bwMode="auto">
            <a:xfrm rot="5400000" flipV="1">
              <a:off x="5075244" y="2525035"/>
              <a:ext cx="45708" cy="1254707"/>
            </a:xfrm>
            <a:custGeom>
              <a:avLst/>
              <a:gdLst>
                <a:gd name="T0" fmla="*/ 2147483647 w 429"/>
                <a:gd name="T1" fmla="*/ 0 h 2254"/>
                <a:gd name="T2" fmla="*/ 0 w 429"/>
                <a:gd name="T3" fmla="*/ 2147483647 h 2254"/>
                <a:gd name="T4" fmla="*/ 2147483647 w 429"/>
                <a:gd name="T5" fmla="*/ 2147483647 h 2254"/>
                <a:gd name="T6" fmla="*/ 0 w 429"/>
                <a:gd name="T7" fmla="*/ 2147483647 h 2254"/>
                <a:gd name="T8" fmla="*/ 2147483647 w 429"/>
                <a:gd name="T9" fmla="*/ 2147483647 h 2254"/>
                <a:gd name="T10" fmla="*/ 0 w 429"/>
                <a:gd name="T11" fmla="*/ 2147483647 h 2254"/>
                <a:gd name="T12" fmla="*/ 2147483647 w 429"/>
                <a:gd name="T13" fmla="*/ 2147483647 h 2254"/>
                <a:gd name="T14" fmla="*/ 0 w 429"/>
                <a:gd name="T15" fmla="*/ 2147483647 h 2254"/>
                <a:gd name="T16" fmla="*/ 2147483647 w 429"/>
                <a:gd name="T17" fmla="*/ 2147483647 h 225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29"/>
                <a:gd name="T28" fmla="*/ 0 h 2254"/>
                <a:gd name="T29" fmla="*/ 429 w 429"/>
                <a:gd name="T30" fmla="*/ 2254 h 225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29" h="2254">
                  <a:moveTo>
                    <a:pt x="310" y="0"/>
                  </a:moveTo>
                  <a:cubicBezTo>
                    <a:pt x="176" y="73"/>
                    <a:pt x="43" y="147"/>
                    <a:pt x="62" y="220"/>
                  </a:cubicBezTo>
                  <a:cubicBezTo>
                    <a:pt x="81" y="293"/>
                    <a:pt x="419" y="346"/>
                    <a:pt x="424" y="441"/>
                  </a:cubicBezTo>
                  <a:cubicBezTo>
                    <a:pt x="429" y="536"/>
                    <a:pt x="95" y="669"/>
                    <a:pt x="90" y="789"/>
                  </a:cubicBezTo>
                  <a:cubicBezTo>
                    <a:pt x="85" y="909"/>
                    <a:pt x="407" y="1050"/>
                    <a:pt x="396" y="1159"/>
                  </a:cubicBezTo>
                  <a:cubicBezTo>
                    <a:pt x="385" y="1268"/>
                    <a:pt x="31" y="1352"/>
                    <a:pt x="26" y="1444"/>
                  </a:cubicBezTo>
                  <a:cubicBezTo>
                    <a:pt x="21" y="1536"/>
                    <a:pt x="367" y="1637"/>
                    <a:pt x="367" y="1714"/>
                  </a:cubicBezTo>
                  <a:cubicBezTo>
                    <a:pt x="367" y="1791"/>
                    <a:pt x="52" y="1816"/>
                    <a:pt x="26" y="1906"/>
                  </a:cubicBezTo>
                  <a:cubicBezTo>
                    <a:pt x="0" y="1996"/>
                    <a:pt x="105" y="2125"/>
                    <a:pt x="211" y="2254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3" name="Freeform 16"/>
            <p:cNvSpPr>
              <a:spLocks/>
            </p:cNvSpPr>
            <p:nvPr/>
          </p:nvSpPr>
          <p:spPr bwMode="auto">
            <a:xfrm rot="16200000">
              <a:off x="3689368" y="2460581"/>
              <a:ext cx="45708" cy="1241577"/>
            </a:xfrm>
            <a:custGeom>
              <a:avLst/>
              <a:gdLst>
                <a:gd name="T0" fmla="*/ 2147483647 w 429"/>
                <a:gd name="T1" fmla="*/ 0 h 2254"/>
                <a:gd name="T2" fmla="*/ 0 w 429"/>
                <a:gd name="T3" fmla="*/ 2147483647 h 2254"/>
                <a:gd name="T4" fmla="*/ 2147483647 w 429"/>
                <a:gd name="T5" fmla="*/ 2147483647 h 2254"/>
                <a:gd name="T6" fmla="*/ 0 w 429"/>
                <a:gd name="T7" fmla="*/ 2147483647 h 2254"/>
                <a:gd name="T8" fmla="*/ 2147483647 w 429"/>
                <a:gd name="T9" fmla="*/ 2147483647 h 2254"/>
                <a:gd name="T10" fmla="*/ 0 w 429"/>
                <a:gd name="T11" fmla="*/ 2147483647 h 2254"/>
                <a:gd name="T12" fmla="*/ 2147483647 w 429"/>
                <a:gd name="T13" fmla="*/ 2147483647 h 2254"/>
                <a:gd name="T14" fmla="*/ 0 w 429"/>
                <a:gd name="T15" fmla="*/ 2147483647 h 2254"/>
                <a:gd name="T16" fmla="*/ 2147483647 w 429"/>
                <a:gd name="T17" fmla="*/ 2147483647 h 225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29"/>
                <a:gd name="T28" fmla="*/ 0 h 2254"/>
                <a:gd name="T29" fmla="*/ 429 w 429"/>
                <a:gd name="T30" fmla="*/ 2254 h 225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29" h="2254">
                  <a:moveTo>
                    <a:pt x="310" y="0"/>
                  </a:moveTo>
                  <a:cubicBezTo>
                    <a:pt x="176" y="73"/>
                    <a:pt x="43" y="147"/>
                    <a:pt x="62" y="220"/>
                  </a:cubicBezTo>
                  <a:cubicBezTo>
                    <a:pt x="81" y="293"/>
                    <a:pt x="419" y="346"/>
                    <a:pt x="424" y="441"/>
                  </a:cubicBezTo>
                  <a:cubicBezTo>
                    <a:pt x="429" y="536"/>
                    <a:pt x="95" y="669"/>
                    <a:pt x="90" y="789"/>
                  </a:cubicBezTo>
                  <a:cubicBezTo>
                    <a:pt x="85" y="909"/>
                    <a:pt x="407" y="1050"/>
                    <a:pt x="396" y="1159"/>
                  </a:cubicBezTo>
                  <a:cubicBezTo>
                    <a:pt x="385" y="1268"/>
                    <a:pt x="31" y="1352"/>
                    <a:pt x="26" y="1444"/>
                  </a:cubicBezTo>
                  <a:cubicBezTo>
                    <a:pt x="21" y="1536"/>
                    <a:pt x="367" y="1637"/>
                    <a:pt x="367" y="1714"/>
                  </a:cubicBezTo>
                  <a:cubicBezTo>
                    <a:pt x="367" y="1791"/>
                    <a:pt x="52" y="1816"/>
                    <a:pt x="26" y="1906"/>
                  </a:cubicBezTo>
                  <a:cubicBezTo>
                    <a:pt x="0" y="1996"/>
                    <a:pt x="105" y="2125"/>
                    <a:pt x="211" y="2254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4" name="Freeform 16"/>
            <p:cNvSpPr>
              <a:spLocks/>
            </p:cNvSpPr>
            <p:nvPr/>
          </p:nvSpPr>
          <p:spPr bwMode="auto">
            <a:xfrm rot="16200000">
              <a:off x="2460644" y="2508205"/>
              <a:ext cx="45708" cy="1241577"/>
            </a:xfrm>
            <a:custGeom>
              <a:avLst/>
              <a:gdLst>
                <a:gd name="T0" fmla="*/ 2147483647 w 429"/>
                <a:gd name="T1" fmla="*/ 0 h 2254"/>
                <a:gd name="T2" fmla="*/ 0 w 429"/>
                <a:gd name="T3" fmla="*/ 2147483647 h 2254"/>
                <a:gd name="T4" fmla="*/ 2147483647 w 429"/>
                <a:gd name="T5" fmla="*/ 2147483647 h 2254"/>
                <a:gd name="T6" fmla="*/ 0 w 429"/>
                <a:gd name="T7" fmla="*/ 2147483647 h 2254"/>
                <a:gd name="T8" fmla="*/ 2147483647 w 429"/>
                <a:gd name="T9" fmla="*/ 2147483647 h 2254"/>
                <a:gd name="T10" fmla="*/ 0 w 429"/>
                <a:gd name="T11" fmla="*/ 2147483647 h 2254"/>
                <a:gd name="T12" fmla="*/ 2147483647 w 429"/>
                <a:gd name="T13" fmla="*/ 2147483647 h 2254"/>
                <a:gd name="T14" fmla="*/ 0 w 429"/>
                <a:gd name="T15" fmla="*/ 2147483647 h 2254"/>
                <a:gd name="T16" fmla="*/ 2147483647 w 429"/>
                <a:gd name="T17" fmla="*/ 2147483647 h 225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29"/>
                <a:gd name="T28" fmla="*/ 0 h 2254"/>
                <a:gd name="T29" fmla="*/ 429 w 429"/>
                <a:gd name="T30" fmla="*/ 2254 h 225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29" h="2254">
                  <a:moveTo>
                    <a:pt x="310" y="0"/>
                  </a:moveTo>
                  <a:cubicBezTo>
                    <a:pt x="176" y="73"/>
                    <a:pt x="43" y="147"/>
                    <a:pt x="62" y="220"/>
                  </a:cubicBezTo>
                  <a:cubicBezTo>
                    <a:pt x="81" y="293"/>
                    <a:pt x="419" y="346"/>
                    <a:pt x="424" y="441"/>
                  </a:cubicBezTo>
                  <a:cubicBezTo>
                    <a:pt x="429" y="536"/>
                    <a:pt x="95" y="669"/>
                    <a:pt x="90" y="789"/>
                  </a:cubicBezTo>
                  <a:cubicBezTo>
                    <a:pt x="85" y="909"/>
                    <a:pt x="407" y="1050"/>
                    <a:pt x="396" y="1159"/>
                  </a:cubicBezTo>
                  <a:cubicBezTo>
                    <a:pt x="385" y="1268"/>
                    <a:pt x="31" y="1352"/>
                    <a:pt x="26" y="1444"/>
                  </a:cubicBezTo>
                  <a:cubicBezTo>
                    <a:pt x="21" y="1536"/>
                    <a:pt x="367" y="1637"/>
                    <a:pt x="367" y="1714"/>
                  </a:cubicBezTo>
                  <a:cubicBezTo>
                    <a:pt x="367" y="1791"/>
                    <a:pt x="52" y="1816"/>
                    <a:pt x="26" y="1906"/>
                  </a:cubicBezTo>
                  <a:cubicBezTo>
                    <a:pt x="0" y="1996"/>
                    <a:pt x="105" y="2125"/>
                    <a:pt x="211" y="2254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5" name="Freeform 16"/>
            <p:cNvSpPr>
              <a:spLocks/>
            </p:cNvSpPr>
            <p:nvPr/>
          </p:nvSpPr>
          <p:spPr bwMode="auto">
            <a:xfrm rot="16200000">
              <a:off x="1212870" y="2508205"/>
              <a:ext cx="45708" cy="1241577"/>
            </a:xfrm>
            <a:custGeom>
              <a:avLst/>
              <a:gdLst>
                <a:gd name="T0" fmla="*/ 2147483647 w 429"/>
                <a:gd name="T1" fmla="*/ 0 h 2254"/>
                <a:gd name="T2" fmla="*/ 0 w 429"/>
                <a:gd name="T3" fmla="*/ 2147483647 h 2254"/>
                <a:gd name="T4" fmla="*/ 2147483647 w 429"/>
                <a:gd name="T5" fmla="*/ 2147483647 h 2254"/>
                <a:gd name="T6" fmla="*/ 0 w 429"/>
                <a:gd name="T7" fmla="*/ 2147483647 h 2254"/>
                <a:gd name="T8" fmla="*/ 2147483647 w 429"/>
                <a:gd name="T9" fmla="*/ 2147483647 h 2254"/>
                <a:gd name="T10" fmla="*/ 0 w 429"/>
                <a:gd name="T11" fmla="*/ 2147483647 h 2254"/>
                <a:gd name="T12" fmla="*/ 2147483647 w 429"/>
                <a:gd name="T13" fmla="*/ 2147483647 h 2254"/>
                <a:gd name="T14" fmla="*/ 0 w 429"/>
                <a:gd name="T15" fmla="*/ 2147483647 h 2254"/>
                <a:gd name="T16" fmla="*/ 2147483647 w 429"/>
                <a:gd name="T17" fmla="*/ 2147483647 h 225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29"/>
                <a:gd name="T28" fmla="*/ 0 h 2254"/>
                <a:gd name="T29" fmla="*/ 429 w 429"/>
                <a:gd name="T30" fmla="*/ 2254 h 225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29" h="2254">
                  <a:moveTo>
                    <a:pt x="310" y="0"/>
                  </a:moveTo>
                  <a:cubicBezTo>
                    <a:pt x="176" y="73"/>
                    <a:pt x="43" y="147"/>
                    <a:pt x="62" y="220"/>
                  </a:cubicBezTo>
                  <a:cubicBezTo>
                    <a:pt x="81" y="293"/>
                    <a:pt x="419" y="346"/>
                    <a:pt x="424" y="441"/>
                  </a:cubicBezTo>
                  <a:cubicBezTo>
                    <a:pt x="429" y="536"/>
                    <a:pt x="95" y="669"/>
                    <a:pt x="90" y="789"/>
                  </a:cubicBezTo>
                  <a:cubicBezTo>
                    <a:pt x="85" y="909"/>
                    <a:pt x="407" y="1050"/>
                    <a:pt x="396" y="1159"/>
                  </a:cubicBezTo>
                  <a:cubicBezTo>
                    <a:pt x="385" y="1268"/>
                    <a:pt x="31" y="1352"/>
                    <a:pt x="26" y="1444"/>
                  </a:cubicBezTo>
                  <a:cubicBezTo>
                    <a:pt x="21" y="1536"/>
                    <a:pt x="367" y="1637"/>
                    <a:pt x="367" y="1714"/>
                  </a:cubicBezTo>
                  <a:cubicBezTo>
                    <a:pt x="367" y="1791"/>
                    <a:pt x="52" y="1816"/>
                    <a:pt x="26" y="1906"/>
                  </a:cubicBezTo>
                  <a:cubicBezTo>
                    <a:pt x="0" y="1996"/>
                    <a:pt x="105" y="2125"/>
                    <a:pt x="211" y="2254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421176" y="2148288"/>
            <a:ext cx="17219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C00CC"/>
                </a:solidFill>
              </a:rPr>
              <a:t>Final Picture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7" name="Text Box 23"/>
          <p:cNvSpPr txBox="1">
            <a:spLocks noChangeArrowheads="1"/>
          </p:cNvSpPr>
          <p:nvPr/>
        </p:nvSpPr>
        <p:spPr bwMode="auto">
          <a:xfrm>
            <a:off x="3128282" y="825310"/>
            <a:ext cx="24574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rgbClr val="CC00FF"/>
                </a:solidFill>
              </a:rPr>
              <a:t>Example (cont.)</a:t>
            </a:r>
          </a:p>
        </p:txBody>
      </p:sp>
      <p:sp>
        <p:nvSpPr>
          <p:cNvPr id="21" name="Rectangle 2"/>
          <p:cNvSpPr>
            <a:spLocks noGrp="1" noChangeArrowheads="1"/>
          </p:cNvSpPr>
          <p:nvPr>
            <p:ph type="title"/>
          </p:nvPr>
        </p:nvSpPr>
        <p:spPr>
          <a:xfrm>
            <a:off x="1366787" y="0"/>
            <a:ext cx="6477802" cy="6191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Analytic Continuation Principle (cont.)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AB06F5-FAD1-47C7-A540-3B441A6863AA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1351547" y="2133323"/>
            <a:ext cx="7359651" cy="3429564"/>
            <a:chOff x="1447800" y="1531744"/>
            <a:chExt cx="7359651" cy="3429564"/>
          </a:xfrm>
        </p:grpSpPr>
        <p:graphicFrame>
          <p:nvGraphicFramePr>
            <p:cNvPr id="87051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20216126"/>
                </p:ext>
              </p:extLst>
            </p:nvPr>
          </p:nvGraphicFramePr>
          <p:xfrm>
            <a:off x="5313363" y="1906588"/>
            <a:ext cx="3286125" cy="6937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1917360" imgH="406080" progId="Equation.DSMT4">
                    <p:embed/>
                  </p:oleObj>
                </mc:Choice>
                <mc:Fallback>
                  <p:oleObj name="Equation" r:id="rId3" imgW="1917360" imgH="406080" progId="Equation.DSMT4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13363" y="1906588"/>
                          <a:ext cx="3286125" cy="693737"/>
                        </a:xfrm>
                        <a:prstGeom prst="rect">
                          <a:avLst/>
                        </a:prstGeom>
                        <a:solidFill>
                          <a:srgbClr val="CCFFFF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" name="Line 7"/>
            <p:cNvSpPr>
              <a:spLocks noChangeShapeType="1"/>
            </p:cNvSpPr>
            <p:nvPr/>
          </p:nvSpPr>
          <p:spPr bwMode="auto">
            <a:xfrm flipV="1">
              <a:off x="4492625" y="2007697"/>
              <a:ext cx="0" cy="295361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aphicFrame>
          <p:nvGraphicFramePr>
            <p:cNvPr id="26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91257560"/>
                </p:ext>
              </p:extLst>
            </p:nvPr>
          </p:nvGraphicFramePr>
          <p:xfrm>
            <a:off x="7623735" y="3370595"/>
            <a:ext cx="245929" cy="2704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126835" imgH="139518" progId="Equation.DSMT4">
                    <p:embed/>
                  </p:oleObj>
                </mc:Choice>
                <mc:Fallback>
                  <p:oleObj name="Equation" r:id="rId5" imgW="126835" imgH="139518" progId="Equation.DSMT4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23735" y="3370595"/>
                          <a:ext cx="245929" cy="2704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" name="Line 10"/>
            <p:cNvSpPr>
              <a:spLocks noChangeShapeType="1"/>
            </p:cNvSpPr>
            <p:nvPr/>
          </p:nvSpPr>
          <p:spPr bwMode="auto">
            <a:xfrm>
              <a:off x="1473200" y="3509103"/>
              <a:ext cx="603885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aphicFrame>
          <p:nvGraphicFramePr>
            <p:cNvPr id="28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39649219"/>
                </p:ext>
              </p:extLst>
            </p:nvPr>
          </p:nvGraphicFramePr>
          <p:xfrm>
            <a:off x="4353873" y="1531744"/>
            <a:ext cx="275519" cy="3255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139579" imgH="164957" progId="Equation.DSMT4">
                    <p:embed/>
                  </p:oleObj>
                </mc:Choice>
                <mc:Fallback>
                  <p:oleObj name="Equation" r:id="rId7" imgW="139579" imgH="164957" progId="Equation.DSMT4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53873" y="1531744"/>
                          <a:ext cx="275519" cy="3255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9" name="Line 14"/>
            <p:cNvSpPr>
              <a:spLocks noChangeShapeType="1"/>
            </p:cNvSpPr>
            <p:nvPr/>
          </p:nvSpPr>
          <p:spPr bwMode="auto">
            <a:xfrm>
              <a:off x="3214688" y="3378960"/>
              <a:ext cx="0" cy="2523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1" name="Line 15"/>
            <p:cNvSpPr>
              <a:spLocks noChangeShapeType="1"/>
            </p:cNvSpPr>
            <p:nvPr/>
          </p:nvSpPr>
          <p:spPr bwMode="auto">
            <a:xfrm>
              <a:off x="5778500" y="3388482"/>
              <a:ext cx="0" cy="2523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4" name="Oval 18"/>
            <p:cNvSpPr>
              <a:spLocks noChangeArrowheads="1"/>
            </p:cNvSpPr>
            <p:nvPr/>
          </p:nvSpPr>
          <p:spPr bwMode="auto">
            <a:xfrm>
              <a:off x="5737225" y="3467100"/>
              <a:ext cx="85726" cy="84854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rgbClr val="0000FF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aphicFrame>
          <p:nvGraphicFramePr>
            <p:cNvPr id="36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0904250"/>
                </p:ext>
              </p:extLst>
            </p:nvPr>
          </p:nvGraphicFramePr>
          <p:xfrm>
            <a:off x="2637517" y="3640572"/>
            <a:ext cx="419100" cy="3634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190335" imgH="164957" progId="Equation.DSMT4">
                    <p:embed/>
                  </p:oleObj>
                </mc:Choice>
                <mc:Fallback>
                  <p:oleObj name="Equation" r:id="rId9" imgW="190335" imgH="164957" progId="Equation.DSMT4">
                    <p:embed/>
                    <p:pic>
                      <p:nvPicPr>
                        <p:cNvPr id="0" name="Picture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37517" y="3640572"/>
                          <a:ext cx="419100" cy="3634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34651771"/>
                </p:ext>
              </p:extLst>
            </p:nvPr>
          </p:nvGraphicFramePr>
          <p:xfrm>
            <a:off x="5875110" y="2932067"/>
            <a:ext cx="201613" cy="3777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88707" imgH="164742" progId="Equation.DSMT4">
                    <p:embed/>
                  </p:oleObj>
                </mc:Choice>
                <mc:Fallback>
                  <p:oleObj name="Equation" r:id="rId11" imgW="88707" imgH="164742" progId="Equation.DSMT4">
                    <p:embed/>
                    <p:pic>
                      <p:nvPicPr>
                        <p:cNvPr id="0" name="Picture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75110" y="2932067"/>
                          <a:ext cx="201613" cy="3777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" name="Oval 2"/>
            <p:cNvSpPr/>
            <p:nvPr/>
          </p:nvSpPr>
          <p:spPr>
            <a:xfrm>
              <a:off x="6863508" y="3448280"/>
              <a:ext cx="110168" cy="11016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83395080"/>
                </p:ext>
              </p:extLst>
            </p:nvPr>
          </p:nvGraphicFramePr>
          <p:xfrm>
            <a:off x="6214127" y="4140200"/>
            <a:ext cx="2593324" cy="5521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1790640" imgH="380880" progId="Equation.DSMT4">
                    <p:embed/>
                  </p:oleObj>
                </mc:Choice>
                <mc:Fallback>
                  <p:oleObj name="Equation" r:id="rId13" imgW="1790640" imgH="380880" progId="Equation.DSMT4">
                    <p:embed/>
                    <p:pic>
                      <p:nvPicPr>
                        <p:cNvPr id="0" name="Picture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14127" y="4140200"/>
                          <a:ext cx="2593324" cy="55211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7" name="Straight Arrow Connector 6"/>
            <p:cNvCxnSpPr/>
            <p:nvPr/>
          </p:nvCxnSpPr>
          <p:spPr>
            <a:xfrm flipH="1" flipV="1">
              <a:off x="6973677" y="3624550"/>
              <a:ext cx="407624" cy="528809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Oval 18"/>
            <p:cNvSpPr>
              <a:spLocks noChangeArrowheads="1"/>
            </p:cNvSpPr>
            <p:nvPr/>
          </p:nvSpPr>
          <p:spPr bwMode="auto">
            <a:xfrm>
              <a:off x="3165475" y="3473824"/>
              <a:ext cx="85726" cy="84854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rgbClr val="0000FF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 flipH="1">
              <a:off x="1447800" y="3505200"/>
              <a:ext cx="433705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4495800" y="3505200"/>
              <a:ext cx="0" cy="145415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4495800" y="2038350"/>
              <a:ext cx="0" cy="145415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1540042" y="2959769"/>
              <a:ext cx="13821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Escalators</a:t>
              </a: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2264247" y="5909244"/>
            <a:ext cx="4147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/>
              <a:t>There are an infinite number of sheets!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81126" y="1510723"/>
            <a:ext cx="5710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Analytic continuation onto Riemann surface: </a:t>
            </a:r>
          </a:p>
        </p:txBody>
      </p:sp>
    </p:spTree>
    <p:extLst>
      <p:ext uri="{BB962C8B-B14F-4D97-AF65-F5344CB8AC3E}">
        <p14:creationId xmlns:p14="http://schemas.microsoft.com/office/powerpoint/2010/main" val="128006858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9" name="Text Box 17"/>
          <p:cNvSpPr txBox="1">
            <a:spLocks noChangeArrowheads="1"/>
          </p:cNvSpPr>
          <p:nvPr/>
        </p:nvSpPr>
        <p:spPr bwMode="auto">
          <a:xfrm>
            <a:off x="542116" y="740146"/>
            <a:ext cx="77485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rgbClr val="CC00CC"/>
                </a:solidFill>
              </a:rPr>
              <a:t>Assume a radiating </a:t>
            </a:r>
            <a:r>
              <a:rPr lang="en-US" b="1" u="sng" dirty="0">
                <a:solidFill>
                  <a:srgbClr val="CC00CC"/>
                </a:solidFill>
              </a:rPr>
              <a:t>phased line source</a:t>
            </a:r>
            <a:r>
              <a:rPr lang="en-US" b="1" dirty="0">
                <a:solidFill>
                  <a:srgbClr val="CC00CC"/>
                </a:solidFill>
              </a:rPr>
              <a:t> on the </a:t>
            </a:r>
            <a:r>
              <a:rPr lang="en-US" b="1" i="1" dirty="0">
                <a:solidFill>
                  <a:srgbClr val="CC00CC"/>
                </a:solidFill>
                <a:latin typeface="+mn-lt"/>
              </a:rPr>
              <a:t>z</a:t>
            </a:r>
            <a:r>
              <a:rPr lang="en-US" b="1" dirty="0">
                <a:solidFill>
                  <a:srgbClr val="CC00CC"/>
                </a:solidFill>
              </a:rPr>
              <a:t> axis. </a:t>
            </a:r>
          </a:p>
        </p:txBody>
      </p:sp>
      <p:sp>
        <p:nvSpPr>
          <p:cNvPr id="23" name="Rectangle 2"/>
          <p:cNvSpPr>
            <a:spLocks noGrp="1" noChangeArrowheads="1"/>
          </p:cNvSpPr>
          <p:nvPr>
            <p:ph type="title"/>
          </p:nvPr>
        </p:nvSpPr>
        <p:spPr>
          <a:xfrm>
            <a:off x="1366787" y="0"/>
            <a:ext cx="6477802" cy="6191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EM</a:t>
            </a: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Example</a:t>
            </a:r>
          </a:p>
        </p:txBody>
      </p:sp>
      <p:graphicFrame>
        <p:nvGraphicFramePr>
          <p:cNvPr id="4916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4205753"/>
              </p:ext>
            </p:extLst>
          </p:nvPr>
        </p:nvGraphicFramePr>
        <p:xfrm>
          <a:off x="1352964" y="5418517"/>
          <a:ext cx="3547545" cy="939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727200" imgH="457200" progId="Equation.DSMT4">
                  <p:embed/>
                </p:oleObj>
              </mc:Choice>
              <mc:Fallback>
                <p:oleObj name="Equation" r:id="rId3" imgW="1727200" imgH="457200" progId="Equation.DSMT4">
                  <p:embed/>
                  <p:pic>
                    <p:nvPicPr>
                      <p:cNvPr id="0" name="Picture 2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2964" y="5418517"/>
                        <a:ext cx="3547545" cy="93920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199840" y="4802548"/>
            <a:ext cx="53543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The magnetic vector potential is (ECE 6341): </a:t>
            </a:r>
          </a:p>
        </p:txBody>
      </p:sp>
      <p:graphicFrame>
        <p:nvGraphicFramePr>
          <p:cNvPr id="49162" name="Object 10"/>
          <p:cNvGraphicFramePr>
            <a:graphicFrameLocks noChangeAspect="1"/>
          </p:cNvGraphicFramePr>
          <p:nvPr/>
        </p:nvGraphicFramePr>
        <p:xfrm>
          <a:off x="5984422" y="5029880"/>
          <a:ext cx="2613025" cy="1404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701800" imgH="914400" progId="Equation.DSMT4">
                  <p:embed/>
                </p:oleObj>
              </mc:Choice>
              <mc:Fallback>
                <p:oleObj name="Equation" r:id="rId5" imgW="1701800" imgH="914400" progId="Equation.DSMT4">
                  <p:embed/>
                  <p:pic>
                    <p:nvPicPr>
                      <p:cNvPr id="0" name="Picture 2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4422" y="5029880"/>
                        <a:ext cx="2613025" cy="1404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5007429" y="1470227"/>
            <a:ext cx="3177473" cy="3385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/>
              <a:t>Note:  </a:t>
            </a:r>
            <a:r>
              <a:rPr lang="en-US" sz="1600" i="1" dirty="0">
                <a:latin typeface="+mn-lt"/>
              </a:rPr>
              <a:t>j</a:t>
            </a:r>
            <a:r>
              <a:rPr lang="en-US" sz="1600" dirty="0"/>
              <a:t> is used here instead of </a:t>
            </a:r>
            <a:r>
              <a:rPr lang="en-US" sz="1600" i="1" dirty="0" err="1">
                <a:latin typeface="+mn-lt"/>
              </a:rPr>
              <a:t>i</a:t>
            </a:r>
            <a:r>
              <a:rPr lang="en-US" sz="1600" dirty="0"/>
              <a:t>.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AB06F5-FAD1-47C7-A540-3B441A6863AA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44DA4D6-F06C-ADA3-1A17-9DA2317F46B1}"/>
              </a:ext>
            </a:extLst>
          </p:cNvPr>
          <p:cNvGrpSpPr/>
          <p:nvPr/>
        </p:nvGrpSpPr>
        <p:grpSpPr>
          <a:xfrm>
            <a:off x="2502569" y="1427492"/>
            <a:ext cx="3721033" cy="3152693"/>
            <a:chOff x="2502569" y="1427492"/>
            <a:chExt cx="3721033" cy="3152693"/>
          </a:xfrm>
        </p:grpSpPr>
        <p:sp>
          <p:nvSpPr>
            <p:cNvPr id="37" name="Line 11"/>
            <p:cNvSpPr>
              <a:spLocks noChangeShapeType="1"/>
            </p:cNvSpPr>
            <p:nvPr/>
          </p:nvSpPr>
          <p:spPr bwMode="auto">
            <a:xfrm flipV="1">
              <a:off x="3985226" y="1748079"/>
              <a:ext cx="3175" cy="154940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/>
            </a:p>
          </p:txBody>
        </p:sp>
        <p:sp>
          <p:nvSpPr>
            <p:cNvPr id="38" name="Line 12"/>
            <p:cNvSpPr>
              <a:spLocks noChangeShapeType="1"/>
            </p:cNvSpPr>
            <p:nvPr/>
          </p:nvSpPr>
          <p:spPr bwMode="auto">
            <a:xfrm flipH="1">
              <a:off x="2910488" y="3275257"/>
              <a:ext cx="1096963" cy="81597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/>
            </a:p>
          </p:txBody>
        </p:sp>
        <p:sp>
          <p:nvSpPr>
            <p:cNvPr id="39" name="Line 13"/>
            <p:cNvSpPr>
              <a:spLocks noChangeShapeType="1"/>
            </p:cNvSpPr>
            <p:nvPr/>
          </p:nvSpPr>
          <p:spPr bwMode="auto">
            <a:xfrm>
              <a:off x="3999513" y="3307007"/>
              <a:ext cx="1727201" cy="476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/>
            </a:p>
          </p:txBody>
        </p:sp>
        <p:sp>
          <p:nvSpPr>
            <p:cNvPr id="40" name="AutoShape 14"/>
            <p:cNvSpPr>
              <a:spLocks noChangeArrowheads="1"/>
            </p:cNvSpPr>
            <p:nvPr/>
          </p:nvSpPr>
          <p:spPr bwMode="auto">
            <a:xfrm flipH="1">
              <a:off x="3961413" y="2030654"/>
              <a:ext cx="53975" cy="2549531"/>
            </a:xfrm>
            <a:prstGeom prst="can">
              <a:avLst>
                <a:gd name="adj" fmla="val 131428"/>
              </a:avLst>
            </a:prstGeom>
            <a:solidFill>
              <a:srgbClr val="0000FF"/>
            </a:solidFill>
            <a:ln w="12700">
              <a:solidFill>
                <a:srgbClr val="0000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/>
            </a:p>
          </p:txBody>
        </p:sp>
        <p:sp>
          <p:nvSpPr>
            <p:cNvPr id="41" name="Line 15"/>
            <p:cNvSpPr>
              <a:spLocks noChangeShapeType="1"/>
            </p:cNvSpPr>
            <p:nvPr/>
          </p:nvSpPr>
          <p:spPr bwMode="auto">
            <a:xfrm flipH="1" flipV="1">
              <a:off x="3985226" y="2519605"/>
              <a:ext cx="3175" cy="150813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/>
            </a:p>
          </p:txBody>
        </p:sp>
        <p:graphicFrame>
          <p:nvGraphicFramePr>
            <p:cNvPr id="43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46000189"/>
                </p:ext>
              </p:extLst>
            </p:nvPr>
          </p:nvGraphicFramePr>
          <p:xfrm>
            <a:off x="4331301" y="2119554"/>
            <a:ext cx="1892301" cy="5143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888614" imgH="241195" progId="Equation.DSMT4">
                    <p:embed/>
                  </p:oleObj>
                </mc:Choice>
                <mc:Fallback>
                  <p:oleObj name="Equation" r:id="rId7" imgW="888614" imgH="241195" progId="Equation.DSMT4">
                    <p:embed/>
                    <p:pic>
                      <p:nvPicPr>
                        <p:cNvPr id="0" name="Picture 26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31301" y="2119554"/>
                          <a:ext cx="1892301" cy="51435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5" name="TextBox 44"/>
            <p:cNvSpPr txBox="1"/>
            <p:nvPr/>
          </p:nvSpPr>
          <p:spPr>
            <a:xfrm>
              <a:off x="2502569" y="2666198"/>
              <a:ext cx="1152880" cy="400110"/>
            </a:xfrm>
            <a:prstGeom prst="rect">
              <a:avLst/>
            </a:prstGeom>
            <a:solidFill>
              <a:srgbClr val="FFFF99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dirty="0" err="1">
                  <a:latin typeface="+mn-lt"/>
                </a:rPr>
                <a:t>k</a:t>
              </a:r>
              <a:r>
                <a:rPr lang="en-US" i="1" baseline="-25000" dirty="0" err="1">
                  <a:latin typeface="+mn-lt"/>
                </a:rPr>
                <a:t>z</a:t>
              </a:r>
              <a:r>
                <a:rPr lang="en-US" dirty="0"/>
                <a:t> is real</a:t>
              </a:r>
            </a:p>
          </p:txBody>
        </p:sp>
        <p:graphicFrame>
          <p:nvGraphicFramePr>
            <p:cNvPr id="2" name="Object 1">
              <a:extLst>
                <a:ext uri="{FF2B5EF4-FFF2-40B4-BE49-F238E27FC236}">
                  <a16:creationId xmlns:a16="http://schemas.microsoft.com/office/drawing/2014/main" id="{6DAC2ABE-757F-9009-2E61-72778ADEB0E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46892410"/>
                </p:ext>
              </p:extLst>
            </p:nvPr>
          </p:nvGraphicFramePr>
          <p:xfrm>
            <a:off x="2620782" y="4059072"/>
            <a:ext cx="247650" cy="266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247510" imgH="266564" progId="Equation.DSMT4">
                    <p:embed/>
                  </p:oleObj>
                </mc:Choice>
                <mc:Fallback>
                  <p:oleObj name="Equation" r:id="rId9" imgW="247510" imgH="266564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2620782" y="4059072"/>
                          <a:ext cx="247650" cy="266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2">
              <a:extLst>
                <a:ext uri="{FF2B5EF4-FFF2-40B4-BE49-F238E27FC236}">
                  <a16:creationId xmlns:a16="http://schemas.microsoft.com/office/drawing/2014/main" id="{69ED2F2F-2207-E4CA-7D8A-4D593928A8D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45759086"/>
                </p:ext>
              </p:extLst>
            </p:nvPr>
          </p:nvGraphicFramePr>
          <p:xfrm>
            <a:off x="5798849" y="3172793"/>
            <a:ext cx="227131" cy="2684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139680" imgH="164880" progId="Equation.DSMT4">
                    <p:embed/>
                  </p:oleObj>
                </mc:Choice>
                <mc:Fallback>
                  <p:oleObj name="Equation" r:id="rId11" imgW="13968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5798849" y="3172793"/>
                          <a:ext cx="227131" cy="26842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3">
              <a:extLst>
                <a:ext uri="{FF2B5EF4-FFF2-40B4-BE49-F238E27FC236}">
                  <a16:creationId xmlns:a16="http://schemas.microsoft.com/office/drawing/2014/main" id="{E6E1EE06-69FC-E30F-F365-1D61A083124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53632979"/>
                </p:ext>
              </p:extLst>
            </p:nvPr>
          </p:nvGraphicFramePr>
          <p:xfrm>
            <a:off x="3881932" y="1427492"/>
            <a:ext cx="227465" cy="2274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126720" imgH="126720" progId="Equation.DSMT4">
                    <p:embed/>
                  </p:oleObj>
                </mc:Choice>
                <mc:Fallback>
                  <p:oleObj name="Equation" r:id="rId13" imgW="126720" imgH="12672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3881932" y="1427492"/>
                          <a:ext cx="227465" cy="22746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>
            <a:spLocks noGrp="1" noChangeArrowheads="1"/>
          </p:cNvSpPr>
          <p:nvPr>
            <p:ph type="title"/>
          </p:nvPr>
        </p:nvSpPr>
        <p:spPr>
          <a:xfrm>
            <a:off x="1366787" y="0"/>
            <a:ext cx="6477802" cy="6191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EM</a:t>
            </a: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Example (cont.)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36334" y="1288368"/>
            <a:ext cx="42661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We can also write (from ECE 6340):</a:t>
            </a:r>
          </a:p>
        </p:txBody>
      </p:sp>
      <p:graphicFrame>
        <p:nvGraphicFramePr>
          <p:cNvPr id="5018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6603965"/>
              </p:ext>
            </p:extLst>
          </p:nvPr>
        </p:nvGraphicFramePr>
        <p:xfrm>
          <a:off x="874713" y="4657725"/>
          <a:ext cx="6438900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416300" imgH="482600" progId="Equation.DSMT4">
                  <p:embed/>
                </p:oleObj>
              </mc:Choice>
              <mc:Fallback>
                <p:oleObj name="Equation" r:id="rId3" imgW="3416300" imgH="482600" progId="Equation.DSMT4">
                  <p:embed/>
                  <p:pic>
                    <p:nvPicPr>
                      <p:cNvPr id="0" name="Picture 5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4657725"/>
                        <a:ext cx="6438900" cy="91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556578" y="3051209"/>
            <a:ext cx="4257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/>
              <a:t>Note: </a:t>
            </a:r>
            <a:r>
              <a:rPr lang="en-US" sz="1800" dirty="0"/>
              <a:t>The integral converges for </a:t>
            </a:r>
            <a:r>
              <a:rPr lang="en-US" sz="1800" u="sng" dirty="0"/>
              <a:t>real</a:t>
            </a:r>
            <a:r>
              <a:rPr lang="en-US" sz="1800" dirty="0"/>
              <a:t> </a:t>
            </a:r>
            <a:r>
              <a:rPr lang="en-US" sz="1800" i="1" dirty="0" err="1">
                <a:latin typeface="+mn-lt"/>
              </a:rPr>
              <a:t>k</a:t>
            </a:r>
            <a:r>
              <a:rPr lang="en-US" sz="1800" i="1" baseline="-25000" dirty="0" err="1">
                <a:latin typeface="+mn-lt"/>
              </a:rPr>
              <a:t>z</a:t>
            </a:r>
            <a:r>
              <a:rPr lang="en-US" sz="1800" dirty="0"/>
              <a:t>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78041" y="4193396"/>
            <a:ext cx="9268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Hence</a:t>
            </a:r>
          </a:p>
        </p:txBody>
      </p:sp>
      <p:graphicFrame>
        <p:nvGraphicFramePr>
          <p:cNvPr id="5018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2509708"/>
              </p:ext>
            </p:extLst>
          </p:nvPr>
        </p:nvGraphicFramePr>
        <p:xfrm>
          <a:off x="482600" y="1865313"/>
          <a:ext cx="3446463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828800" imgH="482600" progId="Equation.DSMT4">
                  <p:embed/>
                </p:oleObj>
              </mc:Choice>
              <mc:Fallback>
                <p:oleObj name="Equation" r:id="rId5" imgW="1828800" imgH="482600" progId="Equation.DSMT4">
                  <p:embed/>
                  <p:pic>
                    <p:nvPicPr>
                      <p:cNvPr id="0" name="Picture 5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600" y="1865313"/>
                        <a:ext cx="3446463" cy="91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1799924" y="5623706"/>
            <a:ext cx="20633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Exists only for real </a:t>
            </a:r>
            <a:r>
              <a:rPr lang="en-US" sz="1600" i="1" dirty="0" err="1">
                <a:solidFill>
                  <a:srgbClr val="FF0000"/>
                </a:solidFill>
                <a:latin typeface="+mn-lt"/>
              </a:rPr>
              <a:t>k</a:t>
            </a:r>
            <a:r>
              <a:rPr lang="en-US" sz="1600" i="1" baseline="-25000" dirty="0" err="1">
                <a:solidFill>
                  <a:srgbClr val="FF0000"/>
                </a:solidFill>
                <a:latin typeface="+mn-lt"/>
              </a:rPr>
              <a:t>z</a:t>
            </a:r>
            <a:endParaRPr lang="en-US" sz="1600" i="1" baseline="-25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99266" y="5624678"/>
            <a:ext cx="20521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Exists for complex </a:t>
            </a:r>
            <a:r>
              <a:rPr lang="en-US" sz="1600" i="1" dirty="0">
                <a:solidFill>
                  <a:srgbClr val="FF0000"/>
                </a:solidFill>
                <a:latin typeface="+mn-lt"/>
              </a:rPr>
              <a:t>k</a:t>
            </a:r>
            <a:r>
              <a:rPr lang="en-US" sz="1600" i="1" baseline="-25000" dirty="0">
                <a:solidFill>
                  <a:srgbClr val="FF0000"/>
                </a:solidFill>
                <a:latin typeface="+mn-lt"/>
              </a:rPr>
              <a:t>z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08008" y="6179419"/>
            <a:ext cx="8233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solidFill>
                  <a:srgbClr val="0000FF"/>
                </a:solidFill>
              </a:rPr>
              <a:t>The second form is the </a:t>
            </a:r>
            <a:r>
              <a:rPr lang="en-US" sz="1800" u="sng" dirty="0">
                <a:solidFill>
                  <a:srgbClr val="0000FF"/>
                </a:solidFill>
              </a:rPr>
              <a:t>analytic continuation</a:t>
            </a:r>
            <a:r>
              <a:rPr lang="en-US" sz="1800" dirty="0">
                <a:solidFill>
                  <a:srgbClr val="0000FF"/>
                </a:solidFill>
              </a:rPr>
              <a:t> of the first form off of the real axis.</a:t>
            </a: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AB06F5-FAD1-47C7-A540-3B441A6863AA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F735772-3259-8491-6B59-A42DEED83D6B}"/>
              </a:ext>
            </a:extLst>
          </p:cNvPr>
          <p:cNvGrpSpPr/>
          <p:nvPr/>
        </p:nvGrpSpPr>
        <p:grpSpPr>
          <a:xfrm>
            <a:off x="4995782" y="1020662"/>
            <a:ext cx="3774811" cy="3153542"/>
            <a:chOff x="4995782" y="1020662"/>
            <a:chExt cx="3774811" cy="3153542"/>
          </a:xfrm>
        </p:grpSpPr>
        <p:sp>
          <p:nvSpPr>
            <p:cNvPr id="37" name="Line 11"/>
            <p:cNvSpPr>
              <a:spLocks noChangeShapeType="1"/>
            </p:cNvSpPr>
            <p:nvPr/>
          </p:nvSpPr>
          <p:spPr bwMode="auto">
            <a:xfrm flipV="1">
              <a:off x="6684998" y="1342098"/>
              <a:ext cx="3175" cy="154940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8" name="Line 12"/>
            <p:cNvSpPr>
              <a:spLocks noChangeShapeType="1"/>
            </p:cNvSpPr>
            <p:nvPr/>
          </p:nvSpPr>
          <p:spPr bwMode="auto">
            <a:xfrm flipH="1">
              <a:off x="5610260" y="2869276"/>
              <a:ext cx="1096963" cy="81597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9" name="Line 13"/>
            <p:cNvSpPr>
              <a:spLocks noChangeShapeType="1"/>
            </p:cNvSpPr>
            <p:nvPr/>
          </p:nvSpPr>
          <p:spPr bwMode="auto">
            <a:xfrm>
              <a:off x="6699285" y="2901027"/>
              <a:ext cx="173503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0" name="AutoShape 14"/>
            <p:cNvSpPr>
              <a:spLocks noChangeArrowheads="1"/>
            </p:cNvSpPr>
            <p:nvPr/>
          </p:nvSpPr>
          <p:spPr bwMode="auto">
            <a:xfrm flipH="1">
              <a:off x="6661185" y="1624673"/>
              <a:ext cx="53975" cy="2549531"/>
            </a:xfrm>
            <a:prstGeom prst="can">
              <a:avLst>
                <a:gd name="adj" fmla="val 131428"/>
              </a:avLst>
            </a:prstGeom>
            <a:solidFill>
              <a:srgbClr val="0000FF"/>
            </a:solidFill>
            <a:ln w="12700">
              <a:solidFill>
                <a:srgbClr val="0000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1" name="Line 15"/>
            <p:cNvSpPr>
              <a:spLocks noChangeShapeType="1"/>
            </p:cNvSpPr>
            <p:nvPr/>
          </p:nvSpPr>
          <p:spPr bwMode="auto">
            <a:xfrm flipH="1" flipV="1">
              <a:off x="6684998" y="2113624"/>
              <a:ext cx="3175" cy="150813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aphicFrame>
          <p:nvGraphicFramePr>
            <p:cNvPr id="43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35547975"/>
                </p:ext>
              </p:extLst>
            </p:nvPr>
          </p:nvGraphicFramePr>
          <p:xfrm>
            <a:off x="6934822" y="1715667"/>
            <a:ext cx="1530484" cy="4160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888614" imgH="241195" progId="Equation.DSMT4">
                    <p:embed/>
                  </p:oleObj>
                </mc:Choice>
                <mc:Fallback>
                  <p:oleObj name="Equation" r:id="rId7" imgW="888614" imgH="241195" progId="Equation.DSMT4">
                    <p:embed/>
                    <p:pic>
                      <p:nvPicPr>
                        <p:cNvPr id="0" name="Picture 5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34822" y="1715667"/>
                          <a:ext cx="1530484" cy="41600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Oval 18"/>
            <p:cNvSpPr/>
            <p:nvPr/>
          </p:nvSpPr>
          <p:spPr>
            <a:xfrm>
              <a:off x="5462222" y="1538323"/>
              <a:ext cx="96253" cy="96253"/>
            </a:xfrm>
            <a:prstGeom prst="ellipse">
              <a:avLst/>
            </a:prstGeom>
            <a:solidFill>
              <a:srgbClr val="00FF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>
              <a:endCxn id="19" idx="5"/>
            </p:cNvCxnSpPr>
            <p:nvPr/>
          </p:nvCxnSpPr>
          <p:spPr>
            <a:xfrm flipH="1" flipV="1">
              <a:off x="5544379" y="1620480"/>
              <a:ext cx="1149877" cy="1034374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50181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51395933"/>
                </p:ext>
              </p:extLst>
            </p:nvPr>
          </p:nvGraphicFramePr>
          <p:xfrm>
            <a:off x="6055407" y="1703612"/>
            <a:ext cx="261937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152268" imgH="164957" progId="Equation.DSMT4">
                    <p:embed/>
                  </p:oleObj>
                </mc:Choice>
                <mc:Fallback>
                  <p:oleObj name="Equation" r:id="rId9" imgW="152268" imgH="164957" progId="Equation.DSMT4">
                    <p:embed/>
                    <p:pic>
                      <p:nvPicPr>
                        <p:cNvPr id="0" name="Picture 5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55407" y="1703612"/>
                          <a:ext cx="261937" cy="2857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" name="Oval 23"/>
            <p:cNvSpPr/>
            <p:nvPr/>
          </p:nvSpPr>
          <p:spPr>
            <a:xfrm>
              <a:off x="6644525" y="2585873"/>
              <a:ext cx="96253" cy="96253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50182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01727183"/>
                </p:ext>
              </p:extLst>
            </p:nvPr>
          </p:nvGraphicFramePr>
          <p:xfrm>
            <a:off x="6748717" y="2337740"/>
            <a:ext cx="638558" cy="3119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520474" imgH="253890" progId="Equation.DSMT4">
                    <p:embed/>
                  </p:oleObj>
                </mc:Choice>
                <mc:Fallback>
                  <p:oleObj name="Equation" r:id="rId11" imgW="520474" imgH="253890" progId="Equation.DSMT4">
                    <p:embed/>
                    <p:pic>
                      <p:nvPicPr>
                        <p:cNvPr id="0" name="Picture 5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48717" y="2337740"/>
                          <a:ext cx="638558" cy="3119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0183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20882914"/>
                </p:ext>
              </p:extLst>
            </p:nvPr>
          </p:nvGraphicFramePr>
          <p:xfrm>
            <a:off x="4995782" y="1104301"/>
            <a:ext cx="638175" cy="311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520474" imgH="253890" progId="Equation.DSMT4">
                    <p:embed/>
                  </p:oleObj>
                </mc:Choice>
                <mc:Fallback>
                  <p:oleObj name="Equation" r:id="rId13" imgW="520474" imgH="253890" progId="Equation.DSMT4">
                    <p:embed/>
                    <p:pic>
                      <p:nvPicPr>
                        <p:cNvPr id="0" name="Picture 5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95782" y="1104301"/>
                          <a:ext cx="638175" cy="3111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4">
              <a:extLst>
                <a:ext uri="{FF2B5EF4-FFF2-40B4-BE49-F238E27FC236}">
                  <a16:creationId xmlns:a16="http://schemas.microsoft.com/office/drawing/2014/main" id="{E2DF8454-87DF-83DD-EEFB-F8258C62768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91774672"/>
                </p:ext>
              </p:extLst>
            </p:nvPr>
          </p:nvGraphicFramePr>
          <p:xfrm>
            <a:off x="5375275" y="3683166"/>
            <a:ext cx="187678" cy="2064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126720" imgH="139680" progId="Equation.DSMT4">
                    <p:embed/>
                  </p:oleObj>
                </mc:Choice>
                <mc:Fallback>
                  <p:oleObj name="Equation" r:id="rId15" imgW="126720" imgH="1396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5375275" y="3683166"/>
                          <a:ext cx="187678" cy="20644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5">
              <a:extLst>
                <a:ext uri="{FF2B5EF4-FFF2-40B4-BE49-F238E27FC236}">
                  <a16:creationId xmlns:a16="http://schemas.microsoft.com/office/drawing/2014/main" id="{8A72A10E-7DEA-4745-CBBA-6BAB482DF46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9954882"/>
                </p:ext>
              </p:extLst>
            </p:nvPr>
          </p:nvGraphicFramePr>
          <p:xfrm>
            <a:off x="8541993" y="2784509"/>
            <a:ext cx="228600" cy="266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7" imgW="228345" imgH="266564" progId="Equation.DSMT4">
                    <p:embed/>
                  </p:oleObj>
                </mc:Choice>
                <mc:Fallback>
                  <p:oleObj name="Equation" r:id="rId17" imgW="228345" imgH="266564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8541993" y="2784509"/>
                          <a:ext cx="228600" cy="266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6">
              <a:extLst>
                <a:ext uri="{FF2B5EF4-FFF2-40B4-BE49-F238E27FC236}">
                  <a16:creationId xmlns:a16="http://schemas.microsoft.com/office/drawing/2014/main" id="{7C5FEDA2-E6FD-CFED-F08F-A4827B01131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96974745"/>
                </p:ext>
              </p:extLst>
            </p:nvPr>
          </p:nvGraphicFramePr>
          <p:xfrm>
            <a:off x="6599038" y="1020662"/>
            <a:ext cx="232244" cy="2322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9" imgW="126720" imgH="126720" progId="Equation.DSMT4">
                    <p:embed/>
                  </p:oleObj>
                </mc:Choice>
                <mc:Fallback>
                  <p:oleObj name="Equation" r:id="rId19" imgW="126720" imgH="12672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6599038" y="1020662"/>
                          <a:ext cx="232244" cy="23224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>
            <a:spLocks noGrp="1" noChangeArrowheads="1"/>
          </p:cNvSpPr>
          <p:nvPr>
            <p:ph type="title"/>
          </p:nvPr>
        </p:nvSpPr>
        <p:spPr>
          <a:xfrm>
            <a:off x="1366787" y="0"/>
            <a:ext cx="6477802" cy="6191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EM</a:t>
            </a: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Example (cont.)</a:t>
            </a:r>
          </a:p>
        </p:txBody>
      </p:sp>
      <p:graphicFrame>
        <p:nvGraphicFramePr>
          <p:cNvPr id="5018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9281176"/>
              </p:ext>
            </p:extLst>
          </p:nvPr>
        </p:nvGraphicFramePr>
        <p:xfrm>
          <a:off x="581752" y="1037116"/>
          <a:ext cx="3351213" cy="86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778000" imgH="457200" progId="Equation.DSMT4">
                  <p:embed/>
                </p:oleObj>
              </mc:Choice>
              <mc:Fallback>
                <p:oleObj name="Equation" r:id="rId3" imgW="1778000" imgH="457200" progId="Equation.DSMT4">
                  <p:embed/>
                  <p:pic>
                    <p:nvPicPr>
                      <p:cNvPr id="0" name="Picture 3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752" y="1037116"/>
                        <a:ext cx="3351213" cy="862013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1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0377501"/>
              </p:ext>
            </p:extLst>
          </p:nvPr>
        </p:nvGraphicFramePr>
        <p:xfrm>
          <a:off x="845086" y="2801326"/>
          <a:ext cx="1836738" cy="97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193800" imgH="635000" progId="Equation.DSMT4">
                  <p:embed/>
                </p:oleObj>
              </mc:Choice>
              <mc:Fallback>
                <p:oleObj name="Equation" r:id="rId5" imgW="1193800" imgH="635000" progId="Equation.DSMT4">
                  <p:embed/>
                  <p:pic>
                    <p:nvPicPr>
                      <p:cNvPr id="0" name="Picture 3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5086" y="2801326"/>
                        <a:ext cx="1836738" cy="976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TextBox 51"/>
          <p:cNvSpPr txBox="1"/>
          <p:nvPr/>
        </p:nvSpPr>
        <p:spPr>
          <a:xfrm>
            <a:off x="845086" y="4590016"/>
            <a:ext cx="7191658" cy="830997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In order for this to be the analytic continuation off of the real axis of the integral form, we must chose the branch of the square root function </a:t>
            </a:r>
            <a:r>
              <a:rPr lang="en-US" sz="1600" u="sng" dirty="0"/>
              <a:t>correctly</a:t>
            </a:r>
            <a:r>
              <a:rPr lang="en-US" sz="1600" dirty="0"/>
              <a:t> so that it changes smoothly and it is correct when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1600" i="1" baseline="-25000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1600" dirty="0"/>
              <a:t>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1600" dirty="0"/>
              <a:t> real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&gt;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1600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1600" dirty="0"/>
              <a:t>. </a:t>
            </a:r>
          </a:p>
        </p:txBody>
      </p:sp>
      <p:graphicFrame>
        <p:nvGraphicFramePr>
          <p:cNvPr id="51211" name="Object 11"/>
          <p:cNvGraphicFramePr>
            <a:graphicFrameLocks noChangeAspect="1"/>
          </p:cNvGraphicFramePr>
          <p:nvPr/>
        </p:nvGraphicFramePr>
        <p:xfrm>
          <a:off x="1391610" y="5773389"/>
          <a:ext cx="5921375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848100" imgH="304800" progId="Equation.DSMT4">
                  <p:embed/>
                </p:oleObj>
              </mc:Choice>
              <mc:Fallback>
                <p:oleObj name="Equation" r:id="rId7" imgW="3848100" imgH="304800" progId="Equation.DSMT4">
                  <p:embed/>
                  <p:pic>
                    <p:nvPicPr>
                      <p:cNvPr id="0" name="Picture 3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1610" y="5773389"/>
                        <a:ext cx="5921375" cy="46831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AB06F5-FAD1-47C7-A540-3B441A6863AA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FC5C29F-1A6E-53D4-9F4C-8E3F0140B5F8}"/>
              </a:ext>
            </a:extLst>
          </p:cNvPr>
          <p:cNvGrpSpPr/>
          <p:nvPr/>
        </p:nvGrpSpPr>
        <p:grpSpPr>
          <a:xfrm>
            <a:off x="4007507" y="1085233"/>
            <a:ext cx="4275901" cy="3148442"/>
            <a:chOff x="4007507" y="1085233"/>
            <a:chExt cx="4275901" cy="3148442"/>
          </a:xfrm>
        </p:grpSpPr>
        <p:sp>
          <p:nvSpPr>
            <p:cNvPr id="45" name="Line 11"/>
            <p:cNvSpPr>
              <a:spLocks noChangeShapeType="1"/>
            </p:cNvSpPr>
            <p:nvPr/>
          </p:nvSpPr>
          <p:spPr bwMode="auto">
            <a:xfrm flipV="1">
              <a:off x="6045032" y="1401569"/>
              <a:ext cx="3175" cy="154940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6" name="Line 12"/>
            <p:cNvSpPr>
              <a:spLocks noChangeShapeType="1"/>
            </p:cNvSpPr>
            <p:nvPr/>
          </p:nvSpPr>
          <p:spPr bwMode="auto">
            <a:xfrm flipH="1">
              <a:off x="4970294" y="2928747"/>
              <a:ext cx="1096963" cy="81597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7" name="Line 13"/>
            <p:cNvSpPr>
              <a:spLocks noChangeShapeType="1"/>
            </p:cNvSpPr>
            <p:nvPr/>
          </p:nvSpPr>
          <p:spPr bwMode="auto">
            <a:xfrm>
              <a:off x="6059319" y="2960497"/>
              <a:ext cx="1727201" cy="476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8" name="AutoShape 14"/>
            <p:cNvSpPr>
              <a:spLocks noChangeArrowheads="1"/>
            </p:cNvSpPr>
            <p:nvPr/>
          </p:nvSpPr>
          <p:spPr bwMode="auto">
            <a:xfrm flipH="1">
              <a:off x="6021219" y="1684144"/>
              <a:ext cx="53975" cy="2549531"/>
            </a:xfrm>
            <a:prstGeom prst="can">
              <a:avLst>
                <a:gd name="adj" fmla="val 131428"/>
              </a:avLst>
            </a:prstGeom>
            <a:solidFill>
              <a:srgbClr val="0000FF"/>
            </a:solidFill>
            <a:ln w="12700">
              <a:solidFill>
                <a:srgbClr val="0000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9" name="Line 15"/>
            <p:cNvSpPr>
              <a:spLocks noChangeShapeType="1"/>
            </p:cNvSpPr>
            <p:nvPr/>
          </p:nvSpPr>
          <p:spPr bwMode="auto">
            <a:xfrm flipH="1" flipV="1">
              <a:off x="6045032" y="2173095"/>
              <a:ext cx="3175" cy="150813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aphicFrame>
          <p:nvGraphicFramePr>
            <p:cNvPr id="51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12989472"/>
                </p:ext>
              </p:extLst>
            </p:nvPr>
          </p:nvGraphicFramePr>
          <p:xfrm>
            <a:off x="6391107" y="1773044"/>
            <a:ext cx="1892301" cy="5143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888614" imgH="241195" progId="Equation.DSMT4">
                    <p:embed/>
                  </p:oleObj>
                </mc:Choice>
                <mc:Fallback>
                  <p:oleObj name="Equation" r:id="rId9" imgW="888614" imgH="241195" progId="Equation.DSMT4">
                    <p:embed/>
                    <p:pic>
                      <p:nvPicPr>
                        <p:cNvPr id="0" name="Picture 3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91107" y="1773044"/>
                          <a:ext cx="1892301" cy="51435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TextBox 18"/>
            <p:cNvSpPr txBox="1"/>
            <p:nvPr/>
          </p:nvSpPr>
          <p:spPr>
            <a:xfrm>
              <a:off x="4007507" y="2306969"/>
              <a:ext cx="1648208" cy="400110"/>
            </a:xfrm>
            <a:prstGeom prst="rect">
              <a:avLst/>
            </a:prstGeom>
            <a:solidFill>
              <a:srgbClr val="FFFF99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dirty="0" err="1">
                  <a:latin typeface="+mn-lt"/>
                </a:rPr>
                <a:t>k</a:t>
              </a:r>
              <a:r>
                <a:rPr lang="en-US" i="1" baseline="-25000" dirty="0" err="1">
                  <a:latin typeface="+mn-lt"/>
                </a:rPr>
                <a:t>z</a:t>
              </a:r>
              <a:r>
                <a:rPr lang="en-US" dirty="0"/>
                <a:t> is complex</a:t>
              </a:r>
            </a:p>
          </p:txBody>
        </p:sp>
        <p:graphicFrame>
          <p:nvGraphicFramePr>
            <p:cNvPr id="3" name="Object 2">
              <a:extLst>
                <a:ext uri="{FF2B5EF4-FFF2-40B4-BE49-F238E27FC236}">
                  <a16:creationId xmlns:a16="http://schemas.microsoft.com/office/drawing/2014/main" id="{7DD42149-CF7E-CA91-F548-035F2AEBAA7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23256367"/>
                </p:ext>
              </p:extLst>
            </p:nvPr>
          </p:nvGraphicFramePr>
          <p:xfrm>
            <a:off x="7844589" y="2878810"/>
            <a:ext cx="206328" cy="2438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139680" imgH="164880" progId="Equation.DSMT4">
                    <p:embed/>
                  </p:oleObj>
                </mc:Choice>
                <mc:Fallback>
                  <p:oleObj name="Equation" r:id="rId11" imgW="13968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7844589" y="2878810"/>
                          <a:ext cx="206328" cy="24384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3">
              <a:extLst>
                <a:ext uri="{FF2B5EF4-FFF2-40B4-BE49-F238E27FC236}">
                  <a16:creationId xmlns:a16="http://schemas.microsoft.com/office/drawing/2014/main" id="{D3E291D7-B351-0141-B806-29385B2A51F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66438566"/>
                </p:ext>
              </p:extLst>
            </p:nvPr>
          </p:nvGraphicFramePr>
          <p:xfrm>
            <a:off x="4737099" y="3724275"/>
            <a:ext cx="199935" cy="2199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126720" imgH="139680" progId="Equation.DSMT4">
                    <p:embed/>
                  </p:oleObj>
                </mc:Choice>
                <mc:Fallback>
                  <p:oleObj name="Equation" r:id="rId13" imgW="126720" imgH="1396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4737099" y="3724275"/>
                          <a:ext cx="199935" cy="21992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4">
              <a:extLst>
                <a:ext uri="{FF2B5EF4-FFF2-40B4-BE49-F238E27FC236}">
                  <a16:creationId xmlns:a16="http://schemas.microsoft.com/office/drawing/2014/main" id="{D41FC63D-B1B4-AFD3-721B-721A0252888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60395924"/>
                </p:ext>
              </p:extLst>
            </p:nvPr>
          </p:nvGraphicFramePr>
          <p:xfrm>
            <a:off x="5948220" y="1085233"/>
            <a:ext cx="195916" cy="1959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126720" imgH="126720" progId="Equation.DSMT4">
                    <p:embed/>
                  </p:oleObj>
                </mc:Choice>
                <mc:Fallback>
                  <p:oleObj name="Equation" r:id="rId15" imgW="126720" imgH="12672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5948220" y="1085233"/>
                          <a:ext cx="195916" cy="19591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3"/>
          <p:cNvSpPr txBox="1">
            <a:spLocks noChangeArrowheads="1"/>
          </p:cNvSpPr>
          <p:nvPr/>
        </p:nvSpPr>
        <p:spPr bwMode="auto">
          <a:xfrm>
            <a:off x="3533775" y="1362075"/>
            <a:ext cx="1628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graphicFrame>
        <p:nvGraphicFramePr>
          <p:cNvPr id="3074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1960947"/>
              </p:ext>
            </p:extLst>
          </p:nvPr>
        </p:nvGraphicFramePr>
        <p:xfrm>
          <a:off x="380682" y="695703"/>
          <a:ext cx="8399209" cy="59860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832440" imgH="4876560" progId="Equation.DSMT4">
                  <p:embed/>
                </p:oleObj>
              </mc:Choice>
              <mc:Fallback>
                <p:oleObj name="Equation" r:id="rId3" imgW="6832440" imgH="4876560" progId="Equation.DSMT4">
                  <p:embed/>
                  <p:pic>
                    <p:nvPicPr>
                      <p:cNvPr id="0" name="Picture 5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682" y="695703"/>
                        <a:ext cx="8399209" cy="598608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1" name="Line 27"/>
          <p:cNvSpPr>
            <a:spLocks noChangeShapeType="1"/>
          </p:cNvSpPr>
          <p:nvPr/>
        </p:nvSpPr>
        <p:spPr bwMode="auto">
          <a:xfrm flipH="1" flipV="1">
            <a:off x="3562395" y="4508646"/>
            <a:ext cx="214947" cy="257936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0"/>
            <a:ext cx="7772400" cy="616017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Analytic Continuation of Functions (cont.)</a:t>
            </a:r>
            <a:endParaRPr lang="en-US" sz="24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CAA537-425C-44AB-ABB0-AB7F7428A9D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711512" y="555588"/>
            <a:ext cx="14510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CC00FF"/>
                </a:solidFill>
              </a:rPr>
              <a:t>Example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6023811" y="771867"/>
            <a:ext cx="2739507" cy="2800008"/>
            <a:chOff x="6023811" y="771867"/>
            <a:chExt cx="2739507" cy="2800008"/>
          </a:xfrm>
        </p:grpSpPr>
        <p:grpSp>
          <p:nvGrpSpPr>
            <p:cNvPr id="7" name="Group 6"/>
            <p:cNvGrpSpPr/>
            <p:nvPr/>
          </p:nvGrpSpPr>
          <p:grpSpPr>
            <a:xfrm>
              <a:off x="6023811" y="1154113"/>
              <a:ext cx="2494224" cy="2417762"/>
              <a:chOff x="6023811" y="1154113"/>
              <a:chExt cx="2494224" cy="2417762"/>
            </a:xfrm>
          </p:grpSpPr>
          <p:sp>
            <p:nvSpPr>
              <p:cNvPr id="3085" name="Oval 8"/>
              <p:cNvSpPr>
                <a:spLocks noChangeArrowheads="1"/>
              </p:cNvSpPr>
              <p:nvPr/>
            </p:nvSpPr>
            <p:spPr bwMode="auto">
              <a:xfrm>
                <a:off x="6655643" y="1873255"/>
                <a:ext cx="1333502" cy="1333503"/>
              </a:xfrm>
              <a:prstGeom prst="ellipse">
                <a:avLst/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6" name="Line 9"/>
              <p:cNvSpPr>
                <a:spLocks noChangeShapeType="1"/>
              </p:cNvSpPr>
              <p:nvPr/>
            </p:nvSpPr>
            <p:spPr bwMode="auto">
              <a:xfrm>
                <a:off x="7338269" y="1524005"/>
                <a:ext cx="0" cy="204787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7" name="Line 10"/>
              <p:cNvSpPr>
                <a:spLocks noChangeShapeType="1"/>
              </p:cNvSpPr>
              <p:nvPr/>
            </p:nvSpPr>
            <p:spPr bwMode="auto">
              <a:xfrm>
                <a:off x="6276976" y="2554294"/>
                <a:ext cx="19725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3076" name="Object 1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768353770"/>
                  </p:ext>
                </p:extLst>
              </p:nvPr>
            </p:nvGraphicFramePr>
            <p:xfrm>
              <a:off x="7979620" y="2622557"/>
              <a:ext cx="88900" cy="1651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5" imgW="88707" imgH="164742" progId="Equation.DSMT4">
                      <p:embed/>
                    </p:oleObj>
                  </mc:Choice>
                  <mc:Fallback>
                    <p:oleObj name="Equation" r:id="rId5" imgW="88707" imgH="164742" progId="Equation.DSMT4">
                      <p:embed/>
                      <p:pic>
                        <p:nvPicPr>
                          <p:cNvPr id="0" name="Picture 52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979620" y="2622557"/>
                            <a:ext cx="88900" cy="1651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090" name="Line 16"/>
              <p:cNvSpPr>
                <a:spLocks noChangeShapeType="1"/>
              </p:cNvSpPr>
              <p:nvPr/>
            </p:nvSpPr>
            <p:spPr bwMode="auto">
              <a:xfrm flipH="1">
                <a:off x="7957395" y="2505082"/>
                <a:ext cx="73025" cy="10160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b="1" dirty="0"/>
              </a:p>
            </p:txBody>
          </p:sp>
          <p:sp>
            <p:nvSpPr>
              <p:cNvPr id="3091" name="Line 17"/>
              <p:cNvSpPr>
                <a:spLocks noChangeShapeType="1"/>
              </p:cNvSpPr>
              <p:nvPr/>
            </p:nvSpPr>
            <p:spPr bwMode="auto">
              <a:xfrm>
                <a:off x="7960570" y="2505082"/>
                <a:ext cx="73025" cy="10160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b="1" dirty="0"/>
              </a:p>
            </p:txBody>
          </p:sp>
          <p:grpSp>
            <p:nvGrpSpPr>
              <p:cNvPr id="3" name="Group 24"/>
              <p:cNvGrpSpPr>
                <a:grpSpLocks/>
              </p:cNvGrpSpPr>
              <p:nvPr/>
            </p:nvGrpSpPr>
            <p:grpSpPr bwMode="auto">
              <a:xfrm>
                <a:off x="6023811" y="1560513"/>
                <a:ext cx="1965325" cy="1970087"/>
                <a:chOff x="1689" y="986"/>
                <a:chExt cx="1238" cy="1241"/>
              </a:xfrm>
            </p:grpSpPr>
            <p:graphicFrame>
              <p:nvGraphicFramePr>
                <p:cNvPr id="3075" name="Object 19"/>
                <p:cNvGraphicFramePr>
                  <a:graphicFrameLocks noChangeAspect="1"/>
                </p:cNvGraphicFramePr>
                <p:nvPr/>
              </p:nvGraphicFramePr>
              <p:xfrm>
                <a:off x="2201" y="1626"/>
                <a:ext cx="208" cy="136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name="Equation" r:id="rId7" imgW="330057" imgH="215806" progId="Equation.DSMT4">
                        <p:embed/>
                      </p:oleObj>
                    </mc:Choice>
                    <mc:Fallback>
                      <p:oleObj name="Equation" r:id="rId7" imgW="330057" imgH="215806" progId="Equation.DSMT4">
                        <p:embed/>
                        <p:pic>
                          <p:nvPicPr>
                            <p:cNvPr id="0" name="Picture 525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8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201" y="1626"/>
                              <a:ext cx="208" cy="136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pSp>
              <p:nvGrpSpPr>
                <p:cNvPr id="3082" name="Group 23"/>
                <p:cNvGrpSpPr>
                  <a:grpSpLocks/>
                </p:cNvGrpSpPr>
                <p:nvPr/>
              </p:nvGrpSpPr>
              <p:grpSpPr bwMode="auto">
                <a:xfrm>
                  <a:off x="1689" y="986"/>
                  <a:ext cx="1238" cy="1241"/>
                  <a:chOff x="1692" y="1118"/>
                  <a:chExt cx="1238" cy="1241"/>
                </a:xfrm>
              </p:grpSpPr>
              <p:sp>
                <p:nvSpPr>
                  <p:cNvPr id="3083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2290" y="1721"/>
                    <a:ext cx="36" cy="38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084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1692" y="1118"/>
                    <a:ext cx="1238" cy="1241"/>
                  </a:xfrm>
                  <a:prstGeom prst="ellipse">
                    <a:avLst/>
                  </a:prstGeom>
                  <a:noFill/>
                  <a:ln w="9525">
                    <a:solidFill>
                      <a:srgbClr val="FF0000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5" name="Oval 29"/>
              <p:cNvSpPr>
                <a:spLocks noChangeArrowheads="1"/>
              </p:cNvSpPr>
              <p:nvPr/>
            </p:nvSpPr>
            <p:spPr bwMode="auto">
              <a:xfrm>
                <a:off x="7298105" y="2509837"/>
                <a:ext cx="79375" cy="77788"/>
              </a:xfrm>
              <a:prstGeom prst="ellipse">
                <a:avLst/>
              </a:prstGeom>
              <a:solidFill>
                <a:srgbClr val="CC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3077" name="Object 1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154793485"/>
                  </p:ext>
                </p:extLst>
              </p:nvPr>
            </p:nvGraphicFramePr>
            <p:xfrm>
              <a:off x="8319453" y="2459990"/>
              <a:ext cx="198582" cy="21844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9" imgW="126835" imgH="139518" progId="Equation.DSMT4">
                      <p:embed/>
                    </p:oleObj>
                  </mc:Choice>
                  <mc:Fallback>
                    <p:oleObj name="Equation" r:id="rId9" imgW="126835" imgH="139518" progId="Equation.DSMT4">
                      <p:embed/>
                      <p:pic>
                        <p:nvPicPr>
                          <p:cNvPr id="0" name="Picture 52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319453" y="2459990"/>
                            <a:ext cx="198582" cy="21844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" name="Object 1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678393161"/>
                  </p:ext>
                </p:extLst>
              </p:nvPr>
            </p:nvGraphicFramePr>
            <p:xfrm>
              <a:off x="7243763" y="1154113"/>
              <a:ext cx="217487" cy="2571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1" imgW="139579" imgH="164957" progId="Equation.DSMT4">
                      <p:embed/>
                    </p:oleObj>
                  </mc:Choice>
                  <mc:Fallback>
                    <p:oleObj name="Equation" r:id="rId11" imgW="139579" imgH="164957" progId="Equation.DSMT4">
                      <p:embed/>
                      <p:pic>
                        <p:nvPicPr>
                          <p:cNvPr id="0" name="Picture 52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243763" y="1154113"/>
                            <a:ext cx="217487" cy="25717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5" name="Straight Arrow Connector 4"/>
              <p:cNvCxnSpPr/>
              <p:nvPr/>
            </p:nvCxnSpPr>
            <p:spPr>
              <a:xfrm flipH="1" flipV="1">
                <a:off x="6655643" y="1674564"/>
                <a:ext cx="317493" cy="83051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6" name="Object 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54076345"/>
                  </p:ext>
                </p:extLst>
              </p:nvPr>
            </p:nvGraphicFramePr>
            <p:xfrm>
              <a:off x="6265672" y="1859249"/>
              <a:ext cx="444500" cy="3937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3" imgW="444307" imgH="393529" progId="Equation.DSMT4">
                      <p:embed/>
                    </p:oleObj>
                  </mc:Choice>
                  <mc:Fallback>
                    <p:oleObj name="Equation" r:id="rId13" imgW="444307" imgH="393529" progId="Equation.DSMT4">
                      <p:embed/>
                      <p:pic>
                        <p:nvPicPr>
                          <p:cNvPr id="0" name="Picture 52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265672" y="1859249"/>
                            <a:ext cx="444500" cy="3937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8" name="TextBox 7"/>
            <p:cNvSpPr txBox="1"/>
            <p:nvPr/>
          </p:nvSpPr>
          <p:spPr>
            <a:xfrm>
              <a:off x="6882675" y="771867"/>
              <a:ext cx="18806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/>
                <a:t>Original geometric series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H="1">
              <a:off x="7601639" y="1062701"/>
              <a:ext cx="629358" cy="1218977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>
            <a:spLocks noGrp="1" noChangeArrowheads="1"/>
          </p:cNvSpPr>
          <p:nvPr>
            <p:ph type="title"/>
          </p:nvPr>
        </p:nvSpPr>
        <p:spPr>
          <a:xfrm>
            <a:off x="1366787" y="0"/>
            <a:ext cx="6477802" cy="6191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EM</a:t>
            </a: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Example (cont.)</a:t>
            </a:r>
          </a:p>
        </p:txBody>
      </p:sp>
      <p:graphicFrame>
        <p:nvGraphicFramePr>
          <p:cNvPr id="5121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803358"/>
              </p:ext>
            </p:extLst>
          </p:nvPr>
        </p:nvGraphicFramePr>
        <p:xfrm>
          <a:off x="2773540" y="732417"/>
          <a:ext cx="2686454" cy="6849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193800" imgH="304800" progId="Equation.DSMT4">
                  <p:embed/>
                </p:oleObj>
              </mc:Choice>
              <mc:Fallback>
                <p:oleObj name="Equation" r:id="rId3" imgW="1193800" imgH="304800" progId="Equation.DSMT4">
                  <p:embed/>
                  <p:pic>
                    <p:nvPicPr>
                      <p:cNvPr id="0" name="Picture 8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3540" y="732417"/>
                        <a:ext cx="2686454" cy="684964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3" name="Group 72"/>
          <p:cNvGrpSpPr/>
          <p:nvPr/>
        </p:nvGrpSpPr>
        <p:grpSpPr>
          <a:xfrm>
            <a:off x="1084463" y="1876870"/>
            <a:ext cx="7027862" cy="3575069"/>
            <a:chOff x="1084463" y="2042125"/>
            <a:chExt cx="7027862" cy="3575069"/>
          </a:xfrm>
        </p:grpSpPr>
        <p:sp>
          <p:nvSpPr>
            <p:cNvPr id="42" name="Line 7"/>
            <p:cNvSpPr>
              <a:spLocks noChangeShapeType="1"/>
            </p:cNvSpPr>
            <p:nvPr/>
          </p:nvSpPr>
          <p:spPr bwMode="auto">
            <a:xfrm flipV="1">
              <a:off x="4103570" y="2602029"/>
              <a:ext cx="0" cy="295517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aphicFrame>
          <p:nvGraphicFramePr>
            <p:cNvPr id="43" name="Object 9"/>
            <p:cNvGraphicFramePr>
              <a:graphicFrameLocks noChangeAspect="1"/>
            </p:cNvGraphicFramePr>
            <p:nvPr/>
          </p:nvGraphicFramePr>
          <p:xfrm>
            <a:off x="7286083" y="3893089"/>
            <a:ext cx="826242" cy="4349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482391" imgH="253890" progId="Equation.DSMT4">
                    <p:embed/>
                  </p:oleObj>
                </mc:Choice>
                <mc:Fallback>
                  <p:oleObj name="Equation" r:id="rId5" imgW="482391" imgH="253890" progId="Equation.DSMT4">
                    <p:embed/>
                    <p:pic>
                      <p:nvPicPr>
                        <p:cNvPr id="0" name="Picture 88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86083" y="3893089"/>
                          <a:ext cx="826242" cy="4349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4" name="Line 10"/>
            <p:cNvSpPr>
              <a:spLocks noChangeShapeType="1"/>
            </p:cNvSpPr>
            <p:nvPr/>
          </p:nvSpPr>
          <p:spPr bwMode="auto">
            <a:xfrm>
              <a:off x="1084463" y="4104232"/>
              <a:ext cx="603821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aphicFrame>
          <p:nvGraphicFramePr>
            <p:cNvPr id="53" name="Object 11"/>
            <p:cNvGraphicFramePr>
              <a:graphicFrameLocks noChangeAspect="1"/>
            </p:cNvGraphicFramePr>
            <p:nvPr/>
          </p:nvGraphicFramePr>
          <p:xfrm>
            <a:off x="3691080" y="2042125"/>
            <a:ext cx="855951" cy="4505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482391" imgH="253890" progId="Equation.DSMT4">
                    <p:embed/>
                  </p:oleObj>
                </mc:Choice>
                <mc:Fallback>
                  <p:oleObj name="Equation" r:id="rId7" imgW="482391" imgH="253890" progId="Equation.DSMT4">
                    <p:embed/>
                    <p:pic>
                      <p:nvPicPr>
                        <p:cNvPr id="0" name="Picture 88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1080" y="2042125"/>
                          <a:ext cx="855951" cy="4505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4" name="Line 14"/>
            <p:cNvSpPr>
              <a:spLocks noChangeShapeType="1"/>
            </p:cNvSpPr>
            <p:nvPr/>
          </p:nvSpPr>
          <p:spPr bwMode="auto">
            <a:xfrm>
              <a:off x="2825768" y="3974020"/>
              <a:ext cx="0" cy="25248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5" name="Line 15"/>
            <p:cNvSpPr>
              <a:spLocks noChangeShapeType="1"/>
            </p:cNvSpPr>
            <p:nvPr/>
          </p:nvSpPr>
          <p:spPr bwMode="auto">
            <a:xfrm>
              <a:off x="5389310" y="3983547"/>
              <a:ext cx="0" cy="25248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6" name="Freeform 16"/>
            <p:cNvSpPr>
              <a:spLocks/>
            </p:cNvSpPr>
            <p:nvPr/>
          </p:nvSpPr>
          <p:spPr bwMode="auto">
            <a:xfrm>
              <a:off x="3998640" y="2559225"/>
              <a:ext cx="73397" cy="1504052"/>
            </a:xfrm>
            <a:custGeom>
              <a:avLst/>
              <a:gdLst>
                <a:gd name="T0" fmla="*/ 2147483647 w 429"/>
                <a:gd name="T1" fmla="*/ 0 h 2254"/>
                <a:gd name="T2" fmla="*/ 0 w 429"/>
                <a:gd name="T3" fmla="*/ 2147483647 h 2254"/>
                <a:gd name="T4" fmla="*/ 2147483647 w 429"/>
                <a:gd name="T5" fmla="*/ 2147483647 h 2254"/>
                <a:gd name="T6" fmla="*/ 0 w 429"/>
                <a:gd name="T7" fmla="*/ 2147483647 h 2254"/>
                <a:gd name="T8" fmla="*/ 2147483647 w 429"/>
                <a:gd name="T9" fmla="*/ 2147483647 h 2254"/>
                <a:gd name="T10" fmla="*/ 0 w 429"/>
                <a:gd name="T11" fmla="*/ 2147483647 h 2254"/>
                <a:gd name="T12" fmla="*/ 2147483647 w 429"/>
                <a:gd name="T13" fmla="*/ 2147483647 h 2254"/>
                <a:gd name="T14" fmla="*/ 0 w 429"/>
                <a:gd name="T15" fmla="*/ 2147483647 h 2254"/>
                <a:gd name="T16" fmla="*/ 2147483647 w 429"/>
                <a:gd name="T17" fmla="*/ 2147483647 h 225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29"/>
                <a:gd name="T28" fmla="*/ 0 h 2254"/>
                <a:gd name="T29" fmla="*/ 429 w 429"/>
                <a:gd name="T30" fmla="*/ 2254 h 225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29" h="2254">
                  <a:moveTo>
                    <a:pt x="310" y="0"/>
                  </a:moveTo>
                  <a:cubicBezTo>
                    <a:pt x="176" y="73"/>
                    <a:pt x="43" y="147"/>
                    <a:pt x="62" y="220"/>
                  </a:cubicBezTo>
                  <a:cubicBezTo>
                    <a:pt x="81" y="293"/>
                    <a:pt x="419" y="346"/>
                    <a:pt x="424" y="441"/>
                  </a:cubicBezTo>
                  <a:cubicBezTo>
                    <a:pt x="429" y="536"/>
                    <a:pt x="95" y="669"/>
                    <a:pt x="90" y="789"/>
                  </a:cubicBezTo>
                  <a:cubicBezTo>
                    <a:pt x="85" y="909"/>
                    <a:pt x="407" y="1050"/>
                    <a:pt x="396" y="1159"/>
                  </a:cubicBezTo>
                  <a:cubicBezTo>
                    <a:pt x="385" y="1268"/>
                    <a:pt x="31" y="1352"/>
                    <a:pt x="26" y="1444"/>
                  </a:cubicBezTo>
                  <a:cubicBezTo>
                    <a:pt x="21" y="1536"/>
                    <a:pt x="367" y="1637"/>
                    <a:pt x="367" y="1714"/>
                  </a:cubicBezTo>
                  <a:cubicBezTo>
                    <a:pt x="367" y="1791"/>
                    <a:pt x="52" y="1816"/>
                    <a:pt x="26" y="1906"/>
                  </a:cubicBezTo>
                  <a:cubicBezTo>
                    <a:pt x="0" y="1996"/>
                    <a:pt x="105" y="2125"/>
                    <a:pt x="211" y="2254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7" name="Oval 17"/>
            <p:cNvSpPr>
              <a:spLocks noChangeArrowheads="1"/>
            </p:cNvSpPr>
            <p:nvPr/>
          </p:nvSpPr>
          <p:spPr bwMode="auto">
            <a:xfrm>
              <a:off x="2773385" y="4045478"/>
              <a:ext cx="90478" cy="106392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rgbClr val="0000FF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8" name="Oval 18"/>
            <p:cNvSpPr>
              <a:spLocks noChangeArrowheads="1"/>
            </p:cNvSpPr>
            <p:nvPr/>
          </p:nvSpPr>
          <p:spPr bwMode="auto">
            <a:xfrm>
              <a:off x="5341690" y="4040714"/>
              <a:ext cx="90478" cy="106392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rgbClr val="0000FF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9" name="Freeform 19"/>
            <p:cNvSpPr>
              <a:spLocks/>
            </p:cNvSpPr>
            <p:nvPr/>
          </p:nvSpPr>
          <p:spPr bwMode="auto">
            <a:xfrm flipV="1">
              <a:off x="4163995" y="4148030"/>
              <a:ext cx="45714" cy="1469164"/>
            </a:xfrm>
            <a:custGeom>
              <a:avLst/>
              <a:gdLst>
                <a:gd name="T0" fmla="*/ 2147483647 w 429"/>
                <a:gd name="T1" fmla="*/ 0 h 2254"/>
                <a:gd name="T2" fmla="*/ 0 w 429"/>
                <a:gd name="T3" fmla="*/ 2147483647 h 2254"/>
                <a:gd name="T4" fmla="*/ 2147483647 w 429"/>
                <a:gd name="T5" fmla="*/ 2147483647 h 2254"/>
                <a:gd name="T6" fmla="*/ 0 w 429"/>
                <a:gd name="T7" fmla="*/ 2147483647 h 2254"/>
                <a:gd name="T8" fmla="*/ 2147483647 w 429"/>
                <a:gd name="T9" fmla="*/ 2147483647 h 2254"/>
                <a:gd name="T10" fmla="*/ 0 w 429"/>
                <a:gd name="T11" fmla="*/ 2147483647 h 2254"/>
                <a:gd name="T12" fmla="*/ 2147483647 w 429"/>
                <a:gd name="T13" fmla="*/ 2147483647 h 2254"/>
                <a:gd name="T14" fmla="*/ 0 w 429"/>
                <a:gd name="T15" fmla="*/ 2147483647 h 2254"/>
                <a:gd name="T16" fmla="*/ 2147483647 w 429"/>
                <a:gd name="T17" fmla="*/ 2147483647 h 225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29"/>
                <a:gd name="T28" fmla="*/ 0 h 2254"/>
                <a:gd name="T29" fmla="*/ 429 w 429"/>
                <a:gd name="T30" fmla="*/ 2254 h 225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29" h="2254">
                  <a:moveTo>
                    <a:pt x="310" y="0"/>
                  </a:moveTo>
                  <a:cubicBezTo>
                    <a:pt x="176" y="73"/>
                    <a:pt x="43" y="147"/>
                    <a:pt x="62" y="220"/>
                  </a:cubicBezTo>
                  <a:cubicBezTo>
                    <a:pt x="81" y="293"/>
                    <a:pt x="419" y="346"/>
                    <a:pt x="424" y="441"/>
                  </a:cubicBezTo>
                  <a:cubicBezTo>
                    <a:pt x="429" y="536"/>
                    <a:pt x="95" y="669"/>
                    <a:pt x="90" y="789"/>
                  </a:cubicBezTo>
                  <a:cubicBezTo>
                    <a:pt x="85" y="909"/>
                    <a:pt x="407" y="1050"/>
                    <a:pt x="396" y="1159"/>
                  </a:cubicBezTo>
                  <a:cubicBezTo>
                    <a:pt x="385" y="1268"/>
                    <a:pt x="31" y="1352"/>
                    <a:pt x="26" y="1444"/>
                  </a:cubicBezTo>
                  <a:cubicBezTo>
                    <a:pt x="21" y="1536"/>
                    <a:pt x="367" y="1637"/>
                    <a:pt x="367" y="1714"/>
                  </a:cubicBezTo>
                  <a:cubicBezTo>
                    <a:pt x="367" y="1791"/>
                    <a:pt x="52" y="1816"/>
                    <a:pt x="26" y="1906"/>
                  </a:cubicBezTo>
                  <a:cubicBezTo>
                    <a:pt x="0" y="1996"/>
                    <a:pt x="105" y="2125"/>
                    <a:pt x="211" y="2254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aphicFrame>
          <p:nvGraphicFramePr>
            <p:cNvPr id="60" name="Object 20"/>
            <p:cNvGraphicFramePr>
              <a:graphicFrameLocks noChangeAspect="1"/>
            </p:cNvGraphicFramePr>
            <p:nvPr/>
          </p:nvGraphicFramePr>
          <p:xfrm>
            <a:off x="2458439" y="4305719"/>
            <a:ext cx="486894" cy="4386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253890" imgH="228501" progId="Equation.DSMT4">
                    <p:embed/>
                  </p:oleObj>
                </mc:Choice>
                <mc:Fallback>
                  <p:oleObj name="Equation" r:id="rId9" imgW="253890" imgH="228501" progId="Equation.DSMT4">
                    <p:embed/>
                    <p:pic>
                      <p:nvPicPr>
                        <p:cNvPr id="0" name="Picture 88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58439" y="4305719"/>
                          <a:ext cx="486894" cy="4386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" name="Object 21"/>
            <p:cNvGraphicFramePr>
              <a:graphicFrameLocks noChangeAspect="1"/>
            </p:cNvGraphicFramePr>
            <p:nvPr/>
          </p:nvGraphicFramePr>
          <p:xfrm>
            <a:off x="5293325" y="3591810"/>
            <a:ext cx="298951" cy="4198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165028" imgH="228501" progId="Equation.DSMT4">
                    <p:embed/>
                  </p:oleObj>
                </mc:Choice>
                <mc:Fallback>
                  <p:oleObj name="Equation" r:id="rId11" imgW="165028" imgH="228501" progId="Equation.DSMT4">
                    <p:embed/>
                    <p:pic>
                      <p:nvPicPr>
                        <p:cNvPr id="0" name="Picture 88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93325" y="3591810"/>
                          <a:ext cx="298951" cy="41980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2" name="Freeform 19"/>
            <p:cNvSpPr>
              <a:spLocks/>
            </p:cNvSpPr>
            <p:nvPr/>
          </p:nvSpPr>
          <p:spPr bwMode="auto">
            <a:xfrm rot="5400000" flipV="1">
              <a:off x="4781353" y="3510773"/>
              <a:ext cx="45732" cy="1254575"/>
            </a:xfrm>
            <a:custGeom>
              <a:avLst/>
              <a:gdLst>
                <a:gd name="T0" fmla="*/ 2147483647 w 429"/>
                <a:gd name="T1" fmla="*/ 0 h 2254"/>
                <a:gd name="T2" fmla="*/ 0 w 429"/>
                <a:gd name="T3" fmla="*/ 2147483647 h 2254"/>
                <a:gd name="T4" fmla="*/ 2147483647 w 429"/>
                <a:gd name="T5" fmla="*/ 2147483647 h 2254"/>
                <a:gd name="T6" fmla="*/ 0 w 429"/>
                <a:gd name="T7" fmla="*/ 2147483647 h 2254"/>
                <a:gd name="T8" fmla="*/ 2147483647 w 429"/>
                <a:gd name="T9" fmla="*/ 2147483647 h 2254"/>
                <a:gd name="T10" fmla="*/ 0 w 429"/>
                <a:gd name="T11" fmla="*/ 2147483647 h 2254"/>
                <a:gd name="T12" fmla="*/ 2147483647 w 429"/>
                <a:gd name="T13" fmla="*/ 2147483647 h 2254"/>
                <a:gd name="T14" fmla="*/ 0 w 429"/>
                <a:gd name="T15" fmla="*/ 2147483647 h 2254"/>
                <a:gd name="T16" fmla="*/ 2147483647 w 429"/>
                <a:gd name="T17" fmla="*/ 2147483647 h 225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29"/>
                <a:gd name="T28" fmla="*/ 0 h 2254"/>
                <a:gd name="T29" fmla="*/ 429 w 429"/>
                <a:gd name="T30" fmla="*/ 2254 h 225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29" h="2254">
                  <a:moveTo>
                    <a:pt x="310" y="0"/>
                  </a:moveTo>
                  <a:cubicBezTo>
                    <a:pt x="176" y="73"/>
                    <a:pt x="43" y="147"/>
                    <a:pt x="62" y="220"/>
                  </a:cubicBezTo>
                  <a:cubicBezTo>
                    <a:pt x="81" y="293"/>
                    <a:pt x="419" y="346"/>
                    <a:pt x="424" y="441"/>
                  </a:cubicBezTo>
                  <a:cubicBezTo>
                    <a:pt x="429" y="536"/>
                    <a:pt x="95" y="669"/>
                    <a:pt x="90" y="789"/>
                  </a:cubicBezTo>
                  <a:cubicBezTo>
                    <a:pt x="85" y="909"/>
                    <a:pt x="407" y="1050"/>
                    <a:pt x="396" y="1159"/>
                  </a:cubicBezTo>
                  <a:cubicBezTo>
                    <a:pt x="385" y="1268"/>
                    <a:pt x="31" y="1352"/>
                    <a:pt x="26" y="1444"/>
                  </a:cubicBezTo>
                  <a:cubicBezTo>
                    <a:pt x="21" y="1536"/>
                    <a:pt x="367" y="1637"/>
                    <a:pt x="367" y="1714"/>
                  </a:cubicBezTo>
                  <a:cubicBezTo>
                    <a:pt x="367" y="1791"/>
                    <a:pt x="52" y="1816"/>
                    <a:pt x="26" y="1906"/>
                  </a:cubicBezTo>
                  <a:cubicBezTo>
                    <a:pt x="0" y="1996"/>
                    <a:pt x="105" y="2125"/>
                    <a:pt x="211" y="2254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3" name="Freeform 16"/>
            <p:cNvSpPr>
              <a:spLocks/>
            </p:cNvSpPr>
            <p:nvPr/>
          </p:nvSpPr>
          <p:spPr bwMode="auto">
            <a:xfrm rot="16200000">
              <a:off x="3395623" y="3446281"/>
              <a:ext cx="45732" cy="1241446"/>
            </a:xfrm>
            <a:custGeom>
              <a:avLst/>
              <a:gdLst>
                <a:gd name="T0" fmla="*/ 2147483647 w 429"/>
                <a:gd name="T1" fmla="*/ 0 h 2254"/>
                <a:gd name="T2" fmla="*/ 0 w 429"/>
                <a:gd name="T3" fmla="*/ 2147483647 h 2254"/>
                <a:gd name="T4" fmla="*/ 2147483647 w 429"/>
                <a:gd name="T5" fmla="*/ 2147483647 h 2254"/>
                <a:gd name="T6" fmla="*/ 0 w 429"/>
                <a:gd name="T7" fmla="*/ 2147483647 h 2254"/>
                <a:gd name="T8" fmla="*/ 2147483647 w 429"/>
                <a:gd name="T9" fmla="*/ 2147483647 h 2254"/>
                <a:gd name="T10" fmla="*/ 0 w 429"/>
                <a:gd name="T11" fmla="*/ 2147483647 h 2254"/>
                <a:gd name="T12" fmla="*/ 2147483647 w 429"/>
                <a:gd name="T13" fmla="*/ 2147483647 h 2254"/>
                <a:gd name="T14" fmla="*/ 0 w 429"/>
                <a:gd name="T15" fmla="*/ 2147483647 h 2254"/>
                <a:gd name="T16" fmla="*/ 2147483647 w 429"/>
                <a:gd name="T17" fmla="*/ 2147483647 h 225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29"/>
                <a:gd name="T28" fmla="*/ 0 h 2254"/>
                <a:gd name="T29" fmla="*/ 429 w 429"/>
                <a:gd name="T30" fmla="*/ 2254 h 225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29" h="2254">
                  <a:moveTo>
                    <a:pt x="310" y="0"/>
                  </a:moveTo>
                  <a:cubicBezTo>
                    <a:pt x="176" y="73"/>
                    <a:pt x="43" y="147"/>
                    <a:pt x="62" y="220"/>
                  </a:cubicBezTo>
                  <a:cubicBezTo>
                    <a:pt x="81" y="293"/>
                    <a:pt x="419" y="346"/>
                    <a:pt x="424" y="441"/>
                  </a:cubicBezTo>
                  <a:cubicBezTo>
                    <a:pt x="429" y="536"/>
                    <a:pt x="95" y="669"/>
                    <a:pt x="90" y="789"/>
                  </a:cubicBezTo>
                  <a:cubicBezTo>
                    <a:pt x="85" y="909"/>
                    <a:pt x="407" y="1050"/>
                    <a:pt x="396" y="1159"/>
                  </a:cubicBezTo>
                  <a:cubicBezTo>
                    <a:pt x="385" y="1268"/>
                    <a:pt x="31" y="1352"/>
                    <a:pt x="26" y="1444"/>
                  </a:cubicBezTo>
                  <a:cubicBezTo>
                    <a:pt x="21" y="1536"/>
                    <a:pt x="367" y="1637"/>
                    <a:pt x="367" y="1714"/>
                  </a:cubicBezTo>
                  <a:cubicBezTo>
                    <a:pt x="367" y="1791"/>
                    <a:pt x="52" y="1816"/>
                    <a:pt x="26" y="1906"/>
                  </a:cubicBezTo>
                  <a:cubicBezTo>
                    <a:pt x="0" y="1996"/>
                    <a:pt x="105" y="2125"/>
                    <a:pt x="211" y="2254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aphicFrame>
          <p:nvGraphicFramePr>
            <p:cNvPr id="64" name="Object 13"/>
            <p:cNvGraphicFramePr>
              <a:graphicFrameLocks noChangeAspect="1"/>
            </p:cNvGraphicFramePr>
            <p:nvPr/>
          </p:nvGraphicFramePr>
          <p:xfrm>
            <a:off x="2222500" y="2882900"/>
            <a:ext cx="1165225" cy="450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520474" imgH="203112" progId="Equation.DSMT4">
                    <p:embed/>
                  </p:oleObj>
                </mc:Choice>
                <mc:Fallback>
                  <p:oleObj name="Equation" r:id="rId13" imgW="520474" imgH="203112" progId="Equation.DSMT4">
                    <p:embed/>
                    <p:pic>
                      <p:nvPicPr>
                        <p:cNvPr id="0" name="Picture 88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22500" y="2882900"/>
                          <a:ext cx="1165225" cy="450850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FFFF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5" name="Object 14"/>
            <p:cNvGraphicFramePr>
              <a:graphicFrameLocks noChangeAspect="1"/>
            </p:cNvGraphicFramePr>
            <p:nvPr/>
          </p:nvGraphicFramePr>
          <p:xfrm>
            <a:off x="4886325" y="2868613"/>
            <a:ext cx="1165225" cy="4524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520474" imgH="203112" progId="Equation.DSMT4">
                    <p:embed/>
                  </p:oleObj>
                </mc:Choice>
                <mc:Fallback>
                  <p:oleObj name="Equation" r:id="rId15" imgW="520474" imgH="203112" progId="Equation.DSMT4">
                    <p:embed/>
                    <p:pic>
                      <p:nvPicPr>
                        <p:cNvPr id="0" name="Picture 88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86325" y="2868613"/>
                          <a:ext cx="1165225" cy="452437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FFFF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6" name="Object 15"/>
            <p:cNvGraphicFramePr>
              <a:graphicFrameLocks noChangeAspect="1"/>
            </p:cNvGraphicFramePr>
            <p:nvPr/>
          </p:nvGraphicFramePr>
          <p:xfrm>
            <a:off x="4997450" y="4892675"/>
            <a:ext cx="1165225" cy="452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7" imgW="520474" imgH="203112" progId="Equation.DSMT4">
                    <p:embed/>
                  </p:oleObj>
                </mc:Choice>
                <mc:Fallback>
                  <p:oleObj name="Equation" r:id="rId17" imgW="520474" imgH="203112" progId="Equation.DSMT4">
                    <p:embed/>
                    <p:pic>
                      <p:nvPicPr>
                        <p:cNvPr id="0" name="Picture 89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97450" y="4892675"/>
                          <a:ext cx="1165225" cy="452438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FFFF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7" name="Object 16"/>
            <p:cNvGraphicFramePr>
              <a:graphicFrameLocks noChangeAspect="1"/>
            </p:cNvGraphicFramePr>
            <p:nvPr/>
          </p:nvGraphicFramePr>
          <p:xfrm>
            <a:off x="2106613" y="4894263"/>
            <a:ext cx="1165225" cy="454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9" imgW="520474" imgH="203112" progId="Equation.DSMT4">
                    <p:embed/>
                  </p:oleObj>
                </mc:Choice>
                <mc:Fallback>
                  <p:oleObj name="Equation" r:id="rId19" imgW="520474" imgH="203112" progId="Equation.DSMT4">
                    <p:embed/>
                    <p:pic>
                      <p:nvPicPr>
                        <p:cNvPr id="0" name="Picture 89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06613" y="4894263"/>
                          <a:ext cx="1165225" cy="454025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FFFF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8" name="Oval 67"/>
            <p:cNvSpPr/>
            <p:nvPr/>
          </p:nvSpPr>
          <p:spPr>
            <a:xfrm>
              <a:off x="6429676" y="4045387"/>
              <a:ext cx="115503" cy="115503"/>
            </a:xfrm>
            <a:prstGeom prst="ellipse">
              <a:avLst/>
            </a:prstGeom>
            <a:solidFill>
              <a:srgbClr val="00FF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2246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9073468"/>
              </p:ext>
            </p:extLst>
          </p:nvPr>
        </p:nvGraphicFramePr>
        <p:xfrm>
          <a:off x="6607076" y="1986243"/>
          <a:ext cx="1617663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1054100" imgH="292100" progId="Equation.DSMT4">
                  <p:embed/>
                </p:oleObj>
              </mc:Choice>
              <mc:Fallback>
                <p:oleObj name="Equation" r:id="rId21" imgW="1054100" imgH="292100" progId="Equation.DSMT4">
                  <p:embed/>
                  <p:pic>
                    <p:nvPicPr>
                      <p:cNvPr id="0" name="Picture 8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7076" y="1986243"/>
                        <a:ext cx="1617663" cy="449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0" name="Straight Arrow Connector 69"/>
          <p:cNvCxnSpPr/>
          <p:nvPr/>
        </p:nvCxnSpPr>
        <p:spPr>
          <a:xfrm flipH="1">
            <a:off x="6554805" y="2500942"/>
            <a:ext cx="731519" cy="127053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176833" y="5720279"/>
            <a:ext cx="63225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The Sommerfeld branch cuts are a </a:t>
            </a:r>
            <a:r>
              <a:rPr lang="en-US" u="sng" dirty="0">
                <a:solidFill>
                  <a:srgbClr val="0000FF"/>
                </a:solidFill>
              </a:rPr>
              <a:t>convenient</a:t>
            </a:r>
            <a:r>
              <a:rPr lang="en-US" dirty="0">
                <a:solidFill>
                  <a:srgbClr val="0000FF"/>
                </a:solidFill>
              </a:rPr>
              <a:t> choice.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AB06F5-FAD1-47C7-A540-3B441A6863AA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283234" y="6175135"/>
            <a:ext cx="2159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/>
              <a:t>(but not necessary)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31354" y="1718631"/>
            <a:ext cx="2577947" cy="55399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Every point in the </a:t>
            </a:r>
            <a:r>
              <a:rPr lang="en-US" sz="1600" i="1" dirty="0" err="1">
                <a:latin typeface="+mn-lt"/>
              </a:rPr>
              <a:t>k</a:t>
            </a:r>
            <a:r>
              <a:rPr lang="en-US" sz="1600" i="1" baseline="-25000" dirty="0" err="1">
                <a:latin typeface="+mn-lt"/>
              </a:rPr>
              <a:t>z</a:t>
            </a:r>
            <a:r>
              <a:rPr lang="en-US" sz="1400" dirty="0"/>
              <a:t> plane is now a radially </a:t>
            </a:r>
            <a:r>
              <a:rPr lang="en-US" sz="1400" u="sng" dirty="0"/>
              <a:t>decaying</a:t>
            </a:r>
            <a:r>
              <a:rPr lang="en-US" sz="1400" dirty="0"/>
              <a:t> wave.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>
            <a:spLocks noGrp="1" noChangeArrowheads="1"/>
          </p:cNvSpPr>
          <p:nvPr>
            <p:ph type="title"/>
          </p:nvPr>
        </p:nvSpPr>
        <p:spPr>
          <a:xfrm>
            <a:off x="1366787" y="0"/>
            <a:ext cx="6477802" cy="6191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EM</a:t>
            </a: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Example (cont.)</a:t>
            </a:r>
          </a:p>
        </p:txBody>
      </p:sp>
      <p:graphicFrame>
        <p:nvGraphicFramePr>
          <p:cNvPr id="5121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2642135"/>
              </p:ext>
            </p:extLst>
          </p:nvPr>
        </p:nvGraphicFramePr>
        <p:xfrm>
          <a:off x="2974593" y="856293"/>
          <a:ext cx="2371725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054100" imgH="292100" progId="Equation.DSMT4">
                  <p:embed/>
                </p:oleObj>
              </mc:Choice>
              <mc:Fallback>
                <p:oleObj name="Equation" r:id="rId3" imgW="1054100" imgH="292100" progId="Equation.DSMT4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4593" y="856293"/>
                        <a:ext cx="2371725" cy="657225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3" name="Group 72"/>
          <p:cNvGrpSpPr/>
          <p:nvPr/>
        </p:nvGrpSpPr>
        <p:grpSpPr>
          <a:xfrm>
            <a:off x="1150564" y="2835338"/>
            <a:ext cx="7027862" cy="3575069"/>
            <a:chOff x="1084463" y="2042125"/>
            <a:chExt cx="7027862" cy="3575069"/>
          </a:xfrm>
        </p:grpSpPr>
        <p:sp>
          <p:nvSpPr>
            <p:cNvPr id="42" name="Line 7"/>
            <p:cNvSpPr>
              <a:spLocks noChangeShapeType="1"/>
            </p:cNvSpPr>
            <p:nvPr/>
          </p:nvSpPr>
          <p:spPr bwMode="auto">
            <a:xfrm flipV="1">
              <a:off x="4103570" y="2602029"/>
              <a:ext cx="0" cy="295517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aphicFrame>
          <p:nvGraphicFramePr>
            <p:cNvPr id="43" name="Object 9"/>
            <p:cNvGraphicFramePr>
              <a:graphicFrameLocks noChangeAspect="1"/>
            </p:cNvGraphicFramePr>
            <p:nvPr/>
          </p:nvGraphicFramePr>
          <p:xfrm>
            <a:off x="7286083" y="3893089"/>
            <a:ext cx="826242" cy="4349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482391" imgH="253890" progId="Equation.DSMT4">
                    <p:embed/>
                  </p:oleObj>
                </mc:Choice>
                <mc:Fallback>
                  <p:oleObj name="Equation" r:id="rId5" imgW="482391" imgH="253890" progId="Equation.DSMT4">
                    <p:embed/>
                    <p:pic>
                      <p:nvPicPr>
                        <p:cNvPr id="0" name="Picture 6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86083" y="3893089"/>
                          <a:ext cx="826242" cy="4349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4" name="Line 10"/>
            <p:cNvSpPr>
              <a:spLocks noChangeShapeType="1"/>
            </p:cNvSpPr>
            <p:nvPr/>
          </p:nvSpPr>
          <p:spPr bwMode="auto">
            <a:xfrm>
              <a:off x="1084463" y="4104232"/>
              <a:ext cx="603821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aphicFrame>
          <p:nvGraphicFramePr>
            <p:cNvPr id="53" name="Object 11"/>
            <p:cNvGraphicFramePr>
              <a:graphicFrameLocks noChangeAspect="1"/>
            </p:cNvGraphicFramePr>
            <p:nvPr/>
          </p:nvGraphicFramePr>
          <p:xfrm>
            <a:off x="3691080" y="2042125"/>
            <a:ext cx="855951" cy="4505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482391" imgH="253890" progId="Equation.DSMT4">
                    <p:embed/>
                  </p:oleObj>
                </mc:Choice>
                <mc:Fallback>
                  <p:oleObj name="Equation" r:id="rId7" imgW="482391" imgH="253890" progId="Equation.DSMT4">
                    <p:embed/>
                    <p:pic>
                      <p:nvPicPr>
                        <p:cNvPr id="0" name="Picture 6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1080" y="2042125"/>
                          <a:ext cx="855951" cy="4505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4" name="Line 14"/>
            <p:cNvSpPr>
              <a:spLocks noChangeShapeType="1"/>
            </p:cNvSpPr>
            <p:nvPr/>
          </p:nvSpPr>
          <p:spPr bwMode="auto">
            <a:xfrm>
              <a:off x="2825768" y="3974020"/>
              <a:ext cx="0" cy="25248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5" name="Line 15"/>
            <p:cNvSpPr>
              <a:spLocks noChangeShapeType="1"/>
            </p:cNvSpPr>
            <p:nvPr/>
          </p:nvSpPr>
          <p:spPr bwMode="auto">
            <a:xfrm>
              <a:off x="5389310" y="3983547"/>
              <a:ext cx="0" cy="25248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6" name="Freeform 16"/>
            <p:cNvSpPr>
              <a:spLocks/>
            </p:cNvSpPr>
            <p:nvPr/>
          </p:nvSpPr>
          <p:spPr bwMode="auto">
            <a:xfrm>
              <a:off x="3998640" y="2559225"/>
              <a:ext cx="73397" cy="1504052"/>
            </a:xfrm>
            <a:custGeom>
              <a:avLst/>
              <a:gdLst>
                <a:gd name="T0" fmla="*/ 2147483647 w 429"/>
                <a:gd name="T1" fmla="*/ 0 h 2254"/>
                <a:gd name="T2" fmla="*/ 0 w 429"/>
                <a:gd name="T3" fmla="*/ 2147483647 h 2254"/>
                <a:gd name="T4" fmla="*/ 2147483647 w 429"/>
                <a:gd name="T5" fmla="*/ 2147483647 h 2254"/>
                <a:gd name="T6" fmla="*/ 0 w 429"/>
                <a:gd name="T7" fmla="*/ 2147483647 h 2254"/>
                <a:gd name="T8" fmla="*/ 2147483647 w 429"/>
                <a:gd name="T9" fmla="*/ 2147483647 h 2254"/>
                <a:gd name="T10" fmla="*/ 0 w 429"/>
                <a:gd name="T11" fmla="*/ 2147483647 h 2254"/>
                <a:gd name="T12" fmla="*/ 2147483647 w 429"/>
                <a:gd name="T13" fmla="*/ 2147483647 h 2254"/>
                <a:gd name="T14" fmla="*/ 0 w 429"/>
                <a:gd name="T15" fmla="*/ 2147483647 h 2254"/>
                <a:gd name="T16" fmla="*/ 2147483647 w 429"/>
                <a:gd name="T17" fmla="*/ 2147483647 h 225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29"/>
                <a:gd name="T28" fmla="*/ 0 h 2254"/>
                <a:gd name="T29" fmla="*/ 429 w 429"/>
                <a:gd name="T30" fmla="*/ 2254 h 225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29" h="2254">
                  <a:moveTo>
                    <a:pt x="310" y="0"/>
                  </a:moveTo>
                  <a:cubicBezTo>
                    <a:pt x="176" y="73"/>
                    <a:pt x="43" y="147"/>
                    <a:pt x="62" y="220"/>
                  </a:cubicBezTo>
                  <a:cubicBezTo>
                    <a:pt x="81" y="293"/>
                    <a:pt x="419" y="346"/>
                    <a:pt x="424" y="441"/>
                  </a:cubicBezTo>
                  <a:cubicBezTo>
                    <a:pt x="429" y="536"/>
                    <a:pt x="95" y="669"/>
                    <a:pt x="90" y="789"/>
                  </a:cubicBezTo>
                  <a:cubicBezTo>
                    <a:pt x="85" y="909"/>
                    <a:pt x="407" y="1050"/>
                    <a:pt x="396" y="1159"/>
                  </a:cubicBezTo>
                  <a:cubicBezTo>
                    <a:pt x="385" y="1268"/>
                    <a:pt x="31" y="1352"/>
                    <a:pt x="26" y="1444"/>
                  </a:cubicBezTo>
                  <a:cubicBezTo>
                    <a:pt x="21" y="1536"/>
                    <a:pt x="367" y="1637"/>
                    <a:pt x="367" y="1714"/>
                  </a:cubicBezTo>
                  <a:cubicBezTo>
                    <a:pt x="367" y="1791"/>
                    <a:pt x="52" y="1816"/>
                    <a:pt x="26" y="1906"/>
                  </a:cubicBezTo>
                  <a:cubicBezTo>
                    <a:pt x="0" y="1996"/>
                    <a:pt x="105" y="2125"/>
                    <a:pt x="211" y="2254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7" name="Oval 17"/>
            <p:cNvSpPr>
              <a:spLocks noChangeArrowheads="1"/>
            </p:cNvSpPr>
            <p:nvPr/>
          </p:nvSpPr>
          <p:spPr bwMode="auto">
            <a:xfrm>
              <a:off x="2773385" y="4045478"/>
              <a:ext cx="90478" cy="106392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rgbClr val="0000FF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8" name="Oval 18"/>
            <p:cNvSpPr>
              <a:spLocks noChangeArrowheads="1"/>
            </p:cNvSpPr>
            <p:nvPr/>
          </p:nvSpPr>
          <p:spPr bwMode="auto">
            <a:xfrm>
              <a:off x="5341690" y="4040714"/>
              <a:ext cx="90478" cy="106392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rgbClr val="0000FF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9" name="Freeform 19"/>
            <p:cNvSpPr>
              <a:spLocks/>
            </p:cNvSpPr>
            <p:nvPr/>
          </p:nvSpPr>
          <p:spPr bwMode="auto">
            <a:xfrm flipV="1">
              <a:off x="4163995" y="4148030"/>
              <a:ext cx="45714" cy="1469164"/>
            </a:xfrm>
            <a:custGeom>
              <a:avLst/>
              <a:gdLst>
                <a:gd name="T0" fmla="*/ 2147483647 w 429"/>
                <a:gd name="T1" fmla="*/ 0 h 2254"/>
                <a:gd name="T2" fmla="*/ 0 w 429"/>
                <a:gd name="T3" fmla="*/ 2147483647 h 2254"/>
                <a:gd name="T4" fmla="*/ 2147483647 w 429"/>
                <a:gd name="T5" fmla="*/ 2147483647 h 2254"/>
                <a:gd name="T6" fmla="*/ 0 w 429"/>
                <a:gd name="T7" fmla="*/ 2147483647 h 2254"/>
                <a:gd name="T8" fmla="*/ 2147483647 w 429"/>
                <a:gd name="T9" fmla="*/ 2147483647 h 2254"/>
                <a:gd name="T10" fmla="*/ 0 w 429"/>
                <a:gd name="T11" fmla="*/ 2147483647 h 2254"/>
                <a:gd name="T12" fmla="*/ 2147483647 w 429"/>
                <a:gd name="T13" fmla="*/ 2147483647 h 2254"/>
                <a:gd name="T14" fmla="*/ 0 w 429"/>
                <a:gd name="T15" fmla="*/ 2147483647 h 2254"/>
                <a:gd name="T16" fmla="*/ 2147483647 w 429"/>
                <a:gd name="T17" fmla="*/ 2147483647 h 225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29"/>
                <a:gd name="T28" fmla="*/ 0 h 2254"/>
                <a:gd name="T29" fmla="*/ 429 w 429"/>
                <a:gd name="T30" fmla="*/ 2254 h 225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29" h="2254">
                  <a:moveTo>
                    <a:pt x="310" y="0"/>
                  </a:moveTo>
                  <a:cubicBezTo>
                    <a:pt x="176" y="73"/>
                    <a:pt x="43" y="147"/>
                    <a:pt x="62" y="220"/>
                  </a:cubicBezTo>
                  <a:cubicBezTo>
                    <a:pt x="81" y="293"/>
                    <a:pt x="419" y="346"/>
                    <a:pt x="424" y="441"/>
                  </a:cubicBezTo>
                  <a:cubicBezTo>
                    <a:pt x="429" y="536"/>
                    <a:pt x="95" y="669"/>
                    <a:pt x="90" y="789"/>
                  </a:cubicBezTo>
                  <a:cubicBezTo>
                    <a:pt x="85" y="909"/>
                    <a:pt x="407" y="1050"/>
                    <a:pt x="396" y="1159"/>
                  </a:cubicBezTo>
                  <a:cubicBezTo>
                    <a:pt x="385" y="1268"/>
                    <a:pt x="31" y="1352"/>
                    <a:pt x="26" y="1444"/>
                  </a:cubicBezTo>
                  <a:cubicBezTo>
                    <a:pt x="21" y="1536"/>
                    <a:pt x="367" y="1637"/>
                    <a:pt x="367" y="1714"/>
                  </a:cubicBezTo>
                  <a:cubicBezTo>
                    <a:pt x="367" y="1791"/>
                    <a:pt x="52" y="1816"/>
                    <a:pt x="26" y="1906"/>
                  </a:cubicBezTo>
                  <a:cubicBezTo>
                    <a:pt x="0" y="1996"/>
                    <a:pt x="105" y="2125"/>
                    <a:pt x="211" y="2254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aphicFrame>
          <p:nvGraphicFramePr>
            <p:cNvPr id="60" name="Object 20"/>
            <p:cNvGraphicFramePr>
              <a:graphicFrameLocks noChangeAspect="1"/>
            </p:cNvGraphicFramePr>
            <p:nvPr/>
          </p:nvGraphicFramePr>
          <p:xfrm>
            <a:off x="2458439" y="4305719"/>
            <a:ext cx="486894" cy="4386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253890" imgH="228501" progId="Equation.DSMT4">
                    <p:embed/>
                  </p:oleObj>
                </mc:Choice>
                <mc:Fallback>
                  <p:oleObj name="Equation" r:id="rId9" imgW="253890" imgH="228501" progId="Equation.DSMT4">
                    <p:embed/>
                    <p:pic>
                      <p:nvPicPr>
                        <p:cNvPr id="0" name="Picture 6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58439" y="4305719"/>
                          <a:ext cx="486894" cy="4386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" name="Object 21"/>
            <p:cNvGraphicFramePr>
              <a:graphicFrameLocks noChangeAspect="1"/>
            </p:cNvGraphicFramePr>
            <p:nvPr/>
          </p:nvGraphicFramePr>
          <p:xfrm>
            <a:off x="5293325" y="3591810"/>
            <a:ext cx="298951" cy="4198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165028" imgH="228501" progId="Equation.DSMT4">
                    <p:embed/>
                  </p:oleObj>
                </mc:Choice>
                <mc:Fallback>
                  <p:oleObj name="Equation" r:id="rId11" imgW="165028" imgH="228501" progId="Equation.DSMT4">
                    <p:embed/>
                    <p:pic>
                      <p:nvPicPr>
                        <p:cNvPr id="0" name="Picture 6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93325" y="3591810"/>
                          <a:ext cx="298951" cy="41980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2" name="Freeform 19"/>
            <p:cNvSpPr>
              <a:spLocks/>
            </p:cNvSpPr>
            <p:nvPr/>
          </p:nvSpPr>
          <p:spPr bwMode="auto">
            <a:xfrm rot="5400000" flipV="1">
              <a:off x="4781353" y="3510773"/>
              <a:ext cx="45732" cy="1254575"/>
            </a:xfrm>
            <a:custGeom>
              <a:avLst/>
              <a:gdLst>
                <a:gd name="T0" fmla="*/ 2147483647 w 429"/>
                <a:gd name="T1" fmla="*/ 0 h 2254"/>
                <a:gd name="T2" fmla="*/ 0 w 429"/>
                <a:gd name="T3" fmla="*/ 2147483647 h 2254"/>
                <a:gd name="T4" fmla="*/ 2147483647 w 429"/>
                <a:gd name="T5" fmla="*/ 2147483647 h 2254"/>
                <a:gd name="T6" fmla="*/ 0 w 429"/>
                <a:gd name="T7" fmla="*/ 2147483647 h 2254"/>
                <a:gd name="T8" fmla="*/ 2147483647 w 429"/>
                <a:gd name="T9" fmla="*/ 2147483647 h 2254"/>
                <a:gd name="T10" fmla="*/ 0 w 429"/>
                <a:gd name="T11" fmla="*/ 2147483647 h 2254"/>
                <a:gd name="T12" fmla="*/ 2147483647 w 429"/>
                <a:gd name="T13" fmla="*/ 2147483647 h 2254"/>
                <a:gd name="T14" fmla="*/ 0 w 429"/>
                <a:gd name="T15" fmla="*/ 2147483647 h 2254"/>
                <a:gd name="T16" fmla="*/ 2147483647 w 429"/>
                <a:gd name="T17" fmla="*/ 2147483647 h 225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29"/>
                <a:gd name="T28" fmla="*/ 0 h 2254"/>
                <a:gd name="T29" fmla="*/ 429 w 429"/>
                <a:gd name="T30" fmla="*/ 2254 h 225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29" h="2254">
                  <a:moveTo>
                    <a:pt x="310" y="0"/>
                  </a:moveTo>
                  <a:cubicBezTo>
                    <a:pt x="176" y="73"/>
                    <a:pt x="43" y="147"/>
                    <a:pt x="62" y="220"/>
                  </a:cubicBezTo>
                  <a:cubicBezTo>
                    <a:pt x="81" y="293"/>
                    <a:pt x="419" y="346"/>
                    <a:pt x="424" y="441"/>
                  </a:cubicBezTo>
                  <a:cubicBezTo>
                    <a:pt x="429" y="536"/>
                    <a:pt x="95" y="669"/>
                    <a:pt x="90" y="789"/>
                  </a:cubicBezTo>
                  <a:cubicBezTo>
                    <a:pt x="85" y="909"/>
                    <a:pt x="407" y="1050"/>
                    <a:pt x="396" y="1159"/>
                  </a:cubicBezTo>
                  <a:cubicBezTo>
                    <a:pt x="385" y="1268"/>
                    <a:pt x="31" y="1352"/>
                    <a:pt x="26" y="1444"/>
                  </a:cubicBezTo>
                  <a:cubicBezTo>
                    <a:pt x="21" y="1536"/>
                    <a:pt x="367" y="1637"/>
                    <a:pt x="367" y="1714"/>
                  </a:cubicBezTo>
                  <a:cubicBezTo>
                    <a:pt x="367" y="1791"/>
                    <a:pt x="52" y="1816"/>
                    <a:pt x="26" y="1906"/>
                  </a:cubicBezTo>
                  <a:cubicBezTo>
                    <a:pt x="0" y="1996"/>
                    <a:pt x="105" y="2125"/>
                    <a:pt x="211" y="2254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3" name="Freeform 16"/>
            <p:cNvSpPr>
              <a:spLocks/>
            </p:cNvSpPr>
            <p:nvPr/>
          </p:nvSpPr>
          <p:spPr bwMode="auto">
            <a:xfrm rot="16200000">
              <a:off x="3395623" y="3446281"/>
              <a:ext cx="45732" cy="1241446"/>
            </a:xfrm>
            <a:custGeom>
              <a:avLst/>
              <a:gdLst>
                <a:gd name="T0" fmla="*/ 2147483647 w 429"/>
                <a:gd name="T1" fmla="*/ 0 h 2254"/>
                <a:gd name="T2" fmla="*/ 0 w 429"/>
                <a:gd name="T3" fmla="*/ 2147483647 h 2254"/>
                <a:gd name="T4" fmla="*/ 2147483647 w 429"/>
                <a:gd name="T5" fmla="*/ 2147483647 h 2254"/>
                <a:gd name="T6" fmla="*/ 0 w 429"/>
                <a:gd name="T7" fmla="*/ 2147483647 h 2254"/>
                <a:gd name="T8" fmla="*/ 2147483647 w 429"/>
                <a:gd name="T9" fmla="*/ 2147483647 h 2254"/>
                <a:gd name="T10" fmla="*/ 0 w 429"/>
                <a:gd name="T11" fmla="*/ 2147483647 h 2254"/>
                <a:gd name="T12" fmla="*/ 2147483647 w 429"/>
                <a:gd name="T13" fmla="*/ 2147483647 h 2254"/>
                <a:gd name="T14" fmla="*/ 0 w 429"/>
                <a:gd name="T15" fmla="*/ 2147483647 h 2254"/>
                <a:gd name="T16" fmla="*/ 2147483647 w 429"/>
                <a:gd name="T17" fmla="*/ 2147483647 h 225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29"/>
                <a:gd name="T28" fmla="*/ 0 h 2254"/>
                <a:gd name="T29" fmla="*/ 429 w 429"/>
                <a:gd name="T30" fmla="*/ 2254 h 225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29" h="2254">
                  <a:moveTo>
                    <a:pt x="310" y="0"/>
                  </a:moveTo>
                  <a:cubicBezTo>
                    <a:pt x="176" y="73"/>
                    <a:pt x="43" y="147"/>
                    <a:pt x="62" y="220"/>
                  </a:cubicBezTo>
                  <a:cubicBezTo>
                    <a:pt x="81" y="293"/>
                    <a:pt x="419" y="346"/>
                    <a:pt x="424" y="441"/>
                  </a:cubicBezTo>
                  <a:cubicBezTo>
                    <a:pt x="429" y="536"/>
                    <a:pt x="95" y="669"/>
                    <a:pt x="90" y="789"/>
                  </a:cubicBezTo>
                  <a:cubicBezTo>
                    <a:pt x="85" y="909"/>
                    <a:pt x="407" y="1050"/>
                    <a:pt x="396" y="1159"/>
                  </a:cubicBezTo>
                  <a:cubicBezTo>
                    <a:pt x="385" y="1268"/>
                    <a:pt x="31" y="1352"/>
                    <a:pt x="26" y="1444"/>
                  </a:cubicBezTo>
                  <a:cubicBezTo>
                    <a:pt x="21" y="1536"/>
                    <a:pt x="367" y="1637"/>
                    <a:pt x="367" y="1714"/>
                  </a:cubicBezTo>
                  <a:cubicBezTo>
                    <a:pt x="367" y="1791"/>
                    <a:pt x="52" y="1816"/>
                    <a:pt x="26" y="1906"/>
                  </a:cubicBezTo>
                  <a:cubicBezTo>
                    <a:pt x="0" y="1996"/>
                    <a:pt x="105" y="2125"/>
                    <a:pt x="211" y="2254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aphicFrame>
          <p:nvGraphicFramePr>
            <p:cNvPr id="64" name="Object 13"/>
            <p:cNvGraphicFramePr>
              <a:graphicFrameLocks noChangeAspect="1"/>
            </p:cNvGraphicFramePr>
            <p:nvPr/>
          </p:nvGraphicFramePr>
          <p:xfrm>
            <a:off x="2222500" y="2882900"/>
            <a:ext cx="1165225" cy="450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520474" imgH="203112" progId="Equation.DSMT4">
                    <p:embed/>
                  </p:oleObj>
                </mc:Choice>
                <mc:Fallback>
                  <p:oleObj name="Equation" r:id="rId13" imgW="520474" imgH="203112" progId="Equation.DSMT4">
                    <p:embed/>
                    <p:pic>
                      <p:nvPicPr>
                        <p:cNvPr id="0" name="Picture 7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22500" y="2882900"/>
                          <a:ext cx="1165225" cy="450850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FFFF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5" name="Object 14"/>
            <p:cNvGraphicFramePr>
              <a:graphicFrameLocks noChangeAspect="1"/>
            </p:cNvGraphicFramePr>
            <p:nvPr/>
          </p:nvGraphicFramePr>
          <p:xfrm>
            <a:off x="4886325" y="2868613"/>
            <a:ext cx="1165225" cy="4524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520474" imgH="203112" progId="Equation.DSMT4">
                    <p:embed/>
                  </p:oleObj>
                </mc:Choice>
                <mc:Fallback>
                  <p:oleObj name="Equation" r:id="rId15" imgW="520474" imgH="203112" progId="Equation.DSMT4">
                    <p:embed/>
                    <p:pic>
                      <p:nvPicPr>
                        <p:cNvPr id="0" name="Picture 7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86325" y="2868613"/>
                          <a:ext cx="1165225" cy="452437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FFFF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6" name="Object 15"/>
            <p:cNvGraphicFramePr>
              <a:graphicFrameLocks noChangeAspect="1"/>
            </p:cNvGraphicFramePr>
            <p:nvPr/>
          </p:nvGraphicFramePr>
          <p:xfrm>
            <a:off x="4997450" y="4892675"/>
            <a:ext cx="1165225" cy="452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7" imgW="520474" imgH="203112" progId="Equation.DSMT4">
                    <p:embed/>
                  </p:oleObj>
                </mc:Choice>
                <mc:Fallback>
                  <p:oleObj name="Equation" r:id="rId17" imgW="520474" imgH="203112" progId="Equation.DSMT4">
                    <p:embed/>
                    <p:pic>
                      <p:nvPicPr>
                        <p:cNvPr id="0" name="Picture 7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97450" y="4892675"/>
                          <a:ext cx="1165225" cy="452438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FFFF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7" name="Object 16"/>
            <p:cNvGraphicFramePr>
              <a:graphicFrameLocks noChangeAspect="1"/>
            </p:cNvGraphicFramePr>
            <p:nvPr/>
          </p:nvGraphicFramePr>
          <p:xfrm>
            <a:off x="2106613" y="4894263"/>
            <a:ext cx="1165225" cy="454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9" imgW="520474" imgH="203112" progId="Equation.DSMT4">
                    <p:embed/>
                  </p:oleObj>
                </mc:Choice>
                <mc:Fallback>
                  <p:oleObj name="Equation" r:id="rId19" imgW="520474" imgH="203112" progId="Equation.DSMT4">
                    <p:embed/>
                    <p:pic>
                      <p:nvPicPr>
                        <p:cNvPr id="0" name="Picture 7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06613" y="4894263"/>
                          <a:ext cx="1165225" cy="454025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FFFF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2" name="TextBox 71"/>
          <p:cNvSpPr txBox="1"/>
          <p:nvPr/>
        </p:nvSpPr>
        <p:spPr>
          <a:xfrm>
            <a:off x="222580" y="1875393"/>
            <a:ext cx="8715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The use of the radical sign is equivalent to having Sommerfeld branch cuts.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AB06F5-FAD1-47C7-A540-3B441A6863AA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97749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>
            <a:spLocks noGrp="1" noChangeArrowheads="1"/>
          </p:cNvSpPr>
          <p:nvPr>
            <p:ph type="title"/>
          </p:nvPr>
        </p:nvSpPr>
        <p:spPr>
          <a:xfrm>
            <a:off x="1366787" y="0"/>
            <a:ext cx="6477802" cy="6191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EM</a:t>
            </a: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Example (cont.)</a:t>
            </a:r>
          </a:p>
        </p:txBody>
      </p:sp>
      <p:graphicFrame>
        <p:nvGraphicFramePr>
          <p:cNvPr id="52246" name="Object 22"/>
          <p:cNvGraphicFramePr>
            <a:graphicFrameLocks noChangeAspect="1"/>
          </p:cNvGraphicFramePr>
          <p:nvPr/>
        </p:nvGraphicFramePr>
        <p:xfrm>
          <a:off x="6741829" y="1583607"/>
          <a:ext cx="1617663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054100" imgH="292100" progId="Equation.DSMT4">
                  <p:embed/>
                </p:oleObj>
              </mc:Choice>
              <mc:Fallback>
                <p:oleObj name="Equation" r:id="rId3" imgW="1054100" imgH="292100" progId="Equation.DSMT4">
                  <p:embed/>
                  <p:pic>
                    <p:nvPicPr>
                      <p:cNvPr id="0" name="Picture 5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1829" y="1583607"/>
                        <a:ext cx="1617663" cy="449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0" name="Straight Arrow Connector 69"/>
          <p:cNvCxnSpPr/>
          <p:nvPr/>
        </p:nvCxnSpPr>
        <p:spPr>
          <a:xfrm flipH="1">
            <a:off x="6564430" y="2598820"/>
            <a:ext cx="731519" cy="127053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6882063" y="2079056"/>
            <a:ext cx="1501541" cy="4042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(Top sheet)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1084463" y="2042125"/>
            <a:ext cx="7027862" cy="3515083"/>
            <a:chOff x="1084463" y="2042125"/>
            <a:chExt cx="7027862" cy="3515083"/>
          </a:xfrm>
        </p:grpSpPr>
        <p:sp>
          <p:nvSpPr>
            <p:cNvPr id="42" name="Line 7"/>
            <p:cNvSpPr>
              <a:spLocks noChangeShapeType="1"/>
            </p:cNvSpPr>
            <p:nvPr/>
          </p:nvSpPr>
          <p:spPr bwMode="auto">
            <a:xfrm flipV="1">
              <a:off x="4103570" y="2602029"/>
              <a:ext cx="0" cy="295517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aphicFrame>
          <p:nvGraphicFramePr>
            <p:cNvPr id="43" name="Object 9"/>
            <p:cNvGraphicFramePr>
              <a:graphicFrameLocks noChangeAspect="1"/>
            </p:cNvGraphicFramePr>
            <p:nvPr/>
          </p:nvGraphicFramePr>
          <p:xfrm>
            <a:off x="7286083" y="3893089"/>
            <a:ext cx="826242" cy="4349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482391" imgH="253890" progId="Equation.DSMT4">
                    <p:embed/>
                  </p:oleObj>
                </mc:Choice>
                <mc:Fallback>
                  <p:oleObj name="Equation" r:id="rId5" imgW="482391" imgH="253890" progId="Equation.DSMT4">
                    <p:embed/>
                    <p:pic>
                      <p:nvPicPr>
                        <p:cNvPr id="0" name="Picture 5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86083" y="3893089"/>
                          <a:ext cx="826242" cy="4349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4" name="Line 10"/>
            <p:cNvSpPr>
              <a:spLocks noChangeShapeType="1"/>
            </p:cNvSpPr>
            <p:nvPr/>
          </p:nvSpPr>
          <p:spPr bwMode="auto">
            <a:xfrm>
              <a:off x="1084463" y="4104232"/>
              <a:ext cx="603821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aphicFrame>
          <p:nvGraphicFramePr>
            <p:cNvPr id="53" name="Object 11"/>
            <p:cNvGraphicFramePr>
              <a:graphicFrameLocks noChangeAspect="1"/>
            </p:cNvGraphicFramePr>
            <p:nvPr/>
          </p:nvGraphicFramePr>
          <p:xfrm>
            <a:off x="3691080" y="2042125"/>
            <a:ext cx="855951" cy="4505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482391" imgH="253890" progId="Equation.DSMT4">
                    <p:embed/>
                  </p:oleObj>
                </mc:Choice>
                <mc:Fallback>
                  <p:oleObj name="Equation" r:id="rId7" imgW="482391" imgH="253890" progId="Equation.DSMT4">
                    <p:embed/>
                    <p:pic>
                      <p:nvPicPr>
                        <p:cNvPr id="0" name="Picture 5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1080" y="2042125"/>
                          <a:ext cx="855951" cy="4505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4" name="Line 14"/>
            <p:cNvSpPr>
              <a:spLocks noChangeShapeType="1"/>
            </p:cNvSpPr>
            <p:nvPr/>
          </p:nvSpPr>
          <p:spPr bwMode="auto">
            <a:xfrm>
              <a:off x="2825768" y="3974020"/>
              <a:ext cx="0" cy="25248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5" name="Line 15"/>
            <p:cNvSpPr>
              <a:spLocks noChangeShapeType="1"/>
            </p:cNvSpPr>
            <p:nvPr/>
          </p:nvSpPr>
          <p:spPr bwMode="auto">
            <a:xfrm>
              <a:off x="5389310" y="3983547"/>
              <a:ext cx="0" cy="25248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7" name="Oval 17"/>
            <p:cNvSpPr>
              <a:spLocks noChangeArrowheads="1"/>
            </p:cNvSpPr>
            <p:nvPr/>
          </p:nvSpPr>
          <p:spPr bwMode="auto">
            <a:xfrm>
              <a:off x="2773385" y="4045478"/>
              <a:ext cx="90478" cy="106392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rgbClr val="0000FF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8" name="Oval 18"/>
            <p:cNvSpPr>
              <a:spLocks noChangeArrowheads="1"/>
            </p:cNvSpPr>
            <p:nvPr/>
          </p:nvSpPr>
          <p:spPr bwMode="auto">
            <a:xfrm>
              <a:off x="5341690" y="4040714"/>
              <a:ext cx="90478" cy="106392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rgbClr val="0000FF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aphicFrame>
          <p:nvGraphicFramePr>
            <p:cNvPr id="60" name="Object 20"/>
            <p:cNvGraphicFramePr>
              <a:graphicFrameLocks noChangeAspect="1"/>
            </p:cNvGraphicFramePr>
            <p:nvPr/>
          </p:nvGraphicFramePr>
          <p:xfrm>
            <a:off x="2410313" y="4302494"/>
            <a:ext cx="511843" cy="4610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253890" imgH="228501" progId="Equation.DSMT4">
                    <p:embed/>
                  </p:oleObj>
                </mc:Choice>
                <mc:Fallback>
                  <p:oleObj name="Equation" r:id="rId9" imgW="253890" imgH="228501" progId="Equation.DSMT4">
                    <p:embed/>
                    <p:pic>
                      <p:nvPicPr>
                        <p:cNvPr id="0" name="Picture 5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10313" y="4302494"/>
                          <a:ext cx="511843" cy="46109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" name="Object 21"/>
            <p:cNvGraphicFramePr>
              <a:graphicFrameLocks noChangeAspect="1"/>
            </p:cNvGraphicFramePr>
            <p:nvPr/>
          </p:nvGraphicFramePr>
          <p:xfrm>
            <a:off x="5235576" y="3564777"/>
            <a:ext cx="318202" cy="4468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165028" imgH="228501" progId="Equation.DSMT4">
                    <p:embed/>
                  </p:oleObj>
                </mc:Choice>
                <mc:Fallback>
                  <p:oleObj name="Equation" r:id="rId11" imgW="165028" imgH="228501" progId="Equation.DSMT4">
                    <p:embed/>
                    <p:pic>
                      <p:nvPicPr>
                        <p:cNvPr id="0" name="Picture 5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35576" y="3564777"/>
                          <a:ext cx="318202" cy="4468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8" name="Oval 67"/>
            <p:cNvSpPr/>
            <p:nvPr/>
          </p:nvSpPr>
          <p:spPr>
            <a:xfrm>
              <a:off x="6429676" y="4045387"/>
              <a:ext cx="115503" cy="115503"/>
            </a:xfrm>
            <a:prstGeom prst="ellipse">
              <a:avLst/>
            </a:prstGeom>
            <a:solidFill>
              <a:srgbClr val="00FF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4132020" y="4158117"/>
              <a:ext cx="1251285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2825439" y="4041010"/>
              <a:ext cx="1251285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3511616" y="4772530"/>
              <a:ext cx="1251285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3442635" y="3427565"/>
              <a:ext cx="1251285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1098130" y="2846672"/>
              <a:ext cx="225093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Riemann surface</a:t>
              </a: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297455" y="6002850"/>
            <a:ext cx="8383836" cy="584775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We can now let </a:t>
            </a:r>
            <a:r>
              <a:rPr lang="en-US" sz="1600" i="1" dirty="0" err="1">
                <a:latin typeface="+mn-lt"/>
              </a:rPr>
              <a:t>k</a:t>
            </a:r>
            <a:r>
              <a:rPr lang="en-US" sz="1600" i="1" baseline="-25000" dirty="0" err="1">
                <a:latin typeface="+mn-lt"/>
              </a:rPr>
              <a:t>z</a:t>
            </a:r>
            <a:r>
              <a:rPr lang="en-US" sz="1600" dirty="0"/>
              <a:t> wander anywhere we wish on the Riemann surface, and we know how to calculate the square root. (We analytically continue to the entire Riemann surface.)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AB06F5-FAD1-47C7-A540-3B441A6863AA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449094" y="4705350"/>
            <a:ext cx="2624436" cy="83099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/>
              <a:t>Note: </a:t>
            </a:r>
          </a:p>
          <a:p>
            <a:pPr algn="ctr"/>
            <a:r>
              <a:rPr lang="en-US" sz="1600" dirty="0"/>
              <a:t>The function is </a:t>
            </a:r>
            <a:r>
              <a:rPr lang="en-US" sz="1600" u="sng" dirty="0"/>
              <a:t>continuous</a:t>
            </a:r>
            <a:r>
              <a:rPr lang="en-US" sz="1600" dirty="0"/>
              <a:t> </a:t>
            </a:r>
          </a:p>
          <a:p>
            <a:pPr algn="ctr"/>
            <a:r>
              <a:rPr lang="en-US" sz="1600" dirty="0"/>
              <a:t>on the Riemann surface.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1093931"/>
              </p:ext>
            </p:extLst>
          </p:nvPr>
        </p:nvGraphicFramePr>
        <p:xfrm>
          <a:off x="2922156" y="875663"/>
          <a:ext cx="2676525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2676627" imgH="676424" progId="Equation.DSMT4">
                  <p:embed/>
                </p:oleObj>
              </mc:Choice>
              <mc:Fallback>
                <p:oleObj name="Equation" r:id="rId13" imgW="2676627" imgH="676424" progId="Equation.DSMT4">
                  <p:embed/>
                  <p:pic>
                    <p:nvPicPr>
                      <p:cNvPr id="0" name="Picture 5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2156" y="875663"/>
                        <a:ext cx="2676525" cy="676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>
            <a:spLocks noGrp="1" noChangeArrowheads="1"/>
          </p:cNvSpPr>
          <p:nvPr>
            <p:ph type="title"/>
          </p:nvPr>
        </p:nvSpPr>
        <p:spPr>
          <a:xfrm>
            <a:off x="1366787" y="0"/>
            <a:ext cx="6477802" cy="6191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EM</a:t>
            </a: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Example (cont.)</a:t>
            </a:r>
          </a:p>
        </p:txBody>
      </p:sp>
      <p:graphicFrame>
        <p:nvGraphicFramePr>
          <p:cNvPr id="51210" name="Object 10"/>
          <p:cNvGraphicFramePr>
            <a:graphicFrameLocks noChangeAspect="1"/>
          </p:cNvGraphicFramePr>
          <p:nvPr/>
        </p:nvGraphicFramePr>
        <p:xfrm>
          <a:off x="3329216" y="866437"/>
          <a:ext cx="2335685" cy="5955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193800" imgH="304800" progId="Equation.DSMT4">
                  <p:embed/>
                </p:oleObj>
              </mc:Choice>
              <mc:Fallback>
                <p:oleObj name="Equation" r:id="rId3" imgW="1193800" imgH="304800" progId="Equation.DSMT4">
                  <p:embed/>
                  <p:pic>
                    <p:nvPicPr>
                      <p:cNvPr id="0" name="Picture 7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9216" y="866437"/>
                        <a:ext cx="2335685" cy="595529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346687" y="5820540"/>
            <a:ext cx="7981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At the indicated final point, the imaginary part of </a:t>
            </a:r>
            <a:r>
              <a:rPr lang="en-US" sz="1800" i="1" dirty="0">
                <a:latin typeface="+mn-lt"/>
              </a:rPr>
              <a:t>k</a:t>
            </a:r>
            <a:r>
              <a:rPr lang="en-US" sz="1800" i="1" baseline="-25000" dirty="0">
                <a:latin typeface="+mn-lt"/>
                <a:sym typeface="Symbol"/>
              </a:rPr>
              <a:t></a:t>
            </a:r>
            <a:r>
              <a:rPr lang="en-US" sz="1800" dirty="0">
                <a:sym typeface="Symbol"/>
              </a:rPr>
              <a:t> is chosen to be </a:t>
            </a:r>
            <a:r>
              <a:rPr lang="en-US" sz="1800" u="sng" dirty="0">
                <a:sym typeface="Symbol"/>
              </a:rPr>
              <a:t>positive</a:t>
            </a:r>
            <a:r>
              <a:rPr lang="en-US" sz="1800" dirty="0">
                <a:sym typeface="Symbol"/>
              </a:rPr>
              <a:t>.</a:t>
            </a:r>
            <a:r>
              <a:rPr lang="en-US" sz="1800" dirty="0"/>
              <a:t> 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1084463" y="1631232"/>
            <a:ext cx="7313129" cy="3925976"/>
            <a:chOff x="1084463" y="1631232"/>
            <a:chExt cx="7313129" cy="3925976"/>
          </a:xfrm>
        </p:grpSpPr>
        <p:graphicFrame>
          <p:nvGraphicFramePr>
            <p:cNvPr id="52246" name="Object 22"/>
            <p:cNvGraphicFramePr>
              <a:graphicFrameLocks noChangeAspect="1"/>
            </p:cNvGraphicFramePr>
            <p:nvPr/>
          </p:nvGraphicFramePr>
          <p:xfrm>
            <a:off x="6779929" y="1631232"/>
            <a:ext cx="1617663" cy="4492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1054100" imgH="292100" progId="Equation.DSMT4">
                    <p:embed/>
                  </p:oleObj>
                </mc:Choice>
                <mc:Fallback>
                  <p:oleObj name="Equation" r:id="rId5" imgW="1054100" imgH="292100" progId="Equation.DSMT4">
                    <p:embed/>
                    <p:pic>
                      <p:nvPicPr>
                        <p:cNvPr id="0" name="Picture 70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79929" y="1631232"/>
                          <a:ext cx="1617663" cy="4492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70" name="Straight Arrow Connector 69"/>
            <p:cNvCxnSpPr/>
            <p:nvPr/>
          </p:nvCxnSpPr>
          <p:spPr>
            <a:xfrm flipH="1">
              <a:off x="6564430" y="2598820"/>
              <a:ext cx="731519" cy="127053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ectangle 33"/>
            <p:cNvSpPr/>
            <p:nvPr/>
          </p:nvSpPr>
          <p:spPr>
            <a:xfrm>
              <a:off x="6882063" y="2079056"/>
              <a:ext cx="1501541" cy="40426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(Top sheet)</a:t>
              </a:r>
            </a:p>
          </p:txBody>
        </p:sp>
        <p:sp>
          <p:nvSpPr>
            <p:cNvPr id="42" name="Line 7"/>
            <p:cNvSpPr>
              <a:spLocks noChangeShapeType="1"/>
            </p:cNvSpPr>
            <p:nvPr/>
          </p:nvSpPr>
          <p:spPr bwMode="auto">
            <a:xfrm flipV="1">
              <a:off x="4103570" y="2602029"/>
              <a:ext cx="0" cy="295517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aphicFrame>
          <p:nvGraphicFramePr>
            <p:cNvPr id="43" name="Object 9"/>
            <p:cNvGraphicFramePr>
              <a:graphicFrameLocks noChangeAspect="1"/>
            </p:cNvGraphicFramePr>
            <p:nvPr/>
          </p:nvGraphicFramePr>
          <p:xfrm>
            <a:off x="7286083" y="3893089"/>
            <a:ext cx="826242" cy="4349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482391" imgH="253890" progId="Equation.DSMT4">
                    <p:embed/>
                  </p:oleObj>
                </mc:Choice>
                <mc:Fallback>
                  <p:oleObj name="Equation" r:id="rId7" imgW="482391" imgH="253890" progId="Equation.DSMT4">
                    <p:embed/>
                    <p:pic>
                      <p:nvPicPr>
                        <p:cNvPr id="0" name="Picture 70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86083" y="3893089"/>
                          <a:ext cx="826242" cy="4349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4" name="Line 10"/>
            <p:cNvSpPr>
              <a:spLocks noChangeShapeType="1"/>
            </p:cNvSpPr>
            <p:nvPr/>
          </p:nvSpPr>
          <p:spPr bwMode="auto">
            <a:xfrm>
              <a:off x="1084463" y="4104232"/>
              <a:ext cx="603821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aphicFrame>
          <p:nvGraphicFramePr>
            <p:cNvPr id="53" name="Object 11"/>
            <p:cNvGraphicFramePr>
              <a:graphicFrameLocks noChangeAspect="1"/>
            </p:cNvGraphicFramePr>
            <p:nvPr/>
          </p:nvGraphicFramePr>
          <p:xfrm>
            <a:off x="3691080" y="2042125"/>
            <a:ext cx="855951" cy="4505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482391" imgH="253890" progId="Equation.DSMT4">
                    <p:embed/>
                  </p:oleObj>
                </mc:Choice>
                <mc:Fallback>
                  <p:oleObj name="Equation" r:id="rId9" imgW="482391" imgH="253890" progId="Equation.DSMT4">
                    <p:embed/>
                    <p:pic>
                      <p:nvPicPr>
                        <p:cNvPr id="0" name="Picture 70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1080" y="2042125"/>
                          <a:ext cx="855951" cy="4505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4" name="Line 14"/>
            <p:cNvSpPr>
              <a:spLocks noChangeShapeType="1"/>
            </p:cNvSpPr>
            <p:nvPr/>
          </p:nvSpPr>
          <p:spPr bwMode="auto">
            <a:xfrm>
              <a:off x="2825768" y="3974020"/>
              <a:ext cx="0" cy="25248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5" name="Line 15"/>
            <p:cNvSpPr>
              <a:spLocks noChangeShapeType="1"/>
            </p:cNvSpPr>
            <p:nvPr/>
          </p:nvSpPr>
          <p:spPr bwMode="auto">
            <a:xfrm>
              <a:off x="5389310" y="3983547"/>
              <a:ext cx="0" cy="25248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7" name="Oval 17"/>
            <p:cNvSpPr>
              <a:spLocks noChangeArrowheads="1"/>
            </p:cNvSpPr>
            <p:nvPr/>
          </p:nvSpPr>
          <p:spPr bwMode="auto">
            <a:xfrm>
              <a:off x="2773385" y="4045478"/>
              <a:ext cx="90478" cy="106392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rgbClr val="0000FF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8" name="Oval 18"/>
            <p:cNvSpPr>
              <a:spLocks noChangeArrowheads="1"/>
            </p:cNvSpPr>
            <p:nvPr/>
          </p:nvSpPr>
          <p:spPr bwMode="auto">
            <a:xfrm>
              <a:off x="5341690" y="4040714"/>
              <a:ext cx="90478" cy="106392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rgbClr val="0000FF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aphicFrame>
          <p:nvGraphicFramePr>
            <p:cNvPr id="60" name="Object 20"/>
            <p:cNvGraphicFramePr>
              <a:graphicFrameLocks noChangeAspect="1"/>
            </p:cNvGraphicFramePr>
            <p:nvPr/>
          </p:nvGraphicFramePr>
          <p:xfrm>
            <a:off x="2477689" y="4263996"/>
            <a:ext cx="426366" cy="3840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253890" imgH="228501" progId="Equation.DSMT4">
                    <p:embed/>
                  </p:oleObj>
                </mc:Choice>
                <mc:Fallback>
                  <p:oleObj name="Equation" r:id="rId11" imgW="253890" imgH="228501" progId="Equation.DSMT4">
                    <p:embed/>
                    <p:pic>
                      <p:nvPicPr>
                        <p:cNvPr id="0" name="Picture 70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77689" y="4263996"/>
                          <a:ext cx="426366" cy="3840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" name="Object 21"/>
            <p:cNvGraphicFramePr>
              <a:graphicFrameLocks noChangeAspect="1"/>
            </p:cNvGraphicFramePr>
            <p:nvPr/>
          </p:nvGraphicFramePr>
          <p:xfrm>
            <a:off x="5399203" y="3590224"/>
            <a:ext cx="258955" cy="3636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165028" imgH="228501" progId="Equation.DSMT4">
                    <p:embed/>
                  </p:oleObj>
                </mc:Choice>
                <mc:Fallback>
                  <p:oleObj name="Equation" r:id="rId13" imgW="165028" imgH="228501" progId="Equation.DSMT4">
                    <p:embed/>
                    <p:pic>
                      <p:nvPicPr>
                        <p:cNvPr id="0" name="Picture 70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99203" y="3590224"/>
                          <a:ext cx="258955" cy="3636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8" name="Oval 67"/>
            <p:cNvSpPr/>
            <p:nvPr/>
          </p:nvSpPr>
          <p:spPr>
            <a:xfrm>
              <a:off x="4697128" y="3782721"/>
              <a:ext cx="115503" cy="115503"/>
            </a:xfrm>
            <a:prstGeom prst="ellipse">
              <a:avLst/>
            </a:prstGeom>
            <a:solidFill>
              <a:srgbClr val="00FF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4109986" y="4158117"/>
              <a:ext cx="1251285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2847473" y="4041010"/>
              <a:ext cx="1251285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3511616" y="4772530"/>
              <a:ext cx="1251285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3442635" y="3394514"/>
              <a:ext cx="1251285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1190896" y="2895371"/>
              <a:ext cx="225093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Riemann surface</a:t>
              </a:r>
            </a:p>
          </p:txBody>
        </p:sp>
        <p:sp>
          <p:nvSpPr>
            <p:cNvPr id="26" name="Oval 25"/>
            <p:cNvSpPr/>
            <p:nvPr/>
          </p:nvSpPr>
          <p:spPr>
            <a:xfrm>
              <a:off x="6485823" y="4053407"/>
              <a:ext cx="115503" cy="115503"/>
            </a:xfrm>
            <a:prstGeom prst="ellipse">
              <a:avLst/>
            </a:prstGeom>
            <a:solidFill>
              <a:srgbClr val="00FF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4705153" y="4397121"/>
              <a:ext cx="115503" cy="115503"/>
            </a:xfrm>
            <a:prstGeom prst="ellipse">
              <a:avLst/>
            </a:prstGeom>
            <a:solidFill>
              <a:srgbClr val="00FFFF"/>
            </a:solidFill>
            <a:ln w="1905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 flipH="1" flipV="1">
              <a:off x="4937760" y="3869356"/>
              <a:ext cx="1405288" cy="125128"/>
            </a:xfrm>
            <a:prstGeom prst="straightConnector1">
              <a:avLst/>
            </a:prstGeom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>
              <a:off x="4754880" y="3984859"/>
              <a:ext cx="0" cy="327259"/>
            </a:xfrm>
            <a:prstGeom prst="straightConnector1">
              <a:avLst/>
            </a:prstGeom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4772530" y="4252762"/>
              <a:ext cx="1868906" cy="40426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(Bottom sheet)</a:t>
              </a:r>
            </a:p>
          </p:txBody>
        </p:sp>
        <p:graphicFrame>
          <p:nvGraphicFramePr>
            <p:cNvPr id="40" name="Object 14"/>
            <p:cNvGraphicFramePr>
              <a:graphicFrameLocks noChangeAspect="1"/>
            </p:cNvGraphicFramePr>
            <p:nvPr/>
          </p:nvGraphicFramePr>
          <p:xfrm>
            <a:off x="4279933" y="3332630"/>
            <a:ext cx="936959" cy="3638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520474" imgH="203112" progId="Equation.DSMT4">
                    <p:embed/>
                  </p:oleObj>
                </mc:Choice>
                <mc:Fallback>
                  <p:oleObj name="Equation" r:id="rId15" imgW="520474" imgH="203112" progId="Equation.DSMT4">
                    <p:embed/>
                    <p:pic>
                      <p:nvPicPr>
                        <p:cNvPr id="0" name="Picture 7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79933" y="3332630"/>
                          <a:ext cx="936959" cy="363805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FFFF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4281" name="Object 14"/>
            <p:cNvGraphicFramePr>
              <a:graphicFrameLocks noChangeAspect="1"/>
            </p:cNvGraphicFramePr>
            <p:nvPr/>
          </p:nvGraphicFramePr>
          <p:xfrm>
            <a:off x="4374547" y="4706971"/>
            <a:ext cx="936625" cy="3635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7" imgW="520474" imgH="203112" progId="Equation.DSMT4">
                    <p:embed/>
                  </p:oleObj>
                </mc:Choice>
                <mc:Fallback>
                  <p:oleObj name="Equation" r:id="rId17" imgW="520474" imgH="203112" progId="Equation.DSMT4">
                    <p:embed/>
                    <p:pic>
                      <p:nvPicPr>
                        <p:cNvPr id="0" name="Picture 7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74547" y="4706971"/>
                          <a:ext cx="936625" cy="363537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FFFF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1" name="TextBox 40"/>
          <p:cNvSpPr txBox="1"/>
          <p:nvPr/>
        </p:nvSpPr>
        <p:spPr>
          <a:xfrm>
            <a:off x="843496" y="796900"/>
            <a:ext cx="14510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CC00FF"/>
                </a:solidFill>
              </a:rPr>
              <a:t>Example</a:t>
            </a:r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AB06F5-FAD1-47C7-A540-3B441A6863AA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416673" y="1397507"/>
            <a:ext cx="2320630" cy="646331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What is </a:t>
            </a:r>
            <a:r>
              <a:rPr lang="en-US" sz="1800" i="1" dirty="0">
                <a:latin typeface="+mn-lt"/>
              </a:rPr>
              <a:t>k</a:t>
            </a:r>
            <a:r>
              <a:rPr lang="en-US" sz="1800" i="1" baseline="-25000" dirty="0">
                <a:latin typeface="+mn-lt"/>
                <a:sym typeface="Symbol"/>
              </a:rPr>
              <a:t></a:t>
            </a:r>
            <a:r>
              <a:rPr lang="en-US" sz="1800" dirty="0">
                <a:sym typeface="Symbol"/>
              </a:rPr>
              <a:t> at the final indicated point?</a:t>
            </a:r>
            <a:endParaRPr lang="en-US" sz="1800" dirty="0"/>
          </a:p>
        </p:txBody>
      </p:sp>
      <p:sp>
        <p:nvSpPr>
          <p:cNvPr id="2" name="TextBox 1"/>
          <p:cNvSpPr txBox="1"/>
          <p:nvPr/>
        </p:nvSpPr>
        <p:spPr>
          <a:xfrm>
            <a:off x="2577682" y="4755460"/>
            <a:ext cx="10102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Final point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3588671" y="4495383"/>
            <a:ext cx="1036206" cy="402949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5271789"/>
              </p:ext>
            </p:extLst>
          </p:nvPr>
        </p:nvGraphicFramePr>
        <p:xfrm>
          <a:off x="5308160" y="6224300"/>
          <a:ext cx="1652587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1167893" imgH="355446" progId="Equation.DSMT4">
                  <p:embed/>
                </p:oleObj>
              </mc:Choice>
              <mc:Fallback>
                <p:oleObj name="Equation" r:id="rId19" imgW="1167893" imgH="355446" progId="Equation.DSMT4">
                  <p:embed/>
                  <p:pic>
                    <p:nvPicPr>
                      <p:cNvPr id="0" name="Picture 7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8160" y="6224300"/>
                        <a:ext cx="1652587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>
            <a:spLocks noGrp="1" noChangeArrowheads="1"/>
          </p:cNvSpPr>
          <p:nvPr>
            <p:ph type="title"/>
          </p:nvPr>
        </p:nvSpPr>
        <p:spPr>
          <a:xfrm>
            <a:off x="1366787" y="0"/>
            <a:ext cx="6477802" cy="6191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EM</a:t>
            </a: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Example (cont.)</a:t>
            </a:r>
          </a:p>
        </p:txBody>
      </p:sp>
      <p:graphicFrame>
        <p:nvGraphicFramePr>
          <p:cNvPr id="5121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4348655"/>
              </p:ext>
            </p:extLst>
          </p:nvPr>
        </p:nvGraphicFramePr>
        <p:xfrm>
          <a:off x="3517410" y="1001822"/>
          <a:ext cx="2335685" cy="5955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193800" imgH="304800" progId="Equation.DSMT4">
                  <p:embed/>
                </p:oleObj>
              </mc:Choice>
              <mc:Fallback>
                <p:oleObj name="Equation" r:id="rId3" imgW="1193800" imgH="304800" progId="Equation.DSMT4">
                  <p:embed/>
                  <p:pic>
                    <p:nvPicPr>
                      <p:cNvPr id="0" name="Picture 8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7410" y="1001822"/>
                        <a:ext cx="2335685" cy="595529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843496" y="796900"/>
            <a:ext cx="14510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CC00FF"/>
                </a:solidFill>
              </a:rPr>
              <a:t>Example</a:t>
            </a:r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AB06F5-FAD1-47C7-A540-3B441A6863AA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354342" y="1377856"/>
            <a:ext cx="2637070" cy="646331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What type of wave is at the indicated points</a:t>
            </a:r>
            <a:r>
              <a:rPr lang="en-US" sz="1800" dirty="0">
                <a:sym typeface="Symbol"/>
              </a:rPr>
              <a:t>?</a:t>
            </a:r>
            <a:endParaRPr lang="en-US" sz="1800" dirty="0"/>
          </a:p>
        </p:txBody>
      </p:sp>
      <p:cxnSp>
        <p:nvCxnSpPr>
          <p:cNvPr id="70" name="Straight Arrow Connector 69"/>
          <p:cNvCxnSpPr/>
          <p:nvPr/>
        </p:nvCxnSpPr>
        <p:spPr>
          <a:xfrm flipH="1">
            <a:off x="4781798" y="3001592"/>
            <a:ext cx="347895" cy="85096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Line 7"/>
          <p:cNvSpPr>
            <a:spLocks noChangeShapeType="1"/>
          </p:cNvSpPr>
          <p:nvPr/>
        </p:nvSpPr>
        <p:spPr bwMode="auto">
          <a:xfrm flipV="1">
            <a:off x="4091695" y="2554528"/>
            <a:ext cx="0" cy="295517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med" len="med"/>
            <a:tailEnd type="none" w="med" len="med"/>
          </a:ln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4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3263104"/>
              </p:ext>
            </p:extLst>
          </p:nvPr>
        </p:nvGraphicFramePr>
        <p:xfrm>
          <a:off x="7274208" y="3845588"/>
          <a:ext cx="826242" cy="4349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82391" imgH="253890" progId="Equation.DSMT4">
                  <p:embed/>
                </p:oleObj>
              </mc:Choice>
              <mc:Fallback>
                <p:oleObj name="Equation" r:id="rId5" imgW="482391" imgH="253890" progId="Equation.DSMT4">
                  <p:embed/>
                  <p:pic>
                    <p:nvPicPr>
                      <p:cNvPr id="0" name="Picture 8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4208" y="3845588"/>
                        <a:ext cx="826242" cy="4349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Line 10"/>
          <p:cNvSpPr>
            <a:spLocks noChangeShapeType="1"/>
          </p:cNvSpPr>
          <p:nvPr/>
        </p:nvSpPr>
        <p:spPr bwMode="auto">
          <a:xfrm>
            <a:off x="1072588" y="4056731"/>
            <a:ext cx="6038214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med" len="med"/>
            <a:tailEnd type="none" w="med" len="med"/>
          </a:ln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53" name="Object 11"/>
          <p:cNvGraphicFramePr>
            <a:graphicFrameLocks noChangeAspect="1"/>
          </p:cNvGraphicFramePr>
          <p:nvPr/>
        </p:nvGraphicFramePr>
        <p:xfrm>
          <a:off x="3679205" y="1994624"/>
          <a:ext cx="855951" cy="4505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82391" imgH="253890" progId="Equation.DSMT4">
                  <p:embed/>
                </p:oleObj>
              </mc:Choice>
              <mc:Fallback>
                <p:oleObj name="Equation" r:id="rId7" imgW="482391" imgH="253890" progId="Equation.DSMT4">
                  <p:embed/>
                  <p:pic>
                    <p:nvPicPr>
                      <p:cNvPr id="0" name="Picture 8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9205" y="1994624"/>
                        <a:ext cx="855951" cy="4505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" name="Line 14"/>
          <p:cNvSpPr>
            <a:spLocks noChangeShapeType="1"/>
          </p:cNvSpPr>
          <p:nvPr/>
        </p:nvSpPr>
        <p:spPr bwMode="auto">
          <a:xfrm>
            <a:off x="2813893" y="3926519"/>
            <a:ext cx="0" cy="25248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5" name="Line 15"/>
          <p:cNvSpPr>
            <a:spLocks noChangeShapeType="1"/>
          </p:cNvSpPr>
          <p:nvPr/>
        </p:nvSpPr>
        <p:spPr bwMode="auto">
          <a:xfrm>
            <a:off x="5377435" y="3936046"/>
            <a:ext cx="0" cy="25248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7" name="Oval 17"/>
          <p:cNvSpPr>
            <a:spLocks noChangeArrowheads="1"/>
          </p:cNvSpPr>
          <p:nvPr/>
        </p:nvSpPr>
        <p:spPr bwMode="auto">
          <a:xfrm>
            <a:off x="2761510" y="3997977"/>
            <a:ext cx="90478" cy="106392"/>
          </a:xfrm>
          <a:prstGeom prst="ellipse">
            <a:avLst/>
          </a:prstGeom>
          <a:solidFill>
            <a:srgbClr val="0000FF"/>
          </a:solidFill>
          <a:ln w="12700">
            <a:solidFill>
              <a:srgbClr val="0000FF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8" name="Oval 18"/>
          <p:cNvSpPr>
            <a:spLocks noChangeArrowheads="1"/>
          </p:cNvSpPr>
          <p:nvPr/>
        </p:nvSpPr>
        <p:spPr bwMode="auto">
          <a:xfrm>
            <a:off x="5329815" y="3993213"/>
            <a:ext cx="90478" cy="106392"/>
          </a:xfrm>
          <a:prstGeom prst="ellipse">
            <a:avLst/>
          </a:prstGeom>
          <a:solidFill>
            <a:srgbClr val="0000FF"/>
          </a:solidFill>
          <a:ln w="12700">
            <a:solidFill>
              <a:srgbClr val="0000FF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60" name="Object 20"/>
          <p:cNvGraphicFramePr>
            <a:graphicFrameLocks noChangeAspect="1"/>
          </p:cNvGraphicFramePr>
          <p:nvPr/>
        </p:nvGraphicFramePr>
        <p:xfrm>
          <a:off x="2465814" y="4216495"/>
          <a:ext cx="426366" cy="3840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53890" imgH="228501" progId="Equation.DSMT4">
                  <p:embed/>
                </p:oleObj>
              </mc:Choice>
              <mc:Fallback>
                <p:oleObj name="Equation" r:id="rId9" imgW="253890" imgH="228501" progId="Equation.DSMT4">
                  <p:embed/>
                  <p:pic>
                    <p:nvPicPr>
                      <p:cNvPr id="0" name="Picture 8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5814" y="4216495"/>
                        <a:ext cx="426366" cy="3840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21"/>
          <p:cNvGraphicFramePr>
            <a:graphicFrameLocks noChangeAspect="1"/>
          </p:cNvGraphicFramePr>
          <p:nvPr/>
        </p:nvGraphicFramePr>
        <p:xfrm>
          <a:off x="5456600" y="3535796"/>
          <a:ext cx="258955" cy="363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65028" imgH="228501" progId="Equation.DSMT4">
                  <p:embed/>
                </p:oleObj>
              </mc:Choice>
              <mc:Fallback>
                <p:oleObj name="Equation" r:id="rId11" imgW="165028" imgH="228501" progId="Equation.DSMT4">
                  <p:embed/>
                  <p:pic>
                    <p:nvPicPr>
                      <p:cNvPr id="0" name="Picture 8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6600" y="3535796"/>
                        <a:ext cx="258955" cy="363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8" name="Straight Connector 27"/>
          <p:cNvCxnSpPr/>
          <p:nvPr/>
        </p:nvCxnSpPr>
        <p:spPr>
          <a:xfrm>
            <a:off x="4121861" y="4110616"/>
            <a:ext cx="1251285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811848" y="3993509"/>
            <a:ext cx="1251285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3511616" y="4725029"/>
            <a:ext cx="1251285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3430760" y="3370763"/>
            <a:ext cx="1251285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106831" y="2811776"/>
            <a:ext cx="22509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Riemann surface</a:t>
            </a:r>
          </a:p>
        </p:txBody>
      </p:sp>
      <p:sp>
        <p:nvSpPr>
          <p:cNvPr id="26" name="Oval 25"/>
          <p:cNvSpPr/>
          <p:nvPr/>
        </p:nvSpPr>
        <p:spPr>
          <a:xfrm>
            <a:off x="6473948" y="3994889"/>
            <a:ext cx="115503" cy="115503"/>
          </a:xfrm>
          <a:prstGeom prst="ellipse">
            <a:avLst/>
          </a:prstGeom>
          <a:solidFill>
            <a:srgbClr val="00FF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693278" y="4349620"/>
            <a:ext cx="115503" cy="115503"/>
          </a:xfrm>
          <a:prstGeom prst="ellipse">
            <a:avLst/>
          </a:prstGeom>
          <a:solidFill>
            <a:srgbClr val="00FFFF"/>
          </a:solidFill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4736448" y="3991783"/>
            <a:ext cx="0" cy="327259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val 67"/>
          <p:cNvSpPr/>
          <p:nvPr/>
        </p:nvSpPr>
        <p:spPr>
          <a:xfrm>
            <a:off x="4685253" y="3920282"/>
            <a:ext cx="115503" cy="115503"/>
          </a:xfrm>
          <a:prstGeom prst="ellipse">
            <a:avLst/>
          </a:prstGeom>
          <a:solidFill>
            <a:srgbClr val="00FF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Arrow Connector 47"/>
          <p:cNvCxnSpPr/>
          <p:nvPr/>
        </p:nvCxnSpPr>
        <p:spPr>
          <a:xfrm flipH="1">
            <a:off x="6596743" y="2405847"/>
            <a:ext cx="791241" cy="143285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 flipV="1">
            <a:off x="4857999" y="4455226"/>
            <a:ext cx="782637" cy="49134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234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5695285"/>
              </p:ext>
            </p:extLst>
          </p:nvPr>
        </p:nvGraphicFramePr>
        <p:xfrm>
          <a:off x="6508750" y="2024063"/>
          <a:ext cx="2227263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701800" imgH="254000" progId="Equation.DSMT4">
                  <p:embed/>
                </p:oleObj>
              </mc:Choice>
              <mc:Fallback>
                <p:oleObj name="Equation" r:id="rId13" imgW="1701800" imgH="254000" progId="Equation.DSMT4">
                  <p:embed/>
                  <p:pic>
                    <p:nvPicPr>
                      <p:cNvPr id="0" name="Picture 8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8750" y="2024063"/>
                        <a:ext cx="2227263" cy="331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347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9993671"/>
              </p:ext>
            </p:extLst>
          </p:nvPr>
        </p:nvGraphicFramePr>
        <p:xfrm>
          <a:off x="4498975" y="2376488"/>
          <a:ext cx="1943100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485900" imgH="431800" progId="Equation.DSMT4">
                  <p:embed/>
                </p:oleObj>
              </mc:Choice>
              <mc:Fallback>
                <p:oleObj name="Equation" r:id="rId15" imgW="1485900" imgH="431800" progId="Equation.DSMT4">
                  <p:embed/>
                  <p:pic>
                    <p:nvPicPr>
                      <p:cNvPr id="0" name="Picture 8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8975" y="2376488"/>
                        <a:ext cx="1943100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34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5945890"/>
              </p:ext>
            </p:extLst>
          </p:nvPr>
        </p:nvGraphicFramePr>
        <p:xfrm>
          <a:off x="5808663" y="4867275"/>
          <a:ext cx="2424112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854000" imgH="253800" progId="Equation.DSMT4">
                  <p:embed/>
                </p:oleObj>
              </mc:Choice>
              <mc:Fallback>
                <p:oleObj name="Equation" r:id="rId17" imgW="1854000" imgH="253800" progId="Equation.DSMT4">
                  <p:embed/>
                  <p:pic>
                    <p:nvPicPr>
                      <p:cNvPr id="0" name="Picture 8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8663" y="4867275"/>
                        <a:ext cx="2424112" cy="331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349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7752502"/>
              </p:ext>
            </p:extLst>
          </p:nvPr>
        </p:nvGraphicFramePr>
        <p:xfrm>
          <a:off x="326535" y="5114002"/>
          <a:ext cx="3345123" cy="3957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2463800" imgH="292100" progId="Equation.DSMT4">
                  <p:embed/>
                </p:oleObj>
              </mc:Choice>
              <mc:Fallback>
                <p:oleObj name="Equation" r:id="rId19" imgW="2463800" imgH="292100" progId="Equation.DSMT4">
                  <p:embed/>
                  <p:pic>
                    <p:nvPicPr>
                      <p:cNvPr id="0" name="Picture 8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535" y="5114002"/>
                        <a:ext cx="3345123" cy="39570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4476997" y="5830462"/>
            <a:ext cx="4227616" cy="73866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Note: </a:t>
            </a:r>
          </a:p>
          <a:p>
            <a:pPr algn="ctr"/>
            <a:r>
              <a:rPr lang="en-US" sz="1400" dirty="0"/>
              <a:t>The leaky wave field is the analytic continuation of the phased array field when 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1400" i="1" baseline="-25000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1400" dirty="0"/>
              <a:t> becomes complex.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9" name="Text Box 17"/>
          <p:cNvSpPr txBox="1">
            <a:spLocks noChangeArrowheads="1"/>
          </p:cNvSpPr>
          <p:nvPr/>
        </p:nvSpPr>
        <p:spPr bwMode="auto">
          <a:xfrm>
            <a:off x="597200" y="773196"/>
            <a:ext cx="77485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Assume that 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</a:rPr>
              <a:t>f</a:t>
            </a:r>
            <a:r>
              <a:rPr lang="en-US" sz="600" i="1" dirty="0">
                <a:solidFill>
                  <a:srgbClr val="0000FF"/>
                </a:solidFill>
                <a:latin typeface="Times New Roman" pitchFamily="18" charset="0"/>
              </a:rPr>
              <a:t>  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</a:rPr>
              <a:t>z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)</a:t>
            </a:r>
            <a:r>
              <a:rPr lang="en-US" dirty="0">
                <a:solidFill>
                  <a:srgbClr val="0000FF"/>
                </a:solidFill>
              </a:rPr>
              <a:t> is the analytic continuation of a real function 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</a:rPr>
              <a:t>f</a:t>
            </a:r>
            <a:r>
              <a:rPr lang="en-US" sz="600" i="1" dirty="0">
                <a:solidFill>
                  <a:srgbClr val="0000FF"/>
                </a:solidFill>
                <a:latin typeface="Times New Roman" pitchFamily="18" charset="0"/>
              </a:rPr>
              <a:t>  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)</a:t>
            </a:r>
            <a:r>
              <a:rPr lang="en-US" dirty="0">
                <a:solidFill>
                  <a:srgbClr val="0000FF"/>
                </a:solidFill>
              </a:rPr>
              <a:t> off the real axis (or a segment of the real axis).</a:t>
            </a:r>
          </a:p>
        </p:txBody>
      </p:sp>
      <p:sp>
        <p:nvSpPr>
          <p:cNvPr id="15370" name="Text Box 18"/>
          <p:cNvSpPr txBox="1">
            <a:spLocks noChangeArrowheads="1"/>
          </p:cNvSpPr>
          <p:nvPr/>
        </p:nvSpPr>
        <p:spPr bwMode="auto">
          <a:xfrm>
            <a:off x="761900" y="1887913"/>
            <a:ext cx="4770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Then within the analytic region, we have </a:t>
            </a:r>
          </a:p>
        </p:txBody>
      </p:sp>
      <p:graphicFrame>
        <p:nvGraphicFramePr>
          <p:cNvPr id="15362" name="Object 21"/>
          <p:cNvGraphicFramePr>
            <a:graphicFrameLocks noChangeAspect="1"/>
          </p:cNvGraphicFramePr>
          <p:nvPr/>
        </p:nvGraphicFramePr>
        <p:xfrm>
          <a:off x="5565476" y="1818697"/>
          <a:ext cx="1980732" cy="5645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066337" imgH="304668" progId="Equation.DSMT4">
                  <p:embed/>
                </p:oleObj>
              </mc:Choice>
              <mc:Fallback>
                <p:oleObj name="Equation" r:id="rId3" imgW="1066337" imgH="304668" progId="Equation.DSMT4">
                  <p:embed/>
                  <p:pic>
                    <p:nvPicPr>
                      <p:cNvPr id="0" name="Picture 4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5476" y="1818697"/>
                        <a:ext cx="1980732" cy="564516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1" name="Text Box 22"/>
          <p:cNvSpPr txBox="1">
            <a:spLocks noChangeArrowheads="1"/>
          </p:cNvSpPr>
          <p:nvPr/>
        </p:nvSpPr>
        <p:spPr bwMode="auto">
          <a:xfrm>
            <a:off x="807085" y="4644206"/>
            <a:ext cx="1370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Examples:</a:t>
            </a:r>
          </a:p>
        </p:txBody>
      </p:sp>
      <p:graphicFrame>
        <p:nvGraphicFramePr>
          <p:cNvPr id="15363" name="Object 25"/>
          <p:cNvGraphicFramePr>
            <a:graphicFrameLocks noChangeAspect="1"/>
          </p:cNvGraphicFramePr>
          <p:nvPr/>
        </p:nvGraphicFramePr>
        <p:xfrm>
          <a:off x="1477027" y="5195387"/>
          <a:ext cx="2312987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104900" imgH="254000" progId="Equation.DSMT4">
                  <p:embed/>
                </p:oleObj>
              </mc:Choice>
              <mc:Fallback>
                <p:oleObj name="Equation" r:id="rId5" imgW="1104900" imgH="254000" progId="Equation.DSMT4">
                  <p:embed/>
                  <p:pic>
                    <p:nvPicPr>
                      <p:cNvPr id="0" name="Picture 4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7027" y="5195387"/>
                        <a:ext cx="2312987" cy="5302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39"/>
          <p:cNvGraphicFramePr>
            <a:graphicFrameLocks noChangeAspect="1"/>
          </p:cNvGraphicFramePr>
          <p:nvPr/>
        </p:nvGraphicFramePr>
        <p:xfrm>
          <a:off x="1502427" y="5855787"/>
          <a:ext cx="2339975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117115" imgH="253890" progId="Equation.DSMT4">
                  <p:embed/>
                </p:oleObj>
              </mc:Choice>
              <mc:Fallback>
                <p:oleObj name="Equation" r:id="rId7" imgW="1117115" imgH="253890" progId="Equation.DSMT4">
                  <p:embed/>
                  <p:pic>
                    <p:nvPicPr>
                      <p:cNvPr id="0" name="Picture 4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2427" y="5855787"/>
                        <a:ext cx="2339975" cy="5302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2"/>
          <p:cNvSpPr>
            <a:spLocks noGrp="1" noChangeArrowheads="1"/>
          </p:cNvSpPr>
          <p:nvPr>
            <p:ph type="title"/>
          </p:nvPr>
        </p:nvSpPr>
        <p:spPr>
          <a:xfrm>
            <a:off x="1366787" y="0"/>
            <a:ext cx="6477802" cy="6191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Schwarz Reflection Principle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994484" y="5948413"/>
            <a:ext cx="41537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(assuming branch cut on negative real axis)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963885" y="4891768"/>
            <a:ext cx="31951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latin typeface="+mn-lt"/>
              </a:rPr>
              <a:t>f </a:t>
            </a:r>
            <a:r>
              <a:rPr lang="en-US" sz="1400" dirty="0">
                <a:latin typeface="+mn-lt"/>
              </a:rPr>
              <a:t>(</a:t>
            </a:r>
            <a:r>
              <a:rPr lang="en-US" sz="1400" i="1" dirty="0">
                <a:latin typeface="+mn-lt"/>
              </a:rPr>
              <a:t>z</a:t>
            </a:r>
            <a:r>
              <a:rPr lang="en-US" sz="1400" dirty="0">
                <a:latin typeface="+mn-lt"/>
              </a:rPr>
              <a:t>)</a:t>
            </a:r>
            <a:r>
              <a:rPr lang="en-US" sz="1400" dirty="0"/>
              <a:t> is assumed analytic in this region.</a:t>
            </a: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AB06F5-FAD1-47C7-A540-3B441A6863AA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825328" y="2419350"/>
            <a:ext cx="15215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(proof omitted)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D4D0CC7-A38F-DA03-F9A4-F0CE28F3A3BE}"/>
              </a:ext>
            </a:extLst>
          </p:cNvPr>
          <p:cNvGrpSpPr/>
          <p:nvPr/>
        </p:nvGrpSpPr>
        <p:grpSpPr>
          <a:xfrm>
            <a:off x="2367756" y="2547711"/>
            <a:ext cx="4244131" cy="2344057"/>
            <a:chOff x="2367756" y="2547711"/>
            <a:chExt cx="4244131" cy="2344057"/>
          </a:xfrm>
        </p:grpSpPr>
        <p:sp>
          <p:nvSpPr>
            <p:cNvPr id="15373" name="Rectangle 27"/>
            <p:cNvSpPr>
              <a:spLocks noChangeArrowheads="1"/>
            </p:cNvSpPr>
            <p:nvPr/>
          </p:nvSpPr>
          <p:spPr bwMode="auto">
            <a:xfrm>
              <a:off x="2836455" y="3151868"/>
              <a:ext cx="2845335" cy="1371600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4" name="Line 26"/>
            <p:cNvSpPr>
              <a:spLocks noChangeShapeType="1"/>
            </p:cNvSpPr>
            <p:nvPr/>
          </p:nvSpPr>
          <p:spPr bwMode="auto">
            <a:xfrm>
              <a:off x="2367756" y="3837668"/>
              <a:ext cx="39751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5366" name="Object 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9363824"/>
                </p:ext>
              </p:extLst>
            </p:nvPr>
          </p:nvGraphicFramePr>
          <p:xfrm>
            <a:off x="4693444" y="3199471"/>
            <a:ext cx="680335" cy="4699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368140" imgH="253890" progId="Equation.DSMT4">
                    <p:embed/>
                  </p:oleObj>
                </mc:Choice>
                <mc:Fallback>
                  <p:oleObj name="Equation" r:id="rId9" imgW="368140" imgH="253890" progId="Equation.DSMT4">
                    <p:embed/>
                    <p:pic>
                      <p:nvPicPr>
                        <p:cNvPr id="0" name="Picture 4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93444" y="3199471"/>
                          <a:ext cx="680335" cy="46992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66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375" name="Line 31"/>
            <p:cNvSpPr>
              <a:spLocks noChangeShapeType="1"/>
            </p:cNvSpPr>
            <p:nvPr/>
          </p:nvSpPr>
          <p:spPr bwMode="auto">
            <a:xfrm>
              <a:off x="3599656" y="3837668"/>
              <a:ext cx="13081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5367" name="Object 3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44955093"/>
                </p:ext>
              </p:extLst>
            </p:nvPr>
          </p:nvGraphicFramePr>
          <p:xfrm>
            <a:off x="4305894" y="3880917"/>
            <a:ext cx="538496" cy="3722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368140" imgH="253890" progId="Equation.DSMT4">
                    <p:embed/>
                  </p:oleObj>
                </mc:Choice>
                <mc:Fallback>
                  <p:oleObj name="Equation" r:id="rId11" imgW="368140" imgH="253890" progId="Equation.DSMT4">
                    <p:embed/>
                    <p:pic>
                      <p:nvPicPr>
                        <p:cNvPr id="0" name="Picture 4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05894" y="3880917"/>
                          <a:ext cx="538496" cy="3722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66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376" name="Text Box 45"/>
            <p:cNvSpPr txBox="1">
              <a:spLocks noChangeArrowheads="1"/>
            </p:cNvSpPr>
            <p:nvPr/>
          </p:nvSpPr>
          <p:spPr bwMode="auto">
            <a:xfrm>
              <a:off x="2831760" y="3878743"/>
              <a:ext cx="151836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dirty="0"/>
                <a:t>Line segment:</a:t>
              </a:r>
            </a:p>
          </p:txBody>
        </p:sp>
        <p:sp>
          <p:nvSpPr>
            <p:cNvPr id="15378" name="Line 47"/>
            <p:cNvSpPr>
              <a:spLocks noChangeShapeType="1"/>
            </p:cNvSpPr>
            <p:nvPr/>
          </p:nvSpPr>
          <p:spPr bwMode="auto">
            <a:xfrm>
              <a:off x="4260056" y="2872468"/>
              <a:ext cx="0" cy="20193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flipH="1" flipV="1">
              <a:off x="4887686" y="4325711"/>
              <a:ext cx="555171" cy="52251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" name="Object 1">
              <a:extLst>
                <a:ext uri="{FF2B5EF4-FFF2-40B4-BE49-F238E27FC236}">
                  <a16:creationId xmlns:a16="http://schemas.microsoft.com/office/drawing/2014/main" id="{76901903-F753-94B7-558F-70A20970B8E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0131222"/>
                </p:ext>
              </p:extLst>
            </p:nvPr>
          </p:nvGraphicFramePr>
          <p:xfrm>
            <a:off x="4170571" y="2547711"/>
            <a:ext cx="200025" cy="247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199802" imgH="247786" progId="Equation.DSMT4">
                    <p:embed/>
                  </p:oleObj>
                </mc:Choice>
                <mc:Fallback>
                  <p:oleObj name="Equation" r:id="rId13" imgW="199802" imgH="247786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4170571" y="2547711"/>
                          <a:ext cx="200025" cy="24765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2">
              <a:extLst>
                <a:ext uri="{FF2B5EF4-FFF2-40B4-BE49-F238E27FC236}">
                  <a16:creationId xmlns:a16="http://schemas.microsoft.com/office/drawing/2014/main" id="{5E51A393-98C5-3C9F-CC64-1E1EA899185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33090836"/>
                </p:ext>
              </p:extLst>
            </p:nvPr>
          </p:nvGraphicFramePr>
          <p:xfrm>
            <a:off x="6430508" y="3737861"/>
            <a:ext cx="181379" cy="1995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126720" imgH="139680" progId="Equation.DSMT4">
                    <p:embed/>
                  </p:oleObj>
                </mc:Choice>
                <mc:Fallback>
                  <p:oleObj name="Equation" r:id="rId15" imgW="126720" imgH="1396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6430508" y="3737861"/>
                          <a:ext cx="181379" cy="19951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3533775" y="1362075"/>
            <a:ext cx="1628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graphicFrame>
        <p:nvGraphicFramePr>
          <p:cNvPr id="4098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2754305"/>
              </p:ext>
            </p:extLst>
          </p:nvPr>
        </p:nvGraphicFramePr>
        <p:xfrm>
          <a:off x="776549" y="2447493"/>
          <a:ext cx="7183438" cy="307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559300" imgH="1955800" progId="Equation.DSMT4">
                  <p:embed/>
                </p:oleObj>
              </mc:Choice>
              <mc:Fallback>
                <p:oleObj name="Equation" r:id="rId3" imgW="4559300" imgH="1955800" progId="Equation.DSMT4">
                  <p:embed/>
                  <p:pic>
                    <p:nvPicPr>
                      <p:cNvPr id="0" name="Picture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549" y="2447493"/>
                        <a:ext cx="7183438" cy="307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0"/>
            <a:ext cx="7772400" cy="616017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Analytic Continuation of Functions (cont.)</a:t>
            </a:r>
            <a:endParaRPr lang="en-US" sz="24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0735" y="1348760"/>
            <a:ext cx="55633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solidFill>
                  <a:srgbClr val="0000FF"/>
                </a:solidFill>
              </a:rPr>
              <a:t>Another</a:t>
            </a:r>
            <a:r>
              <a:rPr lang="en-US" dirty="0">
                <a:solidFill>
                  <a:srgbClr val="0000FF"/>
                </a:solidFill>
              </a:rPr>
              <a:t> way to get the Taylor series expansion: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CAA537-425C-44AB-ABB0-AB7F7428A9D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448759" y="751114"/>
            <a:ext cx="24753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C00FF"/>
                </a:solidFill>
              </a:rPr>
              <a:t>Example (cont.)</a:t>
            </a:r>
          </a:p>
        </p:txBody>
      </p:sp>
      <p:graphicFrame>
        <p:nvGraphicFramePr>
          <p:cNvPr id="4170" name="Object 7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5920104"/>
              </p:ext>
            </p:extLst>
          </p:nvPr>
        </p:nvGraphicFramePr>
        <p:xfrm>
          <a:off x="1852874" y="5949589"/>
          <a:ext cx="561975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800600" imgH="469900" progId="Equation.DSMT4">
                  <p:embed/>
                </p:oleObj>
              </mc:Choice>
              <mc:Fallback>
                <p:oleObj name="Equation" r:id="rId5" imgW="4800600" imgH="469900" progId="Equation.DSMT4">
                  <p:embed/>
                  <p:pic>
                    <p:nvPicPr>
                      <p:cNvPr id="0" name="Picture 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2874" y="5949589"/>
                        <a:ext cx="5619750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2C36297B-AFB5-C300-779C-99E4A8F073D8}"/>
              </a:ext>
            </a:extLst>
          </p:cNvPr>
          <p:cNvSpPr txBox="1"/>
          <p:nvPr/>
        </p:nvSpPr>
        <p:spPr>
          <a:xfrm>
            <a:off x="612775" y="1816794"/>
            <a:ext cx="6070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/>
              <a:t>(This assumes that we know the closed-form expression!)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3" name="Object 4"/>
          <p:cNvGraphicFramePr>
            <a:graphicFrameLocks noChangeAspect="1"/>
          </p:cNvGraphicFramePr>
          <p:nvPr/>
        </p:nvGraphicFramePr>
        <p:xfrm>
          <a:off x="881063" y="5639248"/>
          <a:ext cx="6767512" cy="10473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279900" imgH="660400" progId="Equation.DSMT4">
                  <p:embed/>
                </p:oleObj>
              </mc:Choice>
              <mc:Fallback>
                <p:oleObj name="Equation" r:id="rId3" imgW="4279900" imgH="660400" progId="Equation.DSMT4">
                  <p:embed/>
                  <p:pic>
                    <p:nvPicPr>
                      <p:cNvPr id="0" name="Picture 4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1063" y="5639248"/>
                        <a:ext cx="6767512" cy="10473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0"/>
            <a:ext cx="7772400" cy="616017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Analytic Continuation of Functions (cont.)</a:t>
            </a:r>
            <a:endParaRPr lang="en-US" sz="24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CAA537-425C-44AB-ABB0-AB7F7428A9D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3358242" y="545646"/>
            <a:ext cx="23407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rgbClr val="CC00FF"/>
                </a:solidFill>
              </a:rPr>
              <a:t>Example (cont.)</a:t>
            </a:r>
          </a:p>
        </p:txBody>
      </p:sp>
      <p:graphicFrame>
        <p:nvGraphicFramePr>
          <p:cNvPr id="512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1294532"/>
              </p:ext>
            </p:extLst>
          </p:nvPr>
        </p:nvGraphicFramePr>
        <p:xfrm>
          <a:off x="921544" y="1334864"/>
          <a:ext cx="1533525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889000" imgH="457200" progId="Equation.DSMT4">
                  <p:embed/>
                </p:oleObj>
              </mc:Choice>
              <mc:Fallback>
                <p:oleObj name="Equation" r:id="rId5" imgW="889000" imgH="457200" progId="Equation.DSMT4">
                  <p:embed/>
                  <p:pic>
                    <p:nvPicPr>
                      <p:cNvPr id="0" name="Picture 4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1544" y="1334864"/>
                        <a:ext cx="1533525" cy="788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9" name="Group 38"/>
          <p:cNvGrpSpPr/>
          <p:nvPr/>
        </p:nvGrpSpPr>
        <p:grpSpPr>
          <a:xfrm>
            <a:off x="2933700" y="765175"/>
            <a:ext cx="6026150" cy="4781550"/>
            <a:chOff x="2933700" y="765175"/>
            <a:chExt cx="6026150" cy="4781550"/>
          </a:xfrm>
        </p:grpSpPr>
        <p:sp>
          <p:nvSpPr>
            <p:cNvPr id="5132" name="Oval 26"/>
            <p:cNvSpPr>
              <a:spLocks noChangeArrowheads="1"/>
            </p:cNvSpPr>
            <p:nvPr/>
          </p:nvSpPr>
          <p:spPr bwMode="auto">
            <a:xfrm>
              <a:off x="2933700" y="1108075"/>
              <a:ext cx="4438650" cy="4438650"/>
            </a:xfrm>
            <a:prstGeom prst="ellipse">
              <a:avLst/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3" name="Oval 21"/>
            <p:cNvSpPr>
              <a:spLocks noChangeArrowheads="1"/>
            </p:cNvSpPr>
            <p:nvPr/>
          </p:nvSpPr>
          <p:spPr bwMode="auto">
            <a:xfrm>
              <a:off x="6778625" y="1984375"/>
              <a:ext cx="2181225" cy="2209800"/>
            </a:xfrm>
            <a:prstGeom prst="ellipse">
              <a:avLst/>
            </a:pr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4" name="Oval 20"/>
            <p:cNvSpPr>
              <a:spLocks noChangeArrowheads="1"/>
            </p:cNvSpPr>
            <p:nvPr/>
          </p:nvSpPr>
          <p:spPr bwMode="auto">
            <a:xfrm>
              <a:off x="4854575" y="765175"/>
              <a:ext cx="3409950" cy="3409950"/>
            </a:xfrm>
            <a:prstGeom prst="ellipse">
              <a:avLst/>
            </a:prstGeom>
            <a:solidFill>
              <a:srgbClr val="FFFF66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5" name="Oval 19"/>
            <p:cNvSpPr>
              <a:spLocks noChangeArrowheads="1"/>
            </p:cNvSpPr>
            <p:nvPr/>
          </p:nvSpPr>
          <p:spPr bwMode="auto">
            <a:xfrm>
              <a:off x="4283075" y="1879600"/>
              <a:ext cx="3105150" cy="310515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136" name="Group 16"/>
            <p:cNvGrpSpPr>
              <a:grpSpLocks/>
            </p:cNvGrpSpPr>
            <p:nvPr/>
          </p:nvGrpSpPr>
          <p:grpSpPr bwMode="auto">
            <a:xfrm>
              <a:off x="5302250" y="3021013"/>
              <a:ext cx="1965325" cy="1970088"/>
              <a:chOff x="1692" y="1118"/>
              <a:chExt cx="1238" cy="1241"/>
            </a:xfrm>
          </p:grpSpPr>
          <p:sp>
            <p:nvSpPr>
              <p:cNvPr id="5152" name="Oval 17"/>
              <p:cNvSpPr>
                <a:spLocks noChangeArrowheads="1"/>
              </p:cNvSpPr>
              <p:nvPr/>
            </p:nvSpPr>
            <p:spPr bwMode="auto">
              <a:xfrm>
                <a:off x="2290" y="1721"/>
                <a:ext cx="36" cy="3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3" name="Oval 18"/>
              <p:cNvSpPr>
                <a:spLocks noChangeArrowheads="1"/>
              </p:cNvSpPr>
              <p:nvPr/>
            </p:nvSpPr>
            <p:spPr bwMode="auto">
              <a:xfrm>
                <a:off x="1692" y="1118"/>
                <a:ext cx="1238" cy="1241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37" name="Text Box 3"/>
            <p:cNvSpPr txBox="1">
              <a:spLocks noChangeArrowheads="1"/>
            </p:cNvSpPr>
            <p:nvPr/>
          </p:nvSpPr>
          <p:spPr bwMode="auto">
            <a:xfrm>
              <a:off x="4549775" y="2441575"/>
              <a:ext cx="162877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38" name="Oval 6"/>
            <p:cNvSpPr>
              <a:spLocks noChangeArrowheads="1"/>
            </p:cNvSpPr>
            <p:nvPr/>
          </p:nvSpPr>
          <p:spPr bwMode="auto">
            <a:xfrm>
              <a:off x="5934075" y="3333750"/>
              <a:ext cx="1333500" cy="1333500"/>
            </a:xfrm>
            <a:prstGeom prst="ellipse">
              <a:avLst/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9" name="Line 7"/>
            <p:cNvSpPr>
              <a:spLocks noChangeShapeType="1"/>
            </p:cNvSpPr>
            <p:nvPr/>
          </p:nvSpPr>
          <p:spPr bwMode="auto">
            <a:xfrm>
              <a:off x="6616700" y="3241675"/>
              <a:ext cx="0" cy="13906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Line 8"/>
            <p:cNvSpPr>
              <a:spLocks noChangeShapeType="1"/>
            </p:cNvSpPr>
            <p:nvPr/>
          </p:nvSpPr>
          <p:spPr bwMode="auto">
            <a:xfrm>
              <a:off x="5937250" y="4014788"/>
              <a:ext cx="15906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Text Box 9"/>
            <p:cNvSpPr txBox="1">
              <a:spLocks noChangeArrowheads="1"/>
            </p:cNvSpPr>
            <p:nvPr/>
          </p:nvSpPr>
          <p:spPr bwMode="auto">
            <a:xfrm>
              <a:off x="7540625" y="3748088"/>
              <a:ext cx="31432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 dirty="0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5142" name="Text Box 10"/>
            <p:cNvSpPr txBox="1">
              <a:spLocks noChangeArrowheads="1"/>
            </p:cNvSpPr>
            <p:nvPr/>
          </p:nvSpPr>
          <p:spPr bwMode="auto">
            <a:xfrm>
              <a:off x="6464300" y="2757488"/>
              <a:ext cx="32067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 dirty="0">
                  <a:latin typeface="Times New Roman" pitchFamily="18" charset="0"/>
                </a:rPr>
                <a:t>y</a:t>
              </a:r>
            </a:p>
          </p:txBody>
        </p:sp>
        <p:graphicFrame>
          <p:nvGraphicFramePr>
            <p:cNvPr id="5124" name="Object 11"/>
            <p:cNvGraphicFramePr>
              <a:graphicFrameLocks noChangeAspect="1"/>
            </p:cNvGraphicFramePr>
            <p:nvPr/>
          </p:nvGraphicFramePr>
          <p:xfrm>
            <a:off x="7258050" y="4083050"/>
            <a:ext cx="88900" cy="165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88707" imgH="164742" progId="Equation.DSMT4">
                    <p:embed/>
                  </p:oleObj>
                </mc:Choice>
                <mc:Fallback>
                  <p:oleObj name="Equation" r:id="rId7" imgW="88707" imgH="164742" progId="Equation.DSMT4">
                    <p:embed/>
                    <p:pic>
                      <p:nvPicPr>
                        <p:cNvPr id="0" name="Picture 4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58050" y="4083050"/>
                          <a:ext cx="88900" cy="1651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43" name="Line 12"/>
            <p:cNvSpPr>
              <a:spLocks noChangeShapeType="1"/>
            </p:cNvSpPr>
            <p:nvPr/>
          </p:nvSpPr>
          <p:spPr bwMode="auto">
            <a:xfrm flipH="1">
              <a:off x="7235825" y="3965575"/>
              <a:ext cx="73025" cy="1016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 dirty="0"/>
            </a:p>
          </p:txBody>
        </p:sp>
        <p:sp>
          <p:nvSpPr>
            <p:cNvPr id="5144" name="Line 13"/>
            <p:cNvSpPr>
              <a:spLocks noChangeShapeType="1"/>
            </p:cNvSpPr>
            <p:nvPr/>
          </p:nvSpPr>
          <p:spPr bwMode="auto">
            <a:xfrm>
              <a:off x="7239000" y="3965575"/>
              <a:ext cx="73025" cy="1016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 dirty="0"/>
            </a:p>
          </p:txBody>
        </p:sp>
        <p:graphicFrame>
          <p:nvGraphicFramePr>
            <p:cNvPr id="5125" name="Object 15"/>
            <p:cNvGraphicFramePr>
              <a:graphicFrameLocks noChangeAspect="1"/>
            </p:cNvGraphicFramePr>
            <p:nvPr/>
          </p:nvGraphicFramePr>
          <p:xfrm>
            <a:off x="6115050" y="4037013"/>
            <a:ext cx="330200" cy="215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330057" imgH="215806" progId="Equation.DSMT4">
                    <p:embed/>
                  </p:oleObj>
                </mc:Choice>
                <mc:Fallback>
                  <p:oleObj name="Equation" r:id="rId9" imgW="330057" imgH="215806" progId="Equation.DSMT4">
                    <p:embed/>
                    <p:pic>
                      <p:nvPicPr>
                        <p:cNvPr id="0" name="Picture 4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15050" y="4037013"/>
                          <a:ext cx="330200" cy="215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5145" name="Group 27"/>
            <p:cNvGrpSpPr>
              <a:grpSpLocks/>
            </p:cNvGrpSpPr>
            <p:nvPr/>
          </p:nvGrpSpPr>
          <p:grpSpPr bwMode="auto">
            <a:xfrm>
              <a:off x="6292850" y="3976688"/>
              <a:ext cx="79375" cy="77788"/>
              <a:chOff x="1692" y="1118"/>
              <a:chExt cx="1238" cy="1241"/>
            </a:xfrm>
          </p:grpSpPr>
          <p:sp>
            <p:nvSpPr>
              <p:cNvPr id="5150" name="Oval 28"/>
              <p:cNvSpPr>
                <a:spLocks noChangeArrowheads="1"/>
              </p:cNvSpPr>
              <p:nvPr/>
            </p:nvSpPr>
            <p:spPr bwMode="auto">
              <a:xfrm>
                <a:off x="2290" y="1721"/>
                <a:ext cx="36" cy="3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1" name="Oval 29"/>
              <p:cNvSpPr>
                <a:spLocks noChangeArrowheads="1"/>
              </p:cNvSpPr>
              <p:nvPr/>
            </p:nvSpPr>
            <p:spPr bwMode="auto">
              <a:xfrm>
                <a:off x="1692" y="1118"/>
                <a:ext cx="1238" cy="1241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46" name="Oval 30"/>
            <p:cNvSpPr>
              <a:spLocks noChangeArrowheads="1"/>
            </p:cNvSpPr>
            <p:nvPr/>
          </p:nvSpPr>
          <p:spPr bwMode="auto">
            <a:xfrm>
              <a:off x="5854700" y="3416300"/>
              <a:ext cx="76200" cy="76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7" name="Oval 31"/>
            <p:cNvSpPr>
              <a:spLocks noChangeArrowheads="1"/>
            </p:cNvSpPr>
            <p:nvPr/>
          </p:nvSpPr>
          <p:spPr bwMode="auto">
            <a:xfrm>
              <a:off x="5295900" y="3317875"/>
              <a:ext cx="95250" cy="95250"/>
            </a:xfrm>
            <a:prstGeom prst="ellipse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8" name="Oval 32"/>
            <p:cNvSpPr>
              <a:spLocks noChangeArrowheads="1"/>
            </p:cNvSpPr>
            <p:nvPr/>
          </p:nvSpPr>
          <p:spPr bwMode="auto">
            <a:xfrm>
              <a:off x="6645275" y="2441575"/>
              <a:ext cx="104775" cy="10477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9" name="Oval 33"/>
            <p:cNvSpPr>
              <a:spLocks noChangeArrowheads="1"/>
            </p:cNvSpPr>
            <p:nvPr/>
          </p:nvSpPr>
          <p:spPr bwMode="auto">
            <a:xfrm>
              <a:off x="7883525" y="3032125"/>
              <a:ext cx="84138" cy="8572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8" name="Freeform 36"/>
            <p:cNvSpPr>
              <a:spLocks/>
            </p:cNvSpPr>
            <p:nvPr/>
          </p:nvSpPr>
          <p:spPr bwMode="auto">
            <a:xfrm>
              <a:off x="5962650" y="3457575"/>
              <a:ext cx="381000" cy="533400"/>
            </a:xfrm>
            <a:custGeom>
              <a:avLst/>
              <a:gdLst>
                <a:gd name="T0" fmla="*/ 2147483647 w 240"/>
                <a:gd name="T1" fmla="*/ 2147483647 h 336"/>
                <a:gd name="T2" fmla="*/ 2147483647 w 240"/>
                <a:gd name="T3" fmla="*/ 2147483647 h 336"/>
                <a:gd name="T4" fmla="*/ 0 w 240"/>
                <a:gd name="T5" fmla="*/ 0 h 336"/>
                <a:gd name="T6" fmla="*/ 0 60000 65536"/>
                <a:gd name="T7" fmla="*/ 0 60000 65536"/>
                <a:gd name="T8" fmla="*/ 0 60000 65536"/>
                <a:gd name="T9" fmla="*/ 0 w 240"/>
                <a:gd name="T10" fmla="*/ 0 h 336"/>
                <a:gd name="T11" fmla="*/ 240 w 240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0" h="336">
                  <a:moveTo>
                    <a:pt x="240" y="336"/>
                  </a:moveTo>
                  <a:cubicBezTo>
                    <a:pt x="233" y="250"/>
                    <a:pt x="226" y="164"/>
                    <a:pt x="186" y="108"/>
                  </a:cubicBezTo>
                  <a:cubicBezTo>
                    <a:pt x="146" y="52"/>
                    <a:pt x="30" y="18"/>
                    <a:pt x="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9" name="Freeform 37"/>
            <p:cNvSpPr>
              <a:spLocks/>
            </p:cNvSpPr>
            <p:nvPr/>
          </p:nvSpPr>
          <p:spPr bwMode="auto">
            <a:xfrm>
              <a:off x="5377543" y="3418114"/>
              <a:ext cx="470807" cy="118836"/>
            </a:xfrm>
            <a:custGeom>
              <a:avLst/>
              <a:gdLst>
                <a:gd name="T0" fmla="*/ 2147483647 w 318"/>
                <a:gd name="T1" fmla="*/ 2147483647 h 86"/>
                <a:gd name="T2" fmla="*/ 2147483647 w 318"/>
                <a:gd name="T3" fmla="*/ 2147483647 h 86"/>
                <a:gd name="T4" fmla="*/ 0 w 318"/>
                <a:gd name="T5" fmla="*/ 0 h 86"/>
                <a:gd name="T6" fmla="*/ 0 60000 65536"/>
                <a:gd name="T7" fmla="*/ 0 60000 65536"/>
                <a:gd name="T8" fmla="*/ 0 60000 65536"/>
                <a:gd name="T9" fmla="*/ 0 w 318"/>
                <a:gd name="T10" fmla="*/ 0 h 86"/>
                <a:gd name="T11" fmla="*/ 318 w 318"/>
                <a:gd name="T12" fmla="*/ 86 h 8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8" h="86">
                  <a:moveTo>
                    <a:pt x="318" y="48"/>
                  </a:moveTo>
                  <a:cubicBezTo>
                    <a:pt x="257" y="67"/>
                    <a:pt x="197" y="86"/>
                    <a:pt x="144" y="78"/>
                  </a:cubicBezTo>
                  <a:cubicBezTo>
                    <a:pt x="91" y="70"/>
                    <a:pt x="45" y="35"/>
                    <a:pt x="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Freeform 38"/>
            <p:cNvSpPr>
              <a:spLocks/>
            </p:cNvSpPr>
            <p:nvPr/>
          </p:nvSpPr>
          <p:spPr bwMode="auto">
            <a:xfrm>
              <a:off x="5343525" y="2432050"/>
              <a:ext cx="1304925" cy="892175"/>
            </a:xfrm>
            <a:custGeom>
              <a:avLst/>
              <a:gdLst>
                <a:gd name="T0" fmla="*/ 0 w 822"/>
                <a:gd name="T1" fmla="*/ 2147483647 h 562"/>
                <a:gd name="T2" fmla="*/ 2147483647 w 822"/>
                <a:gd name="T3" fmla="*/ 2147483647 h 562"/>
                <a:gd name="T4" fmla="*/ 2147483647 w 822"/>
                <a:gd name="T5" fmla="*/ 2147483647 h 562"/>
                <a:gd name="T6" fmla="*/ 0 60000 65536"/>
                <a:gd name="T7" fmla="*/ 0 60000 65536"/>
                <a:gd name="T8" fmla="*/ 0 60000 65536"/>
                <a:gd name="T9" fmla="*/ 0 w 822"/>
                <a:gd name="T10" fmla="*/ 0 h 562"/>
                <a:gd name="T11" fmla="*/ 822 w 822"/>
                <a:gd name="T12" fmla="*/ 562 h 5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22" h="562">
                  <a:moveTo>
                    <a:pt x="0" y="562"/>
                  </a:moveTo>
                  <a:cubicBezTo>
                    <a:pt x="75" y="369"/>
                    <a:pt x="151" y="176"/>
                    <a:pt x="288" y="88"/>
                  </a:cubicBezTo>
                  <a:cubicBezTo>
                    <a:pt x="425" y="0"/>
                    <a:pt x="733" y="43"/>
                    <a:pt x="822" y="3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Freeform 39"/>
            <p:cNvSpPr>
              <a:spLocks/>
            </p:cNvSpPr>
            <p:nvPr/>
          </p:nvSpPr>
          <p:spPr bwMode="auto">
            <a:xfrm>
              <a:off x="6734175" y="2457450"/>
              <a:ext cx="1143000" cy="619125"/>
            </a:xfrm>
            <a:custGeom>
              <a:avLst/>
              <a:gdLst>
                <a:gd name="T0" fmla="*/ 0 w 720"/>
                <a:gd name="T1" fmla="*/ 0 h 390"/>
                <a:gd name="T2" fmla="*/ 2147483647 w 720"/>
                <a:gd name="T3" fmla="*/ 2147483647 h 390"/>
                <a:gd name="T4" fmla="*/ 2147483647 w 720"/>
                <a:gd name="T5" fmla="*/ 2147483647 h 390"/>
                <a:gd name="T6" fmla="*/ 0 60000 65536"/>
                <a:gd name="T7" fmla="*/ 0 60000 65536"/>
                <a:gd name="T8" fmla="*/ 0 60000 65536"/>
                <a:gd name="T9" fmla="*/ 0 w 720"/>
                <a:gd name="T10" fmla="*/ 0 h 390"/>
                <a:gd name="T11" fmla="*/ 720 w 720"/>
                <a:gd name="T12" fmla="*/ 390 h 3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0" h="390">
                  <a:moveTo>
                    <a:pt x="0" y="0"/>
                  </a:moveTo>
                  <a:cubicBezTo>
                    <a:pt x="96" y="123"/>
                    <a:pt x="192" y="247"/>
                    <a:pt x="312" y="312"/>
                  </a:cubicBezTo>
                  <a:cubicBezTo>
                    <a:pt x="432" y="377"/>
                    <a:pt x="652" y="377"/>
                    <a:pt x="720" y="39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Oval 29"/>
            <p:cNvSpPr>
              <a:spLocks noChangeArrowheads="1"/>
            </p:cNvSpPr>
            <p:nvPr/>
          </p:nvSpPr>
          <p:spPr bwMode="auto">
            <a:xfrm>
              <a:off x="6574205" y="3976687"/>
              <a:ext cx="79375" cy="77788"/>
            </a:xfrm>
            <a:prstGeom prst="ellipse">
              <a:avLst/>
            </a:prstGeom>
            <a:solidFill>
              <a:srgbClr val="CC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5122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681508"/>
              </p:ext>
            </p:extLst>
          </p:nvPr>
        </p:nvGraphicFramePr>
        <p:xfrm>
          <a:off x="442913" y="2460625"/>
          <a:ext cx="3062287" cy="171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2108200" imgH="1181100" progId="Equation.DSMT4">
                  <p:embed/>
                </p:oleObj>
              </mc:Choice>
              <mc:Fallback>
                <p:oleObj name="Equation" r:id="rId11" imgW="2108200" imgH="1181100" progId="Equation.DSMT4">
                  <p:embed/>
                  <p:pic>
                    <p:nvPicPr>
                      <p:cNvPr id="0" name="Picture 4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3" y="2460625"/>
                        <a:ext cx="3062287" cy="1716088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99151" y="4924540"/>
            <a:ext cx="37524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We have a “leapfrogging” of the circles.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880"/>
            <a:ext cx="9144000" cy="881744"/>
          </a:xfrm>
        </p:spPr>
        <p:txBody>
          <a:bodyPr/>
          <a:lstStyle/>
          <a:p>
            <a:pPr eaLnBrk="1" hangingPunct="1">
              <a:defRPr/>
            </a:pPr>
            <a:b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Theorem</a:t>
            </a:r>
            <a:r>
              <a:rPr lang="en-US" sz="28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br>
              <a:rPr lang="en-US" sz="28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The Zeros of an Analytic Function are </a:t>
            </a:r>
            <a:r>
              <a:rPr lang="en-US" sz="2800" u="sng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Isolated</a:t>
            </a:r>
            <a:br>
              <a:rPr lang="en-US" sz="2800" dirty="0">
                <a:solidFill>
                  <a:srgbClr val="0000FF"/>
                </a:solidFill>
              </a:rPr>
            </a:br>
            <a:endParaRPr lang="en-US" sz="28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graphicFrame>
        <p:nvGraphicFramePr>
          <p:cNvPr id="6146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0933024"/>
              </p:ext>
            </p:extLst>
          </p:nvPr>
        </p:nvGraphicFramePr>
        <p:xfrm>
          <a:off x="455193" y="1564946"/>
          <a:ext cx="8383587" cy="419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222960" imgH="3111480" progId="Equation.DSMT4">
                  <p:embed/>
                </p:oleObj>
              </mc:Choice>
              <mc:Fallback>
                <p:oleObj name="Equation" r:id="rId3" imgW="6222960" imgH="3111480" progId="Equation.DSMT4">
                  <p:embed/>
                  <p:pic>
                    <p:nvPicPr>
                      <p:cNvPr id="0" name="Picture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193" y="1564946"/>
                        <a:ext cx="8383587" cy="419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80373" y="1054133"/>
            <a:ext cx="59637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(The zeros cannot be arbitrarily close together.)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76220" y="6047710"/>
            <a:ext cx="6985960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rgbClr val="FF0000"/>
                </a:solidFill>
              </a:rPr>
              <a:t>The only exception to having isolated zeros is if the function </a:t>
            </a:r>
            <a:r>
              <a:rPr lang="en-US" sz="1800" i="1" dirty="0">
                <a:solidFill>
                  <a:srgbClr val="FF0000"/>
                </a:solidFill>
                <a:latin typeface="+mn-lt"/>
              </a:rPr>
              <a:t>f </a:t>
            </a:r>
            <a:r>
              <a:rPr lang="en-US" sz="1800" dirty="0">
                <a:solidFill>
                  <a:srgbClr val="FF0000"/>
                </a:solidFill>
                <a:latin typeface="+mn-lt"/>
              </a:rPr>
              <a:t>(</a:t>
            </a:r>
            <a:r>
              <a:rPr lang="en-US" sz="1800" i="1" dirty="0">
                <a:solidFill>
                  <a:srgbClr val="FF0000"/>
                </a:solidFill>
                <a:latin typeface="+mn-lt"/>
              </a:rPr>
              <a:t>z</a:t>
            </a:r>
            <a:r>
              <a:rPr lang="en-US" sz="1800" dirty="0">
                <a:solidFill>
                  <a:srgbClr val="FF0000"/>
                </a:solidFill>
                <a:latin typeface="+mn-lt"/>
              </a:rPr>
              <a:t>)</a:t>
            </a:r>
            <a:r>
              <a:rPr lang="en-US" sz="1800" dirty="0">
                <a:solidFill>
                  <a:srgbClr val="FF0000"/>
                </a:solidFill>
              </a:rPr>
              <a:t> is </a:t>
            </a:r>
            <a:r>
              <a:rPr lang="en-US" sz="1800" u="sng" dirty="0">
                <a:solidFill>
                  <a:srgbClr val="FF0000"/>
                </a:solidFill>
              </a:rPr>
              <a:t>identically zero</a:t>
            </a:r>
            <a:r>
              <a:rPr lang="en-US" sz="1800" dirty="0">
                <a:solidFill>
                  <a:srgbClr val="FF0000"/>
                </a:solidFill>
              </a:rPr>
              <a:t> in a neighborhood of </a:t>
            </a:r>
            <a:r>
              <a:rPr lang="en-US" sz="1800" i="1" dirty="0">
                <a:solidFill>
                  <a:srgbClr val="FF0000"/>
                </a:solidFill>
                <a:latin typeface="+mn-lt"/>
              </a:rPr>
              <a:t>z</a:t>
            </a:r>
            <a:r>
              <a:rPr lang="en-US" sz="1800" baseline="-25000" dirty="0">
                <a:solidFill>
                  <a:srgbClr val="FF0000"/>
                </a:solidFill>
                <a:latin typeface="+mn-lt"/>
              </a:rPr>
              <a:t>0</a:t>
            </a:r>
            <a:r>
              <a:rPr lang="en-US" sz="1800" dirty="0">
                <a:solidFill>
                  <a:srgbClr val="FF0000"/>
                </a:solidFill>
              </a:rPr>
              <a:t> (</a:t>
            </a:r>
            <a:r>
              <a:rPr lang="en-US" sz="1800" i="1" dirty="0">
                <a:solidFill>
                  <a:srgbClr val="FF0000"/>
                </a:solidFill>
                <a:latin typeface="+mn-lt"/>
              </a:rPr>
              <a:t>N</a:t>
            </a:r>
            <a:r>
              <a:rPr lang="en-US" sz="1800" dirty="0">
                <a:solidFill>
                  <a:srgbClr val="FF0000"/>
                </a:solidFill>
                <a:latin typeface="+mn-lt"/>
              </a:rPr>
              <a:t> = </a:t>
            </a:r>
            <a:r>
              <a:rPr lang="en-US" sz="1800" dirty="0">
                <a:solidFill>
                  <a:srgbClr val="FF0000"/>
                </a:solidFill>
                <a:latin typeface="+mn-lt"/>
                <a:sym typeface="Symbol"/>
              </a:rPr>
              <a:t>)</a:t>
            </a:r>
            <a:r>
              <a:rPr lang="en-US" sz="18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CAA537-425C-44AB-ABB0-AB7F7428A9D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810026" y="0"/>
            <a:ext cx="7877175" cy="664143"/>
          </a:xfrm>
        </p:spPr>
        <p:txBody>
          <a:bodyPr/>
          <a:lstStyle/>
          <a:p>
            <a:pPr eaLnBrk="1" hangingPunct="1">
              <a:defRPr/>
            </a:pPr>
            <a:b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The Zeros of an Analytic Function are Isolated</a:t>
            </a:r>
            <a:br>
              <a:rPr lang="en-US" sz="2800" dirty="0">
                <a:solidFill>
                  <a:srgbClr val="0000FF"/>
                </a:solidFill>
              </a:rPr>
            </a:br>
            <a:endParaRPr lang="en-US" sz="28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graphicFrame>
        <p:nvGraphicFramePr>
          <p:cNvPr id="6147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0865079"/>
              </p:ext>
            </p:extLst>
          </p:nvPr>
        </p:nvGraphicFramePr>
        <p:xfrm>
          <a:off x="1312635" y="1580470"/>
          <a:ext cx="5746750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962400" imgH="393700" progId="Equation.DSMT4">
                  <p:embed/>
                </p:oleObj>
              </mc:Choice>
              <mc:Fallback>
                <p:oleObj name="Equation" r:id="rId3" imgW="3962400" imgH="393700" progId="Equation.DSMT4">
                  <p:embed/>
                  <p:pic>
                    <p:nvPicPr>
                      <p:cNvPr id="0" name="Picture 1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2635" y="1580470"/>
                        <a:ext cx="5746750" cy="566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2896096" y="3302804"/>
            <a:ext cx="31377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 dirty="0">
                <a:latin typeface="Times New Roman" pitchFamily="18" charset="0"/>
              </a:rPr>
              <a:t>y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CAA537-425C-44AB-ABB0-AB7F7428A9D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66577" y="2443717"/>
            <a:ext cx="81711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</a:rPr>
              <a:t>This function </a:t>
            </a:r>
            <a:r>
              <a:rPr lang="en-US" sz="1800" u="sng" dirty="0">
                <a:solidFill>
                  <a:srgbClr val="0000FF"/>
                </a:solidFill>
              </a:rPr>
              <a:t>cannot</a:t>
            </a:r>
            <a:r>
              <a:rPr lang="en-US" sz="1800" dirty="0">
                <a:solidFill>
                  <a:srgbClr val="0000FF"/>
                </a:solidFill>
              </a:rPr>
              <a:t> be analytic at </a:t>
            </a:r>
            <a:r>
              <a:rPr lang="en-US" sz="1800" i="1" dirty="0">
                <a:solidFill>
                  <a:srgbClr val="0000FF"/>
                </a:solidFill>
                <a:latin typeface="+mn-lt"/>
              </a:rPr>
              <a:t>z</a:t>
            </a:r>
            <a:r>
              <a:rPr lang="en-US" sz="1800" dirty="0">
                <a:solidFill>
                  <a:srgbClr val="0000FF"/>
                </a:solidFill>
                <a:latin typeface="+mn-lt"/>
              </a:rPr>
              <a:t> = 0 </a:t>
            </a:r>
            <a:r>
              <a:rPr lang="en-US" sz="1800" dirty="0">
                <a:solidFill>
                  <a:srgbClr val="0000FF"/>
                </a:solidFill>
              </a:rPr>
              <a:t>since the zeros accumulate there and hence are not isolated there.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940942" y="3887800"/>
            <a:ext cx="6163472" cy="2204185"/>
            <a:chOff x="1940942" y="3887800"/>
            <a:chExt cx="6163472" cy="2204185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940942" y="5081332"/>
              <a:ext cx="502438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038222" y="3887800"/>
              <a:ext cx="0" cy="220418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7075064" y="4796324"/>
              <a:ext cx="31377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 dirty="0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5319409" y="5035598"/>
              <a:ext cx="86628" cy="86628"/>
            </a:xfrm>
            <a:prstGeom prst="ellipse">
              <a:avLst/>
            </a:prstGeom>
            <a:solidFill>
              <a:srgbClr val="00FF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4056934" y="5035598"/>
              <a:ext cx="86628" cy="86628"/>
            </a:xfrm>
            <a:prstGeom prst="ellipse">
              <a:avLst/>
            </a:prstGeom>
            <a:solidFill>
              <a:srgbClr val="00FF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3506690" y="5035598"/>
              <a:ext cx="86628" cy="86628"/>
            </a:xfrm>
            <a:prstGeom prst="ellipse">
              <a:avLst/>
            </a:prstGeom>
            <a:solidFill>
              <a:srgbClr val="00FF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3774590" y="5035598"/>
              <a:ext cx="86628" cy="86628"/>
            </a:xfrm>
            <a:prstGeom prst="ellipse">
              <a:avLst/>
            </a:prstGeom>
            <a:solidFill>
              <a:srgbClr val="00FF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48132" name="Object 3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95282521"/>
                </p:ext>
              </p:extLst>
            </p:nvPr>
          </p:nvGraphicFramePr>
          <p:xfrm>
            <a:off x="5106718" y="5207999"/>
            <a:ext cx="547688" cy="3063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317087" imgH="177569" progId="Equation.DSMT4">
                    <p:embed/>
                  </p:oleObj>
                </mc:Choice>
                <mc:Fallback>
                  <p:oleObj name="Equation" r:id="rId5" imgW="317087" imgH="177569" progId="Equation.DSMT4">
                    <p:embed/>
                    <p:pic>
                      <p:nvPicPr>
                        <p:cNvPr id="0" name="Picture 17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06718" y="5207999"/>
                          <a:ext cx="547688" cy="3063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" name="Oval 17"/>
            <p:cNvSpPr/>
            <p:nvPr/>
          </p:nvSpPr>
          <p:spPr>
            <a:xfrm>
              <a:off x="3293340" y="5035598"/>
              <a:ext cx="86628" cy="86628"/>
            </a:xfrm>
            <a:prstGeom prst="ellipse">
              <a:avLst/>
            </a:prstGeom>
            <a:solidFill>
              <a:srgbClr val="00FF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3147365" y="5035598"/>
              <a:ext cx="86628" cy="86628"/>
            </a:xfrm>
            <a:prstGeom prst="ellipse">
              <a:avLst/>
            </a:prstGeom>
            <a:solidFill>
              <a:srgbClr val="00FF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355998" y="5679918"/>
              <a:ext cx="474841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/>
                <a:t>The origin is an “accumulation point” for the zeros.</a:t>
              </a:r>
            </a:p>
          </p:txBody>
        </p:sp>
        <p:sp>
          <p:nvSpPr>
            <p:cNvPr id="23" name="Oval 22"/>
            <p:cNvSpPr/>
            <p:nvPr/>
          </p:nvSpPr>
          <p:spPr>
            <a:xfrm>
              <a:off x="3046375" y="5037272"/>
              <a:ext cx="86628" cy="86628"/>
            </a:xfrm>
            <a:prstGeom prst="ellipse">
              <a:avLst/>
            </a:prstGeom>
            <a:solidFill>
              <a:srgbClr val="00FF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412176" y="718456"/>
            <a:ext cx="14510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C00FF"/>
                </a:solidFill>
              </a:rPr>
              <a:t>Example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366787" y="0"/>
            <a:ext cx="6477802" cy="6191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Analytic Continuation Principle</a:t>
            </a:r>
          </a:p>
        </p:txBody>
      </p:sp>
      <p:sp>
        <p:nvSpPr>
          <p:cNvPr id="18435" name="Text Box 30"/>
          <p:cNvSpPr txBox="1">
            <a:spLocks noChangeArrowheads="1"/>
          </p:cNvSpPr>
          <p:nvPr/>
        </p:nvSpPr>
        <p:spPr bwMode="auto">
          <a:xfrm>
            <a:off x="1104900" y="749300"/>
            <a:ext cx="48244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Theorem of analytic continuation:</a:t>
            </a:r>
          </a:p>
        </p:txBody>
      </p:sp>
      <p:sp>
        <p:nvSpPr>
          <p:cNvPr id="18436" name="Text Box 31"/>
          <p:cNvSpPr txBox="1">
            <a:spLocks noChangeArrowheads="1"/>
          </p:cNvSpPr>
          <p:nvPr/>
        </p:nvSpPr>
        <p:spPr bwMode="auto">
          <a:xfrm>
            <a:off x="406299" y="1409029"/>
            <a:ext cx="821990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800" dirty="0"/>
              <a:t>Assume that </a:t>
            </a:r>
            <a:r>
              <a:rPr lang="en-US" sz="1800" i="1" dirty="0">
                <a:latin typeface="+mn-lt"/>
              </a:rPr>
              <a:t>f</a:t>
            </a:r>
            <a:r>
              <a:rPr lang="en-US" sz="600" i="1" dirty="0">
                <a:latin typeface="+mn-lt"/>
              </a:rPr>
              <a:t> </a:t>
            </a:r>
            <a:r>
              <a:rPr lang="en-US" sz="1800" dirty="0">
                <a:latin typeface="+mn-lt"/>
              </a:rPr>
              <a:t>(</a:t>
            </a:r>
            <a:r>
              <a:rPr lang="en-US" sz="1800" i="1" dirty="0">
                <a:latin typeface="+mn-lt"/>
              </a:rPr>
              <a:t>z</a:t>
            </a:r>
            <a:r>
              <a:rPr lang="en-US" sz="1800" dirty="0">
                <a:latin typeface="+mn-lt"/>
              </a:rPr>
              <a:t>)</a:t>
            </a:r>
            <a:r>
              <a:rPr lang="en-US" sz="1800" dirty="0"/>
              <a:t> and </a:t>
            </a:r>
            <a:r>
              <a:rPr lang="en-US" sz="1800" i="1" dirty="0">
                <a:latin typeface="Times New Roman" pitchFamily="18" charset="0"/>
              </a:rPr>
              <a:t>g</a:t>
            </a:r>
            <a:r>
              <a:rPr lang="en-US" sz="600" i="1" dirty="0">
                <a:latin typeface="Times New Roman" pitchFamily="18" charset="0"/>
              </a:rPr>
              <a:t> </a:t>
            </a:r>
            <a:r>
              <a:rPr lang="en-US" sz="1800" dirty="0">
                <a:latin typeface="Times New Roman" pitchFamily="18" charset="0"/>
              </a:rPr>
              <a:t>(</a:t>
            </a:r>
            <a:r>
              <a:rPr lang="en-US" sz="1800" i="1" dirty="0">
                <a:latin typeface="Times New Roman" pitchFamily="18" charset="0"/>
              </a:rPr>
              <a:t>z</a:t>
            </a:r>
            <a:r>
              <a:rPr lang="en-US" sz="1800" dirty="0">
                <a:latin typeface="Times New Roman" pitchFamily="18" charset="0"/>
              </a:rPr>
              <a:t>) </a:t>
            </a:r>
            <a:r>
              <a:rPr lang="en-US" sz="1800" dirty="0"/>
              <a:t>are analytic in a connected region </a:t>
            </a:r>
            <a:r>
              <a:rPr lang="en-US" sz="1800" i="1" dirty="0">
                <a:latin typeface="Times New Roman" pitchFamily="18" charset="0"/>
              </a:rPr>
              <a:t>A</a:t>
            </a:r>
            <a:r>
              <a:rPr lang="en-US" sz="1800" dirty="0"/>
              <a:t>, and </a:t>
            </a:r>
            <a:r>
              <a:rPr lang="en-US" sz="1800" i="1" dirty="0">
                <a:latin typeface="Times New Roman" pitchFamily="18" charset="0"/>
              </a:rPr>
              <a:t>f </a:t>
            </a:r>
            <a:r>
              <a:rPr lang="en-US" sz="1800" dirty="0"/>
              <a:t>(</a:t>
            </a:r>
            <a:r>
              <a:rPr lang="en-US" sz="1800" i="1" dirty="0" err="1">
                <a:latin typeface="Times New Roman" pitchFamily="18" charset="0"/>
              </a:rPr>
              <a:t>z</a:t>
            </a:r>
            <a:r>
              <a:rPr lang="en-US" sz="1800" i="1" baseline="-25000" dirty="0" err="1">
                <a:latin typeface="Times New Roman" pitchFamily="18" charset="0"/>
              </a:rPr>
              <a:t>n</a:t>
            </a:r>
            <a:r>
              <a:rPr lang="en-US" sz="1800" dirty="0"/>
              <a:t>) </a:t>
            </a:r>
            <a:r>
              <a:rPr lang="en-US" sz="1800" dirty="0">
                <a:latin typeface="+mn-lt"/>
              </a:rPr>
              <a:t>=</a:t>
            </a:r>
            <a:r>
              <a:rPr lang="en-US" sz="1800" i="1" dirty="0">
                <a:latin typeface="Times New Roman" pitchFamily="18" charset="0"/>
              </a:rPr>
              <a:t> g</a:t>
            </a:r>
            <a:r>
              <a:rPr lang="en-US" sz="1800" dirty="0">
                <a:latin typeface="Times New Roman" pitchFamily="18" charset="0"/>
              </a:rPr>
              <a:t>(</a:t>
            </a:r>
            <a:r>
              <a:rPr lang="en-US" sz="1800" i="1" dirty="0" err="1">
                <a:latin typeface="Times New Roman" pitchFamily="18" charset="0"/>
              </a:rPr>
              <a:t>z</a:t>
            </a:r>
            <a:r>
              <a:rPr lang="en-US" sz="1800" i="1" baseline="-25000" dirty="0" err="1">
                <a:latin typeface="Times New Roman" pitchFamily="18" charset="0"/>
              </a:rPr>
              <a:t>n</a:t>
            </a:r>
            <a:r>
              <a:rPr lang="en-US" sz="1800" dirty="0">
                <a:latin typeface="Times New Roman" pitchFamily="18" charset="0"/>
              </a:rPr>
              <a:t>)</a:t>
            </a:r>
            <a:r>
              <a:rPr lang="en-US" sz="1800" dirty="0"/>
              <a:t> on a set of points </a:t>
            </a:r>
            <a:r>
              <a:rPr lang="en-US" sz="1800" i="1" dirty="0">
                <a:latin typeface="Times New Roman" pitchFamily="18" charset="0"/>
              </a:rPr>
              <a:t>z</a:t>
            </a:r>
            <a:r>
              <a:rPr lang="en-US" sz="1800" i="1" baseline="-25000" dirty="0">
                <a:latin typeface="Times New Roman" pitchFamily="18" charset="0"/>
              </a:rPr>
              <a:t>n</a:t>
            </a:r>
            <a:r>
              <a:rPr lang="en-US" sz="1800" i="1" dirty="0">
                <a:latin typeface="Times New Roman" pitchFamily="18" charset="0"/>
              </a:rPr>
              <a:t> </a:t>
            </a:r>
            <a:r>
              <a:rPr lang="en-US" sz="1800" dirty="0"/>
              <a:t>in </a:t>
            </a:r>
            <a:r>
              <a:rPr lang="en-US" sz="1800" i="1" dirty="0">
                <a:latin typeface="Times New Roman" pitchFamily="18" charset="0"/>
              </a:rPr>
              <a:t>A</a:t>
            </a:r>
            <a:r>
              <a:rPr lang="en-US" sz="1800" dirty="0"/>
              <a:t> that </a:t>
            </a:r>
            <a:r>
              <a:rPr lang="en-US" sz="1800" u="sng" dirty="0"/>
              <a:t>converge</a:t>
            </a:r>
            <a:r>
              <a:rPr lang="en-US" sz="1800" dirty="0"/>
              <a:t> to a point </a:t>
            </a:r>
            <a:r>
              <a:rPr lang="en-US" sz="1800" i="1" dirty="0">
                <a:latin typeface="Times New Roman" pitchFamily="18" charset="0"/>
              </a:rPr>
              <a:t>z</a:t>
            </a:r>
            <a:r>
              <a:rPr lang="en-US" sz="1800" baseline="-25000" dirty="0">
                <a:latin typeface="Times New Roman" pitchFamily="18" charset="0"/>
              </a:rPr>
              <a:t>0</a:t>
            </a:r>
            <a:r>
              <a:rPr lang="en-US" sz="1800" dirty="0"/>
              <a:t> in </a:t>
            </a:r>
            <a:r>
              <a:rPr lang="en-US" sz="1800" i="1" dirty="0">
                <a:latin typeface="Times New Roman" pitchFamily="18" charset="0"/>
              </a:rPr>
              <a:t>A</a:t>
            </a:r>
            <a:r>
              <a:rPr lang="en-US" sz="1800" dirty="0"/>
              <a:t>.  </a:t>
            </a:r>
          </a:p>
        </p:txBody>
      </p:sp>
      <p:sp>
        <p:nvSpPr>
          <p:cNvPr id="18437" name="Text Box 52"/>
          <p:cNvSpPr txBox="1">
            <a:spLocks noChangeArrowheads="1"/>
          </p:cNvSpPr>
          <p:nvPr/>
        </p:nvSpPr>
        <p:spPr bwMode="auto">
          <a:xfrm>
            <a:off x="5825660" y="4507511"/>
            <a:ext cx="2795825" cy="1169551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dirty="0"/>
              <a:t>Note: </a:t>
            </a:r>
            <a:br>
              <a:rPr lang="en-US" sz="1400" b="1" dirty="0"/>
            </a:br>
            <a:r>
              <a:rPr lang="en-US" sz="1400" dirty="0"/>
              <a:t>If </a:t>
            </a:r>
            <a:r>
              <a:rPr lang="en-US" sz="1400" i="1" dirty="0">
                <a:latin typeface="+mn-lt"/>
              </a:rPr>
              <a:t>f</a:t>
            </a:r>
            <a:r>
              <a:rPr lang="en-US" sz="1400" dirty="0"/>
              <a:t> and </a:t>
            </a:r>
            <a:r>
              <a:rPr lang="en-US" sz="1400" i="1" dirty="0">
                <a:latin typeface="+mn-lt"/>
              </a:rPr>
              <a:t>g</a:t>
            </a:r>
            <a:r>
              <a:rPr lang="en-US" sz="1400" dirty="0"/>
              <a:t> agree on a </a:t>
            </a:r>
            <a:r>
              <a:rPr lang="en-US" sz="1400" u="sng" dirty="0"/>
              <a:t>contour</a:t>
            </a:r>
            <a:r>
              <a:rPr lang="en-US" sz="1400" dirty="0"/>
              <a:t> inside </a:t>
            </a:r>
            <a:r>
              <a:rPr lang="en-US" sz="1400" i="1" dirty="0">
                <a:latin typeface="Times New Roman" pitchFamily="18" charset="0"/>
              </a:rPr>
              <a:t>A</a:t>
            </a:r>
            <a:r>
              <a:rPr lang="en-US" sz="1400" dirty="0"/>
              <a:t> or in a </a:t>
            </a:r>
            <a:r>
              <a:rPr lang="en-US" sz="1400" u="sng" dirty="0"/>
              <a:t>region</a:t>
            </a:r>
            <a:r>
              <a:rPr lang="en-US" sz="1400" dirty="0"/>
              <a:t> that is inside of </a:t>
            </a:r>
            <a:r>
              <a:rPr lang="en-US" sz="1400" i="1" dirty="0">
                <a:latin typeface="+mn-lt"/>
              </a:rPr>
              <a:t>A</a:t>
            </a:r>
            <a:r>
              <a:rPr lang="en-US" sz="1400" dirty="0"/>
              <a:t>, this will make the functions agree everywhere in </a:t>
            </a:r>
            <a:r>
              <a:rPr lang="en-US" sz="1400" i="1" dirty="0">
                <a:latin typeface="+mn-lt"/>
              </a:rPr>
              <a:t>A</a:t>
            </a:r>
            <a:r>
              <a:rPr lang="en-US" sz="1400" dirty="0"/>
              <a:t>.</a:t>
            </a:r>
          </a:p>
        </p:txBody>
      </p:sp>
      <p:sp>
        <p:nvSpPr>
          <p:cNvPr id="18439" name="Text Box 55"/>
          <p:cNvSpPr txBox="1">
            <a:spLocks noChangeArrowheads="1"/>
          </p:cNvSpPr>
          <p:nvPr/>
        </p:nvSpPr>
        <p:spPr bwMode="auto">
          <a:xfrm>
            <a:off x="4269151" y="2571128"/>
            <a:ext cx="4544703" cy="83099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In other words, there can be only </a:t>
            </a:r>
            <a:r>
              <a:rPr lang="en-US" sz="1600" u="sng" dirty="0"/>
              <a:t>one</a:t>
            </a:r>
            <a:r>
              <a:rPr lang="en-US" sz="1600" dirty="0"/>
              <a:t> function that is analytic in </a:t>
            </a:r>
            <a:r>
              <a:rPr lang="en-US" sz="1600" i="1" dirty="0">
                <a:latin typeface="Times New Roman" pitchFamily="18" charset="0"/>
              </a:rPr>
              <a:t>A</a:t>
            </a:r>
            <a:r>
              <a:rPr lang="en-US" sz="1600" dirty="0"/>
              <a:t> and has a defined set of values at the converging points </a:t>
            </a:r>
            <a:r>
              <a:rPr lang="en-US" sz="1600" i="1" dirty="0">
                <a:latin typeface="Times New Roman" pitchFamily="18" charset="0"/>
              </a:rPr>
              <a:t>z</a:t>
            </a:r>
            <a:r>
              <a:rPr lang="en-US" sz="1600" i="1" baseline="-25000" dirty="0">
                <a:latin typeface="Times New Roman" pitchFamily="18" charset="0"/>
              </a:rPr>
              <a:t>n</a:t>
            </a:r>
            <a:r>
              <a:rPr lang="en-US" sz="1600" dirty="0"/>
              <a:t>.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417286" y="4011386"/>
            <a:ext cx="4686300" cy="1955800"/>
            <a:chOff x="417286" y="4011386"/>
            <a:chExt cx="4686300" cy="1955800"/>
          </a:xfrm>
          <a:solidFill>
            <a:srgbClr val="CCFFFF"/>
          </a:solidFill>
        </p:grpSpPr>
        <p:sp>
          <p:nvSpPr>
            <p:cNvPr id="18444" name="Oval 37"/>
            <p:cNvSpPr>
              <a:spLocks noChangeArrowheads="1"/>
            </p:cNvSpPr>
            <p:nvPr/>
          </p:nvSpPr>
          <p:spPr bwMode="auto">
            <a:xfrm>
              <a:off x="417286" y="4011386"/>
              <a:ext cx="4686300" cy="195580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5" name="Text Box 40"/>
            <p:cNvSpPr txBox="1">
              <a:spLocks noChangeArrowheads="1"/>
            </p:cNvSpPr>
            <p:nvPr/>
          </p:nvSpPr>
          <p:spPr bwMode="auto">
            <a:xfrm>
              <a:off x="3982811" y="4547961"/>
              <a:ext cx="369888" cy="4572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1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18446" name="Oval 45"/>
            <p:cNvSpPr>
              <a:spLocks noChangeArrowheads="1"/>
            </p:cNvSpPr>
            <p:nvPr/>
          </p:nvSpPr>
          <p:spPr bwMode="auto">
            <a:xfrm>
              <a:off x="899886" y="5205186"/>
              <a:ext cx="88900" cy="889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7" name="Oval 46"/>
            <p:cNvSpPr>
              <a:spLocks noChangeArrowheads="1"/>
            </p:cNvSpPr>
            <p:nvPr/>
          </p:nvSpPr>
          <p:spPr bwMode="auto">
            <a:xfrm>
              <a:off x="1115786" y="5001986"/>
              <a:ext cx="88900" cy="889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8" name="Oval 47"/>
            <p:cNvSpPr>
              <a:spLocks noChangeArrowheads="1"/>
            </p:cNvSpPr>
            <p:nvPr/>
          </p:nvSpPr>
          <p:spPr bwMode="auto">
            <a:xfrm>
              <a:off x="1306286" y="4925786"/>
              <a:ext cx="88900" cy="889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9" name="Oval 49"/>
            <p:cNvSpPr>
              <a:spLocks noChangeArrowheads="1"/>
            </p:cNvSpPr>
            <p:nvPr/>
          </p:nvSpPr>
          <p:spPr bwMode="auto">
            <a:xfrm>
              <a:off x="1560286" y="4874986"/>
              <a:ext cx="88900" cy="889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0" name="Text Box 50"/>
            <p:cNvSpPr txBox="1">
              <a:spLocks noChangeArrowheads="1"/>
            </p:cNvSpPr>
            <p:nvPr/>
          </p:nvSpPr>
          <p:spPr bwMode="auto">
            <a:xfrm>
              <a:off x="1620611" y="4370161"/>
              <a:ext cx="404813" cy="4572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1">
                  <a:solidFill>
                    <a:srgbClr val="0000FF"/>
                  </a:solidFill>
                  <a:latin typeface="Times New Roman" pitchFamily="18" charset="0"/>
                </a:rPr>
                <a:t>z</a:t>
              </a:r>
              <a:r>
                <a:rPr lang="en-US" sz="2400" baseline="-25000">
                  <a:solidFill>
                    <a:srgbClr val="0000FF"/>
                  </a:solidFill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18451" name="Rectangle 51"/>
            <p:cNvSpPr>
              <a:spLocks noChangeArrowheads="1"/>
            </p:cNvSpPr>
            <p:nvPr/>
          </p:nvSpPr>
          <p:spPr bwMode="auto">
            <a:xfrm>
              <a:off x="2514374" y="5116286"/>
              <a:ext cx="658813" cy="4572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1" dirty="0">
                  <a:latin typeface="Times New Roman" pitchFamily="18" charset="0"/>
                </a:rPr>
                <a:t>g</a:t>
              </a:r>
              <a:r>
                <a:rPr lang="en-US" sz="2400" dirty="0">
                  <a:latin typeface="Times New Roman" pitchFamily="18" charset="0"/>
                </a:rPr>
                <a:t>(</a:t>
              </a:r>
              <a:r>
                <a:rPr lang="en-US" sz="2400" i="1" dirty="0">
                  <a:latin typeface="Times New Roman" pitchFamily="18" charset="0"/>
                </a:rPr>
                <a:t>z</a:t>
              </a:r>
              <a:r>
                <a:rPr lang="en-US" sz="2400" dirty="0">
                  <a:latin typeface="Times New Roman" pitchFamily="18" charset="0"/>
                </a:rPr>
                <a:t>)</a:t>
              </a:r>
            </a:p>
          </p:txBody>
        </p:sp>
        <p:sp>
          <p:nvSpPr>
            <p:cNvPr id="18452" name="Text Box 53"/>
            <p:cNvSpPr txBox="1">
              <a:spLocks noChangeArrowheads="1"/>
            </p:cNvSpPr>
            <p:nvPr/>
          </p:nvSpPr>
          <p:spPr bwMode="auto">
            <a:xfrm>
              <a:off x="1214211" y="5094061"/>
              <a:ext cx="404813" cy="4572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1" dirty="0">
                  <a:solidFill>
                    <a:srgbClr val="FF0000"/>
                  </a:solidFill>
                  <a:latin typeface="Times New Roman" pitchFamily="18" charset="0"/>
                </a:rPr>
                <a:t>z</a:t>
              </a:r>
              <a:r>
                <a:rPr lang="en-US" sz="2400" i="1" baseline="-25000" dirty="0">
                  <a:solidFill>
                    <a:srgbClr val="FF0000"/>
                  </a:solidFill>
                  <a:latin typeface="Times New Roman" pitchFamily="18" charset="0"/>
                </a:rPr>
                <a:t>n</a:t>
              </a:r>
            </a:p>
          </p:txBody>
        </p:sp>
        <p:sp>
          <p:nvSpPr>
            <p:cNvPr id="18453" name="Oval 48"/>
            <p:cNvSpPr>
              <a:spLocks noChangeArrowheads="1"/>
            </p:cNvSpPr>
            <p:nvPr/>
          </p:nvSpPr>
          <p:spPr bwMode="auto">
            <a:xfrm>
              <a:off x="1495199" y="4886099"/>
              <a:ext cx="88900" cy="889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0" name="Oval 56"/>
            <p:cNvSpPr>
              <a:spLocks noChangeArrowheads="1"/>
            </p:cNvSpPr>
            <p:nvPr/>
          </p:nvSpPr>
          <p:spPr bwMode="auto">
            <a:xfrm>
              <a:off x="2917371" y="4405086"/>
              <a:ext cx="584200" cy="3937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877324" y="2349404"/>
            <a:ext cx="2617637" cy="40011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dirty="0"/>
              <a:t>Then  </a:t>
            </a:r>
            <a:r>
              <a:rPr lang="en-US" i="1" dirty="0">
                <a:latin typeface="Times New Roman" pitchFamily="18" charset="0"/>
              </a:rPr>
              <a:t>g</a:t>
            </a:r>
            <a:r>
              <a:rPr lang="en-US" dirty="0">
                <a:latin typeface="Times New Roman" pitchFamily="18" charset="0"/>
              </a:rPr>
              <a:t>(</a:t>
            </a:r>
            <a:r>
              <a:rPr lang="en-US" i="1" dirty="0">
                <a:latin typeface="Times New Roman" pitchFamily="18" charset="0"/>
              </a:rPr>
              <a:t>z</a:t>
            </a:r>
            <a:r>
              <a:rPr lang="en-US" dirty="0">
                <a:latin typeface="Times New Roman" pitchFamily="18" charset="0"/>
              </a:rPr>
              <a:t>) = </a:t>
            </a:r>
            <a:r>
              <a:rPr lang="en-US" i="1" dirty="0">
                <a:latin typeface="Times New Roman" pitchFamily="18" charset="0"/>
              </a:rPr>
              <a:t>f </a:t>
            </a:r>
            <a:r>
              <a:rPr lang="en-US" dirty="0"/>
              <a:t>(</a:t>
            </a:r>
            <a:r>
              <a:rPr lang="en-US" i="1" dirty="0">
                <a:latin typeface="Times New Roman" pitchFamily="18" charset="0"/>
              </a:rPr>
              <a:t>z</a:t>
            </a:r>
            <a:r>
              <a:rPr lang="en-US" dirty="0"/>
              <a:t>) in </a:t>
            </a:r>
            <a:r>
              <a:rPr lang="en-US" i="1" dirty="0">
                <a:latin typeface="Times New Roman" pitchFamily="18" charset="0"/>
              </a:rPr>
              <a:t>A</a:t>
            </a:r>
            <a:r>
              <a:rPr lang="en-US" dirty="0"/>
              <a:t>.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CAA537-425C-44AB-ABB0-AB7F7428A9D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77A513A-5AB7-D92A-897B-A390696E4C20}"/>
              </a:ext>
            </a:extLst>
          </p:cNvPr>
          <p:cNvSpPr txBox="1"/>
          <p:nvPr/>
        </p:nvSpPr>
        <p:spPr>
          <a:xfrm>
            <a:off x="850189" y="6367140"/>
            <a:ext cx="76226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Note: </a:t>
            </a:r>
            <a:r>
              <a:rPr lang="en-US" sz="1400" dirty="0"/>
              <a:t>These points or contour can be on the real axis as a special case (e.g., a line segment).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6870</TotalTime>
  <Words>2328</Words>
  <Application>Microsoft Office PowerPoint</Application>
  <PresentationFormat>On-screen Show (4:3)</PresentationFormat>
  <Paragraphs>343</Paragraphs>
  <Slides>45</Slides>
  <Notes>45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45</vt:i4>
      </vt:variant>
    </vt:vector>
  </HeadingPairs>
  <TitlesOfParts>
    <vt:vector size="51" baseType="lpstr">
      <vt:lpstr>Arial</vt:lpstr>
      <vt:lpstr>Times New Roman</vt:lpstr>
      <vt:lpstr>Wingdings</vt:lpstr>
      <vt:lpstr>Default Design</vt:lpstr>
      <vt:lpstr>Equation</vt:lpstr>
      <vt:lpstr>MathType 7.0 Equation</vt:lpstr>
      <vt:lpstr>PowerPoint Presentation</vt:lpstr>
      <vt:lpstr>Analytic Continuation of Functions</vt:lpstr>
      <vt:lpstr>Analytic Continuation of Functions (cont.)</vt:lpstr>
      <vt:lpstr>Analytic Continuation of Functions (cont.)</vt:lpstr>
      <vt:lpstr>Analytic Continuation of Functions (cont.)</vt:lpstr>
      <vt:lpstr>Analytic Continuation of Functions (cont.)</vt:lpstr>
      <vt:lpstr> Theorem  The Zeros of an Analytic Function are Isolated </vt:lpstr>
      <vt:lpstr> The Zeros of an Analytic Function are Isolated </vt:lpstr>
      <vt:lpstr>Analytic Continuation Principle</vt:lpstr>
      <vt:lpstr>Analytic Continuation Principle</vt:lpstr>
      <vt:lpstr>Analytic Continuation Principle (cont.)</vt:lpstr>
      <vt:lpstr>Analytic Continuation Principle (cont.)</vt:lpstr>
      <vt:lpstr>Analytic Continuation Principle (cont.)</vt:lpstr>
      <vt:lpstr>Analytic Continuation Principle (cont.)</vt:lpstr>
      <vt:lpstr>Analytic Continuation Principle (cont.)</vt:lpstr>
      <vt:lpstr>Analytic Continuation Principle (cont.)</vt:lpstr>
      <vt:lpstr>Analytic Continuation Principle (cont.)</vt:lpstr>
      <vt:lpstr>Analytic Continuation Principle (cont.)</vt:lpstr>
      <vt:lpstr>Analytic Continuation Principle (cont.)</vt:lpstr>
      <vt:lpstr>Analytic Continuation Principle (cont.)</vt:lpstr>
      <vt:lpstr>Analytic Continuation Principle (cont.)</vt:lpstr>
      <vt:lpstr>Analytic Continuation Principle (cont.)</vt:lpstr>
      <vt:lpstr>Analytic Continuation Principle (cont.)</vt:lpstr>
      <vt:lpstr>Analytic Continuation Principle (cont.)</vt:lpstr>
      <vt:lpstr>Analytic Continuation Principle (cont.)</vt:lpstr>
      <vt:lpstr>Analytic Continuation Principle (cont.)</vt:lpstr>
      <vt:lpstr>Analytic Continuation Principle (cont.)</vt:lpstr>
      <vt:lpstr>Analytic Continuation Principle (cont.)</vt:lpstr>
      <vt:lpstr>Analytic Continuation Principle (cont.)</vt:lpstr>
      <vt:lpstr>Analytic Continuation Principle (cont.)</vt:lpstr>
      <vt:lpstr>Analytic Continuation Principle (cont.)</vt:lpstr>
      <vt:lpstr>Analytic Continuation Principle (cont.)</vt:lpstr>
      <vt:lpstr>Analytic Continuation Principle (cont.)</vt:lpstr>
      <vt:lpstr>Analytic Continuation Principle (cont.)</vt:lpstr>
      <vt:lpstr>Analytic Continuation Principle (cont.)</vt:lpstr>
      <vt:lpstr>Analytic Continuation Principle (cont.)</vt:lpstr>
      <vt:lpstr>EM Example</vt:lpstr>
      <vt:lpstr>EM Example (cont.)</vt:lpstr>
      <vt:lpstr>EM Example (cont.)</vt:lpstr>
      <vt:lpstr>EM Example (cont.)</vt:lpstr>
      <vt:lpstr>EM Example (cont.)</vt:lpstr>
      <vt:lpstr>EM Example (cont.)</vt:lpstr>
      <vt:lpstr>EM Example (cont.)</vt:lpstr>
      <vt:lpstr>EM Example (cont.)</vt:lpstr>
      <vt:lpstr>Schwarz Reflection Principle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David Jackson</dc:creator>
  <cp:lastModifiedBy>Jackson, David R</cp:lastModifiedBy>
  <cp:revision>446</cp:revision>
  <dcterms:created xsi:type="dcterms:W3CDTF">1601-01-01T00:00:00Z</dcterms:created>
  <dcterms:modified xsi:type="dcterms:W3CDTF">2023-09-29T03:30:11Z</dcterms:modified>
</cp:coreProperties>
</file>