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sldIdLst>
    <p:sldId id="319" r:id="rId2"/>
    <p:sldId id="341" r:id="rId3"/>
    <p:sldId id="259" r:id="rId4"/>
    <p:sldId id="290" r:id="rId5"/>
    <p:sldId id="320" r:id="rId6"/>
    <p:sldId id="291" r:id="rId7"/>
    <p:sldId id="292" r:id="rId8"/>
    <p:sldId id="329" r:id="rId9"/>
    <p:sldId id="296" r:id="rId10"/>
    <p:sldId id="368" r:id="rId11"/>
    <p:sldId id="378" r:id="rId12"/>
    <p:sldId id="293" r:id="rId13"/>
    <p:sldId id="336" r:id="rId14"/>
    <p:sldId id="351" r:id="rId15"/>
    <p:sldId id="371" r:id="rId16"/>
    <p:sldId id="372" r:id="rId17"/>
    <p:sldId id="369" r:id="rId18"/>
    <p:sldId id="366" r:id="rId19"/>
    <p:sldId id="367" r:id="rId20"/>
    <p:sldId id="285" r:id="rId21"/>
    <p:sldId id="286" r:id="rId22"/>
    <p:sldId id="287" r:id="rId23"/>
    <p:sldId id="338" r:id="rId24"/>
    <p:sldId id="288" r:id="rId25"/>
    <p:sldId id="311" r:id="rId26"/>
    <p:sldId id="289" r:id="rId27"/>
    <p:sldId id="333" r:id="rId28"/>
    <p:sldId id="377" r:id="rId29"/>
    <p:sldId id="345" r:id="rId30"/>
    <p:sldId id="346" r:id="rId31"/>
    <p:sldId id="356" r:id="rId32"/>
    <p:sldId id="357" r:id="rId33"/>
    <p:sldId id="358" r:id="rId34"/>
    <p:sldId id="330" r:id="rId35"/>
    <p:sldId id="262" r:id="rId36"/>
    <p:sldId id="359" r:id="rId37"/>
    <p:sldId id="348" r:id="rId38"/>
    <p:sldId id="360" r:id="rId39"/>
    <p:sldId id="354" r:id="rId40"/>
    <p:sldId id="355" r:id="rId41"/>
    <p:sldId id="362" r:id="rId42"/>
    <p:sldId id="364" r:id="rId43"/>
    <p:sldId id="337" r:id="rId44"/>
    <p:sldId id="328" r:id="rId45"/>
    <p:sldId id="326" r:id="rId46"/>
    <p:sldId id="327" r:id="rId47"/>
    <p:sldId id="352" r:id="rId48"/>
    <p:sldId id="325" r:id="rId49"/>
    <p:sldId id="283" r:id="rId50"/>
    <p:sldId id="264" r:id="rId51"/>
    <p:sldId id="373" r:id="rId52"/>
    <p:sldId id="280" r:id="rId53"/>
    <p:sldId id="374" r:id="rId54"/>
    <p:sldId id="375" r:id="rId55"/>
    <p:sldId id="282" r:id="rId56"/>
    <p:sldId id="379" r:id="rId57"/>
    <p:sldId id="297" r:id="rId58"/>
    <p:sldId id="298" r:id="rId59"/>
    <p:sldId id="265" r:id="rId60"/>
    <p:sldId id="266" r:id="rId61"/>
    <p:sldId id="294" r:id="rId62"/>
    <p:sldId id="381" r:id="rId63"/>
    <p:sldId id="380" r:id="rId64"/>
    <p:sldId id="350" r:id="rId65"/>
    <p:sldId id="339" r:id="rId66"/>
    <p:sldId id="340" r:id="rId67"/>
    <p:sldId id="302" r:id="rId68"/>
    <p:sldId id="303" r:id="rId69"/>
    <p:sldId id="304" r:id="rId70"/>
    <p:sldId id="312" r:id="rId71"/>
    <p:sldId id="308" r:id="rId72"/>
    <p:sldId id="305" r:id="rId73"/>
    <p:sldId id="306" r:id="rId74"/>
    <p:sldId id="307" r:id="rId75"/>
    <p:sldId id="284" r:id="rId76"/>
    <p:sldId id="383" r:id="rId77"/>
    <p:sldId id="384" r:id="rId78"/>
    <p:sldId id="385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8" autoAdjust="0"/>
    <p:restoredTop sz="99365" autoAdjust="0"/>
  </p:normalViewPr>
  <p:slideViewPr>
    <p:cSldViewPr snapToGrid="0" snapToObjects="1">
      <p:cViewPr>
        <p:scale>
          <a:sx n="75" d="100"/>
          <a:sy n="75" d="100"/>
        </p:scale>
        <p:origin x="-1976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21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notesMaster" Target="notesMasters/notes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51CAB-D5C1-3042-9FCD-99D09B3BA8B7}" type="datetimeFigureOut">
              <a:rPr lang="en-US" smtClean="0"/>
              <a:pPr/>
              <a:t>1/19/16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A8467-BCB8-194F-BEDE-0AB84CDB26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3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7B1C0F-79BF-FF49-A31A-A6C1F2CD62AF}" type="slidenum">
              <a:rPr lang="en-US"/>
              <a:pPr/>
              <a:t>3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BB3866-43C6-0F49-80F7-E6502775BC57}" type="slidenum">
              <a:rPr lang="en-US"/>
              <a:pPr/>
              <a:t>61</a:t>
            </a:fld>
            <a:endParaRPr lang="en-US"/>
          </a:p>
        </p:txBody>
      </p:sp>
      <p:sp>
        <p:nvSpPr>
          <p:cNvPr id="82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2D76FF-B509-D34C-A6D9-13F6A0882EF5}" type="slidenum">
              <a:rPr lang="en-US"/>
              <a:pPr/>
              <a:t>12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2287C6-CAE3-CB44-96D9-C5A29A3F1F15}" type="slidenum">
              <a:rPr lang="en-US"/>
              <a:pPr/>
              <a:t>16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031651-129F-EB45-ACE9-DAB2C86B88F2}" type="slidenum">
              <a:rPr lang="en-US"/>
              <a:pPr/>
              <a:t>20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86A86D-DF74-3F4C-95D4-4375FA768571}" type="slidenum">
              <a:rPr lang="en-US"/>
              <a:pPr/>
              <a:t>21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87DE42-4DE5-F946-B05E-0AFE75EAD429}" type="slidenum">
              <a:rPr lang="en-US"/>
              <a:pPr/>
              <a:t>22</a:t>
            </a:fld>
            <a:endParaRPr lang="en-US"/>
          </a:p>
        </p:txBody>
      </p:sp>
      <p:sp>
        <p:nvSpPr>
          <p:cNvPr id="151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15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BBA11B8-B245-6241-8A4A-7114AE7BBA32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DC7943-4BDC-8F4E-B5E8-F7B9F8E7535C}" type="slidenum">
              <a:rPr lang="en-US"/>
              <a:pPr/>
              <a:t>26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A8467-BCB8-194F-BEDE-0AB84CDB26A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16C4-5842-8740-A8D3-E992B7EDF202}" type="datetimeFigureOut">
              <a:rPr lang="en-US" smtClean="0"/>
              <a:pPr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02D6-AF56-AD4B-98D8-E1B7A420F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16C4-5842-8740-A8D3-E992B7EDF202}" type="datetimeFigureOut">
              <a:rPr lang="en-US" smtClean="0"/>
              <a:pPr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02D6-AF56-AD4B-98D8-E1B7A420F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16C4-5842-8740-A8D3-E992B7EDF202}" type="datetimeFigureOut">
              <a:rPr lang="en-US" smtClean="0"/>
              <a:pPr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02D6-AF56-AD4B-98D8-E1B7A420F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7DBA61BA-F089-5A46-B84C-9E88BE18B2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16C4-5842-8740-A8D3-E992B7EDF202}" type="datetimeFigureOut">
              <a:rPr lang="en-US" smtClean="0"/>
              <a:pPr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02D6-AF56-AD4B-98D8-E1B7A420F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16C4-5842-8740-A8D3-E992B7EDF202}" type="datetimeFigureOut">
              <a:rPr lang="en-US" smtClean="0"/>
              <a:pPr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02D6-AF56-AD4B-98D8-E1B7A420F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16C4-5842-8740-A8D3-E992B7EDF202}" type="datetimeFigureOut">
              <a:rPr lang="en-US" smtClean="0"/>
              <a:pPr/>
              <a:t>1/19/16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02D6-AF56-AD4B-98D8-E1B7A420F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16C4-5842-8740-A8D3-E992B7EDF202}" type="datetimeFigureOut">
              <a:rPr lang="en-US" smtClean="0"/>
              <a:pPr/>
              <a:t>1/19/16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02D6-AF56-AD4B-98D8-E1B7A420F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16C4-5842-8740-A8D3-E992B7EDF202}" type="datetimeFigureOut">
              <a:rPr lang="en-US" smtClean="0"/>
              <a:pPr/>
              <a:t>1/19/16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02D6-AF56-AD4B-98D8-E1B7A420F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16C4-5842-8740-A8D3-E992B7EDF202}" type="datetimeFigureOut">
              <a:rPr lang="en-US" smtClean="0"/>
              <a:pPr/>
              <a:t>1/19/16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02D6-AF56-AD4B-98D8-E1B7A420F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16C4-5842-8740-A8D3-E992B7EDF202}" type="datetimeFigureOut">
              <a:rPr lang="en-US" smtClean="0"/>
              <a:pPr/>
              <a:t>1/19/16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02D6-AF56-AD4B-98D8-E1B7A420F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16C4-5842-8740-A8D3-E992B7EDF202}" type="datetimeFigureOut">
              <a:rPr lang="en-US" smtClean="0"/>
              <a:pPr/>
              <a:t>1/19/16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02D6-AF56-AD4B-98D8-E1B7A420F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116C4-5842-8740-A8D3-E992B7EDF202}" type="datetimeFigureOut">
              <a:rPr lang="en-US" smtClean="0"/>
              <a:pPr/>
              <a:t>1/19/16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402D6-AF56-AD4B-98D8-E1B7A420F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400" b="1" kern="1200">
          <a:solidFill>
            <a:srgbClr val="0000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2.png"/><Relationship Id="rId5" Type="http://schemas.openxmlformats.org/officeDocument/2006/relationships/oleObject" Target="../embeddings/Microsoft_Word_97_-_2004_Document2.doc"/><Relationship Id="rId6" Type="http://schemas.openxmlformats.org/officeDocument/2006/relationships/image" Target="../media/image11.png"/><Relationship Id="rId7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2.imec.be/be_en/research.html" TargetMode="Externa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2.imec.be/be_en/about-imec/infrastructure/cleanrooms.html" TargetMode="Externa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Microsoft_Word_97_-_2004_Document3.doc"/><Relationship Id="rId5" Type="http://schemas.openxmlformats.org/officeDocument/2006/relationships/image" Target="../media/image2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Microsoft_Word_97_-_2004_Document4.doc"/><Relationship Id="rId5" Type="http://schemas.openxmlformats.org/officeDocument/2006/relationships/image" Target="../media/image2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Microsoft_Word_97_-_2004_Document5.doc"/><Relationship Id="rId5" Type="http://schemas.openxmlformats.org/officeDocument/2006/relationships/image" Target="../media/image2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6.doc"/><Relationship Id="rId4" Type="http://schemas.openxmlformats.org/officeDocument/2006/relationships/image" Target="../media/image29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56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7.doc"/><Relationship Id="rId4" Type="http://schemas.openxmlformats.org/officeDocument/2006/relationships/image" Target="../media/image66.png"/><Relationship Id="rId5" Type="http://schemas.openxmlformats.org/officeDocument/2006/relationships/oleObject" Target="../embeddings/Microsoft_Word_97_-_2004_Document8.doc"/><Relationship Id="rId6" Type="http://schemas.openxmlformats.org/officeDocument/2006/relationships/image" Target="../media/image67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5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371600" y="572872"/>
            <a:ext cx="6553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0000E1"/>
                </a:solidFill>
                <a:latin typeface="Arial"/>
                <a:cs typeface="Arial"/>
              </a:rPr>
              <a:t>ECE 7366</a:t>
            </a:r>
          </a:p>
          <a:p>
            <a:pPr algn="ctr"/>
            <a:r>
              <a:rPr lang="en-US" sz="2400" dirty="0">
                <a:solidFill>
                  <a:srgbClr val="0000E1"/>
                </a:solidFill>
                <a:latin typeface="Arial"/>
                <a:cs typeface="Arial"/>
              </a:rPr>
              <a:t> Advanced Process Integration</a:t>
            </a:r>
          </a:p>
          <a:p>
            <a:pPr algn="ctr"/>
            <a:endParaRPr lang="en-US" dirty="0">
              <a:latin typeface="Arial"/>
              <a:cs typeface="Arial"/>
            </a:endParaRPr>
          </a:p>
          <a:p>
            <a:pPr algn="ctr"/>
            <a:endParaRPr lang="en-US" dirty="0" smtClean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Introduction</a:t>
            </a:r>
          </a:p>
          <a:p>
            <a:pPr algn="ctr"/>
            <a:endParaRPr lang="en-US" dirty="0">
              <a:latin typeface="Arial"/>
              <a:cs typeface="Arial"/>
            </a:endParaRPr>
          </a:p>
          <a:p>
            <a:pPr algn="ctr"/>
            <a:endParaRPr lang="en-US" dirty="0">
              <a:latin typeface="Arial"/>
              <a:cs typeface="Arial"/>
            </a:endParaRPr>
          </a:p>
          <a:p>
            <a:pPr algn="ctr"/>
            <a:endParaRPr lang="en-US" dirty="0">
              <a:latin typeface="Arial"/>
              <a:cs typeface="Arial"/>
            </a:endParaRPr>
          </a:p>
          <a:p>
            <a:pPr algn="ctr"/>
            <a:endParaRPr lang="en-US" dirty="0">
              <a:latin typeface="Arial"/>
              <a:cs typeface="Arial"/>
            </a:endParaRPr>
          </a:p>
          <a:p>
            <a:pPr algn="ctr"/>
            <a:endParaRPr lang="en-US" dirty="0">
              <a:latin typeface="Arial"/>
              <a:cs typeface="Arial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Dr. Wanda </a:t>
            </a:r>
            <a:r>
              <a:rPr lang="en-US" sz="1600" dirty="0" smtClean="0">
                <a:latin typeface="Arial"/>
                <a:cs typeface="Arial"/>
              </a:rPr>
              <a:t>Wosik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UH, ECE</a:t>
            </a:r>
          </a:p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47133" y="6217623"/>
            <a:ext cx="57249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Text Book: B. El-</a:t>
            </a:r>
            <a:r>
              <a:rPr lang="en-US" sz="1600" dirty="0" err="1"/>
              <a:t>Karek</a:t>
            </a:r>
            <a:r>
              <a:rPr lang="en-US" sz="1600" dirty="0"/>
              <a:t>, “Silicon Devices and Process Integration</a:t>
            </a:r>
            <a:r>
              <a:rPr lang="en-US" sz="1600" dirty="0" smtClean="0"/>
              <a:t>”</a:t>
            </a:r>
          </a:p>
          <a:p>
            <a:r>
              <a:rPr lang="en-US" sz="1600" dirty="0" smtClean="0"/>
              <a:t>Slides also include files from VLSI Era by Plummer et al., INTEL, etc.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02362" y="6211669"/>
            <a:ext cx="1288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Spring </a:t>
            </a:r>
            <a:r>
              <a:rPr lang="en-US" sz="1400" dirty="0" smtClean="0"/>
              <a:t>2016</a:t>
            </a:r>
            <a:endParaRPr lang="en-US" sz="1400" dirty="0" smtClean="0"/>
          </a:p>
          <a:p>
            <a:r>
              <a:rPr lang="en-US" sz="1400" dirty="0" smtClean="0"/>
              <a:t>MW</a:t>
            </a:r>
            <a:r>
              <a:rPr lang="en-US" sz="1400" dirty="0" smtClean="0"/>
              <a:t>, </a:t>
            </a:r>
            <a:r>
              <a:rPr lang="en-US" sz="1400" dirty="0" err="1" smtClean="0"/>
              <a:t>4-5:30pm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1-19 at 8.5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9" y="561498"/>
            <a:ext cx="7361767" cy="542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2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1-19 at 10.02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0" y="304799"/>
            <a:ext cx="8371239" cy="545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18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1219203" y="5257802"/>
            <a:ext cx="7390055" cy="92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3891" tIns="46945" rIns="93891" bIns="46945">
            <a:prstTxWarp prst="textNoShape">
              <a:avLst/>
            </a:prstTxWarp>
            <a:spAutoFit/>
          </a:bodyPr>
          <a:lstStyle/>
          <a:p>
            <a:pPr defTabSz="938213"/>
            <a:r>
              <a:rPr lang="en-US" sz="1800" b="1">
                <a:solidFill>
                  <a:srgbClr val="000000"/>
                </a:solidFill>
                <a:latin typeface="Palatino" charset="0"/>
              </a:rPr>
              <a:t>• The era of “easy” scaling is over. We are now in a period where</a:t>
            </a:r>
          </a:p>
          <a:p>
            <a:pPr defTabSz="938213"/>
            <a:r>
              <a:rPr lang="en-US" sz="1800" b="1">
                <a:solidFill>
                  <a:srgbClr val="000000"/>
                </a:solidFill>
                <a:latin typeface="Palatino" charset="0"/>
              </a:rPr>
              <a:t>   technology and device innovations are required. Beyond 2020, new</a:t>
            </a:r>
          </a:p>
          <a:p>
            <a:pPr defTabSz="938213"/>
            <a:r>
              <a:rPr lang="en-US" sz="1800" b="1">
                <a:solidFill>
                  <a:srgbClr val="000000"/>
                </a:solidFill>
                <a:latin typeface="Palatino" charset="0"/>
              </a:rPr>
              <a:t>   currently unknown inventions will be required.</a:t>
            </a:r>
          </a:p>
        </p:txBody>
      </p:sp>
      <p:pic>
        <p:nvPicPr>
          <p:cNvPr id="128003" name="Picture 3" descr="si-surface-sym"/>
          <p:cNvPicPr>
            <a:picLocks noChangeAspect="1" noChangeArrowheads="1"/>
          </p:cNvPicPr>
          <p:nvPr/>
        </p:nvPicPr>
        <p:blipFill>
          <a:blip r:embed="rId4"/>
          <a:srcRect t="18750" b="12500"/>
          <a:stretch>
            <a:fillRect/>
          </a:stretch>
        </p:blipFill>
        <p:spPr bwMode="auto">
          <a:xfrm>
            <a:off x="7673978" y="4078288"/>
            <a:ext cx="1330325" cy="685800"/>
          </a:xfrm>
          <a:prstGeom prst="rect">
            <a:avLst/>
          </a:prstGeom>
          <a:noFill/>
        </p:spPr>
      </p:pic>
      <p:graphicFrame>
        <p:nvGraphicFramePr>
          <p:cNvPr id="128004" name="Object 4"/>
          <p:cNvGraphicFramePr>
            <a:graphicFrameLocks noChangeAspect="1"/>
          </p:cNvGraphicFramePr>
          <p:nvPr/>
        </p:nvGraphicFramePr>
        <p:xfrm>
          <a:off x="7673975" y="1574802"/>
          <a:ext cx="1252538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1" name="Document" r:id="rId5" imgW="5486400" imgH="3681984" progId="Word.Document.8">
                  <p:embed/>
                </p:oleObj>
              </mc:Choice>
              <mc:Fallback>
                <p:oleObj name="Document" r:id="rId5" imgW="5486400" imgH="3681984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3975" y="1574802"/>
                        <a:ext cx="1252538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7596190" y="1277939"/>
            <a:ext cx="1339119" cy="27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3891" tIns="46945" rIns="93891" bIns="46945">
            <a:prstTxWarp prst="textNoShape">
              <a:avLst/>
            </a:prstTxWarp>
            <a:spAutoFit/>
          </a:bodyPr>
          <a:lstStyle/>
          <a:p>
            <a:pPr defTabSz="938213"/>
            <a:r>
              <a:rPr lang="en-US" sz="1200" b="1">
                <a:solidFill>
                  <a:srgbClr val="000000"/>
                </a:solidFill>
                <a:latin typeface="Palatino" charset="0"/>
              </a:rPr>
              <a:t>Cell dimensions</a:t>
            </a:r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7596189" y="3765551"/>
            <a:ext cx="1561786" cy="27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3891" tIns="46945" rIns="93891" bIns="46945">
            <a:prstTxWarp prst="textNoShape">
              <a:avLst/>
            </a:prstTxWarp>
            <a:spAutoFit/>
          </a:bodyPr>
          <a:lstStyle/>
          <a:p>
            <a:pPr defTabSz="938213"/>
            <a:r>
              <a:rPr lang="en-US" sz="1200" b="1">
                <a:solidFill>
                  <a:srgbClr val="000000"/>
                </a:solidFill>
                <a:latin typeface="Palatino" charset="0"/>
              </a:rPr>
              <a:t>Atomic dimensions</a:t>
            </a:r>
          </a:p>
        </p:txBody>
      </p:sp>
      <p:sp>
        <p:nvSpPr>
          <p:cNvPr id="128007" name="Line 7"/>
          <p:cNvSpPr>
            <a:spLocks noChangeShapeType="1"/>
          </p:cNvSpPr>
          <p:nvPr/>
        </p:nvSpPr>
        <p:spPr bwMode="auto">
          <a:xfrm>
            <a:off x="1530350" y="2057400"/>
            <a:ext cx="61722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8" name="Line 8"/>
          <p:cNvSpPr>
            <a:spLocks noChangeShapeType="1"/>
          </p:cNvSpPr>
          <p:nvPr/>
        </p:nvSpPr>
        <p:spPr bwMode="auto">
          <a:xfrm>
            <a:off x="6940552" y="4572000"/>
            <a:ext cx="86042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2944411" y="152400"/>
            <a:ext cx="3855259" cy="43072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2912" tIns="45641" rIns="92912" bIns="45641">
            <a:prstTxWarp prst="textNoShape">
              <a:avLst/>
            </a:prstTxWarp>
            <a:spAutoFit/>
          </a:bodyPr>
          <a:lstStyle/>
          <a:p>
            <a:pPr algn="ctr" defTabSz="938213">
              <a:lnSpc>
                <a:spcPct val="90000"/>
              </a:lnSpc>
            </a:pPr>
            <a:r>
              <a:rPr lang="en-US" sz="2400" b="1">
                <a:solidFill>
                  <a:srgbClr val="FF0000"/>
                </a:solidFill>
                <a:latin typeface="Palatino" charset="0"/>
              </a:rPr>
              <a:t>Device Scaling Over Time</a:t>
            </a:r>
          </a:p>
        </p:txBody>
      </p:sp>
      <p:pic>
        <p:nvPicPr>
          <p:cNvPr id="128010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" y="304802"/>
            <a:ext cx="685800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8011" name="Rectangle 11"/>
          <p:cNvSpPr>
            <a:spLocks noChangeArrowheads="1"/>
          </p:cNvSpPr>
          <p:nvPr/>
        </p:nvSpPr>
        <p:spPr bwMode="auto">
          <a:xfrm>
            <a:off x="2749550" y="990601"/>
            <a:ext cx="24606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>
                <a:solidFill>
                  <a:srgbClr val="FF0000"/>
                </a:solidFill>
                <a:latin typeface="Palatino" charset="0"/>
              </a:rPr>
              <a:t>Era of Simple Scaling</a:t>
            </a:r>
          </a:p>
        </p:txBody>
      </p:sp>
      <p:sp>
        <p:nvSpPr>
          <p:cNvPr id="128012" name="Rectangle 12"/>
          <p:cNvSpPr>
            <a:spLocks noChangeArrowheads="1"/>
          </p:cNvSpPr>
          <p:nvPr/>
        </p:nvSpPr>
        <p:spPr bwMode="auto">
          <a:xfrm>
            <a:off x="4567298" y="2209801"/>
            <a:ext cx="23890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>
                <a:solidFill>
                  <a:srgbClr val="FF0000"/>
                </a:solidFill>
                <a:latin typeface="Palatino" charset="0"/>
              </a:rPr>
              <a:t>Scaling + Innovation</a:t>
            </a:r>
          </a:p>
          <a:p>
            <a:pPr algn="ctr" eaLnBrk="1" hangingPunct="1"/>
            <a:r>
              <a:rPr lang="en-US" sz="1800" b="1">
                <a:solidFill>
                  <a:srgbClr val="FF0000"/>
                </a:solidFill>
                <a:latin typeface="Palatino" charset="0"/>
              </a:rPr>
              <a:t>(ITRS)</a:t>
            </a:r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7245350" y="3048001"/>
            <a:ext cx="1223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b="1">
                <a:solidFill>
                  <a:srgbClr val="FF0000"/>
                </a:solidFill>
                <a:latin typeface="Palatino" charset="0"/>
              </a:rPr>
              <a:t>Invention</a:t>
            </a:r>
          </a:p>
        </p:txBody>
      </p:sp>
      <p:sp>
        <p:nvSpPr>
          <p:cNvPr id="128014" name="Line 14"/>
          <p:cNvSpPr>
            <a:spLocks noChangeShapeType="1"/>
          </p:cNvSpPr>
          <p:nvPr/>
        </p:nvSpPr>
        <p:spPr bwMode="auto">
          <a:xfrm flipH="1">
            <a:off x="3054350" y="1371600"/>
            <a:ext cx="6858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15" name="Line 15"/>
          <p:cNvSpPr>
            <a:spLocks noChangeShapeType="1"/>
          </p:cNvSpPr>
          <p:nvPr/>
        </p:nvSpPr>
        <p:spPr bwMode="auto">
          <a:xfrm flipH="1">
            <a:off x="5949950" y="3352800"/>
            <a:ext cx="16764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 flipH="1">
            <a:off x="4806950" y="2590800"/>
            <a:ext cx="5334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17" name="Rectangle 17"/>
          <p:cNvSpPr>
            <a:spLocks noChangeArrowheads="1"/>
          </p:cNvSpPr>
          <p:nvPr/>
        </p:nvSpPr>
        <p:spPr bwMode="auto">
          <a:xfrm>
            <a:off x="4343400" y="1295402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~16% increase in complexity each year (now:6.3% for µP, 12% for DRAM)</a:t>
            </a:r>
          </a:p>
        </p:txBody>
      </p:sp>
      <p:sp>
        <p:nvSpPr>
          <p:cNvPr id="128018" name="Text Box 18"/>
          <p:cNvSpPr txBox="1">
            <a:spLocks noChangeArrowheads="1"/>
          </p:cNvSpPr>
          <p:nvPr/>
        </p:nvSpPr>
        <p:spPr bwMode="auto">
          <a:xfrm>
            <a:off x="3048000" y="457200"/>
            <a:ext cx="3733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~13% decrease in feature size each year (now: ~10%)</a:t>
            </a:r>
          </a:p>
        </p:txBody>
      </p:sp>
      <p:sp>
        <p:nvSpPr>
          <p:cNvPr id="128019" name="Text Box 19"/>
          <p:cNvSpPr txBox="1">
            <a:spLocks noChangeArrowheads="1"/>
          </p:cNvSpPr>
          <p:nvPr/>
        </p:nvSpPr>
        <p:spPr bwMode="auto">
          <a:xfrm>
            <a:off x="1676403" y="2209800"/>
            <a:ext cx="1672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0.25µm in 1997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b="1">
                <a:latin typeface="Arial" charset="0"/>
              </a:rPr>
              <a:t>SRAM Cell Size Scaling</a:t>
            </a:r>
          </a:p>
        </p:txBody>
      </p:sp>
      <p:graphicFrame>
        <p:nvGraphicFramePr>
          <p:cNvPr id="279555" name="Object 3"/>
          <p:cNvGraphicFramePr>
            <a:graphicFrameLocks noChangeAspect="1"/>
          </p:cNvGraphicFramePr>
          <p:nvPr/>
        </p:nvGraphicFramePr>
        <p:xfrm>
          <a:off x="547688" y="1143002"/>
          <a:ext cx="4781550" cy="425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62" name="Chart" r:id="rId3" imgW="4749800" imgH="4229100" progId="MSGraph.Chart.8">
                  <p:embed followColorScheme="full"/>
                </p:oleObj>
              </mc:Choice>
              <mc:Fallback>
                <p:oleObj name="Chart" r:id="rId3" imgW="4749800" imgH="42291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88" y="1143002"/>
                        <a:ext cx="4781550" cy="4252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48203" y="4267197"/>
            <a:ext cx="3294063" cy="1023936"/>
            <a:chOff x="2869" y="2688"/>
            <a:chExt cx="2075" cy="645"/>
          </a:xfrm>
        </p:grpSpPr>
        <p:pic>
          <p:nvPicPr>
            <p:cNvPr id="279557" name="Picture 5"/>
            <p:cNvPicPr>
              <a:picLocks noChangeAspect="1" noChangeArrowheads="1"/>
            </p:cNvPicPr>
            <p:nvPr/>
          </p:nvPicPr>
          <p:blipFill>
            <a:blip r:embed="rId5">
              <a:lum bright="20000"/>
            </a:blip>
            <a:srcRect/>
            <a:stretch>
              <a:fillRect/>
            </a:stretch>
          </p:blipFill>
          <p:spPr bwMode="auto">
            <a:xfrm>
              <a:off x="3829" y="2688"/>
              <a:ext cx="1056" cy="41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279558" name="Text Box 6"/>
            <p:cNvSpPr txBox="1">
              <a:spLocks noChangeArrowheads="1"/>
            </p:cNvSpPr>
            <p:nvPr/>
          </p:nvSpPr>
          <p:spPr bwMode="auto">
            <a:xfrm>
              <a:off x="3792" y="3120"/>
              <a:ext cx="115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10000"/>
                </a:spcBef>
              </a:pPr>
              <a:r>
                <a:rPr lang="en-US" sz="16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32 nm, 0.171 um</a:t>
              </a:r>
              <a:r>
                <a:rPr lang="en-US" sz="1600" baseline="300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  <a:endParaRPr lang="en-US" sz="1200" baseline="30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9559" name="Line 7"/>
            <p:cNvSpPr>
              <a:spLocks noChangeShapeType="1"/>
            </p:cNvSpPr>
            <p:nvPr/>
          </p:nvSpPr>
          <p:spPr bwMode="auto">
            <a:xfrm flipH="1" flipV="1">
              <a:off x="2869" y="2832"/>
              <a:ext cx="864" cy="9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208465" y="2895598"/>
            <a:ext cx="4003675" cy="1252536"/>
            <a:chOff x="2592" y="1824"/>
            <a:chExt cx="2522" cy="789"/>
          </a:xfrm>
        </p:grpSpPr>
        <p:pic>
          <p:nvPicPr>
            <p:cNvPr id="279561" name="Picture 9" descr="LV_FCCD 02 02"/>
            <p:cNvPicPr>
              <a:picLocks noChangeAspect="1" noChangeArrowheads="1"/>
            </p:cNvPicPr>
            <p:nvPr/>
          </p:nvPicPr>
          <p:blipFill>
            <a:blip r:embed="rId6">
              <a:lum bright="30000"/>
            </a:blip>
            <a:srcRect/>
            <a:stretch>
              <a:fillRect/>
            </a:stretch>
          </p:blipFill>
          <p:spPr bwMode="auto">
            <a:xfrm>
              <a:off x="3589" y="1824"/>
              <a:ext cx="1525" cy="5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79562" name="Text Box 10"/>
            <p:cNvSpPr txBox="1">
              <a:spLocks noChangeArrowheads="1"/>
            </p:cNvSpPr>
            <p:nvPr/>
          </p:nvSpPr>
          <p:spPr bwMode="auto">
            <a:xfrm>
              <a:off x="3792" y="2400"/>
              <a:ext cx="120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10000"/>
                </a:spcBef>
              </a:pPr>
              <a:r>
                <a:rPr lang="en-US" sz="16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45 nm, 0.346 um</a:t>
              </a:r>
              <a:r>
                <a:rPr lang="en-US" sz="1600" baseline="300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  <a:r>
                <a:rPr lang="en-US" sz="16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endParaRPr lang="en-US" sz="1200" baseline="30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9563" name="Line 11"/>
            <p:cNvSpPr>
              <a:spLocks noChangeShapeType="1"/>
            </p:cNvSpPr>
            <p:nvPr/>
          </p:nvSpPr>
          <p:spPr bwMode="auto">
            <a:xfrm flipH="1">
              <a:off x="2592" y="2160"/>
              <a:ext cx="912" cy="2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751263" y="1219200"/>
            <a:ext cx="4945062" cy="2133600"/>
            <a:chOff x="2304" y="768"/>
            <a:chExt cx="3115" cy="1344"/>
          </a:xfrm>
        </p:grpSpPr>
        <p:sp>
          <p:nvSpPr>
            <p:cNvPr id="279565" name="Text Box 13"/>
            <p:cNvSpPr txBox="1">
              <a:spLocks noChangeArrowheads="1"/>
            </p:cNvSpPr>
            <p:nvPr/>
          </p:nvSpPr>
          <p:spPr bwMode="auto">
            <a:xfrm>
              <a:off x="3792" y="1536"/>
              <a:ext cx="115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10000"/>
                </a:spcBef>
              </a:pPr>
              <a:r>
                <a:rPr lang="en-US" sz="16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65 nm, 0.570 um</a:t>
              </a:r>
              <a:r>
                <a:rPr lang="en-US" sz="1600" baseline="300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  <a:r>
                <a:rPr lang="en-US" sz="16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endParaRPr lang="en-US" sz="1200" baseline="30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279566" name="Picture 14"/>
            <p:cNvPicPr>
              <a:picLocks noChangeAspect="1" noChangeArrowheads="1"/>
            </p:cNvPicPr>
            <p:nvPr/>
          </p:nvPicPr>
          <p:blipFill>
            <a:blip r:embed="rId7">
              <a:lum bright="30000" contrast="10000"/>
            </a:blip>
            <a:srcRect/>
            <a:stretch>
              <a:fillRect/>
            </a:stretch>
          </p:blipFill>
          <p:spPr bwMode="auto">
            <a:xfrm>
              <a:off x="3301" y="768"/>
              <a:ext cx="2118" cy="7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79567" name="Line 15"/>
            <p:cNvSpPr>
              <a:spLocks noChangeShapeType="1"/>
            </p:cNvSpPr>
            <p:nvPr/>
          </p:nvSpPr>
          <p:spPr bwMode="auto">
            <a:xfrm flipH="1">
              <a:off x="2304" y="1296"/>
              <a:ext cx="912" cy="81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9568" name="AutoShape 16"/>
          <p:cNvSpPr>
            <a:spLocks noChangeArrowheads="1"/>
          </p:cNvSpPr>
          <p:nvPr/>
        </p:nvSpPr>
        <p:spPr bwMode="auto">
          <a:xfrm>
            <a:off x="838200" y="5565895"/>
            <a:ext cx="7467600" cy="44267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5998"/>
              </a:gs>
              <a:gs pos="100000">
                <a:srgbClr val="003A5D"/>
              </a:gs>
            </a:gsLst>
            <a:lin ang="2700000" scaled="1"/>
          </a:gradFill>
          <a:ln w="19050">
            <a:solidFill>
              <a:srgbClr val="292929">
                <a:alpha val="70000"/>
              </a:srgbClr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Transistor density continues to double every 2 years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6822" y="6279117"/>
            <a:ext cx="146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Arial" charset="0"/>
              </a:rPr>
              <a:t>Ghani</a:t>
            </a:r>
            <a:r>
              <a:rPr lang="en-US" b="1" i="1" dirty="0" smtClean="0">
                <a:latin typeface="Arial" charset="0"/>
              </a:rPr>
              <a:t>, Intel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3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5-01-21 at 2.02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800100"/>
            <a:ext cx="6934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9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1-16 at 10.13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508948"/>
            <a:ext cx="8314266" cy="59702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2956" y="6333067"/>
            <a:ext cx="1001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00FF"/>
                </a:solidFill>
              </a:rPr>
              <a:t>ITRS.net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11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381000"/>
            <a:ext cx="6629400" cy="5962651"/>
          </a:xfrm>
          <a:prstGeom prst="rect">
            <a:avLst/>
          </a:prstGeom>
          <a:noFill/>
        </p:spPr>
      </p:pic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228600" y="6172201"/>
            <a:ext cx="1662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G. Marcyk, Intel</a:t>
            </a: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1660525" y="4594225"/>
            <a:ext cx="6526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707"/>
                </a:solidFill>
              </a:rPr>
              <a:t>1997</a:t>
            </a:r>
            <a:endParaRPr lang="en-US"/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2514602" y="4572000"/>
            <a:ext cx="6526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707"/>
                </a:solidFill>
              </a:rPr>
              <a:t>1999</a:t>
            </a:r>
            <a:endParaRPr lang="en-US"/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3505202" y="4572000"/>
            <a:ext cx="6526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707"/>
                </a:solidFill>
              </a:rPr>
              <a:t>2001</a:t>
            </a:r>
            <a:endParaRPr lang="en-US"/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4191002" y="4445001"/>
            <a:ext cx="6526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707"/>
                </a:solidFill>
              </a:rPr>
              <a:t>2004</a:t>
            </a:r>
            <a:endParaRPr lang="en-US" dirty="0"/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4876802" y="4572000"/>
            <a:ext cx="6526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707"/>
                </a:solidFill>
              </a:rPr>
              <a:t>2007</a:t>
            </a:r>
            <a:endParaRPr lang="en-US"/>
          </a:p>
        </p:txBody>
      </p:sp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5715000" y="4495800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707"/>
                </a:solidFill>
              </a:rPr>
              <a:t>2010</a:t>
            </a:r>
            <a:endParaRPr lang="en-US" dirty="0"/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6400800" y="4495800"/>
            <a:ext cx="76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707"/>
                </a:solidFill>
              </a:rPr>
              <a:t>2013</a:t>
            </a:r>
            <a:endParaRPr lang="en-US" dirty="0"/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7162800" y="4495800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707"/>
                </a:solidFill>
              </a:rPr>
              <a:t>2016</a:t>
            </a:r>
            <a:endParaRPr lang="en-US" dirty="0"/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4114802" y="5181600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707"/>
                </a:solidFill>
              </a:rPr>
              <a:t>2 nodes</a:t>
            </a:r>
          </a:p>
        </p:txBody>
      </p:sp>
    </p:spTree>
    <p:extLst>
      <p:ext uri="{BB962C8B-B14F-4D97-AF65-F5344CB8AC3E}">
        <p14:creationId xmlns:p14="http://schemas.microsoft.com/office/powerpoint/2010/main" val="836722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1-19 at 8.5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63600"/>
            <a:ext cx="70104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4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22534" y="5987534"/>
            <a:ext cx="4298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www2.imec.be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be_en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research.html</a:t>
            </a:r>
            <a:endParaRPr lang="en-US" dirty="0"/>
          </a:p>
        </p:txBody>
      </p:sp>
      <p:pic>
        <p:nvPicPr>
          <p:cNvPr id="3" name="Picture 2" descr="Screen Shot 2016-01-19 at 1.00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144000" cy="557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7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1866" y="588290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2"/>
              </a:rPr>
              <a:t>http://</a:t>
            </a:r>
            <a:r>
              <a:rPr lang="en-US" sz="1200" dirty="0" err="1">
                <a:hlinkClick r:id="rId2"/>
              </a:rPr>
              <a:t>www2.imec.be</a:t>
            </a:r>
            <a:r>
              <a:rPr lang="en-US" sz="1200" dirty="0">
                <a:hlinkClick r:id="rId2"/>
              </a:rPr>
              <a:t>/</a:t>
            </a:r>
            <a:r>
              <a:rPr lang="en-US" sz="1200" dirty="0" err="1">
                <a:hlinkClick r:id="rId2"/>
              </a:rPr>
              <a:t>be_en</a:t>
            </a:r>
            <a:r>
              <a:rPr lang="en-US" sz="1200" dirty="0">
                <a:hlinkClick r:id="rId2"/>
              </a:rPr>
              <a:t>/about-</a:t>
            </a:r>
            <a:r>
              <a:rPr lang="en-US" sz="1200" dirty="0" err="1">
                <a:hlinkClick r:id="rId2"/>
              </a:rPr>
              <a:t>imec</a:t>
            </a:r>
            <a:r>
              <a:rPr lang="en-US" sz="1200" dirty="0">
                <a:hlinkClick r:id="rId2"/>
              </a:rPr>
              <a:t>/infrastructure/</a:t>
            </a:r>
            <a:r>
              <a:rPr lang="en-US" sz="1200" dirty="0" err="1">
                <a:hlinkClick r:id="rId2"/>
              </a:rPr>
              <a:t>cleanrooms.html</a:t>
            </a:r>
            <a:endParaRPr lang="en-US" sz="1200" dirty="0"/>
          </a:p>
        </p:txBody>
      </p:sp>
      <p:pic>
        <p:nvPicPr>
          <p:cNvPr id="3" name="Picture 2" descr="Screen Shot 2016-01-19 at 1.02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66"/>
            <a:ext cx="9144000" cy="51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6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Our Course</a:t>
            </a:r>
            <a:b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Process Integration</a:t>
            </a: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86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The objective is to use sequential processes for meet particular requirements for various circuits</a:t>
            </a:r>
          </a:p>
          <a:p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ITRS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will be our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main guiding tool</a:t>
            </a:r>
          </a:p>
          <a:p>
            <a:pPr marL="0" indent="0">
              <a:buNone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60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685800" y="228602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3B39B8"/>
                </a:solidFill>
                <a:latin typeface="Arial"/>
                <a:cs typeface="Arial"/>
              </a:rPr>
              <a:t>Evolution of the Fabrication Process: The Planar Design of Bipolar Transistors</a:t>
            </a:r>
            <a:endParaRPr lang="en-US" sz="2400" dirty="0">
              <a:solidFill>
                <a:srgbClr val="3B39B8"/>
              </a:solidFill>
              <a:latin typeface="Arial"/>
              <a:cs typeface="Arial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600203" y="1490128"/>
            <a:ext cx="63785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Implementation of a masking oxide to protect junctions at the Si surface 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2819403" y="3090328"/>
            <a:ext cx="14608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Boron diffusion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457203" y="3166529"/>
            <a:ext cx="892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SiO</a:t>
            </a:r>
            <a:r>
              <a:rPr lang="en-US" sz="1600" baseline="-25000"/>
              <a:t>2</a:t>
            </a:r>
            <a:endParaRPr lang="en-US" sz="1600"/>
          </a:p>
          <a:p>
            <a:pPr>
              <a:spcBef>
                <a:spcPct val="50000"/>
              </a:spcBef>
            </a:pPr>
            <a:r>
              <a:rPr lang="en-US" sz="1600"/>
              <a:t>Mask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0" y="1600202"/>
            <a:ext cx="1600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Oxidation possible for Si not good for Ge</a:t>
            </a: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2743203" y="4690528"/>
            <a:ext cx="2390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Oxidation and outdiffusion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7953378" y="1600200"/>
            <a:ext cx="11906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Lithography to open window in SiO</a:t>
            </a:r>
            <a:r>
              <a:rPr lang="en-US" sz="1600" baseline="-25000" dirty="0"/>
              <a:t>2</a:t>
            </a:r>
            <a:endParaRPr lang="en-US" sz="1600" dirty="0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8001000" y="3657602"/>
            <a:ext cx="114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Phosphorus diffusion through the oxide mask</a:t>
            </a: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1845735" y="1153578"/>
            <a:ext cx="53270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707"/>
                </a:solidFill>
              </a:rPr>
              <a:t>Beginning of the Silicon Technology and the End of </a:t>
            </a:r>
            <a:r>
              <a:rPr lang="en-US" sz="1600" dirty="0" err="1">
                <a:solidFill>
                  <a:srgbClr val="FF0707"/>
                </a:solidFill>
              </a:rPr>
              <a:t>Ge</a:t>
            </a:r>
            <a:r>
              <a:rPr lang="en-US" sz="1600" dirty="0">
                <a:solidFill>
                  <a:srgbClr val="FF0707"/>
                </a:solidFill>
              </a:rPr>
              <a:t> devices</a:t>
            </a:r>
          </a:p>
        </p:txBody>
      </p:sp>
      <p:graphicFrame>
        <p:nvGraphicFramePr>
          <p:cNvPr id="57356" name="Object 12"/>
          <p:cNvGraphicFramePr>
            <a:graphicFrameLocks noChangeAspect="1"/>
          </p:cNvGraphicFramePr>
          <p:nvPr/>
        </p:nvGraphicFramePr>
        <p:xfrm>
          <a:off x="1447800" y="2099729"/>
          <a:ext cx="6553200" cy="402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9" name="Document" r:id="rId4" imgW="5486400" imgH="3368040" progId="Word.Document.8">
                  <p:embed/>
                </p:oleObj>
              </mc:Choice>
              <mc:Fallback>
                <p:oleObj name="Document" r:id="rId4" imgW="5486400" imgH="336804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099729"/>
                        <a:ext cx="6553200" cy="4022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4295776" y="6443128"/>
            <a:ext cx="4873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The planar process of </a:t>
            </a:r>
            <a:r>
              <a:rPr lang="en-US" dirty="0" err="1"/>
              <a:t>Hoerni</a:t>
            </a:r>
            <a:r>
              <a:rPr lang="en-US" dirty="0"/>
              <a:t> and Fairchild (1950s)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905000" y="838200"/>
            <a:ext cx="510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3B39B8"/>
                </a:solidFill>
              </a:rPr>
              <a:t>Photolithography used for Pattern Formation</a:t>
            </a:r>
            <a:endParaRPr lang="en-US" sz="1800">
              <a:solidFill>
                <a:srgbClr val="3B39B8"/>
              </a:solidFill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8366125" y="1446214"/>
            <a:ext cx="1846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/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228600" y="152400"/>
            <a:ext cx="408337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707"/>
                </a:solidFill>
              </a:rPr>
              <a:t>Beginning of Integrated Circuits in 1959</a:t>
            </a:r>
            <a:endParaRPr lang="en-US" sz="1600"/>
          </a:p>
          <a:p>
            <a:r>
              <a:rPr lang="en-US" sz="1600"/>
              <a:t>Kilby (TI) and Noyce (Fairchild Semiconductors)</a:t>
            </a:r>
          </a:p>
        </p:txBody>
      </p:sp>
      <p:graphicFrame>
        <p:nvGraphicFramePr>
          <p:cNvPr id="5427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098997"/>
              </p:ext>
            </p:extLst>
          </p:nvPr>
        </p:nvGraphicFramePr>
        <p:xfrm>
          <a:off x="211670" y="1066801"/>
          <a:ext cx="7467600" cy="4425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7" name="Document" r:id="rId4" imgW="5486400" imgH="3252216" progId="Word.Document.8">
                  <p:embed/>
                </p:oleObj>
              </mc:Choice>
              <mc:Fallback>
                <p:oleObj name="Document" r:id="rId4" imgW="5486400" imgH="3252216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670" y="1066801"/>
                        <a:ext cx="7467600" cy="44259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5638803" y="5715000"/>
            <a:ext cx="30886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Palatino" charset="0"/>
              </a:rPr>
              <a:t>• </a:t>
            </a:r>
            <a:r>
              <a:rPr lang="en-US" sz="1800" b="1">
                <a:solidFill>
                  <a:srgbClr val="FF0707"/>
                </a:solidFill>
                <a:latin typeface="Palatino" charset="0"/>
              </a:rPr>
              <a:t>Basic lithography process </a:t>
            </a:r>
          </a:p>
          <a:p>
            <a:r>
              <a:rPr lang="en-US" sz="1800" b="1">
                <a:solidFill>
                  <a:srgbClr val="FF0707"/>
                </a:solidFill>
                <a:latin typeface="Palatino" charset="0"/>
              </a:rPr>
              <a:t>   which is central to today’s </a:t>
            </a:r>
          </a:p>
          <a:p>
            <a:r>
              <a:rPr lang="en-US" sz="1800" b="1">
                <a:solidFill>
                  <a:srgbClr val="FF0707"/>
                </a:solidFill>
                <a:latin typeface="Palatino" charset="0"/>
              </a:rPr>
              <a:t>   chip fabrication.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7378705" y="2286001"/>
            <a:ext cx="183896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600" dirty="0"/>
              <a:t> Sensitive to light</a:t>
            </a:r>
          </a:p>
          <a:p>
            <a:pPr>
              <a:buFontTx/>
              <a:buChar char="•"/>
            </a:pPr>
            <a:r>
              <a:rPr lang="en-US" sz="1600" dirty="0"/>
              <a:t> Durable in etching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143003" y="228601"/>
            <a:ext cx="7216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3B39B8"/>
                </a:solidFill>
              </a:rPr>
              <a:t>Alignment of Layers to Fabricate IC Elements</a:t>
            </a:r>
            <a:endParaRPr lang="en-US" sz="1600"/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334003" y="4648200"/>
            <a:ext cx="796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Emitter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4953003" y="5181600"/>
            <a:ext cx="1958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Collector</a:t>
            </a: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6194428" y="4712287"/>
            <a:ext cx="2035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600"/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6553202" y="4572000"/>
            <a:ext cx="8463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Resistor</a:t>
            </a:r>
          </a:p>
        </p:txBody>
      </p:sp>
      <p:graphicFrame>
        <p:nvGraphicFramePr>
          <p:cNvPr id="58380" name="Object 12"/>
          <p:cNvGraphicFramePr>
            <a:graphicFrameLocks noChangeAspect="1"/>
          </p:cNvGraphicFramePr>
          <p:nvPr/>
        </p:nvGraphicFramePr>
        <p:xfrm>
          <a:off x="1676400" y="2590800"/>
          <a:ext cx="5943600" cy="312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5" name="Document" r:id="rId4" imgW="5221224" imgH="2743200" progId="Word.Document.8">
                  <p:embed/>
                </p:oleObj>
              </mc:Choice>
              <mc:Fallback>
                <p:oleObj name="Document" r:id="rId4" imgW="5221224" imgH="27432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590800"/>
                        <a:ext cx="5943600" cy="312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81" name="Line 13"/>
          <p:cNvSpPr>
            <a:spLocks noChangeShapeType="1"/>
          </p:cNvSpPr>
          <p:nvPr/>
        </p:nvSpPr>
        <p:spPr bwMode="auto">
          <a:xfrm flipH="1" flipV="1">
            <a:off x="5181600" y="43434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4343403" y="4267200"/>
            <a:ext cx="739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Base</a:t>
            </a: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2133602" y="4267200"/>
            <a:ext cx="8463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Resistor</a:t>
            </a: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838200" y="914400"/>
            <a:ext cx="7772400" cy="126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b="1">
                <a:latin typeface="Palatino" charset="0"/>
              </a:rPr>
              <a:t>• </a:t>
            </a:r>
            <a:r>
              <a:rPr lang="en-US" sz="1800">
                <a:latin typeface="Palatino" charset="0"/>
              </a:rPr>
              <a:t>Lithographic process allows integration of multiple devices side by side on a wafer.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1800"/>
              <a:t> Bipolar Transistor and resistors made in the base region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1800"/>
              <a:t>Accuracy of placement ~1/4 to 1/3 of the linewidth being printed   </a:t>
            </a:r>
            <a:endParaRPr lang="en-US" sz="1800">
              <a:latin typeface="Palatino" charset="0"/>
            </a:endParaRP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1371602" y="2895600"/>
            <a:ext cx="499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Vcc</a:t>
            </a: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3260726" y="3375025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4632326" y="2613025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5318127" y="3375025"/>
            <a:ext cx="297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5851528" y="2384425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BJT</a:t>
            </a:r>
          </a:p>
        </p:txBody>
      </p:sp>
      <p:sp>
        <p:nvSpPr>
          <p:cNvPr id="58390" name="Text Box 22"/>
          <p:cNvSpPr txBox="1">
            <a:spLocks noChangeArrowheads="1"/>
          </p:cNvSpPr>
          <p:nvPr/>
        </p:nvSpPr>
        <p:spPr bwMode="auto">
          <a:xfrm>
            <a:off x="7527925" y="2765425"/>
            <a:ext cx="432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0V</a:t>
            </a:r>
          </a:p>
        </p:txBody>
      </p:sp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2971800" y="4724400"/>
            <a:ext cx="2022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Contact to collector</a:t>
            </a:r>
          </a:p>
        </p:txBody>
      </p:sp>
      <p:sp>
        <p:nvSpPr>
          <p:cNvPr id="58392" name="Line 24"/>
          <p:cNvSpPr>
            <a:spLocks noChangeShapeType="1"/>
          </p:cNvSpPr>
          <p:nvPr/>
        </p:nvSpPr>
        <p:spPr bwMode="auto">
          <a:xfrm flipV="1">
            <a:off x="3429000" y="44196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7680328" y="4441825"/>
            <a:ext cx="1235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R=L/W•R</a:t>
            </a:r>
            <a:r>
              <a:rPr lang="en-US" baseline="-25000"/>
              <a:t>s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237038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25"/>
            <a:ext cx="65532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4876800" y="381000"/>
            <a:ext cx="3365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210CD7"/>
                </a:solidFill>
              </a:rPr>
              <a:t>NMOS and CMOS Technologies</a:t>
            </a:r>
            <a:endParaRPr lang="en-US"/>
          </a:p>
        </p:txBody>
      </p:sp>
      <p:sp>
        <p:nvSpPr>
          <p:cNvPr id="128005" name="Text Box 7"/>
          <p:cNvSpPr txBox="1">
            <a:spLocks noChangeArrowheads="1"/>
          </p:cNvSpPr>
          <p:nvPr/>
        </p:nvSpPr>
        <p:spPr bwMode="auto">
          <a:xfrm>
            <a:off x="685800" y="1524000"/>
            <a:ext cx="3581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Enhancement NMOS     Depletion NMOS              </a:t>
            </a:r>
          </a:p>
        </p:txBody>
      </p:sp>
      <p:sp>
        <p:nvSpPr>
          <p:cNvPr id="128006" name="Text Box 9"/>
          <p:cNvSpPr txBox="1">
            <a:spLocks noChangeArrowheads="1"/>
          </p:cNvSpPr>
          <p:nvPr/>
        </p:nvSpPr>
        <p:spPr bwMode="auto">
          <a:xfrm>
            <a:off x="7543800" y="1576388"/>
            <a:ext cx="669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FF0707"/>
                </a:solidFill>
              </a:rPr>
              <a:t>1970s</a:t>
            </a:r>
            <a:endParaRPr lang="en-US" sz="1600"/>
          </a:p>
        </p:txBody>
      </p:sp>
      <p:sp>
        <p:nvSpPr>
          <p:cNvPr id="128007" name="Rectangle 10"/>
          <p:cNvSpPr>
            <a:spLocks noChangeArrowheads="1"/>
          </p:cNvSpPr>
          <p:nvPr/>
        </p:nvSpPr>
        <p:spPr bwMode="auto">
          <a:xfrm>
            <a:off x="990600" y="4648200"/>
            <a:ext cx="698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NMOS</a:t>
            </a:r>
          </a:p>
        </p:txBody>
      </p:sp>
      <p:sp>
        <p:nvSpPr>
          <p:cNvPr id="128008" name="Rectangle 11"/>
          <p:cNvSpPr>
            <a:spLocks noChangeArrowheads="1"/>
          </p:cNvSpPr>
          <p:nvPr/>
        </p:nvSpPr>
        <p:spPr bwMode="auto">
          <a:xfrm>
            <a:off x="3581400" y="4724400"/>
            <a:ext cx="698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PMOS</a:t>
            </a:r>
          </a:p>
        </p:txBody>
      </p:sp>
      <p:sp>
        <p:nvSpPr>
          <p:cNvPr id="128009" name="Text Box 12"/>
          <p:cNvSpPr txBox="1">
            <a:spLocks noChangeArrowheads="1"/>
          </p:cNvSpPr>
          <p:nvPr/>
        </p:nvSpPr>
        <p:spPr bwMode="auto">
          <a:xfrm>
            <a:off x="7086600" y="45720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707"/>
                </a:solidFill>
              </a:rPr>
              <a:t>1980s and beyond</a:t>
            </a:r>
            <a:r>
              <a:rPr lang="en-US" sz="1600"/>
              <a:t> </a:t>
            </a:r>
          </a:p>
        </p:txBody>
      </p:sp>
      <p:sp>
        <p:nvSpPr>
          <p:cNvPr id="128010" name="Text Box 13"/>
          <p:cNvSpPr txBox="1">
            <a:spLocks noChangeArrowheads="1"/>
          </p:cNvSpPr>
          <p:nvPr/>
        </p:nvSpPr>
        <p:spPr bwMode="auto">
          <a:xfrm>
            <a:off x="7086600" y="4953000"/>
            <a:ext cx="1828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Smaller power consumption</a:t>
            </a:r>
          </a:p>
        </p:txBody>
      </p:sp>
    </p:spTree>
    <p:extLst>
      <p:ext uri="{BB962C8B-B14F-4D97-AF65-F5344CB8AC3E}">
        <p14:creationId xmlns:p14="http://schemas.microsoft.com/office/powerpoint/2010/main" val="1765101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>
            <a:normAutofit/>
          </a:bodyPr>
          <a:lstStyle/>
          <a:p>
            <a:r>
              <a:rPr lang="en-US" sz="2000" b="1">
                <a:solidFill>
                  <a:srgbClr val="210CD7"/>
                </a:solidFill>
                <a:latin typeface="Palatino" charset="0"/>
              </a:rPr>
              <a:t>Schematic Cross-Section of </a:t>
            </a:r>
            <a:r>
              <a:rPr lang="en-US" sz="2000" b="1">
                <a:solidFill>
                  <a:srgbClr val="210CD7"/>
                </a:solidFill>
              </a:rPr>
              <a:t>Modern CMOS Integrated Circuit with Two Metal Levels</a:t>
            </a:r>
            <a:r>
              <a:rPr lang="en-US" sz="2000">
                <a:solidFill>
                  <a:srgbClr val="210CD7"/>
                </a:solidFill>
              </a:rPr>
              <a:t> 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228600" y="1143000"/>
            <a:ext cx="1219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IC is located at the surface of a Si wafer (~500µm thick)   </a:t>
            </a:r>
          </a:p>
        </p:txBody>
      </p:sp>
      <p:graphicFrame>
        <p:nvGraphicFramePr>
          <p:cNvPr id="61459" name="Object 19"/>
          <p:cNvGraphicFramePr>
            <a:graphicFrameLocks noChangeAspect="1"/>
          </p:cNvGraphicFramePr>
          <p:nvPr/>
        </p:nvGraphicFramePr>
        <p:xfrm>
          <a:off x="1219200" y="914401"/>
          <a:ext cx="7696200" cy="558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7" name="Document" r:id="rId3" imgW="4928616" imgH="3581400" progId="Word.Document.8">
                  <p:embed/>
                </p:oleObj>
              </mc:Choice>
              <mc:Fallback>
                <p:oleObj name="Document" r:id="rId3" imgW="4928616" imgH="358140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914401"/>
                        <a:ext cx="7696200" cy="5589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60" name="Text Box 20"/>
          <p:cNvSpPr txBox="1">
            <a:spLocks noChangeArrowheads="1"/>
          </p:cNvSpPr>
          <p:nvPr/>
        </p:nvSpPr>
        <p:spPr bwMode="auto">
          <a:xfrm>
            <a:off x="3048001" y="3733800"/>
            <a:ext cx="1120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PMOS</a:t>
            </a:r>
          </a:p>
        </p:txBody>
      </p:sp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6324602" y="3733800"/>
            <a:ext cx="7360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NMOS</a:t>
            </a:r>
          </a:p>
        </p:txBody>
      </p:sp>
      <p:sp>
        <p:nvSpPr>
          <p:cNvPr id="61462" name="Text Box 22"/>
          <p:cNvSpPr txBox="1">
            <a:spLocks noChangeArrowheads="1"/>
          </p:cNvSpPr>
          <p:nvPr/>
        </p:nvSpPr>
        <p:spPr bwMode="auto">
          <a:xfrm>
            <a:off x="5851527" y="2297114"/>
            <a:ext cx="4705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Via</a:t>
            </a:r>
          </a:p>
        </p:txBody>
      </p:sp>
      <p:sp>
        <p:nvSpPr>
          <p:cNvPr id="61463" name="Text Box 23"/>
          <p:cNvSpPr txBox="1">
            <a:spLocks noChangeArrowheads="1"/>
          </p:cNvSpPr>
          <p:nvPr/>
        </p:nvSpPr>
        <p:spPr bwMode="auto">
          <a:xfrm>
            <a:off x="6248403" y="1536700"/>
            <a:ext cx="21113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Interconnect</a:t>
            </a:r>
          </a:p>
        </p:txBody>
      </p:sp>
      <p:sp>
        <p:nvSpPr>
          <p:cNvPr id="61464" name="Text Box 24"/>
          <p:cNvSpPr txBox="1">
            <a:spLocks noChangeArrowheads="1"/>
          </p:cNvSpPr>
          <p:nvPr/>
        </p:nvSpPr>
        <p:spPr bwMode="auto">
          <a:xfrm>
            <a:off x="2286003" y="2984500"/>
            <a:ext cx="7873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Silicide</a:t>
            </a:r>
          </a:p>
        </p:txBody>
      </p:sp>
      <p:sp>
        <p:nvSpPr>
          <p:cNvPr id="61465" name="Text Box 25"/>
          <p:cNvSpPr txBox="1">
            <a:spLocks noChangeArrowheads="1"/>
          </p:cNvSpPr>
          <p:nvPr/>
        </p:nvSpPr>
        <p:spPr bwMode="auto">
          <a:xfrm>
            <a:off x="533402" y="3276600"/>
            <a:ext cx="14655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Oxide Isolation</a:t>
            </a:r>
          </a:p>
        </p:txBody>
      </p:sp>
      <p:sp>
        <p:nvSpPr>
          <p:cNvPr id="61466" name="Text Box 26"/>
          <p:cNvSpPr txBox="1">
            <a:spLocks noChangeArrowheads="1"/>
          </p:cNvSpPr>
          <p:nvPr/>
        </p:nvSpPr>
        <p:spPr bwMode="auto">
          <a:xfrm>
            <a:off x="6172200" y="2527300"/>
            <a:ext cx="76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/>
              <a:t>M1</a:t>
            </a:r>
          </a:p>
        </p:txBody>
      </p:sp>
      <p:sp>
        <p:nvSpPr>
          <p:cNvPr id="61467" name="Text Box 27"/>
          <p:cNvSpPr txBox="1">
            <a:spLocks noChangeArrowheads="1"/>
          </p:cNvSpPr>
          <p:nvPr/>
        </p:nvSpPr>
        <p:spPr bwMode="auto">
          <a:xfrm>
            <a:off x="6400802" y="1841500"/>
            <a:ext cx="511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M2</a:t>
            </a:r>
          </a:p>
        </p:txBody>
      </p:sp>
      <p:sp>
        <p:nvSpPr>
          <p:cNvPr id="61469" name="Text Box 29"/>
          <p:cNvSpPr txBox="1">
            <a:spLocks noChangeArrowheads="1"/>
          </p:cNvSpPr>
          <p:nvPr/>
        </p:nvSpPr>
        <p:spPr bwMode="auto">
          <a:xfrm>
            <a:off x="6765926" y="2232025"/>
            <a:ext cx="7796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OXIDE</a:t>
            </a:r>
          </a:p>
        </p:txBody>
      </p:sp>
      <p:sp>
        <p:nvSpPr>
          <p:cNvPr id="61470" name="Text Box 30"/>
          <p:cNvSpPr txBox="1">
            <a:spLocks noChangeArrowheads="1"/>
          </p:cNvSpPr>
          <p:nvPr/>
        </p:nvSpPr>
        <p:spPr bwMode="auto">
          <a:xfrm>
            <a:off x="7985126" y="3070225"/>
            <a:ext cx="5076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TiN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5181603" y="1295402"/>
            <a:ext cx="38274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Palatino" charset="0"/>
              </a:rPr>
              <a:t>• Actual cross-section of a modern </a:t>
            </a:r>
          </a:p>
          <a:p>
            <a:r>
              <a:rPr lang="en-US" sz="1800" b="1">
                <a:latin typeface="Palatino" charset="0"/>
              </a:rPr>
              <a:t>   microprocessor chip. Note the </a:t>
            </a:r>
          </a:p>
          <a:p>
            <a:r>
              <a:rPr lang="en-US" sz="1800" b="1">
                <a:latin typeface="Palatino" charset="0"/>
              </a:rPr>
              <a:t>   multiple levels of metal and </a:t>
            </a:r>
          </a:p>
          <a:p>
            <a:r>
              <a:rPr lang="en-US" sz="1800" b="1">
                <a:latin typeface="Palatino" charset="0"/>
              </a:rPr>
              <a:t>   planarization. (Intel website).</a:t>
            </a:r>
          </a:p>
        </p:txBody>
      </p: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2133601" y="3810000"/>
            <a:ext cx="44377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Palatino" charset="0"/>
              </a:rPr>
              <a:t>Computer Simulation Tools (TCAD)</a:t>
            </a: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381000" y="4267201"/>
            <a:ext cx="8610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Palatino" charset="0"/>
              </a:rPr>
              <a:t>•Most of the basic technologies in silicon chip manufacturing can now be simulated.</a:t>
            </a:r>
          </a:p>
          <a:p>
            <a:r>
              <a:rPr lang="en-US" sz="1800" b="1">
                <a:latin typeface="Palatino" charset="0"/>
              </a:rPr>
              <a:t>Simulation is now used for:</a:t>
            </a:r>
          </a:p>
          <a:p>
            <a:r>
              <a:rPr lang="en-US" sz="1800" b="1">
                <a:latin typeface="Palatino" charset="0"/>
              </a:rPr>
              <a:t>	• Designing new processes and devices.</a:t>
            </a:r>
          </a:p>
          <a:p>
            <a:r>
              <a:rPr lang="en-US" sz="1800" b="1">
                <a:latin typeface="Palatino" charset="0"/>
              </a:rPr>
              <a:t>	• Exploring the limits of semiconductor devices and technology (R&amp;D).</a:t>
            </a:r>
          </a:p>
          <a:p>
            <a:r>
              <a:rPr lang="en-US" sz="1800" b="1">
                <a:latin typeface="Palatino" charset="0"/>
              </a:rPr>
              <a:t>	• “Centering” manufacturing processes.</a:t>
            </a:r>
          </a:p>
          <a:p>
            <a:r>
              <a:rPr lang="en-US" sz="1800" b="1">
                <a:latin typeface="Palatino" charset="0"/>
              </a:rPr>
              <a:t>	•  Solving manufacturing problems (what-if?)</a:t>
            </a:r>
          </a:p>
        </p:txBody>
      </p:sp>
      <p:pic>
        <p:nvPicPr>
          <p:cNvPr id="135174" name="Picture 6" descr="fi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1"/>
            <a:ext cx="4876800" cy="3627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90563"/>
            <a:ext cx="7162800" cy="6126163"/>
          </a:xfrm>
          <a:prstGeom prst="rect">
            <a:avLst/>
          </a:prstGeom>
          <a:noFill/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530114" y="304801"/>
            <a:ext cx="5006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solidFill>
                  <a:srgbClr val="3B39B8"/>
                </a:solidFill>
              </a:rPr>
              <a:t>Modern IC with a Five Level Metallization Scheme.  </a:t>
            </a:r>
            <a:r>
              <a:rPr lang="en-US" sz="1600"/>
              <a:t> 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65128" y="1065214"/>
            <a:ext cx="24447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FF0707"/>
                </a:solidFill>
              </a:rPr>
              <a:t>Planarization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terconnect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863" r="-20863"/>
          <a:stretch>
            <a:fillRect/>
          </a:stretch>
        </p:blipFill>
        <p:spPr>
          <a:xfrm>
            <a:off x="-721182" y="274639"/>
            <a:ext cx="10639882" cy="5851525"/>
          </a:xfrm>
        </p:spPr>
      </p:pic>
    </p:spTree>
    <p:extLst>
      <p:ext uri="{BB962C8B-B14F-4D97-AF65-F5344CB8AC3E}">
        <p14:creationId xmlns:p14="http://schemas.microsoft.com/office/powerpoint/2010/main" val="12274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1-19 at 9.0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05"/>
            <a:ext cx="8957733" cy="500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48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1-16 at 8.53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8" y="186271"/>
            <a:ext cx="7331631" cy="4722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2956" y="6333067"/>
            <a:ext cx="1001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00FF"/>
                </a:solidFill>
              </a:rPr>
              <a:t>ITRS.net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331" y="5094692"/>
            <a:ext cx="88077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This graphic clarifies the </a:t>
            </a:r>
            <a:r>
              <a:rPr lang="en-US" sz="1400" i="1" dirty="0" err="1"/>
              <a:t>ORTC</a:t>
            </a:r>
            <a:r>
              <a:rPr lang="en-US" sz="1400" i="1" dirty="0"/>
              <a:t> Table 1 relationship to gate length. It illustrates consistency with Interconnect </a:t>
            </a:r>
            <a:r>
              <a:rPr lang="en-US" sz="1400" i="1" dirty="0" err="1"/>
              <a:t>TWG</a:t>
            </a:r>
            <a:r>
              <a:rPr lang="en-US" sz="1400" i="1" dirty="0"/>
              <a:t> transistor </a:t>
            </a:r>
            <a:r>
              <a:rPr lang="en-US" sz="1400" i="1" dirty="0" err="1"/>
              <a:t>M1</a:t>
            </a:r>
            <a:r>
              <a:rPr lang="en-US" sz="1400" i="1" dirty="0"/>
              <a:t> contacted half-pitch (also known as “transistor pitch” or “gate pitch”) versus printed gate length (</a:t>
            </a:r>
            <a:r>
              <a:rPr lang="en-US" sz="1400" i="1" dirty="0" err="1"/>
              <a:t>GLpr</a:t>
            </a:r>
            <a:r>
              <a:rPr lang="en-US" sz="1400" i="1" dirty="0"/>
              <a:t>) and measurable physical gate length (</a:t>
            </a:r>
            <a:r>
              <a:rPr lang="en-US" sz="1400" i="1" dirty="0" err="1"/>
              <a:t>GLph</a:t>
            </a:r>
            <a:r>
              <a:rPr lang="en-US" sz="1400" i="1" dirty="0"/>
              <a:t>). This dimension is sometimes compared to critical dimension (CD) for manufacturing process control. </a:t>
            </a:r>
            <a:endParaRPr lang="en-US" sz="1400" dirty="0"/>
          </a:p>
          <a:p>
            <a:r>
              <a:rPr lang="en-US" sz="1400" i="1" dirty="0"/>
              <a:t>The </a:t>
            </a:r>
            <a:r>
              <a:rPr lang="en-US" sz="1400" i="1" dirty="0" err="1"/>
              <a:t>ITRS</a:t>
            </a:r>
            <a:r>
              <a:rPr lang="en-US" sz="1400" i="1" dirty="0"/>
              <a:t> does not utilize any single-product “node” designation reference. Flash Poly and DRAM </a:t>
            </a:r>
            <a:r>
              <a:rPr lang="en-US" sz="1400" i="1" dirty="0" err="1"/>
              <a:t>M1</a:t>
            </a:r>
            <a:r>
              <a:rPr lang="en-US" sz="1400" i="1" dirty="0"/>
              <a:t> half-pitch are still lithography drivers; however, other product technology trends may be drivers on individual </a:t>
            </a:r>
            <a:r>
              <a:rPr lang="en-US" sz="1400" i="1" dirty="0" err="1"/>
              <a:t>TWG</a:t>
            </a:r>
            <a:r>
              <a:rPr lang="en-US" sz="1400" i="1" dirty="0"/>
              <a:t> tables. 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43467" y="186271"/>
            <a:ext cx="106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“Nodes”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08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773116" y="220665"/>
            <a:ext cx="7597775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Evolution of the Silicon Integrated Circuits since 1960s</a:t>
            </a:r>
          </a:p>
          <a:p>
            <a:pPr>
              <a:spcBef>
                <a:spcPct val="50000"/>
              </a:spcBef>
            </a:pPr>
            <a:r>
              <a:rPr lang="en-US" sz="1800" dirty="0"/>
              <a:t>Increasing: circuit complexity, packing density, chip size, speed, and reliability</a:t>
            </a:r>
          </a:p>
          <a:p>
            <a:pPr>
              <a:spcBef>
                <a:spcPct val="50000"/>
              </a:spcBef>
            </a:pPr>
            <a:r>
              <a:rPr lang="en-US" sz="1800" dirty="0"/>
              <a:t>Decreasing: feature size, price per bit, power (delay) product    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641548" y="4814887"/>
            <a:ext cx="7429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210CD7"/>
                </a:solidFill>
              </a:rPr>
              <a:t>1960s</a:t>
            </a:r>
            <a:endParaRPr lang="en-US" sz="1800" dirty="0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5883277" y="4814887"/>
            <a:ext cx="1228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210CD7"/>
                </a:solidFill>
              </a:rPr>
              <a:t>1990s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73116" y="5444654"/>
            <a:ext cx="765741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latin typeface="Palatino" charset="0"/>
              </a:rPr>
              <a:t>• 1960 and 1990 integrated circuits.</a:t>
            </a:r>
          </a:p>
          <a:p>
            <a:r>
              <a:rPr lang="en-US" sz="1800" b="1" dirty="0">
                <a:latin typeface="Palatino" charset="0"/>
              </a:rPr>
              <a:t> • Progress due to:   Feature size reduction - 0.7X/3 years (Moore’s Law).</a:t>
            </a:r>
          </a:p>
          <a:p>
            <a:r>
              <a:rPr lang="en-US" sz="1800" b="1" dirty="0">
                <a:latin typeface="Palatino" charset="0"/>
              </a:rPr>
              <a:t>		    Increasing chip size - ≈ 16% per year.</a:t>
            </a:r>
          </a:p>
          <a:p>
            <a:r>
              <a:rPr lang="en-US" sz="1800" b="1" dirty="0">
                <a:latin typeface="Palatino" charset="0"/>
              </a:rPr>
              <a:t>		    “Creativity” in implementing functions.</a:t>
            </a:r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773113" y="2050267"/>
          <a:ext cx="2667000" cy="2581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3" name="Document" r:id="rId4" imgW="3087624" imgH="2987040" progId="Word.Document.8">
                  <p:embed/>
                </p:oleObj>
              </mc:Choice>
              <mc:Fallback>
                <p:oleObj name="Document" r:id="rId4" imgW="3087624" imgH="298704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113" y="2050267"/>
                        <a:ext cx="2667000" cy="25812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21116" y="2050267"/>
            <a:ext cx="3913187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1-16 at 8.54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406400"/>
            <a:ext cx="8421998" cy="577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2956" y="6333067"/>
            <a:ext cx="1001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00FF"/>
                </a:solidFill>
              </a:rPr>
              <a:t>ITRS.net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02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terconnects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222" r="-20222"/>
          <a:stretch>
            <a:fillRect/>
          </a:stretch>
        </p:blipFill>
        <p:spPr>
          <a:xfrm>
            <a:off x="-607435" y="279401"/>
            <a:ext cx="10284835" cy="5656264"/>
          </a:xfrm>
        </p:spPr>
      </p:pic>
    </p:spTree>
    <p:extLst>
      <p:ext uri="{BB962C8B-B14F-4D97-AF65-F5344CB8AC3E}">
        <p14:creationId xmlns:p14="http://schemas.microsoft.com/office/powerpoint/2010/main" val="186119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terconnects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066" r="-20066"/>
          <a:stretch>
            <a:fillRect/>
          </a:stretch>
        </p:blipFill>
        <p:spPr>
          <a:xfrm>
            <a:off x="-220639" y="647701"/>
            <a:ext cx="9961539" cy="5478463"/>
          </a:xfrm>
        </p:spPr>
      </p:pic>
    </p:spTree>
    <p:extLst>
      <p:ext uri="{BB962C8B-B14F-4D97-AF65-F5344CB8AC3E}">
        <p14:creationId xmlns:p14="http://schemas.microsoft.com/office/powerpoint/2010/main" val="245696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1-01-17 at 12.26.48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083" r="-20083"/>
          <a:stretch>
            <a:fillRect/>
          </a:stretch>
        </p:blipFill>
        <p:spPr>
          <a:xfrm>
            <a:off x="-1504193" y="16933"/>
            <a:ext cx="12069695" cy="6637867"/>
          </a:xfrm>
        </p:spPr>
      </p:pic>
    </p:spTree>
    <p:extLst>
      <p:ext uri="{BB962C8B-B14F-4D97-AF65-F5344CB8AC3E}">
        <p14:creationId xmlns:p14="http://schemas.microsoft.com/office/powerpoint/2010/main" val="7668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AutoShape 2"/>
          <p:cNvSpPr>
            <a:spLocks noChangeArrowheads="1"/>
          </p:cNvSpPr>
          <p:nvPr/>
        </p:nvSpPr>
        <p:spPr bwMode="auto">
          <a:xfrm>
            <a:off x="2438400" y="1524000"/>
            <a:ext cx="1295400" cy="2895600"/>
          </a:xfrm>
          <a:prstGeom prst="roundRect">
            <a:avLst>
              <a:gd name="adj" fmla="val 4458"/>
            </a:avLst>
          </a:prstGeom>
          <a:noFill/>
          <a:ln w="25400">
            <a:solidFill>
              <a:srgbClr val="29292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5459" name="AutoShape 3"/>
          <p:cNvSpPr>
            <a:spLocks noChangeArrowheads="1"/>
          </p:cNvSpPr>
          <p:nvPr/>
        </p:nvSpPr>
        <p:spPr bwMode="auto">
          <a:xfrm>
            <a:off x="6553200" y="1524000"/>
            <a:ext cx="1295400" cy="2895600"/>
          </a:xfrm>
          <a:prstGeom prst="roundRect">
            <a:avLst>
              <a:gd name="adj" fmla="val 4458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75460" name="AutoShape 4"/>
          <p:cNvSpPr>
            <a:spLocks noChangeArrowheads="1"/>
          </p:cNvSpPr>
          <p:nvPr/>
        </p:nvSpPr>
        <p:spPr bwMode="auto">
          <a:xfrm>
            <a:off x="4495800" y="1524000"/>
            <a:ext cx="1295400" cy="2895600"/>
          </a:xfrm>
          <a:prstGeom prst="roundRect">
            <a:avLst>
              <a:gd name="adj" fmla="val 4458"/>
            </a:avLst>
          </a:prstGeom>
          <a:noFill/>
          <a:ln w="25400">
            <a:solidFill>
              <a:srgbClr val="292929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5461" name="Rectangle 5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b="1">
                <a:latin typeface="Arial" charset="0"/>
              </a:rPr>
              <a:t>Intel Logic Technology Roadmap</a:t>
            </a:r>
          </a:p>
        </p:txBody>
      </p:sp>
      <p:sp>
        <p:nvSpPr>
          <p:cNvPr id="275462" name="Text Box 6"/>
          <p:cNvSpPr txBox="1">
            <a:spLocks noChangeArrowheads="1"/>
          </p:cNvSpPr>
          <p:nvPr/>
        </p:nvSpPr>
        <p:spPr bwMode="auto">
          <a:xfrm>
            <a:off x="0" y="1600201"/>
            <a:ext cx="8458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08050">
              <a:spcBef>
                <a:spcPct val="140000"/>
              </a:spcBef>
              <a:tabLst>
                <a:tab pos="2511425" algn="ctr"/>
                <a:tab pos="2974975" algn="ctr"/>
                <a:tab pos="3425825" algn="ctr"/>
                <a:tab pos="4572000" algn="ctr"/>
                <a:tab pos="5037138" algn="ctr"/>
                <a:tab pos="5486400" algn="ctr"/>
                <a:tab pos="6632575" algn="ctr"/>
                <a:tab pos="7083425" algn="ctr"/>
                <a:tab pos="7546975" algn="ctr"/>
              </a:tabLst>
            </a:pPr>
            <a:r>
              <a:rPr lang="en-US" sz="20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400" b="1" dirty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400" b="1" u="sng" dirty="0">
                <a:solidFill>
                  <a:srgbClr val="B2B2B2"/>
                </a:solidFill>
                <a:latin typeface="Arial" charset="0"/>
                <a:ea typeface="Arial" charset="0"/>
                <a:cs typeface="Arial" charset="0"/>
              </a:rPr>
              <a:t>45 nm</a:t>
            </a:r>
            <a:r>
              <a:rPr lang="en-US" sz="2400" b="1" dirty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			</a:t>
            </a:r>
            <a:r>
              <a:rPr lang="en-US" sz="2400" b="1" u="sng" dirty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32 nm</a:t>
            </a:r>
            <a:r>
              <a:rPr lang="en-US" sz="2400" b="1" dirty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400" b="1" u="sng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22 nm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endParaRPr lang="en-US" sz="2400" b="1" u="sng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08050">
              <a:spcBef>
                <a:spcPct val="140000"/>
              </a:spcBef>
              <a:tabLst>
                <a:tab pos="2511425" algn="ctr"/>
                <a:tab pos="2974975" algn="ctr"/>
                <a:tab pos="3425825" algn="ctr"/>
                <a:tab pos="4572000" algn="ctr"/>
                <a:tab pos="5037138" algn="ctr"/>
                <a:tab pos="5486400" algn="ctr"/>
                <a:tab pos="6632575" algn="ctr"/>
                <a:tab pos="7083425" algn="ctr"/>
                <a:tab pos="7546975" algn="ctr"/>
              </a:tabLst>
            </a:pPr>
            <a:r>
              <a:rPr lang="en-US" sz="2000" dirty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 Process Name:</a:t>
            </a:r>
            <a:r>
              <a:rPr lang="en-US" sz="20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2000" dirty="0" err="1">
                <a:solidFill>
                  <a:srgbClr val="B2B2B2"/>
                </a:solidFill>
                <a:latin typeface="Arial" charset="0"/>
                <a:ea typeface="Arial" charset="0"/>
                <a:cs typeface="Arial" charset="0"/>
              </a:rPr>
              <a:t>P1266</a:t>
            </a:r>
            <a:r>
              <a:rPr lang="en-US" sz="2000" dirty="0">
                <a:solidFill>
                  <a:srgbClr val="B2B2B2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P1268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P1270</a:t>
            </a:r>
            <a:r>
              <a:rPr lang="en-US" sz="2000" dirty="0">
                <a:solidFill>
                  <a:srgbClr val="B2B2B2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	</a:t>
            </a:r>
          </a:p>
          <a:p>
            <a:pPr defTabSz="908050">
              <a:spcBef>
                <a:spcPct val="140000"/>
              </a:spcBef>
              <a:tabLst>
                <a:tab pos="2511425" algn="ctr"/>
                <a:tab pos="2974975" algn="ctr"/>
                <a:tab pos="3425825" algn="ctr"/>
                <a:tab pos="4572000" algn="ctr"/>
                <a:tab pos="5037138" algn="ctr"/>
                <a:tab pos="5486400" algn="ctr"/>
                <a:tab pos="6632575" algn="ctr"/>
                <a:tab pos="7083425" algn="ctr"/>
                <a:tab pos="7546975" algn="ctr"/>
              </a:tabLst>
            </a:pPr>
            <a:r>
              <a:rPr lang="en-US" sz="2000" dirty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 Products: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2000" dirty="0">
                <a:solidFill>
                  <a:srgbClr val="B2B2B2"/>
                </a:solidFill>
                <a:latin typeface="Arial" charset="0"/>
                <a:ea typeface="Arial" charset="0"/>
                <a:cs typeface="Arial" charset="0"/>
              </a:rPr>
              <a:t>CPU	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CPU	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CPU	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	</a:t>
            </a:r>
          </a:p>
          <a:p>
            <a:pPr defTabSz="908050">
              <a:spcBef>
                <a:spcPct val="140000"/>
              </a:spcBef>
              <a:tabLst>
                <a:tab pos="2511425" algn="ctr"/>
                <a:tab pos="2974975" algn="ctr"/>
                <a:tab pos="3425825" algn="ctr"/>
                <a:tab pos="4572000" algn="ctr"/>
                <a:tab pos="5037138" algn="ctr"/>
                <a:tab pos="5486400" algn="ctr"/>
                <a:tab pos="6632575" algn="ctr"/>
                <a:tab pos="7083425" algn="ctr"/>
                <a:tab pos="7546975" algn="ctr"/>
              </a:tabLst>
            </a:pPr>
            <a:r>
              <a:rPr lang="en-US" sz="2000" dirty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 1</a:t>
            </a:r>
            <a:r>
              <a:rPr lang="en-US" sz="2000" baseline="30000" dirty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sz="2000" dirty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 Production: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2000" dirty="0">
                <a:solidFill>
                  <a:srgbClr val="B2B2B2"/>
                </a:solidFill>
                <a:latin typeface="Arial" charset="0"/>
                <a:ea typeface="Arial" charset="0"/>
                <a:cs typeface="Arial" charset="0"/>
              </a:rPr>
              <a:t>2007	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2009	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2011	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	   </a:t>
            </a:r>
          </a:p>
        </p:txBody>
      </p:sp>
      <p:sp>
        <p:nvSpPr>
          <p:cNvPr id="275463" name="Rectangle 7"/>
          <p:cNvSpPr>
            <a:spLocks noChangeArrowheads="1"/>
          </p:cNvSpPr>
          <p:nvPr/>
        </p:nvSpPr>
        <p:spPr bwMode="auto">
          <a:xfrm>
            <a:off x="477838" y="5181600"/>
            <a:ext cx="8056562" cy="89255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1" u="sng">
                <a:solidFill>
                  <a:srgbClr val="000000"/>
                </a:solidFill>
                <a:latin typeface="Arial" charset="0"/>
              </a:rPr>
              <a:t>Intel 32nm</a:t>
            </a:r>
            <a:r>
              <a:rPr lang="en-US" sz="2600" b="1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sz="2600" b="1">
                <a:solidFill>
                  <a:srgbClr val="4D4D4D"/>
                </a:solidFill>
                <a:latin typeface="Arial" charset="0"/>
              </a:rPr>
              <a:t>2nd generation high-k + metal gate </a:t>
            </a:r>
          </a:p>
          <a:p>
            <a:r>
              <a:rPr lang="en-US" sz="2600" b="1">
                <a:solidFill>
                  <a:srgbClr val="4D4D4D"/>
                </a:solidFill>
                <a:latin typeface="Arial" charset="0"/>
              </a:rPr>
              <a:t>                    transistors</a:t>
            </a:r>
          </a:p>
        </p:txBody>
      </p:sp>
      <p:sp>
        <p:nvSpPr>
          <p:cNvPr id="275464" name="AutoShape 8"/>
          <p:cNvSpPr>
            <a:spLocks noChangeArrowheads="1"/>
          </p:cNvSpPr>
          <p:nvPr/>
        </p:nvSpPr>
        <p:spPr bwMode="auto">
          <a:xfrm>
            <a:off x="3810000" y="2743200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66822" y="6279117"/>
            <a:ext cx="146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Arial" charset="0"/>
              </a:rPr>
              <a:t>Ghani</a:t>
            </a:r>
            <a:r>
              <a:rPr lang="en-US" b="1" i="1" dirty="0" smtClean="0">
                <a:latin typeface="Arial" charset="0"/>
              </a:rPr>
              <a:t>, Intel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38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Intel_scal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1-01-17 at 12.31.02 PM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98" t="3110" r="-19677" b="4785"/>
          <a:stretch/>
        </p:blipFill>
        <p:spPr>
          <a:xfrm>
            <a:off x="0" y="0"/>
            <a:ext cx="11259497" cy="6858000"/>
          </a:xfrm>
        </p:spPr>
      </p:pic>
    </p:spTree>
    <p:extLst>
      <p:ext uri="{BB962C8B-B14F-4D97-AF65-F5344CB8AC3E}">
        <p14:creationId xmlns:p14="http://schemas.microsoft.com/office/powerpoint/2010/main" val="141576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1-16 at 8.56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182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2956" y="6333067"/>
            <a:ext cx="1001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00FF"/>
                </a:solidFill>
              </a:rPr>
              <a:t>ITRS.net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7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0133" y="28956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Screen Shot 2013-01-14 at 10.37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334433"/>
            <a:ext cx="9144000" cy="62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1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1-21 at 2.30.1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r="2593"/>
          <a:stretch/>
        </p:blipFill>
        <p:spPr>
          <a:xfrm>
            <a:off x="694267" y="952500"/>
            <a:ext cx="7857066" cy="448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38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0" name="Rectangle 4"/>
          <p:cNvSpPr>
            <a:spLocks noChangeArrowheads="1"/>
          </p:cNvSpPr>
          <p:nvPr/>
        </p:nvSpPr>
        <p:spPr bwMode="auto">
          <a:xfrm>
            <a:off x="279400" y="258763"/>
            <a:ext cx="83820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b="1" dirty="0">
                <a:solidFill>
                  <a:srgbClr val="0000FF"/>
                </a:solidFill>
                <a:latin typeface="Arial" charset="0"/>
              </a:rPr>
              <a:t>45 nm Microprocessor Products</a:t>
            </a:r>
          </a:p>
        </p:txBody>
      </p:sp>
      <p:pic>
        <p:nvPicPr>
          <p:cNvPr id="2549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684338"/>
            <a:ext cx="6210300" cy="375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4982" name="Text Box 6"/>
          <p:cNvSpPr txBox="1">
            <a:spLocks noChangeArrowheads="1"/>
          </p:cNvSpPr>
          <p:nvPr/>
        </p:nvSpPr>
        <p:spPr bwMode="auto">
          <a:xfrm>
            <a:off x="1447800" y="1608137"/>
            <a:ext cx="1447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Single Core</a:t>
            </a:r>
          </a:p>
        </p:txBody>
      </p:sp>
      <p:sp>
        <p:nvSpPr>
          <p:cNvPr id="254983" name="Text Box 7"/>
          <p:cNvSpPr txBox="1">
            <a:spLocks noChangeArrowheads="1"/>
          </p:cNvSpPr>
          <p:nvPr/>
        </p:nvSpPr>
        <p:spPr bwMode="auto">
          <a:xfrm>
            <a:off x="2133600" y="5418137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6 Core</a:t>
            </a:r>
          </a:p>
        </p:txBody>
      </p:sp>
      <p:sp>
        <p:nvSpPr>
          <p:cNvPr id="254984" name="Text Box 8"/>
          <p:cNvSpPr txBox="1">
            <a:spLocks noChangeArrowheads="1"/>
          </p:cNvSpPr>
          <p:nvPr/>
        </p:nvSpPr>
        <p:spPr bwMode="auto">
          <a:xfrm>
            <a:off x="3048000" y="1455737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Dual Core</a:t>
            </a:r>
          </a:p>
        </p:txBody>
      </p:sp>
      <p:sp>
        <p:nvSpPr>
          <p:cNvPr id="254985" name="Text Box 9"/>
          <p:cNvSpPr txBox="1">
            <a:spLocks noChangeArrowheads="1"/>
          </p:cNvSpPr>
          <p:nvPr/>
        </p:nvSpPr>
        <p:spPr bwMode="auto">
          <a:xfrm>
            <a:off x="5486400" y="5418137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8 Core</a:t>
            </a:r>
          </a:p>
        </p:txBody>
      </p:sp>
      <p:sp>
        <p:nvSpPr>
          <p:cNvPr id="254986" name="Text Box 10"/>
          <p:cNvSpPr txBox="1">
            <a:spLocks noChangeArrowheads="1"/>
          </p:cNvSpPr>
          <p:nvPr/>
        </p:nvSpPr>
        <p:spPr bwMode="auto">
          <a:xfrm>
            <a:off x="5410200" y="1331913"/>
            <a:ext cx="1447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Quad Core</a:t>
            </a:r>
          </a:p>
        </p:txBody>
      </p:sp>
      <p:sp>
        <p:nvSpPr>
          <p:cNvPr id="254987" name="AutoShape 11"/>
          <p:cNvSpPr>
            <a:spLocks noChangeArrowheads="1"/>
          </p:cNvSpPr>
          <p:nvPr/>
        </p:nvSpPr>
        <p:spPr bwMode="auto">
          <a:xfrm>
            <a:off x="1524000" y="5954834"/>
            <a:ext cx="6078538" cy="44267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5998"/>
              </a:gs>
              <a:gs pos="100000">
                <a:srgbClr val="003A5D"/>
              </a:gs>
            </a:gsLst>
            <a:lin ang="2700000" scaled="1"/>
          </a:gradFill>
          <a:ln w="19050">
            <a:solidFill>
              <a:srgbClr val="292929">
                <a:alpha val="70000"/>
              </a:srgbClr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&gt;200 million 45 nm CPUs shipped to date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1-21 at 2.29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39" y="1371601"/>
            <a:ext cx="7137928" cy="278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557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>
            <a:lum contrast="36000"/>
          </a:blip>
          <a:srcRect/>
          <a:stretch>
            <a:fillRect/>
          </a:stretch>
        </p:blipFill>
        <p:spPr bwMode="auto">
          <a:xfrm>
            <a:off x="180823" y="685800"/>
            <a:ext cx="88446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457200" y="5766376"/>
            <a:ext cx="8229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 dirty="0"/>
              <a:t>The traditional </a:t>
            </a:r>
            <a:r>
              <a:rPr lang="en-US" sz="1600" b="0" dirty="0" err="1"/>
              <a:t>finFET</a:t>
            </a:r>
            <a:r>
              <a:rPr lang="en-US" sz="1600" b="0" dirty="0"/>
              <a:t> (upper left), a </a:t>
            </a:r>
            <a:r>
              <a:rPr lang="en-US" sz="1600" b="0" dirty="0" err="1"/>
              <a:t>trigate</a:t>
            </a:r>
            <a:r>
              <a:rPr lang="en-US" sz="1600" b="0" dirty="0"/>
              <a:t> on </a:t>
            </a:r>
            <a:r>
              <a:rPr lang="en-US" sz="1600" b="0" dirty="0" err="1"/>
              <a:t>SOI</a:t>
            </a:r>
            <a:r>
              <a:rPr lang="en-US" sz="1600" b="0" dirty="0"/>
              <a:t> (upper right), </a:t>
            </a:r>
            <a:r>
              <a:rPr lang="en-US" sz="1600" b="0" dirty="0" err="1"/>
              <a:t>trigate</a:t>
            </a:r>
            <a:r>
              <a:rPr lang="en-US" sz="1600" b="0" dirty="0"/>
              <a:t> on bulk silicon (lower left) and a pseudo-</a:t>
            </a:r>
            <a:r>
              <a:rPr lang="en-US" sz="1600" b="0" dirty="0" err="1"/>
              <a:t>trigate</a:t>
            </a:r>
            <a:r>
              <a:rPr lang="en-US" sz="1600" b="0" dirty="0"/>
              <a:t> on </a:t>
            </a:r>
            <a:r>
              <a:rPr lang="en-US" sz="1600" b="0" dirty="0" err="1"/>
              <a:t>SOI</a:t>
            </a:r>
            <a:r>
              <a:rPr lang="en-US" sz="1600" b="0" dirty="0"/>
              <a:t> (lower right). (Source: Texas Instruments)</a:t>
            </a:r>
          </a:p>
        </p:txBody>
      </p:sp>
    </p:spTree>
    <p:extLst>
      <p:ext uri="{BB962C8B-B14F-4D97-AF65-F5344CB8AC3E}">
        <p14:creationId xmlns:p14="http://schemas.microsoft.com/office/powerpoint/2010/main" val="1024103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3203255" y="152402"/>
            <a:ext cx="2664466" cy="3460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2912" tIns="45641" rIns="92912" bIns="45641">
            <a:prstTxWarp prst="textNoShape">
              <a:avLst/>
            </a:prstTxWarp>
            <a:spAutoFit/>
          </a:bodyPr>
          <a:lstStyle/>
          <a:p>
            <a:pPr algn="ctr" defTabSz="938213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  <a:latin typeface="Times New Roman" charset="0"/>
              </a:rPr>
              <a:t>Challenges For The Future</a:t>
            </a: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381000" y="533402"/>
            <a:ext cx="7225210" cy="184188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2912" tIns="45641" rIns="92912" bIns="45641">
            <a:prstTxWarp prst="textNoShape">
              <a:avLst/>
            </a:prstTxWarp>
            <a:spAutoFit/>
          </a:bodyPr>
          <a:lstStyle/>
          <a:p>
            <a:pPr defTabSz="938213">
              <a:lnSpc>
                <a:spcPct val="90000"/>
              </a:lnSpc>
            </a:pPr>
            <a:r>
              <a:rPr lang="en-US" sz="1800">
                <a:solidFill>
                  <a:srgbClr val="000000"/>
                </a:solidFill>
                <a:latin typeface="Times New Roman" charset="0"/>
              </a:rPr>
              <a:t>• Having a “roadmap” suggests that the future is well defined and there are</a:t>
            </a:r>
          </a:p>
          <a:p>
            <a:pPr defTabSz="938213">
              <a:lnSpc>
                <a:spcPct val="90000"/>
              </a:lnSpc>
            </a:pPr>
            <a:r>
              <a:rPr lang="en-US" sz="1800">
                <a:solidFill>
                  <a:srgbClr val="000000"/>
                </a:solidFill>
                <a:latin typeface="Times New Roman" charset="0"/>
              </a:rPr>
              <a:t>   few challenges to making it happen.</a:t>
            </a:r>
          </a:p>
          <a:p>
            <a:pPr defTabSz="938213">
              <a:lnSpc>
                <a:spcPct val="90000"/>
              </a:lnSpc>
            </a:pPr>
            <a:endParaRPr lang="en-US" sz="1800">
              <a:solidFill>
                <a:srgbClr val="000000"/>
              </a:solidFill>
              <a:latin typeface="Times New Roman" charset="0"/>
            </a:endParaRPr>
          </a:p>
          <a:p>
            <a:pPr defTabSz="938213">
              <a:lnSpc>
                <a:spcPct val="90000"/>
              </a:lnSpc>
            </a:pPr>
            <a:r>
              <a:rPr lang="en-US" sz="1800">
                <a:solidFill>
                  <a:srgbClr val="000000"/>
                </a:solidFill>
                <a:latin typeface="Times New Roman" charset="0"/>
              </a:rPr>
              <a:t>• The truth is that there are enormous technical hurdles to actually achieving</a:t>
            </a:r>
          </a:p>
          <a:p>
            <a:pPr defTabSz="938213">
              <a:lnSpc>
                <a:spcPct val="90000"/>
              </a:lnSpc>
            </a:pPr>
            <a:r>
              <a:rPr lang="en-US" sz="1800">
                <a:solidFill>
                  <a:srgbClr val="000000"/>
                </a:solidFill>
                <a:latin typeface="Times New Roman" charset="0"/>
              </a:rPr>
              <a:t>   the forecasts of the roadmap. Scaling is no longer enough.</a:t>
            </a:r>
          </a:p>
          <a:p>
            <a:pPr defTabSz="938213">
              <a:lnSpc>
                <a:spcPct val="90000"/>
              </a:lnSpc>
            </a:pPr>
            <a:endParaRPr lang="en-US" sz="1800">
              <a:solidFill>
                <a:srgbClr val="000000"/>
              </a:solidFill>
              <a:latin typeface="Times New Roman" charset="0"/>
            </a:endParaRPr>
          </a:p>
          <a:p>
            <a:pPr defTabSz="938213">
              <a:lnSpc>
                <a:spcPct val="90000"/>
              </a:lnSpc>
            </a:pPr>
            <a:r>
              <a:rPr lang="en-US" sz="1800">
                <a:solidFill>
                  <a:srgbClr val="000000"/>
                </a:solidFill>
                <a:latin typeface="Times New Roman" charset="0"/>
              </a:rPr>
              <a:t>• 3 stages for future development:		 	</a:t>
            </a: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185106" y="5402265"/>
            <a:ext cx="29476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0000"/>
                </a:solidFill>
                <a:latin typeface="Times New Roman" charset="0"/>
              </a:rPr>
              <a:t>Materials/process innovations</a:t>
            </a:r>
          </a:p>
          <a:p>
            <a:pPr algn="ctr" eaLnBrk="1" hangingPunct="1"/>
            <a:r>
              <a:rPr lang="en-US" sz="1800">
                <a:solidFill>
                  <a:srgbClr val="000000"/>
                </a:solidFill>
                <a:latin typeface="Times New Roman" charset="0"/>
              </a:rPr>
              <a:t>NOW</a:t>
            </a: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3547317" y="5935665"/>
            <a:ext cx="19731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0000"/>
                </a:solidFill>
                <a:latin typeface="Times New Roman" charset="0"/>
              </a:rPr>
              <a:t>Device innovations</a:t>
            </a:r>
          </a:p>
          <a:p>
            <a:pPr algn="ctr" eaLnBrk="1" hangingPunct="1"/>
            <a:r>
              <a:rPr lang="en-US" sz="1800">
                <a:solidFill>
                  <a:srgbClr val="000000"/>
                </a:solidFill>
                <a:latin typeface="Times New Roman" charset="0"/>
              </a:rPr>
              <a:t>IN 5-15 YEARS</a:t>
            </a: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6868493" y="5402265"/>
            <a:ext cx="18649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0000"/>
                </a:solidFill>
                <a:latin typeface="Times New Roman" charset="0"/>
              </a:rPr>
              <a:t>Beyond Si CMOS</a:t>
            </a:r>
          </a:p>
          <a:p>
            <a:pPr algn="ctr" eaLnBrk="1" hangingPunct="1"/>
            <a:r>
              <a:rPr lang="en-US" sz="1800">
                <a:solidFill>
                  <a:srgbClr val="000000"/>
                </a:solidFill>
                <a:latin typeface="Times New Roman" charset="0"/>
              </a:rPr>
              <a:t>IN 15 YEARS??</a:t>
            </a:r>
          </a:p>
        </p:txBody>
      </p:sp>
      <p:sp>
        <p:nvSpPr>
          <p:cNvPr id="86023" name="Rectangle 7"/>
          <p:cNvSpPr>
            <a:spLocks noChangeArrowheads="1"/>
          </p:cNvSpPr>
          <p:nvPr/>
        </p:nvSpPr>
        <p:spPr bwMode="auto">
          <a:xfrm>
            <a:off x="1066801" y="2430463"/>
            <a:ext cx="3583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srgbClr val="000000"/>
                </a:solidFill>
                <a:latin typeface="Times New Roman" charset="0"/>
              </a:rPr>
              <a:t>“Technology Performance Boosters”</a:t>
            </a:r>
          </a:p>
        </p:txBody>
      </p:sp>
      <p:sp>
        <p:nvSpPr>
          <p:cNvPr id="86024" name="Line 8"/>
          <p:cNvSpPr>
            <a:spLocks noChangeShapeType="1"/>
          </p:cNvSpPr>
          <p:nvPr/>
        </p:nvSpPr>
        <p:spPr bwMode="auto">
          <a:xfrm flipH="1">
            <a:off x="533400" y="2819400"/>
            <a:ext cx="5029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5" name="Line 9"/>
          <p:cNvSpPr>
            <a:spLocks noChangeShapeType="1"/>
          </p:cNvSpPr>
          <p:nvPr/>
        </p:nvSpPr>
        <p:spPr bwMode="auto">
          <a:xfrm flipH="1">
            <a:off x="6477000" y="2819400"/>
            <a:ext cx="2133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6" name="Rectangle 10"/>
          <p:cNvSpPr>
            <a:spLocks noChangeArrowheads="1"/>
          </p:cNvSpPr>
          <p:nvPr/>
        </p:nvSpPr>
        <p:spPr bwMode="auto">
          <a:xfrm>
            <a:off x="6934200" y="2430463"/>
            <a:ext cx="10695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srgbClr val="000000"/>
                </a:solidFill>
                <a:latin typeface="Times New Roman" charset="0"/>
              </a:rPr>
              <a:t>Invention</a:t>
            </a:r>
          </a:p>
        </p:txBody>
      </p:sp>
      <p:pic>
        <p:nvPicPr>
          <p:cNvPr id="86027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895600"/>
            <a:ext cx="2286000" cy="20875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86028" name="Line 12"/>
          <p:cNvSpPr>
            <a:spLocks noChangeShapeType="1"/>
          </p:cNvSpPr>
          <p:nvPr/>
        </p:nvSpPr>
        <p:spPr bwMode="auto">
          <a:xfrm>
            <a:off x="5715000" y="4648200"/>
            <a:ext cx="68580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9" name="Rectangle 13"/>
          <p:cNvSpPr>
            <a:spLocks noChangeArrowheads="1"/>
          </p:cNvSpPr>
          <p:nvPr/>
        </p:nvSpPr>
        <p:spPr bwMode="auto">
          <a:xfrm>
            <a:off x="5638802" y="3946525"/>
            <a:ext cx="8676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4000">
                <a:solidFill>
                  <a:srgbClr val="FF0000"/>
                </a:solidFill>
                <a:latin typeface="Times New Roman" charset="0"/>
              </a:rPr>
              <a:t>???</a:t>
            </a:r>
          </a:p>
        </p:txBody>
      </p:sp>
      <p:pic>
        <p:nvPicPr>
          <p:cNvPr id="86030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4572001"/>
            <a:ext cx="21336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31" name="Line 15"/>
          <p:cNvSpPr>
            <a:spLocks noChangeShapeType="1"/>
          </p:cNvSpPr>
          <p:nvPr/>
        </p:nvSpPr>
        <p:spPr bwMode="auto">
          <a:xfrm>
            <a:off x="2514600" y="4114800"/>
            <a:ext cx="533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32" name="Line 16"/>
          <p:cNvSpPr>
            <a:spLocks noChangeShapeType="1"/>
          </p:cNvSpPr>
          <p:nvPr/>
        </p:nvSpPr>
        <p:spPr bwMode="auto">
          <a:xfrm flipV="1">
            <a:off x="5715000" y="3505200"/>
            <a:ext cx="68580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276600" y="2743200"/>
            <a:ext cx="1828800" cy="1600200"/>
            <a:chOff x="3936" y="1607"/>
            <a:chExt cx="1392" cy="1321"/>
          </a:xfrm>
        </p:grpSpPr>
        <p:sp>
          <p:nvSpPr>
            <p:cNvPr id="86034" name="Rectangle 18"/>
            <p:cNvSpPr>
              <a:spLocks noChangeArrowheads="1"/>
            </p:cNvSpPr>
            <p:nvPr/>
          </p:nvSpPr>
          <p:spPr bwMode="ltGray">
            <a:xfrm>
              <a:off x="3936" y="2880"/>
              <a:ext cx="1248" cy="48"/>
            </a:xfrm>
            <a:prstGeom prst="rect">
              <a:avLst/>
            </a:prstGeom>
            <a:solidFill>
              <a:srgbClr val="33CCCC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r"/>
            </a:scene3d>
            <a:sp3d extrusionH="1852600" prstMaterial="legacyMatte">
              <a:bevelT w="13500" h="13500" prst="angle"/>
              <a:bevelB w="13500" h="13500" prst="angle"/>
              <a:extrusionClr>
                <a:srgbClr val="33CCCC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en-US"/>
            </a:p>
          </p:txBody>
        </p:sp>
        <p:sp>
          <p:nvSpPr>
            <p:cNvPr id="86035" name="Freeform 19"/>
            <p:cNvSpPr>
              <a:spLocks/>
            </p:cNvSpPr>
            <p:nvPr/>
          </p:nvSpPr>
          <p:spPr bwMode="ltGray">
            <a:xfrm>
              <a:off x="4253" y="2087"/>
              <a:ext cx="524" cy="618"/>
            </a:xfrm>
            <a:custGeom>
              <a:avLst/>
              <a:gdLst/>
              <a:ahLst/>
              <a:cxnLst>
                <a:cxn ang="0">
                  <a:pos x="0" y="1200"/>
                </a:cxn>
                <a:cxn ang="0">
                  <a:pos x="0" y="0"/>
                </a:cxn>
                <a:cxn ang="0">
                  <a:pos x="624" y="0"/>
                </a:cxn>
                <a:cxn ang="0">
                  <a:pos x="624" y="576"/>
                </a:cxn>
                <a:cxn ang="0">
                  <a:pos x="960" y="576"/>
                </a:cxn>
                <a:cxn ang="0">
                  <a:pos x="960" y="624"/>
                </a:cxn>
                <a:cxn ang="0">
                  <a:pos x="624" y="624"/>
                </a:cxn>
                <a:cxn ang="0">
                  <a:pos x="624" y="1200"/>
                </a:cxn>
                <a:cxn ang="0">
                  <a:pos x="0" y="1200"/>
                </a:cxn>
              </a:cxnLst>
              <a:rect l="0" t="0" r="r" b="b"/>
              <a:pathLst>
                <a:path w="960" h="1200">
                  <a:moveTo>
                    <a:pt x="0" y="1200"/>
                  </a:moveTo>
                  <a:lnTo>
                    <a:pt x="0" y="0"/>
                  </a:lnTo>
                  <a:lnTo>
                    <a:pt x="624" y="0"/>
                  </a:lnTo>
                  <a:lnTo>
                    <a:pt x="624" y="576"/>
                  </a:lnTo>
                  <a:lnTo>
                    <a:pt x="960" y="576"/>
                  </a:lnTo>
                  <a:lnTo>
                    <a:pt x="960" y="624"/>
                  </a:lnTo>
                  <a:lnTo>
                    <a:pt x="624" y="624"/>
                  </a:lnTo>
                  <a:lnTo>
                    <a:pt x="624" y="1200"/>
                  </a:lnTo>
                  <a:lnTo>
                    <a:pt x="0" y="1200"/>
                  </a:lnTo>
                  <a:close/>
                </a:path>
              </a:pathLst>
            </a:custGeom>
            <a:solidFill>
              <a:srgbClr val="FF0066"/>
            </a:solidFill>
            <a:ln w="9525">
              <a:round/>
              <a:headEnd/>
              <a:tailEnd/>
            </a:ln>
            <a:effectLst/>
            <a:scene3d>
              <a:camera prst="legacyObliqueTopRight">
                <a:rot lat="16199998" lon="0" rev="0"/>
              </a:camera>
              <a:lightRig rig="legacyFlat3" dir="r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en-US"/>
            </a:p>
          </p:txBody>
        </p:sp>
        <p:sp>
          <p:nvSpPr>
            <p:cNvPr id="86036" name="Freeform 20"/>
            <p:cNvSpPr>
              <a:spLocks/>
            </p:cNvSpPr>
            <p:nvPr/>
          </p:nvSpPr>
          <p:spPr bwMode="ltGray">
            <a:xfrm>
              <a:off x="4253" y="2050"/>
              <a:ext cx="524" cy="618"/>
            </a:xfrm>
            <a:custGeom>
              <a:avLst/>
              <a:gdLst/>
              <a:ahLst/>
              <a:cxnLst>
                <a:cxn ang="0">
                  <a:pos x="0" y="1200"/>
                </a:cxn>
                <a:cxn ang="0">
                  <a:pos x="0" y="0"/>
                </a:cxn>
                <a:cxn ang="0">
                  <a:pos x="624" y="0"/>
                </a:cxn>
                <a:cxn ang="0">
                  <a:pos x="624" y="576"/>
                </a:cxn>
                <a:cxn ang="0">
                  <a:pos x="960" y="576"/>
                </a:cxn>
                <a:cxn ang="0">
                  <a:pos x="960" y="624"/>
                </a:cxn>
                <a:cxn ang="0">
                  <a:pos x="624" y="624"/>
                </a:cxn>
                <a:cxn ang="0">
                  <a:pos x="624" y="1200"/>
                </a:cxn>
                <a:cxn ang="0">
                  <a:pos x="0" y="1200"/>
                </a:cxn>
              </a:cxnLst>
              <a:rect l="0" t="0" r="r" b="b"/>
              <a:pathLst>
                <a:path w="960" h="1200">
                  <a:moveTo>
                    <a:pt x="0" y="1200"/>
                  </a:moveTo>
                  <a:lnTo>
                    <a:pt x="0" y="0"/>
                  </a:lnTo>
                  <a:lnTo>
                    <a:pt x="624" y="0"/>
                  </a:lnTo>
                  <a:lnTo>
                    <a:pt x="624" y="576"/>
                  </a:lnTo>
                  <a:lnTo>
                    <a:pt x="960" y="576"/>
                  </a:lnTo>
                  <a:lnTo>
                    <a:pt x="960" y="624"/>
                  </a:lnTo>
                  <a:lnTo>
                    <a:pt x="624" y="624"/>
                  </a:lnTo>
                  <a:lnTo>
                    <a:pt x="624" y="1200"/>
                  </a:lnTo>
                  <a:lnTo>
                    <a:pt x="0" y="1200"/>
                  </a:lnTo>
                  <a:close/>
                </a:path>
              </a:pathLst>
            </a:custGeom>
            <a:solidFill>
              <a:srgbClr val="FF0066"/>
            </a:solidFill>
            <a:ln w="9525">
              <a:round/>
              <a:headEnd/>
              <a:tailEnd/>
            </a:ln>
            <a:effectLst/>
            <a:scene3d>
              <a:camera prst="legacyObliqueTopRight">
                <a:rot lat="16199998" lon="0" rev="0"/>
              </a:camera>
              <a:lightRig rig="legacyFlat3" dir="r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00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en-US"/>
            </a:p>
          </p:txBody>
        </p:sp>
        <p:sp>
          <p:nvSpPr>
            <p:cNvPr id="86037" name="Freeform 21"/>
            <p:cNvSpPr>
              <a:spLocks/>
            </p:cNvSpPr>
            <p:nvPr/>
          </p:nvSpPr>
          <p:spPr bwMode="ltGray">
            <a:xfrm>
              <a:off x="4651" y="1607"/>
              <a:ext cx="341" cy="937"/>
            </a:xfrm>
            <a:custGeom>
              <a:avLst/>
              <a:gdLst/>
              <a:ahLst/>
              <a:cxnLst>
                <a:cxn ang="0">
                  <a:pos x="288" y="2688"/>
                </a:cxn>
                <a:cxn ang="0">
                  <a:pos x="288" y="576"/>
                </a:cxn>
                <a:cxn ang="0">
                  <a:pos x="0" y="576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624" y="0"/>
                </a:cxn>
                <a:cxn ang="0">
                  <a:pos x="624" y="576"/>
                </a:cxn>
                <a:cxn ang="0">
                  <a:pos x="336" y="576"/>
                </a:cxn>
                <a:cxn ang="0">
                  <a:pos x="336" y="2688"/>
                </a:cxn>
                <a:cxn ang="0">
                  <a:pos x="288" y="2688"/>
                </a:cxn>
              </a:cxnLst>
              <a:rect l="0" t="0" r="r" b="b"/>
              <a:pathLst>
                <a:path w="624" h="2688">
                  <a:moveTo>
                    <a:pt x="288" y="2688"/>
                  </a:moveTo>
                  <a:lnTo>
                    <a:pt x="288" y="576"/>
                  </a:lnTo>
                  <a:lnTo>
                    <a:pt x="0" y="576"/>
                  </a:lnTo>
                  <a:lnTo>
                    <a:pt x="0" y="48"/>
                  </a:lnTo>
                  <a:lnTo>
                    <a:pt x="0" y="0"/>
                  </a:lnTo>
                  <a:lnTo>
                    <a:pt x="624" y="0"/>
                  </a:lnTo>
                  <a:lnTo>
                    <a:pt x="624" y="576"/>
                  </a:lnTo>
                  <a:lnTo>
                    <a:pt x="336" y="576"/>
                  </a:lnTo>
                  <a:lnTo>
                    <a:pt x="336" y="2688"/>
                  </a:lnTo>
                  <a:lnTo>
                    <a:pt x="288" y="2688"/>
                  </a:lnTo>
                  <a:close/>
                </a:path>
              </a:pathLst>
            </a:custGeom>
            <a:solidFill>
              <a:srgbClr val="FFCC00"/>
            </a:solidFill>
            <a:ln w="9525">
              <a:round/>
              <a:headEnd/>
              <a:tailEnd/>
            </a:ln>
            <a:effectLst/>
            <a:scene3d>
              <a:camera prst="legacyObliqueTopRight">
                <a:rot lat="16199998" lon="0" rev="0"/>
              </a:camera>
              <a:lightRig rig="legacyFlat3" dir="r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en-US"/>
            </a:p>
          </p:txBody>
        </p:sp>
        <p:sp>
          <p:nvSpPr>
            <p:cNvPr id="86038" name="Freeform 22"/>
            <p:cNvSpPr>
              <a:spLocks/>
            </p:cNvSpPr>
            <p:nvPr/>
          </p:nvSpPr>
          <p:spPr bwMode="ltGray">
            <a:xfrm flipH="1">
              <a:off x="4804" y="2087"/>
              <a:ext cx="524" cy="618"/>
            </a:xfrm>
            <a:custGeom>
              <a:avLst/>
              <a:gdLst/>
              <a:ahLst/>
              <a:cxnLst>
                <a:cxn ang="0">
                  <a:pos x="0" y="1200"/>
                </a:cxn>
                <a:cxn ang="0">
                  <a:pos x="0" y="0"/>
                </a:cxn>
                <a:cxn ang="0">
                  <a:pos x="624" y="0"/>
                </a:cxn>
                <a:cxn ang="0">
                  <a:pos x="624" y="576"/>
                </a:cxn>
                <a:cxn ang="0">
                  <a:pos x="960" y="576"/>
                </a:cxn>
                <a:cxn ang="0">
                  <a:pos x="960" y="624"/>
                </a:cxn>
                <a:cxn ang="0">
                  <a:pos x="624" y="624"/>
                </a:cxn>
                <a:cxn ang="0">
                  <a:pos x="624" y="1200"/>
                </a:cxn>
                <a:cxn ang="0">
                  <a:pos x="0" y="1200"/>
                </a:cxn>
              </a:cxnLst>
              <a:rect l="0" t="0" r="r" b="b"/>
              <a:pathLst>
                <a:path w="960" h="1200">
                  <a:moveTo>
                    <a:pt x="0" y="1200"/>
                  </a:moveTo>
                  <a:lnTo>
                    <a:pt x="0" y="0"/>
                  </a:lnTo>
                  <a:lnTo>
                    <a:pt x="624" y="0"/>
                  </a:lnTo>
                  <a:lnTo>
                    <a:pt x="624" y="576"/>
                  </a:lnTo>
                  <a:lnTo>
                    <a:pt x="960" y="576"/>
                  </a:lnTo>
                  <a:lnTo>
                    <a:pt x="960" y="624"/>
                  </a:lnTo>
                  <a:lnTo>
                    <a:pt x="624" y="624"/>
                  </a:lnTo>
                  <a:lnTo>
                    <a:pt x="624" y="1200"/>
                  </a:lnTo>
                  <a:lnTo>
                    <a:pt x="0" y="1200"/>
                  </a:lnTo>
                  <a:close/>
                </a:path>
              </a:pathLst>
            </a:custGeom>
            <a:solidFill>
              <a:srgbClr val="FF0066"/>
            </a:solidFill>
            <a:ln w="9525">
              <a:round/>
              <a:headEnd/>
              <a:tailEnd/>
            </a:ln>
            <a:effectLst/>
            <a:scene3d>
              <a:camera prst="legacyObliqueTopRight">
                <a:rot lat="16199998" lon="0" rev="0"/>
              </a:camera>
              <a:lightRig rig="legacyFlat3" dir="r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en-US"/>
            </a:p>
          </p:txBody>
        </p:sp>
        <p:sp>
          <p:nvSpPr>
            <p:cNvPr id="86039" name="Text Box 23"/>
            <p:cNvSpPr txBox="1">
              <a:spLocks noChangeArrowheads="1"/>
            </p:cNvSpPr>
            <p:nvPr/>
          </p:nvSpPr>
          <p:spPr bwMode="ltGray">
            <a:xfrm>
              <a:off x="4122" y="2516"/>
              <a:ext cx="400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200" b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86040" name="Text Box 24"/>
            <p:cNvSpPr txBox="1">
              <a:spLocks noChangeArrowheads="1"/>
            </p:cNvSpPr>
            <p:nvPr/>
          </p:nvSpPr>
          <p:spPr bwMode="ltGray">
            <a:xfrm>
              <a:off x="4891" y="2513"/>
              <a:ext cx="321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2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86041" name="Text Box 25"/>
            <p:cNvSpPr txBox="1">
              <a:spLocks noChangeArrowheads="1"/>
            </p:cNvSpPr>
            <p:nvPr/>
          </p:nvSpPr>
          <p:spPr bwMode="ltGray">
            <a:xfrm>
              <a:off x="4800" y="1843"/>
              <a:ext cx="320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200" b="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86042" name="Freeform 26"/>
            <p:cNvSpPr>
              <a:spLocks/>
            </p:cNvSpPr>
            <p:nvPr/>
          </p:nvSpPr>
          <p:spPr bwMode="ltGray">
            <a:xfrm flipH="1">
              <a:off x="4804" y="2050"/>
              <a:ext cx="524" cy="618"/>
            </a:xfrm>
            <a:custGeom>
              <a:avLst/>
              <a:gdLst/>
              <a:ahLst/>
              <a:cxnLst>
                <a:cxn ang="0">
                  <a:pos x="0" y="1200"/>
                </a:cxn>
                <a:cxn ang="0">
                  <a:pos x="0" y="0"/>
                </a:cxn>
                <a:cxn ang="0">
                  <a:pos x="624" y="0"/>
                </a:cxn>
                <a:cxn ang="0">
                  <a:pos x="624" y="576"/>
                </a:cxn>
                <a:cxn ang="0">
                  <a:pos x="960" y="576"/>
                </a:cxn>
                <a:cxn ang="0">
                  <a:pos x="960" y="624"/>
                </a:cxn>
                <a:cxn ang="0">
                  <a:pos x="624" y="624"/>
                </a:cxn>
                <a:cxn ang="0">
                  <a:pos x="624" y="1200"/>
                </a:cxn>
                <a:cxn ang="0">
                  <a:pos x="0" y="1200"/>
                </a:cxn>
              </a:cxnLst>
              <a:rect l="0" t="0" r="r" b="b"/>
              <a:pathLst>
                <a:path w="960" h="1200">
                  <a:moveTo>
                    <a:pt x="0" y="1200"/>
                  </a:moveTo>
                  <a:lnTo>
                    <a:pt x="0" y="0"/>
                  </a:lnTo>
                  <a:lnTo>
                    <a:pt x="624" y="0"/>
                  </a:lnTo>
                  <a:lnTo>
                    <a:pt x="624" y="576"/>
                  </a:lnTo>
                  <a:lnTo>
                    <a:pt x="960" y="576"/>
                  </a:lnTo>
                  <a:lnTo>
                    <a:pt x="960" y="624"/>
                  </a:lnTo>
                  <a:lnTo>
                    <a:pt x="624" y="624"/>
                  </a:lnTo>
                  <a:lnTo>
                    <a:pt x="624" y="1200"/>
                  </a:lnTo>
                  <a:lnTo>
                    <a:pt x="0" y="1200"/>
                  </a:lnTo>
                  <a:close/>
                </a:path>
              </a:pathLst>
            </a:custGeom>
            <a:solidFill>
              <a:srgbClr val="FF0066"/>
            </a:solidFill>
            <a:ln w="9525">
              <a:round/>
              <a:headEnd/>
              <a:tailEnd/>
            </a:ln>
            <a:effectLst/>
            <a:scene3d>
              <a:camera prst="legacyObliqueTopRight">
                <a:rot lat="16199998" lon="0" rev="0"/>
              </a:camera>
              <a:lightRig rig="legacyFlat3" dir="r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00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en-US"/>
            </a:p>
          </p:txBody>
        </p:sp>
        <p:sp>
          <p:nvSpPr>
            <p:cNvPr id="86043" name="Text Box 27"/>
            <p:cNvSpPr txBox="1">
              <a:spLocks noChangeArrowheads="1"/>
            </p:cNvSpPr>
            <p:nvPr/>
          </p:nvSpPr>
          <p:spPr bwMode="auto">
            <a:xfrm>
              <a:off x="4320" y="2022"/>
              <a:ext cx="141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1400" u="sng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86044" name="Rectangle 28"/>
          <p:cNvSpPr>
            <a:spLocks noChangeArrowheads="1"/>
          </p:cNvSpPr>
          <p:nvPr/>
        </p:nvSpPr>
        <p:spPr bwMode="auto">
          <a:xfrm>
            <a:off x="4343400" y="3044827"/>
            <a:ext cx="4267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charset="0"/>
              </a:rPr>
              <a:t>Gate</a:t>
            </a:r>
          </a:p>
        </p:txBody>
      </p:sp>
      <p:sp>
        <p:nvSpPr>
          <p:cNvPr id="86045" name="Rectangle 29"/>
          <p:cNvSpPr>
            <a:spLocks noChangeArrowheads="1"/>
          </p:cNvSpPr>
          <p:nvPr/>
        </p:nvSpPr>
        <p:spPr bwMode="auto">
          <a:xfrm>
            <a:off x="3505201" y="3806827"/>
            <a:ext cx="5407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86046" name="Rectangle 30"/>
          <p:cNvSpPr>
            <a:spLocks noChangeArrowheads="1"/>
          </p:cNvSpPr>
          <p:nvPr/>
        </p:nvSpPr>
        <p:spPr bwMode="auto">
          <a:xfrm>
            <a:off x="4495800" y="3806827"/>
            <a:ext cx="4796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  <a:latin typeface="Times New Roman" charset="0"/>
              </a:rPr>
              <a:t>Drain</a:t>
            </a:r>
          </a:p>
        </p:txBody>
      </p:sp>
      <p:sp>
        <p:nvSpPr>
          <p:cNvPr id="86047" name="Rectangle 31"/>
          <p:cNvSpPr>
            <a:spLocks noChangeArrowheads="1"/>
          </p:cNvSpPr>
          <p:nvPr/>
        </p:nvSpPr>
        <p:spPr bwMode="auto">
          <a:xfrm>
            <a:off x="6400803" y="3575051"/>
            <a:ext cx="226686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srgbClr val="000000"/>
                </a:solidFill>
                <a:latin typeface="Times New Roman" charset="0"/>
              </a:rPr>
              <a:t>• Spin-based devices 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latin typeface="Times New Roman" charset="0"/>
              </a:rPr>
              <a:t>• Molecular devices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latin typeface="Times New Roman" charset="0"/>
              </a:rPr>
              <a:t>• Rapid single flux quantum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latin typeface="Times New Roman" charset="0"/>
              </a:rPr>
              <a:t>• Quantum cellular automata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latin typeface="Times New Roman" charset="0"/>
              </a:rPr>
              <a:t>• Resonant tunneling devices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latin typeface="Times New Roman" charset="0"/>
              </a:rPr>
              <a:t>• Single electron devices</a:t>
            </a:r>
          </a:p>
        </p:txBody>
      </p:sp>
      <p:sp>
        <p:nvSpPr>
          <p:cNvPr id="86048" name="Text Box 32"/>
          <p:cNvSpPr txBox="1">
            <a:spLocks noChangeArrowheads="1"/>
          </p:cNvSpPr>
          <p:nvPr/>
        </p:nvSpPr>
        <p:spPr bwMode="auto">
          <a:xfrm>
            <a:off x="7696200" y="6319840"/>
            <a:ext cx="123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>
                <a:latin typeface="Times New Roman" charset="0"/>
              </a:rPr>
              <a:t>Plummer et al.</a:t>
            </a:r>
          </a:p>
        </p:txBody>
      </p:sp>
    </p:spTree>
    <p:extLst>
      <p:ext uri="{BB962C8B-B14F-4D97-AF65-F5344CB8AC3E}">
        <p14:creationId xmlns:p14="http://schemas.microsoft.com/office/powerpoint/2010/main" val="196730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1-18 at 12.26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1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6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1-18 at 12.00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49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94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1-18 at 12.01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8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1-18 at 12.02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933"/>
            <a:ext cx="9144000" cy="605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1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1-21 at 2.06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4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068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1-18 at 12.01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0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45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152400" y="152400"/>
            <a:ext cx="8915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200" b="1">
                <a:latin typeface="Calibri" charset="0"/>
              </a:rPr>
              <a:t>Possible Future Transistor Options</a:t>
            </a: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685800" y="955675"/>
            <a:ext cx="6011356" cy="526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SzPct val="130000"/>
              <a:buFontTx/>
              <a:buChar char="•"/>
            </a:pPr>
            <a:endParaRPr lang="en-US" sz="2800" b="1" dirty="0">
              <a:solidFill>
                <a:srgbClr val="0000CC"/>
              </a:solidFill>
              <a:latin typeface="Arial" charset="0"/>
            </a:endParaRPr>
          </a:p>
          <a:p>
            <a:pPr>
              <a:buSzPct val="130000"/>
              <a:buFontTx/>
              <a:buChar char="•"/>
            </a:pPr>
            <a:r>
              <a:rPr lang="en-US" sz="2800" b="1" dirty="0">
                <a:solidFill>
                  <a:srgbClr val="5F5F5F"/>
                </a:solidFill>
                <a:latin typeface="Arial" charset="0"/>
              </a:rPr>
              <a:t> Advanced Channel Materials</a:t>
            </a:r>
          </a:p>
          <a:p>
            <a:pPr>
              <a:buSzPct val="130000"/>
            </a:pPr>
            <a:r>
              <a:rPr lang="en-US" sz="2800" b="1" dirty="0">
                <a:solidFill>
                  <a:srgbClr val="0000CC"/>
                </a:solidFill>
                <a:latin typeface="Arial" charset="0"/>
              </a:rPr>
              <a:t>     -</a:t>
            </a:r>
            <a:r>
              <a:rPr lang="en-US" sz="2800" b="1" dirty="0">
                <a:solidFill>
                  <a:srgbClr val="5F5F5F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Arial" charset="0"/>
              </a:rPr>
              <a:t>III-V and </a:t>
            </a:r>
            <a:r>
              <a:rPr lang="en-US" sz="2800" b="1" dirty="0" err="1">
                <a:solidFill>
                  <a:srgbClr val="0000CC"/>
                </a:solidFill>
                <a:latin typeface="Arial" charset="0"/>
              </a:rPr>
              <a:t>Ge</a:t>
            </a:r>
            <a:r>
              <a:rPr lang="en-US" sz="2800" b="1" dirty="0">
                <a:solidFill>
                  <a:srgbClr val="0000CC"/>
                </a:solidFill>
                <a:latin typeface="Arial" charset="0"/>
              </a:rPr>
              <a:t> channel materials</a:t>
            </a:r>
          </a:p>
          <a:p>
            <a:pPr>
              <a:buSzPct val="130000"/>
            </a:pPr>
            <a:endParaRPr lang="en-US" sz="2800" b="1" dirty="0">
              <a:solidFill>
                <a:srgbClr val="0000CC"/>
              </a:solidFill>
              <a:latin typeface="Arial" charset="0"/>
            </a:endParaRPr>
          </a:p>
          <a:p>
            <a:pPr>
              <a:buSzPct val="130000"/>
              <a:buFontTx/>
              <a:buChar char="•"/>
            </a:pPr>
            <a:r>
              <a:rPr lang="en-US" sz="2800" b="1" dirty="0">
                <a:solidFill>
                  <a:srgbClr val="5F5F5F"/>
                </a:solidFill>
                <a:latin typeface="Arial" charset="0"/>
              </a:rPr>
              <a:t> Multi-Gate Fin Transistors   </a:t>
            </a:r>
          </a:p>
          <a:p>
            <a:pPr>
              <a:buSzPct val="130000"/>
            </a:pPr>
            <a:r>
              <a:rPr lang="en-US" sz="2800" b="1" dirty="0">
                <a:solidFill>
                  <a:srgbClr val="0000CC"/>
                </a:solidFill>
                <a:latin typeface="Arial" charset="0"/>
              </a:rPr>
              <a:t>     - Non planar architecture</a:t>
            </a:r>
          </a:p>
          <a:p>
            <a:pPr>
              <a:buSzPct val="130000"/>
              <a:buFontTx/>
              <a:buChar char="•"/>
            </a:pPr>
            <a:endParaRPr lang="en-US" sz="2800" b="1" dirty="0">
              <a:solidFill>
                <a:srgbClr val="0000CC"/>
              </a:solidFill>
              <a:latin typeface="Arial" charset="0"/>
            </a:endParaRPr>
          </a:p>
          <a:p>
            <a:pPr>
              <a:buSzPct val="130000"/>
              <a:buFontTx/>
              <a:buChar char="•"/>
            </a:pPr>
            <a:r>
              <a:rPr lang="en-US" sz="2800" b="1" dirty="0">
                <a:solidFill>
                  <a:srgbClr val="5F5F5F"/>
                </a:solidFill>
                <a:latin typeface="Arial" charset="0"/>
              </a:rPr>
              <a:t> Tunnel Transistors</a:t>
            </a:r>
          </a:p>
          <a:p>
            <a:r>
              <a:rPr lang="en-US" sz="2800" b="1" dirty="0">
                <a:solidFill>
                  <a:srgbClr val="5F5F5F"/>
                </a:solidFill>
                <a:latin typeface="Arial" charset="0"/>
              </a:rPr>
              <a:t>     </a:t>
            </a:r>
            <a:r>
              <a:rPr lang="en-US" sz="2800" b="1" dirty="0">
                <a:solidFill>
                  <a:srgbClr val="0000CC"/>
                </a:solidFill>
                <a:latin typeface="Arial" charset="0"/>
              </a:rPr>
              <a:t>- New transport mechanism</a:t>
            </a:r>
          </a:p>
          <a:p>
            <a:endParaRPr lang="en-US" sz="2800" b="1" dirty="0">
              <a:solidFill>
                <a:srgbClr val="0000CC"/>
              </a:solidFill>
              <a:latin typeface="Arial" charset="0"/>
            </a:endParaRPr>
          </a:p>
          <a:p>
            <a:endParaRPr lang="en-US" sz="2800" b="1" dirty="0">
              <a:solidFill>
                <a:srgbClr val="5F5F5F"/>
              </a:solidFill>
              <a:latin typeface="Arial" charset="0"/>
            </a:endParaRPr>
          </a:p>
          <a:p>
            <a:endParaRPr lang="en-US" sz="2800" b="1" dirty="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109581" name="Text Box 13"/>
          <p:cNvSpPr txBox="1">
            <a:spLocks noChangeArrowheads="1"/>
          </p:cNvSpPr>
          <p:nvPr/>
        </p:nvSpPr>
        <p:spPr bwMode="auto">
          <a:xfrm>
            <a:off x="384062" y="5181602"/>
            <a:ext cx="8480657" cy="120032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Arial" charset="0"/>
              </a:rPr>
              <a:t>Each transistor structure has many significant </a:t>
            </a:r>
          </a:p>
          <a:p>
            <a:pPr algn="ctr"/>
            <a:r>
              <a:rPr lang="en-US" sz="2400" b="1">
                <a:latin typeface="Arial" charset="0"/>
              </a:rPr>
              <a:t>challenges which will have to be successfully addressed </a:t>
            </a:r>
          </a:p>
          <a:p>
            <a:pPr algn="ctr"/>
            <a:r>
              <a:rPr lang="en-US" sz="2400" b="1">
                <a:latin typeface="Arial" charset="0"/>
              </a:rPr>
              <a:t>if it is to become a serious contender to silicon MOSFET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6822" y="6391161"/>
            <a:ext cx="146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Arial" charset="0"/>
              </a:rPr>
              <a:t>Ghani</a:t>
            </a:r>
            <a:r>
              <a:rPr lang="en-US" b="1" i="1" dirty="0" smtClean="0">
                <a:latin typeface="Arial" charset="0"/>
              </a:rPr>
              <a:t>, Intel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1-01-18 at 11.32.49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8325" r="-18325"/>
          <a:stretch>
            <a:fillRect/>
          </a:stretch>
        </p:blipFill>
        <p:spPr>
          <a:xfrm>
            <a:off x="-1591733" y="1"/>
            <a:ext cx="12100484" cy="6654800"/>
          </a:xfrm>
        </p:spPr>
      </p:pic>
      <p:sp>
        <p:nvSpPr>
          <p:cNvPr id="5" name="TextBox 4"/>
          <p:cNvSpPr txBox="1"/>
          <p:nvPr/>
        </p:nvSpPr>
        <p:spPr>
          <a:xfrm>
            <a:off x="457200" y="6285468"/>
            <a:ext cx="604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1-19 at 9.07.4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r="3209"/>
          <a:stretch/>
        </p:blipFill>
        <p:spPr>
          <a:xfrm>
            <a:off x="1388534" y="427567"/>
            <a:ext cx="6675332" cy="590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591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b="1">
                <a:latin typeface="Arial" charset="0"/>
              </a:rPr>
              <a:t>Transistor Performance</a:t>
            </a:r>
          </a:p>
        </p:txBody>
      </p:sp>
      <p:graphicFrame>
        <p:nvGraphicFramePr>
          <p:cNvPr id="278531" name="Object 3"/>
          <p:cNvGraphicFramePr>
            <a:graphicFrameLocks/>
          </p:cNvGraphicFramePr>
          <p:nvPr/>
        </p:nvGraphicFramePr>
        <p:xfrm>
          <a:off x="1295400" y="1065214"/>
          <a:ext cx="5632450" cy="422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9" name="Chart" r:id="rId3" imgW="4991100" imgH="3746500" progId="MSGraph.Chart.8">
                  <p:embed followColorScheme="full"/>
                </p:oleObj>
              </mc:Choice>
              <mc:Fallback>
                <p:oleObj name="Chart" r:id="rId3" imgW="4991100" imgH="3746500" progId="MSGraph.Chart.8">
                  <p:embed followColorScheme="full"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065214"/>
                        <a:ext cx="5632450" cy="422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8532" name="AutoShape 4"/>
          <p:cNvSpPr>
            <a:spLocks noChangeArrowheads="1"/>
          </p:cNvSpPr>
          <p:nvPr/>
        </p:nvSpPr>
        <p:spPr bwMode="auto">
          <a:xfrm>
            <a:off x="685800" y="5412306"/>
            <a:ext cx="7772400" cy="78319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5998"/>
              </a:gs>
              <a:gs pos="100000">
                <a:srgbClr val="003A5D"/>
              </a:gs>
            </a:gsLst>
            <a:lin ang="2700000" scaled="1"/>
          </a:gradFill>
          <a:ln w="19050">
            <a:solidFill>
              <a:srgbClr val="292929">
                <a:alpha val="70000"/>
              </a:srgbClr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Intel 32 nm transistors provide the highest drive currents of any reported 32 nm or 28 nm technology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6822" y="6279117"/>
            <a:ext cx="146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Arial" charset="0"/>
              </a:rPr>
              <a:t>Ghani</a:t>
            </a:r>
            <a:r>
              <a:rPr lang="en-US" b="1" i="1" dirty="0" smtClean="0">
                <a:latin typeface="Arial" charset="0"/>
              </a:rPr>
              <a:t>, Intel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1-19 at 8.57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955382"/>
            <a:ext cx="6565900" cy="475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889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1-19 at 8.59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0999" cy="3488267"/>
          </a:xfrm>
          <a:prstGeom prst="rect">
            <a:avLst/>
          </a:prstGeom>
        </p:spPr>
      </p:pic>
      <p:pic>
        <p:nvPicPr>
          <p:cNvPr id="5" name="Picture 4" descr="Screen Shot 2016-01-19 at 8.5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88267"/>
            <a:ext cx="4697204" cy="3369733"/>
          </a:xfrm>
          <a:prstGeom prst="rect">
            <a:avLst/>
          </a:prstGeom>
        </p:spPr>
      </p:pic>
      <p:pic>
        <p:nvPicPr>
          <p:cNvPr id="6" name="Picture 5" descr="Screen Shot 2016-01-19 at 9.01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65" y="1689100"/>
            <a:ext cx="3928533" cy="30081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04000" y="546612"/>
            <a:ext cx="4461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57292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07" name="Rectangle 119"/>
          <p:cNvSpPr>
            <a:spLocks noChangeArrowheads="1"/>
          </p:cNvSpPr>
          <p:nvPr/>
        </p:nvSpPr>
        <p:spPr bwMode="auto">
          <a:xfrm>
            <a:off x="0" y="1295400"/>
            <a:ext cx="9144000" cy="40386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800" b="1">
                <a:latin typeface="Calibri" charset="0"/>
              </a:rPr>
              <a:t>CPU Transistor Count &amp; Power Trend</a:t>
            </a:r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776288" y="1493839"/>
            <a:ext cx="3224212" cy="330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4" name="Rectangle 6"/>
          <p:cNvSpPr>
            <a:spLocks noChangeArrowheads="1"/>
          </p:cNvSpPr>
          <p:nvPr/>
        </p:nvSpPr>
        <p:spPr bwMode="auto">
          <a:xfrm>
            <a:off x="776291" y="1495426"/>
            <a:ext cx="3221037" cy="33035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5" name="Freeform 7"/>
          <p:cNvSpPr>
            <a:spLocks/>
          </p:cNvSpPr>
          <p:nvPr/>
        </p:nvSpPr>
        <p:spPr bwMode="auto">
          <a:xfrm>
            <a:off x="776291" y="1495426"/>
            <a:ext cx="3221037" cy="3303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10" y="0"/>
              </a:cxn>
              <a:cxn ang="0">
                <a:pos x="3410" y="2523"/>
              </a:cxn>
              <a:cxn ang="0">
                <a:pos x="0" y="2523"/>
              </a:cxn>
              <a:cxn ang="0">
                <a:pos x="0" y="0"/>
              </a:cxn>
              <a:cxn ang="0">
                <a:pos x="0" y="2523"/>
              </a:cxn>
              <a:cxn ang="0">
                <a:pos x="31" y="2523"/>
              </a:cxn>
            </a:cxnLst>
            <a:rect l="0" t="0" r="r" b="b"/>
            <a:pathLst>
              <a:path w="3410" h="2523">
                <a:moveTo>
                  <a:pt x="0" y="0"/>
                </a:moveTo>
                <a:lnTo>
                  <a:pt x="3410" y="0"/>
                </a:lnTo>
                <a:lnTo>
                  <a:pt x="3410" y="2523"/>
                </a:lnTo>
                <a:lnTo>
                  <a:pt x="0" y="2523"/>
                </a:lnTo>
                <a:lnTo>
                  <a:pt x="0" y="0"/>
                </a:lnTo>
                <a:lnTo>
                  <a:pt x="0" y="2523"/>
                </a:lnTo>
                <a:lnTo>
                  <a:pt x="31" y="2523"/>
                </a:lnTo>
              </a:path>
            </a:pathLst>
          </a:custGeom>
          <a:noFill/>
          <a:ln w="28575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6" name="Line 8"/>
          <p:cNvSpPr>
            <a:spLocks noChangeShapeType="1"/>
          </p:cNvSpPr>
          <p:nvPr/>
        </p:nvSpPr>
        <p:spPr bwMode="auto">
          <a:xfrm>
            <a:off x="776288" y="4329114"/>
            <a:ext cx="30162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7" name="Line 9"/>
          <p:cNvSpPr>
            <a:spLocks noChangeShapeType="1"/>
          </p:cNvSpPr>
          <p:nvPr/>
        </p:nvSpPr>
        <p:spPr bwMode="auto">
          <a:xfrm>
            <a:off x="776288" y="3851277"/>
            <a:ext cx="30162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8" name="Line 10"/>
          <p:cNvSpPr>
            <a:spLocks noChangeShapeType="1"/>
          </p:cNvSpPr>
          <p:nvPr/>
        </p:nvSpPr>
        <p:spPr bwMode="auto">
          <a:xfrm>
            <a:off x="776288" y="3382963"/>
            <a:ext cx="3016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9" name="Line 11"/>
          <p:cNvSpPr>
            <a:spLocks noChangeShapeType="1"/>
          </p:cNvSpPr>
          <p:nvPr/>
        </p:nvSpPr>
        <p:spPr bwMode="auto">
          <a:xfrm>
            <a:off x="776288" y="2911477"/>
            <a:ext cx="30162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0" name="Line 12"/>
          <p:cNvSpPr>
            <a:spLocks noChangeShapeType="1"/>
          </p:cNvSpPr>
          <p:nvPr/>
        </p:nvSpPr>
        <p:spPr bwMode="auto">
          <a:xfrm>
            <a:off x="776288" y="2441577"/>
            <a:ext cx="30162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1" name="Line 13"/>
          <p:cNvSpPr>
            <a:spLocks noChangeShapeType="1"/>
          </p:cNvSpPr>
          <p:nvPr/>
        </p:nvSpPr>
        <p:spPr bwMode="auto">
          <a:xfrm>
            <a:off x="776288" y="1963737"/>
            <a:ext cx="3016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2" name="Line 14"/>
          <p:cNvSpPr>
            <a:spLocks noChangeShapeType="1"/>
          </p:cNvSpPr>
          <p:nvPr/>
        </p:nvSpPr>
        <p:spPr bwMode="auto">
          <a:xfrm>
            <a:off x="776291" y="4799013"/>
            <a:ext cx="412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3" name="Line 15"/>
          <p:cNvSpPr>
            <a:spLocks noChangeShapeType="1"/>
          </p:cNvSpPr>
          <p:nvPr/>
        </p:nvSpPr>
        <p:spPr bwMode="auto">
          <a:xfrm>
            <a:off x="776291" y="4329114"/>
            <a:ext cx="412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4" name="Line 16"/>
          <p:cNvSpPr>
            <a:spLocks noChangeShapeType="1"/>
          </p:cNvSpPr>
          <p:nvPr/>
        </p:nvSpPr>
        <p:spPr bwMode="auto">
          <a:xfrm>
            <a:off x="776291" y="3851277"/>
            <a:ext cx="412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5" name="Line 17"/>
          <p:cNvSpPr>
            <a:spLocks noChangeShapeType="1"/>
          </p:cNvSpPr>
          <p:nvPr/>
        </p:nvSpPr>
        <p:spPr bwMode="auto">
          <a:xfrm>
            <a:off x="776291" y="3382963"/>
            <a:ext cx="412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6" name="Line 18"/>
          <p:cNvSpPr>
            <a:spLocks noChangeShapeType="1"/>
          </p:cNvSpPr>
          <p:nvPr/>
        </p:nvSpPr>
        <p:spPr bwMode="auto">
          <a:xfrm>
            <a:off x="776291" y="2911477"/>
            <a:ext cx="41275" cy="3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7" name="Line 19"/>
          <p:cNvSpPr>
            <a:spLocks noChangeShapeType="1"/>
          </p:cNvSpPr>
          <p:nvPr/>
        </p:nvSpPr>
        <p:spPr bwMode="auto">
          <a:xfrm>
            <a:off x="776291" y="2441577"/>
            <a:ext cx="4127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8" name="Line 20"/>
          <p:cNvSpPr>
            <a:spLocks noChangeShapeType="1"/>
          </p:cNvSpPr>
          <p:nvPr/>
        </p:nvSpPr>
        <p:spPr bwMode="auto">
          <a:xfrm>
            <a:off x="776291" y="1963737"/>
            <a:ext cx="412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9" name="Line 21"/>
          <p:cNvSpPr>
            <a:spLocks noChangeShapeType="1"/>
          </p:cNvSpPr>
          <p:nvPr/>
        </p:nvSpPr>
        <p:spPr bwMode="auto">
          <a:xfrm>
            <a:off x="776291" y="1495425"/>
            <a:ext cx="412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10" name="Line 22"/>
          <p:cNvSpPr>
            <a:spLocks noChangeShapeType="1"/>
          </p:cNvSpPr>
          <p:nvPr/>
        </p:nvSpPr>
        <p:spPr bwMode="auto">
          <a:xfrm>
            <a:off x="776291" y="4799013"/>
            <a:ext cx="322103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11" name="Line 23"/>
          <p:cNvSpPr>
            <a:spLocks noChangeShapeType="1"/>
          </p:cNvSpPr>
          <p:nvPr/>
        </p:nvSpPr>
        <p:spPr bwMode="auto">
          <a:xfrm flipV="1">
            <a:off x="776291" y="4749802"/>
            <a:ext cx="1587" cy="492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12" name="Line 24"/>
          <p:cNvSpPr>
            <a:spLocks noChangeShapeType="1"/>
          </p:cNvSpPr>
          <p:nvPr/>
        </p:nvSpPr>
        <p:spPr bwMode="auto">
          <a:xfrm flipV="1">
            <a:off x="941388" y="4749802"/>
            <a:ext cx="0" cy="49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13" name="Line 25"/>
          <p:cNvSpPr>
            <a:spLocks noChangeShapeType="1"/>
          </p:cNvSpPr>
          <p:nvPr/>
        </p:nvSpPr>
        <p:spPr bwMode="auto">
          <a:xfrm flipV="1">
            <a:off x="1098550" y="4749802"/>
            <a:ext cx="0" cy="49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14" name="Line 26"/>
          <p:cNvSpPr>
            <a:spLocks noChangeShapeType="1"/>
          </p:cNvSpPr>
          <p:nvPr/>
        </p:nvSpPr>
        <p:spPr bwMode="auto">
          <a:xfrm flipV="1">
            <a:off x="1262066" y="4749802"/>
            <a:ext cx="1587" cy="49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15" name="Line 27"/>
          <p:cNvSpPr>
            <a:spLocks noChangeShapeType="1"/>
          </p:cNvSpPr>
          <p:nvPr/>
        </p:nvSpPr>
        <p:spPr bwMode="auto">
          <a:xfrm flipV="1">
            <a:off x="1419225" y="4749802"/>
            <a:ext cx="1588" cy="49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16" name="Line 28"/>
          <p:cNvSpPr>
            <a:spLocks noChangeShapeType="1"/>
          </p:cNvSpPr>
          <p:nvPr/>
        </p:nvSpPr>
        <p:spPr bwMode="auto">
          <a:xfrm flipV="1">
            <a:off x="1582738" y="4749802"/>
            <a:ext cx="0" cy="492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17" name="Line 29"/>
          <p:cNvSpPr>
            <a:spLocks noChangeShapeType="1"/>
          </p:cNvSpPr>
          <p:nvPr/>
        </p:nvSpPr>
        <p:spPr bwMode="auto">
          <a:xfrm flipV="1">
            <a:off x="1739900" y="4749802"/>
            <a:ext cx="1588" cy="49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18" name="Line 30"/>
          <p:cNvSpPr>
            <a:spLocks noChangeShapeType="1"/>
          </p:cNvSpPr>
          <p:nvPr/>
        </p:nvSpPr>
        <p:spPr bwMode="auto">
          <a:xfrm flipV="1">
            <a:off x="1903415" y="4749802"/>
            <a:ext cx="1587" cy="49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19" name="Line 31"/>
          <p:cNvSpPr>
            <a:spLocks noChangeShapeType="1"/>
          </p:cNvSpPr>
          <p:nvPr/>
        </p:nvSpPr>
        <p:spPr bwMode="auto">
          <a:xfrm flipV="1">
            <a:off x="2063750" y="4749802"/>
            <a:ext cx="0" cy="49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20" name="Line 32"/>
          <p:cNvSpPr>
            <a:spLocks noChangeShapeType="1"/>
          </p:cNvSpPr>
          <p:nvPr/>
        </p:nvSpPr>
        <p:spPr bwMode="auto">
          <a:xfrm flipV="1">
            <a:off x="2227263" y="4749802"/>
            <a:ext cx="0" cy="49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21" name="Line 33"/>
          <p:cNvSpPr>
            <a:spLocks noChangeShapeType="1"/>
          </p:cNvSpPr>
          <p:nvPr/>
        </p:nvSpPr>
        <p:spPr bwMode="auto">
          <a:xfrm flipV="1">
            <a:off x="2390775" y="4749802"/>
            <a:ext cx="0" cy="492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22" name="Line 34"/>
          <p:cNvSpPr>
            <a:spLocks noChangeShapeType="1"/>
          </p:cNvSpPr>
          <p:nvPr/>
        </p:nvSpPr>
        <p:spPr bwMode="auto">
          <a:xfrm flipV="1">
            <a:off x="2547938" y="4749802"/>
            <a:ext cx="0" cy="49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23" name="Line 35"/>
          <p:cNvSpPr>
            <a:spLocks noChangeShapeType="1"/>
          </p:cNvSpPr>
          <p:nvPr/>
        </p:nvSpPr>
        <p:spPr bwMode="auto">
          <a:xfrm flipV="1">
            <a:off x="2711450" y="4749802"/>
            <a:ext cx="0" cy="49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24" name="Line 36"/>
          <p:cNvSpPr>
            <a:spLocks noChangeShapeType="1"/>
          </p:cNvSpPr>
          <p:nvPr/>
        </p:nvSpPr>
        <p:spPr bwMode="auto">
          <a:xfrm flipV="1">
            <a:off x="2868616" y="4749802"/>
            <a:ext cx="1587" cy="49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25" name="Line 37"/>
          <p:cNvSpPr>
            <a:spLocks noChangeShapeType="1"/>
          </p:cNvSpPr>
          <p:nvPr/>
        </p:nvSpPr>
        <p:spPr bwMode="auto">
          <a:xfrm flipV="1">
            <a:off x="3033716" y="4749802"/>
            <a:ext cx="1587" cy="49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26" name="Line 38"/>
          <p:cNvSpPr>
            <a:spLocks noChangeShapeType="1"/>
          </p:cNvSpPr>
          <p:nvPr/>
        </p:nvSpPr>
        <p:spPr bwMode="auto">
          <a:xfrm flipV="1">
            <a:off x="3190875" y="4749802"/>
            <a:ext cx="1588" cy="492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27" name="Line 39"/>
          <p:cNvSpPr>
            <a:spLocks noChangeShapeType="1"/>
          </p:cNvSpPr>
          <p:nvPr/>
        </p:nvSpPr>
        <p:spPr bwMode="auto">
          <a:xfrm flipV="1">
            <a:off x="3354391" y="4749802"/>
            <a:ext cx="1587" cy="49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28" name="Line 40"/>
          <p:cNvSpPr>
            <a:spLocks noChangeShapeType="1"/>
          </p:cNvSpPr>
          <p:nvPr/>
        </p:nvSpPr>
        <p:spPr bwMode="auto">
          <a:xfrm flipV="1">
            <a:off x="3511550" y="4749802"/>
            <a:ext cx="1588" cy="49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29" name="Line 41"/>
          <p:cNvSpPr>
            <a:spLocks noChangeShapeType="1"/>
          </p:cNvSpPr>
          <p:nvPr/>
        </p:nvSpPr>
        <p:spPr bwMode="auto">
          <a:xfrm flipV="1">
            <a:off x="3675066" y="4749802"/>
            <a:ext cx="1587" cy="49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30" name="Line 42"/>
          <p:cNvSpPr>
            <a:spLocks noChangeShapeType="1"/>
          </p:cNvSpPr>
          <p:nvPr/>
        </p:nvSpPr>
        <p:spPr bwMode="auto">
          <a:xfrm flipV="1">
            <a:off x="3833813" y="4749802"/>
            <a:ext cx="0" cy="492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31" name="Line 43"/>
          <p:cNvSpPr>
            <a:spLocks noChangeShapeType="1"/>
          </p:cNvSpPr>
          <p:nvPr/>
        </p:nvSpPr>
        <p:spPr bwMode="auto">
          <a:xfrm flipV="1">
            <a:off x="3997325" y="4749802"/>
            <a:ext cx="1588" cy="492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32" name="Line 44"/>
          <p:cNvSpPr>
            <a:spLocks noChangeShapeType="1"/>
          </p:cNvSpPr>
          <p:nvPr/>
        </p:nvSpPr>
        <p:spPr bwMode="auto">
          <a:xfrm flipV="1">
            <a:off x="776291" y="4725989"/>
            <a:ext cx="1587" cy="730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33" name="Line 45"/>
          <p:cNvSpPr>
            <a:spLocks noChangeShapeType="1"/>
          </p:cNvSpPr>
          <p:nvPr/>
        </p:nvSpPr>
        <p:spPr bwMode="auto">
          <a:xfrm flipV="1">
            <a:off x="1582738" y="4725989"/>
            <a:ext cx="0" cy="730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34" name="Line 46"/>
          <p:cNvSpPr>
            <a:spLocks noChangeShapeType="1"/>
          </p:cNvSpPr>
          <p:nvPr/>
        </p:nvSpPr>
        <p:spPr bwMode="auto">
          <a:xfrm flipV="1">
            <a:off x="2390775" y="4725989"/>
            <a:ext cx="0" cy="730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35" name="Line 47"/>
          <p:cNvSpPr>
            <a:spLocks noChangeShapeType="1"/>
          </p:cNvSpPr>
          <p:nvPr/>
        </p:nvSpPr>
        <p:spPr bwMode="auto">
          <a:xfrm flipV="1">
            <a:off x="3190875" y="4725989"/>
            <a:ext cx="1588" cy="730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36" name="Line 48"/>
          <p:cNvSpPr>
            <a:spLocks noChangeShapeType="1"/>
          </p:cNvSpPr>
          <p:nvPr/>
        </p:nvSpPr>
        <p:spPr bwMode="auto">
          <a:xfrm flipV="1">
            <a:off x="3997325" y="4725989"/>
            <a:ext cx="1588" cy="730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37" name="Line 49"/>
          <p:cNvSpPr>
            <a:spLocks noChangeShapeType="1"/>
          </p:cNvSpPr>
          <p:nvPr/>
        </p:nvSpPr>
        <p:spPr bwMode="auto">
          <a:xfrm>
            <a:off x="3997325" y="1495426"/>
            <a:ext cx="1588" cy="3303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38" name="Line 50"/>
          <p:cNvSpPr>
            <a:spLocks noChangeShapeType="1"/>
          </p:cNvSpPr>
          <p:nvPr/>
        </p:nvSpPr>
        <p:spPr bwMode="auto">
          <a:xfrm>
            <a:off x="3970341" y="4799013"/>
            <a:ext cx="269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39" name="Line 51"/>
          <p:cNvSpPr>
            <a:spLocks noChangeShapeType="1"/>
          </p:cNvSpPr>
          <p:nvPr/>
        </p:nvSpPr>
        <p:spPr bwMode="auto">
          <a:xfrm>
            <a:off x="3970341" y="4329114"/>
            <a:ext cx="26987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40" name="Line 52"/>
          <p:cNvSpPr>
            <a:spLocks noChangeShapeType="1"/>
          </p:cNvSpPr>
          <p:nvPr/>
        </p:nvSpPr>
        <p:spPr bwMode="auto">
          <a:xfrm>
            <a:off x="3970341" y="3851277"/>
            <a:ext cx="26987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41" name="Line 53"/>
          <p:cNvSpPr>
            <a:spLocks noChangeShapeType="1"/>
          </p:cNvSpPr>
          <p:nvPr/>
        </p:nvSpPr>
        <p:spPr bwMode="auto">
          <a:xfrm>
            <a:off x="3970341" y="3382963"/>
            <a:ext cx="269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42" name="Line 54"/>
          <p:cNvSpPr>
            <a:spLocks noChangeShapeType="1"/>
          </p:cNvSpPr>
          <p:nvPr/>
        </p:nvSpPr>
        <p:spPr bwMode="auto">
          <a:xfrm>
            <a:off x="3970341" y="2911477"/>
            <a:ext cx="26987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43" name="Line 55"/>
          <p:cNvSpPr>
            <a:spLocks noChangeShapeType="1"/>
          </p:cNvSpPr>
          <p:nvPr/>
        </p:nvSpPr>
        <p:spPr bwMode="auto">
          <a:xfrm>
            <a:off x="3970341" y="2441577"/>
            <a:ext cx="26987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44" name="Line 56"/>
          <p:cNvSpPr>
            <a:spLocks noChangeShapeType="1"/>
          </p:cNvSpPr>
          <p:nvPr/>
        </p:nvSpPr>
        <p:spPr bwMode="auto">
          <a:xfrm>
            <a:off x="3970341" y="1963737"/>
            <a:ext cx="269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45" name="Line 57"/>
          <p:cNvSpPr>
            <a:spLocks noChangeShapeType="1"/>
          </p:cNvSpPr>
          <p:nvPr/>
        </p:nvSpPr>
        <p:spPr bwMode="auto">
          <a:xfrm>
            <a:off x="3954463" y="4799013"/>
            <a:ext cx="42862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46" name="Line 58"/>
          <p:cNvSpPr>
            <a:spLocks noChangeShapeType="1"/>
          </p:cNvSpPr>
          <p:nvPr/>
        </p:nvSpPr>
        <p:spPr bwMode="auto">
          <a:xfrm>
            <a:off x="3954463" y="4329114"/>
            <a:ext cx="428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47" name="Line 59"/>
          <p:cNvSpPr>
            <a:spLocks noChangeShapeType="1"/>
          </p:cNvSpPr>
          <p:nvPr/>
        </p:nvSpPr>
        <p:spPr bwMode="auto">
          <a:xfrm>
            <a:off x="3954463" y="3851277"/>
            <a:ext cx="428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48" name="Line 60"/>
          <p:cNvSpPr>
            <a:spLocks noChangeShapeType="1"/>
          </p:cNvSpPr>
          <p:nvPr/>
        </p:nvSpPr>
        <p:spPr bwMode="auto">
          <a:xfrm>
            <a:off x="3954463" y="3382963"/>
            <a:ext cx="42862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49" name="Line 61"/>
          <p:cNvSpPr>
            <a:spLocks noChangeShapeType="1"/>
          </p:cNvSpPr>
          <p:nvPr/>
        </p:nvSpPr>
        <p:spPr bwMode="auto">
          <a:xfrm>
            <a:off x="3954463" y="2911477"/>
            <a:ext cx="42862" cy="3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50" name="Line 62"/>
          <p:cNvSpPr>
            <a:spLocks noChangeShapeType="1"/>
          </p:cNvSpPr>
          <p:nvPr/>
        </p:nvSpPr>
        <p:spPr bwMode="auto">
          <a:xfrm>
            <a:off x="3954463" y="2441577"/>
            <a:ext cx="42862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51" name="Line 63"/>
          <p:cNvSpPr>
            <a:spLocks noChangeShapeType="1"/>
          </p:cNvSpPr>
          <p:nvPr/>
        </p:nvSpPr>
        <p:spPr bwMode="auto">
          <a:xfrm>
            <a:off x="3954463" y="1963737"/>
            <a:ext cx="42862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52" name="Line 64"/>
          <p:cNvSpPr>
            <a:spLocks noChangeShapeType="1"/>
          </p:cNvSpPr>
          <p:nvPr/>
        </p:nvSpPr>
        <p:spPr bwMode="auto">
          <a:xfrm flipV="1">
            <a:off x="776291" y="1827213"/>
            <a:ext cx="3221037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53" name="Oval 65"/>
          <p:cNvSpPr>
            <a:spLocks noChangeArrowheads="1"/>
          </p:cNvSpPr>
          <p:nvPr/>
        </p:nvSpPr>
        <p:spPr bwMode="auto">
          <a:xfrm>
            <a:off x="822327" y="4587876"/>
            <a:ext cx="66675" cy="9048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54" name="Oval 66"/>
          <p:cNvSpPr>
            <a:spLocks noChangeArrowheads="1"/>
          </p:cNvSpPr>
          <p:nvPr/>
        </p:nvSpPr>
        <p:spPr bwMode="auto">
          <a:xfrm>
            <a:off x="906466" y="4565651"/>
            <a:ext cx="65087" cy="9048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55" name="Oval 67"/>
          <p:cNvSpPr>
            <a:spLocks noChangeArrowheads="1"/>
          </p:cNvSpPr>
          <p:nvPr/>
        </p:nvSpPr>
        <p:spPr bwMode="auto">
          <a:xfrm>
            <a:off x="1062041" y="4419601"/>
            <a:ext cx="66675" cy="9048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56" name="Oval 68"/>
          <p:cNvSpPr>
            <a:spLocks noChangeArrowheads="1"/>
          </p:cNvSpPr>
          <p:nvPr/>
        </p:nvSpPr>
        <p:spPr bwMode="auto">
          <a:xfrm>
            <a:off x="1385891" y="4054476"/>
            <a:ext cx="65087" cy="9048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57" name="Oval 69"/>
          <p:cNvSpPr>
            <a:spLocks noChangeArrowheads="1"/>
          </p:cNvSpPr>
          <p:nvPr/>
        </p:nvSpPr>
        <p:spPr bwMode="auto">
          <a:xfrm>
            <a:off x="1706566" y="3770314"/>
            <a:ext cx="65087" cy="90487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58" name="Oval 70"/>
          <p:cNvSpPr>
            <a:spLocks noChangeArrowheads="1"/>
          </p:cNvSpPr>
          <p:nvPr/>
        </p:nvSpPr>
        <p:spPr bwMode="auto">
          <a:xfrm>
            <a:off x="1951041" y="3584576"/>
            <a:ext cx="66675" cy="9048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59" name="Oval 71"/>
          <p:cNvSpPr>
            <a:spLocks noChangeArrowheads="1"/>
          </p:cNvSpPr>
          <p:nvPr/>
        </p:nvSpPr>
        <p:spPr bwMode="auto">
          <a:xfrm>
            <a:off x="2271716" y="3302002"/>
            <a:ext cx="65087" cy="889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60" name="Oval 72"/>
          <p:cNvSpPr>
            <a:spLocks noChangeArrowheads="1"/>
          </p:cNvSpPr>
          <p:nvPr/>
        </p:nvSpPr>
        <p:spPr bwMode="auto">
          <a:xfrm>
            <a:off x="2595566" y="3105151"/>
            <a:ext cx="65087" cy="9048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61" name="Oval 73"/>
          <p:cNvSpPr>
            <a:spLocks noChangeArrowheads="1"/>
          </p:cNvSpPr>
          <p:nvPr/>
        </p:nvSpPr>
        <p:spPr bwMode="auto">
          <a:xfrm>
            <a:off x="2916241" y="2921001"/>
            <a:ext cx="65087" cy="9048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62" name="Oval 74"/>
          <p:cNvSpPr>
            <a:spLocks noChangeArrowheads="1"/>
          </p:cNvSpPr>
          <p:nvPr/>
        </p:nvSpPr>
        <p:spPr bwMode="auto">
          <a:xfrm>
            <a:off x="3074991" y="2678114"/>
            <a:ext cx="65087" cy="90487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63" name="Oval 75"/>
          <p:cNvSpPr>
            <a:spLocks noChangeArrowheads="1"/>
          </p:cNvSpPr>
          <p:nvPr/>
        </p:nvSpPr>
        <p:spPr bwMode="auto">
          <a:xfrm>
            <a:off x="3155950" y="2571751"/>
            <a:ext cx="65088" cy="9048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64" name="Oval 76"/>
          <p:cNvSpPr>
            <a:spLocks noChangeArrowheads="1"/>
          </p:cNvSpPr>
          <p:nvPr/>
        </p:nvSpPr>
        <p:spPr bwMode="auto">
          <a:xfrm>
            <a:off x="3319466" y="2230440"/>
            <a:ext cx="65087" cy="92075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65" name="Oval 77"/>
          <p:cNvSpPr>
            <a:spLocks noChangeArrowheads="1"/>
          </p:cNvSpPr>
          <p:nvPr/>
        </p:nvSpPr>
        <p:spPr bwMode="auto">
          <a:xfrm>
            <a:off x="3478213" y="2320925"/>
            <a:ext cx="63500" cy="9048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66" name="Oval 78"/>
          <p:cNvSpPr>
            <a:spLocks noChangeArrowheads="1"/>
          </p:cNvSpPr>
          <p:nvPr/>
        </p:nvSpPr>
        <p:spPr bwMode="auto">
          <a:xfrm>
            <a:off x="3559175" y="1809751"/>
            <a:ext cx="65088" cy="9048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67" name="Rectangle 79"/>
          <p:cNvSpPr>
            <a:spLocks noChangeArrowheads="1"/>
          </p:cNvSpPr>
          <p:nvPr/>
        </p:nvSpPr>
        <p:spPr bwMode="auto">
          <a:xfrm>
            <a:off x="76202" y="4697414"/>
            <a:ext cx="6560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charset="0"/>
              </a:rPr>
              <a:t>1.E+03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68" name="Rectangle 80"/>
          <p:cNvSpPr>
            <a:spLocks noChangeArrowheads="1"/>
          </p:cNvSpPr>
          <p:nvPr/>
        </p:nvSpPr>
        <p:spPr bwMode="auto">
          <a:xfrm>
            <a:off x="76200" y="4225927"/>
            <a:ext cx="7254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charset="0"/>
              </a:rPr>
              <a:t>1.E+04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69" name="Rectangle 81"/>
          <p:cNvSpPr>
            <a:spLocks noChangeArrowheads="1"/>
          </p:cNvSpPr>
          <p:nvPr/>
        </p:nvSpPr>
        <p:spPr bwMode="auto">
          <a:xfrm>
            <a:off x="76202" y="3746502"/>
            <a:ext cx="6560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charset="0"/>
              </a:rPr>
              <a:t>1.E+05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70" name="Rectangle 82"/>
          <p:cNvSpPr>
            <a:spLocks noChangeArrowheads="1"/>
          </p:cNvSpPr>
          <p:nvPr/>
        </p:nvSpPr>
        <p:spPr bwMode="auto">
          <a:xfrm>
            <a:off x="76202" y="3278190"/>
            <a:ext cx="6560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charset="0"/>
              </a:rPr>
              <a:t>1.E+06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71" name="Rectangle 83"/>
          <p:cNvSpPr>
            <a:spLocks noChangeArrowheads="1"/>
          </p:cNvSpPr>
          <p:nvPr/>
        </p:nvSpPr>
        <p:spPr bwMode="auto">
          <a:xfrm>
            <a:off x="76202" y="2805115"/>
            <a:ext cx="6560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charset="0"/>
              </a:rPr>
              <a:t>1.E+07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72" name="Rectangle 84"/>
          <p:cNvSpPr>
            <a:spLocks noChangeArrowheads="1"/>
          </p:cNvSpPr>
          <p:nvPr/>
        </p:nvSpPr>
        <p:spPr bwMode="auto">
          <a:xfrm>
            <a:off x="76202" y="2336802"/>
            <a:ext cx="6560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charset="0"/>
              </a:rPr>
              <a:t>1.E+08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73" name="Rectangle 85"/>
          <p:cNvSpPr>
            <a:spLocks noChangeArrowheads="1"/>
          </p:cNvSpPr>
          <p:nvPr/>
        </p:nvSpPr>
        <p:spPr bwMode="auto">
          <a:xfrm>
            <a:off x="76202" y="1858965"/>
            <a:ext cx="6560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charset="0"/>
              </a:rPr>
              <a:t>1.E+09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74" name="Rectangle 86"/>
          <p:cNvSpPr>
            <a:spLocks noChangeArrowheads="1"/>
          </p:cNvSpPr>
          <p:nvPr/>
        </p:nvSpPr>
        <p:spPr bwMode="auto">
          <a:xfrm>
            <a:off x="80966" y="1447802"/>
            <a:ext cx="6560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charset="0"/>
              </a:rPr>
              <a:t>1.E+10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75" name="Rectangle 87"/>
          <p:cNvSpPr>
            <a:spLocks noChangeArrowheads="1"/>
          </p:cNvSpPr>
          <p:nvPr/>
        </p:nvSpPr>
        <p:spPr bwMode="auto">
          <a:xfrm>
            <a:off x="533400" y="4894265"/>
            <a:ext cx="6175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1970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76" name="Rectangle 88"/>
          <p:cNvSpPr>
            <a:spLocks noChangeArrowheads="1"/>
          </p:cNvSpPr>
          <p:nvPr/>
        </p:nvSpPr>
        <p:spPr bwMode="auto">
          <a:xfrm>
            <a:off x="1341438" y="4894265"/>
            <a:ext cx="513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1980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77" name="Rectangle 89"/>
          <p:cNvSpPr>
            <a:spLocks noChangeArrowheads="1"/>
          </p:cNvSpPr>
          <p:nvPr/>
        </p:nvSpPr>
        <p:spPr bwMode="auto">
          <a:xfrm>
            <a:off x="2146300" y="4894265"/>
            <a:ext cx="513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1990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78" name="Rectangle 90"/>
          <p:cNvSpPr>
            <a:spLocks noChangeArrowheads="1"/>
          </p:cNvSpPr>
          <p:nvPr/>
        </p:nvSpPr>
        <p:spPr bwMode="auto">
          <a:xfrm>
            <a:off x="2946400" y="4894265"/>
            <a:ext cx="513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2000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79" name="Rectangle 91"/>
          <p:cNvSpPr>
            <a:spLocks noChangeArrowheads="1"/>
          </p:cNvSpPr>
          <p:nvPr/>
        </p:nvSpPr>
        <p:spPr bwMode="auto">
          <a:xfrm>
            <a:off x="3752850" y="4894265"/>
            <a:ext cx="513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2010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80" name="Rectangle 92"/>
          <p:cNvSpPr>
            <a:spLocks noChangeArrowheads="1"/>
          </p:cNvSpPr>
          <p:nvPr/>
        </p:nvSpPr>
        <p:spPr bwMode="auto">
          <a:xfrm>
            <a:off x="4038602" y="4692651"/>
            <a:ext cx="6560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charset="0"/>
              </a:rPr>
              <a:t>1.E+03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81" name="Rectangle 93"/>
          <p:cNvSpPr>
            <a:spLocks noChangeArrowheads="1"/>
          </p:cNvSpPr>
          <p:nvPr/>
        </p:nvSpPr>
        <p:spPr bwMode="auto">
          <a:xfrm>
            <a:off x="4038602" y="4227515"/>
            <a:ext cx="6560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charset="0"/>
              </a:rPr>
              <a:t>1.E+04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82" name="Rectangle 94"/>
          <p:cNvSpPr>
            <a:spLocks noChangeArrowheads="1"/>
          </p:cNvSpPr>
          <p:nvPr/>
        </p:nvSpPr>
        <p:spPr bwMode="auto">
          <a:xfrm>
            <a:off x="4038602" y="3746502"/>
            <a:ext cx="6560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charset="0"/>
              </a:rPr>
              <a:t>1.E+05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83" name="Rectangle 95"/>
          <p:cNvSpPr>
            <a:spLocks noChangeArrowheads="1"/>
          </p:cNvSpPr>
          <p:nvPr/>
        </p:nvSpPr>
        <p:spPr bwMode="auto">
          <a:xfrm>
            <a:off x="4038602" y="3278190"/>
            <a:ext cx="6560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charset="0"/>
              </a:rPr>
              <a:t>1.E+06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84" name="Rectangle 96"/>
          <p:cNvSpPr>
            <a:spLocks noChangeArrowheads="1"/>
          </p:cNvSpPr>
          <p:nvPr/>
        </p:nvSpPr>
        <p:spPr bwMode="auto">
          <a:xfrm>
            <a:off x="4038602" y="2805114"/>
            <a:ext cx="6560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charset="0"/>
              </a:rPr>
              <a:t>1.E+07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85" name="Rectangle 97"/>
          <p:cNvSpPr>
            <a:spLocks noChangeArrowheads="1"/>
          </p:cNvSpPr>
          <p:nvPr/>
        </p:nvSpPr>
        <p:spPr bwMode="auto">
          <a:xfrm>
            <a:off x="4038602" y="2336801"/>
            <a:ext cx="7380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1.E+08</a:t>
            </a:r>
            <a:endParaRPr lang="en-US" sz="16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86" name="Rectangle 98"/>
          <p:cNvSpPr>
            <a:spLocks noChangeArrowheads="1"/>
          </p:cNvSpPr>
          <p:nvPr/>
        </p:nvSpPr>
        <p:spPr bwMode="auto">
          <a:xfrm>
            <a:off x="4038602" y="1858965"/>
            <a:ext cx="6560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charset="0"/>
              </a:rPr>
              <a:t>1.E+09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87" name="Rectangle 99"/>
          <p:cNvSpPr>
            <a:spLocks noChangeArrowheads="1"/>
          </p:cNvSpPr>
          <p:nvPr/>
        </p:nvSpPr>
        <p:spPr bwMode="auto">
          <a:xfrm>
            <a:off x="4041777" y="1447802"/>
            <a:ext cx="6560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charset="0"/>
              </a:rPr>
              <a:t>1.E+10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5988" name="Rectangle 100"/>
          <p:cNvSpPr>
            <a:spLocks noChangeArrowheads="1"/>
          </p:cNvSpPr>
          <p:nvPr/>
        </p:nvSpPr>
        <p:spPr bwMode="auto">
          <a:xfrm>
            <a:off x="966788" y="4591051"/>
            <a:ext cx="513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Arial" charset="0"/>
              </a:rPr>
              <a:t>4004 </a:t>
            </a:r>
          </a:p>
        </p:txBody>
      </p:sp>
      <p:sp>
        <p:nvSpPr>
          <p:cNvPr id="165989" name="Rectangle 101"/>
          <p:cNvSpPr>
            <a:spLocks noChangeArrowheads="1"/>
          </p:cNvSpPr>
          <p:nvPr/>
        </p:nvSpPr>
        <p:spPr bwMode="auto">
          <a:xfrm>
            <a:off x="866776" y="4165602"/>
            <a:ext cx="513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Arial" charset="0"/>
              </a:rPr>
              <a:t>8080 </a:t>
            </a:r>
            <a:endParaRPr lang="en-US" sz="16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990" name="Rectangle 102"/>
          <p:cNvSpPr>
            <a:spLocks noChangeArrowheads="1"/>
          </p:cNvSpPr>
          <p:nvPr/>
        </p:nvSpPr>
        <p:spPr bwMode="auto">
          <a:xfrm>
            <a:off x="1381125" y="3652839"/>
            <a:ext cx="3851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Arial" charset="0"/>
              </a:rPr>
              <a:t>286 </a:t>
            </a:r>
            <a:endParaRPr lang="en-US" sz="16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991" name="Rectangle 103"/>
          <p:cNvSpPr>
            <a:spLocks noChangeArrowheads="1"/>
          </p:cNvSpPr>
          <p:nvPr/>
        </p:nvSpPr>
        <p:spPr bwMode="auto">
          <a:xfrm>
            <a:off x="1828802" y="3211514"/>
            <a:ext cx="3423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" charset="0"/>
              </a:rPr>
              <a:t>486</a:t>
            </a:r>
            <a:endParaRPr lang="en-US" sz="18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992" name="Rectangle 104"/>
          <p:cNvSpPr>
            <a:spLocks noChangeArrowheads="1"/>
          </p:cNvSpPr>
          <p:nvPr/>
        </p:nvSpPr>
        <p:spPr bwMode="auto">
          <a:xfrm>
            <a:off x="2133602" y="3181352"/>
            <a:ext cx="16664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solidFill>
                  <a:srgbClr val="FFFF00"/>
                </a:solidFill>
                <a:latin typeface="Arial" charset="0"/>
              </a:rPr>
              <a:t>TM  </a:t>
            </a:r>
            <a:endParaRPr lang="en-US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993" name="Rectangle 105"/>
          <p:cNvSpPr>
            <a:spLocks noChangeArrowheads="1"/>
          </p:cNvSpPr>
          <p:nvPr/>
        </p:nvSpPr>
        <p:spPr bwMode="auto">
          <a:xfrm>
            <a:off x="1295400" y="2824166"/>
            <a:ext cx="18245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Arial" charset="0"/>
              </a:rPr>
              <a:t>Pentium® II CPU </a:t>
            </a:r>
            <a:endParaRPr lang="en-US" sz="16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994" name="Rectangle 106"/>
          <p:cNvSpPr>
            <a:spLocks noChangeArrowheads="1"/>
          </p:cNvSpPr>
          <p:nvPr/>
        </p:nvSpPr>
        <p:spPr bwMode="auto">
          <a:xfrm>
            <a:off x="1828801" y="2322515"/>
            <a:ext cx="18246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Arial" charset="0"/>
              </a:rPr>
              <a:t>Pentium® 4 CPU </a:t>
            </a:r>
            <a:endParaRPr lang="en-US" sz="16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995" name="Rectangle 107"/>
          <p:cNvSpPr>
            <a:spLocks noChangeArrowheads="1"/>
          </p:cNvSpPr>
          <p:nvPr/>
        </p:nvSpPr>
        <p:spPr bwMode="auto">
          <a:xfrm>
            <a:off x="2133600" y="1747839"/>
            <a:ext cx="1734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Arial" charset="0"/>
              </a:rPr>
              <a:t>Itanium® 2 CPU </a:t>
            </a:r>
            <a:endParaRPr lang="en-US" sz="16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996" name="Rectangle 108"/>
          <p:cNvSpPr>
            <a:spLocks noChangeArrowheads="1"/>
          </p:cNvSpPr>
          <p:nvPr/>
        </p:nvSpPr>
        <p:spPr bwMode="auto">
          <a:xfrm>
            <a:off x="2362203" y="3733800"/>
            <a:ext cx="1516063" cy="92333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Arial" charset="0"/>
              </a:rPr>
              <a:t>2x increase every</a:t>
            </a:r>
          </a:p>
          <a:p>
            <a:pPr algn="ctr"/>
            <a:r>
              <a:rPr lang="en-US" sz="2000" b="1">
                <a:latin typeface="Arial" charset="0"/>
              </a:rPr>
              <a:t>2 years</a:t>
            </a:r>
            <a:r>
              <a:rPr lang="en-US" sz="1800" b="1">
                <a:latin typeface="Arial" charset="0"/>
              </a:rPr>
              <a:t> </a:t>
            </a:r>
            <a:endParaRPr lang="en-US" sz="1600" b="1">
              <a:latin typeface="Arial" charset="0"/>
            </a:endParaRPr>
          </a:p>
        </p:txBody>
      </p:sp>
      <p:grpSp>
        <p:nvGrpSpPr>
          <p:cNvPr id="2" name="Group 109"/>
          <p:cNvGrpSpPr>
            <a:grpSpLocks/>
          </p:cNvGrpSpPr>
          <p:nvPr/>
        </p:nvGrpSpPr>
        <p:grpSpPr bwMode="auto">
          <a:xfrm>
            <a:off x="3300567" y="2019302"/>
            <a:ext cx="879900" cy="956594"/>
            <a:chOff x="4132" y="1447"/>
            <a:chExt cx="1028" cy="701"/>
          </a:xfrm>
        </p:grpSpPr>
        <p:sp>
          <p:nvSpPr>
            <p:cNvPr id="165998" name="Oval 110"/>
            <p:cNvSpPr>
              <a:spLocks noChangeArrowheads="1"/>
            </p:cNvSpPr>
            <p:nvPr/>
          </p:nvSpPr>
          <p:spPr bwMode="auto">
            <a:xfrm>
              <a:off x="4620" y="1447"/>
              <a:ext cx="75" cy="7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999" name="Text Box 111"/>
            <p:cNvSpPr txBox="1">
              <a:spLocks noChangeArrowheads="1"/>
            </p:cNvSpPr>
            <p:nvPr/>
          </p:nvSpPr>
          <p:spPr bwMode="auto">
            <a:xfrm>
              <a:off x="4132" y="1719"/>
              <a:ext cx="1028" cy="429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1" dirty="0" err="1">
                  <a:latin typeface="Arial" charset="0"/>
                </a:rPr>
                <a:t>Penryn</a:t>
              </a:r>
              <a:r>
                <a:rPr lang="en-US" sz="1600" b="1" dirty="0">
                  <a:latin typeface="Arial" charset="0"/>
                </a:rPr>
                <a:t> </a:t>
              </a:r>
              <a:br>
                <a:rPr lang="en-US" sz="1600" b="1" dirty="0">
                  <a:latin typeface="Arial" charset="0"/>
                </a:rPr>
              </a:br>
              <a:r>
                <a:rPr lang="en-US" sz="1600" b="1" dirty="0">
                  <a:latin typeface="Arial" charset="0"/>
                </a:rPr>
                <a:t>QC </a:t>
              </a:r>
            </a:p>
          </p:txBody>
        </p:sp>
        <p:sp>
          <p:nvSpPr>
            <p:cNvPr id="166000" name="Line 112"/>
            <p:cNvSpPr>
              <a:spLocks noChangeShapeType="1"/>
            </p:cNvSpPr>
            <p:nvPr/>
          </p:nvSpPr>
          <p:spPr bwMode="auto">
            <a:xfrm flipV="1">
              <a:off x="4563" y="1566"/>
              <a:ext cx="67" cy="17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13"/>
          <p:cNvGrpSpPr>
            <a:grpSpLocks/>
          </p:cNvGrpSpPr>
          <p:nvPr/>
        </p:nvGrpSpPr>
        <p:grpSpPr bwMode="auto">
          <a:xfrm>
            <a:off x="5181600" y="1219200"/>
            <a:ext cx="3962400" cy="4114800"/>
            <a:chOff x="672" y="734"/>
            <a:chExt cx="4080" cy="2662"/>
          </a:xfrm>
        </p:grpSpPr>
        <p:pic>
          <p:nvPicPr>
            <p:cNvPr id="166002" name="Picture 1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734"/>
              <a:ext cx="4080" cy="266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</p:pic>
        <p:sp>
          <p:nvSpPr>
            <p:cNvPr id="166003" name="Line 115"/>
            <p:cNvSpPr>
              <a:spLocks noChangeShapeType="1"/>
            </p:cNvSpPr>
            <p:nvPr/>
          </p:nvSpPr>
          <p:spPr bwMode="auto">
            <a:xfrm>
              <a:off x="3034" y="1900"/>
              <a:ext cx="1316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prstDash val="sysDot"/>
              <a:round/>
              <a:headEnd type="none" w="sm" len="sm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6004" name="Text Box 116"/>
          <p:cNvSpPr txBox="1">
            <a:spLocks noChangeArrowheads="1"/>
          </p:cNvSpPr>
          <p:nvPr/>
        </p:nvSpPr>
        <p:spPr bwMode="auto">
          <a:xfrm>
            <a:off x="1219200" y="5510214"/>
            <a:ext cx="7086600" cy="113261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Power Dissipation Limited to ~100W</a:t>
            </a:r>
            <a:r>
              <a:rPr lang="en-US" sz="2000" b="1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sz="2000" b="1">
                <a:solidFill>
                  <a:srgbClr val="000000"/>
                </a:solidFill>
                <a:latin typeface="Arial" charset="0"/>
                <a:sym typeface="Wingdings" charset="2"/>
              </a:rPr>
              <a:t>  </a:t>
            </a:r>
            <a:endParaRPr lang="en-US" sz="2000" b="1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Wingdings" charset="2"/>
              </a:rPr>
              <a:t>BUT increased transistor count needed 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Wingdings" charset="2"/>
              </a:rPr>
              <a:t>in Multi-Core CPU Era !!!</a:t>
            </a: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66005" name="AutoShape 117"/>
          <p:cNvSpPr>
            <a:spLocks noChangeArrowheads="1"/>
          </p:cNvSpPr>
          <p:nvPr/>
        </p:nvSpPr>
        <p:spPr bwMode="auto">
          <a:xfrm>
            <a:off x="4800600" y="1842970"/>
            <a:ext cx="1143000" cy="733663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6006" name="AutoShape 118"/>
          <p:cNvSpPr>
            <a:spLocks noChangeArrowheads="1"/>
          </p:cNvSpPr>
          <p:nvPr/>
        </p:nvSpPr>
        <p:spPr bwMode="auto">
          <a:xfrm>
            <a:off x="4800600" y="3519370"/>
            <a:ext cx="1143000" cy="733663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7566822" y="6503205"/>
            <a:ext cx="146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Arial" charset="0"/>
              </a:rPr>
              <a:t>Ghani</a:t>
            </a:r>
            <a:r>
              <a:rPr lang="en-US" b="1" i="1" dirty="0" smtClean="0">
                <a:latin typeface="Arial" charset="0"/>
              </a:rPr>
              <a:t>, Intel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1-19 at 10.01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7253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614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ling_cor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974" r="-19974"/>
          <a:stretch>
            <a:fillRect/>
          </a:stretch>
        </p:blipFill>
        <p:spPr>
          <a:xfrm>
            <a:off x="-1290011" y="190501"/>
            <a:ext cx="11446195" cy="6294966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ling_core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514" r="-19514"/>
          <a:stretch>
            <a:fillRect/>
          </a:stretch>
        </p:blipFill>
        <p:spPr>
          <a:xfrm>
            <a:off x="-1667313" y="1"/>
            <a:ext cx="12335313" cy="678394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</p:spPr>
        <p:txBody>
          <a:bodyPr/>
          <a:lstStyle/>
          <a:p>
            <a:r>
              <a:rPr lang="en-US"/>
              <a:t>Trends in Scaling</a:t>
            </a:r>
            <a:br>
              <a:rPr lang="en-US"/>
            </a:br>
            <a:r>
              <a:rPr lang="en-US" sz="2400"/>
              <a:t>Si Microeletronics and MEMS</a:t>
            </a:r>
            <a:endParaRPr lang="en-US"/>
          </a:p>
        </p:txBody>
      </p:sp>
      <p:pic>
        <p:nvPicPr>
          <p:cNvPr id="142339" name="Picture 3" descr="Fig_top-bottom-da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95400"/>
            <a:ext cx="7391400" cy="4984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3800" b="1" dirty="0">
                <a:solidFill>
                  <a:srgbClr val="0000FF"/>
                </a:solidFill>
                <a:latin typeface="Calibri" charset="0"/>
              </a:rPr>
              <a:t>40+ Years of Moore’s Law at INTEL:</a:t>
            </a:r>
            <a:br>
              <a:rPr lang="en-US" sz="3800" b="1" dirty="0">
                <a:solidFill>
                  <a:srgbClr val="0000FF"/>
                </a:solidFill>
                <a:latin typeface="Calibri" charset="0"/>
              </a:rPr>
            </a:br>
            <a:r>
              <a:rPr lang="en-US" sz="3800" b="1" dirty="0">
                <a:solidFill>
                  <a:srgbClr val="0000FF"/>
                </a:solidFill>
                <a:latin typeface="Calibri" charset="0"/>
              </a:rPr>
              <a:t>From Few to Billions of Transistors</a:t>
            </a:r>
          </a:p>
        </p:txBody>
      </p:sp>
      <p:pic>
        <p:nvPicPr>
          <p:cNvPr id="2211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700" y="1219200"/>
            <a:ext cx="7869238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1191" name="Text Box 7"/>
          <p:cNvSpPr txBox="1">
            <a:spLocks noChangeArrowheads="1"/>
          </p:cNvSpPr>
          <p:nvPr/>
        </p:nvSpPr>
        <p:spPr bwMode="auto">
          <a:xfrm>
            <a:off x="1068388" y="2743201"/>
            <a:ext cx="1802912" cy="70788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45720" rIns="4572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>
                <a:solidFill>
                  <a:srgbClr val="009900"/>
                </a:solidFill>
                <a:latin typeface="Arial" charset="0"/>
              </a:rPr>
              <a:t>2X transistors </a:t>
            </a:r>
          </a:p>
          <a:p>
            <a:pPr eaLnBrk="0" hangingPunct="0"/>
            <a:r>
              <a:rPr lang="en-US" sz="2000" b="1">
                <a:solidFill>
                  <a:srgbClr val="009900"/>
                </a:solidFill>
                <a:latin typeface="Arial" charset="0"/>
              </a:rPr>
              <a:t>every 2 years</a:t>
            </a: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 flipV="1">
            <a:off x="1220788" y="2844801"/>
            <a:ext cx="2451100" cy="139700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lg"/>
          </a:ln>
          <a:effectLst/>
        </p:spPr>
        <p:txBody>
          <a:bodyPr lIns="45720" rIns="4572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1197" name="Text Box 13"/>
          <p:cNvSpPr txBox="1">
            <a:spLocks noChangeArrowheads="1"/>
          </p:cNvSpPr>
          <p:nvPr/>
        </p:nvSpPr>
        <p:spPr bwMode="auto">
          <a:xfrm>
            <a:off x="350838" y="5786439"/>
            <a:ext cx="8240196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45720" rIns="4572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b="1">
                <a:latin typeface="Arial" charset="0"/>
              </a:rPr>
              <a:t> Transistor Count has Doubled Every Two Years</a:t>
            </a:r>
          </a:p>
        </p:txBody>
      </p:sp>
      <p:sp>
        <p:nvSpPr>
          <p:cNvPr id="221198" name="Line 14"/>
          <p:cNvSpPr>
            <a:spLocks noChangeShapeType="1"/>
          </p:cNvSpPr>
          <p:nvPr/>
        </p:nvSpPr>
        <p:spPr bwMode="auto">
          <a:xfrm flipV="1">
            <a:off x="1524000" y="1981200"/>
            <a:ext cx="5791200" cy="30480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050" name="Object 2"/>
          <p:cNvGraphicFramePr>
            <a:graphicFrameLocks noChangeAspect="1"/>
          </p:cNvGraphicFramePr>
          <p:nvPr/>
        </p:nvGraphicFramePr>
        <p:xfrm>
          <a:off x="2438403" y="3886200"/>
          <a:ext cx="4092575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4" name="Document" r:id="rId3" imgW="4090416" imgH="1728216" progId="Word.Document.8">
                  <p:embed/>
                </p:oleObj>
              </mc:Choice>
              <mc:Fallback>
                <p:oleObj name="Document" r:id="rId3" imgW="4090416" imgH="1728216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3" y="3886200"/>
                        <a:ext cx="4092575" cy="172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152402" y="5638802"/>
            <a:ext cx="830825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• 1990 IBM demo of Å scale “lithography”.</a:t>
            </a:r>
          </a:p>
          <a:p>
            <a:r>
              <a:rPr lang="en-US" sz="2000" b="1"/>
              <a:t> • Technology appears to be capable of making structures much smaller than </a:t>
            </a:r>
          </a:p>
          <a:p>
            <a:r>
              <a:rPr lang="en-US" sz="2000" b="1"/>
              <a:t>   currently known device limits.</a:t>
            </a:r>
          </a:p>
        </p:txBody>
      </p:sp>
      <p:graphicFrame>
        <p:nvGraphicFramePr>
          <p:cNvPr id="130052" name="Object 4"/>
          <p:cNvGraphicFramePr>
            <a:graphicFrameLocks noChangeAspect="1"/>
          </p:cNvGraphicFramePr>
          <p:nvPr/>
        </p:nvGraphicFramePr>
        <p:xfrm>
          <a:off x="381003" y="609600"/>
          <a:ext cx="8359775" cy="247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5" name="Document" r:id="rId5" imgW="8357616" imgH="2478024" progId="Word.Document.8">
                  <p:embed/>
                </p:oleObj>
              </mc:Choice>
              <mc:Fallback>
                <p:oleObj name="Document" r:id="rId5" imgW="8357616" imgH="2478024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3" y="609600"/>
                        <a:ext cx="8359775" cy="2478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609603" y="2743201"/>
            <a:ext cx="31478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 err="1">
                <a:latin typeface="Palatino" charset="0"/>
              </a:rPr>
              <a:t>ITRS</a:t>
            </a:r>
            <a:r>
              <a:rPr lang="en-US" sz="1800" b="1" dirty="0">
                <a:latin typeface="Palatino" charset="0"/>
              </a:rPr>
              <a:t> at http://</a:t>
            </a:r>
            <a:r>
              <a:rPr lang="en-US" sz="1800" b="1" dirty="0" err="1" smtClean="0">
                <a:latin typeface="Palatino" charset="0"/>
              </a:rPr>
              <a:t>public.itrs.net</a:t>
            </a:r>
            <a:endParaRPr lang="en-US" sz="1800" b="1" dirty="0">
              <a:latin typeface="Palatino" charset="0"/>
            </a:endParaRPr>
          </a:p>
        </p:txBody>
      </p:sp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457203" y="3124201"/>
            <a:ext cx="8435715" cy="65130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2912" tIns="45641" rIns="92912" bIns="45641">
            <a:prstTxWarp prst="textNoShape">
              <a:avLst/>
            </a:prstTxWarp>
            <a:spAutoFit/>
          </a:bodyPr>
          <a:lstStyle/>
          <a:p>
            <a:pPr defTabSz="938213">
              <a:lnSpc>
                <a:spcPct val="90000"/>
              </a:lnSpc>
            </a:pPr>
            <a:r>
              <a:rPr lang="en-US" sz="2000" b="1">
                <a:solidFill>
                  <a:srgbClr val="000000"/>
                </a:solidFill>
                <a:latin typeface="Palatino" charset="0"/>
              </a:rPr>
              <a:t>• Assumes that CMOS technology dominates over the entire roadmap.</a:t>
            </a:r>
          </a:p>
          <a:p>
            <a:pPr defTabSz="938213">
              <a:lnSpc>
                <a:spcPct val="90000"/>
              </a:lnSpc>
            </a:pPr>
            <a:r>
              <a:rPr lang="en-US" sz="2000" b="1">
                <a:solidFill>
                  <a:srgbClr val="000000"/>
                </a:solidFill>
                <a:latin typeface="Palatino" charset="0"/>
              </a:rPr>
              <a:t>• 2 year cycle moving to 3 years (scaling + innovation now required).</a:t>
            </a:r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2438401" y="1"/>
            <a:ext cx="46474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3B39B8"/>
                </a:solidFill>
              </a:rPr>
              <a:t>Trends in Increasing Integration Scale of Circuits</a:t>
            </a:r>
            <a:br>
              <a:rPr lang="en-US" sz="1800">
                <a:solidFill>
                  <a:srgbClr val="3B39B8"/>
                </a:solidFill>
              </a:rPr>
            </a:br>
            <a:r>
              <a:rPr lang="en-US" sz="1800">
                <a:solidFill>
                  <a:srgbClr val="3B39B8"/>
                </a:solidFill>
              </a:rPr>
              <a:t>Past, Present, and Future ICs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/>
              <a:t>Fundamental Trends</a:t>
            </a:r>
          </a:p>
        </p:txBody>
      </p:sp>
      <p:graphicFrame>
        <p:nvGraphicFramePr>
          <p:cNvPr id="721102" name="Group 2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886607"/>
              </p:ext>
            </p:extLst>
          </p:nvPr>
        </p:nvGraphicFramePr>
        <p:xfrm>
          <a:off x="609600" y="1006158"/>
          <a:ext cx="7086600" cy="5166044"/>
        </p:xfrm>
        <a:graphic>
          <a:graphicData uri="http://schemas.openxmlformats.org/drawingml/2006/table">
            <a:tbl>
              <a:tblPr/>
              <a:tblGrid>
                <a:gridCol w="1582738"/>
                <a:gridCol w="687387"/>
                <a:gridCol w="688975"/>
                <a:gridCol w="687388"/>
                <a:gridCol w="687387"/>
                <a:gridCol w="688975"/>
                <a:gridCol w="688975"/>
                <a:gridCol w="685800"/>
                <a:gridCol w="688975"/>
              </a:tblGrid>
              <a:tr h="538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High Volume Manufacturing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2004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FF">
                        <a:alpha val="50000"/>
                      </a:srgbClr>
                    </a:solidFill>
                  </a:tcPr>
                </a:tc>
              </a:tr>
              <a:tr h="538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Technology Node (nm)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</a:tr>
              <a:tr h="538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Integration Capacity (BT)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ook Antiqua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ook Antiqua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ook Antiqua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ook Antiqua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ook Antiqua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ook Antiqua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ook Antiqua" charset="0"/>
                        </a:rPr>
                        <a:t>128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ook Antiqua" charset="0"/>
                        </a:rPr>
                        <a:t>256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</a:tr>
              <a:tr h="5303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Delay = CV/I scaling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~0.7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&gt;0.7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Delay scaling will slow down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8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Energy/Logic Op scaling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&gt;0.35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&gt;0.5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&gt;0.5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Energy scaling will slow down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Bulk Planar CMOS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High Probability                                  Low Probability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FF33"/>
                        </a:gs>
                        <a:gs pos="100000">
                          <a:srgbClr val="FF3300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Alternate, 3G etc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Low Probability                                  High Probability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3300"/>
                        </a:gs>
                        <a:gs pos="100000">
                          <a:srgbClr val="66FF33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Variability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Medium                  High                 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FF3300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ILD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 (K)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~3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&lt;3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       Reduce slowly towards 2-2.5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RC Delay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Metal Layers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6-7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7-8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8-9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Book Antiqua" charset="0"/>
                        </a:rPr>
                        <a:t>0.5 to 1 layer per generation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21098" name="Text Box 202"/>
          <p:cNvSpPr txBox="1">
            <a:spLocks noChangeArrowheads="1"/>
          </p:cNvSpPr>
          <p:nvPr/>
        </p:nvSpPr>
        <p:spPr bwMode="auto">
          <a:xfrm>
            <a:off x="5105400" y="6326090"/>
            <a:ext cx="3276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400" dirty="0">
                <a:solidFill>
                  <a:srgbClr val="663300"/>
                </a:solidFill>
                <a:latin typeface="Arial" charset="0"/>
              </a:rPr>
              <a:t>Source: </a:t>
            </a:r>
            <a:r>
              <a:rPr lang="en-US" sz="1400" dirty="0" err="1">
                <a:solidFill>
                  <a:srgbClr val="663300"/>
                </a:solidFill>
                <a:latin typeface="Arial" charset="0"/>
              </a:rPr>
              <a:t>Shekhar</a:t>
            </a:r>
            <a:r>
              <a:rPr lang="en-US" sz="1400" dirty="0">
                <a:solidFill>
                  <a:srgbClr val="663300"/>
                </a:solidFill>
                <a:latin typeface="Arial" charset="0"/>
              </a:rPr>
              <a:t> </a:t>
            </a:r>
            <a:r>
              <a:rPr lang="en-US" sz="1400" dirty="0" err="1">
                <a:solidFill>
                  <a:srgbClr val="663300"/>
                </a:solidFill>
                <a:latin typeface="Arial" charset="0"/>
              </a:rPr>
              <a:t>Borkar</a:t>
            </a:r>
            <a:r>
              <a:rPr lang="en-US" sz="1400" dirty="0">
                <a:solidFill>
                  <a:srgbClr val="663300"/>
                </a:solidFill>
                <a:latin typeface="Arial" charset="0"/>
              </a:rPr>
              <a:t>, Intel Corp.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-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5" y="965200"/>
            <a:ext cx="8583383" cy="482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655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1-19 at 9.58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1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729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- Yields</a:t>
            </a:r>
            <a:endParaRPr lang="en-US" dirty="0"/>
          </a:p>
        </p:txBody>
      </p:sp>
      <p:pic>
        <p:nvPicPr>
          <p:cNvPr id="4" name="Content Placeholder 3" descr="Screen Shot 2015-01-20 at 10.40.5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 b="125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4833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41ADB43-D68D-934D-AF3E-064044DF6068}" type="slidenum">
              <a:rPr lang="en-US" sz="1400"/>
              <a:pPr/>
              <a:t>65</a:t>
            </a:fld>
            <a:endParaRPr lang="en-US" sz="1400"/>
          </a:p>
        </p:txBody>
      </p:sp>
      <p:pic>
        <p:nvPicPr>
          <p:cNvPr id="67586" name="Picture 7" descr="Screen Shot 2012-09-20 at 10.38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6575"/>
            <a:ext cx="82296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45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0B2F5AE-2641-E745-8538-C75A97A272D4}" type="slidenum">
              <a:rPr lang="en-US" sz="1400"/>
              <a:pPr/>
              <a:t>66</a:t>
            </a:fld>
            <a:endParaRPr lang="en-US" sz="1400"/>
          </a:p>
        </p:txBody>
      </p:sp>
      <p:pic>
        <p:nvPicPr>
          <p:cNvPr id="68610" name="Picture 2" descr="Screen Shot 2012-09-20 at 10.58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83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480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770" r="-20770"/>
          <a:stretch>
            <a:fillRect/>
          </a:stretch>
        </p:blipFill>
        <p:spPr>
          <a:xfrm>
            <a:off x="-1457972" y="0"/>
            <a:ext cx="12469965" cy="6858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ptica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604" r="-19604"/>
          <a:stretch>
            <a:fillRect/>
          </a:stretch>
        </p:blipFill>
        <p:spPr>
          <a:xfrm>
            <a:off x="-1263239" y="2"/>
            <a:ext cx="11484683" cy="631613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oC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650" r="-18650"/>
          <a:stretch>
            <a:fillRect/>
          </a:stretch>
        </p:blipFill>
        <p:spPr>
          <a:xfrm>
            <a:off x="-1" y="444502"/>
            <a:ext cx="10553285" cy="58039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3800" b="1">
                <a:latin typeface="Calibri" charset="0"/>
              </a:rPr>
              <a:t>40+ Years of Moore’s Law at INTEL:</a:t>
            </a:r>
            <a:br>
              <a:rPr lang="en-US" sz="3800" b="1">
                <a:latin typeface="Calibri" charset="0"/>
              </a:rPr>
            </a:br>
            <a:r>
              <a:rPr lang="en-US" sz="3800" b="1">
                <a:latin typeface="Calibri" charset="0"/>
              </a:rPr>
              <a:t>From Few to Billions of Transistors</a:t>
            </a:r>
          </a:p>
        </p:txBody>
      </p:sp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700" y="1219200"/>
            <a:ext cx="7869238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141740" y="5562600"/>
            <a:ext cx="8836713" cy="107721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45720" rIns="4572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200" b="1" dirty="0">
                <a:latin typeface="Arial" charset="0"/>
              </a:rPr>
              <a:t>END OF TRADITIONAL SCALING ERA ~ 2003</a:t>
            </a:r>
          </a:p>
          <a:p>
            <a:pPr algn="ctr" eaLnBrk="0" hangingPunct="0"/>
            <a:r>
              <a:rPr lang="en-US" sz="3200" b="1" dirty="0">
                <a:latin typeface="Arial" charset="0"/>
              </a:rPr>
              <a:t>Lasted ~40 YEARS </a:t>
            </a:r>
            <a:r>
              <a:rPr lang="en-US" sz="3200" b="1" dirty="0" smtClean="0">
                <a:latin typeface="Arial" charset="0"/>
              </a:rPr>
              <a:t> 	</a:t>
            </a:r>
            <a:endParaRPr lang="en-US" sz="1600" b="1" i="1" dirty="0">
              <a:latin typeface="Arial" charset="0"/>
            </a:endParaRPr>
          </a:p>
        </p:txBody>
      </p:sp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1068388" y="2743201"/>
            <a:ext cx="1802912" cy="70788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45720" rIns="4572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>
                <a:solidFill>
                  <a:srgbClr val="009900"/>
                </a:solidFill>
                <a:latin typeface="Arial" charset="0"/>
              </a:rPr>
              <a:t>2X transistors </a:t>
            </a:r>
          </a:p>
          <a:p>
            <a:pPr eaLnBrk="0" hangingPunct="0"/>
            <a:r>
              <a:rPr lang="en-US" sz="2000" b="1">
                <a:solidFill>
                  <a:srgbClr val="009900"/>
                </a:solidFill>
                <a:latin typeface="Arial" charset="0"/>
              </a:rPr>
              <a:t>every 2 years</a:t>
            </a:r>
          </a:p>
        </p:txBody>
      </p:sp>
      <p:sp>
        <p:nvSpPr>
          <p:cNvPr id="222214" name="Line 6"/>
          <p:cNvSpPr>
            <a:spLocks noChangeShapeType="1"/>
          </p:cNvSpPr>
          <p:nvPr/>
        </p:nvSpPr>
        <p:spPr bwMode="auto">
          <a:xfrm flipV="1">
            <a:off x="1220788" y="2844801"/>
            <a:ext cx="2451100" cy="139700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lg"/>
          </a:ln>
          <a:effectLst/>
        </p:spPr>
        <p:txBody>
          <a:bodyPr lIns="45720" rIns="4572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2215" name="Line 7"/>
          <p:cNvSpPr>
            <a:spLocks noChangeShapeType="1"/>
          </p:cNvSpPr>
          <p:nvPr/>
        </p:nvSpPr>
        <p:spPr bwMode="auto">
          <a:xfrm>
            <a:off x="6248400" y="1600200"/>
            <a:ext cx="0" cy="37338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216" name="Line 8"/>
          <p:cNvSpPr>
            <a:spLocks noChangeShapeType="1"/>
          </p:cNvSpPr>
          <p:nvPr/>
        </p:nvSpPr>
        <p:spPr bwMode="auto">
          <a:xfrm>
            <a:off x="1447800" y="5105400"/>
            <a:ext cx="4800600" cy="0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 type="triangle" w="lg" len="lg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217" name="Text Box 9"/>
          <p:cNvSpPr txBox="1">
            <a:spLocks noChangeArrowheads="1"/>
          </p:cNvSpPr>
          <p:nvPr/>
        </p:nvSpPr>
        <p:spPr bwMode="auto">
          <a:xfrm>
            <a:off x="2374900" y="4597402"/>
            <a:ext cx="3502732" cy="461665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charset="0"/>
              </a:rPr>
              <a:t>Traditional Scaling Era</a:t>
            </a:r>
          </a:p>
        </p:txBody>
      </p:sp>
      <p:sp>
        <p:nvSpPr>
          <p:cNvPr id="222218" name="Line 10"/>
          <p:cNvSpPr>
            <a:spLocks noChangeShapeType="1"/>
          </p:cNvSpPr>
          <p:nvPr/>
        </p:nvSpPr>
        <p:spPr bwMode="auto">
          <a:xfrm flipV="1">
            <a:off x="1524000" y="1981200"/>
            <a:ext cx="5791200" cy="30480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66822" y="6279117"/>
            <a:ext cx="146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Arial" charset="0"/>
              </a:rPr>
              <a:t>Ghani</a:t>
            </a:r>
            <a:r>
              <a:rPr lang="en-US" b="1" i="1" dirty="0" smtClean="0">
                <a:latin typeface="Arial" charset="0"/>
              </a:rPr>
              <a:t>, Intel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voluti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788" r="-19788"/>
          <a:stretch>
            <a:fillRect/>
          </a:stretch>
        </p:blipFill>
        <p:spPr>
          <a:xfrm>
            <a:off x="-914400" y="361434"/>
            <a:ext cx="11290300" cy="6209229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rganic vs ele 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514" r="-19514"/>
          <a:stretch>
            <a:fillRect/>
          </a:stretch>
        </p:blipFill>
        <p:spPr>
          <a:xfrm>
            <a:off x="-286411" y="457201"/>
            <a:ext cx="9430411" cy="51863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rai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947" r="-18947"/>
          <a:stretch>
            <a:fillRect/>
          </a:stretch>
        </p:blipFill>
        <p:spPr>
          <a:xfrm>
            <a:off x="-1225883" y="1"/>
            <a:ext cx="11423104" cy="628226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rganic vs e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883" r="-19883"/>
          <a:stretch>
            <a:fillRect/>
          </a:stretch>
        </p:blipFill>
        <p:spPr>
          <a:xfrm>
            <a:off x="-299095" y="660401"/>
            <a:ext cx="10499403" cy="577426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rganic vs elec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520" r="-20520"/>
          <a:stretch>
            <a:fillRect/>
          </a:stretch>
        </p:blipFill>
        <p:spPr>
          <a:xfrm>
            <a:off x="-892977" y="317502"/>
            <a:ext cx="11369220" cy="625263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3" name="Rectangle 7"/>
          <p:cNvSpPr>
            <a:spLocks noChangeArrowheads="1"/>
          </p:cNvSpPr>
          <p:nvPr/>
        </p:nvSpPr>
        <p:spPr bwMode="auto">
          <a:xfrm>
            <a:off x="762000" y="228600"/>
            <a:ext cx="79136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b="1">
                <a:latin typeface="Arial" charset="0"/>
              </a:rPr>
              <a:t>Key Messages / Summary</a:t>
            </a:r>
          </a:p>
        </p:txBody>
      </p:sp>
      <p:sp>
        <p:nvSpPr>
          <p:cNvPr id="188424" name="Rectangle 8"/>
          <p:cNvSpPr>
            <a:spLocks noChangeArrowheads="1"/>
          </p:cNvSpPr>
          <p:nvPr/>
        </p:nvSpPr>
        <p:spPr bwMode="auto">
          <a:xfrm>
            <a:off x="76200" y="970849"/>
            <a:ext cx="9372600" cy="472744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75000"/>
              </a:lnSpc>
              <a:spcBef>
                <a:spcPct val="30000"/>
              </a:spcBef>
              <a:buClr>
                <a:schemeClr val="tx1"/>
              </a:buClr>
              <a:buSzPct val="160000"/>
              <a:buFontTx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sz="2000" b="1" dirty="0">
                <a:solidFill>
                  <a:srgbClr val="CC3300"/>
                </a:solidFill>
                <a:latin typeface="Arial" charset="0"/>
                <a:ea typeface="Arial" charset="0"/>
                <a:cs typeface="Arial" charset="0"/>
              </a:rPr>
              <a:t>Intel’s Response to end of “traditional-scaling”:</a:t>
            </a:r>
            <a:endParaRPr lang="en-US" sz="2000" dirty="0">
              <a:solidFill>
                <a:srgbClr val="CC3300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bg1"/>
              </a:buClr>
              <a:buFont typeface="Times New Roman" charset="0"/>
              <a:buChar char="–"/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dirty="0" err="1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Uniaxial</a:t>
            </a:r>
            <a:r>
              <a:rPr lang="en-US" sz="1400" b="1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Strain (90nm and beyond): 32nm is 4</a:t>
            </a:r>
            <a:r>
              <a:rPr lang="en-US" sz="1400" b="1" baseline="30000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400" b="1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generation of </a:t>
            </a:r>
            <a:r>
              <a:rPr lang="en-US" sz="1400" b="1" dirty="0" err="1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uniaxial</a:t>
            </a:r>
            <a:r>
              <a:rPr lang="en-US" sz="1400" b="1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strain at Intel</a:t>
            </a:r>
          </a:p>
          <a:p>
            <a:pPr lvl="1">
              <a:spcBef>
                <a:spcPct val="30000"/>
              </a:spcBef>
              <a:buClr>
                <a:schemeClr val="bg1"/>
              </a:buClr>
              <a:buFont typeface="Times New Roman" charset="0"/>
              <a:buChar char="–"/>
            </a:pPr>
            <a:r>
              <a:rPr lang="en-US" sz="1400" b="1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dirty="0" err="1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HiK</a:t>
            </a:r>
            <a:r>
              <a:rPr lang="en-US" sz="1400" b="1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+ Metal Gate (45nm and beyond at Intel)</a:t>
            </a:r>
          </a:p>
          <a:p>
            <a:pPr lvl="1">
              <a:lnSpc>
                <a:spcPct val="60000"/>
              </a:lnSpc>
              <a:spcBef>
                <a:spcPct val="30000"/>
              </a:spcBef>
              <a:buClr>
                <a:schemeClr val="bg1"/>
              </a:buClr>
              <a:buFont typeface="Times New Roman" charset="0"/>
              <a:buNone/>
            </a:pPr>
            <a:endParaRPr lang="en-US" sz="1600" b="1" dirty="0">
              <a:solidFill>
                <a:srgbClr val="990000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60000"/>
              </a:lnSpc>
              <a:spcBef>
                <a:spcPct val="30000"/>
              </a:spcBef>
              <a:buClr>
                <a:schemeClr val="bg1"/>
              </a:buClr>
              <a:buFont typeface="Times New Roman" charset="0"/>
              <a:buNone/>
            </a:pPr>
            <a:endParaRPr lang="en-US" sz="1600" b="1" dirty="0">
              <a:solidFill>
                <a:srgbClr val="99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75000"/>
              </a:lnSpc>
              <a:spcBef>
                <a:spcPct val="30000"/>
              </a:spcBef>
              <a:buClr>
                <a:schemeClr val="tx1"/>
              </a:buClr>
              <a:buSzPct val="130000"/>
              <a:buFont typeface="Wingdings" charset="2"/>
              <a:buNone/>
            </a:pP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20000"/>
              </a:lnSpc>
              <a:spcBef>
                <a:spcPct val="30000"/>
              </a:spcBef>
              <a:buClr>
                <a:schemeClr val="tx1"/>
              </a:buClr>
              <a:buSzPct val="130000"/>
              <a:buFont typeface="Wingdings" charset="2"/>
              <a:buNone/>
            </a:pP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ct val="30000"/>
              </a:spcBef>
              <a:buClr>
                <a:schemeClr val="tx1"/>
              </a:buClr>
              <a:buSzPct val="130000"/>
              <a:buFont typeface="Wingdings" charset="2"/>
              <a:buChar char="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CC3300"/>
                </a:solidFill>
                <a:latin typeface="Arial" charset="0"/>
                <a:ea typeface="Arial" charset="0"/>
                <a:cs typeface="Arial" charset="0"/>
              </a:rPr>
              <a:t>Future Novel Transistors:</a:t>
            </a:r>
          </a:p>
          <a:p>
            <a:pPr lvl="1">
              <a:spcBef>
                <a:spcPct val="30000"/>
              </a:spcBef>
              <a:buClr>
                <a:schemeClr val="tx1"/>
              </a:buClr>
              <a:buFont typeface="Times New Roman" charset="0"/>
              <a:buChar char="–"/>
            </a:pP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  New Channel Materials: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1">
              <a:spcBef>
                <a:spcPct val="30000"/>
              </a:spcBef>
              <a:buClr>
                <a:schemeClr val="tx1"/>
              </a:buClr>
              <a:buFont typeface="Times New Roman" charset="0"/>
              <a:buNone/>
            </a:pPr>
            <a:r>
              <a:rPr lang="en-US" sz="1400" b="1" dirty="0">
                <a:solidFill>
                  <a:srgbClr val="1C1C1C"/>
                </a:solidFill>
                <a:latin typeface="Arial" charset="0"/>
                <a:ea typeface="Arial" charset="0"/>
                <a:cs typeface="Arial" charset="0"/>
              </a:rPr>
              <a:t>       </a:t>
            </a:r>
            <a:r>
              <a:rPr lang="en-US" sz="1400" b="1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Integrate </a:t>
            </a:r>
            <a:r>
              <a:rPr lang="en-US" sz="1400" b="1" dirty="0" err="1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Ge</a:t>
            </a:r>
            <a:r>
              <a:rPr lang="en-US" sz="1400" b="1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&amp; III-V on top of Silicon. Many device and material challenges remain</a:t>
            </a:r>
          </a:p>
          <a:p>
            <a:pPr lvl="1">
              <a:spcBef>
                <a:spcPct val="30000"/>
              </a:spcBef>
              <a:buClr>
                <a:schemeClr val="tx1"/>
              </a:buClr>
              <a:buFont typeface="Times New Roman" charset="0"/>
              <a:buChar char="–"/>
            </a:pP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sz="1400" b="1" dirty="0">
                <a:latin typeface="Arial" charset="0"/>
              </a:rPr>
              <a:t>Multi-Gate Fin Transistors:</a:t>
            </a:r>
            <a:r>
              <a:rPr lang="en-US" sz="1600" b="1" dirty="0">
                <a:latin typeface="Arial" charset="0"/>
              </a:rPr>
              <a:t> </a:t>
            </a:r>
          </a:p>
          <a:p>
            <a:pPr lvl="1">
              <a:spcBef>
                <a:spcPct val="30000"/>
              </a:spcBef>
              <a:buClr>
                <a:schemeClr val="tx1"/>
              </a:buClr>
              <a:buFont typeface="Times New Roman" charset="0"/>
              <a:buNone/>
            </a:pPr>
            <a:r>
              <a:rPr lang="en-US" sz="1400" b="1" dirty="0">
                <a:solidFill>
                  <a:srgbClr val="5F5F5F"/>
                </a:solidFill>
                <a:latin typeface="Arial" charset="0"/>
              </a:rPr>
              <a:t>        Scaling benefits BUT need to demonstrate effective strain implementation, </a:t>
            </a:r>
          </a:p>
          <a:p>
            <a:pPr lvl="1">
              <a:lnSpc>
                <a:spcPct val="60000"/>
              </a:lnSpc>
              <a:spcBef>
                <a:spcPct val="30000"/>
              </a:spcBef>
              <a:buClr>
                <a:schemeClr val="tx1"/>
              </a:buClr>
              <a:buFont typeface="Times New Roman" charset="0"/>
              <a:buNone/>
            </a:pPr>
            <a:r>
              <a:rPr lang="en-US" sz="1400" b="1" dirty="0">
                <a:solidFill>
                  <a:srgbClr val="5F5F5F"/>
                </a:solidFill>
                <a:latin typeface="Arial" charset="0"/>
              </a:rPr>
              <a:t>        matched parasitic resistance to planar and overcome patterning challenges</a:t>
            </a:r>
            <a:endParaRPr lang="en-US" sz="1400" dirty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spcBef>
                <a:spcPct val="30000"/>
              </a:spcBef>
              <a:buClr>
                <a:schemeClr val="tx1"/>
              </a:buClr>
              <a:buFont typeface="Times New Roman" charset="0"/>
              <a:buChar char="–"/>
            </a:pP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  BTBT (Tunnel) Transistors: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1">
              <a:spcBef>
                <a:spcPct val="30000"/>
              </a:spcBef>
              <a:buClr>
                <a:schemeClr val="tx1"/>
              </a:buClr>
              <a:buFont typeface="Times New Roman" charset="0"/>
              <a:buNone/>
            </a:pP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1400" b="1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Ultimate transistors may need tunnel injection at ultra-low </a:t>
            </a:r>
            <a:r>
              <a:rPr lang="en-US" sz="1400" b="1" dirty="0" err="1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Vcc</a:t>
            </a:r>
            <a:r>
              <a:rPr lang="en-US" sz="1400" b="1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. Would need</a:t>
            </a:r>
          </a:p>
          <a:p>
            <a:pPr lvl="1">
              <a:lnSpc>
                <a:spcPct val="70000"/>
              </a:lnSpc>
              <a:spcBef>
                <a:spcPct val="30000"/>
              </a:spcBef>
              <a:buClr>
                <a:schemeClr val="tx1"/>
              </a:buClr>
              <a:buFont typeface="Times New Roman" charset="0"/>
              <a:buNone/>
            </a:pPr>
            <a:r>
              <a:rPr lang="en-US" sz="1400" b="1" dirty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    new materials with more efficient tunneling and atomic scale fabrication control</a:t>
            </a:r>
          </a:p>
          <a:p>
            <a:pPr lvl="1">
              <a:lnSpc>
                <a:spcPct val="70000"/>
              </a:lnSpc>
              <a:spcBef>
                <a:spcPct val="30000"/>
              </a:spcBef>
              <a:buClr>
                <a:srgbClr val="FFCC00"/>
              </a:buClr>
              <a:buFont typeface="Times New Roman" charset="0"/>
              <a:buNone/>
            </a:pP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                                                                 </a:t>
            </a:r>
          </a:p>
          <a:p>
            <a:pPr lvl="1">
              <a:lnSpc>
                <a:spcPct val="70000"/>
              </a:lnSpc>
              <a:spcBef>
                <a:spcPct val="30000"/>
              </a:spcBef>
              <a:buClr>
                <a:srgbClr val="FFCC00"/>
              </a:buClr>
              <a:buFont typeface="Times New Roman" charset="0"/>
              <a:buNone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	                            </a:t>
            </a: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1219200" y="5621876"/>
            <a:ext cx="6629400" cy="70788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 dirty="0">
                <a:latin typeface="Arial" charset="0"/>
              </a:rPr>
              <a:t>Many exciting materials, physics and integration </a:t>
            </a:r>
          </a:p>
          <a:p>
            <a:pPr algn="ctr" eaLnBrk="0" hangingPunct="0"/>
            <a:r>
              <a:rPr lang="en-US" sz="2000" b="1" dirty="0">
                <a:latin typeface="Arial" charset="0"/>
              </a:rPr>
              <a:t>challenges left to continue CMOS scaling </a:t>
            </a:r>
          </a:p>
        </p:txBody>
      </p:sp>
      <p:sp>
        <p:nvSpPr>
          <p:cNvPr id="188427" name="Rectangle 11"/>
          <p:cNvSpPr>
            <a:spLocks noChangeArrowheads="1"/>
          </p:cNvSpPr>
          <p:nvPr/>
        </p:nvSpPr>
        <p:spPr bwMode="auto">
          <a:xfrm>
            <a:off x="856733" y="1923060"/>
            <a:ext cx="6934200" cy="70788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30000"/>
              </a:spcBef>
              <a:buClr>
                <a:schemeClr val="bg1"/>
              </a:buClr>
              <a:buFont typeface="Times New Roman" charset="0"/>
              <a:buNone/>
            </a:pPr>
            <a:r>
              <a:rPr lang="en-US" sz="2000" b="1" dirty="0">
                <a:latin typeface="Arial" charset="0"/>
              </a:rPr>
              <a:t>These innovations have enabled Intel to maintain  historical performance gains on recent nodes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0933" y="6409837"/>
            <a:ext cx="1324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latin typeface="Arial" charset="0"/>
              </a:rPr>
              <a:t>Ghani</a:t>
            </a:r>
            <a:r>
              <a:rPr lang="en-US" sz="1600" b="1" i="1" dirty="0" smtClean="0">
                <a:latin typeface="Arial" charset="0"/>
              </a:rPr>
              <a:t>, Intel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1-19 at 9.09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4" y="626533"/>
            <a:ext cx="7428316" cy="508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387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nclusion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035" r="-19035"/>
          <a:stretch>
            <a:fillRect/>
          </a:stretch>
        </p:blipFill>
        <p:spPr>
          <a:xfrm>
            <a:off x="-1352918" y="0"/>
            <a:ext cx="11777188" cy="6477000"/>
          </a:xfrm>
        </p:spPr>
      </p:pic>
    </p:spTree>
    <p:extLst>
      <p:ext uri="{BB962C8B-B14F-4D97-AF65-F5344CB8AC3E}">
        <p14:creationId xmlns:p14="http://schemas.microsoft.com/office/powerpoint/2010/main" val="339380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1-19 at 10.02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7" y="729543"/>
            <a:ext cx="7859140" cy="61284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1067" y="187867"/>
            <a:ext cx="2989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Don</a:t>
            </a:r>
            <a:r>
              <a:rPr lang="fr-FR" sz="2000" b="1" dirty="0" smtClean="0">
                <a:solidFill>
                  <a:srgbClr val="FF0000"/>
                </a:solidFill>
              </a:rPr>
              <a:t>’</a:t>
            </a:r>
            <a:r>
              <a:rPr lang="en-US" sz="2000" b="1" dirty="0" smtClean="0">
                <a:solidFill>
                  <a:srgbClr val="FF0000"/>
                </a:solidFill>
              </a:rPr>
              <a:t>t Forget About </a:t>
            </a:r>
            <a:r>
              <a:rPr lang="en-US" sz="2000" b="1" dirty="0" err="1" smtClean="0">
                <a:solidFill>
                  <a:srgbClr val="FF0000"/>
                </a:solidFill>
              </a:rPr>
              <a:t>MEMS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49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b="1">
                <a:latin typeface="Arial" charset="0"/>
              </a:rPr>
              <a:t>Transistor Density</a:t>
            </a:r>
          </a:p>
        </p:txBody>
      </p:sp>
      <p:graphicFrame>
        <p:nvGraphicFramePr>
          <p:cNvPr id="2775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908647"/>
              </p:ext>
            </p:extLst>
          </p:nvPr>
        </p:nvGraphicFramePr>
        <p:xfrm>
          <a:off x="1092200" y="1065214"/>
          <a:ext cx="6474622" cy="411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Chart" r:id="rId3" imgW="5308600" imgH="4089400" progId="MSGraph.Chart.8">
                  <p:embed followColorScheme="full"/>
                </p:oleObj>
              </mc:Choice>
              <mc:Fallback>
                <p:oleObj name="Chart" r:id="rId3" imgW="5308600" imgH="40894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1065214"/>
                        <a:ext cx="6474622" cy="4111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750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1447800"/>
            <a:ext cx="14478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7509" name="AutoShape 5"/>
          <p:cNvSpPr>
            <a:spLocks noChangeArrowheads="1"/>
          </p:cNvSpPr>
          <p:nvPr/>
        </p:nvSpPr>
        <p:spPr bwMode="auto">
          <a:xfrm>
            <a:off x="838200" y="5412306"/>
            <a:ext cx="7467600" cy="78319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5998"/>
              </a:gs>
              <a:gs pos="100000">
                <a:srgbClr val="003A5D"/>
              </a:gs>
            </a:gsLst>
            <a:lin ang="2700000" scaled="1"/>
          </a:gradFill>
          <a:ln w="19050">
            <a:solidFill>
              <a:srgbClr val="292929">
                <a:alpha val="70000"/>
              </a:srgbClr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Intel 32 nm transistors provide the tightest gate pitch of any reported 32 nm or 28 nm technology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66822" y="6279117"/>
            <a:ext cx="146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Arial" charset="0"/>
              </a:rPr>
              <a:t>Ghani</a:t>
            </a:r>
            <a:r>
              <a:rPr lang="en-US" b="1" i="1" dirty="0" smtClean="0">
                <a:latin typeface="Arial" charset="0"/>
              </a:rPr>
              <a:t>, Intel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7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l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988" r="-27988"/>
          <a:stretch>
            <a:fillRect/>
          </a:stretch>
        </p:blipFill>
        <p:spPr>
          <a:xfrm>
            <a:off x="-317500" y="609601"/>
            <a:ext cx="9639300" cy="5301244"/>
          </a:xfrm>
        </p:spPr>
      </p:pic>
      <p:sp>
        <p:nvSpPr>
          <p:cNvPr id="3" name="Oval 2"/>
          <p:cNvSpPr/>
          <p:nvPr/>
        </p:nvSpPr>
        <p:spPr>
          <a:xfrm>
            <a:off x="6028270" y="3928535"/>
            <a:ext cx="118533" cy="13546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28270" y="3879333"/>
            <a:ext cx="72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22nm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4025</TotalTime>
  <Words>1649</Words>
  <Application>Microsoft Macintosh PowerPoint</Application>
  <PresentationFormat>On-screen Show (4:3)</PresentationFormat>
  <Paragraphs>358</Paragraphs>
  <Slides>78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1" baseType="lpstr">
      <vt:lpstr>Office Theme</vt:lpstr>
      <vt:lpstr>Document</vt:lpstr>
      <vt:lpstr>Chart</vt:lpstr>
      <vt:lpstr>PowerPoint Presentation</vt:lpstr>
      <vt:lpstr>Our Course Process Integration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Transistor Density</vt:lpstr>
      <vt:lpstr>PowerPoint Presentation</vt:lpstr>
      <vt:lpstr>PowerPoint Presentation</vt:lpstr>
      <vt:lpstr>PowerPoint Presentation</vt:lpstr>
      <vt:lpstr>PowerPoint Presentation</vt:lpstr>
      <vt:lpstr>SRAM Cell Size Scaling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Schematic Cross-Section of Modern CMOS Integrated Circuit with Two Metal Levels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Intel Logic Technology Roadmap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Transistor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Trends in Scaling Si Microeletronics and MEMS</vt:lpstr>
      <vt:lpstr>PowerPoint Presentation</vt:lpstr>
      <vt:lpstr>Fundamental Trends</vt:lpstr>
      <vt:lpstr>PowerPoint Presentation</vt:lpstr>
      <vt:lpstr>PowerPoint Presentation</vt:lpstr>
      <vt:lpstr>Scaling - Yields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Houston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Wanda Wosik</dc:creator>
  <cp:lastModifiedBy>Wanda Wosik</cp:lastModifiedBy>
  <cp:revision>89</cp:revision>
  <dcterms:created xsi:type="dcterms:W3CDTF">2011-01-20T02:58:49Z</dcterms:created>
  <dcterms:modified xsi:type="dcterms:W3CDTF">2016-01-20T04:11:09Z</dcterms:modified>
</cp:coreProperties>
</file>